
<file path=[Content_Types].xml><?xml version="1.0" encoding="utf-8"?>
<Types xmlns="http://schemas.openxmlformats.org/package/2006/content-types">
  <Default Extension="jpeg" ContentType="image/jpe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3"/>
    <p:sldId id="356" r:id="rId4"/>
    <p:sldId id="357" r:id="rId5"/>
    <p:sldId id="358" r:id="rId6"/>
    <p:sldId id="259" r:id="rId7"/>
    <p:sldId id="304" r:id="rId8"/>
    <p:sldId id="353" r:id="rId9"/>
    <p:sldId id="354" r:id="rId10"/>
    <p:sldId id="265" r:id="rId11"/>
    <p:sldId id="286" r:id="rId12"/>
    <p:sldId id="268" r:id="rId13"/>
    <p:sldId id="284" r:id="rId14"/>
    <p:sldId id="269" r:id="rId15"/>
    <p:sldId id="272" r:id="rId16"/>
    <p:sldId id="273" r:id="rId17"/>
    <p:sldId id="270" r:id="rId18"/>
    <p:sldId id="359" r:id="rId19"/>
    <p:sldId id="360" r:id="rId20"/>
    <p:sldId id="361" r:id="rId21"/>
    <p:sldId id="362" r:id="rId22"/>
    <p:sldId id="363" r:id="rId23"/>
    <p:sldId id="274" r:id="rId24"/>
    <p:sldId id="275" r:id="rId25"/>
    <p:sldId id="276" r:id="rId26"/>
    <p:sldId id="279" r:id="rId27"/>
    <p:sldId id="281" r:id="rId28"/>
    <p:sldId id="283" r:id="rId29"/>
    <p:sldId id="285" r:id="rId30"/>
    <p:sldId id="282" r:id="rId31"/>
    <p:sldId id="277" r:id="rId32"/>
    <p:sldId id="278" r:id="rId33"/>
    <p:sldId id="287" r:id="rId34"/>
    <p:sldId id="288" r:id="rId35"/>
    <p:sldId id="289" r:id="rId36"/>
    <p:sldId id="294" r:id="rId37"/>
    <p:sldId id="290" r:id="rId38"/>
    <p:sldId id="297" r:id="rId39"/>
    <p:sldId id="291" r:id="rId40"/>
    <p:sldId id="292" r:id="rId41"/>
    <p:sldId id="300" r:id="rId42"/>
    <p:sldId id="293" r:id="rId43"/>
    <p:sldId id="296" r:id="rId44"/>
    <p:sldId id="298" r:id="rId45"/>
    <p:sldId id="295" r:id="rId46"/>
    <p:sldId id="299" r:id="rId47"/>
    <p:sldId id="303" r:id="rId48"/>
    <p:sldId id="302" r:id="rId49"/>
    <p:sldId id="306" r:id="rId50"/>
    <p:sldId id="305" r:id="rId51"/>
    <p:sldId id="307" r:id="rId52"/>
    <p:sldId id="308" r:id="rId53"/>
    <p:sldId id="309" r:id="rId54"/>
    <p:sldId id="310" r:id="rId55"/>
    <p:sldId id="312" r:id="rId56"/>
    <p:sldId id="314" r:id="rId57"/>
    <p:sldId id="311" r:id="rId58"/>
    <p:sldId id="313" r:id="rId59"/>
    <p:sldId id="315" r:id="rId60"/>
    <p:sldId id="316" r:id="rId61"/>
    <p:sldId id="317" r:id="rId62"/>
    <p:sldId id="318" r:id="rId6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10515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38200" y="4076700"/>
            <a:ext cx="10515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C:/Documents and Settings/Administrator/&#26700;&#38754;/&#26460;&#29995;&#35799;&#19977;&#39318;/http:/www.ffjf.8u8.com/p0056.jpg" TargetMode="Externa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microsoft.com/office/2007/relationships/media" Target="file:///E:\&#35821;&#25991;2\&#35838;&#20214;\&#24517;&#20462;3\&#31179;&#20852;&#20843;&#39318;&#20854;&#19968;.mp3" TargetMode="External"/><Relationship Id="rId2" Type="http://schemas.openxmlformats.org/officeDocument/2006/relationships/audio" Target="file:///E:\&#35821;&#25991;2\&#35838;&#20214;\&#24517;&#20462;3\&#31179;&#20852;&#20843;&#39318;&#20854;&#19968;.mp3" TargetMode="Externa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microsoft.com/office/2007/relationships/media" Target="file:///E:\&#35821;&#25991;2\&#35838;&#20214;\&#24517;&#20462;3\&#29579;&#26157;&#21531;&#27468;&#26354;.wma" TargetMode="External"/><Relationship Id="rId2" Type="http://schemas.openxmlformats.org/officeDocument/2006/relationships/audio" Target="file:///E:\&#35821;&#25991;2\&#35838;&#20214;\&#24517;&#20462;3\&#29579;&#26157;&#21531;&#27468;&#26354;.wma" TargetMode="External"/><Relationship Id="rId1" Type="http://schemas.openxmlformats.org/officeDocument/2006/relationships/image" Target="../media/image7.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3.wav"/></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1.png"/><Relationship Id="rId6" Type="http://schemas.microsoft.com/office/2007/relationships/media" Target="file:///H:\&#30331;&#39640;&#36187;&#35838;&#35838;&#20214;\&#20108;&#27849;.mp3" TargetMode="External"/><Relationship Id="rId5" Type="http://schemas.openxmlformats.org/officeDocument/2006/relationships/audio" Target="file:///H:\&#30331;&#39640;&#36187;&#35838;&#35838;&#20214;\&#20108;&#27849;.mp3" TargetMode="External"/><Relationship Id="rId4" Type="http://schemas.openxmlformats.org/officeDocument/2006/relationships/image" Target="../media/image10.jpeg"/><Relationship Id="rId3" Type="http://schemas.openxmlformats.org/officeDocument/2006/relationships/image" Target="../media/image9.png"/><Relationship Id="rId2" Type="http://schemas.microsoft.com/office/2007/relationships/media" Target="file:///C:\Documents%20and%20Settings\mlez\&#26700;&#38754;\&#26446;&#20809;&#26126;\&#35835;&#30331;&#39640;.wav" TargetMode="External"/><Relationship Id="rId1" Type="http://schemas.openxmlformats.org/officeDocument/2006/relationships/audio" Target="file:///C:\Documents%20and%20Settings\mlez\&#26700;&#38754;\&#26446;&#20809;&#26126;\&#35835;&#30331;&#39640;.wav"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jpeg"/><Relationship Id="rId2" Type="http://schemas.openxmlformats.org/officeDocument/2006/relationships/image" Target="../media/image13.GIF"/><Relationship Id="rId1" Type="http://schemas.openxmlformats.org/officeDocument/2006/relationships/image" Target="../media/image12.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www.edudo.com/"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3.wav"/></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50" name="组合 2049"/>
          <p:cNvGrpSpPr/>
          <p:nvPr/>
        </p:nvGrpSpPr>
        <p:grpSpPr>
          <a:xfrm>
            <a:off x="3421063" y="2266950"/>
            <a:ext cx="6615112" cy="639763"/>
            <a:chOff x="0" y="0"/>
            <a:chExt cx="4167" cy="403"/>
          </a:xfrm>
        </p:grpSpPr>
        <p:sp>
          <p:nvSpPr>
            <p:cNvPr id="2051" name="矩形 2050"/>
            <p:cNvSpPr/>
            <p:nvPr/>
          </p:nvSpPr>
          <p:spPr>
            <a:xfrm>
              <a:off x="0" y="0"/>
              <a:ext cx="1852" cy="403"/>
            </a:xfrm>
            <a:prstGeom prst="rect">
              <a:avLst/>
            </a:prstGeom>
            <a:noFill/>
            <a:ln w="9525">
              <a:noFill/>
            </a:ln>
          </p:spPr>
          <p:txBody>
            <a:bodyPr/>
            <a:p>
              <a:pPr lvl="0"/>
              <a:r>
                <a:rPr lang="zh-CN" altLang="en-US" sz="1200" b="0" dirty="0">
                  <a:solidFill>
                    <a:schemeClr val="tx1"/>
                  </a:solidFill>
                  <a:latin typeface="Times New Roman" panose="02020603050405020304" pitchFamily="18" charset="0"/>
                  <a:ea typeface="宋体" panose="02010600030101010101" pitchFamily="2" charset="-122"/>
                </a:rPr>
                <a:t> </a:t>
              </a:r>
              <a:endParaRPr lang="zh-CN" altLang="en-US" sz="1200" b="0" dirty="0">
                <a:solidFill>
                  <a:schemeClr val="tx1"/>
                </a:solidFill>
                <a:latin typeface="Times New Roman" panose="02020603050405020304" pitchFamily="18" charset="0"/>
                <a:ea typeface="宋体" panose="02010600030101010101" pitchFamily="2" charset="-122"/>
              </a:endParaRPr>
            </a:p>
            <a:p>
              <a:pPr lvl="0" eaLnBrk="0" hangingPunct="0"/>
              <a:endParaRPr lang="zh-CN" altLang="en-US" sz="1200" b="0" dirty="0">
                <a:solidFill>
                  <a:schemeClr val="tx1"/>
                </a:solidFill>
                <a:latin typeface="Times New Roman" panose="02020603050405020304" pitchFamily="18" charset="0"/>
                <a:ea typeface="宋体" panose="02010600030101010101" pitchFamily="2" charset="-122"/>
              </a:endParaRPr>
            </a:p>
          </p:txBody>
        </p:sp>
        <p:sp>
          <p:nvSpPr>
            <p:cNvPr id="2052" name="矩形 2051"/>
            <p:cNvSpPr/>
            <p:nvPr/>
          </p:nvSpPr>
          <p:spPr>
            <a:xfrm>
              <a:off x="1852" y="0"/>
              <a:ext cx="2315" cy="403"/>
            </a:xfrm>
            <a:prstGeom prst="rect">
              <a:avLst/>
            </a:prstGeom>
            <a:noFill/>
            <a:ln w="9525">
              <a:noFill/>
            </a:ln>
          </p:spPr>
          <p:txBody>
            <a:bodyPr/>
            <a:p>
              <a:endParaRPr lang="zh-CN" altLang="en-US"/>
            </a:p>
          </p:txBody>
        </p:sp>
      </p:grpSp>
      <p:pic>
        <p:nvPicPr>
          <p:cNvPr id="2053" name="图片 2052" descr="C:/Documents and Settings/Administrator/桌面/杜甫诗三首/http:/www.ffjf.8u8.com/p0056.jpg"/>
          <p:cNvPicPr/>
          <p:nvPr/>
        </p:nvPicPr>
        <p:blipFill>
          <a:blip r:embed="rId1" r:link="rId2"/>
          <a:stretch>
            <a:fillRect/>
          </a:stretch>
        </p:blipFill>
        <p:spPr>
          <a:xfrm>
            <a:off x="1524000" y="0"/>
            <a:ext cx="9372600" cy="6858000"/>
          </a:xfrm>
          <a:prstGeom prst="rect">
            <a:avLst/>
          </a:prstGeom>
          <a:noFill/>
          <a:ln w="9525">
            <a:noFill/>
          </a:ln>
        </p:spPr>
      </p:pic>
      <p:sp>
        <p:nvSpPr>
          <p:cNvPr id="2054" name="文本框 2053"/>
          <p:cNvSpPr txBox="1"/>
          <p:nvPr/>
        </p:nvSpPr>
        <p:spPr>
          <a:xfrm>
            <a:off x="7117080" y="609600"/>
            <a:ext cx="3779520" cy="5943600"/>
          </a:xfrm>
          <a:prstGeom prst="rect">
            <a:avLst/>
          </a:prstGeom>
          <a:noFill/>
          <a:ln w="9525">
            <a:noFill/>
          </a:ln>
        </p:spPr>
        <p:txBody>
          <a:bodyPr vert="eaVert">
            <a:spAutoFit/>
          </a:bodyPr>
          <a:p>
            <a:pPr lvl="0" algn="ctr">
              <a:spcBef>
                <a:spcPct val="50000"/>
              </a:spcBef>
            </a:pPr>
            <a:r>
              <a:rPr lang="zh-CN" altLang="en-US" sz="8000" b="1" dirty="0">
                <a:solidFill>
                  <a:schemeClr val="accent2"/>
                </a:solidFill>
                <a:latin typeface="Times New Roman" panose="02020603050405020304" pitchFamily="18" charset="0"/>
                <a:ea typeface="华文隶书" panose="02010800040101010101" pitchFamily="2" charset="-122"/>
              </a:rPr>
              <a:t>杜甫诗三首</a:t>
            </a:r>
            <a:endParaRPr lang="zh-CN" altLang="en-US" sz="8000" b="1" dirty="0">
              <a:solidFill>
                <a:schemeClr val="accent2"/>
              </a:solidFill>
              <a:latin typeface="Times New Roman" panose="02020603050405020304" pitchFamily="18" charset="0"/>
              <a:ea typeface="华文隶书" panose="02010800040101010101" pitchFamily="2" charset="-122"/>
            </a:endParaRPr>
          </a:p>
          <a:p>
            <a:pPr lvl="0" algn="just">
              <a:spcBef>
                <a:spcPct val="50000"/>
              </a:spcBef>
            </a:pPr>
            <a:r>
              <a:rPr lang="zh-CN" altLang="en-US" sz="2400" b="0" dirty="0">
                <a:solidFill>
                  <a:schemeClr val="tx1"/>
                </a:solidFill>
                <a:latin typeface="Times New Roman" panose="02020603050405020304" pitchFamily="18" charset="0"/>
                <a:ea typeface="宋体" panose="02010600030101010101" pitchFamily="2" charset="-122"/>
              </a:rPr>
              <a:t> </a:t>
            </a:r>
            <a:endParaRPr lang="zh-CN" altLang="en-US" sz="2400" b="0" dirty="0">
              <a:solidFill>
                <a:schemeClr val="tx1"/>
              </a:solidFill>
              <a:latin typeface="Times New Roman" panose="02020603050405020304" pitchFamily="18" charset="0"/>
              <a:ea typeface="宋体" panose="02010600030101010101" pitchFamily="2" charset="-122"/>
            </a:endParaRPr>
          </a:p>
          <a:p>
            <a:pPr lvl="0" algn="ctr">
              <a:spcBef>
                <a:spcPct val="50000"/>
              </a:spcBef>
            </a:pPr>
            <a:r>
              <a:rPr lang="zh-CN" altLang="en-US" sz="4000" b="0" dirty="0">
                <a:solidFill>
                  <a:srgbClr val="FF0033"/>
                </a:solidFill>
                <a:latin typeface="Times New Roman" panose="02020603050405020304" pitchFamily="18" charset="0"/>
                <a:ea typeface="华文行楷" panose="02010800040101010101" pitchFamily="2" charset="-122"/>
              </a:rPr>
              <a:t>                                杜甫</a:t>
            </a:r>
            <a:endParaRPr lang="zh-CN" altLang="en-US" sz="4000" b="0" dirty="0">
              <a:solidFill>
                <a:srgbClr val="FF0033"/>
              </a:solidFill>
              <a:latin typeface="Times New Roman" panose="02020603050405020304" pitchFamily="18" charset="0"/>
              <a:ea typeface="华文行楷" panose="02010800040101010101" pitchFamily="2" charset="-122"/>
            </a:endParaRPr>
          </a:p>
          <a:p>
            <a:pPr lvl="0">
              <a:spcBef>
                <a:spcPct val="50000"/>
              </a:spcBef>
            </a:pPr>
            <a:endParaRPr lang="zh-CN" altLang="en-US" sz="4000" b="0" dirty="0">
              <a:solidFill>
                <a:srgbClr val="FF0033"/>
              </a:solidFill>
              <a:latin typeface="Times New Roman" panose="02020603050405020304" pitchFamily="18" charset="0"/>
              <a:ea typeface="华文行楷" panose="020108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8" name="文本框 31747"/>
          <p:cNvSpPr txBox="1"/>
          <p:nvPr/>
        </p:nvSpPr>
        <p:spPr>
          <a:xfrm>
            <a:off x="4465320" y="440055"/>
            <a:ext cx="4114800" cy="762000"/>
          </a:xfrm>
          <a:prstGeom prst="rect">
            <a:avLst/>
          </a:prstGeom>
          <a:noFill/>
          <a:ln w="9525">
            <a:noFill/>
          </a:ln>
        </p:spPr>
        <p:txBody>
          <a:bodyPr>
            <a:spAutoFit/>
          </a:bodyPr>
          <a:p>
            <a:pPr marL="457200" lvl="0" indent="-457200" algn="l">
              <a:spcBef>
                <a:spcPct val="50000"/>
              </a:spcBef>
            </a:pPr>
            <a:r>
              <a:rPr lang="zh-CN" altLang="en-US" sz="4400" b="1" dirty="0">
                <a:solidFill>
                  <a:srgbClr val="002060"/>
                </a:solidFill>
                <a:latin typeface="Arial" panose="020B0604020202020204" pitchFamily="34" charset="0"/>
                <a:ea typeface="宋体" panose="02010600030101010101" pitchFamily="2" charset="-122"/>
              </a:rPr>
              <a:t>艺术特色</a:t>
            </a:r>
            <a:endParaRPr lang="zh-CN" altLang="en-US" sz="4400" b="1" dirty="0">
              <a:solidFill>
                <a:srgbClr val="002060"/>
              </a:solidFill>
              <a:latin typeface="Arial" panose="020B0604020202020204" pitchFamily="34" charset="0"/>
              <a:ea typeface="宋体" panose="02010600030101010101" pitchFamily="2" charset="-122"/>
            </a:endParaRPr>
          </a:p>
        </p:txBody>
      </p:sp>
      <p:sp>
        <p:nvSpPr>
          <p:cNvPr id="31749" name="文本框 31748"/>
          <p:cNvSpPr txBox="1"/>
          <p:nvPr/>
        </p:nvSpPr>
        <p:spPr>
          <a:xfrm>
            <a:off x="1816735" y="1281430"/>
            <a:ext cx="8558530" cy="1188720"/>
          </a:xfrm>
          <a:prstGeom prst="rect">
            <a:avLst/>
          </a:prstGeom>
          <a:noFill/>
          <a:ln w="9525">
            <a:noFill/>
          </a:ln>
        </p:spPr>
        <p:txBody>
          <a:bodyPr wrap="square">
            <a:spAutoFit/>
          </a:bodyPr>
          <a:p>
            <a:pPr lvl="0" algn="l">
              <a:spcBef>
                <a:spcPct val="50000"/>
              </a:spcBef>
            </a:pPr>
            <a:r>
              <a:rPr lang="en-US" altLang="zh-CN" sz="2400" b="1" dirty="0">
                <a:latin typeface="仿宋_GB2312" panose="02010609030101010101" pitchFamily="49" charset="-122"/>
                <a:ea typeface="仿宋_GB2312" panose="02010609030101010101" pitchFamily="49" charset="-122"/>
              </a:rPr>
              <a:t>1.</a:t>
            </a:r>
            <a:r>
              <a:rPr lang="zh-CN" altLang="en-US" sz="2400" b="1" dirty="0">
                <a:latin typeface="仿宋_GB2312" panose="02010609030101010101" pitchFamily="49" charset="-122"/>
                <a:ea typeface="仿宋_GB2312" panose="02010609030101010101" pitchFamily="49" charset="-122"/>
              </a:rPr>
              <a:t>从反映社会生活的广阔与深刻看，杜甫赋予了中国诗歌的</a:t>
            </a:r>
            <a:r>
              <a:rPr lang="zh-CN" altLang="en-US" sz="2400" b="1" dirty="0">
                <a:solidFill>
                  <a:srgbClr val="FF0066"/>
                </a:solidFill>
                <a:latin typeface="仿宋_GB2312" panose="02010609030101010101" pitchFamily="49" charset="-122"/>
                <a:ea typeface="仿宋_GB2312" panose="02010609030101010101" pitchFamily="49" charset="-122"/>
              </a:rPr>
              <a:t>写实传统</a:t>
            </a:r>
            <a:r>
              <a:rPr lang="zh-CN" altLang="en-US" sz="2400" b="1" dirty="0">
                <a:latin typeface="仿宋_GB2312" panose="02010609030101010101" pitchFamily="49" charset="-122"/>
                <a:ea typeface="仿宋_GB2312" panose="02010609030101010101" pitchFamily="49" charset="-122"/>
              </a:rPr>
              <a:t>以全新的内涵，把它的水准推向一个新的高潮。他的创作标志着唐代诗歌创作倾向的巨大转变。</a:t>
            </a:r>
            <a:endParaRPr lang="zh-CN" altLang="en-US" sz="2400" b="1" dirty="0">
              <a:latin typeface="仿宋_GB2312" panose="02010609030101010101" pitchFamily="49" charset="-122"/>
              <a:ea typeface="仿宋_GB2312" panose="02010609030101010101" pitchFamily="49" charset="-122"/>
            </a:endParaRPr>
          </a:p>
        </p:txBody>
      </p:sp>
      <p:sp>
        <p:nvSpPr>
          <p:cNvPr id="31750" name="文本框 31749"/>
          <p:cNvSpPr txBox="1"/>
          <p:nvPr/>
        </p:nvSpPr>
        <p:spPr>
          <a:xfrm>
            <a:off x="1816735" y="2470150"/>
            <a:ext cx="8557895" cy="1188720"/>
          </a:xfrm>
          <a:prstGeom prst="rect">
            <a:avLst/>
          </a:prstGeom>
          <a:noFill/>
          <a:ln w="9525">
            <a:noFill/>
          </a:ln>
        </p:spPr>
        <p:txBody>
          <a:bodyPr wrap="square">
            <a:spAutoFit/>
          </a:bodyPr>
          <a:p>
            <a:pPr lvl="0" algn="l">
              <a:spcBef>
                <a:spcPct val="50000"/>
              </a:spcBef>
            </a:pPr>
            <a:r>
              <a:rPr lang="en-US" altLang="zh-CN" sz="2400" b="1" dirty="0">
                <a:latin typeface="仿宋_GB2312" panose="02010609030101010101" pitchFamily="49" charset="-122"/>
                <a:ea typeface="仿宋_GB2312" panose="02010609030101010101" pitchFamily="49" charset="-122"/>
              </a:rPr>
              <a:t>2.</a:t>
            </a:r>
            <a:r>
              <a:rPr lang="zh-CN" altLang="en-US" sz="2400" b="1" dirty="0">
                <a:latin typeface="仿宋_GB2312" panose="02010609030101010101" pitchFamily="49" charset="-122"/>
                <a:ea typeface="仿宋_GB2312" panose="02010609030101010101" pitchFamily="49" charset="-122"/>
              </a:rPr>
              <a:t>从艺术上看，他的诗歌创作又是一个承上启下的关捩点。他上集盛唐诗歌，以至唐前诗歌艺术成就之大成；而下开众多的诗派，其影响之深远，在中国诗歌史上也是罕见的。</a:t>
            </a:r>
            <a:endParaRPr lang="zh-CN" altLang="en-US" sz="2400" b="1" dirty="0">
              <a:latin typeface="仿宋_GB2312" panose="02010609030101010101" pitchFamily="49" charset="-122"/>
              <a:ea typeface="仿宋_GB2312" panose="02010609030101010101" pitchFamily="49" charset="-122"/>
            </a:endParaRPr>
          </a:p>
        </p:txBody>
      </p:sp>
      <p:sp>
        <p:nvSpPr>
          <p:cNvPr id="31751" name="文本框 31750"/>
          <p:cNvSpPr txBox="1"/>
          <p:nvPr/>
        </p:nvSpPr>
        <p:spPr>
          <a:xfrm>
            <a:off x="1818005" y="3657600"/>
            <a:ext cx="8397240" cy="1188720"/>
          </a:xfrm>
          <a:prstGeom prst="rect">
            <a:avLst/>
          </a:prstGeom>
          <a:noFill/>
          <a:ln w="9525">
            <a:noFill/>
          </a:ln>
        </p:spPr>
        <p:txBody>
          <a:bodyPr wrap="square">
            <a:spAutoFit/>
          </a:bodyPr>
          <a:p>
            <a:pPr lvl="0" algn="l"/>
            <a:r>
              <a:rPr lang="en-US" altLang="zh-CN" sz="2400" b="1" dirty="0">
                <a:latin typeface="仿宋_GB2312" panose="02010609030101010101" pitchFamily="49" charset="-122"/>
                <a:ea typeface="仿宋_GB2312" panose="02010609030101010101" pitchFamily="49" charset="-122"/>
              </a:rPr>
              <a:t>3.</a:t>
            </a:r>
            <a:r>
              <a:rPr lang="zh-CN" altLang="en-US" sz="2400" b="1" dirty="0">
                <a:latin typeface="仿宋_GB2312" panose="02010609030101010101" pitchFamily="49" charset="-122"/>
                <a:ea typeface="仿宋_GB2312" panose="02010609030101010101" pitchFamily="49" charset="-122"/>
              </a:rPr>
              <a:t>杜诗的特点</a:t>
            </a:r>
            <a:r>
              <a:rPr lang="en-US" altLang="zh-CN" sz="2400" b="1">
                <a:latin typeface="仿宋_GB2312" panose="02010609030101010101" pitchFamily="49" charset="-122"/>
                <a:ea typeface="仿宋_GB2312" panose="02010609030101010101" pitchFamily="49" charset="-122"/>
              </a:rPr>
              <a:t>——</a:t>
            </a:r>
            <a:r>
              <a:rPr lang="zh-CN" altLang="en-US" sz="2400" b="1" dirty="0">
                <a:solidFill>
                  <a:srgbClr val="FF0066"/>
                </a:solidFill>
                <a:latin typeface="仿宋_GB2312" panose="02010609030101010101" pitchFamily="49" charset="-122"/>
                <a:ea typeface="仿宋_GB2312" panose="02010609030101010101" pitchFamily="49" charset="-122"/>
              </a:rPr>
              <a:t>写实</a:t>
            </a:r>
            <a:endParaRPr lang="zh-CN" altLang="en-US" sz="2400" b="1" dirty="0">
              <a:solidFill>
                <a:srgbClr val="FF0066"/>
              </a:solidFill>
              <a:latin typeface="仿宋_GB2312" panose="02010609030101010101" pitchFamily="49" charset="-122"/>
              <a:ea typeface="仿宋_GB2312" panose="02010609030101010101" pitchFamily="49" charset="-122"/>
            </a:endParaRPr>
          </a:p>
          <a:p>
            <a:pPr lvl="0" algn="l"/>
            <a:r>
              <a:rPr lang="zh-CN" altLang="en-US" sz="2400" b="1" dirty="0">
                <a:latin typeface="仿宋_GB2312" panose="02010609030101010101" pitchFamily="49" charset="-122"/>
                <a:ea typeface="仿宋_GB2312" panose="02010609030101010101" pitchFamily="49" charset="-122"/>
              </a:rPr>
              <a:t>杜甫以其惊人的观察、细致的描写而传神。他常注意到人不易觉察的细微之处，从极细微处表现极实质的东西。</a:t>
            </a:r>
            <a:r>
              <a:rPr lang="zh-CN" altLang="en-US" sz="2400" dirty="0">
                <a:latin typeface="仿宋_GB2312" panose="02010609030101010101" pitchFamily="49" charset="-122"/>
                <a:ea typeface="仿宋_GB2312" panose="02010609030101010101" pitchFamily="49" charset="-122"/>
              </a:rPr>
              <a:t> </a:t>
            </a:r>
            <a:endParaRPr lang="zh-CN" altLang="en-US" sz="2400" dirty="0">
              <a:latin typeface="仿宋_GB2312" panose="02010609030101010101" pitchFamily="49" charset="-122"/>
              <a:ea typeface="仿宋_GB2312" panose="02010609030101010101" pitchFamily="49" charset="-122"/>
            </a:endParaRPr>
          </a:p>
        </p:txBody>
      </p:sp>
      <p:sp>
        <p:nvSpPr>
          <p:cNvPr id="31752" name="文本框 31751"/>
          <p:cNvSpPr txBox="1"/>
          <p:nvPr/>
        </p:nvSpPr>
        <p:spPr>
          <a:xfrm>
            <a:off x="1819275" y="4846320"/>
            <a:ext cx="8555990" cy="1463040"/>
          </a:xfrm>
          <a:prstGeom prst="rect">
            <a:avLst/>
          </a:prstGeom>
          <a:noFill/>
          <a:ln w="9525">
            <a:noFill/>
          </a:ln>
        </p:spPr>
        <p:txBody>
          <a:bodyPr wrap="square">
            <a:spAutoFit/>
          </a:bodyPr>
          <a:p>
            <a:pPr lvl="0" algn="l">
              <a:spcBef>
                <a:spcPct val="50000"/>
              </a:spcBef>
            </a:pPr>
            <a:r>
              <a:rPr lang="zh-CN" altLang="en-US" sz="2400" b="1" dirty="0">
                <a:latin typeface="仿宋_GB2312" panose="02010609030101010101" pitchFamily="49" charset="-122"/>
                <a:ea typeface="仿宋_GB2312" panose="02010609030101010101" pitchFamily="49" charset="-122"/>
              </a:rPr>
              <a:t>（</a:t>
            </a:r>
            <a:r>
              <a:rPr lang="en-US" altLang="zh-CN" sz="2400" b="1" dirty="0">
                <a:latin typeface="仿宋_GB2312" panose="02010609030101010101" pitchFamily="49" charset="-122"/>
                <a:ea typeface="仿宋_GB2312" panose="02010609030101010101" pitchFamily="49" charset="-122"/>
              </a:rPr>
              <a:t>1</a:t>
            </a:r>
            <a:r>
              <a:rPr lang="zh-CN" altLang="en-US" sz="2400" b="1" dirty="0">
                <a:latin typeface="仿宋_GB2312" panose="02010609030101010101" pitchFamily="49" charset="-122"/>
                <a:ea typeface="仿宋_GB2312" panose="02010609030101010101" pitchFamily="49" charset="-122"/>
              </a:rPr>
              <a:t>）写实的主要方法，就是叙述和描写，有时还杂以议论</a:t>
            </a:r>
            <a:r>
              <a:rPr lang="zh-CN" altLang="en-US" sz="2000" b="1" dirty="0">
                <a:latin typeface="Arial" panose="020B0604020202020204" pitchFamily="34" charset="0"/>
                <a:ea typeface="宋体" panose="02010600030101010101" pitchFamily="2" charset="-122"/>
              </a:rPr>
              <a:t>。</a:t>
            </a:r>
            <a:r>
              <a:rPr lang="zh-CN" altLang="en-US" sz="2000" dirty="0">
                <a:latin typeface="Arial" panose="020B0604020202020204" pitchFamily="34" charset="0"/>
                <a:ea typeface="宋体" panose="02010600030101010101" pitchFamily="2" charset="-122"/>
              </a:rPr>
              <a:t> </a:t>
            </a:r>
            <a:endParaRPr lang="zh-CN" altLang="en-US" sz="2000" dirty="0">
              <a:latin typeface="Arial" panose="020B0604020202020204" pitchFamily="34" charset="0"/>
              <a:ea typeface="宋体" panose="02010600030101010101" pitchFamily="2" charset="-122"/>
            </a:endParaRPr>
          </a:p>
          <a:p>
            <a:pPr lvl="0" algn="l">
              <a:spcBef>
                <a:spcPct val="50000"/>
              </a:spcBef>
            </a:pPr>
            <a:r>
              <a:rPr lang="zh-CN" altLang="en-US" sz="2400" b="1" dirty="0">
                <a:latin typeface="仿宋_GB2312" panose="02010609030101010101" pitchFamily="49" charset="-122"/>
                <a:ea typeface="仿宋_GB2312" panose="02010609030101010101" pitchFamily="49" charset="-122"/>
                <a:sym typeface="+mn-ea"/>
              </a:rPr>
              <a:t>（</a:t>
            </a:r>
            <a:r>
              <a:rPr lang="en-US" altLang="zh-CN" sz="2400" b="1" dirty="0">
                <a:latin typeface="仿宋_GB2312" panose="02010609030101010101" pitchFamily="49" charset="-122"/>
                <a:ea typeface="仿宋_GB2312" panose="02010609030101010101" pitchFamily="49" charset="-122"/>
                <a:sym typeface="+mn-ea"/>
              </a:rPr>
              <a:t>2</a:t>
            </a:r>
            <a:r>
              <a:rPr lang="zh-CN" altLang="en-US" sz="2400" b="1" dirty="0">
                <a:latin typeface="仿宋_GB2312" panose="02010609030101010101" pitchFamily="49" charset="-122"/>
                <a:ea typeface="仿宋_GB2312" panose="02010609030101010101" pitchFamily="49" charset="-122"/>
                <a:sym typeface="+mn-ea"/>
              </a:rPr>
              <a:t>）写实的另一特点：讲究</a:t>
            </a:r>
            <a:r>
              <a:rPr lang="zh-CN" altLang="en-US" sz="2400" b="1" dirty="0">
                <a:solidFill>
                  <a:srgbClr val="FF0066"/>
                </a:solidFill>
                <a:latin typeface="仿宋_GB2312" panose="02010609030101010101" pitchFamily="49" charset="-122"/>
                <a:ea typeface="仿宋_GB2312" panose="02010609030101010101" pitchFamily="49" charset="-122"/>
                <a:sym typeface="+mn-ea"/>
              </a:rPr>
              <a:t>炼字</a:t>
            </a:r>
            <a:r>
              <a:rPr lang="zh-CN" altLang="en-US" sz="2400" b="1" dirty="0">
                <a:latin typeface="仿宋_GB2312" panose="02010609030101010101" pitchFamily="49" charset="-122"/>
                <a:ea typeface="仿宋_GB2312" panose="02010609030101010101" pitchFamily="49" charset="-122"/>
                <a:sym typeface="+mn-ea"/>
              </a:rPr>
              <a:t>。</a:t>
            </a:r>
            <a:r>
              <a:rPr lang="zh-CN" altLang="en-US" sz="2400" dirty="0">
                <a:latin typeface="Arial" panose="020B0604020202020204" pitchFamily="34" charset="0"/>
                <a:ea typeface="宋体" panose="02010600030101010101" pitchFamily="2" charset="-122"/>
                <a:sym typeface="+mn-ea"/>
              </a:rPr>
              <a:t> </a:t>
            </a:r>
            <a:endParaRPr lang="zh-CN" altLang="en-US" sz="2400" dirty="0">
              <a:latin typeface="Arial" panose="020B0604020202020204" pitchFamily="34" charset="0"/>
              <a:ea typeface="宋体" panose="02010600030101010101" pitchFamily="2" charset="-122"/>
              <a:sym typeface="+mn-ea"/>
            </a:endParaRPr>
          </a:p>
          <a:p>
            <a:pPr lvl="0" algn="l">
              <a:spcBef>
                <a:spcPct val="50000"/>
              </a:spcBef>
            </a:pPr>
            <a:endParaRPr lang="zh-CN" altLang="en-US" sz="2000" dirty="0">
              <a:latin typeface="Arial" panose="020B0604020202020204" pitchFamily="34" charset="0"/>
              <a:ea typeface="宋体" panose="02010600030101010101" pitchFamily="2" charset="-122"/>
            </a:endParaRPr>
          </a:p>
        </p:txBody>
      </p:sp>
      <p:sp>
        <p:nvSpPr>
          <p:cNvPr id="31756" name="上箭头 31755">
            <a:hlinkClick r:id="rId1" action="ppaction://hlinksldjump"/>
          </p:cNvPr>
          <p:cNvSpPr/>
          <p:nvPr/>
        </p:nvSpPr>
        <p:spPr>
          <a:xfrm>
            <a:off x="9067800" y="5486400"/>
            <a:ext cx="685800" cy="609600"/>
          </a:xfrm>
          <a:prstGeom prst="upArrow">
            <a:avLst>
              <a:gd name="adj1" fmla="val 50000"/>
              <a:gd name="adj2" fmla="val 25000"/>
            </a:avLst>
          </a:prstGeom>
          <a:gradFill rotWithShape="1">
            <a:gsLst>
              <a:gs pos="0">
                <a:srgbClr val="006600">
                  <a:alpha val="98000"/>
                </a:srgbClr>
              </a:gs>
              <a:gs pos="50000">
                <a:schemeClr val="hlink"/>
              </a:gs>
              <a:gs pos="100000">
                <a:srgbClr val="006600">
                  <a:alpha val="98000"/>
                </a:srgbClr>
              </a:gs>
            </a:gsLst>
            <a:lin ang="5400000" scaled="1"/>
            <a:tileRect/>
          </a:gradFill>
          <a:ln w="9525">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anim calcmode="lin" valueType="num">
                                      <p:cBhvr additive="base">
                                        <p:cTn id="7" dur="500" fill="hold"/>
                                        <p:tgtEl>
                                          <p:spTgt spid="31749"/>
                                        </p:tgtEl>
                                        <p:attrNameLst>
                                          <p:attrName>ppt_x</p:attrName>
                                        </p:attrNameLst>
                                      </p:cBhvr>
                                      <p:tavLst>
                                        <p:tav tm="0">
                                          <p:val>
                                            <p:strVal val="#ppt_x"/>
                                          </p:val>
                                        </p:tav>
                                        <p:tav tm="100000">
                                          <p:val>
                                            <p:strVal val="#ppt_x"/>
                                          </p:val>
                                        </p:tav>
                                      </p:tavLst>
                                    </p:anim>
                                    <p:anim calcmode="lin" valueType="num">
                                      <p:cBhvr additive="base">
                                        <p:cTn id="8" dur="500" fill="hold"/>
                                        <p:tgtEl>
                                          <p:spTgt spid="3174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31750"/>
                                        </p:tgtEl>
                                        <p:attrNameLst>
                                          <p:attrName>style.visibility</p:attrName>
                                        </p:attrNameLst>
                                      </p:cBhvr>
                                      <p:to>
                                        <p:strVal val="visible"/>
                                      </p:to>
                                    </p:set>
                                    <p:anim calcmode="lin" valueType="num">
                                      <p:cBhvr additive="base">
                                        <p:cTn id="12" dur="500" fill="hold"/>
                                        <p:tgtEl>
                                          <p:spTgt spid="31750"/>
                                        </p:tgtEl>
                                        <p:attrNameLst>
                                          <p:attrName>ppt_x</p:attrName>
                                        </p:attrNameLst>
                                      </p:cBhvr>
                                      <p:tavLst>
                                        <p:tav tm="0">
                                          <p:val>
                                            <p:strVal val="#ppt_x"/>
                                          </p:val>
                                        </p:tav>
                                        <p:tav tm="100000">
                                          <p:val>
                                            <p:strVal val="#ppt_x"/>
                                          </p:val>
                                        </p:tav>
                                      </p:tavLst>
                                    </p:anim>
                                    <p:anim calcmode="lin" valueType="num">
                                      <p:cBhvr additive="base">
                                        <p:cTn id="13" dur="500" fill="hold"/>
                                        <p:tgtEl>
                                          <p:spTgt spid="3175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1751"/>
                                        </p:tgtEl>
                                        <p:attrNameLst>
                                          <p:attrName>style.visibility</p:attrName>
                                        </p:attrNameLst>
                                      </p:cBhvr>
                                      <p:to>
                                        <p:strVal val="visible"/>
                                      </p:to>
                                    </p:set>
                                    <p:anim calcmode="lin" valueType="num">
                                      <p:cBhvr additive="base">
                                        <p:cTn id="17" dur="500" fill="hold"/>
                                        <p:tgtEl>
                                          <p:spTgt spid="31751"/>
                                        </p:tgtEl>
                                        <p:attrNameLst>
                                          <p:attrName>ppt_x</p:attrName>
                                        </p:attrNameLst>
                                      </p:cBhvr>
                                      <p:tavLst>
                                        <p:tav tm="0">
                                          <p:val>
                                            <p:strVal val="#ppt_x"/>
                                          </p:val>
                                        </p:tav>
                                        <p:tav tm="100000">
                                          <p:val>
                                            <p:strVal val="#ppt_x"/>
                                          </p:val>
                                        </p:tav>
                                      </p:tavLst>
                                    </p:anim>
                                    <p:anim calcmode="lin" valueType="num">
                                      <p:cBhvr additive="base">
                                        <p:cTn id="18" dur="500" fill="hold"/>
                                        <p:tgtEl>
                                          <p:spTgt spid="3175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1752"/>
                                        </p:tgtEl>
                                        <p:attrNameLst>
                                          <p:attrName>style.visibility</p:attrName>
                                        </p:attrNameLst>
                                      </p:cBhvr>
                                      <p:to>
                                        <p:strVal val="visible"/>
                                      </p:to>
                                    </p:set>
                                    <p:animEffect transition="in" filter="fade">
                                      <p:cBhvr>
                                        <p:cTn id="22" dur="2000"/>
                                        <p:tgtEl>
                                          <p:spTgt spid="317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p:bldP spid="31750" grpId="0"/>
      <p:bldP spid="31751" grpId="0"/>
      <p:bldP spid="317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a:spLocks noGrp="1" noRot="1"/>
          </p:cNvSpPr>
          <p:nvPr>
            <p:ph type="title"/>
          </p:nvPr>
        </p:nvSpPr>
        <p:spPr>
          <a:xfrm>
            <a:off x="1919288" y="0"/>
            <a:ext cx="1944687" cy="6096000"/>
          </a:xfrm>
        </p:spPr>
        <p:txBody>
          <a:bodyPr anchor="ctr"/>
          <a:p>
            <a:r>
              <a:rPr lang="en-US" altLang="zh-CN" b="1" dirty="0">
                <a:ea typeface="华文新魏" panose="02010800040101010101" pitchFamily="2" charset="-122"/>
              </a:rPr>
              <a:t>   </a:t>
            </a:r>
            <a:br>
              <a:rPr lang="zh-CN" altLang="en-US" b="1" dirty="0">
                <a:solidFill>
                  <a:srgbClr val="FF0000"/>
                </a:solidFill>
                <a:ea typeface="华文新魏" panose="02010800040101010101" pitchFamily="2" charset="-122"/>
              </a:rPr>
            </a:br>
            <a:r>
              <a:rPr lang="zh-CN" altLang="en-US" b="1" dirty="0">
                <a:solidFill>
                  <a:srgbClr val="FF0000"/>
                </a:solidFill>
                <a:ea typeface="华文新魏" panose="02010800040101010101" pitchFamily="2" charset="-122"/>
              </a:rPr>
              <a:t>作</a:t>
            </a:r>
            <a:br>
              <a:rPr lang="zh-CN" altLang="en-US" b="1" dirty="0">
                <a:solidFill>
                  <a:srgbClr val="FF0000"/>
                </a:solidFill>
                <a:ea typeface="华文新魏" panose="02010800040101010101" pitchFamily="2" charset="-122"/>
              </a:rPr>
            </a:br>
            <a:r>
              <a:rPr lang="zh-CN" altLang="en-US" b="1" dirty="0">
                <a:solidFill>
                  <a:srgbClr val="FF0000"/>
                </a:solidFill>
                <a:ea typeface="华文新魏" panose="02010800040101010101" pitchFamily="2" charset="-122"/>
              </a:rPr>
              <a:t>者</a:t>
            </a:r>
            <a:br>
              <a:rPr lang="zh-CN" altLang="en-US" b="1" dirty="0">
                <a:solidFill>
                  <a:srgbClr val="FF0000"/>
                </a:solidFill>
                <a:ea typeface="华文新魏" panose="02010800040101010101" pitchFamily="2" charset="-122"/>
              </a:rPr>
            </a:br>
            <a:r>
              <a:rPr lang="zh-CN" altLang="en-US" b="1" dirty="0">
                <a:solidFill>
                  <a:srgbClr val="FF0000"/>
                </a:solidFill>
                <a:ea typeface="华文新魏" panose="02010800040101010101" pitchFamily="2" charset="-122"/>
              </a:rPr>
              <a:t>作</a:t>
            </a:r>
            <a:br>
              <a:rPr lang="zh-CN" altLang="en-US" b="1" dirty="0">
                <a:solidFill>
                  <a:srgbClr val="FF0000"/>
                </a:solidFill>
                <a:ea typeface="华文新魏" panose="02010800040101010101" pitchFamily="2" charset="-122"/>
              </a:rPr>
            </a:br>
            <a:r>
              <a:rPr lang="zh-CN" altLang="en-US" b="1" dirty="0">
                <a:solidFill>
                  <a:srgbClr val="FF0000"/>
                </a:solidFill>
                <a:ea typeface="华文新魏" panose="02010800040101010101" pitchFamily="2" charset="-122"/>
              </a:rPr>
              <a:t>品</a:t>
            </a:r>
            <a:r>
              <a:rPr lang="zh-CN" altLang="en-US" dirty="0"/>
              <a:t> </a:t>
            </a:r>
            <a:endParaRPr lang="zh-CN" altLang="en-US" dirty="0"/>
          </a:p>
        </p:txBody>
      </p:sp>
      <p:sp>
        <p:nvSpPr>
          <p:cNvPr id="22531" name="文本占位符 22530"/>
          <p:cNvSpPr>
            <a:spLocks noGrp="1" noRot="1"/>
          </p:cNvSpPr>
          <p:nvPr>
            <p:ph type="body" idx="1"/>
          </p:nvPr>
        </p:nvSpPr>
        <p:spPr>
          <a:xfrm>
            <a:off x="4038600" y="381000"/>
            <a:ext cx="5873750" cy="6216650"/>
          </a:xfrm>
        </p:spPr>
        <p:txBody>
          <a:bodyPr>
            <a:normAutofit lnSpcReduction="20000"/>
          </a:bodyPr>
          <a:p>
            <a:pPr>
              <a:lnSpc>
                <a:spcPct val="110000"/>
              </a:lnSpc>
              <a:buNone/>
            </a:pPr>
            <a:endParaRPr lang="en-US" altLang="zh-CN" sz="1800" dirty="0">
              <a:solidFill>
                <a:srgbClr val="000066"/>
              </a:solidFill>
              <a:latin typeface="宋体" panose="02010600030101010101" pitchFamily="2" charset="-122"/>
            </a:endParaRPr>
          </a:p>
          <a:p>
            <a:pPr>
              <a:lnSpc>
                <a:spcPct val="110000"/>
              </a:lnSpc>
              <a:buNone/>
            </a:pPr>
            <a:r>
              <a:rPr lang="zh-CN" altLang="en-US" sz="1800" b="1" dirty="0">
                <a:solidFill>
                  <a:srgbClr val="000000"/>
                </a:solidFill>
                <a:latin typeface="宋体" panose="02010600030101010101" pitchFamily="2" charset="-122"/>
              </a:rPr>
              <a:t>望岳</a:t>
            </a:r>
            <a:r>
              <a:rPr lang="zh-CN" altLang="en-US" sz="1800" dirty="0">
                <a:solidFill>
                  <a:srgbClr val="000000"/>
                </a:solidFill>
                <a:latin typeface="宋体" panose="02010600030101010101" pitchFamily="2" charset="-122"/>
              </a:rPr>
              <a:t>	房兵曹胡马	  画鹰</a:t>
            </a:r>
            <a:endParaRPr lang="zh-CN" altLang="en-US" sz="1800" dirty="0">
              <a:solidFill>
                <a:srgbClr val="000000"/>
              </a:solidFill>
              <a:latin typeface="宋体" panose="02010600030101010101" pitchFamily="2" charset="-122"/>
            </a:endParaRPr>
          </a:p>
          <a:p>
            <a:pPr>
              <a:lnSpc>
                <a:spcPct val="110000"/>
              </a:lnSpc>
              <a:buNone/>
            </a:pPr>
            <a:r>
              <a:rPr lang="zh-CN" altLang="en-US" sz="1800" dirty="0">
                <a:solidFill>
                  <a:srgbClr val="000000"/>
                </a:solidFill>
                <a:latin typeface="宋体" panose="02010600030101010101" pitchFamily="2" charset="-122"/>
              </a:rPr>
              <a:t>赠李白	饮中八仙歌	  春日忆李白</a:t>
            </a:r>
            <a:endParaRPr lang="zh-CN" altLang="en-US" sz="1800" dirty="0">
              <a:solidFill>
                <a:srgbClr val="000000"/>
              </a:solidFill>
              <a:latin typeface="宋体" panose="02010600030101010101" pitchFamily="2" charset="-122"/>
            </a:endParaRPr>
          </a:p>
          <a:p>
            <a:pPr>
              <a:lnSpc>
                <a:spcPct val="110000"/>
              </a:lnSpc>
              <a:buNone/>
            </a:pPr>
            <a:r>
              <a:rPr lang="zh-CN" altLang="en-US" sz="1800" dirty="0">
                <a:solidFill>
                  <a:srgbClr val="000000"/>
                </a:solidFill>
                <a:latin typeface="宋体" panose="02010600030101010101" pitchFamily="2" charset="-122"/>
              </a:rPr>
              <a:t>兵车行	丽人行            醉时歌</a:t>
            </a:r>
            <a:endParaRPr lang="zh-CN" altLang="en-US" sz="1800" dirty="0">
              <a:solidFill>
                <a:srgbClr val="000000"/>
              </a:solidFill>
              <a:latin typeface="宋体" panose="02010600030101010101" pitchFamily="2" charset="-122"/>
            </a:endParaRPr>
          </a:p>
          <a:p>
            <a:pPr>
              <a:lnSpc>
                <a:spcPct val="110000"/>
              </a:lnSpc>
              <a:buNone/>
            </a:pPr>
            <a:r>
              <a:rPr lang="zh-CN" altLang="en-US" sz="1800" dirty="0">
                <a:solidFill>
                  <a:srgbClr val="000000"/>
                </a:solidFill>
                <a:latin typeface="宋体" panose="02010600030101010101" pitchFamily="2" charset="-122"/>
              </a:rPr>
              <a:t>月夜    前出塞（其六）	  自京赴奉先县咏怀五百字</a:t>
            </a:r>
            <a:endParaRPr lang="zh-CN" altLang="en-US" sz="1800" dirty="0">
              <a:solidFill>
                <a:srgbClr val="000000"/>
              </a:solidFill>
              <a:latin typeface="宋体" panose="02010600030101010101" pitchFamily="2" charset="-122"/>
            </a:endParaRPr>
          </a:p>
          <a:p>
            <a:pPr>
              <a:lnSpc>
                <a:spcPct val="110000"/>
              </a:lnSpc>
              <a:buNone/>
            </a:pPr>
            <a:r>
              <a:rPr lang="zh-CN" altLang="en-US" sz="1800" b="1" dirty="0">
                <a:solidFill>
                  <a:srgbClr val="000000"/>
                </a:solidFill>
                <a:latin typeface="宋体" panose="02010600030101010101" pitchFamily="2" charset="-122"/>
              </a:rPr>
              <a:t>春望</a:t>
            </a:r>
            <a:r>
              <a:rPr lang="zh-CN" altLang="en-US" sz="1800" dirty="0">
                <a:solidFill>
                  <a:srgbClr val="000000"/>
                </a:solidFill>
                <a:latin typeface="宋体" panose="02010600030101010101" pitchFamily="2" charset="-122"/>
              </a:rPr>
              <a:t>    悲陈陶	          闻官军收河南河北</a:t>
            </a:r>
            <a:endParaRPr lang="zh-CN" altLang="en-US" sz="1800" dirty="0">
              <a:solidFill>
                <a:srgbClr val="000000"/>
              </a:solidFill>
              <a:latin typeface="宋体" panose="02010600030101010101" pitchFamily="2" charset="-122"/>
            </a:endParaRPr>
          </a:p>
          <a:p>
            <a:pPr>
              <a:lnSpc>
                <a:spcPct val="110000"/>
              </a:lnSpc>
              <a:buNone/>
            </a:pPr>
            <a:r>
              <a:rPr lang="zh-CN" altLang="en-US" sz="1800" dirty="0">
                <a:solidFill>
                  <a:srgbClr val="000000"/>
                </a:solidFill>
                <a:latin typeface="宋体" panose="02010600030101010101" pitchFamily="2" charset="-122"/>
              </a:rPr>
              <a:t>哀江头	北征	          曲江（其二）</a:t>
            </a:r>
            <a:endParaRPr lang="zh-CN" altLang="en-US" sz="1800" dirty="0">
              <a:solidFill>
                <a:srgbClr val="000000"/>
              </a:solidFill>
              <a:latin typeface="宋体" panose="02010600030101010101" pitchFamily="2" charset="-122"/>
            </a:endParaRPr>
          </a:p>
          <a:p>
            <a:pPr>
              <a:lnSpc>
                <a:spcPct val="110000"/>
              </a:lnSpc>
              <a:buNone/>
            </a:pPr>
            <a:r>
              <a:rPr lang="zh-CN" altLang="en-US" sz="1800" b="1" dirty="0">
                <a:solidFill>
                  <a:srgbClr val="000000"/>
                </a:solidFill>
                <a:latin typeface="宋体" panose="02010600030101010101" pitchFamily="2" charset="-122"/>
              </a:rPr>
              <a:t>石壕吏</a:t>
            </a:r>
            <a:r>
              <a:rPr lang="zh-CN" altLang="en-US" sz="1800" dirty="0">
                <a:solidFill>
                  <a:srgbClr val="000000"/>
                </a:solidFill>
                <a:latin typeface="宋体" panose="02010600030101010101" pitchFamily="2" charset="-122"/>
              </a:rPr>
              <a:t>	新婚别	          赠卫八处士</a:t>
            </a:r>
            <a:endParaRPr lang="zh-CN" altLang="en-US" sz="1800" dirty="0">
              <a:solidFill>
                <a:srgbClr val="000000"/>
              </a:solidFill>
              <a:latin typeface="宋体" panose="02010600030101010101" pitchFamily="2" charset="-122"/>
            </a:endParaRPr>
          </a:p>
          <a:p>
            <a:pPr>
              <a:lnSpc>
                <a:spcPct val="110000"/>
              </a:lnSpc>
              <a:buNone/>
            </a:pPr>
            <a:r>
              <a:rPr lang="zh-CN" altLang="en-US" sz="1800" dirty="0">
                <a:solidFill>
                  <a:srgbClr val="000000"/>
                </a:solidFill>
                <a:latin typeface="宋体" panose="02010600030101010101" pitchFamily="2" charset="-122"/>
              </a:rPr>
              <a:t>蜀相    月夜忆舍弟	  梦李白二首	</a:t>
            </a:r>
            <a:endParaRPr lang="zh-CN" altLang="en-US" sz="1800" dirty="0">
              <a:solidFill>
                <a:srgbClr val="000000"/>
              </a:solidFill>
              <a:latin typeface="宋体" panose="02010600030101010101" pitchFamily="2" charset="-122"/>
            </a:endParaRPr>
          </a:p>
          <a:p>
            <a:pPr>
              <a:lnSpc>
                <a:spcPct val="110000"/>
              </a:lnSpc>
              <a:buNone/>
            </a:pPr>
            <a:r>
              <a:rPr lang="zh-CN" altLang="en-US" sz="1800" dirty="0">
                <a:solidFill>
                  <a:srgbClr val="000000"/>
                </a:solidFill>
                <a:latin typeface="宋体" panose="02010600030101010101" pitchFamily="2" charset="-122"/>
              </a:rPr>
              <a:t>江村	春夜喜雨          狂夫天末怀李白</a:t>
            </a:r>
            <a:endParaRPr lang="zh-CN" altLang="en-US" sz="1800" dirty="0">
              <a:solidFill>
                <a:srgbClr val="000000"/>
              </a:solidFill>
              <a:latin typeface="宋体" panose="02010600030101010101" pitchFamily="2" charset="-122"/>
            </a:endParaRPr>
          </a:p>
          <a:p>
            <a:pPr>
              <a:lnSpc>
                <a:spcPct val="110000"/>
              </a:lnSpc>
              <a:buNone/>
            </a:pPr>
            <a:r>
              <a:rPr lang="zh-CN" altLang="en-US" sz="1800" dirty="0">
                <a:solidFill>
                  <a:srgbClr val="000000"/>
                </a:solidFill>
                <a:latin typeface="宋体" panose="02010600030101010101" pitchFamily="2" charset="-122"/>
              </a:rPr>
              <a:t>客至	不见              </a:t>
            </a:r>
            <a:r>
              <a:rPr lang="zh-CN" altLang="en-US" sz="1800" b="1" dirty="0">
                <a:solidFill>
                  <a:srgbClr val="000000"/>
                </a:solidFill>
                <a:latin typeface="宋体" panose="02010600030101010101" pitchFamily="2" charset="-122"/>
              </a:rPr>
              <a:t>茅屋为秋风所破歌</a:t>
            </a:r>
            <a:r>
              <a:rPr lang="zh-CN" altLang="en-US" sz="1800" dirty="0">
                <a:solidFill>
                  <a:srgbClr val="000000"/>
                </a:solidFill>
                <a:latin typeface="宋体" panose="02010600030101010101" pitchFamily="2" charset="-122"/>
              </a:rPr>
              <a:t>	</a:t>
            </a:r>
            <a:endParaRPr lang="zh-CN" altLang="en-US" sz="1800" dirty="0">
              <a:solidFill>
                <a:srgbClr val="000000"/>
              </a:solidFill>
              <a:latin typeface="宋体" panose="02010600030101010101" pitchFamily="2" charset="-122"/>
            </a:endParaRPr>
          </a:p>
          <a:p>
            <a:pPr>
              <a:lnSpc>
                <a:spcPct val="110000"/>
              </a:lnSpc>
              <a:buNone/>
            </a:pPr>
            <a:r>
              <a:rPr lang="zh-CN" altLang="en-US" sz="1800" dirty="0">
                <a:solidFill>
                  <a:srgbClr val="000000"/>
                </a:solidFill>
                <a:latin typeface="宋体" panose="02010600030101010101" pitchFamily="2" charset="-122"/>
              </a:rPr>
              <a:t>登楼    赠花卿   	   咏怀古迹五首（其三）</a:t>
            </a:r>
            <a:endParaRPr lang="zh-CN" altLang="en-US" sz="1800" dirty="0">
              <a:solidFill>
                <a:srgbClr val="000000"/>
              </a:solidFill>
              <a:latin typeface="宋体" panose="02010600030101010101" pitchFamily="2" charset="-122"/>
            </a:endParaRPr>
          </a:p>
          <a:p>
            <a:pPr>
              <a:lnSpc>
                <a:spcPct val="110000"/>
              </a:lnSpc>
              <a:buNone/>
            </a:pPr>
            <a:r>
              <a:rPr lang="zh-CN" altLang="en-US" sz="1800" dirty="0">
                <a:solidFill>
                  <a:srgbClr val="000000"/>
                </a:solidFill>
                <a:latin typeface="宋体" panose="02010600030101010101" pitchFamily="2" charset="-122"/>
              </a:rPr>
              <a:t>登高    旅夜书怀           秋兴八首</a:t>
            </a:r>
            <a:endParaRPr lang="zh-CN" altLang="en-US" sz="1800" dirty="0">
              <a:solidFill>
                <a:srgbClr val="000000"/>
              </a:solidFill>
              <a:latin typeface="宋体" panose="02010600030101010101" pitchFamily="2" charset="-122"/>
            </a:endParaRPr>
          </a:p>
          <a:p>
            <a:pPr>
              <a:lnSpc>
                <a:spcPct val="110000"/>
              </a:lnSpc>
              <a:buNone/>
            </a:pPr>
            <a:r>
              <a:rPr lang="zh-CN" altLang="en-US" sz="1800" dirty="0">
                <a:solidFill>
                  <a:srgbClr val="000000"/>
                </a:solidFill>
                <a:latin typeface="宋体" panose="02010600030101010101" pitchFamily="2" charset="-122"/>
              </a:rPr>
              <a:t>阁夜	登岳阳楼           江南逢李龟年</a:t>
            </a:r>
            <a:endParaRPr lang="zh-CN" altLang="en-US" sz="1800" dirty="0">
              <a:solidFill>
                <a:srgbClr val="000000"/>
              </a:solidFill>
              <a:latin typeface="宋体" panose="02010600030101010101" pitchFamily="2" charset="-122"/>
            </a:endParaRPr>
          </a:p>
          <a:p>
            <a:pPr>
              <a:lnSpc>
                <a:spcPct val="110000"/>
              </a:lnSpc>
              <a:buNone/>
            </a:pPr>
            <a:endParaRPr lang="zh-CN" altLang="en-US" sz="1800" dirty="0">
              <a:solidFill>
                <a:srgbClr val="000000"/>
              </a:solidFill>
              <a:latin typeface="宋体" panose="02010600030101010101" pitchFamily="2" charset="-122"/>
            </a:endParaRPr>
          </a:p>
          <a:p>
            <a:pPr>
              <a:lnSpc>
                <a:spcPct val="110000"/>
              </a:lnSpc>
              <a:buNone/>
            </a:pPr>
            <a:r>
              <a:rPr lang="zh-CN" altLang="en-US" sz="1800" dirty="0">
                <a:solidFill>
                  <a:srgbClr val="000000"/>
                </a:solidFill>
                <a:latin typeface="宋体" panose="02010600030101010101" pitchFamily="2" charset="-122"/>
              </a:rPr>
              <a:t>	</a:t>
            </a:r>
            <a:endParaRPr lang="zh-CN" altLang="en-US" sz="1800" dirty="0">
              <a:solidFill>
                <a:srgbClr val="000000"/>
              </a:solidFill>
              <a:latin typeface="宋体" panose="02010600030101010101" pitchFamily="2"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a:spLocks noGrp="1" noRot="1"/>
          </p:cNvSpPr>
          <p:nvPr>
            <p:ph type="title"/>
          </p:nvPr>
        </p:nvSpPr>
        <p:spPr>
          <a:xfrm>
            <a:off x="2223135" y="1165860"/>
            <a:ext cx="8656320" cy="3743325"/>
          </a:xfrm>
        </p:spPr>
        <p:txBody>
          <a:bodyPr anchor="ctr"/>
          <a:p>
            <a:pPr algn="ctr"/>
            <a:r>
              <a:rPr lang="zh-CN" altLang="en-US" sz="5400" dirty="0">
                <a:latin typeface="华文新魏" panose="02010800040101010101" pitchFamily="2" charset="-122"/>
                <a:ea typeface="华文新魏" panose="02010800040101010101" pitchFamily="2" charset="-122"/>
              </a:rPr>
              <a:t>秋兴八首</a:t>
            </a:r>
            <a:r>
              <a:rPr lang="en-US" altLang="zh-CN" sz="5400" dirty="0">
                <a:latin typeface="华文新魏" panose="02010800040101010101" pitchFamily="2" charset="-122"/>
                <a:ea typeface="华文新魏" panose="02010800040101010101" pitchFamily="2" charset="-122"/>
              </a:rPr>
              <a:t>(</a:t>
            </a:r>
            <a:r>
              <a:rPr lang="zh-CN" altLang="en-US" sz="5400" dirty="0">
                <a:latin typeface="华文新魏" panose="02010800040101010101" pitchFamily="2" charset="-122"/>
                <a:ea typeface="华文新魏" panose="02010800040101010101" pitchFamily="2" charset="-122"/>
              </a:rPr>
              <a:t>其一</a:t>
            </a:r>
            <a:r>
              <a:rPr lang="en-US" altLang="zh-CN" sz="5400">
                <a:latin typeface="华文新魏" panose="02010800040101010101" pitchFamily="2" charset="-122"/>
                <a:ea typeface="华文新魏" panose="02010800040101010101" pitchFamily="2" charset="-122"/>
              </a:rPr>
              <a:t>)</a:t>
            </a:r>
            <a:endParaRPr lang="en-US" altLang="zh-CN" sz="5400">
              <a:latin typeface="华文新魏" panose="02010800040101010101" pitchFamily="2" charset="-122"/>
              <a:ea typeface="华文新魏" panose="0201080004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96770" name="Picture 4" descr="20055311133585297275"/>
          <p:cNvPicPr>
            <a:picLocks noChangeAspect="1"/>
          </p:cNvPicPr>
          <p:nvPr/>
        </p:nvPicPr>
        <p:blipFill>
          <a:blip r:embed="rId1"/>
          <a:stretch>
            <a:fillRect/>
          </a:stretch>
        </p:blipFill>
        <p:spPr>
          <a:xfrm>
            <a:off x="1524000" y="0"/>
            <a:ext cx="9144000" cy="6858000"/>
          </a:xfrm>
          <a:prstGeom prst="rect">
            <a:avLst/>
          </a:prstGeom>
          <a:noFill/>
          <a:ln w="9525">
            <a:noFill/>
          </a:ln>
        </p:spPr>
      </p:pic>
      <p:sp>
        <p:nvSpPr>
          <p:cNvPr id="8194" name="Rectangle 2"/>
          <p:cNvSpPr>
            <a:spLocks noGrp="1" noChangeArrowheads="1"/>
          </p:cNvSpPr>
          <p:nvPr>
            <p:ph type="title" idx="4294967295"/>
          </p:nvPr>
        </p:nvSpPr>
        <p:spPr>
          <a:xfrm>
            <a:off x="2133600" y="0"/>
            <a:ext cx="7772400" cy="1143000"/>
          </a:xfrm>
        </p:spPr>
        <p:txBody>
          <a:bodyPr vert="horz" wrap="square" lIns="91440" tIns="45720" rIns="91440" bIns="45720" numCol="1" anchor="b" anchorCtr="0" compatLnSpc="1"/>
          <a:p>
            <a:pPr lvl="0" eaLnBrk="1" hangingPunct="1"/>
            <a:r>
              <a:rPr lang="en-US" altLang="zh-CN" b="1" dirty="0">
                <a:solidFill>
                  <a:srgbClr val="000000"/>
                </a:solidFill>
                <a:effectLst>
                  <a:outerShdw blurRad="38100" dist="38100" dir="2700000">
                    <a:srgbClr val="FFFFFF"/>
                  </a:outerShdw>
                </a:effectLst>
              </a:rPr>
              <a:t>《</a:t>
            </a:r>
            <a:r>
              <a:rPr lang="zh-CN" altLang="en-US" b="1" dirty="0">
                <a:solidFill>
                  <a:srgbClr val="000000"/>
                </a:solidFill>
                <a:effectLst>
                  <a:outerShdw blurRad="38100" dist="38100" dir="2700000">
                    <a:srgbClr val="FFFFFF"/>
                  </a:outerShdw>
                </a:effectLst>
              </a:rPr>
              <a:t>秋兴八首</a:t>
            </a:r>
            <a:r>
              <a:rPr lang="en-US" altLang="zh-CN" b="1">
                <a:solidFill>
                  <a:srgbClr val="000000"/>
                </a:solidFill>
                <a:effectLst>
                  <a:outerShdw blurRad="38100" dist="38100" dir="2700000">
                    <a:srgbClr val="FFFFFF"/>
                  </a:outerShdw>
                </a:effectLst>
              </a:rPr>
              <a:t>》</a:t>
            </a:r>
            <a:r>
              <a:rPr lang="zh-CN" altLang="en-US" b="1">
                <a:solidFill>
                  <a:srgbClr val="000000"/>
                </a:solidFill>
                <a:effectLst>
                  <a:outerShdw blurRad="38100" dist="38100" dir="2700000">
                    <a:srgbClr val="FFFFFF"/>
                  </a:outerShdw>
                </a:effectLst>
              </a:rPr>
              <a:t>（其一）</a:t>
            </a:r>
            <a:endParaRPr lang="zh-CN" altLang="en-US" b="1">
              <a:solidFill>
                <a:srgbClr val="000000"/>
              </a:solidFill>
              <a:effectLst>
                <a:outerShdw blurRad="38100" dist="38100" dir="2700000">
                  <a:srgbClr val="FFFFFF"/>
                </a:outerShdw>
              </a:effectLst>
            </a:endParaRPr>
          </a:p>
        </p:txBody>
      </p:sp>
      <p:sp>
        <p:nvSpPr>
          <p:cNvPr id="1696772" name="Rectangle 3"/>
          <p:cNvSpPr>
            <a:spLocks noGrp="1"/>
          </p:cNvSpPr>
          <p:nvPr>
            <p:ph type="body"/>
          </p:nvPr>
        </p:nvSpPr>
        <p:spPr>
          <a:xfrm>
            <a:off x="1992313" y="1341438"/>
            <a:ext cx="8424862" cy="5040312"/>
          </a:xfrm>
        </p:spPr>
        <p:txBody>
          <a:bodyPr vert="horz" wrap="square" lIns="91440" tIns="45720" rIns="91440" bIns="45720" anchor="t"/>
          <a:p>
            <a:pPr lvl="0" eaLnBrk="1" hangingPunct="1">
              <a:lnSpc>
                <a:spcPct val="90000"/>
              </a:lnSpc>
              <a:buNone/>
            </a:pPr>
            <a:r>
              <a:rPr lang="zh-CN" altLang="en-US" sz="4000" b="1" dirty="0">
                <a:solidFill>
                  <a:srgbClr val="000000"/>
                </a:solidFill>
                <a:ea typeface="楷体_GB2312" panose="02010609030101010101" pitchFamily="49" charset="-122"/>
              </a:rPr>
              <a:t>玉露凋伤枫树林，巫山巫峡气萧森。</a:t>
            </a:r>
            <a:endParaRPr lang="zh-CN" altLang="en-US" sz="4000" b="1" dirty="0">
              <a:solidFill>
                <a:srgbClr val="000000"/>
              </a:solidFill>
              <a:ea typeface="楷体_GB2312" panose="02010609030101010101" pitchFamily="49" charset="-122"/>
            </a:endParaRPr>
          </a:p>
          <a:p>
            <a:pPr lvl="0" eaLnBrk="1" hangingPunct="1">
              <a:lnSpc>
                <a:spcPct val="90000"/>
              </a:lnSpc>
              <a:buNone/>
            </a:pPr>
            <a:endParaRPr lang="zh-CN" altLang="en-US" sz="4000" b="1" dirty="0">
              <a:solidFill>
                <a:srgbClr val="000000"/>
              </a:solidFill>
              <a:ea typeface="楷体_GB2312" panose="02010609030101010101" pitchFamily="49" charset="-122"/>
            </a:endParaRPr>
          </a:p>
          <a:p>
            <a:pPr lvl="0" eaLnBrk="1" hangingPunct="1">
              <a:lnSpc>
                <a:spcPct val="90000"/>
              </a:lnSpc>
              <a:buNone/>
            </a:pPr>
            <a:r>
              <a:rPr lang="zh-CN" altLang="en-US" sz="4000" b="1" dirty="0">
                <a:solidFill>
                  <a:srgbClr val="000000"/>
                </a:solidFill>
                <a:ea typeface="楷体_GB2312" panose="02010609030101010101" pitchFamily="49" charset="-122"/>
              </a:rPr>
              <a:t>江间波浪兼天涌，塞上风云接地阴。</a:t>
            </a:r>
            <a:endParaRPr lang="zh-CN" altLang="en-US" sz="4000" b="1" dirty="0">
              <a:solidFill>
                <a:srgbClr val="000000"/>
              </a:solidFill>
              <a:ea typeface="楷体_GB2312" panose="02010609030101010101" pitchFamily="49" charset="-122"/>
            </a:endParaRPr>
          </a:p>
          <a:p>
            <a:pPr lvl="0" eaLnBrk="1" hangingPunct="1">
              <a:lnSpc>
                <a:spcPct val="90000"/>
              </a:lnSpc>
              <a:buNone/>
            </a:pPr>
            <a:endParaRPr lang="zh-CN" altLang="en-US" sz="4000" b="1" dirty="0">
              <a:solidFill>
                <a:srgbClr val="000000"/>
              </a:solidFill>
              <a:ea typeface="楷体_GB2312" panose="02010609030101010101" pitchFamily="49" charset="-122"/>
            </a:endParaRPr>
          </a:p>
          <a:p>
            <a:pPr lvl="0" eaLnBrk="1" hangingPunct="1">
              <a:lnSpc>
                <a:spcPct val="90000"/>
              </a:lnSpc>
              <a:buNone/>
            </a:pPr>
            <a:r>
              <a:rPr lang="zh-CN" altLang="en-US" sz="4000" b="1" dirty="0">
                <a:solidFill>
                  <a:srgbClr val="000000"/>
                </a:solidFill>
                <a:ea typeface="楷体_GB2312" panose="02010609030101010101" pitchFamily="49" charset="-122"/>
              </a:rPr>
              <a:t>丛菊两开他日泪，孤舟一系故园心。</a:t>
            </a:r>
            <a:endParaRPr lang="zh-CN" altLang="en-US" sz="4000" b="1" dirty="0">
              <a:solidFill>
                <a:srgbClr val="000000"/>
              </a:solidFill>
              <a:ea typeface="楷体_GB2312" panose="02010609030101010101" pitchFamily="49" charset="-122"/>
            </a:endParaRPr>
          </a:p>
          <a:p>
            <a:pPr lvl="0" eaLnBrk="1" hangingPunct="1">
              <a:lnSpc>
                <a:spcPct val="90000"/>
              </a:lnSpc>
              <a:buNone/>
            </a:pPr>
            <a:endParaRPr lang="zh-CN" altLang="en-US" sz="4000" b="1" dirty="0">
              <a:solidFill>
                <a:srgbClr val="000000"/>
              </a:solidFill>
              <a:ea typeface="楷体_GB2312" panose="02010609030101010101" pitchFamily="49" charset="-122"/>
            </a:endParaRPr>
          </a:p>
          <a:p>
            <a:pPr lvl="0" eaLnBrk="1" hangingPunct="1">
              <a:lnSpc>
                <a:spcPct val="90000"/>
              </a:lnSpc>
              <a:buNone/>
            </a:pPr>
            <a:r>
              <a:rPr lang="zh-CN" altLang="en-US" sz="4000" b="1" dirty="0">
                <a:solidFill>
                  <a:srgbClr val="000000"/>
                </a:solidFill>
                <a:ea typeface="楷体_GB2312" panose="02010609030101010101" pitchFamily="49" charset="-122"/>
              </a:rPr>
              <a:t>寒衣处处催刀尺，白帝城高急暮砧。</a:t>
            </a:r>
            <a:endParaRPr lang="zh-CN" altLang="en-US" sz="4000" b="1" dirty="0">
              <a:solidFill>
                <a:srgbClr val="000000"/>
              </a:solidFill>
              <a:ea typeface="楷体_GB2312" panose="02010609030101010101" pitchFamily="49" charset="-122"/>
            </a:endParaRPr>
          </a:p>
        </p:txBody>
      </p:sp>
      <p:pic>
        <p:nvPicPr>
          <p:cNvPr id="8197" name="秋兴八首其一.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1524000" y="6553200"/>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19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repeatCount="indefinite" fill="hold" display="0">
                  <p:stCondLst>
                    <p:cond delay="indefinite"/>
                  </p:stCondLst>
                  <p:endCondLst>
                    <p:cond evt="onNext" delay="0">
                      <p:tgtEl>
                        <p:sldTgt/>
                      </p:tgtEl>
                    </p:cond>
                    <p:cond evt="onPrev" delay="0">
                      <p:tgtEl>
                        <p:sldTgt/>
                      </p:tgtEl>
                    </p:cond>
                    <p:cond evt="onStopAudio" delay="0">
                      <p:tgtEl>
                        <p:sldTgt/>
                      </p:tgtEl>
                    </p:cond>
                  </p:endCondLst>
                </p:cTn>
                <p:tgtEl>
                  <p:spTgt spid="8197"/>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2" name="标题 12291"/>
          <p:cNvSpPr>
            <a:spLocks noGrp="1"/>
          </p:cNvSpPr>
          <p:nvPr>
            <p:ph type="ctrTitle"/>
          </p:nvPr>
        </p:nvSpPr>
        <p:spPr>
          <a:xfrm>
            <a:off x="3169285" y="637540"/>
            <a:ext cx="5257800" cy="708025"/>
          </a:xfrm>
        </p:spPr>
        <p:txBody>
          <a:bodyPr anchor="ctr">
            <a:noAutofit/>
          </a:bodyPr>
          <a:p>
            <a:pPr defTabSz="914400"/>
            <a:r>
              <a:rPr lang="zh-CN" altLang="en-US" sz="5400" kern="1200" baseline="0" dirty="0">
                <a:solidFill>
                  <a:schemeClr val="tx1"/>
                </a:solidFill>
                <a:latin typeface="隶书" panose="02010509060101010101" pitchFamily="49" charset="-122"/>
                <a:ea typeface="隶书" panose="02010509060101010101" pitchFamily="49" charset="-122"/>
              </a:rPr>
              <a:t>写作背景</a:t>
            </a:r>
            <a:endParaRPr lang="zh-CN" altLang="en-US" sz="5400" kern="1200" baseline="0" dirty="0">
              <a:solidFill>
                <a:schemeClr val="tx1"/>
              </a:solidFill>
              <a:latin typeface="隶书" panose="02010509060101010101" pitchFamily="49" charset="-122"/>
              <a:ea typeface="隶书" panose="02010509060101010101" pitchFamily="49" charset="-122"/>
            </a:endParaRPr>
          </a:p>
        </p:txBody>
      </p:sp>
      <p:sp>
        <p:nvSpPr>
          <p:cNvPr id="12293" name="副标题 12292"/>
          <p:cNvSpPr>
            <a:spLocks noGrp="1"/>
          </p:cNvSpPr>
          <p:nvPr>
            <p:ph type="subTitle" idx="1"/>
          </p:nvPr>
        </p:nvSpPr>
        <p:spPr>
          <a:xfrm>
            <a:off x="1418590" y="1554480"/>
            <a:ext cx="9577070" cy="4572000"/>
          </a:xfrm>
        </p:spPr>
        <p:txBody>
          <a:bodyPr>
            <a:noAutofit/>
          </a:bodyPr>
          <a:p>
            <a:pPr algn="l" defTabSz="914400">
              <a:lnSpc>
                <a:spcPct val="130000"/>
              </a:lnSpc>
            </a:pPr>
            <a:r>
              <a:rPr lang="en-US" altLang="zh-CN" sz="3200" b="1" kern="1200" baseline="0" dirty="0">
                <a:latin typeface="仿宋_GB2312" panose="02010609030101010101" pitchFamily="49" charset="-122"/>
                <a:ea typeface="仿宋_GB2312" panose="02010609030101010101" pitchFamily="49" charset="-122"/>
              </a:rPr>
              <a:t>     </a:t>
            </a:r>
            <a:r>
              <a:rPr lang="zh-CN" altLang="en-US" sz="3200" b="1" kern="1200" baseline="0" dirty="0">
                <a:latin typeface="仿宋_GB2312" panose="02010609030101010101" pitchFamily="49" charset="-122"/>
                <a:ea typeface="仿宋_GB2312" panose="02010609030101010101" pitchFamily="49" charset="-122"/>
              </a:rPr>
              <a:t>公元</a:t>
            </a:r>
            <a:r>
              <a:rPr lang="en-US" altLang="zh-CN" sz="3200" b="1" kern="1200" baseline="0" dirty="0">
                <a:latin typeface="仿宋_GB2312" panose="02010609030101010101" pitchFamily="49" charset="-122"/>
                <a:ea typeface="仿宋_GB2312" panose="02010609030101010101" pitchFamily="49" charset="-122"/>
              </a:rPr>
              <a:t>759</a:t>
            </a:r>
            <a:r>
              <a:rPr lang="zh-CN" altLang="en-US" sz="3200" b="1" kern="1200" baseline="0" dirty="0">
                <a:latin typeface="仿宋_GB2312" panose="02010609030101010101" pitchFamily="49" charset="-122"/>
                <a:ea typeface="仿宋_GB2312" panose="02010609030101010101" pitchFamily="49" charset="-122"/>
              </a:rPr>
              <a:t>年，杜甫为避</a:t>
            </a:r>
            <a:r>
              <a:rPr lang="zh-CN" altLang="en-US" sz="3200" b="1" kern="1200" baseline="0">
                <a:latin typeface="仿宋_GB2312" panose="02010609030101010101" pitchFamily="49" charset="-122"/>
                <a:ea typeface="仿宋_GB2312" panose="02010609030101010101" pitchFamily="49" charset="-122"/>
              </a:rPr>
              <a:t>“</a:t>
            </a:r>
            <a:r>
              <a:rPr lang="zh-CN" altLang="en-US" sz="3200" b="1" kern="1200" baseline="0" dirty="0">
                <a:solidFill>
                  <a:srgbClr val="FF0066"/>
                </a:solidFill>
                <a:latin typeface="仿宋_GB2312" panose="02010609030101010101" pitchFamily="49" charset="-122"/>
                <a:ea typeface="仿宋_GB2312" panose="02010609030101010101" pitchFamily="49" charset="-122"/>
              </a:rPr>
              <a:t>安史之乱</a:t>
            </a:r>
            <a:r>
              <a:rPr lang="zh-CN" altLang="en-US" sz="3200" b="1" kern="1200" baseline="0" dirty="0">
                <a:latin typeface="仿宋_GB2312" panose="02010609030101010101" pitchFamily="49" charset="-122"/>
                <a:ea typeface="仿宋_GB2312" panose="02010609030101010101" pitchFamily="49" charset="-122"/>
              </a:rPr>
              <a:t>”，携妻儿由陕西入四川，寓居成都，依靠四川节度使严武等亲友的接济维持生活。</a:t>
            </a:r>
            <a:r>
              <a:rPr lang="en-US" altLang="zh-CN" sz="3200" b="1" kern="1200" baseline="0" dirty="0">
                <a:latin typeface="仿宋_GB2312" panose="02010609030101010101" pitchFamily="49" charset="-122"/>
                <a:ea typeface="仿宋_GB2312" panose="02010609030101010101" pitchFamily="49" charset="-122"/>
              </a:rPr>
              <a:t>765</a:t>
            </a:r>
            <a:r>
              <a:rPr lang="zh-CN" altLang="en-US" sz="3200" b="1" kern="1200" baseline="0" dirty="0">
                <a:latin typeface="仿宋_GB2312" panose="02010609030101010101" pitchFamily="49" charset="-122"/>
                <a:ea typeface="仿宋_GB2312" panose="02010609030101010101" pitchFamily="49" charset="-122"/>
              </a:rPr>
              <a:t>年四月，</a:t>
            </a:r>
            <a:r>
              <a:rPr lang="zh-CN" altLang="en-US" sz="3200" b="1" kern="1200" baseline="0" dirty="0">
                <a:solidFill>
                  <a:srgbClr val="FF0066"/>
                </a:solidFill>
                <a:latin typeface="仿宋_GB2312" panose="02010609030101010101" pitchFamily="49" charset="-122"/>
                <a:ea typeface="仿宋_GB2312" panose="02010609030101010101" pitchFamily="49" charset="-122"/>
              </a:rPr>
              <a:t>严武病逝</a:t>
            </a:r>
            <a:r>
              <a:rPr lang="zh-CN" altLang="en-US" sz="3200" b="1" kern="1200" baseline="0" dirty="0">
                <a:latin typeface="仿宋_GB2312" panose="02010609030101010101" pitchFamily="49" charset="-122"/>
                <a:ea typeface="仿宋_GB2312" panose="02010609030101010101" pitchFamily="49" charset="-122"/>
              </a:rPr>
              <a:t>，杜甫失去依凭，于是离开成都，经重庆等地到了</a:t>
            </a:r>
            <a:r>
              <a:rPr lang="zh-CN" altLang="en-US" sz="3200" b="1" kern="1200" baseline="0" dirty="0">
                <a:solidFill>
                  <a:srgbClr val="FF0066"/>
                </a:solidFill>
                <a:latin typeface="仿宋_GB2312" panose="02010609030101010101" pitchFamily="49" charset="-122"/>
                <a:ea typeface="仿宋_GB2312" panose="02010609030101010101" pitchFamily="49" charset="-122"/>
              </a:rPr>
              <a:t>夔州</a:t>
            </a:r>
            <a:r>
              <a:rPr lang="zh-CN" altLang="en-US" sz="3200" b="1" kern="1200" baseline="0" dirty="0">
                <a:latin typeface="仿宋_GB2312" panose="02010609030101010101" pitchFamily="49" charset="-122"/>
                <a:ea typeface="仿宋_GB2312" panose="02010609030101010101" pitchFamily="49" charset="-122"/>
              </a:rPr>
              <a:t>（今四川奉节），住了两年左右的时间。</a:t>
            </a:r>
            <a:r>
              <a:rPr lang="en-US" altLang="zh-CN" sz="3200" b="1" kern="1200" baseline="0" dirty="0">
                <a:latin typeface="仿宋_GB2312" panose="02010609030101010101" pitchFamily="49" charset="-122"/>
                <a:ea typeface="仿宋_GB2312" panose="02010609030101010101" pitchFamily="49" charset="-122"/>
              </a:rPr>
              <a:t>《</a:t>
            </a:r>
            <a:r>
              <a:rPr lang="zh-CN" altLang="en-US" sz="3200" b="1" kern="1200" baseline="0" dirty="0">
                <a:latin typeface="仿宋_GB2312" panose="02010609030101010101" pitchFamily="49" charset="-122"/>
                <a:ea typeface="仿宋_GB2312" panose="02010609030101010101" pitchFamily="49" charset="-122"/>
              </a:rPr>
              <a:t>秋兴</a:t>
            </a:r>
            <a:r>
              <a:rPr lang="en-US" altLang="zh-CN" sz="3200" b="1" kern="1200" baseline="0" dirty="0">
                <a:latin typeface="仿宋_GB2312" panose="02010609030101010101" pitchFamily="49" charset="-122"/>
                <a:ea typeface="仿宋_GB2312" panose="02010609030101010101" pitchFamily="49" charset="-122"/>
              </a:rPr>
              <a:t>》</a:t>
            </a:r>
            <a:r>
              <a:rPr lang="zh-CN" altLang="en-US" sz="3200" b="1" kern="1200" baseline="0" dirty="0">
                <a:latin typeface="仿宋_GB2312" panose="02010609030101010101" pitchFamily="49" charset="-122"/>
                <a:ea typeface="仿宋_GB2312" panose="02010609030101010101" pitchFamily="49" charset="-122"/>
              </a:rPr>
              <a:t>既是他旅居夔州时写下的一组诗，共有八首，“玉露凋伤枫树林”是其中的第一首。</a:t>
            </a:r>
            <a:endParaRPr lang="zh-CN" altLang="en-US" sz="3200" b="1" kern="1200" baseline="0" dirty="0">
              <a:latin typeface="仿宋_GB2312" panose="02010609030101010101" pitchFamily="49" charset="-122"/>
              <a:ea typeface="仿宋_GB2312" panose="02010609030101010101"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4" name="文本框 66563"/>
          <p:cNvSpPr txBox="1"/>
          <p:nvPr/>
        </p:nvSpPr>
        <p:spPr>
          <a:xfrm>
            <a:off x="1186815" y="681990"/>
            <a:ext cx="9828530" cy="4968240"/>
          </a:xfrm>
          <a:prstGeom prst="rect">
            <a:avLst/>
          </a:prstGeom>
          <a:noFill/>
          <a:ln w="9525">
            <a:noFill/>
          </a:ln>
        </p:spPr>
        <p:txBody>
          <a:bodyPr wrap="square">
            <a:spAutoFit/>
          </a:bodyPr>
          <a:p>
            <a:pPr lvl="0" algn="l">
              <a:spcBef>
                <a:spcPct val="50000"/>
              </a:spcBef>
            </a:pPr>
            <a:r>
              <a:rPr lang="en-US" altLang="zh-CN" sz="2800" b="1" dirty="0">
                <a:latin typeface="仿宋_GB2312" panose="02010609030101010101" pitchFamily="49" charset="-122"/>
                <a:ea typeface="仿宋_GB2312" panose="02010609030101010101" pitchFamily="49" charset="-122"/>
              </a:rPr>
              <a:t>     </a:t>
            </a:r>
            <a:r>
              <a:rPr lang="zh-CN" altLang="en-US" sz="3200" b="1" dirty="0">
                <a:latin typeface="仿宋_GB2312" panose="02010609030101010101" pitchFamily="49" charset="-122"/>
                <a:ea typeface="仿宋_GB2312" panose="02010609030101010101" pitchFamily="49" charset="-122"/>
              </a:rPr>
              <a:t>在寓居四川的近十年里，杜甫历经流离，备尝艰辛，身心憔悴不堪。“</a:t>
            </a:r>
            <a:r>
              <a:rPr lang="zh-CN" altLang="en-US" sz="3200" b="1" dirty="0">
                <a:solidFill>
                  <a:srgbClr val="FF0066"/>
                </a:solidFill>
                <a:latin typeface="Arial" panose="020B0604020202020204" pitchFamily="34" charset="0"/>
                <a:ea typeface="仿宋_GB2312" panose="02010609030101010101" pitchFamily="49" charset="-122"/>
              </a:rPr>
              <a:t>布衾</a:t>
            </a:r>
            <a:r>
              <a:rPr lang="zh-CN" altLang="en-US" sz="3200" b="1" dirty="0">
                <a:solidFill>
                  <a:srgbClr val="FF0066"/>
                </a:solidFill>
                <a:latin typeface="仿宋_GB2312" panose="02010609030101010101" pitchFamily="49" charset="-122"/>
                <a:ea typeface="仿宋_GB2312" panose="02010609030101010101" pitchFamily="49" charset="-122"/>
              </a:rPr>
              <a:t>多年冷似铁</a:t>
            </a:r>
            <a:r>
              <a:rPr lang="zh-CN" altLang="en-US" sz="3200" b="1" dirty="0">
                <a:latin typeface="仿宋_GB2312" panose="02010609030101010101" pitchFamily="49" charset="-122"/>
                <a:ea typeface="仿宋_GB2312" panose="02010609030101010101" pitchFamily="49" charset="-122"/>
              </a:rPr>
              <a:t>”（</a:t>
            </a:r>
            <a:r>
              <a:rPr lang="en-US" altLang="zh-CN" sz="3200" b="1" dirty="0">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茅屋为秋风所破歌</a:t>
            </a:r>
            <a:r>
              <a:rPr lang="en-US" altLang="zh-CN" sz="3200" b="1" dirty="0">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a:t>
            </a:r>
            <a:r>
              <a:rPr lang="zh-CN" altLang="en-US" sz="3200" b="1">
                <a:latin typeface="仿宋_GB2312" panose="02010609030101010101" pitchFamily="49" charset="-122"/>
                <a:ea typeface="仿宋_GB2312" panose="02010609030101010101" pitchFamily="49" charset="-122"/>
              </a:rPr>
              <a:t>“</a:t>
            </a:r>
            <a:r>
              <a:rPr lang="zh-CN" altLang="en-US" sz="3200" b="1" dirty="0">
                <a:solidFill>
                  <a:srgbClr val="FF0066"/>
                </a:solidFill>
                <a:latin typeface="仿宋_GB2312" panose="02010609030101010101" pitchFamily="49" charset="-122"/>
                <a:ea typeface="仿宋_GB2312" panose="02010609030101010101" pitchFamily="49" charset="-122"/>
              </a:rPr>
              <a:t>牙齿半落左耳聋</a:t>
            </a:r>
            <a:r>
              <a:rPr lang="zh-CN" altLang="en-US" sz="3200" b="1" dirty="0">
                <a:latin typeface="仿宋_GB2312" panose="02010609030101010101" pitchFamily="49" charset="-122"/>
                <a:ea typeface="仿宋_GB2312" panose="02010609030101010101" pitchFamily="49" charset="-122"/>
              </a:rPr>
              <a:t>”（</a:t>
            </a:r>
            <a:r>
              <a:rPr lang="en-US" altLang="zh-CN" sz="3200" b="1" dirty="0">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复阴</a:t>
            </a:r>
            <a:r>
              <a:rPr lang="en-US" altLang="zh-CN" sz="3200" b="1" dirty="0">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a:t>
            </a:r>
            <a:r>
              <a:rPr lang="zh-CN" altLang="en-US" sz="3200" b="1">
                <a:latin typeface="仿宋_GB2312" panose="02010609030101010101" pitchFamily="49" charset="-122"/>
                <a:ea typeface="仿宋_GB2312" panose="02010609030101010101" pitchFamily="49" charset="-122"/>
              </a:rPr>
              <a:t>“</a:t>
            </a:r>
            <a:r>
              <a:rPr lang="zh-CN" altLang="en-US" sz="3200" b="1" dirty="0">
                <a:solidFill>
                  <a:srgbClr val="FF0066"/>
                </a:solidFill>
                <a:latin typeface="仿宋_GB2312" panose="02010609030101010101" pitchFamily="49" charset="-122"/>
                <a:ea typeface="仿宋_GB2312" panose="02010609030101010101" pitchFamily="49" charset="-122"/>
              </a:rPr>
              <a:t>缓步仍须竹杖扶</a:t>
            </a:r>
            <a:r>
              <a:rPr lang="zh-CN" altLang="en-US" sz="3200" b="1" dirty="0">
                <a:latin typeface="仿宋_GB2312" panose="02010609030101010101" pitchFamily="49" charset="-122"/>
                <a:ea typeface="仿宋_GB2312" panose="02010609030101010101" pitchFamily="49" charset="-122"/>
              </a:rPr>
              <a:t>”（</a:t>
            </a:r>
            <a:r>
              <a:rPr lang="en-US" altLang="zh-CN" sz="3200" b="1" dirty="0">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寒雨朝行视园树</a:t>
            </a:r>
            <a:r>
              <a:rPr lang="en-US" altLang="zh-CN" sz="3200" b="1" dirty="0">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a:t>
            </a:r>
            <a:r>
              <a:rPr lang="zh-CN" altLang="en-US" sz="3200" b="1">
                <a:latin typeface="仿宋_GB2312" panose="02010609030101010101" pitchFamily="49" charset="-122"/>
                <a:ea typeface="仿宋_GB2312" panose="02010609030101010101" pitchFamily="49" charset="-122"/>
              </a:rPr>
              <a:t>“</a:t>
            </a:r>
            <a:r>
              <a:rPr lang="zh-CN" altLang="en-US" sz="3200" b="1" dirty="0">
                <a:solidFill>
                  <a:srgbClr val="FF0066"/>
                </a:solidFill>
                <a:latin typeface="仿宋_GB2312" panose="02010609030101010101" pitchFamily="49" charset="-122"/>
                <a:ea typeface="仿宋_GB2312" panose="02010609030101010101" pitchFamily="49" charset="-122"/>
              </a:rPr>
              <a:t>穷愁但有骨</a:t>
            </a:r>
            <a:r>
              <a:rPr lang="zh-CN" altLang="en-US" sz="3200" b="1" dirty="0">
                <a:latin typeface="仿宋_GB2312" panose="02010609030101010101" pitchFamily="49" charset="-122"/>
                <a:ea typeface="仿宋_GB2312" panose="02010609030101010101" pitchFamily="49" charset="-122"/>
              </a:rPr>
              <a:t>”（</a:t>
            </a:r>
            <a:r>
              <a:rPr lang="en-US" altLang="zh-CN" sz="3200" b="1" dirty="0">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王阆州筵酬十一舅</a:t>
            </a:r>
            <a:r>
              <a:rPr lang="en-US" altLang="zh-CN" sz="3200" b="1" dirty="0">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）等诗句，即是他在此期间处境穷困和心境凄惨的真实写照。他日夜想回归故乡，却始终无法实现愿望。写此</a:t>
            </a:r>
            <a:r>
              <a:rPr lang="en-US" altLang="zh-CN" sz="3200" b="1" dirty="0">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秋兴</a:t>
            </a:r>
            <a:r>
              <a:rPr lang="en-US" altLang="zh-CN" sz="3200" b="1" dirty="0">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时，他已</a:t>
            </a:r>
            <a:r>
              <a:rPr lang="zh-CN" altLang="en-US" sz="3200" b="1" dirty="0">
                <a:solidFill>
                  <a:srgbClr val="FF0066"/>
                </a:solidFill>
                <a:latin typeface="仿宋_GB2312" panose="02010609030101010101" pitchFamily="49" charset="-122"/>
                <a:ea typeface="仿宋_GB2312" panose="02010609030101010101" pitchFamily="49" charset="-122"/>
              </a:rPr>
              <a:t>五十五岁</a:t>
            </a:r>
            <a:r>
              <a:rPr lang="zh-CN" altLang="en-US" sz="3200" b="1" dirty="0">
                <a:latin typeface="仿宋_GB2312" panose="02010609030101010101" pitchFamily="49" charset="-122"/>
                <a:ea typeface="仿宋_GB2312" panose="02010609030101010101" pitchFamily="49" charset="-122"/>
              </a:rPr>
              <a:t>，已处在</a:t>
            </a:r>
            <a:r>
              <a:rPr lang="zh-CN" altLang="en-US" sz="3200" b="1" dirty="0">
                <a:solidFill>
                  <a:srgbClr val="FF0066"/>
                </a:solidFill>
                <a:latin typeface="仿宋_GB2312" panose="02010609030101010101" pitchFamily="49" charset="-122"/>
                <a:ea typeface="仿宋_GB2312" panose="02010609030101010101" pitchFamily="49" charset="-122"/>
              </a:rPr>
              <a:t>人生之秋</a:t>
            </a:r>
            <a:r>
              <a:rPr lang="zh-CN" altLang="en-US" sz="3200" b="1" dirty="0">
                <a:latin typeface="仿宋_GB2312" panose="02010609030101010101" pitchFamily="49" charset="-122"/>
                <a:ea typeface="仿宋_GB2312" panose="02010609030101010101" pitchFamily="49" charset="-122"/>
              </a:rPr>
              <a:t>，眼看来日无多，叶落归根之想更为迫切。正是在此种悲人生之秋和</a:t>
            </a:r>
            <a:r>
              <a:rPr lang="zh-CN" altLang="en-US" sz="3200" b="1" dirty="0">
                <a:solidFill>
                  <a:srgbClr val="FF0066"/>
                </a:solidFill>
                <a:latin typeface="仿宋_GB2312" panose="02010609030101010101" pitchFamily="49" charset="-122"/>
                <a:ea typeface="仿宋_GB2312" panose="02010609030101010101" pitchFamily="49" charset="-122"/>
              </a:rPr>
              <a:t>国运之秋</a:t>
            </a:r>
            <a:r>
              <a:rPr lang="zh-CN" altLang="en-US" sz="3200" b="1" dirty="0">
                <a:latin typeface="仿宋_GB2312" panose="02010609030101010101" pitchFamily="49" charset="-122"/>
                <a:ea typeface="仿宋_GB2312" panose="02010609030101010101" pitchFamily="49" charset="-122"/>
              </a:rPr>
              <a:t>的心境下，他写下了</a:t>
            </a:r>
            <a:r>
              <a:rPr lang="en-US" altLang="zh-CN" sz="3200" b="1" dirty="0">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秋兴</a:t>
            </a:r>
            <a:r>
              <a:rPr lang="en-US" altLang="zh-CN" sz="3200" b="1" dirty="0">
                <a:latin typeface="仿宋_GB2312" panose="02010609030101010101" pitchFamily="49" charset="-122"/>
                <a:ea typeface="仿宋_GB2312" panose="02010609030101010101" pitchFamily="49" charset="-122"/>
              </a:rPr>
              <a:t>》</a:t>
            </a:r>
            <a:r>
              <a:rPr lang="zh-CN" altLang="en-US" sz="3200" b="1" dirty="0">
                <a:latin typeface="仿宋_GB2312" panose="02010609030101010101" pitchFamily="49" charset="-122"/>
                <a:ea typeface="仿宋_GB2312" panose="02010609030101010101" pitchFamily="49" charset="-122"/>
              </a:rPr>
              <a:t>这首诗。</a:t>
            </a:r>
            <a:r>
              <a:rPr lang="zh-CN" altLang="en-US" sz="2800" b="1" dirty="0">
                <a:latin typeface="仿宋_GB2312" panose="02010609030101010101" pitchFamily="49" charset="-122"/>
                <a:ea typeface="仿宋_GB2312" panose="02010609030101010101" pitchFamily="49" charset="-122"/>
              </a:rPr>
              <a:t> </a:t>
            </a:r>
            <a:endParaRPr lang="zh-CN" altLang="en-US" sz="2800" b="1" dirty="0">
              <a:latin typeface="仿宋_GB2312" panose="02010609030101010101" pitchFamily="49" charset="-122"/>
              <a:ea typeface="仿宋_GB2312" panose="0201060903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a:spLocks noGrp="1"/>
          </p:cNvSpPr>
          <p:nvPr>
            <p:ph type="title"/>
          </p:nvPr>
        </p:nvSpPr>
        <p:spPr>
          <a:xfrm>
            <a:off x="2895600" y="0"/>
            <a:ext cx="5791200" cy="1039813"/>
          </a:xfrm>
        </p:spPr>
        <p:txBody>
          <a:bodyPr vert="horz" wrap="square" lIns="91440" tIns="45720" rIns="91440" bIns="45720" anchor="b"/>
          <a:p>
            <a:pPr lvl="0" eaLnBrk="1" hangingPunct="1"/>
            <a:r>
              <a:rPr lang="en-US" altLang="zh-CN" b="1" dirty="0">
                <a:solidFill>
                  <a:srgbClr val="000000"/>
                </a:solidFill>
                <a:ea typeface="隶书" panose="02010509060101010101" pitchFamily="49" charset="-122"/>
              </a:rPr>
              <a:t>《</a:t>
            </a:r>
            <a:r>
              <a:rPr lang="zh-CN" altLang="en-US" b="1" dirty="0">
                <a:solidFill>
                  <a:srgbClr val="000000"/>
                </a:solidFill>
                <a:ea typeface="隶书" panose="02010509060101010101" pitchFamily="49" charset="-122"/>
              </a:rPr>
              <a:t>秋兴八首</a:t>
            </a:r>
            <a:r>
              <a:rPr lang="en-US" altLang="zh-CN" b="1" dirty="0">
                <a:solidFill>
                  <a:srgbClr val="000000"/>
                </a:solidFill>
                <a:ea typeface="隶书" panose="02010509060101010101" pitchFamily="49" charset="-122"/>
              </a:rPr>
              <a:t>》</a:t>
            </a:r>
            <a:r>
              <a:rPr lang="zh-CN" altLang="en-US" b="1" dirty="0">
                <a:solidFill>
                  <a:srgbClr val="000000"/>
                </a:solidFill>
                <a:ea typeface="隶书" panose="02010509060101010101" pitchFamily="49" charset="-122"/>
              </a:rPr>
              <a:t>解析</a:t>
            </a:r>
            <a:endParaRPr lang="zh-CN" altLang="en-US" b="1" dirty="0">
              <a:solidFill>
                <a:srgbClr val="000000"/>
              </a:solidFill>
              <a:ea typeface="隶书" panose="02010509060101010101" pitchFamily="49" charset="-122"/>
            </a:endParaRPr>
          </a:p>
        </p:txBody>
      </p:sp>
      <p:sp>
        <p:nvSpPr>
          <p:cNvPr id="9219" name="Rectangle 3"/>
          <p:cNvSpPr>
            <a:spLocks noGrp="1"/>
          </p:cNvSpPr>
          <p:nvPr>
            <p:ph type="body"/>
          </p:nvPr>
        </p:nvSpPr>
        <p:spPr>
          <a:xfrm>
            <a:off x="1904365" y="1040130"/>
            <a:ext cx="8534400" cy="5949950"/>
          </a:xfrm>
        </p:spPr>
        <p:txBody>
          <a:bodyPr vert="horz" wrap="square" lIns="91440" tIns="45720" rIns="91440" bIns="45720" anchor="t"/>
          <a:p>
            <a:pPr lvl="0" eaLnBrk="1" hangingPunct="1"/>
            <a:r>
              <a:rPr lang="zh-CN" altLang="en-US" sz="3600" b="1" dirty="0">
                <a:solidFill>
                  <a:srgbClr val="000000"/>
                </a:solidFill>
                <a:ea typeface="隶书" panose="02010509060101010101" pitchFamily="49" charset="-122"/>
              </a:rPr>
              <a:t>背景：国家动荡不安，诗人客居他乡</a:t>
            </a:r>
            <a:endParaRPr lang="zh-CN" altLang="en-US" sz="3600" b="1" dirty="0">
              <a:solidFill>
                <a:srgbClr val="000000"/>
              </a:solidFill>
              <a:ea typeface="隶书" panose="02010509060101010101" pitchFamily="49" charset="-122"/>
            </a:endParaRPr>
          </a:p>
          <a:p>
            <a:pPr lvl="0" eaLnBrk="1" hangingPunct="1"/>
            <a:r>
              <a:rPr lang="zh-CN" altLang="en-US" sz="3600" b="1" dirty="0">
                <a:solidFill>
                  <a:srgbClr val="000000"/>
                </a:solidFill>
                <a:ea typeface="隶书" panose="02010509060101010101" pitchFamily="49" charset="-122"/>
              </a:rPr>
              <a:t>秋兴八首写于大历元年（</a:t>
            </a:r>
            <a:r>
              <a:rPr lang="en-US" altLang="zh-CN" sz="3600" b="1" dirty="0">
                <a:solidFill>
                  <a:srgbClr val="000000"/>
                </a:solidFill>
                <a:ea typeface="隶书" panose="02010509060101010101" pitchFamily="49" charset="-122"/>
              </a:rPr>
              <a:t>766</a:t>
            </a:r>
            <a:r>
              <a:rPr lang="zh-CN" altLang="en-US" sz="3600" b="1" dirty="0">
                <a:solidFill>
                  <a:srgbClr val="000000"/>
                </a:solidFill>
                <a:ea typeface="隶书" panose="02010509060101010101" pitchFamily="49" charset="-122"/>
              </a:rPr>
              <a:t>）年秋天。当时安史之乱虽然结束，但李唐王朝仍然面临重新割据的危险；另外，唐朝与吐蕃在剑南川西的战争也接连不断。</a:t>
            </a:r>
            <a:endParaRPr lang="zh-CN" altLang="en-US" sz="3600" b="1" dirty="0">
              <a:solidFill>
                <a:srgbClr val="000000"/>
              </a:solidFill>
              <a:ea typeface="隶书" panose="02010509060101010101" pitchFamily="49" charset="-122"/>
            </a:endParaRPr>
          </a:p>
          <a:p>
            <a:pPr lvl="0" eaLnBrk="1" hangingPunct="1"/>
            <a:r>
              <a:rPr lang="zh-CN" altLang="en-US" sz="3600" b="1" dirty="0">
                <a:solidFill>
                  <a:srgbClr val="FF0000"/>
                </a:solidFill>
                <a:ea typeface="隶书" panose="02010509060101010101" pitchFamily="49" charset="-122"/>
              </a:rPr>
              <a:t>本文选读的是第一首，从命意上看，有领起的作用，可以说给全组诗歌定下一个基调：抒羁旅之愁，悲国家之事。</a:t>
            </a:r>
            <a:endParaRPr lang="zh-CN" altLang="en-US" sz="3600" b="1" dirty="0">
              <a:solidFill>
                <a:srgbClr val="FF0000"/>
              </a:solidFill>
              <a:ea typeface="隶书" panose="02010509060101010101" pitchFamily="49" charset="-122"/>
            </a:endParaRPr>
          </a:p>
          <a:p>
            <a:pPr lvl="0" eaLnBrk="1" hangingPunct="1"/>
            <a:r>
              <a:rPr lang="zh-CN" altLang="en-US" sz="3600" b="1" dirty="0">
                <a:solidFill>
                  <a:srgbClr val="002060"/>
                </a:solidFill>
                <a:ea typeface="华文中宋" panose="02010600040101010101" pitchFamily="2" charset="-122"/>
              </a:rPr>
              <a:t>秋兴：从字面上说就是因秋感兴之意。</a:t>
            </a:r>
            <a:endParaRPr lang="zh-CN" altLang="en-US" sz="3600" b="1" dirty="0">
              <a:solidFill>
                <a:srgbClr val="002060"/>
              </a:solidFill>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ox(in)">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box(in)">
                                      <p:cBhvr>
                                        <p:cTn id="12" dur="500"/>
                                        <p:tgtEl>
                                          <p:spTgt spid="9219"/>
                                        </p:tgtEl>
                                      </p:cBhvr>
                                    </p:animEffect>
                                  </p:childTnLst>
                                  <p:subTnLst>
                                    <p:audio>
                                      <p:cMediaNode>
                                        <p:cTn display="0" masterRel="sameClick">
                                          <p:stCondLst>
                                            <p:cond evt="begin" delay="0">
                                              <p:tn val="10"/>
                                            </p:cond>
                                          </p:stCondLst>
                                          <p:endCondLst>
                                            <p:cond evt="onStopAudio" delay="0">
                                              <p:tgtEl>
                                                <p:sldTgt/>
                                              </p:tgtEl>
                                            </p:cond>
                                          </p:endCondLst>
                                        </p:cTn>
                                        <p:tgtEl>
                                          <p:sndTgt r:embed="rId1"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noRot="1"/>
          </p:cNvSpPr>
          <p:nvPr>
            <p:ph type="title"/>
          </p:nvPr>
        </p:nvSpPr>
        <p:spPr>
          <a:xfrm>
            <a:off x="2208213" y="260350"/>
            <a:ext cx="1441450" cy="6096000"/>
          </a:xfrm>
        </p:spPr>
        <p:txBody>
          <a:bodyPr anchor="ctr"/>
          <a:p>
            <a:r>
              <a:rPr lang="en-US" altLang="zh-CN"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t>1.</a:t>
            </a:r>
            <a:br>
              <a:rPr lang="en-US" altLang="zh-CN"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br>
            <a: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t>课</a:t>
            </a:r>
            <a:b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br>
            <a: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t>文</a:t>
            </a:r>
            <a:b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br>
            <a: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t>分</a:t>
            </a:r>
            <a:b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br>
            <a: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t>析</a:t>
            </a:r>
            <a:br>
              <a:rPr lang="zh-CN" altLang="en-US" sz="4000" dirty="0">
                <a:latin typeface="楷体_GB2312" panose="02010609030101010101" pitchFamily="49" charset="-122"/>
                <a:ea typeface="楷体_GB2312" panose="02010609030101010101" pitchFamily="49" charset="-122"/>
                <a:sym typeface="Wingdings 3" panose="05040102010807070707" pitchFamily="18" charset="2"/>
              </a:rPr>
            </a:br>
            <a:endParaRPr lang="zh-CN" altLang="en-US" sz="4000" dirty="0">
              <a:latin typeface="楷体_GB2312" panose="02010609030101010101" pitchFamily="49" charset="-122"/>
              <a:ea typeface="楷体_GB2312" panose="02010609030101010101" pitchFamily="49" charset="-122"/>
              <a:sym typeface="Wingdings 3" panose="05040102010807070707" pitchFamily="18" charset="2"/>
            </a:endParaRPr>
          </a:p>
        </p:txBody>
      </p:sp>
      <p:sp>
        <p:nvSpPr>
          <p:cNvPr id="25603" name="文本占位符 25602"/>
          <p:cNvSpPr>
            <a:spLocks noGrp="1" noRot="1"/>
          </p:cNvSpPr>
          <p:nvPr>
            <p:ph type="body" idx="1"/>
          </p:nvPr>
        </p:nvSpPr>
        <p:spPr>
          <a:xfrm>
            <a:off x="3359150" y="476250"/>
            <a:ext cx="7676515" cy="5391150"/>
          </a:xfrm>
        </p:spPr>
        <p:txBody>
          <a:bodyPr>
            <a:noAutofit/>
          </a:bodyPr>
          <a:p>
            <a:pPr marL="609600" indent="-609600" algn="ctr">
              <a:lnSpc>
                <a:spcPct val="125000"/>
              </a:lnSpc>
              <a:buNone/>
            </a:pPr>
            <a:r>
              <a:rPr lang="zh-CN" altLang="en-US" sz="3200" b="1" dirty="0">
                <a:solidFill>
                  <a:srgbClr val="000000"/>
                </a:solidFill>
                <a:ea typeface="隶书" panose="02010509060101010101" pitchFamily="49" charset="-122"/>
              </a:rPr>
              <a:t>玉露凋伤枫树林</a:t>
            </a:r>
            <a:r>
              <a:rPr lang="zh-CN" altLang="en-US" sz="3200" b="1" dirty="0">
                <a:solidFill>
                  <a:srgbClr val="000000"/>
                </a:solidFill>
              </a:rPr>
              <a:t> </a:t>
            </a:r>
            <a:r>
              <a:rPr lang="zh-CN" altLang="en-US" b="1" dirty="0">
                <a:solidFill>
                  <a:srgbClr val="000000"/>
                </a:solidFill>
                <a:ea typeface="楷体_GB2312" panose="02010609030101010101" pitchFamily="49" charset="-122"/>
              </a:rPr>
              <a:t>   </a:t>
            </a:r>
            <a:endParaRPr lang="zh-CN" altLang="en-US" b="1" dirty="0">
              <a:solidFill>
                <a:srgbClr val="000000"/>
              </a:solidFill>
              <a:ea typeface="楷体_GB2312" panose="02010609030101010101" pitchFamily="49" charset="-122"/>
            </a:endParaRPr>
          </a:p>
          <a:p>
            <a:pPr marL="609600" indent="-609600" algn="ctr">
              <a:lnSpc>
                <a:spcPct val="125000"/>
              </a:lnSpc>
              <a:buNone/>
            </a:pPr>
            <a:r>
              <a:rPr lang="zh-CN" altLang="en-US" b="1" dirty="0">
                <a:solidFill>
                  <a:srgbClr val="000000"/>
                </a:solidFill>
                <a:ea typeface="楷体_GB2312" panose="02010609030101010101" pitchFamily="49" charset="-122"/>
              </a:rPr>
              <a:t>           </a:t>
            </a:r>
            <a:endParaRPr lang="zh-CN" altLang="en-US" b="1" dirty="0">
              <a:solidFill>
                <a:srgbClr val="000000"/>
              </a:solidFill>
              <a:ea typeface="楷体_GB2312" panose="02010609030101010101" pitchFamily="49" charset="-122"/>
            </a:endParaRPr>
          </a:p>
          <a:p>
            <a:pPr marL="609600" indent="-609600">
              <a:lnSpc>
                <a:spcPct val="125000"/>
              </a:lnSpc>
              <a:buNone/>
            </a:pPr>
            <a:r>
              <a:rPr lang="zh-CN" altLang="en-US" b="1" dirty="0">
                <a:solidFill>
                  <a:srgbClr val="000000"/>
                </a:solidFill>
                <a:ea typeface="楷体_GB2312" panose="02010609030101010101" pitchFamily="49" charset="-122"/>
              </a:rPr>
              <a:t>                “悲落叶于劲秋”，秋天草木的凋谢是最容易引起诗人感发的。“玉露凋伤枫树林”这一句，在凄凉之中还有一种艳丽的感觉。因为“玉露”有白色的暗示，白是一种冷色；“枫树林”有红色的暗示，红是一种暖色</a:t>
            </a:r>
            <a:r>
              <a:rPr lang="en-US" altLang="zh-CN" b="1" dirty="0">
                <a:solidFill>
                  <a:srgbClr val="000000"/>
                </a:solidFill>
                <a:ea typeface="楷体_GB2312" panose="02010609030101010101" pitchFamily="49" charset="-122"/>
              </a:rPr>
              <a:t>, </a:t>
            </a:r>
            <a:r>
              <a:rPr lang="zh-CN" altLang="en-US" b="1" dirty="0">
                <a:solidFill>
                  <a:srgbClr val="000000"/>
                </a:solidFill>
                <a:ea typeface="楷体_GB2312" panose="02010609030101010101" pitchFamily="49" charset="-122"/>
              </a:rPr>
              <a:t>在悲哀中藏有热烈。这两种颜色的强烈对比，就更增强了“凋伤”这个词给人的感觉。</a:t>
            </a:r>
            <a:endParaRPr lang="zh-CN" altLang="en-US" b="1" dirty="0">
              <a:solidFill>
                <a:srgbClr val="000000"/>
              </a:solidFill>
              <a:ea typeface="楷体_GB2312" panose="02010609030101010101" pitchFamily="49" charset="-122"/>
            </a:endParaRPr>
          </a:p>
        </p:txBody>
      </p:sp>
      <p:sp>
        <p:nvSpPr>
          <p:cNvPr id="25604" name="右弧形箭头 25603">
            <a:hlinkClick r:id="rId1" action="ppaction://hlinksldjump"/>
          </p:cNvPr>
          <p:cNvSpPr/>
          <p:nvPr/>
        </p:nvSpPr>
        <p:spPr>
          <a:xfrm>
            <a:off x="2424113" y="5084763"/>
            <a:ext cx="863600" cy="1008062"/>
          </a:xfrm>
          <a:prstGeom prst="curvedLeftArrow">
            <a:avLst>
              <a:gd name="adj1" fmla="val 23345"/>
              <a:gd name="adj2" fmla="val 46691"/>
              <a:gd name="adj3" fmla="val 33333"/>
            </a:avLst>
          </a:prstGeom>
          <a:solidFill>
            <a:srgbClr val="FFFF00"/>
          </a:solidFill>
          <a:ln w="9525">
            <a:noFill/>
          </a:ln>
        </p:spPr>
        <p:txBody>
          <a:bodyPr/>
          <a:p>
            <a:endParaRPr lang="zh-CN" altLang="en-US"/>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占位符 26625"/>
          <p:cNvSpPr>
            <a:spLocks noGrp="1" noRot="1"/>
          </p:cNvSpPr>
          <p:nvPr>
            <p:ph type="body" idx="1"/>
          </p:nvPr>
        </p:nvSpPr>
        <p:spPr>
          <a:xfrm>
            <a:off x="3288030" y="130175"/>
            <a:ext cx="8240395" cy="6597650"/>
          </a:xfrm>
        </p:spPr>
        <p:txBody>
          <a:bodyPr/>
          <a:p>
            <a:pPr marL="609600" indent="-609600">
              <a:lnSpc>
                <a:spcPct val="125000"/>
              </a:lnSpc>
              <a:buNone/>
            </a:pPr>
            <a:r>
              <a:rPr lang="en-US" altLang="zh-CN" b="1" dirty="0">
                <a:solidFill>
                  <a:srgbClr val="000000"/>
                </a:solidFill>
                <a:ea typeface="楷体_GB2312" panose="02010609030101010101" pitchFamily="49" charset="-122"/>
              </a:rPr>
              <a:t>                       </a:t>
            </a:r>
            <a:r>
              <a:rPr lang="zh-CN" altLang="en-US" sz="3200" b="1" dirty="0">
                <a:solidFill>
                  <a:srgbClr val="000000"/>
                </a:solidFill>
                <a:ea typeface="隶书" panose="02010509060101010101" pitchFamily="49" charset="-122"/>
              </a:rPr>
              <a:t>巫山巫峡气萧森</a:t>
            </a:r>
            <a:endParaRPr lang="zh-CN" altLang="en-US" sz="3200" b="1" dirty="0">
              <a:solidFill>
                <a:srgbClr val="000000"/>
              </a:solidFill>
              <a:ea typeface="隶书" panose="02010509060101010101" pitchFamily="49" charset="-122"/>
            </a:endParaRPr>
          </a:p>
          <a:p>
            <a:pPr marL="609600" indent="-609600">
              <a:lnSpc>
                <a:spcPct val="125000"/>
              </a:lnSpc>
              <a:buNone/>
            </a:pPr>
            <a:r>
              <a:rPr lang="zh-CN" altLang="en-US" b="1" dirty="0">
                <a:solidFill>
                  <a:srgbClr val="000000"/>
                </a:solidFill>
                <a:ea typeface="楷体_GB2312" panose="02010609030101010101" pitchFamily="49" charset="-122"/>
              </a:rPr>
              <a:t>               </a:t>
            </a:r>
            <a:endParaRPr lang="zh-CN" altLang="en-US" b="1" dirty="0">
              <a:solidFill>
                <a:srgbClr val="000000"/>
              </a:solidFill>
              <a:ea typeface="楷体_GB2312" panose="02010609030101010101" pitchFamily="49" charset="-122"/>
            </a:endParaRPr>
          </a:p>
          <a:p>
            <a:pPr marL="609600" indent="-609600">
              <a:lnSpc>
                <a:spcPct val="125000"/>
              </a:lnSpc>
              <a:buNone/>
            </a:pPr>
            <a:r>
              <a:rPr lang="zh-CN" altLang="en-US" b="1" dirty="0">
                <a:solidFill>
                  <a:srgbClr val="000000"/>
                </a:solidFill>
                <a:ea typeface="楷体_GB2312" panose="02010609030101010101" pitchFamily="49" charset="-122"/>
              </a:rPr>
              <a:t>               这是从夔州东望之所见，点出了他现在是身在夔州。“巫山” 上到长江两岸的高山；“巫峡” 下到深谷之间长江的流水。这虽然只是两个地名，但其中有一种包罗一切的“张力”：从高处到低处，从天到地，从山到水，眼前所有的一切都已经被萧森的秋意笼罩无余了。先给你一个整体的广角镜头，定下了一个整体大气候的基调，然后再具体来表现它是怎样的萧条和肃杀。</a:t>
            </a:r>
            <a:endParaRPr lang="zh-CN" altLang="en-US" b="1" dirty="0">
              <a:solidFill>
                <a:srgbClr val="000000"/>
              </a:solidFill>
              <a:ea typeface="楷体_GB2312" panose="02010609030101010101" pitchFamily="49" charset="-122"/>
            </a:endParaRPr>
          </a:p>
        </p:txBody>
      </p:sp>
      <p:sp>
        <p:nvSpPr>
          <p:cNvPr id="26627" name="标题 26626"/>
          <p:cNvSpPr>
            <a:spLocks noGrp="1" noRot="1"/>
          </p:cNvSpPr>
          <p:nvPr>
            <p:ph type="title"/>
          </p:nvPr>
        </p:nvSpPr>
        <p:spPr>
          <a:xfrm>
            <a:off x="2208213" y="-171450"/>
            <a:ext cx="1441450" cy="6096000"/>
          </a:xfrm>
        </p:spPr>
        <p:txBody>
          <a:bodyPr anchor="ctr"/>
          <a:p>
            <a:r>
              <a:rPr lang="en-US" altLang="zh-CN" sz="4000">
                <a:latin typeface="楷体_GB2312" panose="02010609030101010101" pitchFamily="49" charset="-122"/>
                <a:ea typeface="楷体_GB2312" panose="02010609030101010101" pitchFamily="49" charset="-122"/>
                <a:sym typeface="Wingdings 3" panose="05040102010807070707" pitchFamily="18" charset="2"/>
              </a:rPr>
              <a:t>1</a:t>
            </a:r>
            <a:r>
              <a:rPr lang="en-US" altLang="zh-CN"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t>.</a:t>
            </a:r>
            <a:br>
              <a:rPr lang="en-US" altLang="zh-CN"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br>
            <a: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t>课</a:t>
            </a:r>
            <a:b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br>
            <a: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t>文</a:t>
            </a:r>
            <a:b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br>
            <a: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t>分</a:t>
            </a:r>
            <a:b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br>
            <a:r>
              <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rPr>
              <a:t>析</a:t>
            </a:r>
            <a:endParaRPr lang="zh-CN" altLang="en-US" sz="4000" dirty="0">
              <a:solidFill>
                <a:srgbClr val="FF0000"/>
              </a:solidFill>
              <a:latin typeface="楷体_GB2312" panose="02010609030101010101" pitchFamily="49" charset="-122"/>
              <a:ea typeface="楷体_GB2312" panose="02010609030101010101" pitchFamily="49" charset="-122"/>
              <a:sym typeface="Wingdings 3" panose="05040102010807070707" pitchFamily="18" charset="2"/>
            </a:endParaRPr>
          </a:p>
        </p:txBody>
      </p:sp>
      <p:sp>
        <p:nvSpPr>
          <p:cNvPr id="26628" name="右弧形箭头 26627">
            <a:hlinkClick r:id="rId1" action="ppaction://hlinksldjump"/>
          </p:cNvPr>
          <p:cNvSpPr/>
          <p:nvPr/>
        </p:nvSpPr>
        <p:spPr>
          <a:xfrm>
            <a:off x="2424113" y="5084763"/>
            <a:ext cx="863600" cy="1008062"/>
          </a:xfrm>
          <a:prstGeom prst="curvedLeftArrow">
            <a:avLst>
              <a:gd name="adj1" fmla="val 23345"/>
              <a:gd name="adj2" fmla="val 46691"/>
              <a:gd name="adj3" fmla="val 33333"/>
            </a:avLst>
          </a:prstGeom>
          <a:solidFill>
            <a:srgbClr val="FFFF00"/>
          </a:solidFill>
          <a:ln w="9525">
            <a:noFill/>
          </a:ln>
        </p:spPr>
        <p:txBody>
          <a:bodyPr/>
          <a:p>
            <a:endParaRPr lang="zh-CN" altLang="en-US"/>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占位符 27649"/>
          <p:cNvSpPr>
            <a:spLocks noGrp="1" noRot="1"/>
          </p:cNvSpPr>
          <p:nvPr>
            <p:ph type="body" idx="1"/>
          </p:nvPr>
        </p:nvSpPr>
        <p:spPr>
          <a:xfrm>
            <a:off x="2536825" y="381000"/>
            <a:ext cx="9196070" cy="7296150"/>
          </a:xfrm>
        </p:spPr>
        <p:txBody>
          <a:bodyPr>
            <a:noAutofit/>
          </a:bodyPr>
          <a:p>
            <a:pPr marL="609600" indent="-609600">
              <a:lnSpc>
                <a:spcPct val="125000"/>
              </a:lnSpc>
              <a:buNone/>
            </a:pPr>
            <a:r>
              <a:rPr lang="en-US" altLang="zh-CN" sz="4000" b="1" dirty="0">
                <a:solidFill>
                  <a:srgbClr val="000000"/>
                </a:solidFill>
                <a:ea typeface="隶书" panose="02010509060101010101" pitchFamily="49" charset="-122"/>
              </a:rPr>
              <a:t>                </a:t>
            </a:r>
            <a:r>
              <a:rPr lang="zh-CN" altLang="en-US" sz="4000" b="1" dirty="0">
                <a:solidFill>
                  <a:srgbClr val="000000"/>
                </a:solidFill>
                <a:ea typeface="隶书" panose="02010509060101010101" pitchFamily="49" charset="-122"/>
              </a:rPr>
              <a:t>江间波浪兼天涌，</a:t>
            </a:r>
            <a:endParaRPr lang="zh-CN" altLang="en-US" sz="4000" b="1" dirty="0">
              <a:solidFill>
                <a:srgbClr val="000000"/>
              </a:solidFill>
              <a:ea typeface="隶书" panose="02010509060101010101" pitchFamily="49" charset="-122"/>
            </a:endParaRPr>
          </a:p>
          <a:p>
            <a:pPr marL="609600" indent="-609600">
              <a:lnSpc>
                <a:spcPct val="125000"/>
              </a:lnSpc>
              <a:buNone/>
            </a:pPr>
            <a:r>
              <a:rPr lang="zh-CN" altLang="en-US" sz="4000" b="1" dirty="0">
                <a:solidFill>
                  <a:srgbClr val="000000"/>
                </a:solidFill>
                <a:ea typeface="隶书" panose="02010509060101010101" pitchFamily="49" charset="-122"/>
              </a:rPr>
              <a:t>                塞上风云接地阴。</a:t>
            </a:r>
            <a:endParaRPr lang="zh-CN" altLang="en-US" sz="4000" b="1" dirty="0">
              <a:solidFill>
                <a:srgbClr val="000000"/>
              </a:solidFill>
              <a:ea typeface="隶书" panose="02010509060101010101" pitchFamily="49" charset="-122"/>
            </a:endParaRPr>
          </a:p>
          <a:p>
            <a:pPr marL="609600" indent="-609600">
              <a:lnSpc>
                <a:spcPct val="125000"/>
              </a:lnSpc>
              <a:buNone/>
            </a:pPr>
            <a:r>
              <a:rPr lang="zh-CN" altLang="en-US" sz="3200" b="1" dirty="0">
                <a:solidFill>
                  <a:srgbClr val="000000"/>
                </a:solidFill>
                <a:ea typeface="楷体_GB2312" panose="02010609030101010101" pitchFamily="49" charset="-122"/>
              </a:rPr>
              <a:t>            </a:t>
            </a:r>
            <a:r>
              <a:rPr lang="zh-CN" altLang="en-US" b="1" dirty="0">
                <a:solidFill>
                  <a:srgbClr val="000000"/>
                </a:solidFill>
                <a:ea typeface="楷体_GB2312" panose="02010609030101010101" pitchFamily="49" charset="-122"/>
              </a:rPr>
              <a:t>三峡江水湍急，奔腾而下。江面上波涛连天，天空中阴云接地，这都是客观的写实。但那波涛风云遮天盖地、夔门三峡秋气逼人的阴晦苍凉的景观，就与杜甫当时时代的背景有了一种“象喻”的联系。杜甫本人在大唐王朝的动荡混乱之中饱受颠沛流离之苦。杜甫的诗带有时代的感慨和悲哀，他的胸怀感情本来就博大深厚，当他看到这“巫山巫峡气萧森”的秋景时，开口就带出了时代和身世的双重悲哀。</a:t>
            </a:r>
            <a:endParaRPr lang="zh-CN" altLang="en-US" b="1" dirty="0">
              <a:solidFill>
                <a:srgbClr val="000000"/>
              </a:solidFill>
              <a:ea typeface="楷体_GB2312" panose="02010609030101010101" pitchFamily="49" charset="-122"/>
            </a:endParaRPr>
          </a:p>
        </p:txBody>
      </p:sp>
      <p:sp>
        <p:nvSpPr>
          <p:cNvPr id="27651" name="标题 27650"/>
          <p:cNvSpPr>
            <a:spLocks noRot="1"/>
          </p:cNvSpPr>
          <p:nvPr>
            <p:ph type="title"/>
          </p:nvPr>
        </p:nvSpPr>
        <p:spPr>
          <a:xfrm>
            <a:off x="1628775" y="380683"/>
            <a:ext cx="1371600" cy="5259387"/>
          </a:xfrm>
        </p:spPr>
        <p:txBody>
          <a:bodyPr vert="horz" wrap="square" lIns="91440" tIns="45720" rIns="91440" bIns="45720" anchor="ctr"/>
          <a:p>
            <a:pPr algn="l" eaLnBrk="0" hangingPunct="0"/>
            <a:r>
              <a:rPr lang="en-US" altLang="zh-CN"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1.</a:t>
            </a:r>
            <a:br>
              <a:rPr lang="en-US" altLang="zh-CN"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br>
            <a: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课</a:t>
            </a:r>
            <a:b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br>
            <a: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文</a:t>
            </a:r>
            <a:b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br>
            <a: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分</a:t>
            </a:r>
            <a:b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br>
            <a: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析</a:t>
            </a:r>
            <a:endPar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endParaRPr>
          </a:p>
        </p:txBody>
      </p:sp>
      <p:sp>
        <p:nvSpPr>
          <p:cNvPr id="27652" name="右弧形箭头 27651">
            <a:hlinkClick r:id="rId1" action="ppaction://hlinksldjump"/>
          </p:cNvPr>
          <p:cNvSpPr/>
          <p:nvPr/>
        </p:nvSpPr>
        <p:spPr>
          <a:xfrm>
            <a:off x="2279650" y="5013325"/>
            <a:ext cx="863600" cy="1008063"/>
          </a:xfrm>
          <a:prstGeom prst="curvedLeftArrow">
            <a:avLst>
              <a:gd name="adj1" fmla="val 23345"/>
              <a:gd name="adj2" fmla="val 46691"/>
              <a:gd name="adj3" fmla="val 33333"/>
            </a:avLst>
          </a:prstGeom>
          <a:solidFill>
            <a:srgbClr val="FFFF00"/>
          </a:solidFill>
          <a:ln w="9525">
            <a:noFill/>
          </a:ln>
        </p:spPr>
        <p:txBody>
          <a:bodyPr/>
          <a:p>
            <a:endParaRPr lang="zh-CN" alt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文本框 8195"/>
          <p:cNvSpPr txBox="1"/>
          <p:nvPr/>
        </p:nvSpPr>
        <p:spPr>
          <a:xfrm>
            <a:off x="1046480" y="422275"/>
            <a:ext cx="10051415" cy="6431280"/>
          </a:xfrm>
          <a:prstGeom prst="rect">
            <a:avLst/>
          </a:prstGeom>
          <a:noFill/>
          <a:ln w="9525">
            <a:noFill/>
          </a:ln>
        </p:spPr>
        <p:txBody>
          <a:bodyPr wrap="square">
            <a:spAutoFit/>
          </a:bodyPr>
          <a:p>
            <a:pPr lvl="0" algn="l"/>
            <a:r>
              <a:rPr lang="zh-CN" altLang="en-US" sz="4000" b="1" dirty="0">
                <a:latin typeface="宋体" panose="02010600030101010101" pitchFamily="2" charset="-122"/>
                <a:ea typeface="宋体" panose="02010600030101010101" pitchFamily="2" charset="-122"/>
              </a:rPr>
              <a:t>（一）关于古体诗与近体诗</a:t>
            </a:r>
            <a:endParaRPr lang="zh-CN" altLang="en-US" sz="4000" b="1" dirty="0">
              <a:latin typeface="宋体" panose="02010600030101010101" pitchFamily="2" charset="-122"/>
              <a:ea typeface="宋体" panose="02010600030101010101" pitchFamily="2" charset="-122"/>
            </a:endParaRPr>
          </a:p>
          <a:p>
            <a:pPr lvl="0" algn="l"/>
            <a:r>
              <a:rPr lang="zh-CN" altLang="en-US" sz="2400" b="1" dirty="0">
                <a:latin typeface="仿宋_GB2312" panose="02010609030101010101" pitchFamily="49" charset="-122"/>
                <a:ea typeface="仿宋_GB2312" panose="02010609030101010101" pitchFamily="49" charset="-122"/>
              </a:rPr>
              <a:t>     </a:t>
            </a:r>
            <a:r>
              <a:rPr lang="zh-CN" altLang="en-US" sz="3200" b="1" dirty="0">
                <a:latin typeface="仿宋_GB2312" panose="02010609030101010101" pitchFamily="49" charset="-122"/>
                <a:ea typeface="仿宋_GB2312" panose="02010609030101010101" pitchFamily="49" charset="-122"/>
              </a:rPr>
              <a:t>旧诗有古体、近体之分，此诗始于唐代。</a:t>
            </a:r>
            <a:r>
              <a:rPr lang="zh-CN" altLang="en-US" sz="3200" b="1" dirty="0">
                <a:solidFill>
                  <a:srgbClr val="0000FF"/>
                </a:solidFill>
                <a:latin typeface="仿宋_GB2312" panose="02010609030101010101" pitchFamily="49" charset="-122"/>
                <a:ea typeface="仿宋_GB2312" panose="02010609030101010101" pitchFamily="49" charset="-122"/>
              </a:rPr>
              <a:t>唐人把当时新出现的格律诗称为</a:t>
            </a:r>
            <a:r>
              <a:rPr lang="zh-CN" altLang="en-US" sz="3200" b="1" dirty="0">
                <a:solidFill>
                  <a:srgbClr val="FF0066"/>
                </a:solidFill>
                <a:latin typeface="仿宋_GB2312" panose="02010609030101010101" pitchFamily="49" charset="-122"/>
                <a:ea typeface="仿宋_GB2312" panose="02010609030101010101" pitchFamily="49" charset="-122"/>
              </a:rPr>
              <a:t>近体诗</a:t>
            </a:r>
            <a:r>
              <a:rPr lang="zh-CN" altLang="en-US" sz="3200" b="1" dirty="0">
                <a:solidFill>
                  <a:srgbClr val="0000FF"/>
                </a:solidFill>
                <a:latin typeface="仿宋_GB2312" panose="02010609030101010101" pitchFamily="49" charset="-122"/>
                <a:ea typeface="仿宋_GB2312" panose="02010609030101010101" pitchFamily="49" charset="-122"/>
              </a:rPr>
              <a:t>，把产生于唐以前较少受格律限制的诗称为</a:t>
            </a:r>
            <a:r>
              <a:rPr lang="zh-CN" altLang="en-US" sz="3200" b="1" dirty="0">
                <a:solidFill>
                  <a:srgbClr val="FF0066"/>
                </a:solidFill>
                <a:latin typeface="仿宋_GB2312" panose="02010609030101010101" pitchFamily="49" charset="-122"/>
                <a:ea typeface="仿宋_GB2312" panose="02010609030101010101" pitchFamily="49" charset="-122"/>
              </a:rPr>
              <a:t>古体诗</a:t>
            </a:r>
            <a:r>
              <a:rPr lang="zh-CN" altLang="en-US" sz="3200" b="1" dirty="0">
                <a:solidFill>
                  <a:srgbClr val="0000FF"/>
                </a:solidFill>
                <a:latin typeface="仿宋_GB2312" panose="02010609030101010101" pitchFamily="49" charset="-122"/>
                <a:ea typeface="仿宋_GB2312" panose="02010609030101010101" pitchFamily="49" charset="-122"/>
              </a:rPr>
              <a:t>。</a:t>
            </a:r>
            <a:endParaRPr lang="zh-CN" altLang="en-US" sz="3200" b="1" dirty="0">
              <a:solidFill>
                <a:srgbClr val="0000FF"/>
              </a:solidFill>
              <a:latin typeface="仿宋_GB2312" panose="02010609030101010101" pitchFamily="49" charset="-122"/>
              <a:ea typeface="仿宋_GB2312" panose="02010609030101010101" pitchFamily="49" charset="-122"/>
            </a:endParaRPr>
          </a:p>
          <a:p>
            <a:pPr lvl="0" algn="l"/>
            <a:r>
              <a:rPr lang="zh-CN" altLang="en-US" sz="3200" b="1" dirty="0">
                <a:latin typeface="仿宋_GB2312" panose="02010609030101010101" pitchFamily="49" charset="-122"/>
                <a:ea typeface="仿宋_GB2312" panose="02010609030101010101" pitchFamily="49" charset="-122"/>
              </a:rPr>
              <a:t>    古体诗又称：“古诗”“古风”“往体诗”。按每行诗字数可分为四言、八言、七言、六言、杂言等。</a:t>
            </a:r>
            <a:r>
              <a:rPr lang="zh-CN" altLang="en-US" sz="3200" b="1" dirty="0">
                <a:solidFill>
                  <a:srgbClr val="0000FF"/>
                </a:solidFill>
                <a:latin typeface="仿宋_GB2312" panose="02010609030101010101" pitchFamily="49" charset="-122"/>
                <a:ea typeface="仿宋_GB2312" panose="02010609030101010101" pitchFamily="49" charset="-122"/>
              </a:rPr>
              <a:t>每首诗不拘字数，不求对仗，不讲究平仄和押韵，节奏也较自由。</a:t>
            </a:r>
            <a:endParaRPr lang="zh-CN" altLang="en-US" sz="3200" b="1" dirty="0">
              <a:solidFill>
                <a:srgbClr val="0000FF"/>
              </a:solidFill>
              <a:latin typeface="仿宋_GB2312" panose="02010609030101010101" pitchFamily="49" charset="-122"/>
              <a:ea typeface="仿宋_GB2312" panose="02010609030101010101" pitchFamily="49" charset="-122"/>
            </a:endParaRPr>
          </a:p>
          <a:p>
            <a:pPr lvl="0" algn="l"/>
            <a:r>
              <a:rPr lang="zh-CN" altLang="en-US" sz="3200" b="1" dirty="0">
                <a:latin typeface="仿宋_GB2312" panose="02010609030101010101" pitchFamily="49" charset="-122"/>
                <a:ea typeface="仿宋_GB2312" panose="02010609030101010101" pitchFamily="49" charset="-122"/>
              </a:rPr>
              <a:t>    近体诗，又称“今体诗”“格律诗”，使唐代形成的格律诗和绝句的统称。</a:t>
            </a:r>
            <a:r>
              <a:rPr lang="zh-CN" altLang="en-US" sz="3200" b="1" dirty="0">
                <a:solidFill>
                  <a:srgbClr val="0000FF"/>
                </a:solidFill>
                <a:latin typeface="仿宋_GB2312" panose="02010609030101010101" pitchFamily="49" charset="-122"/>
                <a:ea typeface="仿宋_GB2312" panose="02010609030101010101" pitchFamily="49" charset="-122"/>
              </a:rPr>
              <a:t>每诗句数固定（排律诗除外）；每句字数固定；押平声韵，不换韵，位置固定；讲究平仄对仗。</a:t>
            </a:r>
            <a:endParaRPr lang="zh-CN" altLang="en-US" sz="3200" b="1" dirty="0">
              <a:solidFill>
                <a:srgbClr val="0000FF"/>
              </a:solidFill>
              <a:latin typeface="仿宋_GB2312" panose="02010609030101010101" pitchFamily="49" charset="-122"/>
              <a:ea typeface="仿宋_GB2312" panose="02010609030101010101" pitchFamily="49" charset="-122"/>
            </a:endParaRPr>
          </a:p>
          <a:p>
            <a:pPr lvl="0" algn="l"/>
            <a:r>
              <a:rPr lang="zh-CN" altLang="en-US" sz="2400" b="1" dirty="0">
                <a:latin typeface="仿宋_GB2312" panose="02010609030101010101" pitchFamily="49" charset="-122"/>
                <a:ea typeface="仿宋_GB2312" panose="02010609030101010101" pitchFamily="49" charset="-122"/>
              </a:rPr>
              <a:t>    </a:t>
            </a:r>
            <a:endParaRPr lang="zh-CN" altLang="en-US" sz="2400" b="1" dirty="0">
              <a:latin typeface="仿宋_GB2312" panose="02010609030101010101" pitchFamily="49" charset="-122"/>
              <a:ea typeface="仿宋_GB2312" panose="0201060903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noRot="1"/>
          </p:cNvSpPr>
          <p:nvPr>
            <p:ph type="title"/>
          </p:nvPr>
        </p:nvSpPr>
        <p:spPr/>
        <p:txBody>
          <a:bodyPr anchor="ctr">
            <a:normAutofit fontScale="90000"/>
          </a:bodyPr>
          <a:p>
            <a:br>
              <a:rPr lang="en-US" altLang="zh-CN" dirty="0">
                <a:sym typeface="Wingdings 3" panose="05040102010807070707" pitchFamily="18" charset="2"/>
              </a:rPr>
            </a:br>
            <a:br>
              <a:rPr lang="en-US" altLang="zh-CN" dirty="0">
                <a:sym typeface="Wingdings 3" panose="05040102010807070707" pitchFamily="18" charset="2"/>
              </a:rPr>
            </a:br>
            <a:endParaRPr lang="en-US" altLang="zh-CN" sz="3200" dirty="0">
              <a:solidFill>
                <a:schemeClr val="accent1"/>
              </a:solidFill>
              <a:sym typeface="Wingdings 3" panose="05040102010807070707" pitchFamily="18" charset="2"/>
            </a:endParaRPr>
          </a:p>
        </p:txBody>
      </p:sp>
      <p:sp>
        <p:nvSpPr>
          <p:cNvPr id="28675" name="文本占位符 28674"/>
          <p:cNvSpPr>
            <a:spLocks noGrp="1" noRot="1"/>
          </p:cNvSpPr>
          <p:nvPr>
            <p:ph type="body" idx="1"/>
          </p:nvPr>
        </p:nvSpPr>
        <p:spPr>
          <a:xfrm>
            <a:off x="2925445" y="190500"/>
            <a:ext cx="8848725" cy="6477000"/>
          </a:xfrm>
        </p:spPr>
        <p:txBody>
          <a:bodyPr>
            <a:noAutofit/>
          </a:bodyPr>
          <a:p>
            <a:pPr marL="609600" indent="-609600">
              <a:lnSpc>
                <a:spcPct val="90000"/>
              </a:lnSpc>
              <a:buNone/>
            </a:pPr>
            <a:r>
              <a:rPr lang="en-US" altLang="zh-CN" sz="3200" b="1" dirty="0">
                <a:solidFill>
                  <a:srgbClr val="000000"/>
                </a:solidFill>
                <a:ea typeface="隶书" panose="02010509060101010101" pitchFamily="49" charset="-122"/>
              </a:rPr>
              <a:t>                 </a:t>
            </a:r>
            <a:r>
              <a:rPr lang="zh-CN" altLang="en-US" sz="3200" b="1" dirty="0">
                <a:solidFill>
                  <a:srgbClr val="000000"/>
                </a:solidFill>
                <a:ea typeface="隶书" panose="02010509060101010101" pitchFamily="49" charset="-122"/>
              </a:rPr>
              <a:t>丛菊两开他日泪，</a:t>
            </a:r>
            <a:endParaRPr lang="zh-CN" altLang="en-US" sz="3200" b="1" dirty="0">
              <a:solidFill>
                <a:srgbClr val="000000"/>
              </a:solidFill>
              <a:ea typeface="隶书" panose="02010509060101010101" pitchFamily="49" charset="-122"/>
            </a:endParaRPr>
          </a:p>
          <a:p>
            <a:pPr marL="609600" indent="-609600">
              <a:lnSpc>
                <a:spcPct val="90000"/>
              </a:lnSpc>
              <a:buNone/>
            </a:pPr>
            <a:r>
              <a:rPr lang="zh-CN" altLang="en-US" sz="3600" b="1" dirty="0">
                <a:solidFill>
                  <a:srgbClr val="000000"/>
                </a:solidFill>
                <a:ea typeface="隶书" panose="02010509060101010101" pitchFamily="49" charset="-122"/>
              </a:rPr>
              <a:t>                 孤舟一系故园心。</a:t>
            </a:r>
            <a:endParaRPr lang="zh-CN" altLang="en-US" sz="3600" b="1" dirty="0">
              <a:solidFill>
                <a:srgbClr val="000000"/>
              </a:solidFill>
              <a:ea typeface="隶书" panose="02010509060101010101" pitchFamily="49" charset="-122"/>
            </a:endParaRPr>
          </a:p>
          <a:p>
            <a:pPr marL="609600" indent="-609600">
              <a:lnSpc>
                <a:spcPct val="125000"/>
              </a:lnSpc>
              <a:buNone/>
            </a:pPr>
            <a:r>
              <a:rPr lang="zh-CN" altLang="en-US" sz="3200" b="1" dirty="0">
                <a:solidFill>
                  <a:srgbClr val="000000"/>
                </a:solidFill>
              </a:rPr>
              <a:t>          </a:t>
            </a:r>
            <a:r>
              <a:rPr lang="zh-CN" altLang="en-US" sz="2400" b="1" dirty="0">
                <a:solidFill>
                  <a:srgbClr val="000000"/>
                </a:solidFill>
                <a:latin typeface="楷体_GB2312" panose="02010609030101010101" pitchFamily="49" charset="-122"/>
                <a:ea typeface="楷体_GB2312" panose="02010609030101010101" pitchFamily="49" charset="-122"/>
              </a:rPr>
              <a:t>作者写完夔州秋色的大环境之后就要写自己的感情了。菊花开在秋天，所以这“丛菊”回应了诗题中那个“秋”字。 “他日”可以指过去也可以指未来，在这里是指过去。这“他日泪”并不是现在流下的眼泪，而是说，山上那些黄色和白色的野菊，一点一点的多么像我去年秋天因思乡而流下的一滴一滴的眼泪。此时他仍然滞留在他乡，他始终没有放弃回乡的打算。因此他说，我不能放弃我的船，我随时准备登上我的船，我要靠它回到故园去，它是我唯一的依赖和指望，是“孤舟一系故园心”！你看，他从玉露凋伤的秋天景色写起，他那感发生命的活动踪迹一步一步地写到了他的故园。</a:t>
            </a:r>
            <a:endParaRPr lang="zh-CN" altLang="en-US" sz="2400" b="1" dirty="0">
              <a:solidFill>
                <a:srgbClr val="000000"/>
              </a:solidFill>
              <a:latin typeface="楷体_GB2312" panose="02010609030101010101" pitchFamily="49" charset="-122"/>
              <a:ea typeface="楷体_GB2312" panose="02010609030101010101" pitchFamily="49" charset="-122"/>
            </a:endParaRPr>
          </a:p>
        </p:txBody>
      </p:sp>
      <p:sp>
        <p:nvSpPr>
          <p:cNvPr id="28676" name="矩形 28675"/>
          <p:cNvSpPr/>
          <p:nvPr/>
        </p:nvSpPr>
        <p:spPr>
          <a:xfrm>
            <a:off x="2279650" y="333375"/>
            <a:ext cx="1371600" cy="5330825"/>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Arial" panose="020B0604020202020204" pitchFamily="34" charset="0"/>
                <a:ea typeface="宋体" panose="02010600030101010101" pitchFamily="2" charset="-122"/>
              </a:defRPr>
            </a:lvl1pPr>
          </a:lstStyle>
          <a:p>
            <a:pPr lvl="0" algn="l" eaLnBrk="0" hangingPunct="0"/>
            <a:r>
              <a:rPr lang="en-US" altLang="zh-CN"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1.</a:t>
            </a:r>
            <a:br>
              <a:rPr lang="en-US" altLang="zh-CN"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br>
            <a: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课</a:t>
            </a:r>
            <a:b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br>
            <a: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文</a:t>
            </a:r>
            <a:b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br>
            <a: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分</a:t>
            </a:r>
            <a:b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br>
            <a: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析</a:t>
            </a:r>
            <a:endPar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endParaRPr>
          </a:p>
        </p:txBody>
      </p:sp>
      <p:sp>
        <p:nvSpPr>
          <p:cNvPr id="28677" name="右弧形箭头 28676">
            <a:hlinkClick r:id="rId1" action="ppaction://hlinksldjump"/>
          </p:cNvPr>
          <p:cNvSpPr/>
          <p:nvPr/>
        </p:nvSpPr>
        <p:spPr>
          <a:xfrm>
            <a:off x="2208213" y="4581525"/>
            <a:ext cx="863600" cy="1008063"/>
          </a:xfrm>
          <a:prstGeom prst="curvedLeftArrow">
            <a:avLst>
              <a:gd name="adj1" fmla="val 23345"/>
              <a:gd name="adj2" fmla="val 46691"/>
              <a:gd name="adj3" fmla="val 33333"/>
            </a:avLst>
          </a:prstGeom>
          <a:solidFill>
            <a:srgbClr val="FFFF00"/>
          </a:solidFill>
          <a:ln w="9525">
            <a:noFill/>
          </a:ln>
        </p:spPr>
        <p:txBody>
          <a:bodyPr/>
          <a:p>
            <a:endParaRPr lang="zh-CN" altLang="en-US"/>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noRot="1"/>
          </p:cNvSpPr>
          <p:nvPr>
            <p:ph type="title"/>
          </p:nvPr>
        </p:nvSpPr>
        <p:spPr/>
        <p:txBody>
          <a:bodyPr anchor="ctr">
            <a:normAutofit fontScale="90000"/>
          </a:bodyPr>
          <a:p>
            <a:br>
              <a:rPr lang="en-US" altLang="zh-CN" dirty="0">
                <a:sym typeface="Wingdings 3" panose="05040102010807070707" pitchFamily="18" charset="2"/>
              </a:rPr>
            </a:br>
            <a:br>
              <a:rPr lang="en-US" altLang="zh-CN" dirty="0">
                <a:sym typeface="Wingdings 3" panose="05040102010807070707" pitchFamily="18" charset="2"/>
              </a:rPr>
            </a:br>
            <a:endParaRPr lang="en-US" altLang="zh-CN" sz="3200" dirty="0">
              <a:solidFill>
                <a:schemeClr val="accent1"/>
              </a:solidFill>
              <a:sym typeface="Wingdings 3" panose="05040102010807070707" pitchFamily="18" charset="2"/>
            </a:endParaRPr>
          </a:p>
        </p:txBody>
      </p:sp>
      <p:sp>
        <p:nvSpPr>
          <p:cNvPr id="29699" name="文本占位符 29698"/>
          <p:cNvSpPr>
            <a:spLocks noGrp="1" noRot="1"/>
          </p:cNvSpPr>
          <p:nvPr>
            <p:ph type="body" idx="1"/>
          </p:nvPr>
        </p:nvSpPr>
        <p:spPr>
          <a:xfrm>
            <a:off x="2439670" y="295275"/>
            <a:ext cx="9104630" cy="6048375"/>
          </a:xfrm>
        </p:spPr>
        <p:txBody>
          <a:bodyPr>
            <a:noAutofit/>
          </a:bodyPr>
          <a:p>
            <a:pPr marL="609600" indent="-609600" algn="ctr">
              <a:lnSpc>
                <a:spcPct val="80000"/>
              </a:lnSpc>
              <a:buNone/>
            </a:pPr>
            <a:r>
              <a:rPr lang="zh-CN" altLang="en-US" sz="3200" b="1" dirty="0">
                <a:solidFill>
                  <a:srgbClr val="000000"/>
                </a:solidFill>
                <a:latin typeface="隶书" panose="02010509060101010101" pitchFamily="49" charset="-122"/>
                <a:ea typeface="隶书" panose="02010509060101010101" pitchFamily="49" charset="-122"/>
              </a:rPr>
              <a:t>寒衣处处催刀尺，</a:t>
            </a:r>
            <a:endParaRPr lang="zh-CN" altLang="en-US" sz="3200" b="1" dirty="0">
              <a:solidFill>
                <a:srgbClr val="000000"/>
              </a:solidFill>
              <a:latin typeface="隶书" panose="02010509060101010101" pitchFamily="49" charset="-122"/>
              <a:ea typeface="隶书" panose="02010509060101010101" pitchFamily="49" charset="-122"/>
            </a:endParaRPr>
          </a:p>
          <a:p>
            <a:pPr marL="609600" indent="-609600" algn="ctr">
              <a:lnSpc>
                <a:spcPct val="80000"/>
              </a:lnSpc>
              <a:buNone/>
            </a:pPr>
            <a:r>
              <a:rPr lang="zh-CN" altLang="en-US" sz="3200" b="1" dirty="0">
                <a:solidFill>
                  <a:srgbClr val="000000"/>
                </a:solidFill>
                <a:latin typeface="隶书" panose="02010509060101010101" pitchFamily="49" charset="-122"/>
                <a:ea typeface="隶书" panose="02010509060101010101" pitchFamily="49" charset="-122"/>
              </a:rPr>
              <a:t>白帝城高急暮砧。</a:t>
            </a:r>
            <a:r>
              <a:rPr lang="zh-CN" altLang="en-US" sz="4400" b="1" dirty="0">
                <a:solidFill>
                  <a:srgbClr val="000000"/>
                </a:solidFill>
                <a:latin typeface="隶书" panose="02010509060101010101" pitchFamily="49" charset="-122"/>
                <a:ea typeface="隶书" panose="02010509060101010101" pitchFamily="49" charset="-122"/>
              </a:rPr>
              <a:t> </a:t>
            </a:r>
            <a:endParaRPr lang="zh-CN" altLang="en-US" sz="4400" b="1" dirty="0">
              <a:solidFill>
                <a:srgbClr val="000000"/>
              </a:solidFill>
              <a:latin typeface="隶书" panose="02010509060101010101" pitchFamily="49" charset="-122"/>
              <a:ea typeface="隶书" panose="02010509060101010101" pitchFamily="49" charset="-122"/>
            </a:endParaRPr>
          </a:p>
          <a:p>
            <a:pPr marL="609600" indent="-609600">
              <a:lnSpc>
                <a:spcPct val="125000"/>
              </a:lnSpc>
              <a:buNone/>
            </a:pPr>
            <a:r>
              <a:rPr lang="zh-CN" altLang="en-US" sz="2400" b="1" dirty="0">
                <a:solidFill>
                  <a:srgbClr val="000000"/>
                </a:solidFill>
                <a:ea typeface="楷体_GB2312" panose="02010609030101010101" pitchFamily="49" charset="-122"/>
              </a:rPr>
              <a:t>           </a:t>
            </a:r>
            <a:endParaRPr lang="zh-CN" altLang="en-US" sz="2400" b="1" dirty="0">
              <a:solidFill>
                <a:srgbClr val="000000"/>
              </a:solidFill>
              <a:ea typeface="楷体_GB2312" panose="02010609030101010101" pitchFamily="49" charset="-122"/>
            </a:endParaRPr>
          </a:p>
          <a:p>
            <a:pPr marL="609600" indent="-609600">
              <a:lnSpc>
                <a:spcPct val="125000"/>
              </a:lnSpc>
              <a:buNone/>
            </a:pPr>
            <a:r>
              <a:rPr lang="zh-CN" altLang="en-US" sz="2400" b="1" dirty="0">
                <a:solidFill>
                  <a:srgbClr val="000000"/>
                </a:solidFill>
                <a:ea typeface="楷体_GB2312" panose="02010609030101010101" pitchFamily="49" charset="-122"/>
              </a:rPr>
              <a:t>                作者没有机会回到故园，秋意却越来越深了，秋风也越来越冷了，当地人家都开始做寒衣了。又一次回应了诗题中的“秋”字。过去人们冬天穿棉衣，棉衣穿过一冬，里边的棉花就板结起来不暖和了，到秋天就要拆洗重做。“砧”，是捣衣石，现在你听那山上山下的人家，已经到处都是刀剪声和捣衣的声音。人们的生活习惯都是差不多的，都是在秋天拆洗寒衣。可是我杜甫带着我的一家漂泊在旅途中已经好几年了，我始终没有一个安定的生活，我用什么来抵御羁旅途中的寒冷？这第一首诗，从夔州的秋天起兴引出了他的感发，而他感发的重点则在对“故园”的思念。</a:t>
            </a:r>
            <a:endParaRPr lang="zh-CN" altLang="en-US" sz="2400" b="1" dirty="0">
              <a:solidFill>
                <a:srgbClr val="000000"/>
              </a:solidFill>
              <a:ea typeface="楷体_GB2312" panose="02010609030101010101" pitchFamily="49" charset="-122"/>
            </a:endParaRPr>
          </a:p>
        </p:txBody>
      </p:sp>
      <p:sp>
        <p:nvSpPr>
          <p:cNvPr id="29700" name="矩形 29699"/>
          <p:cNvSpPr/>
          <p:nvPr/>
        </p:nvSpPr>
        <p:spPr>
          <a:xfrm>
            <a:off x="1604963" y="658495"/>
            <a:ext cx="1008062" cy="4827588"/>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Arial" panose="020B0604020202020204" pitchFamily="34" charset="0"/>
                <a:ea typeface="宋体" panose="02010600030101010101" pitchFamily="2" charset="-122"/>
              </a:defRPr>
            </a:lvl1pPr>
          </a:lstStyle>
          <a:p>
            <a:pPr lvl="0" algn="l" eaLnBrk="0" hangingPunct="0"/>
            <a:r>
              <a:rPr lang="en-US" altLang="zh-CN"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1.</a:t>
            </a:r>
            <a:br>
              <a:rPr lang="en-US" altLang="zh-CN"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br>
            <a: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课</a:t>
            </a:r>
            <a:b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br>
            <a: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文</a:t>
            </a:r>
            <a:b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br>
            <a: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分</a:t>
            </a:r>
            <a:b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br>
            <a:r>
              <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rPr>
              <a:t>析</a:t>
            </a:r>
            <a:endParaRPr lang="zh-CN" altLang="en-US" sz="4000" dirty="0">
              <a:solidFill>
                <a:srgbClr val="FF0000"/>
              </a:solidFill>
              <a:latin typeface="隶书" panose="02010509060101010101" pitchFamily="49" charset="-122"/>
              <a:ea typeface="隶书" panose="02010509060101010101" pitchFamily="49" charset="-122"/>
              <a:sym typeface="Wingdings 3" panose="05040102010807070707" pitchFamily="18" charset="2"/>
            </a:endParaRPr>
          </a:p>
        </p:txBody>
      </p:sp>
      <p:sp>
        <p:nvSpPr>
          <p:cNvPr id="29701" name="右弧形箭头 29700">
            <a:hlinkClick r:id="rId1" action="ppaction://hlinksldjump"/>
          </p:cNvPr>
          <p:cNvSpPr/>
          <p:nvPr/>
        </p:nvSpPr>
        <p:spPr>
          <a:xfrm>
            <a:off x="2279650" y="4724400"/>
            <a:ext cx="863600" cy="1008063"/>
          </a:xfrm>
          <a:prstGeom prst="curvedLeftArrow">
            <a:avLst>
              <a:gd name="adj1" fmla="val 23345"/>
              <a:gd name="adj2" fmla="val 46691"/>
              <a:gd name="adj3" fmla="val 33333"/>
            </a:avLst>
          </a:prstGeom>
          <a:solidFill>
            <a:srgbClr val="FFFF00"/>
          </a:solidFill>
          <a:ln w="9525">
            <a:noFill/>
          </a:ln>
        </p:spPr>
        <p:txBody>
          <a:bodyPr/>
          <a:p>
            <a:endParaRPr lang="zh-CN" altLang="en-US"/>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文本占位符 14338"/>
          <p:cNvSpPr>
            <a:spLocks noGrp="1"/>
          </p:cNvSpPr>
          <p:nvPr>
            <p:ph type="body" idx="1"/>
          </p:nvPr>
        </p:nvSpPr>
        <p:spPr>
          <a:xfrm>
            <a:off x="2134235" y="478155"/>
            <a:ext cx="7923530" cy="457200"/>
          </a:xfrm>
        </p:spPr>
        <p:txBody>
          <a:bodyPr>
            <a:noAutofit/>
          </a:bodyPr>
          <a:p>
            <a:pPr>
              <a:lnSpc>
                <a:spcPct val="80000"/>
              </a:lnSpc>
              <a:buNone/>
            </a:pPr>
            <a:r>
              <a:rPr lang="en-US" altLang="zh-CN" sz="2400" dirty="0"/>
              <a:t> </a:t>
            </a:r>
            <a:r>
              <a:rPr lang="zh-CN" altLang="en-US" b="1" dirty="0">
                <a:ea typeface="仿宋_GB2312" panose="02010609030101010101" pitchFamily="49" charset="-122"/>
              </a:rPr>
              <a:t>这是一首七律，两句一联，可以分为四个层次</a:t>
            </a:r>
            <a:r>
              <a:rPr lang="zh-CN" altLang="en-US" sz="1600" dirty="0"/>
              <a:t> </a:t>
            </a:r>
            <a:endParaRPr lang="zh-CN" altLang="en-US" sz="1600" dirty="0"/>
          </a:p>
        </p:txBody>
      </p:sp>
      <p:sp>
        <p:nvSpPr>
          <p:cNvPr id="14340" name="文本框 14339"/>
          <p:cNvSpPr txBox="1"/>
          <p:nvPr/>
        </p:nvSpPr>
        <p:spPr>
          <a:xfrm>
            <a:off x="1579880" y="1104900"/>
            <a:ext cx="9557385" cy="2712720"/>
          </a:xfrm>
          <a:prstGeom prst="rect">
            <a:avLst/>
          </a:prstGeom>
          <a:noFill/>
          <a:ln w="9525">
            <a:noFill/>
          </a:ln>
        </p:spPr>
        <p:txBody>
          <a:bodyPr wrap="square">
            <a:spAutoFit/>
          </a:bodyPr>
          <a:p>
            <a:pPr lvl="0" algn="l"/>
            <a:r>
              <a:rPr lang="zh-CN" altLang="en-US" sz="3200" b="1" dirty="0">
                <a:solidFill>
                  <a:srgbClr val="009900"/>
                </a:solidFill>
                <a:latin typeface="Arial" panose="020B0604020202020204" pitchFamily="34" charset="0"/>
                <a:ea typeface="宋体" panose="02010600030101010101" pitchFamily="2" charset="-122"/>
              </a:rPr>
              <a:t>第一层次</a:t>
            </a:r>
            <a:r>
              <a:rPr lang="zh-CN" altLang="en-US" sz="3200" b="1" dirty="0">
                <a:latin typeface="Arial" panose="020B0604020202020204" pitchFamily="34" charset="0"/>
                <a:ea typeface="宋体" panose="02010600030101010101" pitchFamily="2" charset="-122"/>
              </a:rPr>
              <a:t>：</a:t>
            </a:r>
            <a:r>
              <a:rPr lang="zh-CN" altLang="en-US" sz="3200" b="1" dirty="0">
                <a:solidFill>
                  <a:srgbClr val="FF0066"/>
                </a:solidFill>
                <a:latin typeface="Arial" panose="020B0604020202020204" pitchFamily="34" charset="0"/>
                <a:ea typeface="仿宋_GB2312" panose="02010609030101010101" pitchFamily="49" charset="-122"/>
              </a:rPr>
              <a:t>玉露凋伤枫树林，巫山巫峡气萧森。</a:t>
            </a:r>
            <a:endParaRPr lang="zh-CN" altLang="en-US" sz="3200" b="1" dirty="0">
              <a:solidFill>
                <a:srgbClr val="FF0066"/>
              </a:solidFill>
              <a:latin typeface="Arial" panose="020B0604020202020204" pitchFamily="34" charset="0"/>
              <a:ea typeface="仿宋_GB2312" panose="02010609030101010101" pitchFamily="49" charset="-122"/>
            </a:endParaRPr>
          </a:p>
          <a:p>
            <a:pPr lvl="0" algn="l"/>
            <a:r>
              <a:rPr lang="zh-CN" altLang="en-US" sz="2800" b="1" dirty="0">
                <a:latin typeface="Arial" panose="020B0604020202020204" pitchFamily="34" charset="0"/>
                <a:ea typeface="仿宋_GB2312" panose="02010609030101010101" pitchFamily="49" charset="-122"/>
              </a:rPr>
              <a:t>       写出了夔地露冷枫丹、万物萧森的景象。</a:t>
            </a:r>
            <a:endParaRPr lang="zh-CN" altLang="en-US" sz="2800" b="1" dirty="0">
              <a:latin typeface="Arial" panose="020B0604020202020204" pitchFamily="34" charset="0"/>
              <a:ea typeface="仿宋_GB2312" panose="02010609030101010101" pitchFamily="49" charset="-122"/>
            </a:endParaRPr>
          </a:p>
          <a:p>
            <a:pPr marL="457200" lvl="0" indent="-457200" algn="l">
              <a:buFont typeface="+mj-lt"/>
              <a:buAutoNum type="arabicPeriod"/>
            </a:pPr>
            <a:r>
              <a:rPr lang="zh-CN" altLang="en-US" sz="2800" b="1" dirty="0">
                <a:latin typeface="Arial" panose="020B0604020202020204" pitchFamily="34" charset="0"/>
                <a:ea typeface="仿宋_GB2312" panose="02010609030101010101" pitchFamily="49" charset="-122"/>
              </a:rPr>
              <a:t>凋伤本来寓衰飒之气，但露是玉露，树是枫树，反而在萧索中见到了富丽景象，格调颇为劲健。</a:t>
            </a:r>
            <a:endParaRPr lang="zh-CN" altLang="en-US" sz="2800" b="1" dirty="0">
              <a:latin typeface="Arial" panose="020B0604020202020204" pitchFamily="34" charset="0"/>
              <a:ea typeface="仿宋_GB2312" panose="02010609030101010101" pitchFamily="49" charset="-122"/>
            </a:endParaRPr>
          </a:p>
          <a:p>
            <a:pPr marL="457200" lvl="0" indent="-457200" algn="l">
              <a:buFont typeface="+mj-lt"/>
              <a:buAutoNum type="arabicPeriod"/>
            </a:pPr>
            <a:r>
              <a:rPr lang="zh-CN" altLang="en-US" sz="2800" b="1" dirty="0">
                <a:latin typeface="Arial" panose="020B0604020202020204" pitchFamily="34" charset="0"/>
                <a:ea typeface="仿宋_GB2312" panose="02010609030101010101" pitchFamily="49" charset="-122"/>
              </a:rPr>
              <a:t>言“气萧森”则非但指草木摇落，亦且涵盖江山万象，为第二联蓄势。</a:t>
            </a:r>
            <a:endParaRPr lang="zh-CN" altLang="en-US" sz="2800" b="1" dirty="0">
              <a:latin typeface="Arial" panose="020B0604020202020204" pitchFamily="34" charset="0"/>
              <a:ea typeface="仿宋_GB2312" panose="02010609030101010101" pitchFamily="49" charset="-122"/>
            </a:endParaRPr>
          </a:p>
        </p:txBody>
      </p:sp>
      <p:sp>
        <p:nvSpPr>
          <p:cNvPr id="14341" name="文本框 14340"/>
          <p:cNvSpPr txBox="1"/>
          <p:nvPr/>
        </p:nvSpPr>
        <p:spPr>
          <a:xfrm>
            <a:off x="1660525" y="3817620"/>
            <a:ext cx="9396730" cy="2286000"/>
          </a:xfrm>
          <a:prstGeom prst="rect">
            <a:avLst/>
          </a:prstGeom>
          <a:noFill/>
          <a:ln w="9525">
            <a:noFill/>
          </a:ln>
        </p:spPr>
        <p:txBody>
          <a:bodyPr wrap="square">
            <a:spAutoFit/>
          </a:bodyPr>
          <a:p>
            <a:pPr lvl="0" algn="l"/>
            <a:r>
              <a:rPr lang="zh-CN" altLang="en-US" sz="3200" b="1" dirty="0">
                <a:solidFill>
                  <a:srgbClr val="009900"/>
                </a:solidFill>
                <a:latin typeface="Arial" panose="020B0604020202020204" pitchFamily="34" charset="0"/>
                <a:ea typeface="宋体" panose="02010600030101010101" pitchFamily="2" charset="-122"/>
              </a:rPr>
              <a:t>第二层次</a:t>
            </a:r>
            <a:r>
              <a:rPr lang="zh-CN" altLang="en-US" sz="3200" b="1" dirty="0">
                <a:latin typeface="Arial" panose="020B0604020202020204" pitchFamily="34" charset="0"/>
                <a:ea typeface="宋体" panose="02010600030101010101" pitchFamily="2" charset="-122"/>
              </a:rPr>
              <a:t>：</a:t>
            </a:r>
            <a:r>
              <a:rPr lang="zh-CN" altLang="en-US" sz="3200" b="1" dirty="0">
                <a:solidFill>
                  <a:srgbClr val="FF0066"/>
                </a:solidFill>
                <a:latin typeface="仿宋_GB2312" panose="02010609030101010101" pitchFamily="49" charset="-122"/>
                <a:ea typeface="仿宋_GB2312" panose="02010609030101010101" pitchFamily="49" charset="-122"/>
              </a:rPr>
              <a:t>江间波浪兼天涌，塞上风云接地阴</a:t>
            </a:r>
            <a:r>
              <a:rPr lang="zh-CN" altLang="en-US" sz="3200" b="1" dirty="0">
                <a:latin typeface="仿宋_GB2312" panose="02010609030101010101" pitchFamily="49" charset="-122"/>
                <a:ea typeface="仿宋_GB2312" panose="02010609030101010101" pitchFamily="49" charset="-122"/>
              </a:rPr>
              <a:t>。</a:t>
            </a:r>
            <a:endParaRPr lang="zh-CN" altLang="en-US" sz="3200" b="1" dirty="0">
              <a:latin typeface="仿宋_GB2312" panose="02010609030101010101" pitchFamily="49" charset="-122"/>
              <a:ea typeface="仿宋_GB2312" panose="02010609030101010101" pitchFamily="49" charset="-122"/>
            </a:endParaRPr>
          </a:p>
          <a:p>
            <a:pPr lvl="0" algn="l"/>
            <a:r>
              <a:rPr lang="zh-CN" altLang="en-US" sz="2800" b="1" dirty="0">
                <a:latin typeface="仿宋_GB2312" panose="02010609030101010101" pitchFamily="49" charset="-122"/>
                <a:ea typeface="仿宋_GB2312" panose="02010609030101010101" pitchFamily="49" charset="-122"/>
              </a:rPr>
              <a:t>    承上展开：江间，写巫峡；塞上，写巫山。</a:t>
            </a:r>
            <a:endParaRPr lang="zh-CN" altLang="en-US" sz="2800" b="1" dirty="0">
              <a:latin typeface="仿宋_GB2312" panose="02010609030101010101" pitchFamily="49" charset="-122"/>
              <a:ea typeface="仿宋_GB2312" panose="02010609030101010101" pitchFamily="49" charset="-122"/>
            </a:endParaRPr>
          </a:p>
          <a:p>
            <a:pPr lvl="0" algn="l"/>
            <a:r>
              <a:rPr lang="zh-CN" altLang="en-US" sz="2800" b="1" dirty="0">
                <a:latin typeface="仿宋_GB2312" panose="02010609030101010101" pitchFamily="49" charset="-122"/>
                <a:ea typeface="仿宋_GB2312" panose="02010609030101010101" pitchFamily="49" charset="-122"/>
              </a:rPr>
              <a:t>   波浪在地，却说兼天而涌；风云在天，却言接地而阴。诗人极目驰骋，自下而上，自上而下，生动地写出了巫山巫峡的萧森气象。 </a:t>
            </a:r>
            <a:endParaRPr lang="zh-CN" altLang="en-US" sz="2800" b="1" dirty="0">
              <a:latin typeface="仿宋_GB2312" panose="02010609030101010101" pitchFamily="49" charset="-122"/>
              <a:ea typeface="仿宋_GB2312" panose="02010609030101010101" pitchFamily="49" charset="-122"/>
            </a:endParaRPr>
          </a:p>
        </p:txBody>
      </p:sp>
      <p:sp>
        <p:nvSpPr>
          <p:cNvPr id="3" name="文本框 2"/>
          <p:cNvSpPr txBox="1"/>
          <p:nvPr/>
        </p:nvSpPr>
        <p:spPr>
          <a:xfrm>
            <a:off x="520065" y="2163445"/>
            <a:ext cx="792480" cy="2133600"/>
          </a:xfrm>
          <a:prstGeom prst="rect">
            <a:avLst/>
          </a:prstGeom>
          <a:noFill/>
        </p:spPr>
        <p:txBody>
          <a:bodyPr vert="eaVert" wrap="none" rtlCol="0">
            <a:spAutoFit/>
          </a:bodyPr>
          <a:p>
            <a:r>
              <a:rPr lang="zh-CN" altLang="en-US" sz="4000" b="1">
                <a:solidFill>
                  <a:srgbClr val="002060"/>
                </a:solidFill>
              </a:rPr>
              <a:t>层次结构</a:t>
            </a:r>
            <a:endParaRPr lang="zh-CN" altLang="en-US" sz="4000" b="1">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additive="base">
                                        <p:cTn id="7" dur="1000" fill="hold"/>
                                        <p:tgtEl>
                                          <p:spTgt spid="14340"/>
                                        </p:tgtEl>
                                        <p:attrNameLst>
                                          <p:attrName>ppt_x</p:attrName>
                                        </p:attrNameLst>
                                      </p:cBhvr>
                                      <p:tavLst>
                                        <p:tav tm="0">
                                          <p:val>
                                            <p:strVal val="0-#ppt_w/2"/>
                                          </p:val>
                                        </p:tav>
                                        <p:tav tm="100000">
                                          <p:val>
                                            <p:strVal val="#ppt_x"/>
                                          </p:val>
                                        </p:tav>
                                      </p:tavLst>
                                    </p:anim>
                                    <p:anim calcmode="lin" valueType="num">
                                      <p:cBhvr additive="base">
                                        <p:cTn id="8" dur="1000" fill="hold"/>
                                        <p:tgtEl>
                                          <p:spTgt spid="143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4341"/>
                                        </p:tgtEl>
                                        <p:attrNameLst>
                                          <p:attrName>style.visibility</p:attrName>
                                        </p:attrNameLst>
                                      </p:cBhvr>
                                      <p:to>
                                        <p:strVal val="visible"/>
                                      </p:to>
                                    </p:set>
                                    <p:anim calcmode="lin" valueType="num">
                                      <p:cBhvr additive="base">
                                        <p:cTn id="13" dur="2000" fill="hold"/>
                                        <p:tgtEl>
                                          <p:spTgt spid="14341"/>
                                        </p:tgtEl>
                                        <p:attrNameLst>
                                          <p:attrName>ppt_x</p:attrName>
                                        </p:attrNameLst>
                                      </p:cBhvr>
                                      <p:tavLst>
                                        <p:tav tm="0">
                                          <p:val>
                                            <p:strVal val="1+#ppt_w/2"/>
                                          </p:val>
                                        </p:tav>
                                        <p:tav tm="100000">
                                          <p:val>
                                            <p:strVal val="#ppt_x"/>
                                          </p:val>
                                        </p:tav>
                                      </p:tavLst>
                                    </p:anim>
                                    <p:anim calcmode="lin" valueType="num">
                                      <p:cBhvr additive="base">
                                        <p:cTn id="14" dur="2000" fill="hold"/>
                                        <p:tgtEl>
                                          <p:spTgt spid="143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143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3" name="文本占位符 15362"/>
          <p:cNvSpPr>
            <a:spLocks noGrp="1"/>
          </p:cNvSpPr>
          <p:nvPr>
            <p:ph type="body" idx="1"/>
          </p:nvPr>
        </p:nvSpPr>
        <p:spPr>
          <a:xfrm>
            <a:off x="1674495" y="1495425"/>
            <a:ext cx="9112250" cy="1807210"/>
          </a:xfrm>
        </p:spPr>
        <p:txBody>
          <a:bodyPr>
            <a:noAutofit/>
          </a:bodyPr>
          <a:p>
            <a:pPr>
              <a:lnSpc>
                <a:spcPct val="90000"/>
              </a:lnSpc>
              <a:buNone/>
            </a:pPr>
            <a:r>
              <a:rPr lang="zh-CN" altLang="en-US" sz="3200" b="1" dirty="0">
                <a:solidFill>
                  <a:srgbClr val="009900"/>
                </a:solidFill>
                <a:ea typeface="仿宋_GB2312" panose="02010609030101010101" pitchFamily="49" charset="-122"/>
              </a:rPr>
              <a:t>第三层次</a:t>
            </a:r>
            <a:r>
              <a:rPr lang="zh-CN" altLang="en-US" sz="3200" b="1" dirty="0">
                <a:ea typeface="仿宋_GB2312" panose="02010609030101010101" pitchFamily="49" charset="-122"/>
              </a:rPr>
              <a:t>：</a:t>
            </a:r>
            <a:r>
              <a:rPr lang="zh-CN" altLang="en-US" sz="3200" b="1" dirty="0">
                <a:solidFill>
                  <a:srgbClr val="FF0066"/>
                </a:solidFill>
                <a:ea typeface="仿宋_GB2312" panose="02010609030101010101" pitchFamily="49" charset="-122"/>
              </a:rPr>
              <a:t>丛菊两开他日泪，孤舟一系故园心。</a:t>
            </a:r>
            <a:endParaRPr lang="zh-CN" altLang="en-US" sz="3200" b="1" dirty="0">
              <a:solidFill>
                <a:srgbClr val="FF0066"/>
              </a:solidFill>
              <a:ea typeface="仿宋_GB2312" panose="02010609030101010101" pitchFamily="49" charset="-122"/>
            </a:endParaRPr>
          </a:p>
          <a:p>
            <a:pPr>
              <a:lnSpc>
                <a:spcPct val="90000"/>
              </a:lnSpc>
              <a:buNone/>
            </a:pPr>
            <a:r>
              <a:rPr lang="zh-CN" altLang="en-US" sz="3200" b="1" dirty="0">
                <a:ea typeface="仿宋_GB2312" panose="02010609030101010101" pitchFamily="49" charset="-122"/>
              </a:rPr>
              <a:t>           </a:t>
            </a:r>
            <a:r>
              <a:rPr lang="zh-CN" altLang="en-US" b="1" dirty="0">
                <a:ea typeface="仿宋_GB2312" panose="02010609030101010101" pitchFamily="49" charset="-122"/>
              </a:rPr>
              <a:t>由景生情，抒发感慨。“丛菊两开”，指离蜀历经了两秋；“孤舟一系”，指眼下旅途的飘零。“他日泪”则生悲情于从前，“故园心”则托相思于万里。</a:t>
            </a:r>
            <a:endParaRPr lang="zh-CN" altLang="en-US" b="1" dirty="0">
              <a:ea typeface="仿宋_GB2312" panose="02010609030101010101" pitchFamily="49" charset="-122"/>
            </a:endParaRPr>
          </a:p>
          <a:p>
            <a:pPr lvl="1">
              <a:lnSpc>
                <a:spcPct val="90000"/>
              </a:lnSpc>
            </a:pPr>
            <a:endParaRPr lang="zh-CN" altLang="en-US" b="1" dirty="0">
              <a:ea typeface="仿宋_GB2312" panose="02010609030101010101" pitchFamily="49" charset="-122"/>
            </a:endParaRPr>
          </a:p>
        </p:txBody>
      </p:sp>
      <p:sp>
        <p:nvSpPr>
          <p:cNvPr id="15364" name="文本框 15363"/>
          <p:cNvSpPr txBox="1"/>
          <p:nvPr/>
        </p:nvSpPr>
        <p:spPr>
          <a:xfrm>
            <a:off x="1751330" y="3652520"/>
            <a:ext cx="9036050" cy="2286000"/>
          </a:xfrm>
          <a:prstGeom prst="rect">
            <a:avLst/>
          </a:prstGeom>
          <a:noFill/>
          <a:ln w="9525">
            <a:noFill/>
          </a:ln>
        </p:spPr>
        <p:txBody>
          <a:bodyPr wrap="square">
            <a:spAutoFit/>
          </a:bodyPr>
          <a:p>
            <a:pPr lvl="0" algn="l"/>
            <a:r>
              <a:rPr lang="zh-CN" altLang="en-US" sz="3200" b="1" dirty="0">
                <a:solidFill>
                  <a:srgbClr val="009900"/>
                </a:solidFill>
                <a:latin typeface="Arial" panose="020B0604020202020204" pitchFamily="34" charset="0"/>
                <a:ea typeface="仿宋_GB2312" panose="02010609030101010101" pitchFamily="49" charset="-122"/>
              </a:rPr>
              <a:t>第四层次</a:t>
            </a:r>
            <a:r>
              <a:rPr lang="zh-CN" altLang="en-US" sz="3200" b="1" dirty="0">
                <a:latin typeface="Arial" panose="020B0604020202020204" pitchFamily="34" charset="0"/>
                <a:ea typeface="仿宋_GB2312" panose="02010609030101010101" pitchFamily="49" charset="-122"/>
              </a:rPr>
              <a:t>：</a:t>
            </a:r>
            <a:r>
              <a:rPr lang="zh-CN" altLang="en-US" sz="3200" b="1" dirty="0">
                <a:solidFill>
                  <a:srgbClr val="FF0066"/>
                </a:solidFill>
                <a:latin typeface="Arial" panose="020B0604020202020204" pitchFamily="34" charset="0"/>
                <a:ea typeface="仿宋_GB2312" panose="02010609030101010101" pitchFamily="49" charset="-122"/>
              </a:rPr>
              <a:t>寒衣处处催刀尺，白帝城高急暮砧。</a:t>
            </a:r>
            <a:endParaRPr lang="zh-CN" altLang="en-US" sz="3200" b="1" dirty="0">
              <a:solidFill>
                <a:srgbClr val="FF0066"/>
              </a:solidFill>
              <a:latin typeface="Arial" panose="020B0604020202020204" pitchFamily="34" charset="0"/>
              <a:ea typeface="仿宋_GB2312" panose="02010609030101010101" pitchFamily="49" charset="-122"/>
            </a:endParaRPr>
          </a:p>
          <a:p>
            <a:pPr lvl="0" algn="l"/>
            <a:r>
              <a:rPr lang="zh-CN" altLang="en-US" sz="2800" b="1" dirty="0">
                <a:latin typeface="Arial" panose="020B0604020202020204" pitchFamily="34" charset="0"/>
                <a:ea typeface="仿宋_GB2312" panose="02010609030101010101" pitchFamily="49" charset="-122"/>
              </a:rPr>
              <a:t>       诗人将关注的焦点转移到生活中来。风霜凄紧，严冬将至，那千家万户的“刀尺声”和“捣衣声”急切响起，怎能不泛起岁暮日晚、羁旅无依的伤感！凄苦之情，思乡之意，皆在不言之中。</a:t>
            </a:r>
            <a:endParaRPr lang="zh-CN" altLang="en-US" sz="2800" b="1" dirty="0">
              <a:latin typeface="Arial" panose="020B0604020202020204" pitchFamily="34" charset="0"/>
              <a:ea typeface="仿宋_GB2312" panose="02010609030101010101" pitchFamily="49" charset="-122"/>
            </a:endParaRPr>
          </a:p>
        </p:txBody>
      </p:sp>
      <p:sp>
        <p:nvSpPr>
          <p:cNvPr id="15367" name="文本框 15366"/>
          <p:cNvSpPr txBox="1"/>
          <p:nvPr/>
        </p:nvSpPr>
        <p:spPr>
          <a:xfrm>
            <a:off x="3966845" y="572135"/>
            <a:ext cx="3810000" cy="701040"/>
          </a:xfrm>
          <a:prstGeom prst="rect">
            <a:avLst/>
          </a:prstGeom>
          <a:noFill/>
          <a:ln w="9525">
            <a:noFill/>
          </a:ln>
        </p:spPr>
        <p:txBody>
          <a:bodyPr>
            <a:spAutoFit/>
          </a:bodyPr>
          <a:p>
            <a:pPr lvl="0" algn="ctr">
              <a:spcBef>
                <a:spcPct val="50000"/>
              </a:spcBef>
            </a:pPr>
            <a:r>
              <a:rPr lang="zh-CN" altLang="en-US" sz="4000" b="1" dirty="0">
                <a:latin typeface="Arial" panose="020B0604020202020204" pitchFamily="34" charset="0"/>
                <a:ea typeface="宋体" panose="02010600030101010101" pitchFamily="2" charset="-122"/>
              </a:rPr>
              <a:t>层次结构</a:t>
            </a:r>
            <a:endParaRPr lang="zh-CN" altLang="en-US" sz="40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63">
                                            <p:txEl>
                                              <p:charRg st="0" end="22"/>
                                            </p:txEl>
                                          </p:spTgt>
                                        </p:tgtEl>
                                        <p:attrNameLst>
                                          <p:attrName>style.visibility</p:attrName>
                                        </p:attrNameLst>
                                      </p:cBhvr>
                                      <p:to>
                                        <p:strVal val="visible"/>
                                      </p:to>
                                    </p:set>
                                    <p:animEffect transition="in" filter="fade">
                                      <p:cBhvr>
                                        <p:cTn id="7" dur="500"/>
                                        <p:tgtEl>
                                          <p:spTgt spid="15363">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363">
                                            <p:txEl>
                                              <p:charRg st="22" end="102"/>
                                            </p:txEl>
                                          </p:spTgt>
                                        </p:tgtEl>
                                        <p:attrNameLst>
                                          <p:attrName>style.visibility</p:attrName>
                                        </p:attrNameLst>
                                      </p:cBhvr>
                                      <p:to>
                                        <p:strVal val="visible"/>
                                      </p:to>
                                    </p:set>
                                    <p:animEffect transition="in" filter="fade">
                                      <p:cBhvr>
                                        <p:cTn id="12" dur="500"/>
                                        <p:tgtEl>
                                          <p:spTgt spid="15363">
                                            <p:txEl>
                                              <p:charRg st="22" end="10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364"/>
                                        </p:tgtEl>
                                        <p:attrNameLst>
                                          <p:attrName>style.visibility</p:attrName>
                                        </p:attrNameLst>
                                      </p:cBhvr>
                                      <p:to>
                                        <p:strVal val="visible"/>
                                      </p:to>
                                    </p:set>
                                    <p:animEffect transition="in" filter="fade">
                                      <p:cBhvr>
                                        <p:cTn id="1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P spid="1536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ph type="title"/>
          </p:nvPr>
        </p:nvSpPr>
        <p:spPr>
          <a:xfrm>
            <a:off x="4485005" y="191770"/>
            <a:ext cx="4876800" cy="685800"/>
          </a:xfrm>
        </p:spPr>
        <p:txBody>
          <a:bodyPr anchor="ctr">
            <a:noAutofit/>
          </a:bodyPr>
          <a:p>
            <a:r>
              <a:rPr lang="zh-CN" altLang="en-US" sz="4800" b="1" dirty="0">
                <a:solidFill>
                  <a:schemeClr val="bg2">
                    <a:lumMod val="25000"/>
                  </a:schemeClr>
                </a:solidFill>
                <a:latin typeface="华文楷体" panose="02010600040101010101" charset="-122"/>
                <a:ea typeface="华文楷体" panose="02010600040101010101" charset="-122"/>
              </a:rPr>
              <a:t>内容评述</a:t>
            </a:r>
            <a:endParaRPr lang="zh-CN" altLang="en-US" sz="4800" b="1" dirty="0">
              <a:solidFill>
                <a:schemeClr val="bg2">
                  <a:lumMod val="25000"/>
                </a:schemeClr>
              </a:solidFill>
              <a:latin typeface="华文楷体" panose="02010600040101010101" charset="-122"/>
              <a:ea typeface="华文楷体" panose="02010600040101010101" charset="-122"/>
            </a:endParaRPr>
          </a:p>
        </p:txBody>
      </p:sp>
      <p:sp>
        <p:nvSpPr>
          <p:cNvPr id="16387" name="文本占位符 16386"/>
          <p:cNvSpPr>
            <a:spLocks noGrp="1"/>
          </p:cNvSpPr>
          <p:nvPr>
            <p:ph type="body" idx="1"/>
          </p:nvPr>
        </p:nvSpPr>
        <p:spPr>
          <a:xfrm>
            <a:off x="838200" y="810260"/>
            <a:ext cx="10515600" cy="4351338"/>
          </a:xfrm>
        </p:spPr>
        <p:txBody>
          <a:bodyPr>
            <a:noAutofit/>
          </a:bodyPr>
          <a:p>
            <a:pPr>
              <a:lnSpc>
                <a:spcPct val="150000"/>
              </a:lnSpc>
              <a:buNone/>
            </a:pPr>
            <a:r>
              <a:rPr lang="en-US" altLang="zh-CN" sz="3200" b="1" dirty="0"/>
              <a:t>          </a:t>
            </a:r>
            <a:r>
              <a:rPr lang="zh-CN" altLang="en-US" sz="3200" b="1" dirty="0"/>
              <a:t>这是一篇</a:t>
            </a:r>
            <a:r>
              <a:rPr lang="zh-CN" altLang="en-US" sz="3200" b="1" dirty="0">
                <a:solidFill>
                  <a:srgbClr val="FF0066"/>
                </a:solidFill>
              </a:rPr>
              <a:t>随物兴感、即景寄怀</a:t>
            </a:r>
            <a:r>
              <a:rPr lang="zh-CN" altLang="en-US" sz="3200" b="1" dirty="0"/>
              <a:t>之作。诗人由深秋的衰残景象和阴沉气氛感发情怀，书写了因战乱而常年流落他乡、不能东归中原的悲哀和对干戈不息、国家前途未卜的担忧。自宋玉在</a:t>
            </a:r>
            <a:r>
              <a:rPr lang="en-US" altLang="zh-CN" sz="3200" b="1" dirty="0"/>
              <a:t>《</a:t>
            </a:r>
            <a:r>
              <a:rPr lang="zh-CN" altLang="en-US" sz="3200" b="1" dirty="0"/>
              <a:t>九辨</a:t>
            </a:r>
            <a:r>
              <a:rPr lang="en-US" altLang="zh-CN" sz="3200" b="1" dirty="0"/>
              <a:t>》</a:t>
            </a:r>
            <a:r>
              <a:rPr lang="zh-CN" altLang="en-US" sz="3200" b="1" dirty="0"/>
              <a:t>中感叹</a:t>
            </a:r>
            <a:r>
              <a:rPr lang="en-US" altLang="zh-CN" sz="3200" b="1" dirty="0"/>
              <a:t>"</a:t>
            </a:r>
            <a:r>
              <a:rPr lang="zh-CN" altLang="en-US" sz="3200" b="1" dirty="0"/>
              <a:t>悲哉！秋之为气也</a:t>
            </a:r>
            <a:r>
              <a:rPr lang="en-US" altLang="zh-CN" sz="3200" b="1" dirty="0"/>
              <a:t>"</a:t>
            </a:r>
            <a:r>
              <a:rPr lang="zh-CN" altLang="en-US" sz="3200" b="1" dirty="0"/>
              <a:t>以来，悲秋成为古代诗歌中常见的主旨，刘禹锡诗韵</a:t>
            </a:r>
            <a:r>
              <a:rPr lang="en-US" altLang="zh-CN" sz="3200" b="1" dirty="0"/>
              <a:t>"</a:t>
            </a:r>
            <a:r>
              <a:rPr lang="zh-CN" altLang="en-US" sz="3200" b="1" dirty="0"/>
              <a:t>自古逢秋悲寂寥</a:t>
            </a:r>
            <a:r>
              <a:rPr lang="en-US" altLang="zh-CN" sz="3200" b="1" dirty="0"/>
              <a:t>".</a:t>
            </a:r>
            <a:r>
              <a:rPr lang="zh-CN" altLang="en-US" sz="3200" b="1" dirty="0"/>
              <a:t>但杜甫此诗，</a:t>
            </a:r>
            <a:r>
              <a:rPr lang="zh-CN" altLang="en-US" sz="3200" b="1" dirty="0">
                <a:solidFill>
                  <a:srgbClr val="FF0066"/>
                </a:solidFill>
              </a:rPr>
              <a:t>不但悲自然之秋，更是悲人生之秋和国运衰落之秋，充溢着苍凉的身世之感和家国之秋，含意较一般的悲秋之作远为深厚。</a:t>
            </a:r>
            <a:endParaRPr lang="zh-CN" altLang="en-US" sz="3200" b="1" dirty="0">
              <a:solidFill>
                <a:srgbClr val="FF006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grpId="0" nodeType="clickEffect">
                                  <p:stCondLst>
                                    <p:cond delay="0"/>
                                  </p:stCondLst>
                                  <p:childTnLst>
                                    <p:set>
                                      <p:cBhvr>
                                        <p:cTn id="6" dur="1" fill="hold">
                                          <p:stCondLst>
                                            <p:cond delay="0"/>
                                          </p:stCondLst>
                                        </p:cTn>
                                        <p:tgtEl>
                                          <p:spTgt spid="16387">
                                            <p:txEl>
                                              <p:charRg st="0" end="201"/>
                                            </p:txEl>
                                          </p:spTgt>
                                        </p:tgtEl>
                                        <p:attrNameLst>
                                          <p:attrName>style.visibility</p:attrName>
                                        </p:attrNameLst>
                                      </p:cBhvr>
                                      <p:to>
                                        <p:strVal val="visible"/>
                                      </p:to>
                                    </p:set>
                                    <p:animEffect transition="in" filter="plus(out)">
                                      <p:cBhvr>
                                        <p:cTn id="7" dur="2000"/>
                                        <p:tgtEl>
                                          <p:spTgt spid="16387">
                                            <p:txEl>
                                              <p:charRg st="0" end="20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p:cNvSpPr>
          <p:nvPr>
            <p:ph type="title"/>
          </p:nvPr>
        </p:nvSpPr>
        <p:spPr>
          <a:xfrm>
            <a:off x="4552950" y="375285"/>
            <a:ext cx="4648200" cy="579438"/>
          </a:xfrm>
        </p:spPr>
        <p:txBody>
          <a:bodyPr anchor="ctr">
            <a:noAutofit/>
          </a:bodyPr>
          <a:p>
            <a:r>
              <a:rPr lang="zh-CN" altLang="en-US" sz="4000" b="1" dirty="0">
                <a:solidFill>
                  <a:srgbClr val="002060"/>
                </a:solidFill>
                <a:latin typeface="隶书" panose="02010509060101010101" pitchFamily="49" charset="-122"/>
                <a:ea typeface="隶书" panose="02010509060101010101" pitchFamily="49" charset="-122"/>
              </a:rPr>
              <a:t>艺术特色</a:t>
            </a:r>
            <a:endParaRPr lang="zh-CN" altLang="en-US" sz="4000" b="1" dirty="0">
              <a:solidFill>
                <a:srgbClr val="002060"/>
              </a:solidFill>
              <a:latin typeface="隶书" panose="02010509060101010101" pitchFamily="49" charset="-122"/>
              <a:ea typeface="隶书" panose="02010509060101010101" pitchFamily="49" charset="-122"/>
            </a:endParaRPr>
          </a:p>
        </p:txBody>
      </p:sp>
      <p:sp>
        <p:nvSpPr>
          <p:cNvPr id="17411" name="文本占位符 17410"/>
          <p:cNvSpPr>
            <a:spLocks noGrp="1"/>
          </p:cNvSpPr>
          <p:nvPr>
            <p:ph type="body" idx="1"/>
          </p:nvPr>
        </p:nvSpPr>
        <p:spPr>
          <a:xfrm>
            <a:off x="1450340" y="955040"/>
            <a:ext cx="9573260" cy="3048000"/>
          </a:xfrm>
        </p:spPr>
        <p:txBody>
          <a:bodyPr/>
          <a:p>
            <a:pPr>
              <a:buNone/>
            </a:pPr>
            <a:r>
              <a:rPr lang="en-US" altLang="zh-CN" b="1" dirty="0"/>
              <a:t>1.</a:t>
            </a:r>
            <a:r>
              <a:rPr lang="zh-CN" altLang="en-US" b="1" dirty="0"/>
              <a:t>章法谨严</a:t>
            </a:r>
            <a:r>
              <a:rPr lang="zh-CN" altLang="en-US" dirty="0"/>
              <a:t> </a:t>
            </a:r>
            <a:endParaRPr lang="zh-CN" altLang="en-US" dirty="0"/>
          </a:p>
          <a:p>
            <a:pPr>
              <a:buNone/>
            </a:pPr>
            <a:r>
              <a:rPr lang="en-US" altLang="zh-CN" b="1" dirty="0"/>
              <a:t>2.</a:t>
            </a:r>
            <a:r>
              <a:rPr lang="zh-CN" altLang="en-US" b="1" dirty="0"/>
              <a:t>情景无间</a:t>
            </a:r>
            <a:r>
              <a:rPr lang="zh-CN" altLang="en-US" dirty="0"/>
              <a:t> </a:t>
            </a:r>
            <a:endParaRPr lang="zh-CN" altLang="en-US" dirty="0"/>
          </a:p>
          <a:p>
            <a:pPr>
              <a:buNone/>
            </a:pPr>
            <a:r>
              <a:rPr lang="zh-CN" altLang="en-US" b="1" dirty="0"/>
              <a:t>          本诗的首联、颔联、尾联写景，颈联抒情。其实，全诗自始至终，情景两者互为依托、互相生发，融会一体，密不可分。</a:t>
            </a:r>
            <a:r>
              <a:rPr lang="zh-CN" altLang="en-US" dirty="0"/>
              <a:t> </a:t>
            </a:r>
            <a:endParaRPr lang="zh-CN" altLang="en-US" dirty="0"/>
          </a:p>
        </p:txBody>
      </p:sp>
      <p:sp>
        <p:nvSpPr>
          <p:cNvPr id="18434" name="标题 18433"/>
          <p:cNvSpPr>
            <a:spLocks noGrp="1"/>
          </p:cNvSpPr>
          <p:nvPr/>
        </p:nvSpPr>
        <p:spPr>
          <a:xfrm>
            <a:off x="4552950" y="3247390"/>
            <a:ext cx="4572000" cy="838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000" b="1" dirty="0">
                <a:solidFill>
                  <a:srgbClr val="002060"/>
                </a:solidFill>
                <a:latin typeface="隶书" panose="02010509060101010101" pitchFamily="49" charset="-122"/>
                <a:ea typeface="隶书" panose="02010509060101010101" pitchFamily="49" charset="-122"/>
              </a:rPr>
              <a:t>语言特色</a:t>
            </a:r>
            <a:endParaRPr lang="zh-CN" altLang="en-US" sz="4000" b="1" dirty="0">
              <a:solidFill>
                <a:srgbClr val="002060"/>
              </a:solidFill>
              <a:latin typeface="隶书" panose="02010509060101010101" pitchFamily="49" charset="-122"/>
              <a:ea typeface="隶书" panose="02010509060101010101" pitchFamily="49" charset="-122"/>
            </a:endParaRPr>
          </a:p>
        </p:txBody>
      </p:sp>
      <p:sp>
        <p:nvSpPr>
          <p:cNvPr id="18435" name="文本占位符 18434"/>
          <p:cNvSpPr>
            <a:spLocks noGrp="1"/>
          </p:cNvSpPr>
          <p:nvPr/>
        </p:nvSpPr>
        <p:spPr>
          <a:xfrm>
            <a:off x="1450340" y="4003040"/>
            <a:ext cx="9370060" cy="28365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b="1" dirty="0"/>
              <a:t>          </a:t>
            </a:r>
            <a:r>
              <a:rPr lang="zh-CN" altLang="en-US" b="1" dirty="0"/>
              <a:t>杜甫十分注重诗歌语言的锤炼，曾表示过“</a:t>
            </a:r>
            <a:r>
              <a:rPr lang="zh-CN" altLang="en-US" b="1" dirty="0">
                <a:solidFill>
                  <a:srgbClr val="FF0066"/>
                </a:solidFill>
              </a:rPr>
              <a:t>语不惊人死不休</a:t>
            </a:r>
            <a:r>
              <a:rPr lang="zh-CN" altLang="en-US" b="1" dirty="0"/>
              <a:t>”的意愿。他后期所写的一些诗作，往往词句平易而意象新警，语法奇异而内蕴丰厚，语言精纯圆熟，已臻出神入化之境。</a:t>
            </a:r>
            <a:r>
              <a:rPr lang="zh-CN" altLang="en-US" dirty="0"/>
              <a:t> </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p:cNvSpPr>
          <p:nvPr>
            <p:ph type="title"/>
          </p:nvPr>
        </p:nvSpPr>
        <p:spPr>
          <a:xfrm>
            <a:off x="4081145" y="759460"/>
            <a:ext cx="4572000" cy="731838"/>
          </a:xfrm>
        </p:spPr>
        <p:txBody>
          <a:bodyPr anchor="ctr"/>
          <a:p>
            <a:r>
              <a:rPr lang="zh-CN" altLang="en-US" b="1" dirty="0">
                <a:solidFill>
                  <a:srgbClr val="002060"/>
                </a:solidFill>
                <a:latin typeface="隶书" panose="02010509060101010101" pitchFamily="49" charset="-122"/>
                <a:ea typeface="隶书" panose="02010509060101010101" pitchFamily="49" charset="-122"/>
              </a:rPr>
              <a:t>探究与思考</a:t>
            </a:r>
            <a:endParaRPr lang="zh-CN" altLang="en-US" b="1" dirty="0">
              <a:solidFill>
                <a:srgbClr val="002060"/>
              </a:solidFill>
              <a:latin typeface="隶书" panose="02010509060101010101" pitchFamily="49" charset="-122"/>
              <a:ea typeface="隶书" panose="02010509060101010101" pitchFamily="49" charset="-122"/>
            </a:endParaRPr>
          </a:p>
        </p:txBody>
      </p:sp>
      <p:sp>
        <p:nvSpPr>
          <p:cNvPr id="20483" name="文本占位符 20482"/>
          <p:cNvSpPr>
            <a:spLocks noGrp="1"/>
          </p:cNvSpPr>
          <p:nvPr>
            <p:ph type="body" idx="1"/>
          </p:nvPr>
        </p:nvSpPr>
        <p:spPr/>
        <p:txBody>
          <a:bodyPr/>
          <a:p>
            <a:pPr>
              <a:lnSpc>
                <a:spcPct val="90000"/>
              </a:lnSpc>
              <a:buNone/>
            </a:pPr>
            <a:r>
              <a:rPr lang="zh-CN" altLang="en-US" b="1" dirty="0"/>
              <a:t>如何理解杜甫的悲秋？</a:t>
            </a:r>
            <a:endParaRPr lang="zh-CN" altLang="en-US" dirty="0"/>
          </a:p>
          <a:p>
            <a:pPr>
              <a:lnSpc>
                <a:spcPct val="90000"/>
              </a:lnSpc>
            </a:pPr>
            <a:r>
              <a:rPr lang="zh-CN" altLang="en-US" b="1" dirty="0"/>
              <a:t>悲秋是我国古代文学的一个传统，所谓“</a:t>
            </a:r>
            <a:r>
              <a:rPr lang="zh-CN" altLang="en-US" b="1" dirty="0">
                <a:solidFill>
                  <a:srgbClr val="FF0066"/>
                </a:solidFill>
              </a:rPr>
              <a:t>春女善怀，秋士易感</a:t>
            </a:r>
            <a:r>
              <a:rPr lang="zh-CN" altLang="en-US" b="1" dirty="0"/>
              <a:t>”。如：曹丕的</a:t>
            </a:r>
            <a:r>
              <a:rPr lang="en-US" altLang="zh-CN" b="1" dirty="0"/>
              <a:t>《</a:t>
            </a:r>
            <a:r>
              <a:rPr lang="zh-CN" altLang="en-US" b="1" dirty="0"/>
              <a:t>燕歌行</a:t>
            </a:r>
            <a:r>
              <a:rPr lang="en-US" altLang="zh-CN" b="1" dirty="0"/>
              <a:t>》</a:t>
            </a:r>
            <a:r>
              <a:rPr lang="zh-CN" altLang="en-US" b="1" dirty="0"/>
              <a:t>云：“</a:t>
            </a:r>
            <a:r>
              <a:rPr lang="zh-CN" altLang="en-US" b="1" dirty="0">
                <a:solidFill>
                  <a:srgbClr val="FF0066"/>
                </a:solidFill>
              </a:rPr>
              <a:t>秋风萧瑟天气凉，草木摇落露为霜。”</a:t>
            </a:r>
            <a:endParaRPr lang="zh-CN" altLang="en-US" dirty="0">
              <a:solidFill>
                <a:srgbClr val="FF0066"/>
              </a:solidFill>
            </a:endParaRPr>
          </a:p>
          <a:p>
            <a:pPr>
              <a:lnSpc>
                <a:spcPct val="90000"/>
              </a:lnSpc>
            </a:pPr>
            <a:r>
              <a:rPr lang="zh-CN" altLang="en-US" b="1" dirty="0"/>
              <a:t>秋天万物凋零，霜风渐冷，给人以苦寒的感觉，容易使人产生人生迟暮，功业难成的联想，但也催人奋进。</a:t>
            </a:r>
            <a:endParaRPr lang="zh-CN" altLang="en-US" dirty="0"/>
          </a:p>
          <a:p>
            <a:pPr>
              <a:lnSpc>
                <a:spcPct val="90000"/>
              </a:lnSpc>
            </a:pPr>
            <a:r>
              <a:rPr lang="zh-CN" altLang="en-US" b="1" dirty="0">
                <a:solidFill>
                  <a:srgbClr val="FF0066"/>
                </a:solidFill>
              </a:rPr>
              <a:t>杜甫的悲秋融入了羁旅的愁思，家国的忧伤，身世的感慨，显得更加沉郁厚重。</a:t>
            </a:r>
            <a:endParaRPr lang="zh-CN" altLang="en-US" b="1" dirty="0">
              <a:solidFill>
                <a:srgbClr val="FF006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0483">
                                            <p:txEl>
                                              <p:charRg st="0" end="11"/>
                                            </p:txEl>
                                          </p:spTgt>
                                        </p:tgtEl>
                                        <p:attrNameLst>
                                          <p:attrName>style.visibility</p:attrName>
                                        </p:attrNameLst>
                                      </p:cBhvr>
                                      <p:to>
                                        <p:strVal val="visible"/>
                                      </p:to>
                                    </p:set>
                                    <p:animScale>
                                      <p:cBhvr>
                                        <p:cTn id="7" dur="1000" decel="50000" fill="hold">
                                          <p:stCondLst>
                                            <p:cond delay="0"/>
                                          </p:stCondLst>
                                        </p:cTn>
                                        <p:tgtEl>
                                          <p:spTgt spid="20483">
                                            <p:txEl>
                                              <p:charRg st="0"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1000" decel="50000" fill="hold">
                                          <p:stCondLst>
                                            <p:cond delay="0"/>
                                          </p:stCondLst>
                                        </p:cTn>
                                        <p:tgtEl>
                                          <p:spTgt spid="20483">
                                            <p:txEl>
                                              <p:charRg st="0" end="11"/>
                                            </p:txEl>
                                          </p:spTgt>
                                        </p:tgtEl>
                                        <p:attrNameLst>
                                          <p:attrName>ppt_x</p:attrName>
                                          <p:attrName>ppt_y</p:attrName>
                                        </p:attrNameLst>
                                      </p:cBhvr>
                                    </p:animMotion>
                                    <p:animEffect transition="in" filter="fade">
                                      <p:cBhvr>
                                        <p:cTn id="9" dur="1000"/>
                                        <p:tgtEl>
                                          <p:spTgt spid="20483">
                                            <p:txEl>
                                              <p:charRg st="0" end="1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20483">
                                            <p:txEl>
                                              <p:charRg st="11" end="71"/>
                                            </p:txEl>
                                          </p:spTgt>
                                        </p:tgtEl>
                                        <p:attrNameLst>
                                          <p:attrName>style.visibility</p:attrName>
                                        </p:attrNameLst>
                                      </p:cBhvr>
                                      <p:to>
                                        <p:strVal val="visible"/>
                                      </p:to>
                                    </p:set>
                                    <p:animScale>
                                      <p:cBhvr>
                                        <p:cTn id="14" dur="1000" decel="50000" fill="hold">
                                          <p:stCondLst>
                                            <p:cond delay="0"/>
                                          </p:stCondLst>
                                        </p:cTn>
                                        <p:tgtEl>
                                          <p:spTgt spid="20483">
                                            <p:txEl>
                                              <p:charRg st="11" end="7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15" dur="1000" decel="50000" fill="hold">
                                          <p:stCondLst>
                                            <p:cond delay="0"/>
                                          </p:stCondLst>
                                        </p:cTn>
                                        <p:tgtEl>
                                          <p:spTgt spid="20483">
                                            <p:txEl>
                                              <p:charRg st="11" end="71"/>
                                            </p:txEl>
                                          </p:spTgt>
                                        </p:tgtEl>
                                        <p:attrNameLst>
                                          <p:attrName>ppt_x</p:attrName>
                                          <p:attrName>ppt_y</p:attrName>
                                        </p:attrNameLst>
                                      </p:cBhvr>
                                    </p:animMotion>
                                    <p:animEffect transition="in" filter="fade">
                                      <p:cBhvr>
                                        <p:cTn id="16" dur="1000"/>
                                        <p:tgtEl>
                                          <p:spTgt spid="20483">
                                            <p:txEl>
                                              <p:charRg st="11" end="7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20483">
                                            <p:txEl>
                                              <p:charRg st="71" end="119"/>
                                            </p:txEl>
                                          </p:spTgt>
                                        </p:tgtEl>
                                        <p:attrNameLst>
                                          <p:attrName>style.visibility</p:attrName>
                                        </p:attrNameLst>
                                      </p:cBhvr>
                                      <p:to>
                                        <p:strVal val="visible"/>
                                      </p:to>
                                    </p:set>
                                    <p:animScale>
                                      <p:cBhvr>
                                        <p:cTn id="21" dur="1000" decel="50000" fill="hold">
                                          <p:stCondLst>
                                            <p:cond delay="0"/>
                                          </p:stCondLst>
                                        </p:cTn>
                                        <p:tgtEl>
                                          <p:spTgt spid="20483">
                                            <p:txEl>
                                              <p:charRg st="71" end="11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22" dur="1000" decel="50000" fill="hold">
                                          <p:stCondLst>
                                            <p:cond delay="0"/>
                                          </p:stCondLst>
                                        </p:cTn>
                                        <p:tgtEl>
                                          <p:spTgt spid="20483">
                                            <p:txEl>
                                              <p:charRg st="71" end="119"/>
                                            </p:txEl>
                                          </p:spTgt>
                                        </p:tgtEl>
                                        <p:attrNameLst>
                                          <p:attrName>ppt_x</p:attrName>
                                          <p:attrName>ppt_y</p:attrName>
                                        </p:attrNameLst>
                                      </p:cBhvr>
                                    </p:animMotion>
                                    <p:animEffect transition="in" filter="fade">
                                      <p:cBhvr>
                                        <p:cTn id="23" dur="1000"/>
                                        <p:tgtEl>
                                          <p:spTgt spid="20483">
                                            <p:txEl>
                                              <p:charRg st="71" end="119"/>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20483">
                                            <p:txEl>
                                              <p:charRg st="119" end="155"/>
                                            </p:txEl>
                                          </p:spTgt>
                                        </p:tgtEl>
                                        <p:attrNameLst>
                                          <p:attrName>style.visibility</p:attrName>
                                        </p:attrNameLst>
                                      </p:cBhvr>
                                      <p:to>
                                        <p:strVal val="visible"/>
                                      </p:to>
                                    </p:set>
                                    <p:animScale>
                                      <p:cBhvr>
                                        <p:cTn id="28" dur="1000" decel="50000" fill="hold">
                                          <p:stCondLst>
                                            <p:cond delay="0"/>
                                          </p:stCondLst>
                                        </p:cTn>
                                        <p:tgtEl>
                                          <p:spTgt spid="20483">
                                            <p:txEl>
                                              <p:charRg st="119" end="15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29" dur="1000" decel="50000" fill="hold">
                                          <p:stCondLst>
                                            <p:cond delay="0"/>
                                          </p:stCondLst>
                                        </p:cTn>
                                        <p:tgtEl>
                                          <p:spTgt spid="20483">
                                            <p:txEl>
                                              <p:charRg st="119" end="155"/>
                                            </p:txEl>
                                          </p:spTgt>
                                        </p:tgtEl>
                                        <p:attrNameLst>
                                          <p:attrName>ppt_x</p:attrName>
                                          <p:attrName>ppt_y</p:attrName>
                                        </p:attrNameLst>
                                      </p:cBhvr>
                                    </p:animMotion>
                                    <p:animEffect transition="in" filter="fade">
                                      <p:cBhvr>
                                        <p:cTn id="30" dur="1000"/>
                                        <p:tgtEl>
                                          <p:spTgt spid="20483">
                                            <p:txEl>
                                              <p:charRg st="119" end="1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a:spLocks noGrp="1" noRot="1"/>
          </p:cNvSpPr>
          <p:nvPr>
            <p:ph type="title"/>
          </p:nvPr>
        </p:nvSpPr>
        <p:spPr>
          <a:xfrm>
            <a:off x="2223135" y="1165860"/>
            <a:ext cx="8656320" cy="3743325"/>
          </a:xfrm>
        </p:spPr>
        <p:txBody>
          <a:bodyPr anchor="ctr"/>
          <a:p>
            <a:pPr algn="ctr"/>
            <a:r>
              <a:rPr lang="zh-CN" altLang="en-US" sz="8000" dirty="0">
                <a:latin typeface="华文新魏" panose="02010800040101010101" pitchFamily="2" charset="-122"/>
                <a:ea typeface="华文新魏" panose="02010800040101010101" pitchFamily="2" charset="-122"/>
              </a:rPr>
              <a:t>咏怀古迹</a:t>
            </a:r>
            <a:r>
              <a:rPr lang="en-US" altLang="zh-CN" sz="5400" dirty="0">
                <a:latin typeface="华文新魏" panose="02010800040101010101" pitchFamily="2" charset="-122"/>
                <a:ea typeface="华文新魏" panose="02010800040101010101" pitchFamily="2" charset="-122"/>
              </a:rPr>
              <a:t>(</a:t>
            </a:r>
            <a:r>
              <a:rPr lang="zh-CN" altLang="en-US" sz="5400" dirty="0">
                <a:latin typeface="华文新魏" panose="02010800040101010101" pitchFamily="2" charset="-122"/>
                <a:ea typeface="华文新魏" panose="02010800040101010101" pitchFamily="2" charset="-122"/>
              </a:rPr>
              <a:t>其三</a:t>
            </a:r>
            <a:r>
              <a:rPr lang="en-US" altLang="zh-CN" sz="5400">
                <a:latin typeface="华文新魏" panose="02010800040101010101" pitchFamily="2" charset="-122"/>
                <a:ea typeface="华文新魏" panose="02010800040101010101" pitchFamily="2" charset="-122"/>
              </a:rPr>
              <a:t>)</a:t>
            </a:r>
            <a:endParaRPr lang="en-US" altLang="zh-CN" sz="5400">
              <a:latin typeface="华文新魏" panose="02010800040101010101" pitchFamily="2" charset="-122"/>
              <a:ea typeface="华文新魏" panose="0201080004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04962" name="Rectangle 2"/>
          <p:cNvSpPr/>
          <p:nvPr/>
        </p:nvSpPr>
        <p:spPr>
          <a:xfrm>
            <a:off x="1410970" y="353060"/>
            <a:ext cx="9798685" cy="6248400"/>
          </a:xfrm>
          <a:prstGeom prst="rect">
            <a:avLst/>
          </a:prstGeom>
          <a:noFill/>
          <a:ln w="9525">
            <a:noFill/>
          </a:ln>
        </p:spPr>
        <p:txBody>
          <a:bodyPr wrap="square">
            <a:spAutoFit/>
          </a:bodyPr>
          <a:p>
            <a:pPr lvl="0" indent="266700"/>
            <a:r>
              <a:rPr lang="en-US" altLang="zh-CN" sz="4400" b="1" dirty="0">
                <a:solidFill>
                  <a:srgbClr val="002060"/>
                </a:solidFill>
                <a:latin typeface="华文隶书" panose="02010800040101010101" pitchFamily="2" charset="-122"/>
                <a:ea typeface="华文隶书" panose="02010800040101010101" pitchFamily="2" charset="-122"/>
              </a:rPr>
              <a:t>《</a:t>
            </a:r>
            <a:r>
              <a:rPr lang="zh-CN" altLang="en-US" sz="4400" b="1" dirty="0">
                <a:solidFill>
                  <a:srgbClr val="002060"/>
                </a:solidFill>
                <a:latin typeface="华文隶书" panose="02010800040101010101" pitchFamily="2" charset="-122"/>
                <a:ea typeface="华文隶书" panose="02010800040101010101" pitchFamily="2" charset="-122"/>
              </a:rPr>
              <a:t>咏怀古迹</a:t>
            </a:r>
            <a:r>
              <a:rPr lang="en-US" altLang="zh-CN" sz="4400" b="1" dirty="0">
                <a:solidFill>
                  <a:srgbClr val="002060"/>
                </a:solidFill>
                <a:latin typeface="华文隶书" panose="02010800040101010101" pitchFamily="2" charset="-122"/>
                <a:ea typeface="华文隶书" panose="02010800040101010101" pitchFamily="2" charset="-122"/>
              </a:rPr>
              <a:t>》</a:t>
            </a:r>
            <a:r>
              <a:rPr lang="zh-CN" altLang="en-US" sz="4400" b="1" dirty="0">
                <a:solidFill>
                  <a:srgbClr val="002060"/>
                </a:solidFill>
                <a:latin typeface="华文隶书" panose="02010800040101010101" pitchFamily="2" charset="-122"/>
                <a:ea typeface="华文隶书" panose="02010800040101010101" pitchFamily="2" charset="-122"/>
              </a:rPr>
              <a:t>简介</a:t>
            </a:r>
            <a:endParaRPr lang="zh-CN" altLang="en-US" sz="4400" b="1" dirty="0">
              <a:solidFill>
                <a:srgbClr val="002060"/>
              </a:solidFill>
              <a:latin typeface="华文隶书" panose="02010800040101010101" pitchFamily="2" charset="-122"/>
              <a:ea typeface="华文隶书" panose="02010800040101010101" pitchFamily="2" charset="-122"/>
            </a:endParaRPr>
          </a:p>
          <a:p>
            <a:pPr lvl="0" indent="266700"/>
            <a:r>
              <a:rPr lang="zh-CN" altLang="en-US" sz="4400" b="1" dirty="0">
                <a:solidFill>
                  <a:srgbClr val="000000"/>
                </a:solidFill>
                <a:latin typeface="华文隶书" panose="02010800040101010101" pitchFamily="2" charset="-122"/>
                <a:ea typeface="华文隶书" panose="02010800040101010101" pitchFamily="2" charset="-122"/>
              </a:rPr>
              <a:t> </a:t>
            </a:r>
            <a:endParaRPr lang="zh-CN" altLang="en-US" sz="4400" b="1" dirty="0">
              <a:solidFill>
                <a:srgbClr val="000000"/>
              </a:solidFill>
              <a:latin typeface="华文隶书" panose="02010800040101010101" pitchFamily="2" charset="-122"/>
              <a:ea typeface="华文隶书" panose="02010800040101010101" pitchFamily="2" charset="-122"/>
            </a:endParaRPr>
          </a:p>
          <a:p>
            <a:pPr lvl="0" indent="266700" eaLnBrk="0" hangingPunct="0"/>
            <a:r>
              <a:rPr lang="en-US" altLang="zh-CN" sz="4000" b="1" dirty="0">
                <a:solidFill>
                  <a:srgbClr val="000000"/>
                </a:solidFill>
                <a:latin typeface="宋体" panose="02010600030101010101" pitchFamily="2" charset="-122"/>
                <a:ea typeface="宋体" panose="02010600030101010101" pitchFamily="2" charset="-122"/>
              </a:rPr>
              <a:t>1</a:t>
            </a:r>
            <a:r>
              <a:rPr lang="zh-CN" altLang="en-US" sz="4000" b="1" dirty="0">
                <a:solidFill>
                  <a:srgbClr val="000000"/>
                </a:solidFill>
                <a:latin typeface="宋体" panose="02010600030101010101" pitchFamily="2" charset="-122"/>
                <a:ea typeface="宋体" panose="02010600030101010101" pitchFamily="2" charset="-122"/>
              </a:rPr>
              <a:t>、诗体：一组七言律诗，共五首； </a:t>
            </a:r>
            <a:endParaRPr lang="zh-CN" altLang="en-US" sz="4000" b="1" dirty="0">
              <a:solidFill>
                <a:srgbClr val="000000"/>
              </a:solidFill>
              <a:latin typeface="宋体" panose="02010600030101010101" pitchFamily="2" charset="-122"/>
              <a:ea typeface="宋体" panose="02010600030101010101" pitchFamily="2" charset="-122"/>
            </a:endParaRPr>
          </a:p>
          <a:p>
            <a:pPr lvl="0" indent="266700" eaLnBrk="0" hangingPunct="0"/>
            <a:r>
              <a:rPr lang="en-US" altLang="zh-CN" sz="4000" b="1" dirty="0">
                <a:solidFill>
                  <a:srgbClr val="000000"/>
                </a:solidFill>
                <a:latin typeface="宋体" panose="02010600030101010101" pitchFamily="2" charset="-122"/>
                <a:ea typeface="宋体" panose="02010600030101010101" pitchFamily="2" charset="-122"/>
              </a:rPr>
              <a:t>2</a:t>
            </a:r>
            <a:r>
              <a:rPr lang="zh-CN" altLang="en-US" sz="4000" b="1" dirty="0">
                <a:solidFill>
                  <a:srgbClr val="000000"/>
                </a:solidFill>
                <a:latin typeface="宋体" panose="02010600030101010101" pitchFamily="2" charset="-122"/>
                <a:ea typeface="宋体" panose="02010600030101010101" pitchFamily="2" charset="-122"/>
              </a:rPr>
              <a:t>、时间：和</a:t>
            </a:r>
            <a:r>
              <a:rPr lang="en-US" altLang="zh-CN" sz="4000" b="1" dirty="0">
                <a:solidFill>
                  <a:srgbClr val="000000"/>
                </a:solidFill>
                <a:latin typeface="宋体" panose="02010600030101010101" pitchFamily="2" charset="-122"/>
                <a:ea typeface="宋体" panose="02010600030101010101" pitchFamily="2" charset="-122"/>
              </a:rPr>
              <a:t>《</a:t>
            </a:r>
            <a:r>
              <a:rPr lang="zh-CN" altLang="en-US" sz="4000" b="1" dirty="0">
                <a:solidFill>
                  <a:srgbClr val="000000"/>
                </a:solidFill>
                <a:latin typeface="宋体" panose="02010600030101010101" pitchFamily="2" charset="-122"/>
                <a:ea typeface="宋体" panose="02010600030101010101" pitchFamily="2" charset="-122"/>
              </a:rPr>
              <a:t>秋兴八首</a:t>
            </a:r>
            <a:r>
              <a:rPr lang="en-US" altLang="zh-CN" sz="4000" b="1" dirty="0">
                <a:solidFill>
                  <a:srgbClr val="000000"/>
                </a:solidFill>
                <a:latin typeface="宋体" panose="02010600030101010101" pitchFamily="2" charset="-122"/>
                <a:ea typeface="宋体" panose="02010600030101010101" pitchFamily="2" charset="-122"/>
              </a:rPr>
              <a:t>》</a:t>
            </a:r>
            <a:r>
              <a:rPr lang="zh-CN" altLang="en-US" sz="4000" b="1" dirty="0">
                <a:solidFill>
                  <a:srgbClr val="000000"/>
                </a:solidFill>
                <a:latin typeface="宋体" panose="02010600030101010101" pitchFamily="2" charset="-122"/>
                <a:ea typeface="宋体" panose="02010600030101010101" pitchFamily="2" charset="-122"/>
              </a:rPr>
              <a:t>同作于大历</a:t>
            </a:r>
            <a:endParaRPr lang="zh-CN" altLang="en-US" sz="4000" b="1" dirty="0">
              <a:solidFill>
                <a:srgbClr val="000000"/>
              </a:solidFill>
              <a:latin typeface="宋体" panose="02010600030101010101" pitchFamily="2" charset="-122"/>
              <a:ea typeface="宋体" panose="02010600030101010101" pitchFamily="2" charset="-122"/>
            </a:endParaRPr>
          </a:p>
          <a:p>
            <a:pPr lvl="0" indent="266700" eaLnBrk="0" hangingPunct="0"/>
            <a:r>
              <a:rPr lang="zh-CN" altLang="en-US" sz="4000" b="1" dirty="0">
                <a:solidFill>
                  <a:srgbClr val="000000"/>
                </a:solidFill>
                <a:latin typeface="宋体" panose="02010600030101010101" pitchFamily="2" charset="-122"/>
                <a:ea typeface="宋体" panose="02010600030101010101" pitchFamily="2" charset="-122"/>
              </a:rPr>
              <a:t>         元年的秋天。</a:t>
            </a:r>
            <a:endParaRPr lang="zh-CN" altLang="en-US" sz="4000" b="1" dirty="0">
              <a:solidFill>
                <a:srgbClr val="000000"/>
              </a:solidFill>
              <a:latin typeface="宋体" panose="02010600030101010101" pitchFamily="2" charset="-122"/>
              <a:ea typeface="宋体" panose="02010600030101010101" pitchFamily="2" charset="-122"/>
            </a:endParaRPr>
          </a:p>
          <a:p>
            <a:pPr lvl="0" indent="266700" eaLnBrk="0" hangingPunct="0"/>
            <a:r>
              <a:rPr lang="en-US" altLang="zh-CN" sz="4000" b="1" dirty="0">
                <a:solidFill>
                  <a:srgbClr val="000000"/>
                </a:solidFill>
                <a:latin typeface="宋体" panose="02010600030101010101" pitchFamily="2" charset="-122"/>
                <a:ea typeface="宋体" panose="02010600030101010101" pitchFamily="2" charset="-122"/>
              </a:rPr>
              <a:t>3</a:t>
            </a:r>
            <a:r>
              <a:rPr lang="zh-CN" altLang="en-US" sz="4000" b="1" dirty="0">
                <a:solidFill>
                  <a:srgbClr val="000000"/>
                </a:solidFill>
                <a:latin typeface="宋体" panose="02010600030101010101" pitchFamily="2" charset="-122"/>
                <a:ea typeface="宋体" panose="02010600030101010101" pitchFamily="2" charset="-122"/>
              </a:rPr>
              <a:t>、内容：缅怀庾信、宋玉、王昭君、　　　　　刘备、诸葛亮； </a:t>
            </a:r>
            <a:endParaRPr lang="zh-CN" altLang="en-US" sz="4000" b="1" dirty="0">
              <a:solidFill>
                <a:srgbClr val="000000"/>
              </a:solidFill>
              <a:latin typeface="Times New Roman" panose="02020603050405020304" pitchFamily="18" charset="0"/>
              <a:ea typeface="宋体" panose="02010600030101010101" pitchFamily="2" charset="-122"/>
            </a:endParaRPr>
          </a:p>
          <a:p>
            <a:pPr lvl="0" indent="266700" eaLnBrk="0" hangingPunct="0"/>
            <a:r>
              <a:rPr lang="en-US" altLang="zh-CN" sz="4000" b="1" dirty="0">
                <a:solidFill>
                  <a:srgbClr val="000000"/>
                </a:solidFill>
                <a:latin typeface="宋体" panose="02010600030101010101" pitchFamily="2" charset="-122"/>
                <a:ea typeface="宋体" panose="02010600030101010101" pitchFamily="2" charset="-122"/>
              </a:rPr>
              <a:t>4</a:t>
            </a:r>
            <a:r>
              <a:rPr lang="zh-CN" altLang="en-US" sz="4000" b="1" dirty="0">
                <a:solidFill>
                  <a:srgbClr val="000000"/>
                </a:solidFill>
                <a:latin typeface="宋体" panose="02010600030101010101" pitchFamily="2" charset="-122"/>
                <a:ea typeface="宋体" panose="02010600030101010101" pitchFamily="2" charset="-122"/>
              </a:rPr>
              <a:t>、主旨：借古迹古人抒发自己一生漂　　　　　泊、功业无成的感慨</a:t>
            </a:r>
            <a:r>
              <a:rPr lang="zh-CN" altLang="en-US" sz="3600" b="1" dirty="0">
                <a:solidFill>
                  <a:srgbClr val="000000"/>
                </a:solidFill>
                <a:latin typeface="宋体" panose="02010600030101010101" pitchFamily="2" charset="-122"/>
                <a:ea typeface="宋体" panose="02010600030101010101" pitchFamily="2" charset="-122"/>
              </a:rPr>
              <a:t>。 </a:t>
            </a:r>
            <a:endParaRPr lang="zh-CN" altLang="en-US" sz="3600" b="1" dirty="0">
              <a:solidFill>
                <a:srgbClr val="000000"/>
              </a:solidFill>
              <a:latin typeface="Times New Roman" panose="02020603050405020304" pitchFamily="18" charset="0"/>
              <a:ea typeface="宋体" panose="02010600030101010101" pitchFamily="2" charset="-122"/>
            </a:endParaRPr>
          </a:p>
          <a:p>
            <a:pPr lvl="0" indent="266700" eaLnBrk="0" hangingPunct="0"/>
            <a:endParaRPr lang="zh-CN" altLang="en-US" sz="3600" b="1">
              <a:solidFill>
                <a:srgbClr val="000000"/>
              </a:solidFill>
              <a:latin typeface="Times New Roman" panose="02020603050405020304" pitchFamily="18"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占位符 23553"/>
          <p:cNvSpPr>
            <a:spLocks noGrp="1" noRot="1"/>
          </p:cNvSpPr>
          <p:nvPr>
            <p:ph type="body" idx="1"/>
          </p:nvPr>
        </p:nvSpPr>
        <p:spPr>
          <a:xfrm>
            <a:off x="1478915" y="855980"/>
            <a:ext cx="9236710" cy="5622925"/>
          </a:xfrm>
          <a:ln>
            <a:solidFill>
              <a:schemeClr val="accent1"/>
            </a:solidFill>
            <a:miter/>
          </a:ln>
        </p:spPr>
        <p:txBody>
          <a:bodyPr/>
          <a:p>
            <a:pPr>
              <a:lnSpc>
                <a:spcPct val="90000"/>
              </a:lnSpc>
            </a:pPr>
            <a:r>
              <a:rPr lang="en-US" altLang="zh-CN" sz="3600" dirty="0">
                <a:solidFill>
                  <a:srgbClr val="002060"/>
                </a:solidFill>
                <a:latin typeface="黑体" panose="02010600030101010101" pitchFamily="2" charset="-122"/>
                <a:ea typeface="黑体" panose="02010600030101010101" pitchFamily="2" charset="-122"/>
              </a:rPr>
              <a:t>《</a:t>
            </a:r>
            <a:r>
              <a:rPr lang="zh-CN" altLang="en-US" sz="3600" dirty="0">
                <a:solidFill>
                  <a:srgbClr val="002060"/>
                </a:solidFill>
                <a:latin typeface="黑体" panose="02010600030101010101" pitchFamily="2" charset="-122"/>
                <a:ea typeface="黑体" panose="02010600030101010101" pitchFamily="2" charset="-122"/>
              </a:rPr>
              <a:t>咏怀古迹</a:t>
            </a:r>
            <a:r>
              <a:rPr lang="en-US" altLang="zh-CN" sz="3600" dirty="0">
                <a:solidFill>
                  <a:srgbClr val="002060"/>
                </a:solidFill>
                <a:latin typeface="黑体" panose="02010600030101010101" pitchFamily="2" charset="-122"/>
                <a:ea typeface="黑体" panose="02010600030101010101" pitchFamily="2" charset="-122"/>
              </a:rPr>
              <a:t>》</a:t>
            </a:r>
            <a:r>
              <a:rPr lang="zh-CN" altLang="en-US" sz="3600" dirty="0">
                <a:solidFill>
                  <a:srgbClr val="002060"/>
                </a:solidFill>
                <a:latin typeface="黑体" panose="02010600030101010101" pitchFamily="2" charset="-122"/>
                <a:ea typeface="黑体" panose="02010600030101010101" pitchFamily="2" charset="-122"/>
              </a:rPr>
              <a:t>是一组结构严密的七言律诗，共五首，每首各咏一古迹，依次是庾信故居、宋玉故居、昭君村、先主庙、武侯庙，都是借古迹抒发诗人的身世之感。</a:t>
            </a:r>
            <a:endParaRPr lang="zh-CN" altLang="en-US" sz="3600" dirty="0">
              <a:solidFill>
                <a:srgbClr val="002060"/>
              </a:solidFill>
              <a:latin typeface="黑体" panose="02010600030101010101" pitchFamily="2" charset="-122"/>
              <a:ea typeface="黑体" panose="02010600030101010101" pitchFamily="2" charset="-122"/>
            </a:endParaRPr>
          </a:p>
          <a:p>
            <a:pPr>
              <a:lnSpc>
                <a:spcPct val="90000"/>
              </a:lnSpc>
            </a:pPr>
            <a:r>
              <a:rPr lang="zh-CN" altLang="en-US" sz="3600" dirty="0">
                <a:solidFill>
                  <a:srgbClr val="002060"/>
                </a:solidFill>
                <a:latin typeface="黑体" panose="02010600030101010101" pitchFamily="2" charset="-122"/>
                <a:ea typeface="黑体" panose="02010600030101010101" pitchFamily="2" charset="-122"/>
              </a:rPr>
              <a:t>关于它的整体结构，明人王嗣奭在</a:t>
            </a:r>
            <a:r>
              <a:rPr lang="en-US" altLang="zh-CN" sz="3600" dirty="0">
                <a:solidFill>
                  <a:srgbClr val="002060"/>
                </a:solidFill>
                <a:latin typeface="黑体" panose="02010600030101010101" pitchFamily="2" charset="-122"/>
                <a:ea typeface="黑体" panose="02010600030101010101" pitchFamily="2" charset="-122"/>
              </a:rPr>
              <a:t>《</a:t>
            </a:r>
            <a:r>
              <a:rPr lang="zh-CN" altLang="en-US" sz="3600" dirty="0">
                <a:solidFill>
                  <a:srgbClr val="002060"/>
                </a:solidFill>
                <a:latin typeface="黑体" panose="02010600030101010101" pitchFamily="2" charset="-122"/>
                <a:ea typeface="黑体" panose="02010600030101010101" pitchFamily="2" charset="-122"/>
              </a:rPr>
              <a:t>杜臆</a:t>
            </a:r>
            <a:r>
              <a:rPr lang="en-US" altLang="zh-CN" sz="3600" dirty="0">
                <a:solidFill>
                  <a:srgbClr val="002060"/>
                </a:solidFill>
                <a:latin typeface="黑体" panose="02010600030101010101" pitchFamily="2" charset="-122"/>
                <a:ea typeface="黑体" panose="02010600030101010101" pitchFamily="2" charset="-122"/>
              </a:rPr>
              <a:t>》</a:t>
            </a:r>
            <a:r>
              <a:rPr lang="zh-CN" altLang="en-US" sz="3600" dirty="0">
                <a:solidFill>
                  <a:srgbClr val="002060"/>
                </a:solidFill>
                <a:latin typeface="黑体" panose="02010600030101010101" pitchFamily="2" charset="-122"/>
                <a:ea typeface="黑体" panose="02010600030101010101" pitchFamily="2" charset="-122"/>
              </a:rPr>
              <a:t>中有很好的解释：“怀庾信、宋玉，以斯文为己任也；怀先主、武侯，叹君臣际会之难逢也；中间昭君一章，盖入宫见妒，与入朝见妒者，千古有同感焉。”</a:t>
            </a:r>
            <a:endParaRPr lang="zh-CN" altLang="en-US" sz="3600" dirty="0">
              <a:solidFill>
                <a:srgbClr val="002060"/>
              </a:solidFill>
              <a:latin typeface="黑体" panose="02010600030101010101" pitchFamily="2" charset="-122"/>
              <a:ea typeface="黑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40" name="矩形 65539"/>
          <p:cNvSpPr/>
          <p:nvPr/>
        </p:nvSpPr>
        <p:spPr>
          <a:xfrm>
            <a:off x="1129665" y="665480"/>
            <a:ext cx="9667875" cy="5029200"/>
          </a:xfrm>
          <a:prstGeom prst="rect">
            <a:avLst/>
          </a:prstGeom>
          <a:noFill/>
          <a:ln w="9525">
            <a:noFill/>
          </a:ln>
        </p:spPr>
        <p:txBody>
          <a:bodyPr wrap="square">
            <a:spAutoFit/>
          </a:bodyPr>
          <a:p>
            <a:pPr lvl="0" algn="l"/>
            <a:r>
              <a:rPr lang="en-US" altLang="zh-CN" sz="3600" b="1" dirty="0">
                <a:latin typeface="Arial" panose="020B0604020202020204" pitchFamily="34" charset="0"/>
                <a:ea typeface="仿宋_GB2312" panose="02010609030101010101" pitchFamily="49" charset="-122"/>
              </a:rPr>
              <a:t>       </a:t>
            </a:r>
            <a:r>
              <a:rPr lang="zh-CN" altLang="en-US" sz="3600" b="1" dirty="0">
                <a:solidFill>
                  <a:srgbClr val="FF0066"/>
                </a:solidFill>
                <a:latin typeface="Arial" panose="020B0604020202020204" pitchFamily="34" charset="0"/>
                <a:ea typeface="仿宋_GB2312" panose="02010609030101010101" pitchFamily="49" charset="-122"/>
              </a:rPr>
              <a:t>律诗</a:t>
            </a:r>
            <a:r>
              <a:rPr lang="zh-CN" altLang="en-US" sz="3600" b="1" dirty="0">
                <a:latin typeface="Arial" panose="020B0604020202020204" pitchFamily="34" charset="0"/>
                <a:ea typeface="仿宋_GB2312" panose="02010609030101010101" pitchFamily="49" charset="-122"/>
              </a:rPr>
              <a:t>是近体诗（与唐代以前的古体诗相对而言）的一种。格律严密，故名。起源于南北朝，成熟于唐初。八句，分五言、七言两体，简称五律、七律。律诗中，凡两句相配，称为一“联”。五律、七律的第一联（一、二句）称“</a:t>
            </a:r>
            <a:r>
              <a:rPr lang="zh-CN" altLang="en-US" sz="3600" b="1" dirty="0">
                <a:solidFill>
                  <a:srgbClr val="FF0066"/>
                </a:solidFill>
                <a:latin typeface="Arial" panose="020B0604020202020204" pitchFamily="34" charset="0"/>
                <a:ea typeface="仿宋_GB2312" panose="02010609030101010101" pitchFamily="49" charset="-122"/>
              </a:rPr>
              <a:t>首联</a:t>
            </a:r>
            <a:r>
              <a:rPr lang="zh-CN" altLang="en-US" sz="3600" b="1" dirty="0">
                <a:latin typeface="Arial" panose="020B0604020202020204" pitchFamily="34" charset="0"/>
                <a:ea typeface="仿宋_GB2312" panose="02010609030101010101" pitchFamily="49" charset="-122"/>
              </a:rPr>
              <a:t>”，第二联（三、四句）称“</a:t>
            </a:r>
            <a:r>
              <a:rPr lang="zh-CN" altLang="en-US" sz="3600" b="1" dirty="0">
                <a:solidFill>
                  <a:srgbClr val="FF0066"/>
                </a:solidFill>
                <a:latin typeface="Arial" panose="020B0604020202020204" pitchFamily="34" charset="0"/>
                <a:ea typeface="仿宋_GB2312" panose="02010609030101010101" pitchFamily="49" charset="-122"/>
              </a:rPr>
              <a:t>颔联</a:t>
            </a:r>
            <a:r>
              <a:rPr lang="zh-CN" altLang="en-US" sz="3600" b="1" dirty="0">
                <a:latin typeface="Arial" panose="020B0604020202020204" pitchFamily="34" charset="0"/>
                <a:ea typeface="仿宋_GB2312" panose="02010609030101010101" pitchFamily="49" charset="-122"/>
              </a:rPr>
              <a:t>”，第三联（五、六句）称“</a:t>
            </a:r>
            <a:r>
              <a:rPr lang="zh-CN" altLang="en-US" sz="3600" b="1" dirty="0">
                <a:solidFill>
                  <a:srgbClr val="FF0066"/>
                </a:solidFill>
                <a:latin typeface="Arial" panose="020B0604020202020204" pitchFamily="34" charset="0"/>
                <a:ea typeface="仿宋_GB2312" panose="02010609030101010101" pitchFamily="49" charset="-122"/>
              </a:rPr>
              <a:t>颈联</a:t>
            </a:r>
            <a:r>
              <a:rPr lang="zh-CN" altLang="en-US" sz="3600" b="1" dirty="0">
                <a:latin typeface="Arial" panose="020B0604020202020204" pitchFamily="34" charset="0"/>
                <a:ea typeface="仿宋_GB2312" panose="02010609030101010101" pitchFamily="49" charset="-122"/>
              </a:rPr>
              <a:t>”，第四联（七、八句）称“</a:t>
            </a:r>
            <a:r>
              <a:rPr lang="zh-CN" altLang="en-US" sz="3600" b="1" dirty="0">
                <a:solidFill>
                  <a:srgbClr val="FF0066"/>
                </a:solidFill>
                <a:latin typeface="Arial" panose="020B0604020202020204" pitchFamily="34" charset="0"/>
                <a:ea typeface="仿宋_GB2312" panose="02010609030101010101" pitchFamily="49" charset="-122"/>
              </a:rPr>
              <a:t>尾联</a:t>
            </a:r>
            <a:r>
              <a:rPr lang="zh-CN" altLang="en-US" sz="3600" b="1" dirty="0">
                <a:latin typeface="Arial" panose="020B0604020202020204" pitchFamily="34" charset="0"/>
                <a:ea typeface="仿宋_GB2312" panose="02010609030101010101" pitchFamily="49" charset="-122"/>
              </a:rPr>
              <a:t>”。每联的上句称“出句”，下句称“对句”。</a:t>
            </a:r>
            <a:endParaRPr lang="zh-CN" altLang="en-US" sz="3600" b="1" dirty="0">
              <a:latin typeface="Arial" panose="020B0604020202020204" pitchFamily="34" charset="0"/>
              <a:ea typeface="仿宋_GB2312" panose="02010609030101010101" pitchFamily="49"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02914" name="Picture 3" descr="200551712215977"/>
          <p:cNvPicPr>
            <a:picLocks noChangeAspect="1"/>
          </p:cNvPicPr>
          <p:nvPr/>
        </p:nvPicPr>
        <p:blipFill>
          <a:blip r:embed="rId1">
            <a:lum bright="35999" contrast="-42000"/>
          </a:blip>
          <a:stretch>
            <a:fillRect/>
          </a:stretch>
        </p:blipFill>
        <p:spPr>
          <a:xfrm>
            <a:off x="1524000" y="0"/>
            <a:ext cx="9144000" cy="6858000"/>
          </a:xfrm>
          <a:prstGeom prst="rect">
            <a:avLst/>
          </a:prstGeom>
          <a:noFill/>
          <a:ln w="9525">
            <a:noFill/>
          </a:ln>
        </p:spPr>
      </p:pic>
      <p:sp>
        <p:nvSpPr>
          <p:cNvPr id="1702915" name="Rectangle 2"/>
          <p:cNvSpPr/>
          <p:nvPr/>
        </p:nvSpPr>
        <p:spPr>
          <a:xfrm>
            <a:off x="1524000" y="304800"/>
            <a:ext cx="9144000" cy="6126480"/>
          </a:xfrm>
          <a:prstGeom prst="rect">
            <a:avLst/>
          </a:prstGeom>
          <a:noFill/>
          <a:ln w="9525">
            <a:noFill/>
          </a:ln>
        </p:spPr>
        <p:txBody>
          <a:bodyPr>
            <a:spAutoFit/>
          </a:bodyPr>
          <a:p>
            <a:pPr lvl="0"/>
            <a:r>
              <a:rPr lang="zh-CN" altLang="en-US" sz="3600" b="0" dirty="0">
                <a:solidFill>
                  <a:schemeClr val="tx1"/>
                </a:solidFill>
                <a:latin typeface="宋体" panose="02010600030101010101" pitchFamily="2" charset="-122"/>
                <a:ea typeface="宋体" panose="02010600030101010101" pitchFamily="2" charset="-122"/>
              </a:rPr>
              <a:t>　　</a:t>
            </a:r>
            <a:r>
              <a:rPr lang="zh-CN" altLang="en-US" sz="3600" b="1" dirty="0">
                <a:solidFill>
                  <a:srgbClr val="000000"/>
                </a:solidFill>
                <a:latin typeface="楷体_GB2312" panose="02010609030101010101" pitchFamily="49" charset="-122"/>
                <a:ea typeface="楷体_GB2312" panose="02010609030101010101" pitchFamily="49" charset="-122"/>
              </a:rPr>
              <a:t>昭君出塞、身死异国的悲剧是历代文人常常咏叹的题材。从西晋的石崇开始，到南北朝的鲍照、庾信，再到唐代的李白、杜甫、白居易，都写过咏昭君的诗，其中杜甫的</a:t>
            </a:r>
            <a:r>
              <a:rPr lang="en-US" altLang="zh-CN" sz="3600" b="1" dirty="0">
                <a:solidFill>
                  <a:srgbClr val="000000"/>
                </a:solidFill>
                <a:latin typeface="楷体_GB2312" panose="02010609030101010101" pitchFamily="49" charset="-122"/>
                <a:ea typeface="楷体_GB2312" panose="02010609030101010101" pitchFamily="49" charset="-122"/>
              </a:rPr>
              <a:t>《</a:t>
            </a:r>
            <a:r>
              <a:rPr lang="zh-CN" altLang="en-US" sz="3600" b="1" dirty="0">
                <a:solidFill>
                  <a:srgbClr val="000000"/>
                </a:solidFill>
                <a:latin typeface="楷体_GB2312" panose="02010609030101010101" pitchFamily="49" charset="-122"/>
                <a:ea typeface="楷体_GB2312" panose="02010609030101010101" pitchFamily="49" charset="-122"/>
              </a:rPr>
              <a:t>咏怀古迹（其三）</a:t>
            </a:r>
            <a:r>
              <a:rPr lang="en-US" altLang="zh-CN" sz="3600" b="1" dirty="0">
                <a:solidFill>
                  <a:srgbClr val="000000"/>
                </a:solidFill>
                <a:latin typeface="楷体_GB2312" panose="02010609030101010101" pitchFamily="49" charset="-122"/>
                <a:ea typeface="楷体_GB2312" panose="02010609030101010101" pitchFamily="49" charset="-122"/>
              </a:rPr>
              <a:t>》</a:t>
            </a:r>
            <a:r>
              <a:rPr lang="zh-CN" altLang="en-US" sz="3600" b="1" dirty="0">
                <a:solidFill>
                  <a:srgbClr val="000000"/>
                </a:solidFill>
                <a:latin typeface="楷体_GB2312" panose="02010609030101010101" pitchFamily="49" charset="-122"/>
                <a:ea typeface="楷体_GB2312" panose="02010609030101010101" pitchFamily="49" charset="-122"/>
              </a:rPr>
              <a:t>最为深刻感人，并被誉为咏昭君诗之绝唱。尽管柔柔弱弱的王昭君，没有叱咤风云，没有威风凛凛，然而诗歌那苍凉悲壮的意境，仍能使我们强烈地感受到那段凄婉哀怨的历史。今天，就让我们一起去追溯历史，走进杜甫的</a:t>
            </a:r>
            <a:r>
              <a:rPr lang="en-US" altLang="zh-CN" sz="3600" b="1" dirty="0">
                <a:solidFill>
                  <a:srgbClr val="000000"/>
                </a:solidFill>
                <a:latin typeface="楷体_GB2312" panose="02010609030101010101" pitchFamily="49" charset="-122"/>
                <a:ea typeface="楷体_GB2312" panose="02010609030101010101" pitchFamily="49" charset="-122"/>
              </a:rPr>
              <a:t>《</a:t>
            </a:r>
            <a:r>
              <a:rPr lang="zh-CN" altLang="en-US" sz="3600" b="1" dirty="0">
                <a:solidFill>
                  <a:srgbClr val="000000"/>
                </a:solidFill>
                <a:latin typeface="楷体_GB2312" panose="02010609030101010101" pitchFamily="49" charset="-122"/>
                <a:ea typeface="楷体_GB2312" panose="02010609030101010101" pitchFamily="49" charset="-122"/>
              </a:rPr>
              <a:t>咏怀古迹</a:t>
            </a:r>
            <a:r>
              <a:rPr lang="en-US" altLang="zh-CN" sz="3600" b="1" dirty="0">
                <a:solidFill>
                  <a:srgbClr val="000000"/>
                </a:solidFill>
                <a:latin typeface="楷体_GB2312" panose="02010609030101010101" pitchFamily="49" charset="-122"/>
                <a:ea typeface="楷体_GB2312" panose="02010609030101010101" pitchFamily="49" charset="-122"/>
              </a:rPr>
              <a:t>》</a:t>
            </a:r>
            <a:r>
              <a:rPr lang="zh-CN" altLang="en-US" sz="3600" b="1" dirty="0">
                <a:solidFill>
                  <a:srgbClr val="000000"/>
                </a:solidFill>
                <a:latin typeface="楷体_GB2312" panose="02010609030101010101" pitchFamily="49" charset="-122"/>
                <a:ea typeface="楷体_GB2312" panose="02010609030101010101" pitchFamily="49" charset="-122"/>
              </a:rPr>
              <a:t>，感受王昭君这一形象永恒的艺术魅力。</a:t>
            </a:r>
            <a:r>
              <a:rPr lang="zh-CN" altLang="en-US" sz="3600" b="1" dirty="0">
                <a:solidFill>
                  <a:srgbClr val="000000"/>
                </a:solidFill>
                <a:latin typeface="宋体" panose="02010600030101010101" pitchFamily="2" charset="-122"/>
                <a:ea typeface="宋体" panose="02010600030101010101" pitchFamily="2" charset="-122"/>
              </a:rPr>
              <a:t> </a:t>
            </a:r>
            <a:endParaRPr lang="zh-CN" altLang="en-US" sz="3600" b="1" dirty="0">
              <a:solidFill>
                <a:srgbClr val="000000"/>
              </a:solidFill>
              <a:latin typeface="Times New Roman" panose="02020603050405020304" pitchFamily="18" charset="0"/>
              <a:ea typeface="宋体" panose="02010600030101010101" pitchFamily="2" charset="-122"/>
            </a:endParaRPr>
          </a:p>
        </p:txBody>
      </p:sp>
      <p:pic>
        <p:nvPicPr>
          <p:cNvPr id="36868" name="王昭君歌曲.wma">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1524000" y="6553200"/>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86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6868"/>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03938" name="Picture 2" descr="图片1"/>
          <p:cNvPicPr>
            <a:picLocks noChangeAspect="1"/>
          </p:cNvPicPr>
          <p:nvPr/>
        </p:nvPicPr>
        <p:blipFill>
          <a:blip r:embed="rId1"/>
          <a:stretch>
            <a:fillRect/>
          </a:stretch>
        </p:blipFill>
        <p:spPr>
          <a:xfrm>
            <a:off x="1524000" y="0"/>
            <a:ext cx="9144000" cy="6858000"/>
          </a:xfrm>
          <a:prstGeom prst="rect">
            <a:avLst/>
          </a:prstGeom>
          <a:noFill/>
          <a:ln w="9525">
            <a:noFill/>
          </a:ln>
        </p:spPr>
      </p:pic>
      <p:sp>
        <p:nvSpPr>
          <p:cNvPr id="1703939" name="Text Box 3"/>
          <p:cNvSpPr txBox="1"/>
          <p:nvPr/>
        </p:nvSpPr>
        <p:spPr>
          <a:xfrm>
            <a:off x="4191000" y="990600"/>
            <a:ext cx="5257800" cy="457200"/>
          </a:xfrm>
          <a:prstGeom prst="rect">
            <a:avLst/>
          </a:prstGeom>
          <a:noFill/>
          <a:ln w="9525">
            <a:noFill/>
          </a:ln>
        </p:spPr>
        <p:txBody>
          <a:bodyPr>
            <a:spAutoFit/>
          </a:bodyPr>
          <a:p>
            <a:pPr lvl="0">
              <a:spcBef>
                <a:spcPct val="50000"/>
              </a:spcBef>
            </a:pPr>
            <a:endParaRPr lang="zh-CN" altLang="zh-CN" sz="2400" b="0" dirty="0">
              <a:solidFill>
                <a:schemeClr val="tx1"/>
              </a:solidFill>
              <a:latin typeface="Times New Roman" panose="02020603050405020304" pitchFamily="18" charset="0"/>
              <a:ea typeface="宋体" panose="02010600030101010101" pitchFamily="2" charset="-122"/>
            </a:endParaRPr>
          </a:p>
        </p:txBody>
      </p:sp>
      <p:sp>
        <p:nvSpPr>
          <p:cNvPr id="23556" name="Text Box 4"/>
          <p:cNvSpPr txBox="1"/>
          <p:nvPr/>
        </p:nvSpPr>
        <p:spPr>
          <a:xfrm>
            <a:off x="1524000" y="685800"/>
            <a:ext cx="8915400" cy="5273040"/>
          </a:xfrm>
          <a:prstGeom prst="rect">
            <a:avLst/>
          </a:prstGeom>
          <a:noFill/>
          <a:ln w="9525">
            <a:noFill/>
          </a:ln>
        </p:spPr>
        <p:txBody>
          <a:bodyPr>
            <a:spAutoFit/>
          </a:bodyPr>
          <a:p>
            <a:pPr lvl="0" algn="ctr" fontAlgn="ctr">
              <a:spcBef>
                <a:spcPct val="50000"/>
              </a:spcBef>
            </a:pPr>
            <a:r>
              <a:rPr lang="zh-CN" altLang="en-US" sz="4000" b="1" dirty="0">
                <a:solidFill>
                  <a:srgbClr val="FF0066"/>
                </a:solidFill>
                <a:latin typeface="Tahoma" panose="020B0604030504040204" pitchFamily="34" charset="0"/>
                <a:ea typeface="华文隶书" panose="02010800040101010101" pitchFamily="2" charset="-122"/>
              </a:rPr>
              <a:t>咏怀古迹</a:t>
            </a:r>
            <a:r>
              <a:rPr lang="en-US" altLang="zh-CN" sz="4000" b="1">
                <a:solidFill>
                  <a:srgbClr val="FF0066"/>
                </a:solidFill>
                <a:latin typeface="Times New Roman" panose="02020603050405020304" pitchFamily="18" charset="0"/>
                <a:ea typeface="华文隶书" panose="02010800040101010101" pitchFamily="2" charset="-122"/>
              </a:rPr>
              <a:t>·</a:t>
            </a:r>
            <a:r>
              <a:rPr lang="zh-CN" altLang="en-US" sz="4000" b="1" dirty="0">
                <a:solidFill>
                  <a:srgbClr val="FF0066"/>
                </a:solidFill>
                <a:latin typeface="Tahoma" panose="020B0604030504040204" pitchFamily="34" charset="0"/>
                <a:ea typeface="华文隶书" panose="02010800040101010101" pitchFamily="2" charset="-122"/>
              </a:rPr>
              <a:t>其三</a:t>
            </a:r>
            <a:br>
              <a:rPr lang="zh-CN" altLang="en-US" sz="4000" b="1" dirty="0">
                <a:solidFill>
                  <a:srgbClr val="FF0066"/>
                </a:solidFill>
                <a:latin typeface="Tahoma" panose="020B0604030504040204" pitchFamily="34" charset="0"/>
                <a:ea typeface="华文隶书" panose="02010800040101010101" pitchFamily="2" charset="-122"/>
              </a:rPr>
            </a:br>
            <a:r>
              <a:rPr lang="zh-CN" altLang="en-US" sz="4000" b="0" i="1" dirty="0">
                <a:solidFill>
                  <a:srgbClr val="FF0066"/>
                </a:solidFill>
                <a:latin typeface="Tahoma" panose="020B0604030504040204" pitchFamily="34" charset="0"/>
                <a:ea typeface="华文隶书" panose="02010800040101010101" pitchFamily="2" charset="-122"/>
              </a:rPr>
              <a:t>杜甫</a:t>
            </a:r>
            <a:br>
              <a:rPr lang="zh-CN" altLang="en-US" sz="4000" b="0" i="1" dirty="0">
                <a:solidFill>
                  <a:srgbClr val="FF0066"/>
                </a:solidFill>
                <a:latin typeface="Tahoma" panose="020B0604030504040204" pitchFamily="34" charset="0"/>
                <a:ea typeface="华文隶书" panose="02010800040101010101" pitchFamily="2" charset="-122"/>
              </a:rPr>
            </a:br>
            <a:br>
              <a:rPr lang="zh-CN" altLang="en-US" sz="4000" b="0" dirty="0">
                <a:solidFill>
                  <a:srgbClr val="FF0066"/>
                </a:solidFill>
                <a:latin typeface="Tahoma" panose="020B0604030504040204" pitchFamily="34" charset="0"/>
                <a:ea typeface="华文隶书" panose="02010800040101010101" pitchFamily="2" charset="-122"/>
              </a:rPr>
            </a:br>
            <a:r>
              <a:rPr lang="zh-CN" altLang="en-US" sz="4000" b="0" dirty="0">
                <a:solidFill>
                  <a:srgbClr val="FF0066"/>
                </a:solidFill>
                <a:latin typeface="Tahoma" panose="020B0604030504040204" pitchFamily="34" charset="0"/>
                <a:ea typeface="华文隶书" panose="02010800040101010101" pitchFamily="2" charset="-122"/>
              </a:rPr>
              <a:t>　群山万壑赴荆门，生长明妃尚有村。</a:t>
            </a:r>
            <a:br>
              <a:rPr lang="zh-CN" altLang="en-US" sz="4000" b="0" dirty="0">
                <a:solidFill>
                  <a:srgbClr val="FF0066"/>
                </a:solidFill>
                <a:latin typeface="Tahoma" panose="020B0604030504040204" pitchFamily="34" charset="0"/>
                <a:ea typeface="华文隶书" panose="02010800040101010101" pitchFamily="2" charset="-122"/>
              </a:rPr>
            </a:br>
            <a:r>
              <a:rPr lang="zh-CN" altLang="en-US" sz="4000" b="0" dirty="0">
                <a:solidFill>
                  <a:srgbClr val="FF0066"/>
                </a:solidFill>
                <a:latin typeface="Tahoma" panose="020B0604030504040204" pitchFamily="34" charset="0"/>
                <a:ea typeface="华文隶书" panose="02010800040101010101" pitchFamily="2" charset="-122"/>
              </a:rPr>
              <a:t>　一去紫台连朔漠，独留青冢向黄昏，</a:t>
            </a:r>
            <a:br>
              <a:rPr lang="zh-CN" altLang="en-US" sz="4000" b="0" dirty="0">
                <a:solidFill>
                  <a:srgbClr val="FF0066"/>
                </a:solidFill>
                <a:latin typeface="Tahoma" panose="020B0604030504040204" pitchFamily="34" charset="0"/>
                <a:ea typeface="华文隶书" panose="02010800040101010101" pitchFamily="2" charset="-122"/>
              </a:rPr>
            </a:br>
            <a:r>
              <a:rPr lang="zh-CN" altLang="en-US" sz="4000" b="0" dirty="0">
                <a:solidFill>
                  <a:srgbClr val="FF0066"/>
                </a:solidFill>
                <a:latin typeface="Tahoma" panose="020B0604030504040204" pitchFamily="34" charset="0"/>
                <a:ea typeface="华文隶书" panose="02010800040101010101" pitchFamily="2" charset="-122"/>
              </a:rPr>
              <a:t>　画图省识春风面，环佩空归月夜魂。</a:t>
            </a:r>
            <a:br>
              <a:rPr lang="zh-CN" altLang="en-US" sz="4000" b="0" dirty="0">
                <a:solidFill>
                  <a:srgbClr val="FF0066"/>
                </a:solidFill>
                <a:latin typeface="Tahoma" panose="020B0604030504040204" pitchFamily="34" charset="0"/>
                <a:ea typeface="华文隶书" panose="02010800040101010101" pitchFamily="2" charset="-122"/>
              </a:rPr>
            </a:br>
            <a:r>
              <a:rPr lang="zh-CN" altLang="en-US" sz="4000" b="0" dirty="0">
                <a:solidFill>
                  <a:srgbClr val="FF0066"/>
                </a:solidFill>
                <a:latin typeface="Tahoma" panose="020B0604030504040204" pitchFamily="34" charset="0"/>
                <a:ea typeface="华文隶书" panose="02010800040101010101" pitchFamily="2" charset="-122"/>
              </a:rPr>
              <a:t>　千载琵琶作胡语，分明怨恨曲中论。</a:t>
            </a:r>
            <a:endParaRPr lang="zh-CN" altLang="en-US" sz="4000" b="0" dirty="0">
              <a:solidFill>
                <a:srgbClr val="FF0066"/>
              </a:solidFill>
              <a:latin typeface="Tahoma" panose="020B0604030504040204" pitchFamily="34" charset="0"/>
              <a:ea typeface="华文隶书" panose="02010800040101010101" pitchFamily="2" charset="-122"/>
            </a:endParaRPr>
          </a:p>
          <a:p>
            <a:pPr lvl="0">
              <a:spcBef>
                <a:spcPct val="50000"/>
              </a:spcBef>
            </a:pPr>
            <a:endParaRPr lang="zh-CN" altLang="en-US" sz="4000" b="0">
              <a:solidFill>
                <a:srgbClr val="FF0066"/>
              </a:solidFill>
              <a:latin typeface="Tahoma" panose="020B0604030504040204" pitchFamily="34" charset="0"/>
              <a:ea typeface="华文隶书"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6">
                                            <p:txEl>
                                              <p:charRg st="0" end="84"/>
                                            </p:txEl>
                                          </p:spTgt>
                                        </p:tgtEl>
                                        <p:attrNameLst>
                                          <p:attrName>style.visibility</p:attrName>
                                        </p:attrNameLst>
                                      </p:cBhvr>
                                      <p:to>
                                        <p:strVal val="visible"/>
                                      </p:to>
                                    </p:set>
                                    <p:anim calcmode="lin" valueType="num">
                                      <p:cBhvr additive="base">
                                        <p:cTn id="7" dur="500" fill="hold"/>
                                        <p:tgtEl>
                                          <p:spTgt spid="23556">
                                            <p:txEl>
                                              <p:charRg st="0" end="8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3556">
                                            <p:txEl>
                                              <p:charRg st="0" end="8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25601"/>
          <p:cNvSpPr txBox="1"/>
          <p:nvPr/>
        </p:nvSpPr>
        <p:spPr>
          <a:xfrm>
            <a:off x="1611630" y="487680"/>
            <a:ext cx="7127875" cy="762000"/>
          </a:xfrm>
          <a:prstGeom prst="rect">
            <a:avLst/>
          </a:prstGeom>
          <a:noFill/>
          <a:ln w="9525">
            <a:noFill/>
          </a:ln>
        </p:spPr>
        <p:txBody>
          <a:bodyPr>
            <a:spAutoFit/>
          </a:bodyPr>
          <a:p>
            <a:pPr lvl="0">
              <a:spcBef>
                <a:spcPct val="50000"/>
              </a:spcBef>
            </a:pPr>
            <a:r>
              <a:rPr lang="zh-CN" altLang="en-US" sz="4400" b="1" dirty="0">
                <a:solidFill>
                  <a:srgbClr val="002060"/>
                </a:solidFill>
                <a:latin typeface="华文楷体" panose="02010600040101010101" charset="-122"/>
                <a:ea typeface="华文楷体" panose="02010600040101010101" charset="-122"/>
              </a:rPr>
              <a:t>学生用自己的话复述诗歌</a:t>
            </a:r>
            <a:endParaRPr lang="zh-CN" altLang="en-US" sz="4400" b="1" dirty="0">
              <a:solidFill>
                <a:srgbClr val="002060"/>
              </a:solidFill>
              <a:latin typeface="华文楷体" panose="02010600040101010101" charset="-122"/>
              <a:ea typeface="华文楷体" panose="02010600040101010101" charset="-122"/>
            </a:endParaRPr>
          </a:p>
        </p:txBody>
      </p:sp>
      <p:sp>
        <p:nvSpPr>
          <p:cNvPr id="25603" name="文本框 25602"/>
          <p:cNvSpPr txBox="1"/>
          <p:nvPr/>
        </p:nvSpPr>
        <p:spPr>
          <a:xfrm>
            <a:off x="1524000" y="1341438"/>
            <a:ext cx="8964613" cy="5151120"/>
          </a:xfrm>
          <a:prstGeom prst="rect">
            <a:avLst/>
          </a:prstGeom>
          <a:noFill/>
          <a:ln w="9525">
            <a:noFill/>
          </a:ln>
        </p:spPr>
        <p:txBody>
          <a:bodyPr>
            <a:spAutoFit/>
          </a:bodyPr>
          <a:p>
            <a:pPr lvl="0">
              <a:spcBef>
                <a:spcPct val="50000"/>
              </a:spcBef>
            </a:pPr>
            <a:r>
              <a:rPr lang="zh-CN" altLang="en-US" sz="3600" b="1" dirty="0">
                <a:latin typeface="Comic Sans MS" pitchFamily="66" charset="0"/>
                <a:ea typeface="黑体" panose="02010600030101010101" pitchFamily="2" charset="-122"/>
              </a:rPr>
              <a:t>　　群山万壑随着险急的江流，奔赴荆门山，这里有生长明妃（王昭君）的村子。一旦离开汉宫，（命运）便与北方少数民族相连，独留下青冢向着黄昏。凭着画工画的画像只能约略认识昭君美丽的面容，空有她那怀念故国的魂魄月夜归来。即使千年过后，琵琶弹奏的胡地乐曲，还分明诉说着她内心的怨恨之情</a:t>
            </a:r>
            <a:r>
              <a:rPr lang="zh-CN" altLang="en-US" sz="4000" b="1" dirty="0">
                <a:latin typeface="Comic Sans MS" pitchFamily="66" charset="0"/>
                <a:ea typeface="黑体" panose="02010600030101010101" pitchFamily="2" charset="-122"/>
              </a:rPr>
              <a:t>。</a:t>
            </a:r>
            <a:br>
              <a:rPr lang="zh-CN" altLang="en-US" sz="4000" b="1" dirty="0">
                <a:latin typeface="Comic Sans MS" pitchFamily="66" charset="0"/>
                <a:ea typeface="黑体" panose="02010600030101010101" pitchFamily="2" charset="-122"/>
              </a:rPr>
            </a:br>
            <a:endParaRPr lang="zh-CN" altLang="en-US" sz="4000" b="1" dirty="0">
              <a:latin typeface="Comic Sans MS" pitchFamily="66" charset="0"/>
              <a:ea typeface="黑体" panose="02010600030101010101" pitchFamily="2" charset="-122"/>
            </a:endParaRPr>
          </a:p>
        </p:txBody>
      </p:sp>
    </p:spTree>
  </p:cSld>
  <p:clrMapOvr>
    <a:masterClrMapping/>
  </p:clrMapOvr>
  <p:transition spd="slow">
    <p:pull dir="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8" name="文本框 26627"/>
          <p:cNvSpPr txBox="1"/>
          <p:nvPr/>
        </p:nvSpPr>
        <p:spPr>
          <a:xfrm>
            <a:off x="1147445" y="555625"/>
            <a:ext cx="2667000" cy="640080"/>
          </a:xfrm>
          <a:prstGeom prst="rect">
            <a:avLst/>
          </a:prstGeom>
          <a:noFill/>
          <a:ln w="9525">
            <a:noFill/>
          </a:ln>
        </p:spPr>
        <p:txBody>
          <a:bodyPr>
            <a:spAutoFit/>
          </a:bodyPr>
          <a:p>
            <a:pPr lvl="0" algn="l">
              <a:spcBef>
                <a:spcPct val="50000"/>
              </a:spcBef>
            </a:pPr>
            <a:r>
              <a:rPr lang="en-US" altLang="zh-CN" sz="3600" b="1" dirty="0">
                <a:latin typeface="黑体" panose="02010600030101010101" pitchFamily="2" charset="-122"/>
                <a:ea typeface="黑体" panose="02010600030101010101" pitchFamily="2" charset="-122"/>
              </a:rPr>
              <a:t>1.</a:t>
            </a:r>
            <a:r>
              <a:rPr lang="zh-CN" altLang="en-US" sz="3600" b="1" dirty="0">
                <a:latin typeface="黑体" panose="02010600030101010101" pitchFamily="2" charset="-122"/>
                <a:ea typeface="黑体" panose="02010600030101010101" pitchFamily="2" charset="-122"/>
              </a:rPr>
              <a:t>内容分析</a:t>
            </a:r>
            <a:endParaRPr lang="zh-CN" altLang="en-US" sz="3600" b="1" dirty="0">
              <a:latin typeface="黑体" panose="02010600030101010101" pitchFamily="2" charset="-122"/>
              <a:ea typeface="黑体" panose="02010600030101010101" pitchFamily="2" charset="-122"/>
            </a:endParaRPr>
          </a:p>
        </p:txBody>
      </p:sp>
      <p:sp>
        <p:nvSpPr>
          <p:cNvPr id="26629" name="文本框 26628"/>
          <p:cNvSpPr txBox="1"/>
          <p:nvPr/>
        </p:nvSpPr>
        <p:spPr>
          <a:xfrm>
            <a:off x="2536825" y="1443355"/>
            <a:ext cx="7274560" cy="1737360"/>
          </a:xfrm>
          <a:prstGeom prst="rect">
            <a:avLst/>
          </a:prstGeom>
          <a:noFill/>
          <a:ln w="9525">
            <a:noFill/>
          </a:ln>
        </p:spPr>
        <p:txBody>
          <a:bodyPr wrap="square">
            <a:spAutoFit/>
          </a:bodyPr>
          <a:p>
            <a:pPr lvl="0" algn="ctr"/>
            <a:r>
              <a:rPr lang="zh-CN" altLang="en-US" sz="2800" b="1" dirty="0">
                <a:solidFill>
                  <a:srgbClr val="FF0066"/>
                </a:solidFill>
                <a:latin typeface="Arial" panose="020B0604020202020204" pitchFamily="34" charset="0"/>
                <a:ea typeface="黑体" panose="02010600030101010101" pitchFamily="2" charset="-122"/>
              </a:rPr>
              <a:t>群山万壑赴荆门，生长明妃尚有村</a:t>
            </a:r>
            <a:r>
              <a:rPr lang="zh-CN" altLang="en-US" sz="2800" b="1" dirty="0">
                <a:latin typeface="Arial" panose="020B0604020202020204" pitchFamily="34" charset="0"/>
                <a:ea typeface="黑体" panose="02010600030101010101" pitchFamily="2" charset="-122"/>
              </a:rPr>
              <a:t>。</a:t>
            </a:r>
            <a:endParaRPr lang="zh-CN" altLang="en-US" sz="2800" b="1" dirty="0">
              <a:latin typeface="Arial" panose="020B0604020202020204" pitchFamily="34" charset="0"/>
              <a:ea typeface="黑体" panose="02010600030101010101" pitchFamily="2" charset="-122"/>
            </a:endParaRPr>
          </a:p>
          <a:p>
            <a:pPr lvl="0" algn="ctr"/>
            <a:endParaRPr lang="zh-CN" altLang="en-US" sz="3200" b="1" dirty="0">
              <a:latin typeface="Arial" panose="020B0604020202020204" pitchFamily="34" charset="0"/>
              <a:ea typeface="黑体" panose="02010600030101010101" pitchFamily="2" charset="-122"/>
            </a:endParaRPr>
          </a:p>
          <a:p>
            <a:pPr lvl="0" algn="l"/>
            <a:r>
              <a:rPr lang="zh-CN" altLang="en-US" sz="2000" b="1"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仿宋_GB2312" panose="02010609030101010101" pitchFamily="49" charset="-122"/>
              </a:rPr>
              <a:t>起句气势飞动，先声夺人，着一“赴”字，便令“群山万壑”集于荆门，大有惊天动地之势。</a:t>
            </a:r>
            <a:endParaRPr lang="zh-CN" altLang="en-US" sz="2400" b="1" dirty="0">
              <a:latin typeface="Arial" panose="020B0604020202020204" pitchFamily="34" charset="0"/>
              <a:ea typeface="仿宋_GB2312" panose="02010609030101010101" pitchFamily="49" charset="-122"/>
            </a:endParaRPr>
          </a:p>
        </p:txBody>
      </p:sp>
      <p:sp>
        <p:nvSpPr>
          <p:cNvPr id="26630" name="文本框 26629"/>
          <p:cNvSpPr txBox="1"/>
          <p:nvPr/>
        </p:nvSpPr>
        <p:spPr>
          <a:xfrm>
            <a:off x="2297430" y="3564890"/>
            <a:ext cx="7753985" cy="518160"/>
          </a:xfrm>
          <a:prstGeom prst="rect">
            <a:avLst/>
          </a:prstGeom>
          <a:noFill/>
          <a:ln w="9525">
            <a:noFill/>
          </a:ln>
        </p:spPr>
        <p:txBody>
          <a:bodyPr wrap="square">
            <a:spAutoFit/>
          </a:bodyPr>
          <a:p>
            <a:pPr lvl="0" algn="l">
              <a:spcBef>
                <a:spcPct val="50000"/>
              </a:spcBef>
            </a:pPr>
            <a:r>
              <a:rPr lang="zh-CN" altLang="en-US" sz="2800" b="1" dirty="0">
                <a:latin typeface="Arial" panose="020B0604020202020204" pitchFamily="34" charset="0"/>
                <a:ea typeface="仿宋_GB2312" panose="02010609030101010101" pitchFamily="49" charset="-122"/>
              </a:rPr>
              <a:t>【思考】诗的开头为什么要写昭君的出生地？</a:t>
            </a:r>
            <a:endParaRPr lang="zh-CN" altLang="en-US" sz="2800" b="1" dirty="0">
              <a:latin typeface="Arial" panose="020B0604020202020204" pitchFamily="34" charset="0"/>
              <a:ea typeface="仿宋_GB2312" panose="02010609030101010101" pitchFamily="49" charset="-122"/>
            </a:endParaRPr>
          </a:p>
        </p:txBody>
      </p:sp>
      <p:sp>
        <p:nvSpPr>
          <p:cNvPr id="26631" name="文本框 26630"/>
          <p:cNvSpPr txBox="1"/>
          <p:nvPr/>
        </p:nvSpPr>
        <p:spPr>
          <a:xfrm>
            <a:off x="2362200" y="4343400"/>
            <a:ext cx="7912100" cy="944880"/>
          </a:xfrm>
          <a:prstGeom prst="rect">
            <a:avLst/>
          </a:prstGeom>
          <a:noFill/>
          <a:ln w="9525">
            <a:noFill/>
          </a:ln>
        </p:spPr>
        <p:txBody>
          <a:bodyPr wrap="square">
            <a:spAutoFit/>
          </a:bodyPr>
          <a:p>
            <a:pPr lvl="0" algn="l">
              <a:spcBef>
                <a:spcPct val="50000"/>
              </a:spcBef>
            </a:pPr>
            <a:r>
              <a:rPr lang="zh-CN" altLang="en-US" sz="2800" b="1" dirty="0">
                <a:latin typeface="Arial" panose="020B0604020202020204" pitchFamily="34" charset="0"/>
                <a:ea typeface="仿宋_GB2312" panose="02010609030101010101" pitchFamily="49" charset="-122"/>
              </a:rPr>
              <a:t>答：交代王昭君的出生地，为下面她嫁到殊方异域，远离故土和她的思乡怨恨埋下伏笔。</a:t>
            </a:r>
            <a:endParaRPr lang="zh-CN" altLang="en-US" sz="2800" b="1" dirty="0">
              <a:latin typeface="Arial" panose="020B0604020202020204" pitchFamily="34" charset="0"/>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6630"/>
                                        </p:tgtEl>
                                        <p:attrNameLst>
                                          <p:attrName>style.visibility</p:attrName>
                                        </p:attrNameLst>
                                      </p:cBhvr>
                                      <p:to>
                                        <p:strVal val="visible"/>
                                      </p:to>
                                    </p:set>
                                    <p:animEffect transition="in" filter="fade">
                                      <p:cBhvr>
                                        <p:cTn id="7" dur="1000"/>
                                        <p:tgtEl>
                                          <p:spTgt spid="26630"/>
                                        </p:tgtEl>
                                      </p:cBhvr>
                                    </p:animEffect>
                                    <p:anim calcmode="lin" valueType="num">
                                      <p:cBhvr>
                                        <p:cTn id="8" dur="1000" fill="hold"/>
                                        <p:tgtEl>
                                          <p:spTgt spid="26630"/>
                                        </p:tgtEl>
                                        <p:attrNameLst>
                                          <p:attrName>ppt_x</p:attrName>
                                        </p:attrNameLst>
                                      </p:cBhvr>
                                      <p:tavLst>
                                        <p:tav tm="0">
                                          <p:val>
                                            <p:strVal val="#ppt_x"/>
                                          </p:val>
                                        </p:tav>
                                        <p:tav tm="100000">
                                          <p:val>
                                            <p:strVal val="#ppt_x"/>
                                          </p:val>
                                        </p:tav>
                                      </p:tavLst>
                                    </p:anim>
                                    <p:anim calcmode="lin" valueType="num">
                                      <p:cBhvr>
                                        <p:cTn id="9" dur="1000" fill="hold"/>
                                        <p:tgtEl>
                                          <p:spTgt spid="266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6631"/>
                                        </p:tgtEl>
                                        <p:attrNameLst>
                                          <p:attrName>style.visibility</p:attrName>
                                        </p:attrNameLst>
                                      </p:cBhvr>
                                      <p:to>
                                        <p:strVal val="visible"/>
                                      </p:to>
                                    </p:set>
                                    <p:animEffect transition="in" filter="fade">
                                      <p:cBhvr>
                                        <p:cTn id="14" dur="2000"/>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p:bldP spid="266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文本框 27651"/>
          <p:cNvSpPr txBox="1"/>
          <p:nvPr/>
        </p:nvSpPr>
        <p:spPr>
          <a:xfrm>
            <a:off x="1880235" y="694690"/>
            <a:ext cx="8431530" cy="2103120"/>
          </a:xfrm>
          <a:prstGeom prst="rect">
            <a:avLst/>
          </a:prstGeom>
          <a:noFill/>
          <a:ln w="9525">
            <a:noFill/>
          </a:ln>
        </p:spPr>
        <p:txBody>
          <a:bodyPr wrap="square">
            <a:spAutoFit/>
          </a:bodyPr>
          <a:p>
            <a:pPr lvl="0" algn="ctr"/>
            <a:r>
              <a:rPr lang="zh-CN" altLang="en-US" sz="2800" b="1" dirty="0">
                <a:solidFill>
                  <a:srgbClr val="FF0066"/>
                </a:solidFill>
                <a:latin typeface="Arial" panose="020B0604020202020204" pitchFamily="34" charset="0"/>
                <a:ea typeface="黑体" panose="02010600030101010101" pitchFamily="2" charset="-122"/>
              </a:rPr>
              <a:t>一去紫台连朔漠，独留青冢向黄昏</a:t>
            </a:r>
            <a:r>
              <a:rPr lang="zh-CN" altLang="en-US" sz="2800" b="1" dirty="0">
                <a:latin typeface="Arial" panose="020B0604020202020204" pitchFamily="34" charset="0"/>
                <a:ea typeface="黑体" panose="02010600030101010101" pitchFamily="2" charset="-122"/>
              </a:rPr>
              <a:t>。</a:t>
            </a:r>
            <a:endParaRPr lang="zh-CN" altLang="en-US" sz="2800" b="1" dirty="0">
              <a:latin typeface="Arial" panose="020B0604020202020204" pitchFamily="34" charset="0"/>
              <a:ea typeface="黑体" panose="02010600030101010101" pitchFamily="2" charset="-122"/>
            </a:endParaRPr>
          </a:p>
          <a:p>
            <a:pPr lvl="0" algn="ctr"/>
            <a:endParaRPr lang="zh-CN" altLang="en-US" sz="3200" b="1" dirty="0">
              <a:solidFill>
                <a:srgbClr val="009900"/>
              </a:solidFill>
              <a:latin typeface="Arial" panose="020B0604020202020204" pitchFamily="34" charset="0"/>
              <a:ea typeface="黑体" panose="02010600030101010101" pitchFamily="2" charset="-122"/>
            </a:endParaRPr>
          </a:p>
          <a:p>
            <a:pPr lvl="0" algn="l"/>
            <a:r>
              <a:rPr lang="zh-CN" altLang="en-US" sz="2000" b="1"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仿宋_GB2312" panose="02010609030101010101" pitchFamily="49" charset="-122"/>
              </a:rPr>
              <a:t>颔联揭开谜底：原来写江山灵秀是为了咏叹王昭君，运用对比，写昭君远嫁异域荒漠的悲凉。一去一留，一生一死，反差强烈，令人感叹。</a:t>
            </a:r>
            <a:endParaRPr lang="zh-CN" altLang="en-US" sz="2400" b="1" dirty="0">
              <a:latin typeface="Arial" panose="020B0604020202020204" pitchFamily="34" charset="0"/>
              <a:ea typeface="仿宋_GB2312" panose="02010609030101010101" pitchFamily="49" charset="-122"/>
            </a:endParaRPr>
          </a:p>
        </p:txBody>
      </p:sp>
      <p:sp>
        <p:nvSpPr>
          <p:cNvPr id="27653" name="文本框 27652"/>
          <p:cNvSpPr txBox="1"/>
          <p:nvPr/>
        </p:nvSpPr>
        <p:spPr>
          <a:xfrm>
            <a:off x="989965" y="2980690"/>
            <a:ext cx="10257790" cy="2865120"/>
          </a:xfrm>
          <a:prstGeom prst="rect">
            <a:avLst/>
          </a:prstGeom>
          <a:noFill/>
          <a:ln w="9525">
            <a:noFill/>
          </a:ln>
        </p:spPr>
        <p:txBody>
          <a:bodyPr wrap="square">
            <a:spAutoFit/>
          </a:bodyPr>
          <a:p>
            <a:pPr lvl="0" algn="l">
              <a:spcBef>
                <a:spcPct val="50000"/>
              </a:spcBef>
            </a:pPr>
            <a:r>
              <a:rPr lang="en-US" altLang="zh-CN" sz="2800" b="1" dirty="0">
                <a:latin typeface="仿宋_GB2312" panose="02010609030101010101" pitchFamily="49" charset="-122"/>
                <a:ea typeface="仿宋_GB2312" panose="02010609030101010101" pitchFamily="49" charset="-122"/>
              </a:rPr>
              <a:t>   </a:t>
            </a:r>
            <a:r>
              <a:rPr lang="zh-CN" altLang="en-US" sz="2800" b="1" dirty="0">
                <a:latin typeface="仿宋_GB2312" panose="02010609030101010101" pitchFamily="49" charset="-122"/>
                <a:ea typeface="仿宋_GB2312" panose="02010609030101010101" pitchFamily="49" charset="-122"/>
              </a:rPr>
              <a:t>“一去紫台连朔漠，独留青冢向黄昏”。作者叙述昭君的一生，选择两个典型的镜头：“一去紫台连朔漠”写昭君由汉宫到匈奴的行程；“独留青冢向黄昏”写昭君坟上长出青草，它仿佛告诉人们，昭君虽死而故国之思犹在</a:t>
            </a:r>
            <a:r>
              <a:rPr lang="en-US" altLang="zh-CN" sz="2800" b="1" dirty="0">
                <a:latin typeface="仿宋_GB2312" panose="02010609030101010101" pitchFamily="49" charset="-122"/>
                <a:ea typeface="仿宋_GB2312" panose="02010609030101010101" pitchFamily="49" charset="-122"/>
              </a:rPr>
              <a:t>——</a:t>
            </a:r>
            <a:r>
              <a:rPr lang="zh-CN" altLang="en-US" sz="2800" b="1" dirty="0">
                <a:latin typeface="仿宋_GB2312" panose="02010609030101010101" pitchFamily="49" charset="-122"/>
                <a:ea typeface="仿宋_GB2312" panose="02010609030101010101" pitchFamily="49" charset="-122"/>
              </a:rPr>
              <a:t>她依然向往着自己生长的地方。</a:t>
            </a:r>
            <a:endParaRPr lang="zh-CN" altLang="en-US" sz="2800" b="1" dirty="0">
              <a:latin typeface="仿宋_GB2312" panose="02010609030101010101" pitchFamily="49" charset="-122"/>
              <a:ea typeface="仿宋_GB2312" panose="02010609030101010101" pitchFamily="49" charset="-122"/>
            </a:endParaRPr>
          </a:p>
          <a:p>
            <a:pPr lvl="0" algn="l">
              <a:spcBef>
                <a:spcPct val="50000"/>
              </a:spcBef>
            </a:pPr>
            <a:r>
              <a:rPr lang="zh-CN" altLang="en-US" sz="2800" b="1" dirty="0">
                <a:latin typeface="仿宋_GB2312" panose="02010609030101010101" pitchFamily="49" charset="-122"/>
                <a:ea typeface="仿宋_GB2312" panose="02010609030101010101" pitchFamily="49" charset="-122"/>
              </a:rPr>
              <a:t>    因此，这首诗的主题落在“</a:t>
            </a:r>
            <a:r>
              <a:rPr lang="zh-CN" altLang="en-US" sz="2800" b="1" u="sng" dirty="0">
                <a:solidFill>
                  <a:srgbClr val="002060"/>
                </a:solidFill>
                <a:latin typeface="仿宋_GB2312" panose="02010609030101010101" pitchFamily="49" charset="-122"/>
                <a:ea typeface="仿宋_GB2312" panose="02010609030101010101" pitchFamily="49" charset="-122"/>
              </a:rPr>
              <a:t>怨恨</a:t>
            </a:r>
            <a:r>
              <a:rPr lang="zh-CN" altLang="en-US" sz="2800" b="1" dirty="0">
                <a:latin typeface="仿宋_GB2312" panose="02010609030101010101" pitchFamily="49" charset="-122"/>
                <a:ea typeface="仿宋_GB2312" panose="02010609030101010101" pitchFamily="49" charset="-122"/>
              </a:rPr>
              <a:t>”二字。</a:t>
            </a:r>
            <a:endParaRPr lang="zh-CN" altLang="en-US" sz="2800" b="1" dirty="0">
              <a:latin typeface="仿宋_GB2312" panose="02010609030101010101" pitchFamily="49" charset="-122"/>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7653"/>
                                        </p:tgtEl>
                                        <p:attrNameLst>
                                          <p:attrName>style.visibility</p:attrName>
                                        </p:attrNameLst>
                                      </p:cBhvr>
                                      <p:to>
                                        <p:strVal val="visible"/>
                                      </p:to>
                                    </p:set>
                                    <p:animEffect transition="in" filter="fade">
                                      <p:cBhvr>
                                        <p:cTn id="7" dur="1000"/>
                                        <p:tgtEl>
                                          <p:spTgt spid="27653"/>
                                        </p:tgtEl>
                                      </p:cBhvr>
                                    </p:animEffect>
                                    <p:anim calcmode="lin" valueType="num">
                                      <p:cBhvr>
                                        <p:cTn id="8" dur="1000" fill="hold"/>
                                        <p:tgtEl>
                                          <p:spTgt spid="27653"/>
                                        </p:tgtEl>
                                        <p:attrNameLst>
                                          <p:attrName>ppt_x</p:attrName>
                                        </p:attrNameLst>
                                      </p:cBhvr>
                                      <p:tavLst>
                                        <p:tav tm="0">
                                          <p:val>
                                            <p:strVal val="#ppt_x"/>
                                          </p:val>
                                        </p:tav>
                                        <p:tav tm="100000">
                                          <p:val>
                                            <p:strVal val="#ppt_x"/>
                                          </p:val>
                                        </p:tav>
                                      </p:tavLst>
                                    </p:anim>
                                    <p:anim calcmode="lin" valueType="num">
                                      <p:cBhvr>
                                        <p:cTn id="9" dur="1000" fill="hold"/>
                                        <p:tgtEl>
                                          <p:spTgt spid="276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Rectangle 3"/>
          <p:cNvSpPr/>
          <p:nvPr/>
        </p:nvSpPr>
        <p:spPr>
          <a:xfrm>
            <a:off x="1524000" y="0"/>
            <a:ext cx="9144000" cy="640080"/>
          </a:xfrm>
          <a:prstGeom prst="rect">
            <a:avLst/>
          </a:prstGeom>
          <a:noFill/>
          <a:ln w="9525">
            <a:noFill/>
          </a:ln>
        </p:spPr>
        <p:txBody>
          <a:bodyPr>
            <a:spAutoFit/>
          </a:bodyPr>
          <a:p>
            <a:pPr lvl="0"/>
            <a:r>
              <a:rPr lang="zh-CN" altLang="en-US" sz="3600" b="1" dirty="0">
                <a:solidFill>
                  <a:srgbClr val="FF6600"/>
                </a:solidFill>
                <a:latin typeface="宋体" panose="02010600030101010101" pitchFamily="2" charset="-122"/>
                <a:ea typeface="华文新魏" panose="02010800040101010101" pitchFamily="2" charset="-122"/>
              </a:rPr>
              <a:t>颔联对仗很工整，怎样对仗的？效果如何？ </a:t>
            </a:r>
            <a:endParaRPr lang="zh-CN" altLang="en-US" sz="3600" b="1" dirty="0">
              <a:solidFill>
                <a:srgbClr val="FF6600"/>
              </a:solidFill>
              <a:latin typeface="Times New Roman" panose="02020603050405020304" pitchFamily="18" charset="0"/>
              <a:ea typeface="华文新魏" panose="02010800040101010101" pitchFamily="2" charset="-122"/>
            </a:endParaRPr>
          </a:p>
        </p:txBody>
      </p:sp>
      <p:sp>
        <p:nvSpPr>
          <p:cNvPr id="43012" name="Rectangle 4"/>
          <p:cNvSpPr/>
          <p:nvPr/>
        </p:nvSpPr>
        <p:spPr>
          <a:xfrm>
            <a:off x="1524000" y="609600"/>
            <a:ext cx="9144000" cy="6492240"/>
          </a:xfrm>
          <a:prstGeom prst="rect">
            <a:avLst/>
          </a:prstGeom>
          <a:noFill/>
          <a:ln w="9525">
            <a:noFill/>
          </a:ln>
        </p:spPr>
        <p:txBody>
          <a:bodyPr>
            <a:spAutoFit/>
          </a:bodyPr>
          <a:p>
            <a:pPr lvl="0"/>
            <a:r>
              <a:rPr lang="en-US" altLang="zh-CN" sz="2800" b="1">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一去</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对</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独留</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一</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与</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独</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同义互文，将昭君生前的寥落、死后的孤寂，写得入骨三分。可见，昭君是多么孤独！</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紫台</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对</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青冢</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，一个富丽繁华，一个荒凉冷落，对比多么悬殊！</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连</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对</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向</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 </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连</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字写出塞之景，</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向</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字写思汉之心，笔下有神（出自清人朱瀚的</a:t>
            </a:r>
            <a:r>
              <a:rPr lang="en-US" altLang="zh-CN" sz="2800" b="1" dirty="0">
                <a:solidFill>
                  <a:srgbClr val="1A2362"/>
                </a:solidFill>
                <a:latin typeface="宋体" panose="02010600030101010101" pitchFamily="2" charset="-122"/>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杜诗解意</a:t>
            </a:r>
            <a:r>
              <a:rPr lang="en-US" altLang="zh-CN" sz="2800" b="1" dirty="0">
                <a:solidFill>
                  <a:srgbClr val="1A2362"/>
                </a:solidFill>
                <a:latin typeface="宋体" panose="02010600030101010101" pitchFamily="2" charset="-122"/>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 </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朔漠</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对</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黄昏</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朔漠</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即北方的大漠，</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黄昏</a:t>
            </a:r>
            <a:r>
              <a:rPr lang="zh-CN" altLang="en-US" sz="2800" b="1" dirty="0">
                <a:solidFill>
                  <a:srgbClr val="1A2362"/>
                </a:solidFill>
                <a:latin typeface="Times New Roman" panose="02020603050405020304" pitchFamily="18" charset="0"/>
                <a:ea typeface="黑体" panose="02010600030101010101" pitchFamily="2" charset="-122"/>
              </a:rPr>
              <a:t>”</a:t>
            </a:r>
            <a:r>
              <a:rPr lang="zh-CN" altLang="en-US" sz="2800" b="1" dirty="0">
                <a:solidFill>
                  <a:srgbClr val="1A2362"/>
                </a:solidFill>
                <a:latin typeface="宋体" panose="02010600030101010101" pitchFamily="2" charset="-122"/>
                <a:ea typeface="黑体" panose="02010600030101010101" pitchFamily="2" charset="-122"/>
              </a:rPr>
              <a:t>一般指时间，而在这里似乎更主要指空间，即和无边的大漠连在一起的，笼罩四野的黄昏的天幕，何等的空旷凄清！它是那样的大，仿佛能够吞食一切、消化一切，但是独有一个墓草长青的青冢，它吞食不下，消化不了，为什么？青冢有恨啊！一年年、一天天，向人们展示着千古的悲哀！就这么两句工整的对偶，内涵却相当丰富：上句写她生前的不幸与孤苦，下句写她死后的孤寂与冷落，一句话写尽了昭君一生的悲剧。 </a:t>
            </a:r>
            <a:endParaRPr lang="zh-CN" altLang="en-US" sz="2800" b="1" dirty="0">
              <a:solidFill>
                <a:srgbClr val="1A2362"/>
              </a:solidFill>
              <a:latin typeface="Times New Roman" panose="02020603050405020304" pitchFamily="18" charset="0"/>
              <a:ea typeface="黑体" panose="02010600030101010101" pitchFamily="2" charset="-122"/>
            </a:endParaRPr>
          </a:p>
          <a:p>
            <a:pPr lvl="0" eaLnBrk="0" hangingPunct="0"/>
            <a:endParaRPr lang="zh-CN" altLang="en-US" sz="2800" b="1">
              <a:solidFill>
                <a:srgbClr val="1A2362"/>
              </a:solidFill>
              <a:latin typeface="Times New Roman" panose="02020603050405020304" pitchFamily="18" charset="0"/>
              <a:ea typeface="黑体" panose="02010600030101010101" pitchFamily="2" charset="-122"/>
            </a:endParaRPr>
          </a:p>
        </p:txBody>
      </p:sp>
      <p:sp>
        <p:nvSpPr>
          <p:cNvPr id="2" name="文本框 1"/>
          <p:cNvSpPr txBox="1"/>
          <p:nvPr/>
        </p:nvSpPr>
        <p:spPr>
          <a:xfrm>
            <a:off x="409575" y="1924685"/>
            <a:ext cx="914400" cy="2532380"/>
          </a:xfrm>
          <a:prstGeom prst="rect">
            <a:avLst/>
          </a:prstGeom>
          <a:noFill/>
        </p:spPr>
        <p:txBody>
          <a:bodyPr vert="eaVert" wrap="none" rtlCol="0">
            <a:spAutoFit/>
          </a:bodyPr>
          <a:p>
            <a:r>
              <a:rPr lang="zh-CN" altLang="en-US" sz="4800" b="1">
                <a:solidFill>
                  <a:srgbClr val="FF0000"/>
                </a:solidFill>
                <a:latin typeface="华文楷体" panose="02010600040101010101" charset="-122"/>
                <a:ea typeface="华文楷体" panose="02010600040101010101" charset="-122"/>
              </a:rPr>
              <a:t>诗歌探究</a:t>
            </a:r>
            <a:endParaRPr lang="zh-CN" altLang="en-US" sz="4800" b="1">
              <a:solidFill>
                <a:srgbClr val="FF0000"/>
              </a:solidFill>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p:cTn id="7" dur="1000" fill="hold"/>
                                        <p:tgtEl>
                                          <p:spTgt spid="43011"/>
                                        </p:tgtEl>
                                        <p:attrNameLst>
                                          <p:attrName>ppt_w</p:attrName>
                                        </p:attrNameLst>
                                      </p:cBhvr>
                                      <p:tavLst>
                                        <p:tav tm="0">
                                          <p:val>
                                            <p:fltVal val="0.000000"/>
                                          </p:val>
                                        </p:tav>
                                        <p:tav tm="100000">
                                          <p:val>
                                            <p:strVal val="#ppt_w"/>
                                          </p:val>
                                        </p:tav>
                                      </p:tavLst>
                                    </p:anim>
                                    <p:anim calcmode="lin" valueType="num">
                                      <p:cBhvr>
                                        <p:cTn id="8" dur="1000" fill="hold"/>
                                        <p:tgtEl>
                                          <p:spTgt spid="43011"/>
                                        </p:tgtEl>
                                        <p:attrNameLst>
                                          <p:attrName>ppt_h</p:attrName>
                                        </p:attrNameLst>
                                      </p:cBhvr>
                                      <p:tavLst>
                                        <p:tav tm="0">
                                          <p:val>
                                            <p:fltVal val="0.000000"/>
                                          </p:val>
                                        </p:tav>
                                        <p:tav tm="100000">
                                          <p:val>
                                            <p:strVal val="#ppt_h"/>
                                          </p:val>
                                        </p:tav>
                                      </p:tavLst>
                                    </p:anim>
                                    <p:anim calcmode="lin" valueType="num">
                                      <p:cBhvr>
                                        <p:cTn id="9" dur="1000" fill="hold"/>
                                        <p:tgtEl>
                                          <p:spTgt spid="43011"/>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3011"/>
                                        </p:tgtEl>
                                        <p:attrNameLst>
                                          <p:attrName>ppt_y</p:attrName>
                                        </p:attrNameLst>
                                      </p:cBhvr>
                                      <p:tavLst>
                                        <p:tav tm="0" fmla="#ppt_y+(sin(-2*pi*(1-$))*-#ppt_x+cos(-2*pi*(1-$))*(1-#ppt_y))*(1-$)">
                                          <p:val>
                                            <p:fltVal val="0.000000"/>
                                          </p:val>
                                        </p:tav>
                                        <p:tav tm="100000">
                                          <p:val>
                                            <p:fltVal val="1.000000"/>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11" fill="hold">
                      <p:stCondLst>
                        <p:cond delay="indefinite"/>
                      </p:stCondLst>
                      <p:childTnLst>
                        <p:par>
                          <p:cTn id="12" fill="hold">
                            <p:stCondLst>
                              <p:cond delay="0"/>
                            </p:stCondLst>
                            <p:childTnLst>
                              <p:par>
                                <p:cTn id="13" presetID="16" presetClass="entr" presetSubtype="42" fill="hold" grpId="0" nodeType="clickEffect">
                                  <p:stCondLst>
                                    <p:cond delay="0"/>
                                  </p:stCondLst>
                                  <p:childTnLst>
                                    <p:set>
                                      <p:cBhvr>
                                        <p:cTn id="14" dur="1" fill="hold">
                                          <p:stCondLst>
                                            <p:cond delay="0"/>
                                          </p:stCondLst>
                                        </p:cTn>
                                        <p:tgtEl>
                                          <p:spTgt spid="43012"/>
                                        </p:tgtEl>
                                        <p:attrNameLst>
                                          <p:attrName>style.visibility</p:attrName>
                                        </p:attrNameLst>
                                      </p:cBhvr>
                                      <p:to>
                                        <p:strVal val="visible"/>
                                      </p:to>
                                    </p:set>
                                    <p:animEffect transition="in" filter="barn(outHorizontal)">
                                      <p:cBhvr>
                                        <p:cTn id="15" dur="500"/>
                                        <p:tgtEl>
                                          <p:spTgt spid="43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6" name="文本框 28675"/>
          <p:cNvSpPr txBox="1"/>
          <p:nvPr/>
        </p:nvSpPr>
        <p:spPr>
          <a:xfrm>
            <a:off x="2649855" y="704850"/>
            <a:ext cx="6703695" cy="1737360"/>
          </a:xfrm>
          <a:prstGeom prst="rect">
            <a:avLst/>
          </a:prstGeom>
          <a:noFill/>
          <a:ln w="9525">
            <a:noFill/>
          </a:ln>
        </p:spPr>
        <p:txBody>
          <a:bodyPr wrap="square">
            <a:spAutoFit/>
          </a:bodyPr>
          <a:p>
            <a:pPr lvl="0" algn="ctr"/>
            <a:r>
              <a:rPr lang="zh-CN" altLang="en-US" sz="2800" b="1" dirty="0">
                <a:solidFill>
                  <a:srgbClr val="FF0066"/>
                </a:solidFill>
                <a:latin typeface="Arial" panose="020B0604020202020204" pitchFamily="34" charset="0"/>
                <a:ea typeface="黑体" panose="02010600030101010101" pitchFamily="2" charset="-122"/>
              </a:rPr>
              <a:t>画图省识春风面，环珮空归月夜魂</a:t>
            </a:r>
            <a:r>
              <a:rPr lang="zh-CN" altLang="en-US" sz="2800" b="1" dirty="0">
                <a:latin typeface="Arial" panose="020B0604020202020204" pitchFamily="34" charset="0"/>
                <a:ea typeface="黑体" panose="02010600030101010101" pitchFamily="2" charset="-122"/>
              </a:rPr>
              <a:t>。</a:t>
            </a:r>
            <a:endParaRPr lang="zh-CN" altLang="en-US" sz="2800" b="1" dirty="0">
              <a:latin typeface="Arial" panose="020B0604020202020204" pitchFamily="34" charset="0"/>
              <a:ea typeface="黑体" panose="02010600030101010101" pitchFamily="2" charset="-122"/>
            </a:endParaRPr>
          </a:p>
          <a:p>
            <a:pPr lvl="0" algn="ctr"/>
            <a:endParaRPr lang="zh-CN" altLang="en-US" sz="3200" b="1" dirty="0">
              <a:solidFill>
                <a:srgbClr val="009900"/>
              </a:solidFill>
              <a:latin typeface="Arial" panose="020B0604020202020204" pitchFamily="34" charset="0"/>
              <a:ea typeface="黑体" panose="02010600030101010101" pitchFamily="2" charset="-122"/>
            </a:endParaRPr>
          </a:p>
          <a:p>
            <a:pPr lvl="0" algn="l"/>
            <a:r>
              <a:rPr lang="zh-CN" altLang="en-US" sz="2000" b="1"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仿宋_GB2312" panose="02010609030101010101" pitchFamily="49" charset="-122"/>
              </a:rPr>
              <a:t>颈联通过对造成昭君命运的回答和悲凄的想象，表达了无限的伤感。</a:t>
            </a:r>
            <a:endParaRPr lang="zh-CN" altLang="en-US" sz="2400" b="1" dirty="0">
              <a:latin typeface="Arial" panose="020B0604020202020204" pitchFamily="34" charset="0"/>
              <a:ea typeface="仿宋_GB2312" panose="02010609030101010101" pitchFamily="49" charset="-122"/>
            </a:endParaRPr>
          </a:p>
        </p:txBody>
      </p:sp>
      <p:sp>
        <p:nvSpPr>
          <p:cNvPr id="28677" name="文本框 28676"/>
          <p:cNvSpPr txBox="1"/>
          <p:nvPr/>
        </p:nvSpPr>
        <p:spPr>
          <a:xfrm>
            <a:off x="1636395" y="2682240"/>
            <a:ext cx="9428480" cy="2651760"/>
          </a:xfrm>
          <a:prstGeom prst="rect">
            <a:avLst/>
          </a:prstGeom>
          <a:noFill/>
          <a:ln w="9525">
            <a:noFill/>
          </a:ln>
        </p:spPr>
        <p:txBody>
          <a:bodyPr wrap="square">
            <a:spAutoFit/>
          </a:bodyPr>
          <a:p>
            <a:pPr lvl="0" algn="l">
              <a:spcBef>
                <a:spcPct val="50000"/>
              </a:spcBef>
            </a:pPr>
            <a:r>
              <a:rPr lang="zh-CN" altLang="en-US" sz="2800" b="1" dirty="0">
                <a:latin typeface="Arial" panose="020B0604020202020204" pitchFamily="34" charset="0"/>
                <a:ea typeface="仿宋_GB2312" panose="02010609030101010101" pitchFamily="49" charset="-122"/>
              </a:rPr>
              <a:t>【思考】“画图省识春风面，环佩空归月夜魂”。昭君远嫁对她个人来说，毕竟是一种不幸。这种不幸是怎样造成的呢？“画图省识春风面”一句，就是对这个问题的答复。大错已经铸成，即使昭君的魂魄月夜归来也是徒然的了。“即使昭君的魂魄月夜归来也是徒然的了”旨在批判什么？</a:t>
            </a:r>
            <a:endParaRPr lang="zh-CN" altLang="en-US" sz="2800" b="1" dirty="0">
              <a:latin typeface="Arial" panose="020B0604020202020204" pitchFamily="34" charset="0"/>
              <a:ea typeface="仿宋_GB2312" panose="02010609030101010101" pitchFamily="49" charset="-122"/>
            </a:endParaRPr>
          </a:p>
        </p:txBody>
      </p:sp>
      <p:sp>
        <p:nvSpPr>
          <p:cNvPr id="28678" name="文本框 28677"/>
          <p:cNvSpPr txBox="1"/>
          <p:nvPr/>
        </p:nvSpPr>
        <p:spPr>
          <a:xfrm>
            <a:off x="2851785" y="5085715"/>
            <a:ext cx="8721725" cy="579120"/>
          </a:xfrm>
          <a:prstGeom prst="rect">
            <a:avLst/>
          </a:prstGeom>
          <a:noFill/>
          <a:ln w="9525">
            <a:noFill/>
          </a:ln>
        </p:spPr>
        <p:txBody>
          <a:bodyPr wrap="square">
            <a:spAutoFit/>
          </a:bodyPr>
          <a:p>
            <a:pPr lvl="0" algn="l">
              <a:spcBef>
                <a:spcPct val="50000"/>
              </a:spcBef>
            </a:pPr>
            <a:r>
              <a:rPr lang="zh-CN" altLang="en-US" sz="3200" b="1" dirty="0">
                <a:latin typeface="Arial" panose="020B0604020202020204" pitchFamily="34" charset="0"/>
                <a:ea typeface="仿宋_GB2312" panose="02010609030101010101" pitchFamily="49" charset="-122"/>
              </a:rPr>
              <a:t>答：</a:t>
            </a:r>
            <a:r>
              <a:rPr lang="zh-CN" altLang="en-US" sz="3200" b="1" dirty="0">
                <a:solidFill>
                  <a:srgbClr val="FF0066"/>
                </a:solidFill>
                <a:latin typeface="Arial" panose="020B0604020202020204" pitchFamily="34" charset="0"/>
                <a:ea typeface="仿宋_GB2312" panose="02010609030101010101" pitchFamily="49" charset="-122"/>
              </a:rPr>
              <a:t>讥讽的统治者昏庸无能</a:t>
            </a:r>
            <a:r>
              <a:rPr lang="zh-CN" altLang="en-US" sz="3200" b="1" dirty="0">
                <a:latin typeface="Arial" panose="020B0604020202020204" pitchFamily="34" charset="0"/>
                <a:ea typeface="仿宋_GB2312" panose="02010609030101010101" pitchFamily="49" charset="-122"/>
              </a:rPr>
              <a:t>。</a:t>
            </a:r>
            <a:endParaRPr lang="zh-CN" altLang="en-US" sz="3200" b="1" dirty="0">
              <a:latin typeface="Arial" panose="020B0604020202020204" pitchFamily="34" charset="0"/>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8677"/>
                                        </p:tgtEl>
                                        <p:attrNameLst>
                                          <p:attrName>style.visibility</p:attrName>
                                        </p:attrNameLst>
                                      </p:cBhvr>
                                      <p:to>
                                        <p:strVal val="visible"/>
                                      </p:to>
                                    </p:set>
                                    <p:animEffect transition="in" filter="fade">
                                      <p:cBhvr>
                                        <p:cTn id="7" dur="1000"/>
                                        <p:tgtEl>
                                          <p:spTgt spid="28677"/>
                                        </p:tgtEl>
                                      </p:cBhvr>
                                    </p:animEffect>
                                    <p:anim calcmode="lin" valueType="num">
                                      <p:cBhvr>
                                        <p:cTn id="8" dur="1000" fill="hold"/>
                                        <p:tgtEl>
                                          <p:spTgt spid="28677"/>
                                        </p:tgtEl>
                                        <p:attrNameLst>
                                          <p:attrName>ppt_x</p:attrName>
                                        </p:attrNameLst>
                                      </p:cBhvr>
                                      <p:tavLst>
                                        <p:tav tm="0">
                                          <p:val>
                                            <p:strVal val="#ppt_x"/>
                                          </p:val>
                                        </p:tav>
                                        <p:tav tm="100000">
                                          <p:val>
                                            <p:strVal val="#ppt_x"/>
                                          </p:val>
                                        </p:tav>
                                      </p:tavLst>
                                    </p:anim>
                                    <p:anim calcmode="lin" valueType="num">
                                      <p:cBhvr>
                                        <p:cTn id="9" dur="1000" fill="hold"/>
                                        <p:tgtEl>
                                          <p:spTgt spid="2867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678"/>
                                        </p:tgtEl>
                                        <p:attrNameLst>
                                          <p:attrName>style.visibility</p:attrName>
                                        </p:attrNameLst>
                                      </p:cBhvr>
                                      <p:to>
                                        <p:strVal val="visible"/>
                                      </p:to>
                                    </p:set>
                                    <p:animEffect transition="in" filter="fade">
                                      <p:cBhvr>
                                        <p:cTn id="14" dur="1000"/>
                                        <p:tgtEl>
                                          <p:spTgt spid="28678"/>
                                        </p:tgtEl>
                                      </p:cBhvr>
                                    </p:animEffect>
                                    <p:anim calcmode="lin" valueType="num">
                                      <p:cBhvr>
                                        <p:cTn id="15" dur="1000" fill="hold"/>
                                        <p:tgtEl>
                                          <p:spTgt spid="28678"/>
                                        </p:tgtEl>
                                        <p:attrNameLst>
                                          <p:attrName>ppt_x</p:attrName>
                                        </p:attrNameLst>
                                      </p:cBhvr>
                                      <p:tavLst>
                                        <p:tav tm="0">
                                          <p:val>
                                            <p:strVal val="#ppt_x"/>
                                          </p:val>
                                        </p:tav>
                                        <p:tav tm="100000">
                                          <p:val>
                                            <p:strVal val="#ppt_x"/>
                                          </p:val>
                                        </p:tav>
                                      </p:tavLst>
                                    </p:anim>
                                    <p:anim calcmode="lin" valueType="num">
                                      <p:cBhvr>
                                        <p:cTn id="16" dur="1000" fill="hold"/>
                                        <p:tgtEl>
                                          <p:spTgt spid="286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p:bldP spid="2867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2"/>
          <p:cNvSpPr/>
          <p:nvPr/>
        </p:nvSpPr>
        <p:spPr>
          <a:xfrm>
            <a:off x="1524000" y="533400"/>
            <a:ext cx="9798685" cy="701040"/>
          </a:xfrm>
          <a:prstGeom prst="rect">
            <a:avLst/>
          </a:prstGeom>
          <a:noFill/>
          <a:ln w="9525">
            <a:noFill/>
          </a:ln>
        </p:spPr>
        <p:txBody>
          <a:bodyPr wrap="square">
            <a:spAutoFit/>
          </a:bodyPr>
          <a:p>
            <a:pPr lvl="0"/>
            <a:r>
              <a:rPr lang="en-US" altLang="zh-CN" sz="4000" b="1">
                <a:solidFill>
                  <a:srgbClr val="002060"/>
                </a:solidFill>
                <a:latin typeface="Times New Roman" panose="02020603050405020304" pitchFamily="18" charset="0"/>
                <a:ea typeface="隶书" panose="02010509060101010101" pitchFamily="49" charset="-122"/>
              </a:rPr>
              <a:t>“</a:t>
            </a:r>
            <a:r>
              <a:rPr lang="zh-CN" altLang="en-US" sz="4000" b="1" dirty="0">
                <a:solidFill>
                  <a:srgbClr val="002060"/>
                </a:solidFill>
                <a:latin typeface="隶书" panose="02010509060101010101" pitchFamily="49" charset="-122"/>
                <a:ea typeface="隶书" panose="02010509060101010101" pitchFamily="49" charset="-122"/>
              </a:rPr>
              <a:t>环珮空归月夜魂</a:t>
            </a:r>
            <a:r>
              <a:rPr lang="zh-CN" altLang="en-US" sz="4000" b="1" dirty="0">
                <a:solidFill>
                  <a:srgbClr val="002060"/>
                </a:solidFill>
                <a:latin typeface="Times New Roman" panose="02020603050405020304" pitchFamily="18" charset="0"/>
                <a:ea typeface="隶书" panose="02010509060101010101" pitchFamily="49" charset="-122"/>
              </a:rPr>
              <a:t>”</a:t>
            </a:r>
            <a:r>
              <a:rPr lang="zh-CN" altLang="en-US" sz="4000" b="1" dirty="0">
                <a:solidFill>
                  <a:srgbClr val="002060"/>
                </a:solidFill>
                <a:latin typeface="隶书" panose="02010509060101010101" pitchFamily="49" charset="-122"/>
                <a:ea typeface="隶书" panose="02010509060101010101" pitchFamily="49" charset="-122"/>
              </a:rPr>
              <a:t>中的</a:t>
            </a:r>
            <a:r>
              <a:rPr lang="zh-CN" altLang="en-US" sz="4000" b="1" dirty="0">
                <a:solidFill>
                  <a:srgbClr val="002060"/>
                </a:solidFill>
                <a:latin typeface="Times New Roman" panose="02020603050405020304" pitchFamily="18" charset="0"/>
                <a:ea typeface="隶书" panose="02010509060101010101" pitchFamily="49" charset="-122"/>
              </a:rPr>
              <a:t>“</a:t>
            </a:r>
            <a:r>
              <a:rPr lang="zh-CN" altLang="en-US" sz="4000" b="1" dirty="0">
                <a:solidFill>
                  <a:srgbClr val="002060"/>
                </a:solidFill>
                <a:latin typeface="隶书" panose="02010509060101010101" pitchFamily="49" charset="-122"/>
                <a:ea typeface="隶书" panose="02010509060101010101" pitchFamily="49" charset="-122"/>
              </a:rPr>
              <a:t>空</a:t>
            </a:r>
            <a:r>
              <a:rPr lang="zh-CN" altLang="en-US" sz="4000" b="1" dirty="0">
                <a:solidFill>
                  <a:srgbClr val="002060"/>
                </a:solidFill>
                <a:latin typeface="Times New Roman" panose="02020603050405020304" pitchFamily="18" charset="0"/>
                <a:ea typeface="隶书" panose="02010509060101010101" pitchFamily="49" charset="-122"/>
              </a:rPr>
              <a:t>”</a:t>
            </a:r>
            <a:r>
              <a:rPr lang="zh-CN" altLang="en-US" sz="4000" b="1" dirty="0">
                <a:solidFill>
                  <a:srgbClr val="002060"/>
                </a:solidFill>
                <a:latin typeface="隶书" panose="02010509060101010101" pitchFamily="49" charset="-122"/>
                <a:ea typeface="隶书" panose="02010509060101010101" pitchFamily="49" charset="-122"/>
              </a:rPr>
              <a:t>如何理解？</a:t>
            </a:r>
            <a:r>
              <a:rPr lang="zh-CN" altLang="en-US" sz="1100" b="0" dirty="0">
                <a:solidFill>
                  <a:srgbClr val="002060"/>
                </a:solidFill>
                <a:latin typeface="Times New Roman" panose="02020603050405020304" pitchFamily="18" charset="0"/>
                <a:ea typeface="宋体" panose="02010600030101010101" pitchFamily="2" charset="-122"/>
              </a:rPr>
              <a:t> </a:t>
            </a:r>
            <a:endParaRPr lang="zh-CN" altLang="en-US" sz="1100" b="0" dirty="0">
              <a:solidFill>
                <a:srgbClr val="002060"/>
              </a:solidFill>
              <a:latin typeface="Times New Roman" panose="02020603050405020304" pitchFamily="18" charset="0"/>
              <a:ea typeface="宋体" panose="02010600030101010101" pitchFamily="2" charset="-122"/>
            </a:endParaRPr>
          </a:p>
        </p:txBody>
      </p:sp>
      <p:sp>
        <p:nvSpPr>
          <p:cNvPr id="46083" name="Rectangle 3"/>
          <p:cNvSpPr/>
          <p:nvPr/>
        </p:nvSpPr>
        <p:spPr>
          <a:xfrm>
            <a:off x="1524000" y="1752600"/>
            <a:ext cx="9144000" cy="3992880"/>
          </a:xfrm>
          <a:prstGeom prst="rect">
            <a:avLst/>
          </a:prstGeom>
          <a:noFill/>
          <a:ln w="9525">
            <a:noFill/>
          </a:ln>
        </p:spPr>
        <p:txBody>
          <a:bodyPr>
            <a:spAutoFit/>
          </a:bodyPr>
          <a:p>
            <a:pPr lvl="0"/>
            <a:r>
              <a:rPr lang="zh-CN" altLang="en-US" sz="3200" b="1" dirty="0">
                <a:solidFill>
                  <a:srgbClr val="000000"/>
                </a:solidFill>
                <a:latin typeface="宋体" panose="02010600030101010101" pitchFamily="2" charset="-122"/>
                <a:ea typeface="华文中宋" panose="02010600040101010101" pitchFamily="2" charset="-122"/>
              </a:rPr>
              <a:t>从字面上看，作者认为，既然大错已经铸成，你的魂灵归来也是徒然的。深入一想，昭君虽骨留青冢，但魂灵早已在月明之夜回到生她养她的父母之邦，可见其怀念故国之心是多么强烈啊！像这样一个美女，竟然沦落到如此下场，怎不感动？怎不伤心？一个 </a:t>
            </a:r>
            <a:r>
              <a:rPr lang="zh-CN" altLang="en-US" sz="3200" b="1" dirty="0">
                <a:solidFill>
                  <a:srgbClr val="000000"/>
                </a:solidFill>
                <a:latin typeface="Times New Roman" panose="02020603050405020304" pitchFamily="18" charset="0"/>
                <a:ea typeface="华文中宋" panose="02010600040101010101" pitchFamily="2" charset="-122"/>
              </a:rPr>
              <a:t>“</a:t>
            </a:r>
            <a:r>
              <a:rPr lang="zh-CN" altLang="en-US" sz="3200" b="1" dirty="0">
                <a:solidFill>
                  <a:srgbClr val="000000"/>
                </a:solidFill>
                <a:latin typeface="宋体" panose="02010600030101010101" pitchFamily="2" charset="-122"/>
                <a:ea typeface="华文中宋" panose="02010600040101010101" pitchFamily="2" charset="-122"/>
              </a:rPr>
              <a:t>空</a:t>
            </a:r>
            <a:r>
              <a:rPr lang="zh-CN" altLang="en-US" sz="3200" b="1" dirty="0">
                <a:solidFill>
                  <a:srgbClr val="000000"/>
                </a:solidFill>
                <a:latin typeface="Times New Roman" panose="02020603050405020304" pitchFamily="18" charset="0"/>
                <a:ea typeface="华文中宋" panose="02010600040101010101" pitchFamily="2" charset="-122"/>
              </a:rPr>
              <a:t>”</a:t>
            </a:r>
            <a:r>
              <a:rPr lang="zh-CN" altLang="en-US" sz="3200" b="1" dirty="0">
                <a:solidFill>
                  <a:srgbClr val="000000"/>
                </a:solidFill>
                <a:latin typeface="宋体" panose="02010600030101010101" pitchFamily="2" charset="-122"/>
                <a:ea typeface="华文中宋" panose="02010600040101010101" pitchFamily="2" charset="-122"/>
              </a:rPr>
              <a:t>字，将诗人的悲愤之情、伤悼之意传达得淋漓尽致。 </a:t>
            </a:r>
            <a:endParaRPr lang="zh-CN" altLang="en-US" sz="3200" b="1" dirty="0">
              <a:solidFill>
                <a:srgbClr val="000000"/>
              </a:solidFill>
              <a:latin typeface="Times New Roman" panose="02020603050405020304" pitchFamily="18" charset="0"/>
              <a:ea typeface="华文中宋" panose="02010600040101010101" pitchFamily="2" charset="-122"/>
            </a:endParaRPr>
          </a:p>
          <a:p>
            <a:pPr lvl="0" eaLnBrk="0" hangingPunct="0"/>
            <a:endParaRPr lang="zh-CN" altLang="en-US" sz="3200" b="1">
              <a:solidFill>
                <a:srgbClr val="000000"/>
              </a:solidFill>
              <a:latin typeface="Times New Roman" panose="02020603050405020304" pitchFamily="18" charset="0"/>
              <a:ea typeface="华文中宋" panose="02010600040101010101" pitchFamily="2" charset="-122"/>
            </a:endParaRPr>
          </a:p>
        </p:txBody>
      </p:sp>
      <p:sp>
        <p:nvSpPr>
          <p:cNvPr id="2" name="文本框 1"/>
          <p:cNvSpPr txBox="1"/>
          <p:nvPr/>
        </p:nvSpPr>
        <p:spPr>
          <a:xfrm>
            <a:off x="409575" y="1924685"/>
            <a:ext cx="914400" cy="2532380"/>
          </a:xfrm>
          <a:prstGeom prst="rect">
            <a:avLst/>
          </a:prstGeom>
          <a:noFill/>
        </p:spPr>
        <p:txBody>
          <a:bodyPr vert="eaVert" wrap="none" rtlCol="0">
            <a:spAutoFit/>
          </a:bodyPr>
          <a:p>
            <a:r>
              <a:rPr lang="zh-CN" altLang="en-US" sz="4800" b="1">
                <a:solidFill>
                  <a:srgbClr val="FF0000"/>
                </a:solidFill>
                <a:latin typeface="华文楷体" panose="02010600040101010101" charset="-122"/>
                <a:ea typeface="华文楷体" panose="02010600040101010101" charset="-122"/>
              </a:rPr>
              <a:t>诗歌探究</a:t>
            </a:r>
            <a:endParaRPr lang="zh-CN" altLang="en-US" sz="4800" b="1">
              <a:solidFill>
                <a:srgbClr val="FF0000"/>
              </a:solidFill>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blinds(vertical)">
                                      <p:cBhvr>
                                        <p:cTn id="7" dur="500"/>
                                        <p:tgtEl>
                                          <p:spTgt spid="4608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6083"/>
                                        </p:tgtEl>
                                        <p:attrNameLst>
                                          <p:attrName>style.visibility</p:attrName>
                                        </p:attrNameLst>
                                      </p:cBhvr>
                                      <p:to>
                                        <p:strVal val="visible"/>
                                      </p:to>
                                    </p:set>
                                    <p:animEffect transition="in" filter="slide(fromBottom)">
                                      <p:cBhvr>
                                        <p:cTn id="12" dur="500"/>
                                        <p:tgtEl>
                                          <p:spTgt spid="46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标题 70657"/>
          <p:cNvSpPr>
            <a:spLocks noGrp="1"/>
          </p:cNvSpPr>
          <p:nvPr>
            <p:ph type="title"/>
          </p:nvPr>
        </p:nvSpPr>
        <p:spPr>
          <a:xfrm>
            <a:off x="1303020" y="297815"/>
            <a:ext cx="8229600" cy="524510"/>
          </a:xfrm>
        </p:spPr>
        <p:txBody>
          <a:bodyPr anchor="ctr">
            <a:noAutofit/>
          </a:bodyPr>
          <a:p>
            <a:r>
              <a:rPr lang="zh-CN" altLang="en-US" b="1" dirty="0">
                <a:solidFill>
                  <a:srgbClr val="002060"/>
                </a:solidFill>
              </a:rPr>
              <a:t>典故</a:t>
            </a:r>
            <a:endParaRPr lang="zh-CN" altLang="en-US" b="1" dirty="0">
              <a:solidFill>
                <a:srgbClr val="002060"/>
              </a:solidFill>
            </a:endParaRPr>
          </a:p>
        </p:txBody>
      </p:sp>
      <p:sp>
        <p:nvSpPr>
          <p:cNvPr id="70659" name="文本占位符 70658"/>
          <p:cNvSpPr>
            <a:spLocks noGrp="1"/>
          </p:cNvSpPr>
          <p:nvPr>
            <p:ph type="body" idx="1"/>
          </p:nvPr>
        </p:nvSpPr>
        <p:spPr>
          <a:xfrm>
            <a:off x="936625" y="1056005"/>
            <a:ext cx="10319385" cy="5364480"/>
          </a:xfrm>
        </p:spPr>
        <p:txBody>
          <a:bodyPr>
            <a:noAutofit/>
          </a:bodyPr>
          <a:p>
            <a:pPr>
              <a:lnSpc>
                <a:spcPct val="90000"/>
              </a:lnSpc>
            </a:pPr>
            <a:r>
              <a:rPr lang="zh-CN" altLang="en-US" sz="3200" b="1" dirty="0">
                <a:latin typeface="华文仿宋" panose="02010600040101010101" pitchFamily="2" charset="-122"/>
                <a:ea typeface="华文仿宋" panose="02010600040101010101" pitchFamily="2" charset="-122"/>
              </a:rPr>
              <a:t>据</a:t>
            </a:r>
            <a:r>
              <a:rPr lang="en-US" altLang="zh-CN" sz="3200" b="1" dirty="0">
                <a:latin typeface="华文仿宋" panose="02010600040101010101" pitchFamily="2" charset="-122"/>
                <a:ea typeface="华文仿宋" panose="02010600040101010101" pitchFamily="2" charset="-122"/>
              </a:rPr>
              <a:t>《</a:t>
            </a:r>
            <a:r>
              <a:rPr lang="zh-CN" altLang="en-US" sz="3200" b="1" dirty="0">
                <a:latin typeface="华文仿宋" panose="02010600040101010101" pitchFamily="2" charset="-122"/>
                <a:ea typeface="华文仿宋" panose="02010600040101010101" pitchFamily="2" charset="-122"/>
              </a:rPr>
              <a:t>后汉书</a:t>
            </a:r>
            <a:r>
              <a:rPr lang="en-US" altLang="zh-CN" sz="3200" b="1" dirty="0">
                <a:latin typeface="华文仿宋" panose="02010600040101010101" pitchFamily="2" charset="-122"/>
                <a:ea typeface="华文仿宋" panose="02010600040101010101" pitchFamily="2" charset="-122"/>
              </a:rPr>
              <a:t>·</a:t>
            </a:r>
            <a:r>
              <a:rPr lang="zh-CN" altLang="en-US" sz="3200" b="1" dirty="0">
                <a:latin typeface="华文仿宋" panose="02010600040101010101" pitchFamily="2" charset="-122"/>
                <a:ea typeface="华文仿宋" panose="02010600040101010101" pitchFamily="2" charset="-122"/>
              </a:rPr>
              <a:t>南匈奴传</a:t>
            </a:r>
            <a:r>
              <a:rPr lang="en-US" altLang="zh-CN" sz="3200" b="1" dirty="0">
                <a:latin typeface="华文仿宋" panose="02010600040101010101" pitchFamily="2" charset="-122"/>
                <a:ea typeface="华文仿宋" panose="02010600040101010101" pitchFamily="2" charset="-122"/>
              </a:rPr>
              <a:t>》</a:t>
            </a:r>
            <a:r>
              <a:rPr lang="zh-CN" altLang="en-US" sz="3200" b="1" dirty="0">
                <a:latin typeface="华文仿宋" panose="02010600040101010101" pitchFamily="2" charset="-122"/>
                <a:ea typeface="华文仿宋" panose="02010600040101010101" pitchFamily="2" charset="-122"/>
              </a:rPr>
              <a:t>记载，传说汉元帝只凭借画像辨认美人的容貌，于是画师大为吃香，许多宫女为了博得皇帝的青睐，纷纷贿赂画师，让他将自己画得美丽一些。王嫱艳冠群芳，画师毛延寿用画笔真实地再现她的美丽，随后向昭君索贿，遭到痛斥后恼羞成怒，将画好的美人图加以丑化，以至昭君入宫数年，不得见君主一面。</a:t>
            </a:r>
            <a:endParaRPr lang="zh-CN" altLang="en-US" sz="3200" b="1" dirty="0">
              <a:latin typeface="华文仿宋" panose="02010600040101010101" pitchFamily="2" charset="-122"/>
              <a:ea typeface="华文仿宋" panose="02010600040101010101" pitchFamily="2" charset="-122"/>
            </a:endParaRPr>
          </a:p>
          <a:p>
            <a:pPr>
              <a:lnSpc>
                <a:spcPct val="90000"/>
              </a:lnSpc>
            </a:pPr>
            <a:r>
              <a:rPr lang="zh-CN" altLang="en-US" sz="3200" b="1" dirty="0">
                <a:latin typeface="华文仿宋" panose="02010600040101010101" pitchFamily="2" charset="-122"/>
                <a:ea typeface="华文仿宋" panose="02010600040101010101" pitchFamily="2" charset="-122"/>
              </a:rPr>
              <a:t>而后昭君主动请求远嫁匈奴，汉元帝在朝廷上见到风华绝代的昭君，惊为天人，大为不舍，意欲留之，但不能失信他人，遂成千古憾事。</a:t>
            </a:r>
            <a:endParaRPr lang="zh-CN" altLang="en-US" sz="3200" b="1" dirty="0">
              <a:latin typeface="华文仿宋" panose="02010600040101010101" pitchFamily="2" charset="-122"/>
              <a:ea typeface="华文仿宋" panose="0201060004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700" name="文本框 29699"/>
          <p:cNvSpPr txBox="1"/>
          <p:nvPr/>
        </p:nvSpPr>
        <p:spPr>
          <a:xfrm>
            <a:off x="2821305" y="490855"/>
            <a:ext cx="7308850" cy="1981200"/>
          </a:xfrm>
          <a:prstGeom prst="rect">
            <a:avLst/>
          </a:prstGeom>
          <a:noFill/>
          <a:ln w="9525">
            <a:noFill/>
          </a:ln>
        </p:spPr>
        <p:txBody>
          <a:bodyPr wrap="square">
            <a:spAutoFit/>
          </a:bodyPr>
          <a:p>
            <a:pPr lvl="0" algn="ctr"/>
            <a:r>
              <a:rPr lang="zh-CN" altLang="en-US" sz="3200" b="1" dirty="0">
                <a:solidFill>
                  <a:srgbClr val="FF0066"/>
                </a:solidFill>
                <a:latin typeface="Arial" panose="020B0604020202020204" pitchFamily="34" charset="0"/>
                <a:ea typeface="黑体" panose="02010600030101010101" pitchFamily="2" charset="-122"/>
              </a:rPr>
              <a:t>千载琵琶作胡语，分明怨恨曲中论</a:t>
            </a:r>
            <a:r>
              <a:rPr lang="zh-CN" altLang="en-US" sz="3200" b="1" dirty="0">
                <a:latin typeface="Arial" panose="020B0604020202020204" pitchFamily="34" charset="0"/>
                <a:ea typeface="黑体" panose="02010600030101010101" pitchFamily="2" charset="-122"/>
              </a:rPr>
              <a:t>。</a:t>
            </a:r>
            <a:endParaRPr lang="zh-CN" altLang="en-US" sz="3200" b="1" dirty="0">
              <a:latin typeface="Arial" panose="020B0604020202020204" pitchFamily="34" charset="0"/>
              <a:ea typeface="黑体" panose="02010600030101010101" pitchFamily="2" charset="-122"/>
            </a:endParaRPr>
          </a:p>
          <a:p>
            <a:pPr lvl="0" algn="ctr"/>
            <a:endParaRPr lang="zh-CN" altLang="en-US" sz="3600" b="1" dirty="0">
              <a:solidFill>
                <a:srgbClr val="009900"/>
              </a:solidFill>
              <a:latin typeface="Arial" panose="020B0604020202020204" pitchFamily="34" charset="0"/>
              <a:ea typeface="黑体" panose="02010600030101010101" pitchFamily="2" charset="-122"/>
            </a:endParaRPr>
          </a:p>
          <a:p>
            <a:pPr lvl="0" algn="l"/>
            <a:r>
              <a:rPr lang="zh-CN" altLang="en-US" sz="24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仿宋_GB2312" panose="02010609030101010101" pitchFamily="49" charset="-122"/>
              </a:rPr>
              <a:t>尾联宕开一笔，言千古琵琶之声，皆为昭君怨恨所凝。虽为附会之词，却是至情之论。</a:t>
            </a:r>
            <a:endParaRPr lang="zh-CN" altLang="en-US" sz="2800" b="1" dirty="0">
              <a:latin typeface="Arial" panose="020B0604020202020204" pitchFamily="34" charset="0"/>
              <a:ea typeface="仿宋_GB2312" panose="02010609030101010101" pitchFamily="49" charset="-122"/>
            </a:endParaRPr>
          </a:p>
        </p:txBody>
      </p:sp>
      <p:sp>
        <p:nvSpPr>
          <p:cNvPr id="29701" name="文本框 29700"/>
          <p:cNvSpPr txBox="1"/>
          <p:nvPr/>
        </p:nvSpPr>
        <p:spPr>
          <a:xfrm>
            <a:off x="1401445" y="2889885"/>
            <a:ext cx="9524365" cy="1371600"/>
          </a:xfrm>
          <a:prstGeom prst="rect">
            <a:avLst/>
          </a:prstGeom>
          <a:noFill/>
          <a:ln w="9525">
            <a:noFill/>
          </a:ln>
        </p:spPr>
        <p:txBody>
          <a:bodyPr wrap="square">
            <a:spAutoFit/>
          </a:bodyPr>
          <a:p>
            <a:pPr lvl="0" algn="l">
              <a:spcBef>
                <a:spcPct val="50000"/>
              </a:spcBef>
            </a:pPr>
            <a:r>
              <a:rPr lang="zh-CN" altLang="en-US" sz="2800" b="1" dirty="0">
                <a:latin typeface="Arial" panose="020B0604020202020204" pitchFamily="34" charset="0"/>
                <a:ea typeface="仿宋_GB2312" panose="02010609030101010101" pitchFamily="49" charset="-122"/>
              </a:rPr>
              <a:t>【思考】“千载琵琶作胡语，分明怨恨曲中论”。最后两句写千年以来，人们从琵琶伴奏的</a:t>
            </a:r>
            <a:r>
              <a:rPr lang="en-US" altLang="zh-CN" sz="2800" b="1" dirty="0">
                <a:latin typeface="Arial" panose="020B0604020202020204" pitchFamily="34" charset="0"/>
                <a:ea typeface="仿宋_GB2312" panose="02010609030101010101" pitchFamily="49" charset="-122"/>
              </a:rPr>
              <a:t>《</a:t>
            </a:r>
            <a:r>
              <a:rPr lang="zh-CN" altLang="en-US" sz="2800" b="1" dirty="0">
                <a:latin typeface="Arial" panose="020B0604020202020204" pitchFamily="34" charset="0"/>
                <a:ea typeface="仿宋_GB2312" panose="02010609030101010101" pitchFamily="49" charset="-122"/>
              </a:rPr>
              <a:t>昭君怨</a:t>
            </a:r>
            <a:r>
              <a:rPr lang="en-US" altLang="zh-CN" sz="2800" b="1" dirty="0">
                <a:latin typeface="Arial" panose="020B0604020202020204" pitchFamily="34" charset="0"/>
                <a:ea typeface="仿宋_GB2312" panose="02010609030101010101" pitchFamily="49" charset="-122"/>
              </a:rPr>
              <a:t>》</a:t>
            </a:r>
            <a:r>
              <a:rPr lang="zh-CN" altLang="en-US" sz="2800" b="1" dirty="0">
                <a:latin typeface="Arial" panose="020B0604020202020204" pitchFamily="34" charset="0"/>
                <a:ea typeface="仿宋_GB2312" panose="02010609030101010101" pitchFamily="49" charset="-122"/>
              </a:rPr>
              <a:t>歌词里听到了她的悲怨。从中可以看出作者对抱着昭君怎样的态度？</a:t>
            </a:r>
            <a:endParaRPr lang="zh-CN" altLang="en-US" sz="2800" b="1" dirty="0">
              <a:latin typeface="Arial" panose="020B0604020202020204" pitchFamily="34" charset="0"/>
              <a:ea typeface="仿宋_GB2312" panose="02010609030101010101" pitchFamily="49" charset="-122"/>
            </a:endParaRPr>
          </a:p>
        </p:txBody>
      </p:sp>
      <p:sp>
        <p:nvSpPr>
          <p:cNvPr id="29702" name="文本框 29701"/>
          <p:cNvSpPr txBox="1"/>
          <p:nvPr/>
        </p:nvSpPr>
        <p:spPr>
          <a:xfrm>
            <a:off x="3079115" y="4540885"/>
            <a:ext cx="5029200" cy="579120"/>
          </a:xfrm>
          <a:prstGeom prst="rect">
            <a:avLst/>
          </a:prstGeom>
          <a:noFill/>
          <a:ln w="9525">
            <a:noFill/>
          </a:ln>
        </p:spPr>
        <p:txBody>
          <a:bodyPr>
            <a:spAutoFit/>
          </a:bodyPr>
          <a:p>
            <a:pPr lvl="0" algn="l">
              <a:spcBef>
                <a:spcPct val="50000"/>
              </a:spcBef>
            </a:pPr>
            <a:r>
              <a:rPr lang="zh-CN" altLang="en-US" sz="3200" b="1" dirty="0">
                <a:latin typeface="Arial" panose="020B0604020202020204" pitchFamily="34" charset="0"/>
                <a:ea typeface="仿宋_GB2312" panose="02010609030101010101" pitchFamily="49" charset="-122"/>
              </a:rPr>
              <a:t>答：</a:t>
            </a:r>
            <a:r>
              <a:rPr lang="zh-CN" altLang="en-US" sz="3200" b="1" dirty="0">
                <a:solidFill>
                  <a:srgbClr val="FF0066"/>
                </a:solidFill>
                <a:latin typeface="Arial" panose="020B0604020202020204" pitchFamily="34" charset="0"/>
                <a:ea typeface="仿宋_GB2312" panose="02010609030101010101" pitchFamily="49" charset="-122"/>
              </a:rPr>
              <a:t>同情她的不幸。</a:t>
            </a:r>
            <a:endParaRPr lang="zh-CN" altLang="en-US" sz="3200" b="1" dirty="0">
              <a:solidFill>
                <a:srgbClr val="FF0066"/>
              </a:solidFill>
              <a:latin typeface="Arial" panose="020B0604020202020204" pitchFamily="34" charset="0"/>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Effect transition="in" filter="fade">
                                      <p:cBhvr>
                                        <p:cTn id="7" dur="1000"/>
                                        <p:tgtEl>
                                          <p:spTgt spid="29701"/>
                                        </p:tgtEl>
                                      </p:cBhvr>
                                    </p:animEffect>
                                    <p:anim calcmode="lin" valueType="num">
                                      <p:cBhvr>
                                        <p:cTn id="8" dur="1000" fill="hold"/>
                                        <p:tgtEl>
                                          <p:spTgt spid="29701"/>
                                        </p:tgtEl>
                                        <p:attrNameLst>
                                          <p:attrName>ppt_x</p:attrName>
                                        </p:attrNameLst>
                                      </p:cBhvr>
                                      <p:tavLst>
                                        <p:tav tm="0">
                                          <p:val>
                                            <p:strVal val="#ppt_x"/>
                                          </p:val>
                                        </p:tav>
                                        <p:tav tm="100000">
                                          <p:val>
                                            <p:strVal val="#ppt_x"/>
                                          </p:val>
                                        </p:tav>
                                      </p:tavLst>
                                    </p:anim>
                                    <p:anim calcmode="lin" valueType="num">
                                      <p:cBhvr>
                                        <p:cTn id="9" dur="1000" fill="hold"/>
                                        <p:tgtEl>
                                          <p:spTgt spid="2970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702"/>
                                        </p:tgtEl>
                                        <p:attrNameLst>
                                          <p:attrName>style.visibility</p:attrName>
                                        </p:attrNameLst>
                                      </p:cBhvr>
                                      <p:to>
                                        <p:strVal val="visible"/>
                                      </p:to>
                                    </p:set>
                                    <p:animEffect transition="in" filter="fade">
                                      <p:cBhvr>
                                        <p:cTn id="14" dur="1000"/>
                                        <p:tgtEl>
                                          <p:spTgt spid="29702"/>
                                        </p:tgtEl>
                                      </p:cBhvr>
                                    </p:animEffect>
                                    <p:anim calcmode="lin" valueType="num">
                                      <p:cBhvr>
                                        <p:cTn id="15" dur="1000" fill="hold"/>
                                        <p:tgtEl>
                                          <p:spTgt spid="29702"/>
                                        </p:tgtEl>
                                        <p:attrNameLst>
                                          <p:attrName>ppt_x</p:attrName>
                                        </p:attrNameLst>
                                      </p:cBhvr>
                                      <p:tavLst>
                                        <p:tav tm="0">
                                          <p:val>
                                            <p:strVal val="#ppt_x"/>
                                          </p:val>
                                        </p:tav>
                                        <p:tav tm="100000">
                                          <p:val>
                                            <p:strVal val="#ppt_x"/>
                                          </p:val>
                                        </p:tav>
                                      </p:tavLst>
                                    </p:anim>
                                    <p:anim calcmode="lin" valueType="num">
                                      <p:cBhvr>
                                        <p:cTn id="16" dur="1000" fill="hold"/>
                                        <p:tgtEl>
                                          <p:spTgt spid="297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2970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7" name="文本占位符 67586"/>
          <p:cNvSpPr>
            <a:spLocks noGrp="1"/>
          </p:cNvSpPr>
          <p:nvPr>
            <p:ph type="body" sz="half" idx="1"/>
          </p:nvPr>
        </p:nvSpPr>
        <p:spPr>
          <a:xfrm>
            <a:off x="407670" y="313055"/>
            <a:ext cx="11175365" cy="6240780"/>
          </a:xfrm>
        </p:spPr>
        <p:txBody>
          <a:bodyPr>
            <a:noAutofit/>
          </a:bodyPr>
          <a:p>
            <a:pPr algn="just">
              <a:lnSpc>
                <a:spcPct val="90000"/>
              </a:lnSpc>
            </a:pPr>
            <a:r>
              <a:rPr lang="zh-CN" altLang="en-US" sz="3600" b="1" dirty="0">
                <a:solidFill>
                  <a:srgbClr val="FF0000"/>
                </a:solidFill>
                <a:latin typeface="华文宋体" panose="02010600040101010101" pitchFamily="2" charset="-122"/>
                <a:ea typeface="华文宋体" panose="02010600040101010101" pitchFamily="2" charset="-122"/>
              </a:rPr>
              <a:t>律诗必须符合以下三个基本条件：</a:t>
            </a:r>
            <a:endParaRPr lang="zh-CN" altLang="en-US" sz="3600" b="1" dirty="0">
              <a:solidFill>
                <a:srgbClr val="FF0000"/>
              </a:solidFill>
              <a:latin typeface="华文宋体" panose="02010600040101010101" pitchFamily="2" charset="-122"/>
              <a:ea typeface="华文宋体" panose="02010600040101010101" pitchFamily="2" charset="-122"/>
            </a:endParaRPr>
          </a:p>
          <a:p>
            <a:pPr algn="just">
              <a:lnSpc>
                <a:spcPct val="90000"/>
              </a:lnSpc>
            </a:pPr>
            <a:endParaRPr lang="en-US" altLang="zh-CN" sz="3200" b="1" dirty="0">
              <a:latin typeface="华文宋体" panose="02010600040101010101" pitchFamily="2" charset="-122"/>
              <a:ea typeface="华文宋体" panose="02010600040101010101" pitchFamily="2" charset="-122"/>
            </a:endParaRPr>
          </a:p>
          <a:p>
            <a:pPr algn="just">
              <a:lnSpc>
                <a:spcPct val="90000"/>
              </a:lnSpc>
            </a:pPr>
            <a:r>
              <a:rPr lang="en-US" altLang="zh-CN" sz="3200" b="1" dirty="0">
                <a:latin typeface="华文宋体" panose="02010600040101010101" pitchFamily="2" charset="-122"/>
                <a:ea typeface="华文宋体" panose="02010600040101010101" pitchFamily="2" charset="-122"/>
              </a:rPr>
              <a:t>1</a:t>
            </a:r>
            <a:r>
              <a:rPr lang="zh-CN" altLang="en-US" sz="3200" b="1" dirty="0">
                <a:latin typeface="华文宋体" panose="02010600040101010101" pitchFamily="2" charset="-122"/>
                <a:ea typeface="华文宋体" panose="02010600040101010101" pitchFamily="2" charset="-122"/>
              </a:rPr>
              <a:t>． </a:t>
            </a:r>
            <a:r>
              <a:rPr lang="zh-CN" altLang="en-US" sz="3200" b="1" dirty="0">
                <a:solidFill>
                  <a:srgbClr val="FF0066"/>
                </a:solidFill>
                <a:latin typeface="华文宋体" panose="02010600040101010101" pitchFamily="2" charset="-122"/>
                <a:ea typeface="华文宋体" panose="02010600040101010101" pitchFamily="2" charset="-122"/>
              </a:rPr>
              <a:t>押韵</a:t>
            </a:r>
            <a:r>
              <a:rPr lang="zh-CN" altLang="en-US" sz="3200" b="1" dirty="0">
                <a:latin typeface="华文宋体" panose="02010600040101010101" pitchFamily="2" charset="-122"/>
                <a:ea typeface="华文宋体" panose="02010600040101010101" pitchFamily="2" charset="-122"/>
              </a:rPr>
              <a:t>：第二、四、六、八句押韵，首句可押可不押，通常要求押平声</a:t>
            </a:r>
            <a:r>
              <a:rPr lang="en-US" altLang="zh-CN" sz="3200" b="1" dirty="0">
                <a:latin typeface="华文宋体" panose="02010600040101010101" pitchFamily="2" charset="-122"/>
                <a:ea typeface="华文宋体" panose="02010600040101010101" pitchFamily="2" charset="-122"/>
              </a:rPr>
              <a:t>, </a:t>
            </a:r>
            <a:r>
              <a:rPr lang="zh-CN" altLang="en-US" sz="3200" b="1" dirty="0">
                <a:latin typeface="华文宋体" panose="02010600040101010101" pitchFamily="2" charset="-122"/>
                <a:ea typeface="华文宋体" panose="02010600040101010101" pitchFamily="2" charset="-122"/>
              </a:rPr>
              <a:t>且一韵到底。</a:t>
            </a:r>
            <a:endParaRPr lang="zh-CN" altLang="en-US" sz="3200" b="1" dirty="0">
              <a:latin typeface="华文宋体" panose="02010600040101010101" pitchFamily="2" charset="-122"/>
              <a:ea typeface="华文宋体" panose="02010600040101010101" pitchFamily="2" charset="-122"/>
            </a:endParaRPr>
          </a:p>
          <a:p>
            <a:pPr algn="just">
              <a:lnSpc>
                <a:spcPct val="90000"/>
              </a:lnSpc>
            </a:pPr>
            <a:r>
              <a:rPr lang="en-US" altLang="zh-CN" sz="3200" b="1" dirty="0">
                <a:latin typeface="华文宋体" panose="02010600040101010101" pitchFamily="2" charset="-122"/>
                <a:ea typeface="华文宋体" panose="02010600040101010101" pitchFamily="2" charset="-122"/>
              </a:rPr>
              <a:t>2</a:t>
            </a:r>
            <a:r>
              <a:rPr lang="zh-CN" altLang="en-US" sz="3200" b="1" dirty="0">
                <a:latin typeface="华文宋体" panose="02010600040101010101" pitchFamily="2" charset="-122"/>
                <a:ea typeface="华文宋体" panose="02010600040101010101" pitchFamily="2" charset="-122"/>
              </a:rPr>
              <a:t>． </a:t>
            </a:r>
            <a:r>
              <a:rPr lang="zh-CN" altLang="en-US" sz="3200" b="1" dirty="0">
                <a:solidFill>
                  <a:srgbClr val="FF0066"/>
                </a:solidFill>
                <a:latin typeface="华文宋体" panose="02010600040101010101" pitchFamily="2" charset="-122"/>
                <a:ea typeface="华文宋体" panose="02010600040101010101" pitchFamily="2" charset="-122"/>
              </a:rPr>
              <a:t>对仗</a:t>
            </a:r>
            <a:r>
              <a:rPr lang="zh-CN" altLang="en-US" sz="3200" b="1" dirty="0">
                <a:latin typeface="华文宋体" panose="02010600040101010101" pitchFamily="2" charset="-122"/>
                <a:ea typeface="华文宋体" panose="02010600040101010101" pitchFamily="2" charset="-122"/>
              </a:rPr>
              <a:t>：律诗中间两联（颔联和颈联）必须对仗。</a:t>
            </a:r>
            <a:endParaRPr lang="zh-CN" altLang="en-US" sz="3200" b="1" dirty="0">
              <a:latin typeface="华文宋体" panose="02010600040101010101" pitchFamily="2" charset="-122"/>
              <a:ea typeface="华文宋体" panose="02010600040101010101" pitchFamily="2" charset="-122"/>
            </a:endParaRPr>
          </a:p>
          <a:p>
            <a:pPr>
              <a:lnSpc>
                <a:spcPct val="90000"/>
              </a:lnSpc>
            </a:pPr>
            <a:r>
              <a:rPr lang="en-US" altLang="zh-CN" sz="3200" b="1" dirty="0">
                <a:latin typeface="华文宋体" panose="02010600040101010101" pitchFamily="2" charset="-122"/>
                <a:ea typeface="华文宋体" panose="02010600040101010101" pitchFamily="2" charset="-122"/>
              </a:rPr>
              <a:t>3</a:t>
            </a:r>
            <a:r>
              <a:rPr lang="zh-CN" altLang="en-US" sz="3200" b="1" dirty="0">
                <a:latin typeface="华文宋体" panose="02010600040101010101" pitchFamily="2" charset="-122"/>
                <a:ea typeface="华文宋体" panose="02010600040101010101" pitchFamily="2" charset="-122"/>
              </a:rPr>
              <a:t>． </a:t>
            </a:r>
            <a:r>
              <a:rPr lang="zh-CN" altLang="en-US" sz="3200" b="1" dirty="0">
                <a:solidFill>
                  <a:srgbClr val="FF0066"/>
                </a:solidFill>
                <a:latin typeface="华文宋体" panose="02010600040101010101" pitchFamily="2" charset="-122"/>
                <a:ea typeface="华文宋体" panose="02010600040101010101" pitchFamily="2" charset="-122"/>
              </a:rPr>
              <a:t>平仄</a:t>
            </a:r>
            <a:r>
              <a:rPr lang="zh-CN" altLang="en-US" sz="3200" b="1" dirty="0">
                <a:latin typeface="华文宋体" panose="02010600040101010101" pitchFamily="2" charset="-122"/>
                <a:ea typeface="华文宋体" panose="02010600040101010101" pitchFamily="2" charset="-122"/>
              </a:rPr>
              <a:t>：律诗和绝句的每句平仄都有规定，误用者谓之“失粘”。</a:t>
            </a:r>
            <a:endParaRPr lang="zh-CN" altLang="en-US" sz="3200" b="1" dirty="0">
              <a:latin typeface="华文宋体" panose="02010600040101010101" pitchFamily="2" charset="-122"/>
              <a:ea typeface="华文宋体" panose="02010600040101010101" pitchFamily="2" charset="-122"/>
            </a:endParaRPr>
          </a:p>
          <a:p>
            <a:pPr>
              <a:lnSpc>
                <a:spcPct val="90000"/>
              </a:lnSpc>
            </a:pPr>
            <a:r>
              <a:rPr lang="zh-CN" altLang="en-US" sz="3200" b="1" dirty="0">
                <a:latin typeface="华文宋体" panose="02010600040101010101" pitchFamily="2" charset="-122"/>
                <a:ea typeface="华文宋体" panose="02010600040101010101" pitchFamily="2" charset="-122"/>
              </a:rPr>
              <a:t>所谓“失粘”，应该是指邻句不相粘</a:t>
            </a:r>
            <a:r>
              <a:rPr lang="en-US" altLang="zh-CN" sz="3200" b="1" dirty="0">
                <a:latin typeface="华文宋体" panose="02010600040101010101" pitchFamily="2" charset="-122"/>
                <a:ea typeface="华文宋体" panose="02010600040101010101" pitchFamily="2" charset="-122"/>
              </a:rPr>
              <a:t>——“</a:t>
            </a:r>
            <a:r>
              <a:rPr lang="zh-CN" altLang="en-US" sz="3200" b="1" dirty="0">
                <a:latin typeface="华文宋体" panose="02010600040101010101" pitchFamily="2" charset="-122"/>
                <a:ea typeface="华文宋体" panose="02010600040101010101" pitchFamily="2" charset="-122"/>
              </a:rPr>
              <a:t>粘”的意思是两句诗的平仄相同，而邻句则是指下一联的上句和上一联的下句。</a:t>
            </a:r>
            <a:endParaRPr lang="zh-CN" altLang="en-US" sz="3200" b="1" dirty="0">
              <a:latin typeface="华文宋体" panose="02010600040101010101" pitchFamily="2" charset="-122"/>
              <a:ea typeface="华文宋体" panose="02010600040101010101" pitchFamily="2" charset="-122"/>
            </a:endParaRPr>
          </a:p>
          <a:p>
            <a:pPr>
              <a:lnSpc>
                <a:spcPct val="90000"/>
              </a:lnSpc>
            </a:pPr>
            <a:r>
              <a:rPr lang="zh-CN" altLang="en-US" sz="3200" b="1" dirty="0">
                <a:latin typeface="华文宋体" panose="02010600040101010101" pitchFamily="2" charset="-122"/>
                <a:ea typeface="华文宋体" panose="02010600040101010101" pitchFamily="2" charset="-122"/>
              </a:rPr>
              <a:t>与“失粘”类似的规则，还有“失对”，也就是同一联的上下两句没有平仄相对 </a:t>
            </a:r>
            <a:endParaRPr lang="zh-CN" altLang="en-US" sz="3200" b="1" dirty="0">
              <a:latin typeface="华文宋体" panose="02010600040101010101" pitchFamily="2" charset="-122"/>
              <a:ea typeface="华文宋体" panose="02010600040101010101" pitchFamily="2" charset="-122"/>
            </a:endParaRPr>
          </a:p>
        </p:txBody>
      </p:sp>
      <p:sp>
        <p:nvSpPr>
          <p:cNvPr id="67588" name="内容占位符 67587"/>
          <p:cNvSpPr>
            <a:spLocks noGrp="1"/>
          </p:cNvSpPr>
          <p:nvPr>
            <p:ph sz="half" idx="2"/>
          </p:nvPr>
        </p:nvSpPr>
        <p:spPr>
          <a:xfrm>
            <a:off x="2590800" y="6553200"/>
            <a:ext cx="8229600" cy="122238"/>
          </a:xfrm>
        </p:spPr>
        <p:txBody>
          <a:bodyPr>
            <a:normAutofit fontScale="25000"/>
          </a:bodyPr>
          <a:p>
            <a:endParaRPr sz="28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2" name="文本框 32771"/>
          <p:cNvSpPr txBox="1"/>
          <p:nvPr/>
        </p:nvSpPr>
        <p:spPr>
          <a:xfrm>
            <a:off x="3954145" y="685800"/>
            <a:ext cx="4495800" cy="822960"/>
          </a:xfrm>
          <a:prstGeom prst="rect">
            <a:avLst/>
          </a:prstGeom>
          <a:noFill/>
          <a:ln w="9525">
            <a:noFill/>
          </a:ln>
        </p:spPr>
        <p:txBody>
          <a:bodyPr>
            <a:spAutoFit/>
          </a:bodyPr>
          <a:p>
            <a:pPr marL="457200" lvl="0" indent="-457200" algn="l">
              <a:spcBef>
                <a:spcPct val="50000"/>
              </a:spcBef>
            </a:pPr>
            <a:r>
              <a:rPr lang="zh-CN" altLang="en-US" sz="4800" b="1" dirty="0">
                <a:solidFill>
                  <a:srgbClr val="FF0000"/>
                </a:solidFill>
                <a:latin typeface="隶书" panose="02010509060101010101" pitchFamily="49" charset="-122"/>
                <a:ea typeface="隶书" panose="02010509060101010101" pitchFamily="49" charset="-122"/>
              </a:rPr>
              <a:t>探究与思考</a:t>
            </a:r>
            <a:endParaRPr lang="zh-CN" altLang="en-US" sz="4800" b="1" dirty="0">
              <a:solidFill>
                <a:srgbClr val="FF0000"/>
              </a:solidFill>
              <a:latin typeface="隶书" panose="02010509060101010101" pitchFamily="49" charset="-122"/>
              <a:ea typeface="隶书" panose="02010509060101010101" pitchFamily="49" charset="-122"/>
            </a:endParaRPr>
          </a:p>
        </p:txBody>
      </p:sp>
      <p:sp>
        <p:nvSpPr>
          <p:cNvPr id="32773" name="文本框 32772"/>
          <p:cNvSpPr txBox="1"/>
          <p:nvPr/>
        </p:nvSpPr>
        <p:spPr>
          <a:xfrm>
            <a:off x="1379855" y="1882140"/>
            <a:ext cx="9147810" cy="4358640"/>
          </a:xfrm>
          <a:prstGeom prst="rect">
            <a:avLst/>
          </a:prstGeom>
          <a:noFill/>
          <a:ln w="9525">
            <a:noFill/>
          </a:ln>
        </p:spPr>
        <p:txBody>
          <a:bodyPr wrap="square">
            <a:spAutoFit/>
          </a:bodyPr>
          <a:p>
            <a:pPr lvl="0" algn="l">
              <a:spcBef>
                <a:spcPct val="50000"/>
              </a:spcBef>
            </a:pPr>
            <a:r>
              <a:rPr lang="en-US" altLang="zh-CN" sz="4000" b="1">
                <a:latin typeface="宋体" panose="02010600030101010101" pitchFamily="2" charset="-122"/>
                <a:ea typeface="宋体" panose="02010600030101010101" pitchFamily="2" charset="-122"/>
                <a:sym typeface="+mn-ea"/>
              </a:rPr>
              <a:t>1</a:t>
            </a:r>
            <a:r>
              <a:rPr lang="en-US" altLang="zh-CN" sz="4000">
                <a:latin typeface="宋体" panose="02010600030101010101" pitchFamily="2" charset="-122"/>
                <a:ea typeface="宋体" panose="02010600030101010101" pitchFamily="2" charset="-122"/>
                <a:sym typeface="+mn-ea"/>
              </a:rPr>
              <a:t>.</a:t>
            </a:r>
            <a:r>
              <a:rPr lang="zh-CN" altLang="en-US" sz="4000" b="1" dirty="0">
                <a:latin typeface="宋体" panose="02010600030101010101" pitchFamily="2" charset="-122"/>
                <a:ea typeface="宋体" panose="02010600030101010101" pitchFamily="2" charset="-122"/>
                <a:sym typeface="+mn-ea"/>
              </a:rPr>
              <a:t>昭君的悲剧是由毛延寿造成的吗？</a:t>
            </a:r>
            <a:r>
              <a:rPr lang="zh-CN" altLang="en-US" dirty="0">
                <a:latin typeface="宋体" panose="02010600030101010101" pitchFamily="2" charset="-122"/>
                <a:ea typeface="宋体" panose="02010600030101010101" pitchFamily="2" charset="-122"/>
              </a:rPr>
              <a:t> </a:t>
            </a:r>
            <a:endParaRPr lang="zh-CN" altLang="en-US" dirty="0">
              <a:latin typeface="宋体" panose="02010600030101010101" pitchFamily="2" charset="-122"/>
              <a:ea typeface="宋体" panose="02010600030101010101" pitchFamily="2" charset="-122"/>
            </a:endParaRPr>
          </a:p>
          <a:p>
            <a:pPr lvl="0" algn="l">
              <a:spcBef>
                <a:spcPct val="50000"/>
              </a:spcBef>
            </a:pPr>
            <a:r>
              <a:rPr lang="en-US" altLang="zh-CN" sz="4000" b="1" dirty="0">
                <a:latin typeface="宋体" panose="02010600030101010101" pitchFamily="2" charset="-122"/>
                <a:ea typeface="宋体" panose="02010600030101010101" pitchFamily="2" charset="-122"/>
                <a:sym typeface="+mn-ea"/>
              </a:rPr>
              <a:t>2.</a:t>
            </a:r>
            <a:r>
              <a:rPr lang="zh-CN" altLang="en-US" sz="4000" b="1" dirty="0">
                <a:latin typeface="宋体" panose="02010600030101010101" pitchFamily="2" charset="-122"/>
                <a:ea typeface="宋体" panose="02010600030101010101" pitchFamily="2" charset="-122"/>
                <a:sym typeface="+mn-ea"/>
              </a:rPr>
              <a:t>明代评论家胡震亨认为，这么气象雄伟的起句，只有用在生长英雄的地方才适当，用在昭君村上是不适合、不协调的。你同意这种看法吗？ </a:t>
            </a:r>
            <a:endParaRPr lang="zh-CN" altLang="en-US" sz="4000" b="1" dirty="0">
              <a:latin typeface="宋体" panose="02010600030101010101" pitchFamily="2" charset="-122"/>
              <a:ea typeface="宋体" panose="02010600030101010101" pitchFamily="2" charset="-122"/>
            </a:endParaRPr>
          </a:p>
          <a:p>
            <a:pPr lvl="0" algn="l">
              <a:spcBef>
                <a:spcPct val="50000"/>
              </a:spcBef>
            </a:pPr>
            <a:endParaRPr lang="zh-CN" altLang="en-US" sz="4000" b="1" dirty="0">
              <a:latin typeface="宋体" panose="02010600030101010101" pitchFamily="2" charset="-122"/>
              <a:ea typeface="宋体" panose="02010600030101010101" pitchFamily="2" charset="-122"/>
            </a:endParaRPr>
          </a:p>
        </p:txBody>
      </p:sp>
      <p:sp>
        <p:nvSpPr>
          <p:cNvPr id="32777" name="上箭头 32776">
            <a:hlinkClick r:id="rId1" action="ppaction://hlinksldjump"/>
          </p:cNvPr>
          <p:cNvSpPr/>
          <p:nvPr/>
        </p:nvSpPr>
        <p:spPr>
          <a:xfrm>
            <a:off x="9067800" y="5486400"/>
            <a:ext cx="685800" cy="609600"/>
          </a:xfrm>
          <a:prstGeom prst="upArrow">
            <a:avLst>
              <a:gd name="adj1" fmla="val 50000"/>
              <a:gd name="adj2" fmla="val 25000"/>
            </a:avLst>
          </a:prstGeom>
          <a:gradFill rotWithShape="1">
            <a:gsLst>
              <a:gs pos="0">
                <a:srgbClr val="006600">
                  <a:alpha val="98000"/>
                </a:srgbClr>
              </a:gs>
              <a:gs pos="50000">
                <a:schemeClr val="hlink"/>
              </a:gs>
              <a:gs pos="100000">
                <a:srgbClr val="006600">
                  <a:alpha val="98000"/>
                </a:srgbClr>
              </a:gs>
            </a:gsLst>
            <a:lin ang="5400000" scaled="1"/>
            <a:tileRect/>
          </a:gradFill>
          <a:ln w="9525">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3"/>
                                        </p:tgtEl>
                                        <p:attrNameLst>
                                          <p:attrName>style.visibility</p:attrName>
                                        </p:attrNameLst>
                                      </p:cBhvr>
                                      <p:to>
                                        <p:strVal val="visible"/>
                                      </p:to>
                                    </p:set>
                                    <p:anim calcmode="lin" valueType="num">
                                      <p:cBhvr additive="base">
                                        <p:cTn id="7" dur="500" fill="hold"/>
                                        <p:tgtEl>
                                          <p:spTgt spid="32773"/>
                                        </p:tgtEl>
                                        <p:attrNameLst>
                                          <p:attrName>ppt_x</p:attrName>
                                        </p:attrNameLst>
                                      </p:cBhvr>
                                      <p:tavLst>
                                        <p:tav tm="0">
                                          <p:val>
                                            <p:strVal val="#ppt_x"/>
                                          </p:val>
                                        </p:tav>
                                        <p:tav tm="100000">
                                          <p:val>
                                            <p:strVal val="#ppt_x"/>
                                          </p:val>
                                        </p:tav>
                                      </p:tavLst>
                                    </p:anim>
                                    <p:anim calcmode="lin" valueType="num">
                                      <p:cBhvr additive="base">
                                        <p:cTn id="8" dur="500" fill="hold"/>
                                        <p:tgtEl>
                                          <p:spTgt spid="327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Rectangle 3"/>
          <p:cNvSpPr/>
          <p:nvPr/>
        </p:nvSpPr>
        <p:spPr>
          <a:xfrm>
            <a:off x="1524000" y="533400"/>
            <a:ext cx="9144000" cy="1554480"/>
          </a:xfrm>
          <a:prstGeom prst="rect">
            <a:avLst/>
          </a:prstGeom>
          <a:noFill/>
          <a:ln w="9525">
            <a:noFill/>
          </a:ln>
        </p:spPr>
        <p:txBody>
          <a:bodyPr>
            <a:spAutoFit/>
          </a:bodyPr>
          <a:p>
            <a:pPr lvl="0"/>
            <a:r>
              <a:rPr lang="zh-CN" altLang="en-US" sz="3200" b="1" dirty="0">
                <a:solidFill>
                  <a:srgbClr val="301D9F"/>
                </a:solidFill>
                <a:latin typeface="华文隶书" panose="02010800040101010101" pitchFamily="2" charset="-122"/>
                <a:ea typeface="华文隶书" panose="02010800040101010101" pitchFamily="2" charset="-122"/>
              </a:rPr>
              <a:t>【讨论】明代评论家胡震亨认为，这么气象雄伟的起句，只有用在生长英雄的地方才适当，用在昭君村上是不适合、不协调的。你同意这种看法吗？</a:t>
            </a:r>
            <a:r>
              <a:rPr lang="zh-CN" altLang="en-US" sz="1000" b="0" dirty="0">
                <a:solidFill>
                  <a:schemeClr val="tx1"/>
                </a:solidFill>
                <a:latin typeface="宋体" panose="02010600030101010101" pitchFamily="2" charset="-122"/>
                <a:ea typeface="宋体" panose="02010600030101010101" pitchFamily="2" charset="-122"/>
              </a:rPr>
              <a:t> </a:t>
            </a:r>
            <a:endParaRPr lang="zh-CN" altLang="en-US" sz="2400" b="0" dirty="0">
              <a:solidFill>
                <a:schemeClr val="tx1"/>
              </a:solidFill>
              <a:latin typeface="Times New Roman" panose="02020603050405020304" pitchFamily="18" charset="0"/>
              <a:ea typeface="宋体" panose="02010600030101010101" pitchFamily="2" charset="-122"/>
            </a:endParaRPr>
          </a:p>
        </p:txBody>
      </p:sp>
      <p:sp>
        <p:nvSpPr>
          <p:cNvPr id="39941" name="Rectangle 5"/>
          <p:cNvSpPr/>
          <p:nvPr/>
        </p:nvSpPr>
        <p:spPr>
          <a:xfrm>
            <a:off x="1524000" y="2209800"/>
            <a:ext cx="9144000" cy="4358640"/>
          </a:xfrm>
          <a:prstGeom prst="rect">
            <a:avLst/>
          </a:prstGeom>
          <a:noFill/>
          <a:ln w="9525">
            <a:noFill/>
          </a:ln>
        </p:spPr>
        <p:txBody>
          <a:bodyPr>
            <a:spAutoFit/>
          </a:bodyPr>
          <a:p>
            <a:pPr lvl="0"/>
            <a:r>
              <a:rPr lang="zh-CN" altLang="en-US" sz="2800" b="1" dirty="0">
                <a:solidFill>
                  <a:srgbClr val="000000"/>
                </a:solidFill>
                <a:latin typeface="黑体" panose="02010600030101010101" pitchFamily="2" charset="-122"/>
                <a:ea typeface="黑体" panose="02010600030101010101" pitchFamily="2" charset="-122"/>
              </a:rPr>
              <a:t>不同意。常言道：地灵人杰，正是因为有了如此雄奇的山水，钟灵毓秀，才孕育出昭君这样美貌的、不平凡的女子。清人吴瞻泰认为：诗人就是要借高大山川的雄伟气象来烘托、抬高昭君这个</a:t>
            </a:r>
            <a:r>
              <a:rPr lang="zh-CN" altLang="en-US" sz="2800" b="1" dirty="0">
                <a:solidFill>
                  <a:srgbClr val="000000"/>
                </a:solidFill>
                <a:latin typeface="Times New Roman" panose="02020603050405020304" pitchFamily="18" charset="0"/>
                <a:ea typeface="黑体" panose="02010600030101010101" pitchFamily="2" charset="-122"/>
              </a:rPr>
              <a:t>“</a:t>
            </a:r>
            <a:r>
              <a:rPr lang="zh-CN" altLang="en-US" sz="2800" b="1" dirty="0">
                <a:solidFill>
                  <a:srgbClr val="000000"/>
                </a:solidFill>
                <a:latin typeface="黑体" panose="02010600030101010101" pitchFamily="2" charset="-122"/>
                <a:ea typeface="黑体" panose="02010600030101010101" pitchFamily="2" charset="-122"/>
              </a:rPr>
              <a:t>窈窕红颜</a:t>
            </a:r>
            <a:r>
              <a:rPr lang="zh-CN" altLang="en-US" sz="2800" b="1" dirty="0">
                <a:solidFill>
                  <a:srgbClr val="000000"/>
                </a:solidFill>
                <a:latin typeface="Times New Roman" panose="02020603050405020304" pitchFamily="18" charset="0"/>
                <a:ea typeface="黑体" panose="02010600030101010101" pitchFamily="2" charset="-122"/>
              </a:rPr>
              <a:t>”</a:t>
            </a:r>
            <a:r>
              <a:rPr lang="zh-CN" altLang="en-US" sz="2800" b="1" dirty="0">
                <a:solidFill>
                  <a:srgbClr val="000000"/>
                </a:solidFill>
                <a:latin typeface="黑体" panose="02010600030101010101" pitchFamily="2" charset="-122"/>
                <a:ea typeface="黑体" panose="02010600030101010101" pitchFamily="2" charset="-122"/>
              </a:rPr>
              <a:t>，要把她写得惊天动地。可见，作者在此是从咏江山之奇绝引出咏佳人之奇美。这是其一。其二，作者在引出昭君之前特意用了这么一个内涵厚重的句子做铺垫，也说明了在作者的心目中，生长在这里的昭君决不只是一个明眸皓齿、秀发冰肌的弱女子，而是一位具有大山般坚强性格的奇伟女性。所以，画面的底色用的不是阴柔的秀丽而是阳刚的伟岸，是较为和谐的。</a:t>
            </a:r>
            <a:endParaRPr lang="zh-CN" altLang="en-US" sz="2800" b="1" dirty="0">
              <a:solidFill>
                <a:srgbClr val="000000"/>
              </a:solidFill>
              <a:latin typeface="黑体" panose="02010600030101010101" pitchFamily="2" charset="-122"/>
              <a:ea typeface="黑体" panose="02010600030101010101" pitchFamily="2" charset="-122"/>
            </a:endParaRPr>
          </a:p>
        </p:txBody>
      </p:sp>
      <p:sp>
        <p:nvSpPr>
          <p:cNvPr id="2" name="文本框 1"/>
          <p:cNvSpPr txBox="1"/>
          <p:nvPr/>
        </p:nvSpPr>
        <p:spPr>
          <a:xfrm>
            <a:off x="409575" y="1924685"/>
            <a:ext cx="914400" cy="2532380"/>
          </a:xfrm>
          <a:prstGeom prst="rect">
            <a:avLst/>
          </a:prstGeom>
          <a:noFill/>
        </p:spPr>
        <p:txBody>
          <a:bodyPr vert="eaVert" wrap="none" rtlCol="0">
            <a:spAutoFit/>
          </a:bodyPr>
          <a:p>
            <a:r>
              <a:rPr lang="zh-CN" altLang="en-US" sz="4800" b="1">
                <a:solidFill>
                  <a:srgbClr val="FF0000"/>
                </a:solidFill>
                <a:latin typeface="华文楷体" panose="02010600040101010101" charset="-122"/>
                <a:ea typeface="华文楷体" panose="02010600040101010101" charset="-122"/>
              </a:rPr>
              <a:t>诗歌探究</a:t>
            </a:r>
            <a:endParaRPr lang="zh-CN" altLang="en-US" sz="4800" b="1">
              <a:solidFill>
                <a:srgbClr val="FF0000"/>
              </a:solidFill>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 calcmode="lin" valueType="num">
                                      <p:cBhvr additive="base">
                                        <p:cTn id="7" dur="500" fill="hold"/>
                                        <p:tgtEl>
                                          <p:spTgt spid="39939"/>
                                        </p:tgtEl>
                                        <p:attrNameLst>
                                          <p:attrName>ppt_x</p:attrName>
                                        </p:attrNameLst>
                                      </p:cBhvr>
                                      <p:tavLst>
                                        <p:tav tm="0">
                                          <p:val>
                                            <p:strVal val="0-#ppt_w/2"/>
                                          </p:val>
                                        </p:tav>
                                        <p:tav tm="100000">
                                          <p:val>
                                            <p:strVal val="#ppt_x"/>
                                          </p:val>
                                        </p:tav>
                                      </p:tavLst>
                                    </p:anim>
                                    <p:anim calcmode="lin" valueType="num">
                                      <p:cBhvr additive="base">
                                        <p:cTn id="8" dur="500" fill="hold"/>
                                        <p:tgtEl>
                                          <p:spTgt spid="3993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9941"/>
                                        </p:tgtEl>
                                        <p:attrNameLst>
                                          <p:attrName>style.visibility</p:attrName>
                                        </p:attrNameLst>
                                      </p:cBhvr>
                                      <p:to>
                                        <p:strVal val="visible"/>
                                      </p:to>
                                    </p:set>
                                    <p:animEffect transition="in" filter="randombar(horizontal)">
                                      <p:cBhvr>
                                        <p:cTn id="13" dur="500"/>
                                        <p:tgtEl>
                                          <p:spTgt spid="39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P spid="3994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p:nvPr/>
        </p:nvSpPr>
        <p:spPr>
          <a:xfrm>
            <a:off x="1524000" y="609600"/>
            <a:ext cx="9144000" cy="701040"/>
          </a:xfrm>
          <a:prstGeom prst="rect">
            <a:avLst/>
          </a:prstGeom>
          <a:noFill/>
          <a:ln w="9525">
            <a:noFill/>
          </a:ln>
        </p:spPr>
        <p:txBody>
          <a:bodyPr>
            <a:spAutoFit/>
          </a:bodyPr>
          <a:p>
            <a:pPr lvl="0"/>
            <a:r>
              <a:rPr lang="zh-CN" altLang="en-US" sz="4000" b="1" dirty="0">
                <a:solidFill>
                  <a:srgbClr val="FF0000"/>
                </a:solidFill>
                <a:latin typeface="宋体" panose="02010600030101010101" pitchFamily="2" charset="-122"/>
                <a:ea typeface="华文细黑" panose="02010600040101010101" pitchFamily="2" charset="-122"/>
              </a:rPr>
              <a:t>昭君的悲剧是由毛延寿造成的吗？ </a:t>
            </a:r>
            <a:endParaRPr lang="zh-CN" altLang="en-US" sz="4000" b="1" dirty="0">
              <a:solidFill>
                <a:srgbClr val="FF0000"/>
              </a:solidFill>
              <a:latin typeface="宋体" panose="02010600030101010101" pitchFamily="2" charset="-122"/>
              <a:ea typeface="华文细黑" panose="02010600040101010101" pitchFamily="2" charset="-122"/>
            </a:endParaRPr>
          </a:p>
        </p:txBody>
      </p:sp>
      <p:sp>
        <p:nvSpPr>
          <p:cNvPr id="45059" name="Rectangle 3"/>
          <p:cNvSpPr/>
          <p:nvPr/>
        </p:nvSpPr>
        <p:spPr>
          <a:xfrm>
            <a:off x="1524000" y="1676400"/>
            <a:ext cx="9144000" cy="4480560"/>
          </a:xfrm>
          <a:prstGeom prst="rect">
            <a:avLst/>
          </a:prstGeom>
          <a:noFill/>
          <a:ln w="9525">
            <a:noFill/>
          </a:ln>
        </p:spPr>
        <p:txBody>
          <a:bodyPr>
            <a:spAutoFit/>
          </a:bodyPr>
          <a:p>
            <a:pPr lvl="0"/>
            <a:r>
              <a:rPr lang="zh-CN" altLang="en-US" sz="3200" b="1" dirty="0">
                <a:solidFill>
                  <a:schemeClr val="tx2"/>
                </a:solidFill>
                <a:latin typeface="宋体" panose="02010600030101010101" pitchFamily="2" charset="-122"/>
                <a:ea typeface="黑体" panose="02010600030101010101" pitchFamily="2" charset="-122"/>
              </a:rPr>
              <a:t>不是。有人曾为毛延寿鸣不平，写过这样两句诗：</a:t>
            </a:r>
            <a:r>
              <a:rPr lang="zh-CN" altLang="en-US" sz="3200" b="1" dirty="0">
                <a:solidFill>
                  <a:schemeClr val="tx2"/>
                </a:solidFill>
                <a:latin typeface="Times New Roman" panose="02020603050405020304" pitchFamily="18" charset="0"/>
                <a:ea typeface="黑体" panose="02010600030101010101" pitchFamily="2" charset="-122"/>
              </a:rPr>
              <a:t>“</a:t>
            </a:r>
            <a:r>
              <a:rPr lang="zh-CN" altLang="en-US" sz="3200" b="1" dirty="0">
                <a:solidFill>
                  <a:schemeClr val="tx2"/>
                </a:solidFill>
                <a:latin typeface="宋体" panose="02010600030101010101" pitchFamily="2" charset="-122"/>
                <a:ea typeface="黑体" panose="02010600030101010101" pitchFamily="2" charset="-122"/>
              </a:rPr>
              <a:t>意态由来画不成，当时枉杀毛延寿</a:t>
            </a:r>
            <a:r>
              <a:rPr lang="zh-CN" altLang="en-US" sz="3200" b="1" dirty="0">
                <a:solidFill>
                  <a:schemeClr val="tx2"/>
                </a:solidFill>
                <a:latin typeface="Times New Roman" panose="02020603050405020304" pitchFamily="18" charset="0"/>
                <a:ea typeface="黑体" panose="02010600030101010101" pitchFamily="2" charset="-122"/>
              </a:rPr>
              <a:t>”</a:t>
            </a:r>
            <a:r>
              <a:rPr lang="zh-CN" altLang="en-US" sz="3200" b="1" dirty="0">
                <a:solidFill>
                  <a:schemeClr val="tx2"/>
                </a:solidFill>
                <a:latin typeface="宋体" panose="02010600030101010101" pitchFamily="2" charset="-122"/>
                <a:ea typeface="黑体" panose="02010600030101010101" pitchFamily="2" charset="-122"/>
              </a:rPr>
              <a:t>。金圣叹也曾对此发表评价，大意是：毛延寿这班小人之所以得售其奸，昭君之所以抱恨终身，难道不是你皇上自己造成的吗？搜罗那么多良家妇女充斥后宫专供你皇上一人受用，你连亲自挑选之劳都不肯费，也未免太过分了。可见，昭君的悲剧是由元帝的昏庸糊涂造成的。 </a:t>
            </a:r>
            <a:endParaRPr lang="zh-CN" altLang="en-US" sz="3200" b="1" dirty="0">
              <a:solidFill>
                <a:schemeClr val="tx2"/>
              </a:solidFill>
              <a:latin typeface="Times New Roman" panose="02020603050405020304" pitchFamily="18" charset="0"/>
              <a:ea typeface="黑体" panose="02010600030101010101" pitchFamily="2" charset="-122"/>
            </a:endParaRPr>
          </a:p>
          <a:p>
            <a:pPr lvl="0" eaLnBrk="0" hangingPunct="0"/>
            <a:endParaRPr lang="zh-CN" altLang="en-US" sz="3200" b="1">
              <a:solidFill>
                <a:schemeClr val="tx2"/>
              </a:solidFill>
              <a:latin typeface="Times New Roman" panose="02020603050405020304" pitchFamily="18" charset="0"/>
              <a:ea typeface="黑体" panose="02010600030101010101" pitchFamily="2" charset="-122"/>
            </a:endParaRPr>
          </a:p>
        </p:txBody>
      </p:sp>
      <p:sp>
        <p:nvSpPr>
          <p:cNvPr id="2" name="文本框 1"/>
          <p:cNvSpPr txBox="1"/>
          <p:nvPr/>
        </p:nvSpPr>
        <p:spPr>
          <a:xfrm>
            <a:off x="409575" y="1924685"/>
            <a:ext cx="914400" cy="2532380"/>
          </a:xfrm>
          <a:prstGeom prst="rect">
            <a:avLst/>
          </a:prstGeom>
          <a:noFill/>
        </p:spPr>
        <p:txBody>
          <a:bodyPr vert="eaVert" wrap="none" rtlCol="0">
            <a:spAutoFit/>
          </a:bodyPr>
          <a:p>
            <a:r>
              <a:rPr lang="zh-CN" altLang="en-US" sz="4800" b="1">
                <a:solidFill>
                  <a:srgbClr val="FF0000"/>
                </a:solidFill>
                <a:latin typeface="华文楷体" panose="02010600040101010101" charset="-122"/>
                <a:ea typeface="华文楷体" panose="02010600040101010101" charset="-122"/>
              </a:rPr>
              <a:t>诗歌探究</a:t>
            </a:r>
            <a:endParaRPr lang="zh-CN" altLang="en-US" sz="4800" b="1">
              <a:solidFill>
                <a:srgbClr val="FF0000"/>
              </a:solidFill>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randombar(horizontal)">
                                      <p:cBhvr>
                                        <p:cTn id="7" dur="5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5059"/>
                                        </p:tgtEl>
                                        <p:attrNameLst>
                                          <p:attrName>style.visibility</p:attrName>
                                        </p:attrNameLst>
                                      </p:cBhvr>
                                      <p:to>
                                        <p:strVal val="visible"/>
                                      </p:to>
                                    </p:set>
                                    <p:animEffect transition="in" filter="randombar(horizontal)">
                                      <p:cBhvr>
                                        <p:cTn id="12" dur="5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p:nvPr/>
        </p:nvSpPr>
        <p:spPr>
          <a:xfrm>
            <a:off x="1524000" y="584200"/>
            <a:ext cx="9144000" cy="1310640"/>
          </a:xfrm>
          <a:prstGeom prst="rect">
            <a:avLst/>
          </a:prstGeom>
          <a:noFill/>
          <a:ln w="9525">
            <a:noFill/>
          </a:ln>
        </p:spPr>
        <p:txBody>
          <a:bodyPr>
            <a:spAutoFit/>
          </a:bodyPr>
          <a:p>
            <a:pPr lvl="0" indent="266700"/>
            <a:r>
              <a:rPr lang="zh-CN" altLang="en-US" sz="4000" b="0" dirty="0">
                <a:solidFill>
                  <a:srgbClr val="FF6600"/>
                </a:solidFill>
                <a:latin typeface="宋体" panose="02010600030101010101" pitchFamily="2" charset="-122"/>
                <a:ea typeface="华文新魏" panose="02010800040101010101" pitchFamily="2" charset="-122"/>
              </a:rPr>
              <a:t>既然昭君的悲剧是由元帝的昏庸糊涂造成的，她对元帝持何态度？</a:t>
            </a:r>
            <a:r>
              <a:rPr lang="zh-CN" altLang="en-US" sz="3600" b="0" dirty="0">
                <a:solidFill>
                  <a:srgbClr val="6699FF"/>
                </a:solidFill>
                <a:latin typeface="宋体" panose="02010600030101010101" pitchFamily="2" charset="-122"/>
                <a:ea typeface="华文新魏" panose="02010800040101010101" pitchFamily="2" charset="-122"/>
              </a:rPr>
              <a:t> </a:t>
            </a:r>
            <a:endParaRPr lang="zh-CN" altLang="en-US" sz="3600" b="0" dirty="0">
              <a:solidFill>
                <a:srgbClr val="6699FF"/>
              </a:solidFill>
              <a:latin typeface="Times New Roman" panose="02020603050405020304" pitchFamily="18" charset="0"/>
              <a:ea typeface="华文新魏" panose="02010800040101010101" pitchFamily="2" charset="-122"/>
            </a:endParaRPr>
          </a:p>
        </p:txBody>
      </p:sp>
      <p:sp>
        <p:nvSpPr>
          <p:cNvPr id="47107" name="Rectangle 3"/>
          <p:cNvSpPr/>
          <p:nvPr/>
        </p:nvSpPr>
        <p:spPr>
          <a:xfrm>
            <a:off x="1524000" y="2294890"/>
            <a:ext cx="9542145" cy="2834640"/>
          </a:xfrm>
          <a:prstGeom prst="rect">
            <a:avLst/>
          </a:prstGeom>
          <a:noFill/>
          <a:ln w="9525">
            <a:noFill/>
          </a:ln>
        </p:spPr>
        <p:txBody>
          <a:bodyPr wrap="square">
            <a:spAutoFit/>
          </a:bodyPr>
          <a:p>
            <a:pPr lvl="0" eaLnBrk="0" hangingPunct="0">
              <a:lnSpc>
                <a:spcPct val="100000"/>
              </a:lnSpc>
            </a:pPr>
            <a:r>
              <a:rPr lang="en-US" altLang="zh-CN" sz="3600" b="1">
                <a:solidFill>
                  <a:srgbClr val="6699FF"/>
                </a:solidFill>
                <a:latin typeface="宋体" panose="02010600030101010101" pitchFamily="2" charset="-122"/>
                <a:ea typeface="宋体" panose="02010600030101010101" pitchFamily="2" charset="-122"/>
              </a:rPr>
              <a:t>   </a:t>
            </a:r>
            <a:r>
              <a:rPr lang="en-US" altLang="zh-CN" sz="3600" b="1" dirty="0">
                <a:solidFill>
                  <a:srgbClr val="000000"/>
                </a:solidFill>
                <a:latin typeface="宋体" panose="02010600030101010101" pitchFamily="2" charset="-122"/>
                <a:ea typeface="宋体" panose="02010600030101010101" pitchFamily="2" charset="-122"/>
              </a:rPr>
              <a:t>“</a:t>
            </a:r>
            <a:r>
              <a:rPr lang="zh-CN" altLang="en-US" sz="3600" b="1" dirty="0">
                <a:solidFill>
                  <a:srgbClr val="000000"/>
                </a:solidFill>
                <a:latin typeface="宋体" panose="02010600030101010101" pitchFamily="2" charset="-122"/>
                <a:ea typeface="宋体" panose="02010600030101010101" pitchFamily="2" charset="-122"/>
              </a:rPr>
              <a:t>怨恨”两字点明全篇主旨。至此，作者好像恍然大悟：怪不得千百年来琵琶所演奏的总是从匈奴传来的撩人愁思的胡音胡调，原来那正是昭君永远在诉说着她不得生还故乡的怨恨！</a:t>
            </a:r>
            <a:r>
              <a:rPr lang="zh-CN" altLang="en-US" sz="3600" b="1" dirty="0">
                <a:solidFill>
                  <a:srgbClr val="FF0000"/>
                </a:solidFill>
                <a:latin typeface="宋体" panose="02010600030101010101" pitchFamily="2" charset="-122"/>
                <a:ea typeface="宋体" panose="02010600030101010101" pitchFamily="2" charset="-122"/>
              </a:rPr>
              <a:t>怨埋没汉宫，恨远离家国。</a:t>
            </a:r>
            <a:endParaRPr lang="zh-CN" altLang="en-US" sz="36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randombar(horizontal)">
                                      <p:cBhvr>
                                        <p:cTn id="7" dur="500"/>
                                        <p:tgtEl>
                                          <p:spTgt spid="4710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7107"/>
                                        </p:tgtEl>
                                        <p:attrNameLst>
                                          <p:attrName>style.visibility</p:attrName>
                                        </p:attrNameLst>
                                      </p:cBhvr>
                                      <p:to>
                                        <p:strVal val="visible"/>
                                      </p:to>
                                    </p:set>
                                    <p:anim calcmode="lin" valueType="num">
                                      <p:cBhvr additive="base">
                                        <p:cTn id="12" dur="500" fill="hold"/>
                                        <p:tgtEl>
                                          <p:spTgt spid="47107"/>
                                        </p:tgtEl>
                                        <p:attrNameLst>
                                          <p:attrName>ppt_x</p:attrName>
                                        </p:attrNameLst>
                                      </p:cBhvr>
                                      <p:tavLst>
                                        <p:tav tm="0">
                                          <p:val>
                                            <p:strVal val="0-#ppt_w/2"/>
                                          </p:val>
                                        </p:tav>
                                        <p:tav tm="100000">
                                          <p:val>
                                            <p:strVal val="#ppt_x"/>
                                          </p:val>
                                        </p:tav>
                                      </p:tavLst>
                                    </p:anim>
                                    <p:anim calcmode="lin" valueType="num">
                                      <p:cBhvr additive="base">
                                        <p:cTn id="13" dur="500" fill="hold"/>
                                        <p:tgtEl>
                                          <p:spTgt spid="47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2"/>
          <p:cNvSpPr/>
          <p:nvPr/>
        </p:nvSpPr>
        <p:spPr>
          <a:xfrm>
            <a:off x="1524000" y="0"/>
            <a:ext cx="9144000" cy="2286000"/>
          </a:xfrm>
          <a:prstGeom prst="rect">
            <a:avLst/>
          </a:prstGeom>
          <a:noFill/>
          <a:ln w="9525">
            <a:noFill/>
          </a:ln>
        </p:spPr>
        <p:txBody>
          <a:bodyPr>
            <a:spAutoFit/>
          </a:bodyPr>
          <a:p>
            <a:pPr lvl="0"/>
            <a:r>
              <a:rPr lang="en-US" altLang="zh-CN" sz="3600" b="1" dirty="0">
                <a:solidFill>
                  <a:srgbClr val="FF6600"/>
                </a:solidFill>
                <a:latin typeface="隶书" panose="02010509060101010101" pitchFamily="49" charset="-122"/>
                <a:ea typeface="隶书" panose="02010509060101010101" pitchFamily="49" charset="-122"/>
              </a:rPr>
              <a:t>  </a:t>
            </a:r>
            <a:r>
              <a:rPr lang="zh-CN" altLang="en-US" sz="3600" b="1" dirty="0">
                <a:solidFill>
                  <a:srgbClr val="FF6600"/>
                </a:solidFill>
                <a:latin typeface="隶书" panose="02010509060101010101" pitchFamily="49" charset="-122"/>
                <a:ea typeface="隶书" panose="02010509060101010101" pitchFamily="49" charset="-122"/>
              </a:rPr>
              <a:t>昭君在汉宫尚未跻身宫妃之列，不过是后宫中一位待诏的宫女，而嫁到</a:t>
            </a:r>
            <a:r>
              <a:rPr lang="zh-CN" altLang="en-US" sz="3600" b="1" dirty="0">
                <a:solidFill>
                  <a:srgbClr val="FF6600"/>
                </a:solidFill>
                <a:latin typeface="Times New Roman" panose="02020603050405020304" pitchFamily="18" charset="0"/>
                <a:ea typeface="隶书" panose="02010509060101010101" pitchFamily="49" charset="-122"/>
              </a:rPr>
              <a:t>“</a:t>
            </a:r>
            <a:r>
              <a:rPr lang="zh-CN" altLang="en-US" sz="3600" b="1" dirty="0">
                <a:solidFill>
                  <a:srgbClr val="FF6600"/>
                </a:solidFill>
                <a:latin typeface="隶书" panose="02010509060101010101" pitchFamily="49" charset="-122"/>
                <a:ea typeface="隶书" panose="02010509060101010101" pitchFamily="49" charset="-122"/>
              </a:rPr>
              <a:t>朔漠</a:t>
            </a:r>
            <a:r>
              <a:rPr lang="zh-CN" altLang="en-US" sz="3600" b="1" dirty="0">
                <a:solidFill>
                  <a:srgbClr val="FF6600"/>
                </a:solidFill>
                <a:latin typeface="Times New Roman" panose="02020603050405020304" pitchFamily="18" charset="0"/>
                <a:ea typeface="隶书" panose="02010509060101010101" pitchFamily="49" charset="-122"/>
              </a:rPr>
              <a:t>”</a:t>
            </a:r>
            <a:r>
              <a:rPr lang="zh-CN" altLang="en-US" sz="3600" b="1" dirty="0">
                <a:solidFill>
                  <a:srgbClr val="FF6600"/>
                </a:solidFill>
                <a:latin typeface="隶书" panose="02010509060101010101" pitchFamily="49" charset="-122"/>
                <a:ea typeface="隶书" panose="02010509060101010101" pitchFamily="49" charset="-122"/>
              </a:rPr>
              <a:t>却封为阏氏（相当于汉皇后），还有什么不幸和怨恨可言呢？</a:t>
            </a:r>
            <a:r>
              <a:rPr lang="zh-CN" altLang="en-US" sz="3600" b="0" dirty="0">
                <a:solidFill>
                  <a:schemeClr val="tx1"/>
                </a:solidFill>
                <a:latin typeface="Times New Roman" panose="02020603050405020304" pitchFamily="18" charset="0"/>
                <a:ea typeface="宋体" panose="02010600030101010101" pitchFamily="2" charset="-122"/>
              </a:rPr>
              <a:t> </a:t>
            </a:r>
            <a:endParaRPr lang="zh-CN" altLang="en-US" sz="3600" b="0" dirty="0">
              <a:solidFill>
                <a:schemeClr val="tx1"/>
              </a:solidFill>
              <a:latin typeface="Times New Roman" panose="02020603050405020304" pitchFamily="18" charset="0"/>
              <a:ea typeface="宋体" panose="02010600030101010101" pitchFamily="2" charset="-122"/>
            </a:endParaRPr>
          </a:p>
        </p:txBody>
      </p:sp>
      <p:sp>
        <p:nvSpPr>
          <p:cNvPr id="44035" name="Rectangle 3"/>
          <p:cNvSpPr/>
          <p:nvPr/>
        </p:nvSpPr>
        <p:spPr>
          <a:xfrm>
            <a:off x="1524000" y="2209800"/>
            <a:ext cx="9144000" cy="4907280"/>
          </a:xfrm>
          <a:prstGeom prst="rect">
            <a:avLst/>
          </a:prstGeom>
          <a:noFill/>
          <a:ln w="9525">
            <a:noFill/>
          </a:ln>
        </p:spPr>
        <p:txBody>
          <a:bodyPr>
            <a:spAutoFit/>
          </a:bodyPr>
          <a:p>
            <a:pPr lvl="0"/>
            <a:r>
              <a:rPr lang="en-US" altLang="zh-CN" sz="2800" b="0">
                <a:solidFill>
                  <a:srgbClr val="333300"/>
                </a:solidFill>
                <a:latin typeface="宋体" panose="02010600030101010101" pitchFamily="2" charset="-122"/>
                <a:ea typeface="幼圆" panose="02010509060101010101" pitchFamily="49" charset="-122"/>
              </a:rPr>
              <a:t> </a:t>
            </a:r>
            <a:r>
              <a:rPr lang="zh-CN" altLang="en-US" sz="3200" b="1" dirty="0">
                <a:solidFill>
                  <a:srgbClr val="333300"/>
                </a:solidFill>
                <a:latin typeface="宋体" panose="02010600030101010101" pitchFamily="2" charset="-122"/>
                <a:ea typeface="幼圆" panose="02010509060101010101" pitchFamily="49" charset="-122"/>
              </a:rPr>
              <a:t>囿于当时民族观念的局限，当时人对周边少数民族是耻于同类的，更何况远嫁匈奴呢？据</a:t>
            </a:r>
            <a:r>
              <a:rPr lang="en-US" altLang="zh-CN" sz="3200" b="1" dirty="0">
                <a:solidFill>
                  <a:srgbClr val="333300"/>
                </a:solidFill>
                <a:latin typeface="宋体" panose="02010600030101010101" pitchFamily="2" charset="-122"/>
                <a:ea typeface="幼圆" panose="02010509060101010101" pitchFamily="49" charset="-122"/>
              </a:rPr>
              <a:t>《</a:t>
            </a:r>
            <a:r>
              <a:rPr lang="zh-CN" altLang="en-US" sz="3200" b="1" dirty="0">
                <a:solidFill>
                  <a:srgbClr val="333300"/>
                </a:solidFill>
                <a:latin typeface="宋体" panose="02010600030101010101" pitchFamily="2" charset="-122"/>
                <a:ea typeface="幼圆" panose="02010509060101010101" pitchFamily="49" charset="-122"/>
              </a:rPr>
              <a:t>后汉书</a:t>
            </a:r>
            <a:r>
              <a:rPr lang="en-US" altLang="zh-CN" sz="3200" b="1" dirty="0">
                <a:solidFill>
                  <a:srgbClr val="333300"/>
                </a:solidFill>
                <a:latin typeface="宋体" panose="02010600030101010101" pitchFamily="2" charset="-122"/>
                <a:ea typeface="幼圆" panose="02010509060101010101" pitchFamily="49" charset="-122"/>
              </a:rPr>
              <a:t>》</a:t>
            </a:r>
            <a:r>
              <a:rPr lang="zh-CN" altLang="en-US" sz="3200" b="1" dirty="0">
                <a:solidFill>
                  <a:srgbClr val="333300"/>
                </a:solidFill>
                <a:latin typeface="宋体" panose="02010600030101010101" pitchFamily="2" charset="-122"/>
                <a:ea typeface="幼圆" panose="02010509060101010101" pitchFamily="49" charset="-122"/>
              </a:rPr>
              <a:t>记载：昭君远嫁匈奴以后，非常思念故乡，然而多次上书希望回故乡看看，都未能如愿。即使她侍奉的匈奴王死了，她还要按照当地的习俗再嫁给匈奴王的儿子，直至最后身死异国。我们姑且不论这种回乡无望的绝望对她的打击有多大，就是那种与华夏伦理纲常相悖的习俗使其无法接受的痛苦，也足以摧折人心！</a:t>
            </a:r>
            <a:r>
              <a:rPr lang="zh-CN" altLang="en-US" sz="2800" b="1" dirty="0">
                <a:solidFill>
                  <a:srgbClr val="333300"/>
                </a:solidFill>
                <a:latin typeface="宋体" panose="02010600030101010101" pitchFamily="2" charset="-122"/>
                <a:ea typeface="幼圆" panose="02010509060101010101" pitchFamily="49" charset="-122"/>
              </a:rPr>
              <a:t> </a:t>
            </a:r>
            <a:endParaRPr lang="zh-CN" altLang="en-US" sz="2800" b="1" dirty="0">
              <a:solidFill>
                <a:srgbClr val="333300"/>
              </a:solidFill>
              <a:latin typeface="Times New Roman" panose="02020603050405020304" pitchFamily="18" charset="0"/>
              <a:ea typeface="幼圆" panose="02010509060101010101" pitchFamily="49" charset="-122"/>
            </a:endParaRPr>
          </a:p>
          <a:p>
            <a:pPr lvl="0" eaLnBrk="0" hangingPunct="0"/>
            <a:endParaRPr lang="zh-CN" altLang="en-US" sz="2800" b="1">
              <a:solidFill>
                <a:srgbClr val="333300"/>
              </a:solidFill>
              <a:latin typeface="Times New Roman" panose="02020603050405020304" pitchFamily="18" charset="0"/>
              <a:ea typeface="幼圆" panose="02010509060101010101" pitchFamily="49" charset="-122"/>
            </a:endParaRPr>
          </a:p>
        </p:txBody>
      </p:sp>
      <p:sp>
        <p:nvSpPr>
          <p:cNvPr id="2" name="文本框 1"/>
          <p:cNvSpPr txBox="1"/>
          <p:nvPr/>
        </p:nvSpPr>
        <p:spPr>
          <a:xfrm>
            <a:off x="409575" y="1924685"/>
            <a:ext cx="914400" cy="2532380"/>
          </a:xfrm>
          <a:prstGeom prst="rect">
            <a:avLst/>
          </a:prstGeom>
          <a:noFill/>
        </p:spPr>
        <p:txBody>
          <a:bodyPr vert="eaVert" wrap="none" rtlCol="0">
            <a:spAutoFit/>
          </a:bodyPr>
          <a:p>
            <a:r>
              <a:rPr lang="zh-CN" altLang="en-US" sz="4800" b="1">
                <a:solidFill>
                  <a:srgbClr val="FF0000"/>
                </a:solidFill>
                <a:latin typeface="华文楷体" panose="02010600040101010101" charset="-122"/>
                <a:ea typeface="华文楷体" panose="02010600040101010101" charset="-122"/>
              </a:rPr>
              <a:t>诗歌探究</a:t>
            </a:r>
            <a:endParaRPr lang="zh-CN" altLang="en-US" sz="4800" b="1">
              <a:solidFill>
                <a:srgbClr val="FF0000"/>
              </a:solidFill>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barn(outHorizontal)">
                                      <p:cBhvr>
                                        <p:cTn id="7" dur="500"/>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4035"/>
                                        </p:tgtEl>
                                        <p:attrNameLst>
                                          <p:attrName>style.visibility</p:attrName>
                                        </p:attrNameLst>
                                      </p:cBhvr>
                                      <p:to>
                                        <p:strVal val="visible"/>
                                      </p:to>
                                    </p:set>
                                    <p:animEffect transition="in" filter="randombar(horizontal)">
                                      <p:cBhvr>
                                        <p:cTn id="12" dur="5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2"/>
          <p:cNvSpPr/>
          <p:nvPr/>
        </p:nvSpPr>
        <p:spPr>
          <a:xfrm>
            <a:off x="1422400" y="0"/>
            <a:ext cx="9617710" cy="2468880"/>
          </a:xfrm>
          <a:prstGeom prst="rect">
            <a:avLst/>
          </a:prstGeom>
          <a:noFill/>
          <a:ln w="9525">
            <a:noFill/>
          </a:ln>
        </p:spPr>
        <p:txBody>
          <a:bodyPr wrap="square">
            <a:spAutoFit/>
          </a:bodyPr>
          <a:p>
            <a:pPr lvl="0"/>
            <a:r>
              <a:rPr lang="zh-CN" altLang="en-US" sz="1000" b="0" dirty="0">
                <a:solidFill>
                  <a:schemeClr val="tx1"/>
                </a:solidFill>
                <a:latin typeface="宋体" panose="02010600030101010101" pitchFamily="2" charset="-122"/>
                <a:ea typeface="宋体" panose="02010600030101010101" pitchFamily="2" charset="-122"/>
              </a:rPr>
              <a:t>、</a:t>
            </a:r>
            <a:r>
              <a:rPr lang="zh-CN" altLang="en-US" sz="4800" b="1" i="1" dirty="0">
                <a:solidFill>
                  <a:srgbClr val="FF0000"/>
                </a:solidFill>
                <a:latin typeface="宋体" panose="02010600030101010101" pitchFamily="2" charset="-122"/>
                <a:ea typeface="PMingLiU" panose="02020300000000000000" pitchFamily="18" charset="-120"/>
              </a:rPr>
              <a:t>归纳寓意</a:t>
            </a:r>
            <a:r>
              <a:rPr lang="zh-CN" altLang="en-US" sz="3600" b="1" dirty="0">
                <a:solidFill>
                  <a:srgbClr val="FF6600"/>
                </a:solidFill>
                <a:latin typeface="宋体" panose="02010600030101010101" pitchFamily="2" charset="-122"/>
                <a:ea typeface="黑体" panose="02010600030101010101" pitchFamily="2" charset="-122"/>
              </a:rPr>
              <a:t> </a:t>
            </a:r>
            <a:endParaRPr lang="zh-CN" altLang="en-US" sz="3600" b="1" dirty="0">
              <a:solidFill>
                <a:srgbClr val="FF6600"/>
              </a:solidFill>
              <a:latin typeface="Times New Roman" panose="02020603050405020304" pitchFamily="18" charset="0"/>
              <a:ea typeface="黑体" panose="02010600030101010101" pitchFamily="2" charset="-122"/>
            </a:endParaRPr>
          </a:p>
          <a:p>
            <a:pPr lvl="0" eaLnBrk="0" hangingPunct="0"/>
            <a:r>
              <a:rPr lang="en-US" altLang="zh-CN" sz="3600" b="1" dirty="0">
                <a:solidFill>
                  <a:srgbClr val="FF6600"/>
                </a:solidFill>
                <a:latin typeface="宋体" panose="02010600030101010101" pitchFamily="2" charset="-122"/>
                <a:ea typeface="黑体" panose="02010600030101010101" pitchFamily="2" charset="-122"/>
              </a:rPr>
              <a:t>《</a:t>
            </a:r>
            <a:r>
              <a:rPr lang="zh-CN" altLang="en-US" sz="3600" b="1" dirty="0">
                <a:solidFill>
                  <a:srgbClr val="FF6600"/>
                </a:solidFill>
                <a:latin typeface="宋体" panose="02010600030101010101" pitchFamily="2" charset="-122"/>
                <a:ea typeface="黑体" panose="02010600030101010101" pitchFamily="2" charset="-122"/>
              </a:rPr>
              <a:t>咏怀古迹（其三）</a:t>
            </a:r>
            <a:r>
              <a:rPr lang="en-US" altLang="zh-CN" sz="3600" b="1" dirty="0">
                <a:solidFill>
                  <a:srgbClr val="FF6600"/>
                </a:solidFill>
                <a:latin typeface="宋体" panose="02010600030101010101" pitchFamily="2" charset="-122"/>
                <a:ea typeface="黑体" panose="02010600030101010101" pitchFamily="2" charset="-122"/>
              </a:rPr>
              <a:t>》</a:t>
            </a:r>
            <a:r>
              <a:rPr lang="zh-CN" altLang="en-US" sz="3600" b="1" dirty="0">
                <a:solidFill>
                  <a:srgbClr val="FF6600"/>
                </a:solidFill>
                <a:latin typeface="宋体" panose="02010600030101010101" pitchFamily="2" charset="-122"/>
                <a:ea typeface="黑体" panose="02010600030101010101" pitchFamily="2" charset="-122"/>
              </a:rPr>
              <a:t>题为咏怀，可里面只写了昭君的怨恨，并无作者个人情怀的抒发，这是不是与标题</a:t>
            </a:r>
            <a:r>
              <a:rPr lang="zh-CN" altLang="en-US" sz="3600" b="1" dirty="0">
                <a:solidFill>
                  <a:srgbClr val="FF6600"/>
                </a:solidFill>
                <a:latin typeface="Times New Roman" panose="02020603050405020304" pitchFamily="18" charset="0"/>
                <a:ea typeface="黑体" panose="02010600030101010101" pitchFamily="2" charset="-122"/>
              </a:rPr>
              <a:t>“</a:t>
            </a:r>
            <a:r>
              <a:rPr lang="zh-CN" altLang="en-US" sz="3600" b="1" dirty="0">
                <a:solidFill>
                  <a:srgbClr val="FF6600"/>
                </a:solidFill>
                <a:latin typeface="宋体" panose="02010600030101010101" pitchFamily="2" charset="-122"/>
                <a:ea typeface="黑体" panose="02010600030101010101" pitchFamily="2" charset="-122"/>
              </a:rPr>
              <a:t>咏怀</a:t>
            </a:r>
            <a:r>
              <a:rPr lang="zh-CN" altLang="en-US" sz="3600" b="1" dirty="0">
                <a:solidFill>
                  <a:srgbClr val="FF6600"/>
                </a:solidFill>
                <a:latin typeface="Times New Roman" panose="02020603050405020304" pitchFamily="18" charset="0"/>
                <a:ea typeface="黑体" panose="02010600030101010101" pitchFamily="2" charset="-122"/>
              </a:rPr>
              <a:t>”</a:t>
            </a:r>
            <a:r>
              <a:rPr lang="zh-CN" altLang="en-US" sz="3600" b="1" dirty="0">
                <a:solidFill>
                  <a:srgbClr val="FF6600"/>
                </a:solidFill>
                <a:latin typeface="宋体" panose="02010600030101010101" pitchFamily="2" charset="-122"/>
                <a:ea typeface="黑体" panose="02010600030101010101" pitchFamily="2" charset="-122"/>
              </a:rPr>
              <a:t>二字不符？</a:t>
            </a:r>
            <a:r>
              <a:rPr lang="zh-CN" altLang="en-US" sz="3600" b="1" dirty="0">
                <a:solidFill>
                  <a:srgbClr val="FF6600"/>
                </a:solidFill>
                <a:latin typeface="Times New Roman" panose="02020603050405020304" pitchFamily="18" charset="0"/>
                <a:ea typeface="黑体" panose="02010600030101010101" pitchFamily="2" charset="-122"/>
              </a:rPr>
              <a:t> </a:t>
            </a:r>
            <a:endParaRPr lang="zh-CN" altLang="en-US" sz="3600" b="1" dirty="0">
              <a:solidFill>
                <a:srgbClr val="FF6600"/>
              </a:solidFill>
              <a:latin typeface="Times New Roman" panose="02020603050405020304" pitchFamily="18" charset="0"/>
              <a:ea typeface="黑体" panose="02010600030101010101" pitchFamily="2" charset="-122"/>
            </a:endParaRPr>
          </a:p>
        </p:txBody>
      </p:sp>
      <p:sp>
        <p:nvSpPr>
          <p:cNvPr id="48131" name="Rectangle 3"/>
          <p:cNvSpPr/>
          <p:nvPr/>
        </p:nvSpPr>
        <p:spPr>
          <a:xfrm>
            <a:off x="1231265" y="2468880"/>
            <a:ext cx="9888220" cy="3931920"/>
          </a:xfrm>
          <a:prstGeom prst="rect">
            <a:avLst/>
          </a:prstGeom>
          <a:noFill/>
          <a:ln w="9525">
            <a:noFill/>
          </a:ln>
        </p:spPr>
        <p:txBody>
          <a:bodyPr wrap="square">
            <a:spAutoFit/>
          </a:bodyPr>
          <a:p>
            <a:pPr lvl="0"/>
            <a:r>
              <a:rPr lang="zh-CN" altLang="en-US" sz="3600" b="1" dirty="0">
                <a:solidFill>
                  <a:srgbClr val="000000"/>
                </a:solidFill>
                <a:latin typeface="新宋体" panose="02010609030101010101" pitchFamily="49" charset="-122"/>
                <a:ea typeface="新宋体" panose="02010609030101010101" pitchFamily="49" charset="-122"/>
              </a:rPr>
              <a:t>联系写作背景就可知道，作者曾在十年前因上疏救宰相房王官触怒唐肃宗而受排挤遭贬。自己一片赤诚，尽忠进谏，皇帝却不分忠佞，无辜贬斥自己，当然怨恨，但又不能明说。所以诗题叫</a:t>
            </a:r>
            <a:r>
              <a:rPr lang="en-US" altLang="zh-CN" sz="3600" b="1" dirty="0">
                <a:solidFill>
                  <a:srgbClr val="000000"/>
                </a:solidFill>
                <a:latin typeface="新宋体" panose="02010609030101010101" pitchFamily="49" charset="-122"/>
                <a:ea typeface="新宋体" panose="02010609030101010101" pitchFamily="49" charset="-122"/>
              </a:rPr>
              <a:t>《</a:t>
            </a:r>
            <a:r>
              <a:rPr lang="zh-CN" altLang="en-US" sz="3600" b="1" dirty="0">
                <a:solidFill>
                  <a:srgbClr val="000000"/>
                </a:solidFill>
                <a:latin typeface="新宋体" panose="02010609030101010101" pitchFamily="49" charset="-122"/>
                <a:ea typeface="新宋体" panose="02010609030101010101" pitchFamily="49" charset="-122"/>
              </a:rPr>
              <a:t>咏怀古迹</a:t>
            </a:r>
            <a:r>
              <a:rPr lang="en-US" altLang="zh-CN" sz="3600" b="1" dirty="0">
                <a:solidFill>
                  <a:srgbClr val="000000"/>
                </a:solidFill>
                <a:latin typeface="新宋体" panose="02010609030101010101" pitchFamily="49" charset="-122"/>
                <a:ea typeface="新宋体" panose="02010609030101010101" pitchFamily="49" charset="-122"/>
              </a:rPr>
              <a:t>》</a:t>
            </a:r>
            <a:r>
              <a:rPr lang="zh-CN" altLang="en-US" sz="3600" b="1" dirty="0">
                <a:solidFill>
                  <a:srgbClr val="000000"/>
                </a:solidFill>
                <a:latin typeface="新宋体" panose="02010609030101010101" pitchFamily="49" charset="-122"/>
                <a:ea typeface="新宋体" panose="02010609030101010101" pitchFamily="49" charset="-122"/>
              </a:rPr>
              <a:t>，显然作者在咏叹昭君不幸的同时也在感慨自己的不幸，在表达昭君千载之怨的同时也在暗中表达自己的深沉怨恨。 </a:t>
            </a:r>
            <a:endParaRPr lang="zh-CN" altLang="en-US" sz="3600" b="1" dirty="0">
              <a:solidFill>
                <a:srgbClr val="000000"/>
              </a:solidFill>
              <a:latin typeface="新宋体" panose="02010609030101010101" pitchFamily="49" charset="-122"/>
              <a:ea typeface="新宋体"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randombar(horizontal)">
                                      <p:cBhvr>
                                        <p:cTn id="7" dur="500"/>
                                        <p:tgtEl>
                                          <p:spTgt spid="48130"/>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48131"/>
                                        </p:tgtEl>
                                        <p:attrNameLst>
                                          <p:attrName>style.visibility</p:attrName>
                                        </p:attrNameLst>
                                      </p:cBhvr>
                                      <p:to>
                                        <p:strVal val="visible"/>
                                      </p:to>
                                    </p:set>
                                    <p:anim calcmode="lin" valueType="num">
                                      <p:cBhvr>
                                        <p:cTn id="12" dur="1000" fill="hold"/>
                                        <p:tgtEl>
                                          <p:spTgt spid="48131"/>
                                        </p:tgtEl>
                                        <p:attrNameLst>
                                          <p:attrName>ppt_w</p:attrName>
                                        </p:attrNameLst>
                                      </p:cBhvr>
                                      <p:tavLst>
                                        <p:tav tm="0">
                                          <p:val>
                                            <p:fltVal val="0.000000"/>
                                          </p:val>
                                        </p:tav>
                                        <p:tav tm="100000">
                                          <p:val>
                                            <p:strVal val="#ppt_w"/>
                                          </p:val>
                                        </p:tav>
                                      </p:tavLst>
                                    </p:anim>
                                    <p:anim calcmode="lin" valueType="num">
                                      <p:cBhvr>
                                        <p:cTn id="13" dur="1000" fill="hold"/>
                                        <p:tgtEl>
                                          <p:spTgt spid="48131"/>
                                        </p:tgtEl>
                                        <p:attrNameLst>
                                          <p:attrName>ppt_h</p:attrName>
                                        </p:attrNameLst>
                                      </p:cBhvr>
                                      <p:tavLst>
                                        <p:tav tm="0">
                                          <p:val>
                                            <p:fltVal val="0.000000"/>
                                          </p:val>
                                        </p:tav>
                                        <p:tav tm="100000">
                                          <p:val>
                                            <p:strVal val="#ppt_h"/>
                                          </p:val>
                                        </p:tav>
                                      </p:tavLst>
                                    </p:anim>
                                    <p:anim calcmode="lin" valueType="num">
                                      <p:cBhvr>
                                        <p:cTn id="14" dur="1000" fill="hold"/>
                                        <p:tgtEl>
                                          <p:spTgt spid="48131"/>
                                        </p:tgtEl>
                                        <p:attrNameLst>
                                          <p:attrName>ppt_x</p:attrName>
                                        </p:attrNameLst>
                                      </p:cBhvr>
                                      <p:tavLst>
                                        <p:tav tm="0" fmla="#ppt_x+(cos(-2*pi*(1-$))*-#ppt_x-sin(-2*pi*(1-$))*(1-#ppt_y))*(1-$)">
                                          <p:val>
                                            <p:fltVal val="0.000000"/>
                                          </p:val>
                                        </p:tav>
                                        <p:tav tm="100000">
                                          <p:val>
                                            <p:fltVal val="1.000000"/>
                                          </p:val>
                                        </p:tav>
                                      </p:tavLst>
                                    </p:anim>
                                    <p:anim calcmode="lin" valueType="num">
                                      <p:cBhvr>
                                        <p:cTn id="15" dur="1000" fill="hold"/>
                                        <p:tgtEl>
                                          <p:spTgt spid="48131"/>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矩形 35841"/>
          <p:cNvSpPr/>
          <p:nvPr/>
        </p:nvSpPr>
        <p:spPr>
          <a:xfrm>
            <a:off x="1524000" y="692150"/>
            <a:ext cx="9144000" cy="1554480"/>
          </a:xfrm>
          <a:prstGeom prst="rect">
            <a:avLst/>
          </a:prstGeom>
          <a:solidFill>
            <a:srgbClr val="CCFFCC">
              <a:alpha val="64999"/>
            </a:srgbClr>
          </a:solidFill>
          <a:ln w="9525">
            <a:noFill/>
          </a:ln>
        </p:spPr>
        <p:txBody>
          <a:bodyPr>
            <a:spAutoFit/>
          </a:bodyPr>
          <a:p>
            <a:pPr lvl="0"/>
            <a:r>
              <a:rPr lang="zh-CN" altLang="en-US" sz="2400" b="1" dirty="0">
                <a:solidFill>
                  <a:schemeClr val="tx2"/>
                </a:solidFill>
                <a:effectLst>
                  <a:outerShdw blurRad="38100" dist="38100" dir="2700000">
                    <a:srgbClr val="000000"/>
                  </a:outerShdw>
                </a:effectLst>
                <a:latin typeface="Arial" panose="020B0604020202020204" pitchFamily="34" charset="0"/>
                <a:ea typeface="黑体" panose="02010600030101010101" pitchFamily="2" charset="-122"/>
              </a:rPr>
              <a:t>　　背景：唐玄宗天宝五年，作者西入长安，羁留十年，才做了个看管兵甲器杖的小官。安史之乱爆发后，他前往灵武投奔唐肃宗，任右拾遗。作者因上疏救宰相房琯触怒唐肃宗而受排挤，被贬为华州司功。</a:t>
            </a:r>
            <a:endParaRPr lang="zh-CN" altLang="en-US" sz="2400" b="1" dirty="0">
              <a:solidFill>
                <a:schemeClr val="tx2"/>
              </a:solidFill>
              <a:effectLst>
                <a:outerShdw blurRad="38100" dist="38100" dir="2700000">
                  <a:srgbClr val="000000"/>
                </a:outerShdw>
              </a:effectLst>
              <a:latin typeface="Arial" panose="020B0604020202020204" pitchFamily="34" charset="0"/>
              <a:ea typeface="黑体" panose="02010600030101010101" pitchFamily="2" charset="-122"/>
            </a:endParaRPr>
          </a:p>
        </p:txBody>
      </p:sp>
      <p:sp>
        <p:nvSpPr>
          <p:cNvPr id="35843" name="文本框 35842"/>
          <p:cNvSpPr txBox="1"/>
          <p:nvPr/>
        </p:nvSpPr>
        <p:spPr>
          <a:xfrm>
            <a:off x="1631950" y="2781300"/>
            <a:ext cx="9036050" cy="2651760"/>
          </a:xfrm>
          <a:prstGeom prst="rect">
            <a:avLst/>
          </a:prstGeom>
          <a:solidFill>
            <a:srgbClr val="0000FF">
              <a:alpha val="85001"/>
            </a:srgbClr>
          </a:solidFill>
          <a:ln w="9525">
            <a:noFill/>
          </a:ln>
        </p:spPr>
        <p:txBody>
          <a:bodyPr>
            <a:spAutoFit/>
          </a:bodyPr>
          <a:p>
            <a:pPr lvl="0">
              <a:spcBef>
                <a:spcPct val="50000"/>
              </a:spcBef>
              <a:buClrTx/>
            </a:pPr>
            <a:r>
              <a:rPr lang="en-US" altLang="zh-CN" sz="2400" b="1" dirty="0">
                <a:solidFill>
                  <a:schemeClr val="accent2"/>
                </a:solidFill>
                <a:latin typeface="宋体" panose="02010600030101010101" pitchFamily="2" charset="-122"/>
                <a:ea typeface="宋体" panose="02010600030101010101" pitchFamily="2" charset="-122"/>
              </a:rPr>
              <a:t> </a:t>
            </a:r>
            <a:r>
              <a:rPr lang="zh-CN" altLang="en-US" sz="2400" b="1" dirty="0">
                <a:solidFill>
                  <a:srgbClr val="FFFF00"/>
                </a:solidFill>
                <a:latin typeface="黑体" panose="02010600030101010101" pitchFamily="2" charset="-122"/>
                <a:ea typeface="黑体" panose="02010600030101010101" pitchFamily="2" charset="-122"/>
              </a:rPr>
              <a:t>昭君</a:t>
            </a:r>
            <a:r>
              <a:rPr lang="en-US" altLang="zh-CN" sz="2400" b="1" dirty="0">
                <a:solidFill>
                  <a:srgbClr val="FFFF00"/>
                </a:solidFill>
                <a:latin typeface="黑体" panose="02010600030101010101" pitchFamily="2" charset="-122"/>
                <a:ea typeface="黑体" panose="02010600030101010101" pitchFamily="2" charset="-122"/>
              </a:rPr>
              <a:t>                                </a:t>
            </a:r>
            <a:r>
              <a:rPr lang="zh-CN" altLang="en-US" sz="2400" b="1" dirty="0">
                <a:solidFill>
                  <a:srgbClr val="FFFF00"/>
                </a:solidFill>
                <a:latin typeface="黑体" panose="02010600030101010101" pitchFamily="2" charset="-122"/>
                <a:ea typeface="黑体" panose="02010600030101010101" pitchFamily="2" charset="-122"/>
              </a:rPr>
              <a:t>　诗人</a:t>
            </a:r>
            <a:r>
              <a:rPr lang="en-US" altLang="zh-CN" sz="2400" b="1" dirty="0">
                <a:solidFill>
                  <a:srgbClr val="FFFF00"/>
                </a:solidFill>
                <a:latin typeface="黑体" panose="02010600030101010101" pitchFamily="2" charset="-122"/>
                <a:ea typeface="黑体" panose="02010600030101010101" pitchFamily="2" charset="-122"/>
              </a:rPr>
              <a:t>                           </a:t>
            </a:r>
            <a:endParaRPr lang="en-US" altLang="zh-CN" sz="2400" b="1" dirty="0">
              <a:solidFill>
                <a:srgbClr val="FFFF00"/>
              </a:solidFill>
              <a:latin typeface="黑体" panose="02010600030101010101" pitchFamily="2" charset="-122"/>
              <a:ea typeface="黑体" panose="02010600030101010101" pitchFamily="2" charset="-122"/>
            </a:endParaRPr>
          </a:p>
          <a:p>
            <a:pPr lvl="0">
              <a:spcBef>
                <a:spcPct val="50000"/>
              </a:spcBef>
              <a:buClrTx/>
            </a:pPr>
            <a:r>
              <a:rPr lang="zh-CN" altLang="en-US" sz="2400" b="1" dirty="0">
                <a:solidFill>
                  <a:srgbClr val="FFFF00"/>
                </a:solidFill>
                <a:latin typeface="黑体" panose="02010600030101010101" pitchFamily="2" charset="-122"/>
                <a:ea typeface="黑体" panose="02010600030101010101" pitchFamily="2" charset="-122"/>
              </a:rPr>
              <a:t>绝代佳人，入宫见妒</a:t>
            </a:r>
            <a:r>
              <a:rPr lang="en-US" altLang="zh-CN" sz="2400" b="1" dirty="0">
                <a:solidFill>
                  <a:srgbClr val="FFFF00"/>
                </a:solidFill>
                <a:latin typeface="黑体" panose="02010600030101010101" pitchFamily="2" charset="-122"/>
                <a:ea typeface="黑体" panose="02010600030101010101" pitchFamily="2" charset="-122"/>
              </a:rPr>
              <a:t>            </a:t>
            </a:r>
            <a:r>
              <a:rPr lang="zh-CN" altLang="en-US" sz="2400" b="1" dirty="0">
                <a:solidFill>
                  <a:srgbClr val="FFFF00"/>
                </a:solidFill>
                <a:latin typeface="黑体" panose="02010600030101010101" pitchFamily="2" charset="-122"/>
                <a:ea typeface="黑体" panose="02010600030101010101" pitchFamily="2" charset="-122"/>
              </a:rPr>
              <a:t>才华横溢，入朝见妒 </a:t>
            </a:r>
            <a:endParaRPr lang="zh-CN" altLang="en-US" sz="2400" b="1" dirty="0">
              <a:solidFill>
                <a:srgbClr val="FFFF00"/>
              </a:solidFill>
              <a:latin typeface="黑体" panose="02010600030101010101" pitchFamily="2" charset="-122"/>
              <a:ea typeface="黑体" panose="02010600030101010101" pitchFamily="2" charset="-122"/>
            </a:endParaRPr>
          </a:p>
          <a:p>
            <a:pPr lvl="0">
              <a:spcBef>
                <a:spcPct val="50000"/>
              </a:spcBef>
              <a:buClrTx/>
            </a:pPr>
            <a:r>
              <a:rPr lang="zh-CN" altLang="en-US" sz="2400" b="1" dirty="0">
                <a:solidFill>
                  <a:srgbClr val="FFFF00"/>
                </a:solidFill>
                <a:latin typeface="黑体" panose="02010600030101010101" pitchFamily="2" charset="-122"/>
                <a:ea typeface="黑体" panose="02010600030101010101" pitchFamily="2" charset="-122"/>
              </a:rPr>
              <a:t>画图省识，远离汉宫　　　不分忠佞，无辜遭贬 </a:t>
            </a:r>
            <a:endParaRPr lang="zh-CN" altLang="en-US" sz="2400" b="1" dirty="0">
              <a:solidFill>
                <a:srgbClr val="FFFF00"/>
              </a:solidFill>
              <a:latin typeface="黑体" panose="02010600030101010101" pitchFamily="2" charset="-122"/>
              <a:ea typeface="黑体" panose="02010600030101010101" pitchFamily="2" charset="-122"/>
            </a:endParaRPr>
          </a:p>
          <a:p>
            <a:pPr lvl="0">
              <a:spcBef>
                <a:spcPct val="50000"/>
              </a:spcBef>
              <a:buClrTx/>
            </a:pPr>
            <a:r>
              <a:rPr lang="zh-CN" altLang="en-US" sz="2400" b="1" dirty="0">
                <a:solidFill>
                  <a:srgbClr val="FFFF00"/>
                </a:solidFill>
                <a:latin typeface="黑体" panose="02010600030101010101" pitchFamily="2" charset="-122"/>
                <a:ea typeface="黑体" panose="02010600030101010101" pitchFamily="2" charset="-122"/>
              </a:rPr>
              <a:t>身死异国，环珮空归</a:t>
            </a:r>
            <a:r>
              <a:rPr lang="en-US" altLang="zh-CN" sz="2400" b="1" dirty="0">
                <a:solidFill>
                  <a:srgbClr val="FFFF00"/>
                </a:solidFill>
                <a:latin typeface="黑体" panose="02010600030101010101" pitchFamily="2" charset="-122"/>
                <a:ea typeface="黑体" panose="02010600030101010101" pitchFamily="2" charset="-122"/>
              </a:rPr>
              <a:t>            </a:t>
            </a:r>
            <a:r>
              <a:rPr lang="zh-CN" altLang="en-US" sz="2400" b="1" dirty="0">
                <a:solidFill>
                  <a:srgbClr val="FFFF00"/>
                </a:solidFill>
                <a:latin typeface="黑体" panose="02010600030101010101" pitchFamily="2" charset="-122"/>
                <a:ea typeface="黑体" panose="02010600030101010101" pitchFamily="2" charset="-122"/>
              </a:rPr>
              <a:t>漂泊西南，有家难归 </a:t>
            </a:r>
            <a:endParaRPr lang="zh-CN" altLang="en-US" sz="2400" b="1" dirty="0">
              <a:solidFill>
                <a:srgbClr val="FFFF00"/>
              </a:solidFill>
              <a:latin typeface="黑体" panose="02010600030101010101" pitchFamily="2" charset="-122"/>
              <a:ea typeface="黑体" panose="02010600030101010101" pitchFamily="2" charset="-122"/>
            </a:endParaRPr>
          </a:p>
          <a:p>
            <a:pPr lvl="0">
              <a:spcBef>
                <a:spcPct val="50000"/>
              </a:spcBef>
              <a:buClrTx/>
            </a:pPr>
            <a:r>
              <a:rPr lang="zh-CN" altLang="en-US" sz="2400" b="1" dirty="0">
                <a:solidFill>
                  <a:srgbClr val="FFFF00"/>
                </a:solidFill>
                <a:latin typeface="黑体" panose="02010600030101010101" pitchFamily="2" charset="-122"/>
                <a:ea typeface="黑体" panose="02010600030101010101" pitchFamily="2" charset="-122"/>
              </a:rPr>
              <a:t>（千载之怨）</a:t>
            </a:r>
            <a:r>
              <a:rPr lang="en-US" altLang="zh-CN" sz="2400" b="1" dirty="0">
                <a:solidFill>
                  <a:srgbClr val="FFFF00"/>
                </a:solidFill>
                <a:latin typeface="黑体" panose="02010600030101010101" pitchFamily="2" charset="-122"/>
                <a:ea typeface="黑体" panose="02010600030101010101" pitchFamily="2" charset="-122"/>
              </a:rPr>
              <a:t>                    </a:t>
            </a:r>
            <a:r>
              <a:rPr lang="zh-CN" altLang="en-US" sz="2400" b="1" dirty="0">
                <a:solidFill>
                  <a:srgbClr val="FFFF00"/>
                </a:solidFill>
                <a:latin typeface="黑体" panose="02010600030101010101" pitchFamily="2" charset="-122"/>
                <a:ea typeface="黑体" panose="02010600030101010101" pitchFamily="2" charset="-122"/>
              </a:rPr>
              <a:t>（深沉怨恨）</a:t>
            </a:r>
            <a:endParaRPr lang="zh-CN" altLang="en-US" sz="2400" b="1">
              <a:solidFill>
                <a:srgbClr val="FFFF00"/>
              </a:solidFill>
              <a:latin typeface="黑体" panose="02010600030101010101" pitchFamily="2" charset="-122"/>
              <a:ea typeface="黑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fade">
                                      <p:cBhvr>
                                        <p:cTn id="7" dur="2000"/>
                                        <p:tgtEl>
                                          <p:spTgt spid="35842"/>
                                        </p:tgtEl>
                                      </p:cBhvr>
                                    </p:animEffect>
                                    <p:anim calcmode="lin" valueType="num">
                                      <p:cBhvr>
                                        <p:cTn id="8" dur="2000" fill="hold"/>
                                        <p:tgtEl>
                                          <p:spTgt spid="35842"/>
                                        </p:tgtEl>
                                        <p:attrNameLst>
                                          <p:attrName>ppt_x</p:attrName>
                                        </p:attrNameLst>
                                      </p:cBhvr>
                                      <p:tavLst>
                                        <p:tav tm="0">
                                          <p:val>
                                            <p:strVal val="#ppt_x"/>
                                          </p:val>
                                        </p:tav>
                                        <p:tav tm="100000">
                                          <p:val>
                                            <p:strVal val="#ppt_x"/>
                                          </p:val>
                                        </p:tav>
                                      </p:tavLst>
                                    </p:anim>
                                    <p:anim calcmode="lin" valueType="num">
                                      <p:cBhvr>
                                        <p:cTn id="9" dur="1800" decel="100000" fill="hold"/>
                                        <p:tgtEl>
                                          <p:spTgt spid="35842"/>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3584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5843"/>
                                        </p:tgtEl>
                                        <p:attrNameLst>
                                          <p:attrName>style.visibility</p:attrName>
                                        </p:attrNameLst>
                                      </p:cBhvr>
                                      <p:to>
                                        <p:strVal val="visible"/>
                                      </p:to>
                                    </p:set>
                                    <p:animEffect transition="in" filter="blinds(horizontal)">
                                      <p:cBhvr>
                                        <p:cTn id="15" dur="500"/>
                                        <p:tgtEl>
                                          <p:spTgt spid="35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ldLvl="0" animBg="1"/>
      <p:bldP spid="35843"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a:spLocks noGrp="1" noRot="1"/>
          </p:cNvSpPr>
          <p:nvPr>
            <p:ph type="title"/>
          </p:nvPr>
        </p:nvSpPr>
        <p:spPr>
          <a:xfrm>
            <a:off x="2223135" y="1165860"/>
            <a:ext cx="8656320" cy="3743325"/>
          </a:xfrm>
        </p:spPr>
        <p:txBody>
          <a:bodyPr anchor="ctr"/>
          <a:p>
            <a:pPr algn="ctr"/>
            <a:r>
              <a:rPr lang="zh-CN" altLang="en-US" sz="6000" dirty="0">
                <a:latin typeface="华文新魏" panose="02010800040101010101" pitchFamily="2" charset="-122"/>
                <a:ea typeface="华文新魏" panose="02010800040101010101" pitchFamily="2" charset="-122"/>
              </a:rPr>
              <a:t>登高</a:t>
            </a:r>
            <a:endParaRPr lang="zh-CN" altLang="en-US" sz="6000" dirty="0">
              <a:latin typeface="华文新魏" panose="02010800040101010101" pitchFamily="2" charset="-122"/>
              <a:ea typeface="华文新魏" panose="0201080004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读登高.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10363200" y="6172200"/>
            <a:ext cx="304800" cy="304800"/>
          </a:xfrm>
          <a:prstGeom prst="rect">
            <a:avLst/>
          </a:prstGeom>
          <a:noFill/>
          <a:ln w="9525">
            <a:noFill/>
          </a:ln>
        </p:spPr>
      </p:pic>
      <p:pic>
        <p:nvPicPr>
          <p:cNvPr id="21507" name="图片 21506" descr="书法"/>
          <p:cNvPicPr>
            <a:picLocks noChangeAspect="1"/>
          </p:cNvPicPr>
          <p:nvPr/>
        </p:nvPicPr>
        <p:blipFill>
          <a:blip r:embed="rId4">
            <a:lum bright="-12000"/>
          </a:blip>
          <a:stretch>
            <a:fillRect/>
          </a:stretch>
        </p:blipFill>
        <p:spPr>
          <a:xfrm>
            <a:off x="1487488" y="0"/>
            <a:ext cx="9180512" cy="6954838"/>
          </a:xfrm>
          <a:prstGeom prst="rect">
            <a:avLst/>
          </a:prstGeom>
          <a:noFill/>
          <a:ln w="9525">
            <a:noFill/>
          </a:ln>
        </p:spPr>
      </p:pic>
      <p:pic>
        <p:nvPicPr>
          <p:cNvPr id="21508" name="二泉.mp3">
            <a:hlinkClick r:id="" action="ppaction://media"/>
          </p:cNvPr>
          <p:cNvPicPr>
            <a:picLocks noRot="1" noChangeAspect="1"/>
          </p:cNvPicPr>
          <p:nvPr>
            <a:audioFile r:link="rId5"/>
            <p:extLst>
              <p:ext uri="{DAA4B4D4-6D71-4841-9C94-3DE7FCFB9230}">
                <p14:media xmlns:p14="http://schemas.microsoft.com/office/powerpoint/2010/main" r:link="rId6"/>
              </p:ext>
            </p:extLst>
          </p:nvPr>
        </p:nvPicPr>
        <p:blipFill>
          <a:blip r:embed="rId7"/>
          <a:stretch>
            <a:fillRect/>
          </a:stretch>
        </p:blipFill>
        <p:spPr>
          <a:xfrm>
            <a:off x="9551988" y="6092825"/>
            <a:ext cx="433387" cy="43338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150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21506"/>
                </p:tgtEl>
              </p:cMediaNode>
            </p:audio>
            <p:seq concurrent="1" nextAc="seek">
              <p:cTn id="8" restart="whenNotActive" fill="hold" evtFilter="cancelBubble" nodeType="interactiveSeq">
                <p:stCondLst>
                  <p:cond evt="onClick" delay="0">
                    <p:tgtEl>
                      <p:spTgt spid="21508"/>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92748" fill="hold"/>
                                        <p:tgtEl>
                                          <p:spTgt spid="21508"/>
                                        </p:tgtEl>
                                      </p:cBhvr>
                                    </p:cmd>
                                  </p:childTnLst>
                                </p:cTn>
                              </p:par>
                            </p:childTnLst>
                          </p:cTn>
                        </p:par>
                      </p:childTnLst>
                    </p:cTn>
                  </p:par>
                </p:childTnLst>
              </p:cTn>
              <p:nextCondLst>
                <p:cond evt="onClick" delay="0">
                  <p:tgtEl>
                    <p:spTgt spid="21508"/>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21508"/>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框 20481"/>
          <p:cNvSpPr txBox="1"/>
          <p:nvPr/>
        </p:nvSpPr>
        <p:spPr>
          <a:xfrm>
            <a:off x="1992313" y="1268413"/>
            <a:ext cx="8135937" cy="4697730"/>
          </a:xfrm>
          <a:prstGeom prst="rect">
            <a:avLst/>
          </a:prstGeom>
          <a:noFill/>
          <a:ln w="9525">
            <a:noFill/>
          </a:ln>
        </p:spPr>
        <p:txBody>
          <a:bodyPr>
            <a:spAutoFit/>
          </a:bodyPr>
          <a:p>
            <a:pPr lvl="0">
              <a:lnSpc>
                <a:spcPct val="105000"/>
              </a:lnSpc>
              <a:spcBef>
                <a:spcPct val="50000"/>
              </a:spcBef>
              <a:buClrTx/>
            </a:pPr>
            <a:r>
              <a:rPr lang="en-US" altLang="zh-CN" sz="3200" b="1">
                <a:solidFill>
                  <a:srgbClr val="000000"/>
                </a:solidFill>
                <a:latin typeface="楷体_GB2312" panose="02010609030101010101" pitchFamily="49" charset="-122"/>
                <a:ea typeface="楷体_GB2312" panose="02010609030101010101" pitchFamily="49" charset="-122"/>
              </a:rPr>
              <a:t>    </a:t>
            </a:r>
            <a:r>
              <a:rPr lang="zh-CN" altLang="en-US" sz="3200" b="1">
                <a:solidFill>
                  <a:srgbClr val="000000"/>
                </a:solidFill>
                <a:latin typeface="楷体_GB2312" panose="02010609030101010101" pitchFamily="49" charset="-122"/>
                <a:ea typeface="楷体_GB2312" panose="02010609030101010101" pitchFamily="49" charset="-122"/>
              </a:rPr>
              <a:t>杜甫写这首诗时，安史之乱已经结束四年了，但地方军阀又乘势而起，相互争夺地盘，社会仍是一片混乱。在这种形势下，他只得继续“漂泊西南天地间”，在“何日是归年”的叹息声中苦苦挣扎。</a:t>
            </a:r>
            <a:r>
              <a:rPr lang="zh-CN" altLang="en-US" sz="3200" b="1">
                <a:solidFill>
                  <a:srgbClr val="FF3300"/>
                </a:solidFill>
                <a:latin typeface="楷体_GB2312" panose="02010609030101010101" pitchFamily="49" charset="-122"/>
                <a:ea typeface="楷体_GB2312" panose="02010609030101010101" pitchFamily="49" charset="-122"/>
              </a:rPr>
              <a:t>时代的苦难，家道的艰辛，个人的多病和壮志未酬</a:t>
            </a:r>
            <a:r>
              <a:rPr lang="zh-CN" altLang="en-US" sz="3200" b="1">
                <a:solidFill>
                  <a:srgbClr val="000000"/>
                </a:solidFill>
                <a:latin typeface="楷体_GB2312" panose="02010609030101010101" pitchFamily="49" charset="-122"/>
                <a:ea typeface="楷体_GB2312" panose="02010609030101010101" pitchFamily="49" charset="-122"/>
              </a:rPr>
              <a:t>，再加上</a:t>
            </a:r>
            <a:r>
              <a:rPr lang="zh-CN" altLang="en-US" sz="3200" b="1">
                <a:solidFill>
                  <a:srgbClr val="FF3300"/>
                </a:solidFill>
                <a:latin typeface="楷体_GB2312" panose="02010609030101010101" pitchFamily="49" charset="-122"/>
                <a:ea typeface="楷体_GB2312" panose="02010609030101010101" pitchFamily="49" charset="-122"/>
              </a:rPr>
              <a:t>好友</a:t>
            </a:r>
            <a:r>
              <a:rPr lang="zh-CN" altLang="en-US" sz="3200" b="1">
                <a:solidFill>
                  <a:srgbClr val="000000"/>
                </a:solidFill>
                <a:latin typeface="楷体_GB2312" panose="02010609030101010101" pitchFamily="49" charset="-122"/>
                <a:ea typeface="楷体_GB2312" panose="02010609030101010101" pitchFamily="49" charset="-122"/>
              </a:rPr>
              <a:t>李白、高适、严武的</a:t>
            </a:r>
            <a:r>
              <a:rPr lang="zh-CN" altLang="en-US" sz="3200" b="1">
                <a:solidFill>
                  <a:srgbClr val="FF3300"/>
                </a:solidFill>
                <a:latin typeface="楷体_GB2312" panose="02010609030101010101" pitchFamily="49" charset="-122"/>
                <a:ea typeface="楷体_GB2312" panose="02010609030101010101" pitchFamily="49" charset="-122"/>
              </a:rPr>
              <a:t>相继辞世</a:t>
            </a:r>
            <a:r>
              <a:rPr lang="en-US" altLang="zh-CN" sz="3200" b="1">
                <a:solidFill>
                  <a:srgbClr val="000000"/>
                </a:solidFill>
                <a:latin typeface="楷体_GB2312" panose="02010609030101010101" pitchFamily="49" charset="-122"/>
                <a:ea typeface="楷体_GB2312" panose="02010609030101010101" pitchFamily="49" charset="-122"/>
              </a:rPr>
              <a:t>——</a:t>
            </a:r>
            <a:r>
              <a:rPr lang="zh-CN" altLang="en-US" sz="3200" b="1">
                <a:solidFill>
                  <a:srgbClr val="000000"/>
                </a:solidFill>
                <a:latin typeface="楷体_GB2312" panose="02010609030101010101" pitchFamily="49" charset="-122"/>
                <a:ea typeface="楷体_GB2312" panose="02010609030101010101" pitchFamily="49" charset="-122"/>
              </a:rPr>
              <a:t>所有这些，像浓云似的时时压在他的心头，他是</a:t>
            </a:r>
            <a:r>
              <a:rPr lang="zh-CN" altLang="en-US" sz="3200" b="1">
                <a:solidFill>
                  <a:srgbClr val="FF3300"/>
                </a:solidFill>
                <a:latin typeface="楷体_GB2312" panose="02010609030101010101" pitchFamily="49" charset="-122"/>
                <a:ea typeface="楷体_GB2312" panose="02010609030101010101" pitchFamily="49" charset="-122"/>
              </a:rPr>
              <a:t>为了排遣郁闷而抱病登台</a:t>
            </a:r>
            <a:r>
              <a:rPr lang="zh-CN" altLang="en-US" sz="3200" b="1">
                <a:solidFill>
                  <a:srgbClr val="000000"/>
                </a:solidFill>
                <a:latin typeface="楷体_GB2312" panose="02010609030101010101" pitchFamily="49" charset="-122"/>
                <a:ea typeface="楷体_GB2312" panose="02010609030101010101" pitchFamily="49" charset="-122"/>
              </a:rPr>
              <a:t>的。</a:t>
            </a:r>
            <a:endParaRPr lang="zh-CN" altLang="en-US" sz="3200" b="1">
              <a:solidFill>
                <a:srgbClr val="000000"/>
              </a:solidFill>
              <a:latin typeface="楷体_GB2312" panose="02010609030101010101" pitchFamily="49" charset="-122"/>
              <a:ea typeface="楷体_GB2312" panose="02010609030101010101" pitchFamily="49" charset="-122"/>
            </a:endParaRPr>
          </a:p>
        </p:txBody>
      </p:sp>
      <p:sp>
        <p:nvSpPr>
          <p:cNvPr id="20483" name="文本框 20482"/>
          <p:cNvSpPr txBox="1"/>
          <p:nvPr/>
        </p:nvSpPr>
        <p:spPr>
          <a:xfrm>
            <a:off x="4800600" y="404813"/>
            <a:ext cx="2447925" cy="701040"/>
          </a:xfrm>
          <a:prstGeom prst="rect">
            <a:avLst/>
          </a:prstGeom>
          <a:solidFill>
            <a:srgbClr val="C6EEF2"/>
          </a:solidFill>
          <a:ln w="9525">
            <a:noFill/>
          </a:ln>
        </p:spPr>
        <p:txBody>
          <a:bodyPr>
            <a:spAutoFit/>
          </a:bodyPr>
          <a:p>
            <a:pPr lvl="0">
              <a:spcBef>
                <a:spcPct val="50000"/>
              </a:spcBef>
              <a:buClrTx/>
            </a:pPr>
            <a:r>
              <a:rPr lang="zh-CN" altLang="en-US" sz="4000" b="1">
                <a:solidFill>
                  <a:srgbClr val="FF3300"/>
                </a:solidFill>
                <a:latin typeface="Arial" panose="020B0604020202020204" pitchFamily="34" charset="0"/>
                <a:ea typeface="黑体" panose="02010600030101010101" pitchFamily="2" charset="-122"/>
              </a:rPr>
              <a:t>知人论世</a:t>
            </a:r>
            <a:endParaRPr lang="zh-CN" altLang="en-US" sz="4000" b="1">
              <a:solidFill>
                <a:srgbClr val="FF3300"/>
              </a:solidFill>
              <a:latin typeface="Arial" panose="020B0604020202020204" pitchFamily="34" charset="0"/>
              <a:ea typeface="黑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90115" name="Text Box 3"/>
          <p:cNvSpPr txBox="1"/>
          <p:nvPr/>
        </p:nvSpPr>
        <p:spPr>
          <a:xfrm>
            <a:off x="3054350" y="489268"/>
            <a:ext cx="5718175" cy="925830"/>
          </a:xfrm>
          <a:prstGeom prst="rect">
            <a:avLst/>
          </a:prstGeom>
          <a:solidFill>
            <a:schemeClr val="bg1"/>
          </a:solidFill>
          <a:ln w="28575" cap="flat" cmpd="sng">
            <a:solidFill>
              <a:srgbClr val="969696"/>
            </a:solidFill>
            <a:prstDash val="solid"/>
            <a:miter/>
            <a:headEnd type="none" w="med" len="med"/>
            <a:tailEnd type="none" w="med" len="med"/>
          </a:ln>
        </p:spPr>
        <p:txBody>
          <a:bodyPr>
            <a:spAutoFit/>
          </a:bodyPr>
          <a:p>
            <a:pPr lvl="0" algn="ctr">
              <a:spcBef>
                <a:spcPct val="50000"/>
              </a:spcBef>
            </a:pPr>
            <a:r>
              <a:rPr lang="zh-CN" altLang="en-US" sz="5400" b="0" dirty="0">
                <a:solidFill>
                  <a:srgbClr val="990000"/>
                </a:solidFill>
                <a:latin typeface="华文行楷" panose="02010800040101010101" pitchFamily="2" charset="-122"/>
                <a:ea typeface="华文行楷" panose="02010800040101010101" pitchFamily="2" charset="-122"/>
              </a:rPr>
              <a:t>千古诗圣</a:t>
            </a:r>
            <a:r>
              <a:rPr lang="en-US" altLang="x-none" sz="5400" b="0">
                <a:solidFill>
                  <a:srgbClr val="990000"/>
                </a:solidFill>
                <a:latin typeface="Arial" panose="020B0604020202020204" pitchFamily="34" charset="0"/>
                <a:ea typeface="华文行楷" panose="02010800040101010101" pitchFamily="2" charset="-122"/>
              </a:rPr>
              <a:t>——</a:t>
            </a:r>
            <a:r>
              <a:rPr lang="zh-CN" altLang="en-US" sz="5400" b="0" dirty="0">
                <a:solidFill>
                  <a:srgbClr val="990000"/>
                </a:solidFill>
                <a:latin typeface="华文行楷" panose="02010800040101010101" pitchFamily="2" charset="-122"/>
                <a:ea typeface="华文行楷" panose="02010800040101010101" pitchFamily="2" charset="-122"/>
              </a:rPr>
              <a:t>杜甫</a:t>
            </a:r>
            <a:endParaRPr lang="zh-CN" altLang="en-US" sz="5400" b="0" dirty="0">
              <a:solidFill>
                <a:srgbClr val="990000"/>
              </a:solidFill>
              <a:latin typeface="华文行楷" panose="02010800040101010101" pitchFamily="2" charset="-122"/>
              <a:ea typeface="华文行楷" panose="02010800040101010101" pitchFamily="2" charset="-122"/>
            </a:endParaRPr>
          </a:p>
        </p:txBody>
      </p:sp>
      <p:sp>
        <p:nvSpPr>
          <p:cNvPr id="90114" name="Text Box 2"/>
          <p:cNvSpPr txBox="1"/>
          <p:nvPr/>
        </p:nvSpPr>
        <p:spPr>
          <a:xfrm>
            <a:off x="6320790" y="1807845"/>
            <a:ext cx="4548188" cy="3773488"/>
          </a:xfrm>
          <a:prstGeom prst="rect">
            <a:avLst/>
          </a:prstGeom>
          <a:noFill/>
          <a:ln w="9525">
            <a:noFill/>
          </a:ln>
        </p:spPr>
        <p:txBody>
          <a:bodyPr>
            <a:spAutoFit/>
          </a:bodyPr>
          <a:p>
            <a:pPr lvl="0">
              <a:lnSpc>
                <a:spcPct val="130000"/>
              </a:lnSpc>
              <a:spcBef>
                <a:spcPct val="50000"/>
              </a:spcBef>
              <a:buChar char="•"/>
            </a:pPr>
            <a:r>
              <a:rPr lang="en-US" altLang="x-none" sz="3600" b="1">
                <a:solidFill>
                  <a:schemeClr val="tx1"/>
                </a:solidFill>
                <a:latin typeface="华文细黑" panose="02010600040101010101" pitchFamily="2" charset="-122"/>
                <a:ea typeface="华文细黑" panose="02010600040101010101" pitchFamily="2" charset="-122"/>
              </a:rPr>
              <a:t> </a:t>
            </a:r>
            <a:r>
              <a:rPr lang="zh-CN" altLang="en-US" sz="3600" b="1" dirty="0">
                <a:solidFill>
                  <a:schemeClr val="tx1"/>
                </a:solidFill>
                <a:latin typeface="华文细黑" panose="02010600040101010101" pitchFamily="2" charset="-122"/>
                <a:ea typeface="华文细黑" panose="02010600040101010101" pitchFamily="2" charset="-122"/>
              </a:rPr>
              <a:t>仕途失意志难酬</a:t>
            </a:r>
            <a:endParaRPr lang="zh-CN" altLang="en-US" sz="3600" b="1" dirty="0">
              <a:solidFill>
                <a:schemeClr val="tx1"/>
              </a:solidFill>
              <a:latin typeface="华文细黑" panose="02010600040101010101" pitchFamily="2" charset="-122"/>
              <a:ea typeface="华文细黑" panose="02010600040101010101" pitchFamily="2" charset="-122"/>
            </a:endParaRPr>
          </a:p>
          <a:p>
            <a:pPr lvl="0">
              <a:lnSpc>
                <a:spcPct val="130000"/>
              </a:lnSpc>
              <a:spcBef>
                <a:spcPct val="50000"/>
              </a:spcBef>
              <a:buChar char="•"/>
            </a:pPr>
            <a:r>
              <a:rPr lang="zh-CN" altLang="en-US" sz="3600" b="1" dirty="0">
                <a:solidFill>
                  <a:schemeClr val="tx1"/>
                </a:solidFill>
                <a:latin typeface="华文细黑" panose="02010600040101010101" pitchFamily="2" charset="-122"/>
                <a:ea typeface="华文细黑" panose="02010600040101010101" pitchFamily="2" charset="-122"/>
              </a:rPr>
              <a:t> 中年丧子命多舛</a:t>
            </a:r>
            <a:endParaRPr lang="zh-CN" altLang="en-US" sz="3600" b="1" dirty="0">
              <a:solidFill>
                <a:schemeClr val="tx1"/>
              </a:solidFill>
              <a:latin typeface="华文细黑" panose="02010600040101010101" pitchFamily="2" charset="-122"/>
              <a:ea typeface="华文细黑" panose="02010600040101010101" pitchFamily="2" charset="-122"/>
            </a:endParaRPr>
          </a:p>
          <a:p>
            <a:pPr lvl="0">
              <a:lnSpc>
                <a:spcPct val="130000"/>
              </a:lnSpc>
              <a:spcBef>
                <a:spcPct val="50000"/>
              </a:spcBef>
              <a:buChar char="•"/>
            </a:pPr>
            <a:r>
              <a:rPr lang="zh-CN" altLang="en-US" sz="3600" b="1" dirty="0">
                <a:solidFill>
                  <a:schemeClr val="tx1"/>
                </a:solidFill>
                <a:latin typeface="华文细黑" panose="02010600040101010101" pitchFamily="2" charset="-122"/>
                <a:ea typeface="华文细黑" panose="02010600040101010101" pitchFamily="2" charset="-122"/>
              </a:rPr>
              <a:t> 潦倒困顿病缠身</a:t>
            </a:r>
            <a:endParaRPr lang="zh-CN" altLang="en-US" sz="3600" b="1" dirty="0">
              <a:solidFill>
                <a:schemeClr val="tx1"/>
              </a:solidFill>
              <a:latin typeface="华文细黑" panose="02010600040101010101" pitchFamily="2" charset="-122"/>
              <a:ea typeface="华文细黑" panose="02010600040101010101" pitchFamily="2" charset="-122"/>
            </a:endParaRPr>
          </a:p>
          <a:p>
            <a:pPr lvl="0">
              <a:lnSpc>
                <a:spcPct val="130000"/>
              </a:lnSpc>
              <a:spcBef>
                <a:spcPct val="50000"/>
              </a:spcBef>
              <a:buChar char="•"/>
            </a:pPr>
            <a:r>
              <a:rPr lang="zh-CN" altLang="en-US" sz="3600" b="1" dirty="0">
                <a:solidFill>
                  <a:schemeClr val="tx1"/>
                </a:solidFill>
                <a:latin typeface="华文细黑" panose="02010600040101010101" pitchFamily="2" charset="-122"/>
                <a:ea typeface="华文细黑" panose="02010600040101010101" pitchFamily="2" charset="-122"/>
              </a:rPr>
              <a:t> 乱世飘零吟苦辛 </a:t>
            </a:r>
            <a:endParaRPr lang="zh-CN" altLang="en-US" sz="3600" b="1" dirty="0">
              <a:solidFill>
                <a:schemeClr val="tx1"/>
              </a:solidFill>
              <a:latin typeface="华文细黑" panose="02010600040101010101" pitchFamily="2" charset="-122"/>
              <a:ea typeface="华文细黑" panose="02010600040101010101" pitchFamily="2" charset="-122"/>
            </a:endParaRPr>
          </a:p>
        </p:txBody>
      </p:sp>
      <p:pic>
        <p:nvPicPr>
          <p:cNvPr id="90116" name="Picture 4" descr="20028720272349643"/>
          <p:cNvPicPr>
            <a:picLocks noChangeAspect="1"/>
          </p:cNvPicPr>
          <p:nvPr>
            <p:ph idx="1"/>
          </p:nvPr>
        </p:nvPicPr>
        <p:blipFill>
          <a:blip r:embed="rId1">
            <a:lum bright="29999"/>
          </a:blip>
          <a:stretch>
            <a:fillRect/>
          </a:stretch>
        </p:blipFill>
        <p:spPr>
          <a:xfrm>
            <a:off x="2010410" y="1807845"/>
            <a:ext cx="2973070" cy="4009390"/>
          </a:xfrm>
          <a:prstGeom prst="rect">
            <a:avLst/>
          </a:prstGeom>
          <a:noFill/>
          <a:ln w="57150" cap="flat" cmpd="thickThin">
            <a:solidFill>
              <a:schemeClr val="tx1"/>
            </a:solidFill>
            <a:prstDash val="solid"/>
            <a:miter/>
            <a:headEnd type="none" w="med" len="med"/>
            <a:tailEnd type="none" w="med" len="me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4" name="图片 23553" descr="u=3967072068,3429190484&amp;gp=10"/>
          <p:cNvPicPr>
            <a:picLocks noChangeAspect="1"/>
          </p:cNvPicPr>
          <p:nvPr/>
        </p:nvPicPr>
        <p:blipFill>
          <a:blip r:embed="rId1"/>
          <a:stretch>
            <a:fillRect/>
          </a:stretch>
        </p:blipFill>
        <p:spPr>
          <a:xfrm>
            <a:off x="7894638" y="0"/>
            <a:ext cx="2773362" cy="3141663"/>
          </a:xfrm>
          <a:prstGeom prst="rect">
            <a:avLst/>
          </a:prstGeom>
          <a:noFill/>
          <a:ln w="9525">
            <a:noFill/>
          </a:ln>
        </p:spPr>
      </p:pic>
      <p:pic>
        <p:nvPicPr>
          <p:cNvPr id="23555" name="图片 23554" descr="line178"/>
          <p:cNvPicPr>
            <a:picLocks noChangeAspect="1"/>
          </p:cNvPicPr>
          <p:nvPr/>
        </p:nvPicPr>
        <p:blipFill>
          <a:blip r:embed="rId2">
            <a:lum bright="-1999"/>
          </a:blip>
          <a:stretch>
            <a:fillRect/>
          </a:stretch>
        </p:blipFill>
        <p:spPr>
          <a:xfrm>
            <a:off x="1774825" y="1341438"/>
            <a:ext cx="4048125" cy="190500"/>
          </a:xfrm>
          <a:prstGeom prst="rect">
            <a:avLst/>
          </a:prstGeom>
          <a:noFill/>
          <a:ln w="9525">
            <a:noFill/>
          </a:ln>
        </p:spPr>
      </p:pic>
      <p:pic>
        <p:nvPicPr>
          <p:cNvPr id="23556" name="图片 23555" descr="line178"/>
          <p:cNvPicPr>
            <a:picLocks noChangeAspect="1"/>
          </p:cNvPicPr>
          <p:nvPr/>
        </p:nvPicPr>
        <p:blipFill>
          <a:blip r:embed="rId2"/>
          <a:stretch>
            <a:fillRect/>
          </a:stretch>
        </p:blipFill>
        <p:spPr>
          <a:xfrm>
            <a:off x="5951538" y="1341438"/>
            <a:ext cx="4516437" cy="212725"/>
          </a:xfrm>
          <a:prstGeom prst="rect">
            <a:avLst/>
          </a:prstGeom>
          <a:noFill/>
          <a:ln w="9525">
            <a:noFill/>
          </a:ln>
        </p:spPr>
      </p:pic>
      <p:sp>
        <p:nvSpPr>
          <p:cNvPr id="23557" name="矩形 23556"/>
          <p:cNvSpPr/>
          <p:nvPr/>
        </p:nvSpPr>
        <p:spPr>
          <a:xfrm>
            <a:off x="2351088" y="620713"/>
            <a:ext cx="2286000" cy="561975"/>
          </a:xfrm>
          <a:prstGeom prst="rect">
            <a:avLst/>
          </a:prstGeom>
        </p:spPr>
        <p:txBody>
          <a:bodyPr wrap="none" fromWordArt="1">
            <a:prstTxWarp prst="textPlain">
              <a:avLst>
                <a:gd name="adj" fmla="val 50000"/>
              </a:avLst>
            </a:prstTxWarp>
            <a:normAutofit fontScale="60000"/>
          </a:bodyPr>
          <a:p>
            <a:pPr algn="ctr"/>
            <a:r>
              <a:rPr lang="zh-CN" altLang="en-US" sz="4400" b="1">
                <a:solidFill>
                  <a:srgbClr val="800000"/>
                </a:soli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整体感知</a:t>
            </a:r>
            <a:endParaRPr lang="zh-CN" altLang="en-US" sz="4400" b="1">
              <a:solidFill>
                <a:srgbClr val="800000"/>
              </a:soli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sp>
        <p:nvSpPr>
          <p:cNvPr id="23558" name="矩形 23557"/>
          <p:cNvSpPr>
            <a:spLocks noRot="1"/>
          </p:cNvSpPr>
          <p:nvPr/>
        </p:nvSpPr>
        <p:spPr>
          <a:xfrm>
            <a:off x="2279650" y="2205038"/>
            <a:ext cx="7848600" cy="10668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buNone/>
            </a:pPr>
            <a:r>
              <a:rPr lang="zh-CN" altLang="en-US" sz="3600" b="1"/>
              <a:t>这首诗给你的总体感受是什么？</a:t>
            </a:r>
            <a:endParaRPr lang="zh-CN" altLang="en-US" sz="3600" b="1"/>
          </a:p>
        </p:txBody>
      </p:sp>
      <p:sp>
        <p:nvSpPr>
          <p:cNvPr id="23559" name="文本框 23558"/>
          <p:cNvSpPr txBox="1"/>
          <p:nvPr/>
        </p:nvSpPr>
        <p:spPr>
          <a:xfrm>
            <a:off x="4295775" y="3716338"/>
            <a:ext cx="4608513" cy="1463040"/>
          </a:xfrm>
          <a:prstGeom prst="rect">
            <a:avLst/>
          </a:prstGeom>
          <a:noFill/>
          <a:ln w="9525">
            <a:noFill/>
          </a:ln>
        </p:spPr>
        <p:txBody>
          <a:bodyPr>
            <a:spAutoFit/>
          </a:bodyPr>
          <a:p>
            <a:pPr lvl="0">
              <a:spcBef>
                <a:spcPct val="50000"/>
              </a:spcBef>
              <a:buClrTx/>
            </a:pPr>
            <a:r>
              <a:rPr lang="zh-CN" altLang="en-US" sz="3600" b="1">
                <a:solidFill>
                  <a:schemeClr val="accent2"/>
                </a:solidFill>
                <a:latin typeface="Arial" panose="020B0604020202020204" pitchFamily="34" charset="0"/>
                <a:ea typeface="隶书" panose="02010509060101010101" pitchFamily="49" charset="-122"/>
              </a:rPr>
              <a:t>凄楚、悲伤、痛苦、</a:t>
            </a:r>
            <a:endParaRPr lang="zh-CN" altLang="en-US" sz="3600" b="1">
              <a:solidFill>
                <a:schemeClr val="accent2"/>
              </a:solidFill>
              <a:latin typeface="Arial" panose="020B0604020202020204" pitchFamily="34" charset="0"/>
              <a:ea typeface="隶书" panose="02010509060101010101" pitchFamily="49" charset="-122"/>
            </a:endParaRPr>
          </a:p>
          <a:p>
            <a:pPr lvl="0">
              <a:spcBef>
                <a:spcPct val="50000"/>
              </a:spcBef>
              <a:buClrTx/>
            </a:pPr>
            <a:r>
              <a:rPr lang="zh-CN" altLang="en-US" sz="3600" b="1">
                <a:solidFill>
                  <a:schemeClr val="accent2"/>
                </a:solidFill>
                <a:latin typeface="Arial" panose="020B0604020202020204" pitchFamily="34" charset="0"/>
                <a:ea typeface="隶书" panose="02010509060101010101" pitchFamily="49" charset="-122"/>
              </a:rPr>
              <a:t>孤独、沉郁、顿挫</a:t>
            </a:r>
            <a:endParaRPr lang="zh-CN" altLang="en-US" sz="3600" b="1">
              <a:solidFill>
                <a:schemeClr val="accent2"/>
              </a:solidFill>
              <a:latin typeface="Arial" panose="020B0604020202020204" pitchFamily="34" charset="0"/>
              <a:ea typeface="隶书" panose="02010509060101010101" pitchFamily="49" charset="-122"/>
            </a:endParaRPr>
          </a:p>
        </p:txBody>
      </p:sp>
      <p:pic>
        <p:nvPicPr>
          <p:cNvPr id="23560" name="图片 23559" descr="u=2015437090,443721311&amp;gp=8"/>
          <p:cNvPicPr>
            <a:picLocks noChangeAspect="1"/>
          </p:cNvPicPr>
          <p:nvPr/>
        </p:nvPicPr>
        <p:blipFill>
          <a:blip r:embed="rId3"/>
          <a:stretch>
            <a:fillRect/>
          </a:stretch>
        </p:blipFill>
        <p:spPr>
          <a:xfrm>
            <a:off x="1524000" y="4886325"/>
            <a:ext cx="2051050" cy="1971675"/>
          </a:xfrm>
          <a:prstGeom prst="rect">
            <a:avLst/>
          </a:prstGeom>
          <a:noFill/>
          <a:ln w="9525">
            <a:noFill/>
          </a:ln>
        </p:spPr>
      </p:pic>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7"/>
                                        </p:tgtEl>
                                        <p:attrNameLst>
                                          <p:attrName>style.visibility</p:attrName>
                                        </p:attrNameLst>
                                      </p:cBhvr>
                                      <p:to>
                                        <p:strVal val="visible"/>
                                      </p:to>
                                    </p:set>
                                    <p:animEffect transition="in" filter="blinds(horizontal)">
                                      <p:cBhvr>
                                        <p:cTn id="7" dur="500"/>
                                        <p:tgtEl>
                                          <p:spTgt spid="2355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grpId="0" nodeType="clickEffect">
                                  <p:stCondLst>
                                    <p:cond delay="0"/>
                                  </p:stCondLst>
                                  <p:childTnLst>
                                    <p:set>
                                      <p:cBhvr>
                                        <p:cTn id="11" dur="1" fill="hold">
                                          <p:stCondLst>
                                            <p:cond delay="0"/>
                                          </p:stCondLst>
                                        </p:cTn>
                                        <p:tgtEl>
                                          <p:spTgt spid="23558"/>
                                        </p:tgtEl>
                                        <p:attrNameLst>
                                          <p:attrName>style.visibility</p:attrName>
                                        </p:attrNameLst>
                                      </p:cBhvr>
                                      <p:to>
                                        <p:strVal val="visible"/>
                                      </p:to>
                                    </p:set>
                                    <p:anim calcmode="lin" valueType="num">
                                      <p:cBhvr additive="base">
                                        <p:cTn id="12" dur="1000" fill="hold"/>
                                        <p:tgtEl>
                                          <p:spTgt spid="23558"/>
                                        </p:tgtEl>
                                        <p:attrNameLst>
                                          <p:attrName>ppt_x</p:attrName>
                                        </p:attrNameLst>
                                      </p:cBhvr>
                                      <p:tavLst>
                                        <p:tav tm="0">
                                          <p:val>
                                            <p:strVal val="0-#ppt_w/2"/>
                                          </p:val>
                                        </p:tav>
                                        <p:tav tm="100000">
                                          <p:val>
                                            <p:strVal val="#ppt_x"/>
                                          </p:val>
                                        </p:tav>
                                      </p:tavLst>
                                    </p:anim>
                                    <p:anim calcmode="lin" valueType="num">
                                      <p:cBhvr additive="base">
                                        <p:cTn id="13" dur="1000" fill="hold"/>
                                        <p:tgtEl>
                                          <p:spTgt spid="23558"/>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3559"/>
                                        </p:tgtEl>
                                        <p:attrNameLst>
                                          <p:attrName>style.visibility</p:attrName>
                                        </p:attrNameLst>
                                      </p:cBhvr>
                                      <p:to>
                                        <p:strVal val="visible"/>
                                      </p:to>
                                    </p:set>
                                    <p:animEffect transition="in" filter="blinds(horizontal)">
                                      <p:cBhvr>
                                        <p:cTn id="18" dur="500"/>
                                        <p:tgtEl>
                                          <p:spTgt spid="2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p:bldP spid="2355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44033"/>
          <p:cNvSpPr>
            <a:spLocks noGrp="1"/>
          </p:cNvSpPr>
          <p:nvPr>
            <p:ph type="title"/>
          </p:nvPr>
        </p:nvSpPr>
        <p:spPr>
          <a:xfrm>
            <a:off x="4278630" y="662940"/>
            <a:ext cx="4114800" cy="609600"/>
          </a:xfrm>
        </p:spPr>
        <p:txBody>
          <a:bodyPr anchor="ctr">
            <a:noAutofit/>
          </a:bodyPr>
          <a:p>
            <a:r>
              <a:rPr lang="zh-CN" altLang="en-US" sz="4800" b="1" dirty="0">
                <a:solidFill>
                  <a:srgbClr val="FF0000"/>
                </a:solidFill>
                <a:latin typeface="隶书" panose="02010509060101010101" pitchFamily="49" charset="-122"/>
                <a:ea typeface="隶书" panose="02010509060101010101" pitchFamily="49" charset="-122"/>
              </a:rPr>
              <a:t>内容分析</a:t>
            </a:r>
            <a:endParaRPr lang="zh-CN" altLang="en-US" sz="4800" b="1" dirty="0">
              <a:solidFill>
                <a:srgbClr val="FF0000"/>
              </a:solidFill>
              <a:latin typeface="隶书" panose="02010509060101010101" pitchFamily="49" charset="-122"/>
              <a:ea typeface="隶书" panose="02010509060101010101" pitchFamily="49" charset="-122"/>
            </a:endParaRPr>
          </a:p>
        </p:txBody>
      </p:sp>
      <p:sp>
        <p:nvSpPr>
          <p:cNvPr id="44036" name="文本框 44035"/>
          <p:cNvSpPr txBox="1"/>
          <p:nvPr/>
        </p:nvSpPr>
        <p:spPr>
          <a:xfrm>
            <a:off x="1710055" y="1272540"/>
            <a:ext cx="9725660" cy="457200"/>
          </a:xfrm>
          <a:prstGeom prst="rect">
            <a:avLst/>
          </a:prstGeom>
          <a:noFill/>
          <a:ln w="9525">
            <a:noFill/>
          </a:ln>
        </p:spPr>
        <p:txBody>
          <a:bodyPr wrap="square">
            <a:spAutoFit/>
          </a:bodyPr>
          <a:p>
            <a:pPr lvl="0" algn="l">
              <a:spcBef>
                <a:spcPct val="50000"/>
              </a:spcBef>
            </a:pPr>
            <a:r>
              <a:rPr lang="en-US" altLang="zh-CN" sz="2400" b="1" dirty="0">
                <a:latin typeface="Arial" panose="020B0604020202020204" pitchFamily="34" charset="0"/>
                <a:ea typeface="宋体" panose="02010600030101010101" pitchFamily="2" charset="-122"/>
              </a:rPr>
              <a:t>1.</a:t>
            </a:r>
            <a:r>
              <a:rPr lang="zh-CN" altLang="en-US" sz="2400" b="1" dirty="0">
                <a:latin typeface="Arial" panose="020B0604020202020204" pitchFamily="34" charset="0"/>
                <a:ea typeface="宋体" panose="02010600030101010101" pitchFamily="2" charset="-122"/>
              </a:rPr>
              <a:t>首联“</a:t>
            </a:r>
            <a:r>
              <a:rPr lang="zh-CN" altLang="en-US" sz="2400" b="1" dirty="0">
                <a:solidFill>
                  <a:srgbClr val="FF0066"/>
                </a:solidFill>
                <a:latin typeface="Arial" panose="020B0604020202020204" pitchFamily="34" charset="0"/>
                <a:ea typeface="宋体" panose="02010600030101010101" pitchFamily="2" charset="-122"/>
              </a:rPr>
              <a:t>风急天高猿啸哀，渚清沙白鸟飞回。</a:t>
            </a:r>
            <a:r>
              <a:rPr lang="zh-CN" altLang="en-US" sz="2400" b="1" dirty="0">
                <a:latin typeface="Arial" panose="020B0604020202020204" pitchFamily="34" charset="0"/>
                <a:ea typeface="宋体" panose="02010600030101010101" pitchFamily="2" charset="-122"/>
              </a:rPr>
              <a:t>”共写了几种景物？</a:t>
            </a:r>
            <a:r>
              <a:rPr lang="zh-CN" altLang="en-US" sz="1600" dirty="0">
                <a:latin typeface="Arial" panose="020B0604020202020204" pitchFamily="34" charset="0"/>
                <a:ea typeface="宋体" panose="02010600030101010101" pitchFamily="2" charset="-122"/>
              </a:rPr>
              <a:t> </a:t>
            </a:r>
            <a:endParaRPr lang="zh-CN" altLang="en-US" sz="1600" dirty="0">
              <a:latin typeface="Arial" panose="020B0604020202020204" pitchFamily="34" charset="0"/>
              <a:ea typeface="宋体" panose="02010600030101010101" pitchFamily="2" charset="-122"/>
            </a:endParaRPr>
          </a:p>
        </p:txBody>
      </p:sp>
      <p:sp>
        <p:nvSpPr>
          <p:cNvPr id="44037" name="文本框 44036"/>
          <p:cNvSpPr txBox="1"/>
          <p:nvPr/>
        </p:nvSpPr>
        <p:spPr>
          <a:xfrm>
            <a:off x="3705860" y="1920240"/>
            <a:ext cx="3886200" cy="822960"/>
          </a:xfrm>
          <a:prstGeom prst="rect">
            <a:avLst/>
          </a:prstGeom>
          <a:noFill/>
          <a:ln w="9525">
            <a:noFill/>
          </a:ln>
        </p:spPr>
        <p:txBody>
          <a:bodyPr>
            <a:spAutoFit/>
          </a:bodyPr>
          <a:p>
            <a:pPr lvl="0" algn="ctr"/>
            <a:r>
              <a:rPr lang="zh-CN" altLang="en-US" sz="2400" b="1" dirty="0">
                <a:latin typeface="黑体" panose="02010600030101010101" pitchFamily="2" charset="-122"/>
                <a:ea typeface="黑体" panose="02010600030101010101" pitchFamily="2" charset="-122"/>
              </a:rPr>
              <a:t>风、天、猿啸、渚、沙、鸟 </a:t>
            </a:r>
            <a:endParaRPr lang="zh-CN" altLang="en-US" sz="2400" b="1" dirty="0">
              <a:latin typeface="黑体" panose="02010600030101010101" pitchFamily="2" charset="-122"/>
              <a:ea typeface="黑体" panose="02010600030101010101" pitchFamily="2" charset="-122"/>
            </a:endParaRPr>
          </a:p>
          <a:p>
            <a:pPr lvl="0" algn="ctr"/>
            <a:r>
              <a:rPr lang="zh-CN" altLang="en-US" sz="2400" b="1" dirty="0">
                <a:latin typeface="黑体" panose="02010600030101010101" pitchFamily="2" charset="-122"/>
                <a:ea typeface="黑体" panose="02010600030101010101" pitchFamily="2" charset="-122"/>
              </a:rPr>
              <a:t>急、高、哀、  清、白、飞</a:t>
            </a:r>
            <a:endParaRPr lang="zh-CN" altLang="en-US" sz="2400" b="1" dirty="0">
              <a:latin typeface="黑体" panose="02010600030101010101" pitchFamily="2" charset="-122"/>
              <a:ea typeface="黑体" panose="02010600030101010101" pitchFamily="2" charset="-122"/>
            </a:endParaRPr>
          </a:p>
        </p:txBody>
      </p:sp>
      <p:sp>
        <p:nvSpPr>
          <p:cNvPr id="44038" name="文本框 44037"/>
          <p:cNvSpPr txBox="1"/>
          <p:nvPr/>
        </p:nvSpPr>
        <p:spPr>
          <a:xfrm>
            <a:off x="2352675" y="2811145"/>
            <a:ext cx="7486650" cy="822960"/>
          </a:xfrm>
          <a:prstGeom prst="rect">
            <a:avLst/>
          </a:prstGeom>
          <a:noFill/>
          <a:ln w="9525">
            <a:noFill/>
          </a:ln>
        </p:spPr>
        <p:txBody>
          <a:bodyPr wrap="square">
            <a:spAutoFit/>
          </a:bodyPr>
          <a:p>
            <a:pPr lvl="0" algn="l">
              <a:spcBef>
                <a:spcPct val="50000"/>
              </a:spcBef>
            </a:pPr>
            <a:r>
              <a:rPr lang="en-US" altLang="zh-CN" sz="2000" b="1" dirty="0">
                <a:latin typeface="仿宋_GB2312" panose="02010609030101010101" pitchFamily="49" charset="-122"/>
                <a:ea typeface="仿宋_GB2312" panose="02010609030101010101" pitchFamily="49" charset="-122"/>
              </a:rPr>
              <a:t>    </a:t>
            </a:r>
            <a:r>
              <a:rPr lang="zh-CN" altLang="en-US" sz="2400" b="1" dirty="0">
                <a:latin typeface="仿宋_GB2312" panose="02010609030101010101" pitchFamily="49" charset="-122"/>
                <a:ea typeface="仿宋_GB2312" panose="02010609030101010101" pitchFamily="49" charset="-122"/>
              </a:rPr>
              <a:t>每一种景物都夹杂在这特定的环境下富有特别的意义。既有耳闻又有有目见，使人感到“悲</a:t>
            </a:r>
            <a:r>
              <a:rPr lang="zh-CN" altLang="en-US" sz="2400" b="1" dirty="0">
                <a:latin typeface="Arial" panose="020B0604020202020204" pitchFamily="34" charset="0"/>
                <a:ea typeface="仿宋_GB2312" panose="02010609030101010101" pitchFamily="49" charset="-122"/>
              </a:rPr>
              <a:t>哀”。</a:t>
            </a:r>
            <a:r>
              <a:rPr lang="zh-CN" altLang="en-US" sz="2400" dirty="0">
                <a:latin typeface="Arial" panose="020B0604020202020204" pitchFamily="34" charset="0"/>
                <a:ea typeface="宋体" panose="02010600030101010101" pitchFamily="2" charset="-122"/>
              </a:rPr>
              <a:t> </a:t>
            </a:r>
            <a:endParaRPr lang="zh-CN" altLang="en-US" sz="2400" dirty="0">
              <a:latin typeface="Arial" panose="020B0604020202020204" pitchFamily="34" charset="0"/>
              <a:ea typeface="宋体" panose="02010600030101010101" pitchFamily="2" charset="-122"/>
            </a:endParaRPr>
          </a:p>
        </p:txBody>
      </p:sp>
      <p:sp>
        <p:nvSpPr>
          <p:cNvPr id="44039" name="文本框 44038"/>
          <p:cNvSpPr txBox="1"/>
          <p:nvPr/>
        </p:nvSpPr>
        <p:spPr>
          <a:xfrm>
            <a:off x="2133600" y="4343400"/>
            <a:ext cx="3429000" cy="822960"/>
          </a:xfrm>
          <a:prstGeom prst="rect">
            <a:avLst/>
          </a:prstGeom>
          <a:noFill/>
          <a:ln w="9525">
            <a:noFill/>
          </a:ln>
        </p:spPr>
        <p:txBody>
          <a:bodyPr>
            <a:spAutoFit/>
          </a:bodyPr>
          <a:p>
            <a:pPr lvl="0" algn="l">
              <a:spcBef>
                <a:spcPct val="50000"/>
              </a:spcBef>
            </a:pPr>
            <a:r>
              <a:rPr lang="zh-CN" altLang="en-US" sz="2400" b="1" dirty="0">
                <a:latin typeface="Arial" panose="020B0604020202020204" pitchFamily="34" charset="0"/>
                <a:ea typeface="仿宋_GB2312" panose="02010609030101010101" pitchFamily="49" charset="-122"/>
              </a:rPr>
              <a:t>这些景物给人造成什么感觉？</a:t>
            </a:r>
            <a:endParaRPr lang="zh-CN" altLang="en-US" sz="2400" b="1" dirty="0">
              <a:latin typeface="Arial" panose="020B0604020202020204" pitchFamily="34" charset="0"/>
              <a:ea typeface="仿宋_GB2312" panose="02010609030101010101" pitchFamily="49" charset="-122"/>
            </a:endParaRPr>
          </a:p>
        </p:txBody>
      </p:sp>
      <p:sp>
        <p:nvSpPr>
          <p:cNvPr id="44040" name="文本框 44039"/>
          <p:cNvSpPr txBox="1"/>
          <p:nvPr/>
        </p:nvSpPr>
        <p:spPr>
          <a:xfrm>
            <a:off x="5334000" y="3886200"/>
            <a:ext cx="4876800" cy="1920240"/>
          </a:xfrm>
          <a:prstGeom prst="rect">
            <a:avLst/>
          </a:prstGeom>
          <a:noFill/>
          <a:ln w="9525">
            <a:noFill/>
          </a:ln>
        </p:spPr>
        <p:txBody>
          <a:bodyPr>
            <a:spAutoFit/>
          </a:bodyPr>
          <a:p>
            <a:pPr lvl="0" algn="l"/>
            <a:r>
              <a:rPr lang="zh-CN" altLang="en-US" sz="2400" b="1" dirty="0">
                <a:latin typeface="仿宋_GB2312" panose="02010609030101010101" pitchFamily="49" charset="-122"/>
                <a:ea typeface="仿宋_GB2312" panose="02010609030101010101" pitchFamily="49" charset="-122"/>
              </a:rPr>
              <a:t>急风</a:t>
            </a:r>
            <a:r>
              <a:rPr lang="en-US" altLang="zh-CN" sz="2400" b="1" dirty="0">
                <a:latin typeface="仿宋_GB2312" panose="02010609030101010101" pitchFamily="49" charset="-122"/>
                <a:ea typeface="仿宋_GB2312" panose="02010609030101010101" pitchFamily="49" charset="-122"/>
              </a:rPr>
              <a:t>——</a:t>
            </a:r>
            <a:r>
              <a:rPr lang="zh-CN" altLang="en-US" sz="2400" b="1" dirty="0">
                <a:latin typeface="仿宋_GB2312" panose="02010609030101010101" pitchFamily="49" charset="-122"/>
                <a:ea typeface="仿宋_GB2312" panose="02010609030101010101" pitchFamily="49" charset="-122"/>
              </a:rPr>
              <a:t>冷（心灵的）</a:t>
            </a:r>
            <a:endParaRPr lang="zh-CN" altLang="en-US" sz="2400" b="1" dirty="0">
              <a:latin typeface="仿宋_GB2312" panose="02010609030101010101" pitchFamily="49" charset="-122"/>
              <a:ea typeface="仿宋_GB2312" panose="02010609030101010101" pitchFamily="49" charset="-122"/>
            </a:endParaRPr>
          </a:p>
          <a:p>
            <a:pPr lvl="0" algn="l"/>
            <a:r>
              <a:rPr lang="zh-CN" altLang="en-US" sz="2400" b="1" dirty="0">
                <a:latin typeface="仿宋_GB2312" panose="02010609030101010101" pitchFamily="49" charset="-122"/>
                <a:ea typeface="仿宋_GB2312" panose="02010609030101010101" pitchFamily="49" charset="-122"/>
              </a:rPr>
              <a:t>高天</a:t>
            </a:r>
            <a:r>
              <a:rPr lang="en-US" altLang="zh-CN" sz="2400" b="1" dirty="0">
                <a:latin typeface="仿宋_GB2312" panose="02010609030101010101" pitchFamily="49" charset="-122"/>
                <a:ea typeface="仿宋_GB2312" panose="02010609030101010101" pitchFamily="49" charset="-122"/>
              </a:rPr>
              <a:t>——</a:t>
            </a:r>
            <a:r>
              <a:rPr lang="zh-CN" altLang="en-US" sz="2400" b="1" dirty="0">
                <a:latin typeface="仿宋_GB2312" panose="02010609030101010101" pitchFamily="49" charset="-122"/>
                <a:ea typeface="仿宋_GB2312" panose="02010609030101010101" pitchFamily="49" charset="-122"/>
              </a:rPr>
              <a:t>人渺小、孤单</a:t>
            </a:r>
            <a:endParaRPr lang="zh-CN" altLang="en-US" sz="2400" b="1" dirty="0">
              <a:latin typeface="仿宋_GB2312" panose="02010609030101010101" pitchFamily="49" charset="-122"/>
              <a:ea typeface="仿宋_GB2312" panose="02010609030101010101" pitchFamily="49" charset="-122"/>
            </a:endParaRPr>
          </a:p>
          <a:p>
            <a:pPr lvl="0" algn="l"/>
            <a:r>
              <a:rPr lang="zh-CN" altLang="en-US" sz="2400" b="1" dirty="0">
                <a:latin typeface="仿宋_GB2312" panose="02010609030101010101" pitchFamily="49" charset="-122"/>
                <a:ea typeface="仿宋_GB2312" panose="02010609030101010101" pitchFamily="49" charset="-122"/>
              </a:rPr>
              <a:t>哀猿</a:t>
            </a:r>
            <a:r>
              <a:rPr lang="en-US" altLang="zh-CN" sz="2400" b="1" dirty="0">
                <a:latin typeface="仿宋_GB2312" panose="02010609030101010101" pitchFamily="49" charset="-122"/>
                <a:ea typeface="仿宋_GB2312" panose="02010609030101010101" pitchFamily="49" charset="-122"/>
              </a:rPr>
              <a:t>——</a:t>
            </a:r>
            <a:r>
              <a:rPr lang="zh-CN" altLang="en-US" sz="2400" b="1" dirty="0">
                <a:latin typeface="仿宋_GB2312" panose="02010609030101010101" pitchFamily="49" charset="-122"/>
                <a:ea typeface="仿宋_GB2312" panose="02010609030101010101" pitchFamily="49" charset="-122"/>
              </a:rPr>
              <a:t>悲凉</a:t>
            </a:r>
            <a:endParaRPr lang="zh-CN" altLang="en-US" sz="2400" b="1" dirty="0">
              <a:latin typeface="仿宋_GB2312" panose="02010609030101010101" pitchFamily="49" charset="-122"/>
              <a:ea typeface="仿宋_GB2312" panose="02010609030101010101" pitchFamily="49" charset="-122"/>
            </a:endParaRPr>
          </a:p>
          <a:p>
            <a:pPr lvl="0" algn="l"/>
            <a:r>
              <a:rPr lang="zh-CN" altLang="en-US" sz="2400" b="1" dirty="0">
                <a:latin typeface="仿宋_GB2312" panose="02010609030101010101" pitchFamily="49" charset="-122"/>
                <a:ea typeface="仿宋_GB2312" panose="02010609030101010101" pitchFamily="49" charset="-122"/>
              </a:rPr>
              <a:t>飞鸟</a:t>
            </a:r>
            <a:r>
              <a:rPr lang="en-US" altLang="zh-CN" sz="2400" b="1" dirty="0">
                <a:latin typeface="仿宋_GB2312" panose="02010609030101010101" pitchFamily="49" charset="-122"/>
                <a:ea typeface="仿宋_GB2312" panose="02010609030101010101" pitchFamily="49" charset="-122"/>
              </a:rPr>
              <a:t>——</a:t>
            </a:r>
            <a:r>
              <a:rPr lang="zh-CN" altLang="en-US" sz="2400" b="1" dirty="0">
                <a:latin typeface="仿宋_GB2312" panose="02010609030101010101" pitchFamily="49" charset="-122"/>
                <a:ea typeface="仿宋_GB2312" panose="02010609030101010101" pitchFamily="49" charset="-122"/>
              </a:rPr>
              <a:t>一只孤独痛苦的鸟</a:t>
            </a:r>
            <a:endParaRPr lang="zh-CN" altLang="en-US" sz="2400" b="1" dirty="0">
              <a:latin typeface="仿宋_GB2312" panose="02010609030101010101" pitchFamily="49" charset="-122"/>
              <a:ea typeface="仿宋_GB2312" panose="02010609030101010101" pitchFamily="49" charset="-122"/>
            </a:endParaRPr>
          </a:p>
          <a:p>
            <a:pPr lvl="0" algn="l"/>
            <a:r>
              <a:rPr lang="zh-CN" altLang="en-US" sz="2400" b="1" dirty="0">
                <a:latin typeface="仿宋_GB2312" panose="02010609030101010101" pitchFamily="49" charset="-122"/>
                <a:ea typeface="仿宋_GB2312" panose="02010609030101010101" pitchFamily="49" charset="-122"/>
              </a:rPr>
              <a:t>       既雄浑高远，又肃杀凄凉</a:t>
            </a:r>
            <a:r>
              <a:rPr lang="en-US" altLang="zh-CN" sz="2400" b="1">
                <a:latin typeface="仿宋_GB2312" panose="02010609030101010101" pitchFamily="49" charset="-122"/>
                <a:ea typeface="仿宋_GB2312" panose="02010609030101010101" pitchFamily="49" charset="-122"/>
              </a:rPr>
              <a:t>.</a:t>
            </a:r>
            <a:endParaRPr lang="en-US" altLang="zh-CN" sz="2400" b="1">
              <a:latin typeface="仿宋_GB2312" panose="02010609030101010101" pitchFamily="49" charset="-122"/>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037"/>
                                        </p:tgtEl>
                                        <p:attrNameLst>
                                          <p:attrName>style.visibility</p:attrName>
                                        </p:attrNameLst>
                                      </p:cBhvr>
                                      <p:to>
                                        <p:strVal val="visible"/>
                                      </p:to>
                                    </p:set>
                                    <p:animEffect transition="in" filter="fade">
                                      <p:cBhvr>
                                        <p:cTn id="7" dur="2000"/>
                                        <p:tgtEl>
                                          <p:spTgt spid="4403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4040"/>
                                        </p:tgtEl>
                                        <p:attrNameLst>
                                          <p:attrName>style.visibility</p:attrName>
                                        </p:attrNameLst>
                                      </p:cBhvr>
                                      <p:to>
                                        <p:strVal val="visible"/>
                                      </p:to>
                                    </p:set>
                                    <p:animEffect transition="in" filter="fade">
                                      <p:cBhvr>
                                        <p:cTn id="12" dur="1000"/>
                                        <p:tgtEl>
                                          <p:spTgt spid="44040"/>
                                        </p:tgtEl>
                                      </p:cBhvr>
                                    </p:animEffect>
                                    <p:anim calcmode="lin" valueType="num">
                                      <p:cBhvr>
                                        <p:cTn id="13" dur="1000" fill="hold"/>
                                        <p:tgtEl>
                                          <p:spTgt spid="44040"/>
                                        </p:tgtEl>
                                        <p:attrNameLst>
                                          <p:attrName>ppt_x</p:attrName>
                                        </p:attrNameLst>
                                      </p:cBhvr>
                                      <p:tavLst>
                                        <p:tav tm="0">
                                          <p:val>
                                            <p:strVal val="#ppt_x"/>
                                          </p:val>
                                        </p:tav>
                                        <p:tav tm="100000">
                                          <p:val>
                                            <p:strVal val="#ppt_x"/>
                                          </p:val>
                                        </p:tav>
                                      </p:tavLst>
                                    </p:anim>
                                    <p:anim calcmode="lin" valueType="num">
                                      <p:cBhvr>
                                        <p:cTn id="14" dur="1000" fill="hold"/>
                                        <p:tgtEl>
                                          <p:spTgt spid="440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p:bldP spid="4404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60" name="文本框 45059"/>
          <p:cNvSpPr txBox="1"/>
          <p:nvPr/>
        </p:nvSpPr>
        <p:spPr>
          <a:xfrm>
            <a:off x="2209800" y="914400"/>
            <a:ext cx="7315200" cy="518160"/>
          </a:xfrm>
          <a:prstGeom prst="rect">
            <a:avLst/>
          </a:prstGeom>
          <a:noFill/>
          <a:ln w="9525">
            <a:noFill/>
          </a:ln>
        </p:spPr>
        <p:txBody>
          <a:bodyPr>
            <a:spAutoFit/>
          </a:bodyPr>
          <a:p>
            <a:pPr lvl="0" algn="l">
              <a:spcBef>
                <a:spcPct val="50000"/>
              </a:spcBef>
            </a:pPr>
            <a:r>
              <a:rPr lang="en-US" altLang="zh-CN" sz="2800" b="1" dirty="0">
                <a:latin typeface="Arial" panose="020B0604020202020204" pitchFamily="34" charset="0"/>
                <a:ea typeface="宋体" panose="02010600030101010101" pitchFamily="2" charset="-122"/>
              </a:rPr>
              <a:t>2.</a:t>
            </a:r>
            <a:r>
              <a:rPr lang="zh-CN" altLang="en-US" sz="2800" b="1" dirty="0">
                <a:latin typeface="Arial" panose="020B0604020202020204" pitchFamily="34" charset="0"/>
                <a:ea typeface="宋体" panose="02010600030101010101" pitchFamily="2" charset="-122"/>
              </a:rPr>
              <a:t>颔联“</a:t>
            </a:r>
            <a:r>
              <a:rPr lang="zh-CN" altLang="en-US" sz="2800" b="1" dirty="0">
                <a:solidFill>
                  <a:srgbClr val="FF0066"/>
                </a:solidFill>
                <a:latin typeface="Arial" panose="020B0604020202020204" pitchFamily="34" charset="0"/>
                <a:ea typeface="宋体" panose="02010600030101010101" pitchFamily="2" charset="-122"/>
              </a:rPr>
              <a:t>无边落木萧萧下，不尽长江滚滚来。</a:t>
            </a:r>
            <a:r>
              <a:rPr lang="zh-CN" altLang="en-US" sz="2800" b="1" dirty="0">
                <a:latin typeface="Arial" panose="020B0604020202020204" pitchFamily="34" charset="0"/>
                <a:ea typeface="宋体" panose="02010600030101010101" pitchFamily="2" charset="-122"/>
              </a:rPr>
              <a:t>”</a:t>
            </a:r>
            <a:endParaRPr lang="zh-CN" altLang="en-US" sz="2800" b="1" dirty="0">
              <a:latin typeface="Arial" panose="020B0604020202020204" pitchFamily="34" charset="0"/>
              <a:ea typeface="宋体" panose="02010600030101010101" pitchFamily="2" charset="-122"/>
            </a:endParaRPr>
          </a:p>
        </p:txBody>
      </p:sp>
      <p:sp>
        <p:nvSpPr>
          <p:cNvPr id="45061" name="文本框 45060"/>
          <p:cNvSpPr txBox="1"/>
          <p:nvPr/>
        </p:nvSpPr>
        <p:spPr>
          <a:xfrm>
            <a:off x="1976755" y="1577340"/>
            <a:ext cx="7993380" cy="1920240"/>
          </a:xfrm>
          <a:prstGeom prst="rect">
            <a:avLst/>
          </a:prstGeom>
          <a:noFill/>
          <a:ln w="9525">
            <a:noFill/>
          </a:ln>
        </p:spPr>
        <p:txBody>
          <a:bodyPr wrap="square">
            <a:spAutoFit/>
          </a:bodyPr>
          <a:p>
            <a:pPr lvl="0" algn="l"/>
            <a:r>
              <a:rPr lang="en-US" altLang="zh-CN" sz="2400" b="1" dirty="0">
                <a:latin typeface="Arial" panose="020B0604020202020204" pitchFamily="34" charset="0"/>
                <a:ea typeface="宋体" panose="02010600030101010101" pitchFamily="2" charset="-122"/>
              </a:rPr>
              <a:t>       </a:t>
            </a:r>
            <a:r>
              <a:rPr lang="zh-CN" altLang="en-US" sz="2400" b="1" dirty="0">
                <a:latin typeface="仿宋_GB2312" panose="02010609030101010101" pitchFamily="49" charset="-122"/>
                <a:ea typeface="仿宋_GB2312" panose="02010609030101010101" pitchFamily="49" charset="-122"/>
              </a:rPr>
              <a:t>这两句写了哪两种景，它可能引发诗人怎样的情思？这两句用了哪些修辞方法？</a:t>
            </a:r>
            <a:endParaRPr lang="zh-CN" altLang="en-US" sz="2400" b="1" dirty="0">
              <a:latin typeface="仿宋_GB2312" panose="02010609030101010101" pitchFamily="49" charset="-122"/>
              <a:ea typeface="仿宋_GB2312" panose="02010609030101010101" pitchFamily="49" charset="-122"/>
            </a:endParaRPr>
          </a:p>
          <a:p>
            <a:pPr lvl="0" algn="l"/>
            <a:endParaRPr lang="zh-CN" altLang="en-US" sz="2400" b="1" dirty="0">
              <a:latin typeface="仿宋_GB2312" panose="02010609030101010101" pitchFamily="49" charset="-122"/>
              <a:ea typeface="仿宋_GB2312" panose="02010609030101010101" pitchFamily="49" charset="-122"/>
            </a:endParaRPr>
          </a:p>
          <a:p>
            <a:pPr lvl="0" algn="l"/>
            <a:r>
              <a:rPr lang="zh-CN" altLang="en-US" sz="2400" b="1" dirty="0">
                <a:latin typeface="仿宋_GB2312" panose="02010609030101010101" pitchFamily="49" charset="-122"/>
                <a:ea typeface="仿宋_GB2312" panose="02010609030101010101" pitchFamily="49" charset="-122"/>
              </a:rPr>
              <a:t>落木    生命的晚秋</a:t>
            </a:r>
            <a:endParaRPr lang="zh-CN" altLang="en-US" sz="2400" b="1" dirty="0">
              <a:latin typeface="仿宋_GB2312" panose="02010609030101010101" pitchFamily="49" charset="-122"/>
              <a:ea typeface="仿宋_GB2312" panose="02010609030101010101" pitchFamily="49" charset="-122"/>
            </a:endParaRPr>
          </a:p>
          <a:p>
            <a:pPr lvl="0" algn="l"/>
            <a:r>
              <a:rPr lang="zh-CN" altLang="en-US" sz="2400" b="1" dirty="0">
                <a:latin typeface="仿宋_GB2312" panose="02010609030101010101" pitchFamily="49" charset="-122"/>
                <a:ea typeface="仿宋_GB2312" panose="02010609030101010101" pitchFamily="49" charset="-122"/>
              </a:rPr>
              <a:t>长江     历史长河永不停息</a:t>
            </a:r>
            <a:endParaRPr lang="zh-CN" altLang="en-US" sz="2400" b="1" dirty="0">
              <a:latin typeface="仿宋_GB2312" panose="02010609030101010101" pitchFamily="49" charset="-122"/>
              <a:ea typeface="仿宋_GB2312" panose="02010609030101010101" pitchFamily="49" charset="-122"/>
            </a:endParaRPr>
          </a:p>
        </p:txBody>
      </p:sp>
      <p:sp>
        <p:nvSpPr>
          <p:cNvPr id="45062" name="文本框 45061"/>
          <p:cNvSpPr txBox="1"/>
          <p:nvPr/>
        </p:nvSpPr>
        <p:spPr>
          <a:xfrm>
            <a:off x="1976755" y="3875405"/>
            <a:ext cx="8471535" cy="1371600"/>
          </a:xfrm>
          <a:prstGeom prst="rect">
            <a:avLst/>
          </a:prstGeom>
          <a:noFill/>
          <a:ln w="9525">
            <a:noFill/>
          </a:ln>
        </p:spPr>
        <p:txBody>
          <a:bodyPr wrap="square">
            <a:spAutoFit/>
          </a:bodyPr>
          <a:p>
            <a:pPr lvl="0" algn="l">
              <a:spcBef>
                <a:spcPct val="50000"/>
              </a:spcBef>
            </a:pPr>
            <a:r>
              <a:rPr lang="en-US" altLang="zh-CN" sz="2800" b="1" dirty="0">
                <a:latin typeface="仿宋_GB2312" panose="02010609030101010101" pitchFamily="49" charset="-122"/>
                <a:ea typeface="仿宋_GB2312" panose="02010609030101010101" pitchFamily="49" charset="-122"/>
              </a:rPr>
              <a:t>——</a:t>
            </a:r>
            <a:r>
              <a:rPr lang="zh-CN" altLang="en-US" sz="2800" b="1" dirty="0">
                <a:latin typeface="仿宋_GB2312" panose="02010609030101010101" pitchFamily="49" charset="-122"/>
                <a:ea typeface="仿宋_GB2312" panose="02010609030101010101" pitchFamily="49" charset="-122"/>
              </a:rPr>
              <a:t>短暂与无穷进行对比、衬托，既感到人生短暂而渺小，历史悠远而不可逆转，因壮志未酬而产生惆怅；也会感到豁达、坦荡、胸襟开阔。</a:t>
            </a:r>
            <a:r>
              <a:rPr lang="zh-CN" altLang="en-US" sz="2400" b="1" dirty="0">
                <a:latin typeface="仿宋_GB2312" panose="02010609030101010101" pitchFamily="49" charset="-122"/>
                <a:ea typeface="仿宋_GB2312" panose="02010609030101010101" pitchFamily="49" charset="-122"/>
              </a:rPr>
              <a:t> </a:t>
            </a:r>
            <a:endParaRPr lang="zh-CN" altLang="en-US" sz="2400" b="1" dirty="0">
              <a:latin typeface="仿宋_GB2312" panose="02010609030101010101" pitchFamily="49" charset="-122"/>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5062"/>
                                        </p:tgtEl>
                                        <p:attrNameLst>
                                          <p:attrName>style.visibility</p:attrName>
                                        </p:attrNameLst>
                                      </p:cBhvr>
                                      <p:to>
                                        <p:strVal val="visible"/>
                                      </p:to>
                                    </p:set>
                                    <p:anim calcmode="lin" valueType="num">
                                      <p:cBhvr additive="base">
                                        <p:cTn id="7" dur="500" fill="hold"/>
                                        <p:tgtEl>
                                          <p:spTgt spid="45062"/>
                                        </p:tgtEl>
                                        <p:attrNameLst>
                                          <p:attrName>ppt_x</p:attrName>
                                        </p:attrNameLst>
                                      </p:cBhvr>
                                      <p:tavLst>
                                        <p:tav tm="0">
                                          <p:val>
                                            <p:strVal val="1+#ppt_w/2"/>
                                          </p:val>
                                        </p:tav>
                                        <p:tav tm="100000">
                                          <p:val>
                                            <p:strVal val="#ppt_x"/>
                                          </p:val>
                                        </p:tav>
                                      </p:tavLst>
                                    </p:anim>
                                    <p:anim calcmode="lin" valueType="num">
                                      <p:cBhvr additive="base">
                                        <p:cTn id="8" dur="500" fill="hold"/>
                                        <p:tgtEl>
                                          <p:spTgt spid="450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4" name="文本框 46083"/>
          <p:cNvSpPr txBox="1"/>
          <p:nvPr/>
        </p:nvSpPr>
        <p:spPr>
          <a:xfrm>
            <a:off x="2286000" y="1052513"/>
            <a:ext cx="7772400" cy="518160"/>
          </a:xfrm>
          <a:prstGeom prst="rect">
            <a:avLst/>
          </a:prstGeom>
          <a:noFill/>
          <a:ln w="9525">
            <a:noFill/>
          </a:ln>
        </p:spPr>
        <p:txBody>
          <a:bodyPr>
            <a:spAutoFit/>
          </a:bodyPr>
          <a:p>
            <a:pPr lvl="0" algn="l">
              <a:spcBef>
                <a:spcPct val="50000"/>
              </a:spcBef>
            </a:pPr>
            <a:r>
              <a:rPr lang="en-US" altLang="zh-CN" sz="2800" b="1" dirty="0">
                <a:latin typeface="Arial" panose="020B0604020202020204" pitchFamily="34" charset="0"/>
                <a:ea typeface="宋体" panose="02010600030101010101" pitchFamily="2" charset="-122"/>
              </a:rPr>
              <a:t>3.</a:t>
            </a:r>
            <a:r>
              <a:rPr lang="zh-CN" altLang="en-US" sz="2800" b="1" dirty="0">
                <a:latin typeface="Arial" panose="020B0604020202020204" pitchFamily="34" charset="0"/>
                <a:ea typeface="宋体" panose="02010600030101010101" pitchFamily="2" charset="-122"/>
              </a:rPr>
              <a:t>颈联“</a:t>
            </a:r>
            <a:r>
              <a:rPr lang="zh-CN" altLang="en-US" sz="2800" b="1" dirty="0">
                <a:solidFill>
                  <a:srgbClr val="FF0066"/>
                </a:solidFill>
                <a:latin typeface="Arial" panose="020B0604020202020204" pitchFamily="34" charset="0"/>
                <a:ea typeface="宋体" panose="02010600030101010101" pitchFamily="2" charset="-122"/>
              </a:rPr>
              <a:t>万里悲秋常做客，百年多病独登台。</a:t>
            </a:r>
            <a:r>
              <a:rPr lang="zh-CN" altLang="en-US" sz="2800" b="1" dirty="0">
                <a:latin typeface="Arial" panose="020B0604020202020204" pitchFamily="34" charset="0"/>
                <a:ea typeface="宋体" panose="02010600030101010101" pitchFamily="2" charset="-122"/>
              </a:rPr>
              <a:t>”</a:t>
            </a:r>
            <a:endParaRPr lang="zh-CN" altLang="en-US" sz="2800" b="1" dirty="0">
              <a:latin typeface="Arial" panose="020B0604020202020204" pitchFamily="34" charset="0"/>
              <a:ea typeface="宋体" panose="02010600030101010101" pitchFamily="2" charset="-122"/>
            </a:endParaRPr>
          </a:p>
        </p:txBody>
      </p:sp>
      <p:sp>
        <p:nvSpPr>
          <p:cNvPr id="46085" name="文本框 46084"/>
          <p:cNvSpPr txBox="1"/>
          <p:nvPr/>
        </p:nvSpPr>
        <p:spPr>
          <a:xfrm>
            <a:off x="1572260" y="2035175"/>
            <a:ext cx="8900160" cy="518160"/>
          </a:xfrm>
          <a:prstGeom prst="rect">
            <a:avLst/>
          </a:prstGeom>
          <a:noFill/>
          <a:ln w="9525">
            <a:noFill/>
          </a:ln>
        </p:spPr>
        <p:txBody>
          <a:bodyPr wrap="square">
            <a:spAutoFit/>
          </a:bodyPr>
          <a:p>
            <a:pPr lvl="0" algn="ctr">
              <a:spcBef>
                <a:spcPct val="50000"/>
              </a:spcBef>
            </a:pPr>
            <a:r>
              <a:rPr lang="zh-CN" altLang="en-US" sz="2800" b="1" dirty="0">
                <a:latin typeface="Arial" panose="020B0604020202020204" pitchFamily="34" charset="0"/>
                <a:ea typeface="宋体" panose="02010600030101010101" pitchFamily="2" charset="-122"/>
              </a:rPr>
              <a:t>颈联哪些字眼可以充分突出是抒情？各有何含义？</a:t>
            </a:r>
            <a:endParaRPr lang="zh-CN" altLang="en-US" sz="2800" b="1" dirty="0">
              <a:latin typeface="Arial" panose="020B0604020202020204" pitchFamily="34" charset="0"/>
              <a:ea typeface="宋体" panose="02010600030101010101" pitchFamily="2" charset="-122"/>
            </a:endParaRPr>
          </a:p>
        </p:txBody>
      </p:sp>
      <p:sp>
        <p:nvSpPr>
          <p:cNvPr id="46086" name="文本框 46085"/>
          <p:cNvSpPr txBox="1"/>
          <p:nvPr/>
        </p:nvSpPr>
        <p:spPr>
          <a:xfrm>
            <a:off x="1954530" y="3283585"/>
            <a:ext cx="7938135" cy="2042160"/>
          </a:xfrm>
          <a:prstGeom prst="rect">
            <a:avLst/>
          </a:prstGeom>
          <a:noFill/>
          <a:ln w="9525">
            <a:noFill/>
          </a:ln>
        </p:spPr>
        <p:txBody>
          <a:bodyPr wrap="square">
            <a:spAutoFit/>
          </a:bodyPr>
          <a:p>
            <a:pPr lvl="0" algn="l"/>
            <a:r>
              <a:rPr lang="zh-CN" altLang="en-US" sz="3200" b="1" dirty="0">
                <a:latin typeface="Arial" panose="020B0604020202020204" pitchFamily="34" charset="0"/>
                <a:ea typeface="仿宋_GB2312" panose="02010609030101010101" pitchFamily="49" charset="-122"/>
              </a:rPr>
              <a:t>万</a:t>
            </a:r>
            <a:r>
              <a:rPr lang="en-US" altLang="zh-CN" sz="3200" b="1" dirty="0">
                <a:latin typeface="Arial" panose="020B0604020202020204" pitchFamily="34" charset="0"/>
                <a:ea typeface="仿宋_GB2312" panose="02010609030101010101" pitchFamily="49" charset="-122"/>
              </a:rPr>
              <a:t>——</a:t>
            </a:r>
            <a:r>
              <a:rPr lang="zh-CN" altLang="en-US" sz="3200" b="1" dirty="0">
                <a:latin typeface="Arial" panose="020B0604020202020204" pitchFamily="34" charset="0"/>
                <a:ea typeface="仿宋_GB2312" panose="02010609030101010101" pitchFamily="49" charset="-122"/>
              </a:rPr>
              <a:t>离国别家，漂泊路途之远；</a:t>
            </a:r>
            <a:endParaRPr lang="zh-CN" altLang="en-US" sz="3200" b="1" dirty="0">
              <a:latin typeface="Arial" panose="020B0604020202020204" pitchFamily="34" charset="0"/>
              <a:ea typeface="仿宋_GB2312" panose="02010609030101010101" pitchFamily="49" charset="-122"/>
            </a:endParaRPr>
          </a:p>
          <a:p>
            <a:pPr lvl="0" algn="l"/>
            <a:r>
              <a:rPr lang="zh-CN" altLang="en-US" sz="3200" b="1" dirty="0">
                <a:latin typeface="Arial" panose="020B0604020202020204" pitchFamily="34" charset="0"/>
                <a:ea typeface="仿宋_GB2312" panose="02010609030101010101" pitchFamily="49" charset="-122"/>
              </a:rPr>
              <a:t>常</a:t>
            </a:r>
            <a:r>
              <a:rPr lang="en-US" altLang="zh-CN" sz="3200" b="1" dirty="0">
                <a:latin typeface="Arial" panose="020B0604020202020204" pitchFamily="34" charset="0"/>
                <a:ea typeface="仿宋_GB2312" panose="02010609030101010101" pitchFamily="49" charset="-122"/>
              </a:rPr>
              <a:t>——</a:t>
            </a:r>
            <a:r>
              <a:rPr lang="zh-CN" altLang="en-US" sz="3200" b="1" dirty="0">
                <a:latin typeface="Arial" panose="020B0604020202020204" pitchFamily="34" charset="0"/>
                <a:ea typeface="仿宋_GB2312" panose="02010609030101010101" pitchFamily="49" charset="-122"/>
              </a:rPr>
              <a:t>离家万里，流浪他乡的时间之久；</a:t>
            </a:r>
            <a:endParaRPr lang="zh-CN" altLang="en-US" sz="3200" b="1" dirty="0">
              <a:latin typeface="Arial" panose="020B0604020202020204" pitchFamily="34" charset="0"/>
              <a:ea typeface="仿宋_GB2312" panose="02010609030101010101" pitchFamily="49" charset="-122"/>
            </a:endParaRPr>
          </a:p>
          <a:p>
            <a:pPr lvl="0" algn="l"/>
            <a:r>
              <a:rPr lang="zh-CN" altLang="en-US" sz="3200" b="1" dirty="0">
                <a:latin typeface="Arial" panose="020B0604020202020204" pitchFamily="34" charset="0"/>
                <a:ea typeface="仿宋_GB2312" panose="02010609030101010101" pitchFamily="49" charset="-122"/>
              </a:rPr>
              <a:t>多</a:t>
            </a:r>
            <a:r>
              <a:rPr lang="en-US" altLang="zh-CN" sz="3200" b="1" dirty="0">
                <a:latin typeface="Arial" panose="020B0604020202020204" pitchFamily="34" charset="0"/>
                <a:ea typeface="仿宋_GB2312" panose="02010609030101010101" pitchFamily="49" charset="-122"/>
              </a:rPr>
              <a:t>——</a:t>
            </a:r>
            <a:r>
              <a:rPr lang="zh-CN" altLang="en-US" sz="3200" b="1" dirty="0">
                <a:latin typeface="Arial" panose="020B0604020202020204" pitchFamily="34" charset="0"/>
                <a:ea typeface="仿宋_GB2312" panose="02010609030101010101" pitchFamily="49" charset="-122"/>
              </a:rPr>
              <a:t>感叹年老多病，精神疲惫不堪；</a:t>
            </a:r>
            <a:endParaRPr lang="zh-CN" altLang="en-US" sz="3200" b="1" dirty="0">
              <a:latin typeface="Arial" panose="020B0604020202020204" pitchFamily="34" charset="0"/>
              <a:ea typeface="仿宋_GB2312" panose="02010609030101010101" pitchFamily="49" charset="-122"/>
            </a:endParaRPr>
          </a:p>
          <a:p>
            <a:pPr lvl="0" algn="l"/>
            <a:r>
              <a:rPr lang="zh-CN" altLang="en-US" sz="3200" b="1" dirty="0">
                <a:latin typeface="Arial" panose="020B0604020202020204" pitchFamily="34" charset="0"/>
                <a:ea typeface="仿宋_GB2312" panose="02010609030101010101" pitchFamily="49" charset="-122"/>
              </a:rPr>
              <a:t>独</a:t>
            </a:r>
            <a:r>
              <a:rPr lang="en-US" altLang="zh-CN" sz="3200" b="1" dirty="0">
                <a:latin typeface="Arial" panose="020B0604020202020204" pitchFamily="34" charset="0"/>
                <a:ea typeface="仿宋_GB2312" panose="02010609030101010101" pitchFamily="49" charset="-122"/>
              </a:rPr>
              <a:t>——</a:t>
            </a:r>
            <a:r>
              <a:rPr lang="zh-CN" altLang="en-US" sz="3200" b="1" dirty="0">
                <a:latin typeface="Arial" panose="020B0604020202020204" pitchFamily="34" charset="0"/>
                <a:ea typeface="仿宋_GB2312" panose="02010609030101010101" pitchFamily="49" charset="-122"/>
              </a:rPr>
              <a:t>感叹独自登台，形单影只，万分凄凉</a:t>
            </a:r>
            <a:endParaRPr lang="zh-CN" altLang="en-US" sz="3200" b="1" dirty="0">
              <a:latin typeface="Arial" panose="020B0604020202020204" pitchFamily="34" charset="0"/>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6086"/>
                                        </p:tgtEl>
                                        <p:attrNameLst>
                                          <p:attrName>style.visibility</p:attrName>
                                        </p:attrNameLst>
                                      </p:cBhvr>
                                      <p:to>
                                        <p:strVal val="visible"/>
                                      </p:to>
                                    </p:set>
                                    <p:animEffect transition="in" filter="fade">
                                      <p:cBhvr>
                                        <p:cTn id="7" dur="1000"/>
                                        <p:tgtEl>
                                          <p:spTgt spid="46086"/>
                                        </p:tgtEl>
                                      </p:cBhvr>
                                    </p:animEffect>
                                    <p:anim calcmode="lin" valueType="num">
                                      <p:cBhvr>
                                        <p:cTn id="8" dur="1000" fill="hold"/>
                                        <p:tgtEl>
                                          <p:spTgt spid="46086"/>
                                        </p:tgtEl>
                                        <p:attrNameLst>
                                          <p:attrName>ppt_x</p:attrName>
                                        </p:attrNameLst>
                                      </p:cBhvr>
                                      <p:tavLst>
                                        <p:tav tm="0">
                                          <p:val>
                                            <p:strVal val="#ppt_x"/>
                                          </p:val>
                                        </p:tav>
                                        <p:tav tm="100000">
                                          <p:val>
                                            <p:strVal val="#ppt_x"/>
                                          </p:val>
                                        </p:tav>
                                      </p:tavLst>
                                    </p:anim>
                                    <p:anim calcmode="lin" valueType="num">
                                      <p:cBhvr>
                                        <p:cTn id="9" dur="1000" fill="hold"/>
                                        <p:tgtEl>
                                          <p:spTgt spid="460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7" name="文本框 46086"/>
          <p:cNvSpPr txBox="1"/>
          <p:nvPr/>
        </p:nvSpPr>
        <p:spPr>
          <a:xfrm>
            <a:off x="1153160" y="922655"/>
            <a:ext cx="9494520" cy="944880"/>
          </a:xfrm>
          <a:prstGeom prst="rect">
            <a:avLst/>
          </a:prstGeom>
          <a:noFill/>
          <a:ln w="9525">
            <a:noFill/>
          </a:ln>
        </p:spPr>
        <p:txBody>
          <a:bodyPr wrap="square">
            <a:spAutoFit/>
          </a:bodyPr>
          <a:p>
            <a:pPr lvl="0" algn="l">
              <a:spcBef>
                <a:spcPct val="50000"/>
              </a:spcBef>
            </a:pPr>
            <a:r>
              <a:rPr lang="en-US" altLang="zh-CN" sz="2800" b="1" dirty="0">
                <a:solidFill>
                  <a:srgbClr val="FF0000"/>
                </a:solidFill>
                <a:latin typeface="仿宋_GB2312" panose="02010609030101010101" pitchFamily="49" charset="-122"/>
                <a:ea typeface="仿宋_GB2312" panose="02010609030101010101" pitchFamily="49" charset="-122"/>
              </a:rPr>
              <a:t>    </a:t>
            </a:r>
            <a:r>
              <a:rPr lang="zh-CN" altLang="en-US" sz="2800" b="1" dirty="0">
                <a:solidFill>
                  <a:srgbClr val="FF0000"/>
                </a:solidFill>
                <a:latin typeface="仿宋_GB2312" panose="02010609030101010101" pitchFamily="49" charset="-122"/>
                <a:ea typeface="仿宋_GB2312" panose="02010609030101010101" pitchFamily="49" charset="-122"/>
              </a:rPr>
              <a:t>从“万里”、“作客”、“百年（老年）、“多病”、“独”这些字眼中，你能领悟出诗人怎样的思想感情？</a:t>
            </a:r>
            <a:endParaRPr lang="zh-CN" altLang="en-US" sz="2800" b="1" dirty="0">
              <a:solidFill>
                <a:srgbClr val="FF0000"/>
              </a:solidFill>
              <a:latin typeface="仿宋_GB2312" panose="02010609030101010101" pitchFamily="49" charset="-122"/>
              <a:ea typeface="仿宋_GB2312" panose="02010609030101010101" pitchFamily="49" charset="-122"/>
            </a:endParaRPr>
          </a:p>
        </p:txBody>
      </p:sp>
      <p:sp>
        <p:nvSpPr>
          <p:cNvPr id="46088" name="文本框 46087"/>
          <p:cNvSpPr txBox="1"/>
          <p:nvPr/>
        </p:nvSpPr>
        <p:spPr>
          <a:xfrm>
            <a:off x="1328420" y="2468880"/>
            <a:ext cx="9144635" cy="2529840"/>
          </a:xfrm>
          <a:prstGeom prst="rect">
            <a:avLst/>
          </a:prstGeom>
          <a:noFill/>
          <a:ln w="9525">
            <a:noFill/>
          </a:ln>
        </p:spPr>
        <p:txBody>
          <a:bodyPr wrap="square">
            <a:spAutoFit/>
          </a:bodyPr>
          <a:p>
            <a:pPr lvl="0" algn="l">
              <a:spcBef>
                <a:spcPct val="50000"/>
              </a:spcBef>
            </a:pPr>
            <a:r>
              <a:rPr lang="zh-CN" altLang="en-US" sz="3200" b="1" dirty="0">
                <a:latin typeface="Arial" panose="020B0604020202020204" pitchFamily="34" charset="0"/>
                <a:ea typeface="仿宋_GB2312" panose="02010609030101010101" pitchFamily="49" charset="-122"/>
              </a:rPr>
              <a:t>答：身逢战乱、时值悲秋、离乡万里、漂泊他乡、人到老年、体弱多病、孤独无依，再加上国家多难，诗人身受多重愁苦。倍感老病孤独，身世凄凉，十分眷念家乡和亲人，也为国家多难忧心忡忡。</a:t>
            </a:r>
            <a:r>
              <a:rPr lang="zh-CN" altLang="en-US" sz="3200" dirty="0">
                <a:latin typeface="Arial" panose="020B0604020202020204" pitchFamily="34" charset="0"/>
                <a:ea typeface="宋体" panose="02010600030101010101" pitchFamily="2" charset="-122"/>
              </a:rPr>
              <a:t> </a:t>
            </a:r>
            <a:endParaRPr lang="zh-CN" altLang="en-US" sz="32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088"/>
                                        </p:tgtEl>
                                        <p:attrNameLst>
                                          <p:attrName>style.visibility</p:attrName>
                                        </p:attrNameLst>
                                      </p:cBhvr>
                                      <p:to>
                                        <p:strVal val="visible"/>
                                      </p:to>
                                    </p:set>
                                    <p:animEffect transition="in" filter="fade">
                                      <p:cBhvr>
                                        <p:cTn id="7" dur="2000"/>
                                        <p:tgtEl>
                                          <p:spTgt spid="46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占位符 18433"/>
          <p:cNvSpPr/>
          <p:nvPr>
            <p:ph type="body" idx="1"/>
          </p:nvPr>
        </p:nvSpPr>
        <p:spPr>
          <a:xfrm>
            <a:off x="1672590" y="747395"/>
            <a:ext cx="8893175" cy="6121400"/>
          </a:xfrm>
        </p:spPr>
        <p:txBody>
          <a:bodyPr/>
          <a:p>
            <a:pPr>
              <a:buNone/>
            </a:pPr>
            <a:r>
              <a:rPr lang="zh-CN" altLang="en-US" dirty="0">
                <a:solidFill>
                  <a:schemeClr val="tx1"/>
                </a:solidFill>
              </a:rPr>
              <a:t>★</a:t>
            </a:r>
            <a:r>
              <a:rPr lang="zh-CN" altLang="en-US" b="1" dirty="0">
                <a:solidFill>
                  <a:schemeClr val="tx1"/>
                </a:solidFill>
              </a:rPr>
              <a:t>颈联直接抒发了诗人自己的‘悲秋’及其种种原因，无一字虚设，无一字没有丰富的内涵。有人认为这两句八重悲哀，或九重悲哀。</a:t>
            </a:r>
            <a:endParaRPr lang="zh-CN" altLang="en-US" b="1" dirty="0">
              <a:solidFill>
                <a:schemeClr val="tx1"/>
              </a:solidFill>
            </a:endParaRPr>
          </a:p>
          <a:p>
            <a:pPr>
              <a:buNone/>
            </a:pPr>
            <a:r>
              <a:rPr lang="zh-CN" altLang="en-US" b="1" dirty="0">
                <a:solidFill>
                  <a:srgbClr val="FF0000"/>
                </a:solidFill>
              </a:rPr>
              <a:t>问：看看有哪九重悲哀？</a:t>
            </a:r>
            <a:endParaRPr lang="zh-CN" altLang="en-US" b="1" dirty="0">
              <a:solidFill>
                <a:srgbClr val="FF0000"/>
              </a:solidFill>
            </a:endParaRPr>
          </a:p>
          <a:p>
            <a:pPr>
              <a:buNone/>
            </a:pPr>
            <a:endParaRPr lang="zh-CN" altLang="en-US" dirty="0">
              <a:solidFill>
                <a:schemeClr val="tx1"/>
              </a:solidFill>
            </a:endParaRPr>
          </a:p>
          <a:p>
            <a:pPr>
              <a:buNone/>
            </a:pPr>
            <a:r>
              <a:rPr lang="zh-CN" altLang="en-US" dirty="0">
                <a:solidFill>
                  <a:schemeClr val="tx1"/>
                </a:solidFill>
              </a:rPr>
              <a:t>答：</a:t>
            </a:r>
            <a:r>
              <a:rPr lang="zh-CN" altLang="en-US" b="1" dirty="0">
                <a:solidFill>
                  <a:schemeClr val="tx1"/>
                </a:solidFill>
              </a:rPr>
              <a:t>一重秋天本是悲哀的；二重他乡作客是可悲的；三重秋天在他乡作客尤可悲；四重经常作客更可悲；五重离家万里，又添悲一层；六重无亲无友，独自一人，焉得不悲；七重重阳佳节，不能饮酒，实是可悲；八重多病之身，如何不悲；九重年过半百，一事无事无成，悲不胜悲啊！凡此种种，把‘登高’之悲情抒发得淋漓尽致。这就是杜诗的‘深沉蕴藉’。 </a:t>
            </a:r>
            <a:endParaRPr lang="zh-CN" altLang="en-US"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indefinite" fill="hold">
                                          <p:stCondLst>
                                            <p:cond delay="0"/>
                                          </p:stCondLst>
                                        </p:cTn>
                                        <p:tgtEl>
                                          <p:spTgt spid="18434">
                                            <p:txEl>
                                              <p:charRg st="0" end="60"/>
                                            </p:txEl>
                                          </p:spTgt>
                                        </p:tgtEl>
                                        <p:attrNameLst>
                                          <p:attrName>style.visibility</p:attrName>
                                        </p:attrNameLst>
                                      </p:cBhvr>
                                      <p:to>
                                        <p:strVal val="visible"/>
                                      </p:to>
                                    </p:set>
                                    <p:animEffect transition="in" filter="diamond(in)">
                                      <p:cBhvr>
                                        <p:cTn id="7" dur="1000"/>
                                        <p:tgtEl>
                                          <p:spTgt spid="18434">
                                            <p:txEl>
                                              <p:charRg st="0" end="6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indefinite" fill="hold">
                                          <p:stCondLst>
                                            <p:cond delay="0"/>
                                          </p:stCondLst>
                                        </p:cTn>
                                        <p:tgtEl>
                                          <p:spTgt spid="18434">
                                            <p:txEl>
                                              <p:charRg st="60" end="72"/>
                                            </p:txEl>
                                          </p:spTgt>
                                        </p:tgtEl>
                                        <p:attrNameLst>
                                          <p:attrName>style.visibility</p:attrName>
                                        </p:attrNameLst>
                                      </p:cBhvr>
                                      <p:to>
                                        <p:strVal val="visible"/>
                                      </p:to>
                                    </p:set>
                                    <p:anim calcmode="discrete" valueType="clr">
                                      <p:cBhvr override="childStyle">
                                        <p:cTn id="12" dur="500"/>
                                        <p:tgtEl>
                                          <p:spTgt spid="18434">
                                            <p:txEl>
                                              <p:charRg st="60" end="7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500"/>
                                        <p:tgtEl>
                                          <p:spTgt spid="18434">
                                            <p:txEl>
                                              <p:charRg st="60" end="72"/>
                                            </p:txEl>
                                          </p:spTgt>
                                        </p:tgtEl>
                                        <p:attrNameLst>
                                          <p:attrName>fillcolor</p:attrName>
                                        </p:attrNameLst>
                                      </p:cBhvr>
                                      <p:tavLst>
                                        <p:tav tm="0">
                                          <p:val>
                                            <p:clrVal>
                                              <a:schemeClr val="accent2"/>
                                            </p:clrVal>
                                          </p:val>
                                        </p:tav>
                                        <p:tav tm="50000">
                                          <p:val>
                                            <p:clrVal>
                                              <a:schemeClr val="hlink"/>
                                            </p:clrVal>
                                          </p:val>
                                        </p:tav>
                                      </p:tavLst>
                                    </p:anim>
                                    <p:set>
                                      <p:cBhvr>
                                        <p:cTn id="14" dur="500"/>
                                        <p:tgtEl>
                                          <p:spTgt spid="18434">
                                            <p:txEl>
                                              <p:charRg st="60" end="7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8" name="文本框 47107"/>
          <p:cNvSpPr txBox="1"/>
          <p:nvPr/>
        </p:nvSpPr>
        <p:spPr>
          <a:xfrm>
            <a:off x="2057400" y="990600"/>
            <a:ext cx="8001000" cy="518160"/>
          </a:xfrm>
          <a:prstGeom prst="rect">
            <a:avLst/>
          </a:prstGeom>
          <a:noFill/>
          <a:ln w="9525">
            <a:noFill/>
          </a:ln>
        </p:spPr>
        <p:txBody>
          <a:bodyPr>
            <a:spAutoFit/>
          </a:bodyPr>
          <a:p>
            <a:pPr lvl="0" algn="l">
              <a:spcBef>
                <a:spcPct val="50000"/>
              </a:spcBef>
            </a:pPr>
            <a:r>
              <a:rPr lang="en-US" altLang="zh-CN" sz="2800" b="1" dirty="0">
                <a:latin typeface="Arial" panose="020B0604020202020204" pitchFamily="34" charset="0"/>
                <a:ea typeface="宋体" panose="02010600030101010101" pitchFamily="2" charset="-122"/>
              </a:rPr>
              <a:t>4. </a:t>
            </a:r>
            <a:r>
              <a:rPr lang="zh-CN" altLang="en-US" sz="2800" b="1" dirty="0">
                <a:latin typeface="Arial" panose="020B0604020202020204" pitchFamily="34" charset="0"/>
                <a:ea typeface="宋体" panose="02010600030101010101" pitchFamily="2" charset="-122"/>
              </a:rPr>
              <a:t>尾联“</a:t>
            </a:r>
            <a:r>
              <a:rPr lang="zh-CN" altLang="en-US" sz="2800" b="1" dirty="0">
                <a:solidFill>
                  <a:srgbClr val="FF0066"/>
                </a:solidFill>
                <a:latin typeface="Arial" panose="020B0604020202020204" pitchFamily="34" charset="0"/>
                <a:ea typeface="宋体" panose="02010600030101010101" pitchFamily="2" charset="-122"/>
              </a:rPr>
              <a:t>艰难苦恨繁霜鬓，潦倒新停浊酒杯。</a:t>
            </a:r>
            <a:r>
              <a:rPr lang="zh-CN" altLang="en-US" sz="2800" b="1" dirty="0">
                <a:latin typeface="Arial" panose="020B0604020202020204" pitchFamily="34" charset="0"/>
                <a:ea typeface="宋体" panose="02010600030101010101" pitchFamily="2" charset="-122"/>
              </a:rPr>
              <a:t>”</a:t>
            </a:r>
            <a:endParaRPr lang="zh-CN" altLang="en-US" sz="2800" b="1" dirty="0">
              <a:latin typeface="Arial" panose="020B0604020202020204" pitchFamily="34" charset="0"/>
              <a:ea typeface="宋体" panose="02010600030101010101" pitchFamily="2" charset="-122"/>
            </a:endParaRPr>
          </a:p>
        </p:txBody>
      </p:sp>
      <p:sp>
        <p:nvSpPr>
          <p:cNvPr id="47109" name="文本框 47108"/>
          <p:cNvSpPr txBox="1"/>
          <p:nvPr/>
        </p:nvSpPr>
        <p:spPr>
          <a:xfrm>
            <a:off x="1426845" y="2097405"/>
            <a:ext cx="9100185" cy="3505200"/>
          </a:xfrm>
          <a:prstGeom prst="rect">
            <a:avLst/>
          </a:prstGeom>
          <a:noFill/>
          <a:ln w="9525">
            <a:noFill/>
          </a:ln>
        </p:spPr>
        <p:txBody>
          <a:bodyPr wrap="square">
            <a:spAutoFit/>
          </a:bodyPr>
          <a:p>
            <a:pPr lvl="0" algn="l"/>
            <a:r>
              <a:rPr lang="en-US" altLang="zh-CN" sz="2400" b="1" dirty="0">
                <a:latin typeface="Arial" panose="020B0604020202020204" pitchFamily="34" charset="0"/>
                <a:ea typeface="宋体" panose="02010600030101010101" pitchFamily="2" charset="-122"/>
              </a:rPr>
              <a:t>          </a:t>
            </a:r>
            <a:r>
              <a:rPr lang="zh-CN" altLang="en-US" sz="3200" b="1" dirty="0">
                <a:latin typeface="仿宋_GB2312" panose="02010609030101010101" pitchFamily="49" charset="-122"/>
                <a:ea typeface="仿宋_GB2312" panose="02010609030101010101" pitchFamily="49" charset="-122"/>
              </a:rPr>
              <a:t>如霜的两鬓，失意颓唐得连心爱的薄酒也不想去沾了的意绪，就会有些直接的感知，他苦而痛，内心百结不解，忧虑如焚。 </a:t>
            </a:r>
            <a:endParaRPr lang="zh-CN" altLang="en-US" sz="3200" b="1" dirty="0">
              <a:latin typeface="仿宋_GB2312" panose="02010609030101010101" pitchFamily="49" charset="-122"/>
              <a:ea typeface="仿宋_GB2312" panose="02010609030101010101" pitchFamily="49" charset="-122"/>
            </a:endParaRPr>
          </a:p>
          <a:p>
            <a:pPr lvl="0" algn="l"/>
            <a:r>
              <a:rPr lang="zh-CN" altLang="en-US" sz="3200" b="1" dirty="0">
                <a:latin typeface="仿宋_GB2312" panose="02010609030101010101" pitchFamily="49" charset="-122"/>
                <a:ea typeface="仿宋_GB2312" panose="02010609030101010101" pitchFamily="49" charset="-122"/>
              </a:rPr>
              <a:t>    </a:t>
            </a:r>
            <a:endParaRPr lang="zh-CN" altLang="en-US" sz="3200" b="1" dirty="0">
              <a:latin typeface="仿宋_GB2312" panose="02010609030101010101" pitchFamily="49" charset="-122"/>
              <a:ea typeface="仿宋_GB2312" panose="02010609030101010101" pitchFamily="49" charset="-122"/>
            </a:endParaRPr>
          </a:p>
          <a:p>
            <a:pPr lvl="0" algn="l"/>
            <a:r>
              <a:rPr lang="zh-CN" altLang="en-US" sz="3200" b="1" dirty="0">
                <a:latin typeface="仿宋_GB2312" panose="02010609030101010101" pitchFamily="49" charset="-122"/>
                <a:ea typeface="仿宋_GB2312" panose="02010609030101010101" pitchFamily="49" charset="-122"/>
              </a:rPr>
              <a:t>    尾联中“艰难”、“潦倒”二词形容的是国家还是个人？“苦恨”二字如何理解？这一联表现了作者怎样的思想境界</a:t>
            </a:r>
            <a:r>
              <a:rPr lang="zh-CN" altLang="en-US" sz="3200" b="1" dirty="0">
                <a:latin typeface="Arial" panose="020B0604020202020204" pitchFamily="34" charset="0"/>
                <a:ea typeface="宋体" panose="02010600030101010101" pitchFamily="2" charset="-122"/>
              </a:rPr>
              <a:t>？</a:t>
            </a:r>
            <a:endParaRPr lang="zh-CN" altLang="en-US" sz="3200" b="1" dirty="0">
              <a:latin typeface="Arial" panose="020B0604020202020204" pitchFamily="34" charset="0"/>
              <a:ea typeface="宋体" panose="02010600030101010101"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3394" name="WordArt 3"/>
          <p:cNvSpPr>
            <a:spLocks noTextEdit="1"/>
          </p:cNvSpPr>
          <p:nvPr/>
        </p:nvSpPr>
        <p:spPr>
          <a:xfrm>
            <a:off x="1905000" y="0"/>
            <a:ext cx="8229600" cy="914400"/>
          </a:xfrm>
          <a:prstGeom prst="rect">
            <a:avLst/>
          </a:prstGeom>
        </p:spPr>
        <p:txBody>
          <a:bodyPr wrap="none" fromWordArt="1">
            <a:prstTxWarp prst="textPlain">
              <a:avLst>
                <a:gd name="adj" fmla="val 50000"/>
              </a:avLst>
            </a:prstTxWarp>
            <a:normAutofit/>
          </a:bodyPr>
          <a:p>
            <a:pPr algn="ctr"/>
            <a:r>
              <a:rPr lang="zh-CN" altLang="en-US" sz="3600" b="0">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rPr>
              <a:t>艰难苦恨繁霜鬓，潦倒新停浊酒杯 </a:t>
            </a:r>
            <a:endParaRPr lang="zh-CN" altLang="en-US" sz="3600" b="0">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endParaRPr>
          </a:p>
        </p:txBody>
      </p:sp>
      <p:sp>
        <p:nvSpPr>
          <p:cNvPr id="56324" name="Rectangle 4"/>
          <p:cNvSpPr/>
          <p:nvPr/>
        </p:nvSpPr>
        <p:spPr>
          <a:xfrm>
            <a:off x="1524000" y="990600"/>
            <a:ext cx="9144000" cy="640080"/>
          </a:xfrm>
          <a:prstGeom prst="rect">
            <a:avLst/>
          </a:prstGeom>
          <a:noFill/>
          <a:ln w="9525">
            <a:noFill/>
          </a:ln>
        </p:spPr>
        <p:txBody>
          <a:bodyPr>
            <a:spAutoFit/>
          </a:bodyPr>
          <a:p>
            <a:pPr lvl="0"/>
            <a:r>
              <a:rPr lang="en-US" altLang="zh-CN" sz="3600" b="0">
                <a:solidFill>
                  <a:schemeClr val="tx2"/>
                </a:solidFill>
                <a:latin typeface="Times New Roman" panose="02020603050405020304" pitchFamily="18" charset="0"/>
                <a:ea typeface="华文中宋" panose="02010600040101010101" pitchFamily="2" charset="-122"/>
              </a:rPr>
              <a:t>“</a:t>
            </a:r>
            <a:r>
              <a:rPr lang="zh-CN" altLang="en-US" sz="3600" b="0" dirty="0">
                <a:solidFill>
                  <a:schemeClr val="tx2"/>
                </a:solidFill>
                <a:latin typeface="宋体" panose="02010600030101010101" pitchFamily="2" charset="-122"/>
                <a:ea typeface="华文中宋" panose="02010600040101010101" pitchFamily="2" charset="-122"/>
              </a:rPr>
              <a:t>艰难苦恨</a:t>
            </a:r>
            <a:r>
              <a:rPr lang="zh-CN" altLang="en-US" sz="3600" b="0" dirty="0">
                <a:solidFill>
                  <a:schemeClr val="tx2"/>
                </a:solidFill>
                <a:latin typeface="Times New Roman" panose="02020603050405020304" pitchFamily="18" charset="0"/>
                <a:ea typeface="华文中宋" panose="02010600040101010101" pitchFamily="2" charset="-122"/>
              </a:rPr>
              <a:t>”</a:t>
            </a:r>
            <a:r>
              <a:rPr lang="zh-CN" altLang="en-US" sz="3600" b="0" dirty="0">
                <a:solidFill>
                  <a:schemeClr val="tx2"/>
                </a:solidFill>
                <a:latin typeface="宋体" panose="02010600030101010101" pitchFamily="2" charset="-122"/>
                <a:ea typeface="华文中宋" panose="02010600040101010101" pitchFamily="2" charset="-122"/>
              </a:rPr>
              <a:t>包含了多少的内容？</a:t>
            </a:r>
            <a:r>
              <a:rPr lang="zh-CN" altLang="en-US" sz="3600" b="0" dirty="0">
                <a:solidFill>
                  <a:schemeClr val="tx2"/>
                </a:solidFill>
                <a:latin typeface="Times New Roman" panose="02020603050405020304" pitchFamily="18" charset="0"/>
                <a:ea typeface="华文中宋" panose="02010600040101010101" pitchFamily="2" charset="-122"/>
              </a:rPr>
              <a:t> </a:t>
            </a:r>
            <a:endParaRPr lang="zh-CN" altLang="en-US" sz="3600" b="0" dirty="0">
              <a:solidFill>
                <a:schemeClr val="tx2"/>
              </a:solidFill>
              <a:latin typeface="Times New Roman" panose="02020603050405020304" pitchFamily="18" charset="0"/>
              <a:ea typeface="华文中宋" panose="02010600040101010101" pitchFamily="2" charset="-122"/>
            </a:endParaRPr>
          </a:p>
        </p:txBody>
      </p:sp>
      <p:sp>
        <p:nvSpPr>
          <p:cNvPr id="56325" name="Rectangle 5"/>
          <p:cNvSpPr/>
          <p:nvPr/>
        </p:nvSpPr>
        <p:spPr>
          <a:xfrm>
            <a:off x="1524000" y="1752600"/>
            <a:ext cx="9144000" cy="3078480"/>
          </a:xfrm>
          <a:prstGeom prst="rect">
            <a:avLst/>
          </a:prstGeom>
          <a:noFill/>
          <a:ln w="9525">
            <a:noFill/>
          </a:ln>
        </p:spPr>
        <p:txBody>
          <a:bodyPr>
            <a:spAutoFit/>
          </a:bodyPr>
          <a:p>
            <a:pPr lvl="0"/>
            <a:r>
              <a:rPr lang="en-US" altLang="zh-CN" sz="2800" b="1">
                <a:solidFill>
                  <a:srgbClr val="000000"/>
                </a:solidFill>
                <a:latin typeface="Times New Roman" panose="02020603050405020304" pitchFamily="18" charset="0"/>
                <a:ea typeface="黑体" panose="02010600030101010101" pitchFamily="2" charset="-122"/>
              </a:rPr>
              <a:t>“</a:t>
            </a:r>
            <a:r>
              <a:rPr lang="zh-CN" altLang="en-US" sz="2800" b="1" dirty="0">
                <a:solidFill>
                  <a:srgbClr val="000000"/>
                </a:solidFill>
                <a:latin typeface="宋体" panose="02010600030101010101" pitchFamily="2" charset="-122"/>
                <a:ea typeface="黑体" panose="02010600030101010101" pitchFamily="2" charset="-122"/>
              </a:rPr>
              <a:t>艰难</a:t>
            </a:r>
            <a:r>
              <a:rPr lang="zh-CN" altLang="en-US" sz="2800" b="1" dirty="0">
                <a:solidFill>
                  <a:srgbClr val="000000"/>
                </a:solidFill>
                <a:latin typeface="Times New Roman" panose="02020603050405020304" pitchFamily="18" charset="0"/>
                <a:ea typeface="黑体" panose="02010600030101010101" pitchFamily="2" charset="-122"/>
              </a:rPr>
              <a:t>”</a:t>
            </a:r>
            <a:r>
              <a:rPr lang="zh-CN" altLang="en-US" sz="2800" b="1" dirty="0">
                <a:solidFill>
                  <a:srgbClr val="000000"/>
                </a:solidFill>
                <a:latin typeface="宋体" panose="02010600030101010101" pitchFamily="2" charset="-122"/>
                <a:ea typeface="黑体" panose="02010600030101010101" pitchFamily="2" charset="-122"/>
              </a:rPr>
              <a:t>也不仅仅指国家艰难，更主要</a:t>
            </a:r>
            <a:r>
              <a:rPr lang="zh-CN" altLang="en-US" sz="2800" b="1" dirty="0">
                <a:solidFill>
                  <a:srgbClr val="000000"/>
                </a:solidFill>
                <a:latin typeface="宋体" panose="02010600030101010101" pitchFamily="2" charset="-122"/>
                <a:ea typeface="黑体" panose="02010600030101010101" pitchFamily="2" charset="-122"/>
                <a:hlinkClick r:id="rId1"/>
              </a:rPr>
              <a:t>的</a:t>
            </a:r>
            <a:r>
              <a:rPr lang="zh-CN" altLang="en-US" sz="2800" b="1" dirty="0">
                <a:solidFill>
                  <a:srgbClr val="000000"/>
                </a:solidFill>
                <a:latin typeface="宋体" panose="02010600030101010101" pitchFamily="2" charset="-122"/>
                <a:ea typeface="黑体" panose="02010600030101010101" pitchFamily="2" charset="-122"/>
              </a:rPr>
              <a:t>还有个人艰难。因为杜甫此时已经是</a:t>
            </a:r>
            <a:r>
              <a:rPr lang="zh-CN" altLang="en-US" sz="2800" b="1" dirty="0">
                <a:solidFill>
                  <a:srgbClr val="000000"/>
                </a:solidFill>
                <a:latin typeface="Times New Roman" panose="02020603050405020304" pitchFamily="18" charset="0"/>
                <a:ea typeface="黑体" panose="02010600030101010101" pitchFamily="2" charset="-122"/>
              </a:rPr>
              <a:t>“</a:t>
            </a:r>
            <a:r>
              <a:rPr lang="zh-CN" altLang="en-US" sz="2800" b="1" dirty="0">
                <a:solidFill>
                  <a:srgbClr val="000000"/>
                </a:solidFill>
                <a:latin typeface="宋体" panose="02010600030101010101" pitchFamily="2" charset="-122"/>
                <a:ea typeface="黑体" panose="02010600030101010101" pitchFamily="2" charset="-122"/>
              </a:rPr>
              <a:t>百年</a:t>
            </a:r>
            <a:r>
              <a:rPr lang="zh-CN" altLang="en-US" sz="2800" b="1" dirty="0">
                <a:solidFill>
                  <a:srgbClr val="000000"/>
                </a:solidFill>
                <a:latin typeface="Times New Roman" panose="02020603050405020304" pitchFamily="18" charset="0"/>
                <a:ea typeface="黑体" panose="02010600030101010101" pitchFamily="2" charset="-122"/>
              </a:rPr>
              <a:t>”</a:t>
            </a:r>
            <a:r>
              <a:rPr lang="zh-CN" altLang="en-US" sz="2800" b="1" dirty="0">
                <a:solidFill>
                  <a:srgbClr val="000000"/>
                </a:solidFill>
                <a:latin typeface="宋体" panose="02010600030101010101" pitchFamily="2" charset="-122"/>
                <a:ea typeface="黑体" panose="02010600030101010101" pitchFamily="2" charset="-122"/>
              </a:rPr>
              <a:t>，也就是晚年了，而且浑身是病，他估计自己恐怕也活不多久了，所以此时</a:t>
            </a:r>
            <a:r>
              <a:rPr lang="zh-CN" altLang="en-US" sz="2800" b="1" dirty="0">
                <a:solidFill>
                  <a:srgbClr val="000000"/>
                </a:solidFill>
                <a:latin typeface="宋体" panose="02010600030101010101" pitchFamily="2" charset="-122"/>
                <a:ea typeface="黑体" panose="02010600030101010101" pitchFamily="2" charset="-122"/>
                <a:hlinkClick r:id="rId1"/>
              </a:rPr>
              <a:t>的</a:t>
            </a:r>
            <a:r>
              <a:rPr lang="zh-CN" altLang="en-US" sz="2800" b="1" dirty="0">
                <a:solidFill>
                  <a:srgbClr val="000000"/>
                </a:solidFill>
                <a:latin typeface="宋体" panose="02010600030101010101" pitchFamily="2" charset="-122"/>
                <a:ea typeface="黑体" panose="02010600030101010101" pitchFamily="2" charset="-122"/>
              </a:rPr>
              <a:t>杜甫老人想</a:t>
            </a:r>
            <a:r>
              <a:rPr lang="zh-CN" altLang="en-US" sz="2800" b="1" dirty="0">
                <a:solidFill>
                  <a:srgbClr val="000000"/>
                </a:solidFill>
                <a:latin typeface="宋体" panose="02010600030101010101" pitchFamily="2" charset="-122"/>
                <a:ea typeface="黑体" panose="02010600030101010101" pitchFamily="2" charset="-122"/>
                <a:hlinkClick r:id="rId1"/>
              </a:rPr>
              <a:t>的</a:t>
            </a:r>
            <a:r>
              <a:rPr lang="zh-CN" altLang="en-US" sz="2800" b="1" dirty="0">
                <a:solidFill>
                  <a:srgbClr val="000000"/>
                </a:solidFill>
                <a:latin typeface="宋体" panose="02010600030101010101" pitchFamily="2" charset="-122"/>
                <a:ea typeface="黑体" panose="02010600030101010101" pitchFamily="2" charset="-122"/>
              </a:rPr>
              <a:t>更多</a:t>
            </a:r>
            <a:r>
              <a:rPr lang="zh-CN" altLang="en-US" sz="2800" b="1" dirty="0">
                <a:solidFill>
                  <a:srgbClr val="000000"/>
                </a:solidFill>
                <a:latin typeface="宋体" panose="02010600030101010101" pitchFamily="2" charset="-122"/>
                <a:ea typeface="黑体" panose="02010600030101010101" pitchFamily="2" charset="-122"/>
                <a:hlinkClick r:id="rId1"/>
              </a:rPr>
              <a:t>的</a:t>
            </a:r>
            <a:r>
              <a:rPr lang="zh-CN" altLang="en-US" sz="2800" b="1" dirty="0">
                <a:solidFill>
                  <a:srgbClr val="000000"/>
                </a:solidFill>
                <a:latin typeface="宋体" panose="02010600030101010101" pitchFamily="2" charset="-122"/>
                <a:ea typeface="黑体" panose="02010600030101010101" pitchFamily="2" charset="-122"/>
              </a:rPr>
              <a:t>应该是自己艰难</a:t>
            </a:r>
            <a:r>
              <a:rPr lang="zh-CN" altLang="en-US" sz="2800" b="1" dirty="0">
                <a:solidFill>
                  <a:srgbClr val="000000"/>
                </a:solidFill>
                <a:latin typeface="宋体" panose="02010600030101010101" pitchFamily="2" charset="-122"/>
                <a:ea typeface="黑体" panose="02010600030101010101" pitchFamily="2" charset="-122"/>
                <a:hlinkClick r:id="rId1"/>
              </a:rPr>
              <a:t>的</a:t>
            </a:r>
            <a:r>
              <a:rPr lang="zh-CN" altLang="en-US" sz="2800" b="1" dirty="0">
                <a:solidFill>
                  <a:srgbClr val="000000"/>
                </a:solidFill>
                <a:latin typeface="宋体" panose="02010600030101010101" pitchFamily="2" charset="-122"/>
                <a:ea typeface="黑体" panose="02010600030101010101" pitchFamily="2" charset="-122"/>
              </a:rPr>
              <a:t>不容易</a:t>
            </a:r>
            <a:r>
              <a:rPr lang="zh-CN" altLang="en-US" sz="2800" b="1" dirty="0">
                <a:solidFill>
                  <a:srgbClr val="000000"/>
                </a:solidFill>
                <a:latin typeface="宋体" panose="02010600030101010101" pitchFamily="2" charset="-122"/>
                <a:ea typeface="黑体" panose="02010600030101010101" pitchFamily="2" charset="-122"/>
                <a:hlinkClick r:id="rId1"/>
              </a:rPr>
              <a:t>的</a:t>
            </a:r>
            <a:r>
              <a:rPr lang="zh-CN" altLang="en-US" sz="2800" b="1" dirty="0">
                <a:solidFill>
                  <a:srgbClr val="000000"/>
                </a:solidFill>
                <a:latin typeface="宋体" panose="02010600030101010101" pitchFamily="2" charset="-122"/>
                <a:ea typeface="黑体" panose="02010600030101010101" pitchFamily="2" charset="-122"/>
              </a:rPr>
              <a:t>一生。颠沛流离，坎坎坷坷</a:t>
            </a:r>
            <a:r>
              <a:rPr lang="en-US" altLang="zh-CN" sz="2800" b="1">
                <a:solidFill>
                  <a:srgbClr val="000000"/>
                </a:solidFill>
                <a:latin typeface="Times New Roman" panose="02020603050405020304" pitchFamily="18" charset="0"/>
                <a:ea typeface="黑体" panose="02010600030101010101" pitchFamily="2" charset="-122"/>
              </a:rPr>
              <a:t>——</a:t>
            </a:r>
            <a:r>
              <a:rPr lang="zh-CN" altLang="en-US" sz="2800" b="1" dirty="0">
                <a:solidFill>
                  <a:srgbClr val="000000"/>
                </a:solidFill>
                <a:latin typeface="宋体" panose="02010600030101010101" pitchFamily="2" charset="-122"/>
                <a:ea typeface="黑体" panose="02010600030101010101" pitchFamily="2" charset="-122"/>
              </a:rPr>
              <a:t>几乎一直伴随着杜甫老人</a:t>
            </a:r>
            <a:r>
              <a:rPr lang="zh-CN" altLang="en-US" sz="2800" b="1" dirty="0">
                <a:solidFill>
                  <a:srgbClr val="000000"/>
                </a:solidFill>
                <a:latin typeface="宋体" panose="02010600030101010101" pitchFamily="2" charset="-122"/>
                <a:ea typeface="黑体" panose="02010600030101010101" pitchFamily="2" charset="-122"/>
                <a:hlinkClick r:id="rId1"/>
              </a:rPr>
              <a:t>的</a:t>
            </a:r>
            <a:r>
              <a:rPr lang="zh-CN" altLang="en-US" sz="2800" b="1" dirty="0">
                <a:solidFill>
                  <a:srgbClr val="000000"/>
                </a:solidFill>
                <a:latin typeface="宋体" panose="02010600030101010101" pitchFamily="2" charset="-122"/>
                <a:ea typeface="黑体" panose="02010600030101010101" pitchFamily="2" charset="-122"/>
              </a:rPr>
              <a:t>一生。这里既有国家</a:t>
            </a:r>
            <a:r>
              <a:rPr lang="zh-CN" altLang="en-US" sz="2800" b="1" dirty="0">
                <a:solidFill>
                  <a:srgbClr val="000000"/>
                </a:solidFill>
                <a:latin typeface="宋体" panose="02010600030101010101" pitchFamily="2" charset="-122"/>
                <a:ea typeface="黑体" panose="02010600030101010101" pitchFamily="2" charset="-122"/>
                <a:hlinkClick r:id="rId1"/>
              </a:rPr>
              <a:t>的</a:t>
            </a:r>
            <a:r>
              <a:rPr lang="zh-CN" altLang="en-US" sz="2800" b="1" dirty="0">
                <a:solidFill>
                  <a:srgbClr val="000000"/>
                </a:solidFill>
                <a:latin typeface="宋体" panose="02010600030101010101" pitchFamily="2" charset="-122"/>
                <a:ea typeface="黑体" panose="02010600030101010101" pitchFamily="2" charset="-122"/>
              </a:rPr>
              <a:t>艰难，又有个人</a:t>
            </a:r>
            <a:r>
              <a:rPr lang="zh-CN" altLang="en-US" sz="2800" b="1" dirty="0">
                <a:solidFill>
                  <a:srgbClr val="000000"/>
                </a:solidFill>
                <a:latin typeface="宋体" panose="02010600030101010101" pitchFamily="2" charset="-122"/>
                <a:ea typeface="黑体" panose="02010600030101010101" pitchFamily="2" charset="-122"/>
                <a:hlinkClick r:id="rId1"/>
              </a:rPr>
              <a:t>的</a:t>
            </a:r>
            <a:r>
              <a:rPr lang="zh-CN" altLang="en-US" sz="2800" b="1" dirty="0">
                <a:solidFill>
                  <a:srgbClr val="000000"/>
                </a:solidFill>
                <a:latin typeface="宋体" panose="02010600030101010101" pitchFamily="2" charset="-122"/>
                <a:ea typeface="黑体" panose="02010600030101010101" pitchFamily="2" charset="-122"/>
              </a:rPr>
              <a:t>苦难，二者都有。他既忧国，忧民，又忧身。</a:t>
            </a:r>
            <a:r>
              <a:rPr lang="zh-CN" altLang="en-US" sz="2800" b="1" dirty="0">
                <a:solidFill>
                  <a:srgbClr val="000000"/>
                </a:solidFill>
                <a:latin typeface="Times New Roman" panose="02020603050405020304" pitchFamily="18" charset="0"/>
                <a:ea typeface="黑体" panose="02010600030101010101" pitchFamily="2" charset="-122"/>
              </a:rPr>
              <a:t> </a:t>
            </a:r>
            <a:endParaRPr lang="zh-CN" altLang="en-US" sz="2800" b="1" dirty="0">
              <a:solidFill>
                <a:srgbClr val="000000"/>
              </a:solidFill>
              <a:latin typeface="Times New Roman" panose="02020603050405020304" pitchFamily="18" charset="0"/>
              <a:ea typeface="黑体" panose="02010600030101010101" pitchFamily="2" charset="-122"/>
            </a:endParaRPr>
          </a:p>
        </p:txBody>
      </p:sp>
      <p:sp>
        <p:nvSpPr>
          <p:cNvPr id="56326" name="Rectangle 6"/>
          <p:cNvSpPr/>
          <p:nvPr/>
        </p:nvSpPr>
        <p:spPr>
          <a:xfrm>
            <a:off x="1524000" y="4800600"/>
            <a:ext cx="9144000" cy="1554480"/>
          </a:xfrm>
          <a:prstGeom prst="rect">
            <a:avLst/>
          </a:prstGeom>
          <a:noFill/>
          <a:ln w="9525">
            <a:noFill/>
          </a:ln>
        </p:spPr>
        <p:txBody>
          <a:bodyPr>
            <a:spAutoFit/>
          </a:bodyPr>
          <a:p>
            <a:pPr lvl="0"/>
            <a:r>
              <a:rPr lang="zh-CN" altLang="en-US" sz="3200" b="0" dirty="0">
                <a:solidFill>
                  <a:schemeClr val="folHlink"/>
                </a:solidFill>
                <a:latin typeface="宋体" panose="02010600030101010101" pitchFamily="2" charset="-122"/>
                <a:ea typeface="幼圆" panose="02010509060101010101" pitchFamily="49" charset="-122"/>
              </a:rPr>
              <a:t>　　</a:t>
            </a:r>
            <a:r>
              <a:rPr lang="zh-CN" altLang="en-US" sz="3200" b="1" dirty="0">
                <a:solidFill>
                  <a:srgbClr val="000000"/>
                </a:solidFill>
                <a:latin typeface="宋体" panose="02010600030101010101" pitchFamily="2" charset="-122"/>
                <a:ea typeface="黑体" panose="02010600030101010101" pitchFamily="2" charset="-122"/>
              </a:rPr>
              <a:t>如霜的两鬓，失意颓唐得连心爱的薄酒也不想去沾了的意绪，就会有些直接的感知，他苦而痛，内心百结不解，忧虑如焚</a:t>
            </a:r>
            <a:r>
              <a:rPr lang="zh-CN" altLang="en-US" sz="3200" b="0" dirty="0">
                <a:solidFill>
                  <a:schemeClr val="folHlink"/>
                </a:solidFill>
                <a:latin typeface="宋体" panose="02010600030101010101" pitchFamily="2" charset="-122"/>
                <a:ea typeface="幼圆" panose="02010509060101010101" pitchFamily="49" charset="-122"/>
              </a:rPr>
              <a:t>。</a:t>
            </a:r>
            <a:r>
              <a:rPr lang="zh-CN" altLang="en-US" sz="3200" b="0" dirty="0">
                <a:solidFill>
                  <a:schemeClr val="folHlink"/>
                </a:solidFill>
                <a:latin typeface="Times New Roman" panose="02020603050405020304" pitchFamily="18" charset="0"/>
                <a:ea typeface="幼圆" panose="02010509060101010101" pitchFamily="49" charset="-122"/>
              </a:rPr>
              <a:t> </a:t>
            </a:r>
            <a:endParaRPr lang="zh-CN" altLang="en-US" sz="3200" b="0" dirty="0">
              <a:solidFill>
                <a:schemeClr val="folHlink"/>
              </a:solidFill>
              <a:latin typeface="Times New Roman" panose="02020603050405020304" pitchFamily="18" charset="0"/>
              <a:ea typeface="幼圆"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23394"/>
                                        </p:tgtEl>
                                        <p:attrNameLst>
                                          <p:attrName>style.visibility</p:attrName>
                                        </p:attrNameLst>
                                      </p:cBhvr>
                                      <p:to>
                                        <p:strVal val="visible"/>
                                      </p:to>
                                    </p:set>
                                    <p:anim calcmode="lin" valueType="num">
                                      <p:cBhvr additive="base">
                                        <p:cTn id="7" dur="500" fill="hold"/>
                                        <p:tgtEl>
                                          <p:spTgt spid="1723394"/>
                                        </p:tgtEl>
                                        <p:attrNameLst>
                                          <p:attrName>ppt_x</p:attrName>
                                        </p:attrNameLst>
                                      </p:cBhvr>
                                      <p:tavLst>
                                        <p:tav tm="0">
                                          <p:val>
                                            <p:strVal val="0-#ppt_w/2"/>
                                          </p:val>
                                        </p:tav>
                                        <p:tav tm="100000">
                                          <p:val>
                                            <p:strVal val="#ppt_x"/>
                                          </p:val>
                                        </p:tav>
                                      </p:tavLst>
                                    </p:anim>
                                    <p:anim calcmode="lin" valueType="num">
                                      <p:cBhvr additive="base">
                                        <p:cTn id="8" dur="500" fill="hold"/>
                                        <p:tgtEl>
                                          <p:spTgt spid="17233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6324"/>
                                        </p:tgtEl>
                                        <p:attrNameLst>
                                          <p:attrName>style.visibility</p:attrName>
                                        </p:attrNameLst>
                                      </p:cBhvr>
                                      <p:to>
                                        <p:strVal val="visible"/>
                                      </p:to>
                                    </p:set>
                                    <p:anim calcmode="lin" valueType="num">
                                      <p:cBhvr additive="base">
                                        <p:cTn id="13" dur="500" fill="hold"/>
                                        <p:tgtEl>
                                          <p:spTgt spid="56324"/>
                                        </p:tgtEl>
                                        <p:attrNameLst>
                                          <p:attrName>ppt_x</p:attrName>
                                        </p:attrNameLst>
                                      </p:cBhvr>
                                      <p:tavLst>
                                        <p:tav tm="0">
                                          <p:val>
                                            <p:strVal val="0-#ppt_w/2"/>
                                          </p:val>
                                        </p:tav>
                                        <p:tav tm="100000">
                                          <p:val>
                                            <p:strVal val="#ppt_x"/>
                                          </p:val>
                                        </p:tav>
                                      </p:tavLst>
                                    </p:anim>
                                    <p:anim calcmode="lin" valueType="num">
                                      <p:cBhvr additive="base">
                                        <p:cTn id="14" dur="500" fill="hold"/>
                                        <p:tgtEl>
                                          <p:spTgt spid="5632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6325"/>
                                        </p:tgtEl>
                                        <p:attrNameLst>
                                          <p:attrName>style.visibility</p:attrName>
                                        </p:attrNameLst>
                                      </p:cBhvr>
                                      <p:to>
                                        <p:strVal val="visible"/>
                                      </p:to>
                                    </p:set>
                                    <p:anim calcmode="lin" valueType="num">
                                      <p:cBhvr additive="base">
                                        <p:cTn id="19" dur="500" fill="hold"/>
                                        <p:tgtEl>
                                          <p:spTgt spid="56325"/>
                                        </p:tgtEl>
                                        <p:attrNameLst>
                                          <p:attrName>ppt_x</p:attrName>
                                        </p:attrNameLst>
                                      </p:cBhvr>
                                      <p:tavLst>
                                        <p:tav tm="0">
                                          <p:val>
                                            <p:strVal val="0-#ppt_w/2"/>
                                          </p:val>
                                        </p:tav>
                                        <p:tav tm="100000">
                                          <p:val>
                                            <p:strVal val="#ppt_x"/>
                                          </p:val>
                                        </p:tav>
                                      </p:tavLst>
                                    </p:anim>
                                    <p:anim calcmode="lin" valueType="num">
                                      <p:cBhvr additive="base">
                                        <p:cTn id="20" dur="500" fill="hold"/>
                                        <p:tgtEl>
                                          <p:spTgt spid="5632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6326"/>
                                        </p:tgtEl>
                                        <p:attrNameLst>
                                          <p:attrName>style.visibility</p:attrName>
                                        </p:attrNameLst>
                                      </p:cBhvr>
                                      <p:to>
                                        <p:strVal val="visible"/>
                                      </p:to>
                                    </p:set>
                                    <p:anim calcmode="lin" valueType="num">
                                      <p:cBhvr additive="base">
                                        <p:cTn id="25" dur="500" fill="hold"/>
                                        <p:tgtEl>
                                          <p:spTgt spid="56326"/>
                                        </p:tgtEl>
                                        <p:attrNameLst>
                                          <p:attrName>ppt_x</p:attrName>
                                        </p:attrNameLst>
                                      </p:cBhvr>
                                      <p:tavLst>
                                        <p:tav tm="0">
                                          <p:val>
                                            <p:strVal val="0-#ppt_w/2"/>
                                          </p:val>
                                        </p:tav>
                                        <p:tav tm="100000">
                                          <p:val>
                                            <p:strVal val="#ppt_x"/>
                                          </p:val>
                                        </p:tav>
                                      </p:tavLst>
                                    </p:anim>
                                    <p:anim calcmode="lin" valueType="num">
                                      <p:cBhvr additive="base">
                                        <p:cTn id="26" dur="500" fill="hold"/>
                                        <p:tgtEl>
                                          <p:spTgt spid="563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P spid="56325" grpId="0"/>
      <p:bldP spid="5632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标题 48129"/>
          <p:cNvSpPr>
            <a:spLocks noGrp="1"/>
          </p:cNvSpPr>
          <p:nvPr>
            <p:ph type="title"/>
          </p:nvPr>
        </p:nvSpPr>
        <p:spPr>
          <a:xfrm>
            <a:off x="3276600" y="685800"/>
            <a:ext cx="4800600" cy="731838"/>
          </a:xfrm>
        </p:spPr>
        <p:txBody>
          <a:bodyPr anchor="ctr"/>
          <a:p>
            <a:pPr algn="ctr"/>
            <a:r>
              <a:rPr lang="zh-CN" altLang="en-US" sz="4000" b="1" dirty="0">
                <a:solidFill>
                  <a:srgbClr val="FF0000"/>
                </a:solidFill>
              </a:rPr>
              <a:t>结构分析</a:t>
            </a:r>
            <a:endParaRPr lang="zh-CN" altLang="en-US" sz="4000" b="1" dirty="0">
              <a:solidFill>
                <a:srgbClr val="FF0000"/>
              </a:solidFill>
            </a:endParaRPr>
          </a:p>
        </p:txBody>
      </p:sp>
      <p:grpSp>
        <p:nvGrpSpPr>
          <p:cNvPr id="48160" name="组合 48159"/>
          <p:cNvGrpSpPr/>
          <p:nvPr/>
        </p:nvGrpSpPr>
        <p:grpSpPr>
          <a:xfrm>
            <a:off x="2895600" y="1676400"/>
            <a:ext cx="5943600" cy="4114800"/>
            <a:chOff x="1056" y="912"/>
            <a:chExt cx="2736" cy="2688"/>
          </a:xfrm>
        </p:grpSpPr>
        <p:sp>
          <p:nvSpPr>
            <p:cNvPr id="48134" name="文本框 48133"/>
            <p:cNvSpPr txBox="1"/>
            <p:nvPr/>
          </p:nvSpPr>
          <p:spPr>
            <a:xfrm>
              <a:off x="1056" y="2832"/>
              <a:ext cx="816"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抒情</a:t>
              </a:r>
              <a:endParaRPr lang="zh-CN" altLang="en-US" dirty="0">
                <a:latin typeface="Arial" panose="020B0604020202020204" pitchFamily="34" charset="0"/>
                <a:ea typeface="宋体" panose="02010600030101010101" pitchFamily="2" charset="-122"/>
              </a:endParaRPr>
            </a:p>
          </p:txBody>
        </p:sp>
        <p:grpSp>
          <p:nvGrpSpPr>
            <p:cNvPr id="48159" name="组合 48158"/>
            <p:cNvGrpSpPr/>
            <p:nvPr/>
          </p:nvGrpSpPr>
          <p:grpSpPr>
            <a:xfrm>
              <a:off x="1152" y="912"/>
              <a:ext cx="2640" cy="2688"/>
              <a:chOff x="240" y="912"/>
              <a:chExt cx="2448" cy="2688"/>
            </a:xfrm>
          </p:grpSpPr>
          <p:sp>
            <p:nvSpPr>
              <p:cNvPr id="48133" name="文本框 48132"/>
              <p:cNvSpPr txBox="1"/>
              <p:nvPr/>
            </p:nvSpPr>
            <p:spPr>
              <a:xfrm>
                <a:off x="240" y="1488"/>
                <a:ext cx="624"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写景</a:t>
                </a:r>
                <a:endParaRPr lang="zh-CN" altLang="en-US" dirty="0">
                  <a:latin typeface="Arial" panose="020B0604020202020204" pitchFamily="34" charset="0"/>
                  <a:ea typeface="宋体" panose="02010600030101010101" pitchFamily="2" charset="-122"/>
                </a:endParaRPr>
              </a:p>
            </p:txBody>
          </p:sp>
          <p:sp>
            <p:nvSpPr>
              <p:cNvPr id="48135" name="文本框 48134"/>
              <p:cNvSpPr txBox="1"/>
              <p:nvPr/>
            </p:nvSpPr>
            <p:spPr>
              <a:xfrm>
                <a:off x="816" y="1104"/>
                <a:ext cx="480"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首联</a:t>
                </a:r>
                <a:endParaRPr lang="zh-CN" altLang="en-US" dirty="0">
                  <a:latin typeface="Arial" panose="020B0604020202020204" pitchFamily="34" charset="0"/>
                  <a:ea typeface="宋体" panose="02010600030101010101" pitchFamily="2" charset="-122"/>
                </a:endParaRPr>
              </a:p>
            </p:txBody>
          </p:sp>
          <p:sp>
            <p:nvSpPr>
              <p:cNvPr id="48136" name="文本框 48135"/>
              <p:cNvSpPr txBox="1"/>
              <p:nvPr/>
            </p:nvSpPr>
            <p:spPr>
              <a:xfrm>
                <a:off x="720" y="1872"/>
                <a:ext cx="624"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颔联</a:t>
                </a:r>
                <a:endParaRPr lang="zh-CN" altLang="en-US" dirty="0">
                  <a:latin typeface="Arial" panose="020B0604020202020204" pitchFamily="34" charset="0"/>
                  <a:ea typeface="宋体" panose="02010600030101010101" pitchFamily="2" charset="-122"/>
                </a:endParaRPr>
              </a:p>
            </p:txBody>
          </p:sp>
          <p:sp>
            <p:nvSpPr>
              <p:cNvPr id="48137" name="文本框 48136"/>
              <p:cNvSpPr txBox="1"/>
              <p:nvPr/>
            </p:nvSpPr>
            <p:spPr>
              <a:xfrm>
                <a:off x="768" y="2544"/>
                <a:ext cx="624"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颈联</a:t>
                </a:r>
                <a:endParaRPr lang="zh-CN" altLang="en-US" dirty="0">
                  <a:latin typeface="Arial" panose="020B0604020202020204" pitchFamily="34" charset="0"/>
                  <a:ea typeface="宋体" panose="02010600030101010101" pitchFamily="2" charset="-122"/>
                </a:endParaRPr>
              </a:p>
            </p:txBody>
          </p:sp>
          <p:sp>
            <p:nvSpPr>
              <p:cNvPr id="48138" name="文本框 48137"/>
              <p:cNvSpPr txBox="1"/>
              <p:nvPr/>
            </p:nvSpPr>
            <p:spPr>
              <a:xfrm>
                <a:off x="816" y="3120"/>
                <a:ext cx="528"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尾联</a:t>
                </a:r>
                <a:endParaRPr lang="zh-CN" altLang="en-US" dirty="0">
                  <a:latin typeface="Arial" panose="020B0604020202020204" pitchFamily="34" charset="0"/>
                  <a:ea typeface="宋体" panose="02010600030101010101" pitchFamily="2" charset="-122"/>
                </a:endParaRPr>
              </a:p>
            </p:txBody>
          </p:sp>
          <p:sp>
            <p:nvSpPr>
              <p:cNvPr id="48139" name="文本框 48138"/>
              <p:cNvSpPr txBox="1"/>
              <p:nvPr/>
            </p:nvSpPr>
            <p:spPr>
              <a:xfrm>
                <a:off x="1296" y="912"/>
                <a:ext cx="480"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仰视</a:t>
                </a:r>
                <a:endParaRPr lang="zh-CN" altLang="en-US" dirty="0">
                  <a:latin typeface="Arial" panose="020B0604020202020204" pitchFamily="34" charset="0"/>
                  <a:ea typeface="宋体" panose="02010600030101010101" pitchFamily="2" charset="-122"/>
                </a:endParaRPr>
              </a:p>
            </p:txBody>
          </p:sp>
          <p:sp>
            <p:nvSpPr>
              <p:cNvPr id="48140" name="文本框 48139"/>
              <p:cNvSpPr txBox="1"/>
              <p:nvPr/>
            </p:nvSpPr>
            <p:spPr>
              <a:xfrm>
                <a:off x="1296" y="1296"/>
                <a:ext cx="528"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俯察</a:t>
                </a:r>
                <a:endParaRPr lang="zh-CN" altLang="en-US" dirty="0">
                  <a:latin typeface="Arial" panose="020B0604020202020204" pitchFamily="34" charset="0"/>
                  <a:ea typeface="宋体" panose="02010600030101010101" pitchFamily="2" charset="-122"/>
                </a:endParaRPr>
              </a:p>
            </p:txBody>
          </p:sp>
          <p:sp>
            <p:nvSpPr>
              <p:cNvPr id="48142" name="文本框 48141"/>
              <p:cNvSpPr txBox="1"/>
              <p:nvPr/>
            </p:nvSpPr>
            <p:spPr>
              <a:xfrm>
                <a:off x="1296" y="1584"/>
                <a:ext cx="528"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仰视</a:t>
                </a:r>
                <a:endParaRPr lang="zh-CN" altLang="en-US" dirty="0">
                  <a:latin typeface="Arial" panose="020B0604020202020204" pitchFamily="34" charset="0"/>
                  <a:ea typeface="宋体" panose="02010600030101010101" pitchFamily="2" charset="-122"/>
                </a:endParaRPr>
              </a:p>
            </p:txBody>
          </p:sp>
          <p:sp>
            <p:nvSpPr>
              <p:cNvPr id="48143" name="文本框 48142"/>
              <p:cNvSpPr txBox="1"/>
              <p:nvPr/>
            </p:nvSpPr>
            <p:spPr>
              <a:xfrm>
                <a:off x="1344" y="1920"/>
                <a:ext cx="480"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俯察</a:t>
                </a:r>
                <a:endParaRPr lang="zh-CN" altLang="en-US" dirty="0">
                  <a:latin typeface="Arial" panose="020B0604020202020204" pitchFamily="34" charset="0"/>
                  <a:ea typeface="宋体" panose="02010600030101010101" pitchFamily="2" charset="-122"/>
                </a:endParaRPr>
              </a:p>
            </p:txBody>
          </p:sp>
          <p:sp>
            <p:nvSpPr>
              <p:cNvPr id="48144" name="文本框 48143"/>
              <p:cNvSpPr txBox="1"/>
              <p:nvPr/>
            </p:nvSpPr>
            <p:spPr>
              <a:xfrm>
                <a:off x="1296" y="2352"/>
                <a:ext cx="816"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悲秋作客</a:t>
                </a:r>
                <a:endParaRPr lang="zh-CN" altLang="en-US" dirty="0">
                  <a:latin typeface="Arial" panose="020B0604020202020204" pitchFamily="34" charset="0"/>
                  <a:ea typeface="宋体" panose="02010600030101010101" pitchFamily="2" charset="-122"/>
                </a:endParaRPr>
              </a:p>
            </p:txBody>
          </p:sp>
          <p:sp>
            <p:nvSpPr>
              <p:cNvPr id="48145" name="文本框 48144"/>
              <p:cNvSpPr txBox="1"/>
              <p:nvPr/>
            </p:nvSpPr>
            <p:spPr>
              <a:xfrm>
                <a:off x="1344" y="2688"/>
                <a:ext cx="720"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多病登台</a:t>
                </a:r>
                <a:endParaRPr lang="zh-CN" altLang="en-US" dirty="0">
                  <a:latin typeface="Arial" panose="020B0604020202020204" pitchFamily="34" charset="0"/>
                  <a:ea typeface="宋体" panose="02010600030101010101" pitchFamily="2" charset="-122"/>
                </a:endParaRPr>
              </a:p>
            </p:txBody>
          </p:sp>
          <p:sp>
            <p:nvSpPr>
              <p:cNvPr id="48146" name="文本框 48145"/>
              <p:cNvSpPr txBox="1"/>
              <p:nvPr/>
            </p:nvSpPr>
            <p:spPr>
              <a:xfrm>
                <a:off x="1344" y="3024"/>
                <a:ext cx="768"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苦恨霜鬓</a:t>
                </a:r>
                <a:endParaRPr lang="zh-CN" altLang="en-US" dirty="0">
                  <a:latin typeface="Arial" panose="020B0604020202020204" pitchFamily="34" charset="0"/>
                  <a:ea typeface="宋体" panose="02010600030101010101" pitchFamily="2" charset="-122"/>
                </a:endParaRPr>
              </a:p>
            </p:txBody>
          </p:sp>
          <p:sp>
            <p:nvSpPr>
              <p:cNvPr id="48147" name="文本框 48146"/>
              <p:cNvSpPr txBox="1"/>
              <p:nvPr/>
            </p:nvSpPr>
            <p:spPr>
              <a:xfrm>
                <a:off x="1344" y="3360"/>
                <a:ext cx="768"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新停酒杯</a:t>
                </a:r>
                <a:endParaRPr lang="zh-CN" altLang="en-US" dirty="0">
                  <a:latin typeface="Arial" panose="020B0604020202020204" pitchFamily="34" charset="0"/>
                  <a:ea typeface="宋体" panose="02010600030101010101" pitchFamily="2" charset="-122"/>
                </a:endParaRPr>
              </a:p>
            </p:txBody>
          </p:sp>
          <p:sp>
            <p:nvSpPr>
              <p:cNvPr id="48148" name="文本框 48147"/>
              <p:cNvSpPr txBox="1"/>
              <p:nvPr/>
            </p:nvSpPr>
            <p:spPr>
              <a:xfrm>
                <a:off x="1728" y="912"/>
                <a:ext cx="816"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云天秋风</a:t>
                </a:r>
                <a:endParaRPr lang="zh-CN" altLang="en-US" dirty="0">
                  <a:latin typeface="Arial" panose="020B0604020202020204" pitchFamily="34" charset="0"/>
                  <a:ea typeface="宋体" panose="02010600030101010101" pitchFamily="2" charset="-122"/>
                </a:endParaRPr>
              </a:p>
            </p:txBody>
          </p:sp>
          <p:sp>
            <p:nvSpPr>
              <p:cNvPr id="48149" name="文本框 48148"/>
              <p:cNvSpPr txBox="1"/>
              <p:nvPr/>
            </p:nvSpPr>
            <p:spPr>
              <a:xfrm>
                <a:off x="1776" y="1296"/>
                <a:ext cx="768"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江水洲渚</a:t>
                </a:r>
                <a:endParaRPr lang="zh-CN" altLang="en-US" dirty="0">
                  <a:latin typeface="Arial" panose="020B0604020202020204" pitchFamily="34" charset="0"/>
                  <a:ea typeface="宋体" panose="02010600030101010101" pitchFamily="2" charset="-122"/>
                </a:endParaRPr>
              </a:p>
            </p:txBody>
          </p:sp>
          <p:sp>
            <p:nvSpPr>
              <p:cNvPr id="48150" name="文本框 48149"/>
              <p:cNvSpPr txBox="1"/>
              <p:nvPr/>
            </p:nvSpPr>
            <p:spPr>
              <a:xfrm>
                <a:off x="1728" y="1584"/>
                <a:ext cx="960"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无边的落木</a:t>
                </a:r>
                <a:endParaRPr lang="zh-CN" altLang="en-US" dirty="0">
                  <a:latin typeface="Arial" panose="020B0604020202020204" pitchFamily="34" charset="0"/>
                  <a:ea typeface="宋体" panose="02010600030101010101" pitchFamily="2" charset="-122"/>
                </a:endParaRPr>
              </a:p>
            </p:txBody>
          </p:sp>
          <p:sp>
            <p:nvSpPr>
              <p:cNvPr id="48151" name="文本框 48150"/>
              <p:cNvSpPr txBox="1"/>
              <p:nvPr/>
            </p:nvSpPr>
            <p:spPr>
              <a:xfrm>
                <a:off x="1680" y="1920"/>
                <a:ext cx="1008" cy="239"/>
              </a:xfrm>
              <a:prstGeom prst="rect">
                <a:avLst/>
              </a:prstGeom>
              <a:noFill/>
              <a:ln w="9525">
                <a:noFill/>
              </a:ln>
            </p:spPr>
            <p:txBody>
              <a:bodyPr>
                <a:spAutoFit/>
              </a:bodyPr>
              <a:p>
                <a:pPr lvl="0" algn="ctr">
                  <a:spcBef>
                    <a:spcPct val="50000"/>
                  </a:spcBef>
                </a:pPr>
                <a:r>
                  <a:rPr lang="zh-CN" altLang="en-US" dirty="0">
                    <a:latin typeface="Arial" panose="020B0604020202020204" pitchFamily="34" charset="0"/>
                    <a:ea typeface="宋体" panose="02010600030101010101" pitchFamily="2" charset="-122"/>
                  </a:rPr>
                  <a:t>不尽的江水</a:t>
                </a:r>
                <a:endParaRPr lang="zh-CN" altLang="en-US" dirty="0">
                  <a:latin typeface="Arial" panose="020B0604020202020204" pitchFamily="34" charset="0"/>
                  <a:ea typeface="宋体" panose="02010600030101010101" pitchFamily="2" charset="-122"/>
                </a:endParaRPr>
              </a:p>
            </p:txBody>
          </p:sp>
          <p:sp>
            <p:nvSpPr>
              <p:cNvPr id="48152" name="左大括号 48151"/>
              <p:cNvSpPr/>
              <p:nvPr/>
            </p:nvSpPr>
            <p:spPr>
              <a:xfrm>
                <a:off x="768" y="1152"/>
                <a:ext cx="48" cy="912"/>
              </a:xfrm>
              <a:prstGeom prst="leftBrace">
                <a:avLst>
                  <a:gd name="adj1" fmla="val 158333"/>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48153" name="左大括号 48152"/>
              <p:cNvSpPr/>
              <p:nvPr/>
            </p:nvSpPr>
            <p:spPr>
              <a:xfrm>
                <a:off x="1296" y="3024"/>
                <a:ext cx="48" cy="576"/>
              </a:xfrm>
              <a:prstGeom prst="leftBrace">
                <a:avLst>
                  <a:gd name="adj1" fmla="val 10000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48154" name="左大括号 48153"/>
              <p:cNvSpPr/>
              <p:nvPr/>
            </p:nvSpPr>
            <p:spPr>
              <a:xfrm>
                <a:off x="1296" y="2352"/>
                <a:ext cx="48" cy="576"/>
              </a:xfrm>
              <a:prstGeom prst="leftBrace">
                <a:avLst>
                  <a:gd name="adj1" fmla="val 10000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48155" name="左大括号 48154"/>
              <p:cNvSpPr/>
              <p:nvPr/>
            </p:nvSpPr>
            <p:spPr>
              <a:xfrm>
                <a:off x="1296" y="1632"/>
                <a:ext cx="48" cy="576"/>
              </a:xfrm>
              <a:prstGeom prst="leftBrace">
                <a:avLst>
                  <a:gd name="adj1" fmla="val 10000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48156" name="左大括号 48155"/>
              <p:cNvSpPr/>
              <p:nvPr/>
            </p:nvSpPr>
            <p:spPr>
              <a:xfrm>
                <a:off x="1248" y="912"/>
                <a:ext cx="96" cy="624"/>
              </a:xfrm>
              <a:prstGeom prst="leftBrace">
                <a:avLst>
                  <a:gd name="adj1" fmla="val 54166"/>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48157" name="左大括号 48156"/>
              <p:cNvSpPr/>
              <p:nvPr/>
            </p:nvSpPr>
            <p:spPr>
              <a:xfrm>
                <a:off x="768" y="2544"/>
                <a:ext cx="48" cy="864"/>
              </a:xfrm>
              <a:prstGeom prst="leftBrace">
                <a:avLst>
                  <a:gd name="adj1" fmla="val 150000"/>
                  <a:gd name="adj2" fmla="val 50000"/>
                </a:avLst>
              </a:prstGeom>
              <a:noFill/>
              <a:ln w="9525" cap="flat" cmpd="sng">
                <a:solidFill>
                  <a:schemeClr val="tx1"/>
                </a:solidFill>
                <a:prstDash val="solid"/>
                <a:headEnd type="none" w="med" len="med"/>
                <a:tailEnd type="none" w="med" len="med"/>
              </a:ln>
            </p:spPr>
            <p:txBody>
              <a:bodyPr/>
              <a:p>
                <a:endParaRPr lang="zh-CN" altLang="en-US"/>
              </a:p>
            </p:txBody>
          </p:sp>
        </p:grpSp>
      </p:grpSp>
      <p:sp>
        <p:nvSpPr>
          <p:cNvPr id="48158" name="文本框 48157"/>
          <p:cNvSpPr txBox="1"/>
          <p:nvPr/>
        </p:nvSpPr>
        <p:spPr>
          <a:xfrm>
            <a:off x="5334000" y="5791200"/>
            <a:ext cx="3810000" cy="365760"/>
          </a:xfrm>
          <a:prstGeom prst="rect">
            <a:avLst/>
          </a:prstGeom>
          <a:noFill/>
          <a:ln w="9525">
            <a:noFill/>
          </a:ln>
        </p:spPr>
        <p:txBody>
          <a:bodyPr>
            <a:spAutoFit/>
          </a:bodyPr>
          <a:p>
            <a:pPr lvl="0" algn="l">
              <a:spcBef>
                <a:spcPct val="50000"/>
              </a:spcBef>
            </a:pP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情景交融，气象恢宏</a:t>
            </a:r>
            <a:endParaRPr lang="zh-CN" altLang="en-US" dirty="0">
              <a:latin typeface="Arial" panose="020B0604020202020204" pitchFamily="34" charset="0"/>
              <a:ea typeface="宋体" panose="02010600030101010101" pitchFamily="2" charset="-122"/>
            </a:endParaRPr>
          </a:p>
        </p:txBody>
      </p:sp>
      <p:sp>
        <p:nvSpPr>
          <p:cNvPr id="48163" name="文本框 48162"/>
          <p:cNvSpPr txBox="1"/>
          <p:nvPr/>
        </p:nvSpPr>
        <p:spPr>
          <a:xfrm>
            <a:off x="2286953" y="2590800"/>
            <a:ext cx="670560" cy="2133600"/>
          </a:xfrm>
          <a:prstGeom prst="rect">
            <a:avLst/>
          </a:prstGeom>
          <a:noFill/>
          <a:ln w="9525">
            <a:noFill/>
          </a:ln>
        </p:spPr>
        <p:txBody>
          <a:bodyPr vert="eaVert">
            <a:spAutoFit/>
          </a:bodyPr>
          <a:p>
            <a:pPr lvl="0" algn="ctr">
              <a:spcBef>
                <a:spcPct val="50000"/>
              </a:spcBef>
            </a:pPr>
            <a:r>
              <a:rPr lang="zh-CN" altLang="en-US" sz="3200" b="1" dirty="0">
                <a:latin typeface="Arial" panose="020B0604020202020204" pitchFamily="34" charset="0"/>
                <a:ea typeface="宋体" panose="02010600030101010101" pitchFamily="2" charset="-122"/>
              </a:rPr>
              <a:t>登     高</a:t>
            </a:r>
            <a:endParaRPr lang="zh-CN" altLang="en-US" sz="3200" b="1" dirty="0">
              <a:latin typeface="Arial" panose="020B0604020202020204" pitchFamily="34" charset="0"/>
              <a:ea typeface="宋体" panose="02010600030101010101"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标题 49153"/>
          <p:cNvSpPr>
            <a:spLocks noGrp="1"/>
          </p:cNvSpPr>
          <p:nvPr>
            <p:ph type="title"/>
          </p:nvPr>
        </p:nvSpPr>
        <p:spPr>
          <a:xfrm>
            <a:off x="3886200" y="685800"/>
            <a:ext cx="3962400" cy="731838"/>
          </a:xfrm>
        </p:spPr>
        <p:txBody>
          <a:bodyPr anchor="ctr"/>
          <a:p>
            <a:pPr algn="ctr"/>
            <a:r>
              <a:rPr lang="zh-CN" altLang="en-US" sz="4000" b="1" dirty="0">
                <a:solidFill>
                  <a:srgbClr val="FF0000"/>
                </a:solidFill>
              </a:rPr>
              <a:t>艺术特色</a:t>
            </a:r>
            <a:r>
              <a:rPr lang="zh-CN" altLang="en-US" sz="4000" dirty="0">
                <a:solidFill>
                  <a:srgbClr val="FF0000"/>
                </a:solidFill>
              </a:rPr>
              <a:t> </a:t>
            </a:r>
            <a:endParaRPr lang="zh-CN" altLang="en-US" sz="4000" dirty="0">
              <a:solidFill>
                <a:srgbClr val="FF0000"/>
              </a:solidFill>
            </a:endParaRPr>
          </a:p>
        </p:txBody>
      </p:sp>
      <p:sp>
        <p:nvSpPr>
          <p:cNvPr id="49156" name="文本框 49155"/>
          <p:cNvSpPr txBox="1"/>
          <p:nvPr/>
        </p:nvSpPr>
        <p:spPr>
          <a:xfrm>
            <a:off x="1369060" y="2232025"/>
            <a:ext cx="1752600" cy="457200"/>
          </a:xfrm>
          <a:prstGeom prst="rect">
            <a:avLst/>
          </a:prstGeom>
          <a:noFill/>
          <a:ln w="9525">
            <a:noFill/>
          </a:ln>
        </p:spPr>
        <p:txBody>
          <a:bodyPr>
            <a:spAutoFit/>
          </a:bodyPr>
          <a:p>
            <a:pPr lvl="0" algn="l">
              <a:spcBef>
                <a:spcPct val="50000"/>
              </a:spcBef>
            </a:pPr>
            <a:r>
              <a:rPr lang="en-US" altLang="zh-CN" sz="2400" b="1" dirty="0">
                <a:latin typeface="Arial" panose="020B0604020202020204" pitchFamily="34" charset="0"/>
                <a:ea typeface="宋体" panose="02010600030101010101" pitchFamily="2" charset="-122"/>
              </a:rPr>
              <a:t>1.</a:t>
            </a:r>
            <a:r>
              <a:rPr lang="zh-CN" altLang="en-US" sz="2400" b="1" dirty="0">
                <a:latin typeface="Arial" panose="020B0604020202020204" pitchFamily="34" charset="0"/>
                <a:ea typeface="宋体" panose="02010600030101010101" pitchFamily="2" charset="-122"/>
              </a:rPr>
              <a:t>语言特色</a:t>
            </a:r>
            <a:endParaRPr lang="zh-CN" altLang="en-US" sz="2400" b="1" dirty="0">
              <a:latin typeface="Arial" panose="020B0604020202020204" pitchFamily="34" charset="0"/>
              <a:ea typeface="宋体" panose="02010600030101010101" pitchFamily="2" charset="-122"/>
            </a:endParaRPr>
          </a:p>
        </p:txBody>
      </p:sp>
      <p:sp>
        <p:nvSpPr>
          <p:cNvPr id="49157" name="文本框 49156"/>
          <p:cNvSpPr txBox="1"/>
          <p:nvPr/>
        </p:nvSpPr>
        <p:spPr>
          <a:xfrm>
            <a:off x="4191000" y="1417955"/>
            <a:ext cx="7228840" cy="2651760"/>
          </a:xfrm>
          <a:prstGeom prst="rect">
            <a:avLst/>
          </a:prstGeom>
          <a:noFill/>
          <a:ln w="9525">
            <a:noFill/>
          </a:ln>
        </p:spPr>
        <p:txBody>
          <a:bodyPr wrap="square">
            <a:spAutoFit/>
          </a:bodyPr>
          <a:p>
            <a:pPr lvl="0" algn="l"/>
            <a:r>
              <a:rPr lang="zh-CN" altLang="en-US" sz="2400" b="1" dirty="0">
                <a:latin typeface="仿宋_GB2312" panose="02010609030101010101" pitchFamily="49" charset="-122"/>
                <a:ea typeface="仿宋_GB2312" panose="02010609030101010101" pitchFamily="49" charset="-122"/>
              </a:rPr>
              <a:t>用词精练，极富表现力和张力。此诗八句四对，对偶精巧，用韵考究，被称为“七律之冠”，其中字字珠玑，确为千古佳构。</a:t>
            </a:r>
            <a:endParaRPr lang="zh-CN" altLang="en-US" sz="2400" b="1" dirty="0">
              <a:latin typeface="仿宋_GB2312" panose="02010609030101010101" pitchFamily="49" charset="-122"/>
              <a:ea typeface="仿宋_GB2312" panose="02010609030101010101" pitchFamily="49" charset="-122"/>
            </a:endParaRPr>
          </a:p>
          <a:p>
            <a:pPr lvl="0" algn="l"/>
            <a:r>
              <a:rPr lang="zh-CN" altLang="en-US" sz="2400" b="1" dirty="0">
                <a:latin typeface="仿宋_GB2312" panose="02010609030101010101" pitchFamily="49" charset="-122"/>
                <a:ea typeface="仿宋_GB2312" panose="02010609030101010101" pitchFamily="49" charset="-122"/>
              </a:rPr>
              <a:t>     风格：沉郁顿挫</a:t>
            </a:r>
            <a:endParaRPr lang="zh-CN" altLang="en-US" sz="2400" b="1" dirty="0">
              <a:latin typeface="仿宋_GB2312" panose="02010609030101010101" pitchFamily="49" charset="-122"/>
              <a:ea typeface="仿宋_GB2312" panose="02010609030101010101" pitchFamily="49" charset="-122"/>
            </a:endParaRPr>
          </a:p>
          <a:p>
            <a:pPr lvl="0" algn="l"/>
            <a:r>
              <a:rPr lang="zh-CN" altLang="en-US" sz="2400" b="1" dirty="0">
                <a:latin typeface="仿宋_GB2312" panose="02010609030101010101" pitchFamily="49" charset="-122"/>
                <a:ea typeface="仿宋_GB2312" panose="02010609030101010101" pitchFamily="49" charset="-122"/>
              </a:rPr>
              <a:t>    一篇之内句句皆奇，</a:t>
            </a:r>
            <a:endParaRPr lang="zh-CN" altLang="en-US" sz="2400" b="1" dirty="0">
              <a:latin typeface="仿宋_GB2312" panose="02010609030101010101" pitchFamily="49" charset="-122"/>
              <a:ea typeface="仿宋_GB2312" panose="02010609030101010101" pitchFamily="49" charset="-122"/>
            </a:endParaRPr>
          </a:p>
          <a:p>
            <a:pPr lvl="0" algn="l"/>
            <a:r>
              <a:rPr lang="zh-CN" altLang="en-US" sz="2400" b="1" dirty="0">
                <a:latin typeface="仿宋_GB2312" panose="02010609030101010101" pitchFamily="49" charset="-122"/>
                <a:ea typeface="仿宋_GB2312" panose="02010609030101010101" pitchFamily="49" charset="-122"/>
              </a:rPr>
              <a:t>    一句之内字字皆奇。</a:t>
            </a:r>
            <a:endParaRPr lang="zh-CN" altLang="en-US" sz="2400" b="1" dirty="0">
              <a:latin typeface="仿宋_GB2312" panose="02010609030101010101" pitchFamily="49" charset="-122"/>
              <a:ea typeface="仿宋_GB2312" panose="02010609030101010101" pitchFamily="49" charset="-122"/>
            </a:endParaRPr>
          </a:p>
          <a:p>
            <a:pPr lvl="0" algn="ctr"/>
            <a:r>
              <a:rPr lang="zh-CN" altLang="en-US" sz="2400" b="1" dirty="0">
                <a:latin typeface="仿宋_GB2312" panose="02010609030101010101" pitchFamily="49" charset="-122"/>
                <a:ea typeface="仿宋_GB2312" panose="02010609030101010101" pitchFamily="49" charset="-122"/>
              </a:rPr>
              <a:t>                      </a:t>
            </a:r>
            <a:r>
              <a:rPr lang="en-US" altLang="zh-CN" sz="2400" b="1" dirty="0">
                <a:latin typeface="仿宋_GB2312" panose="02010609030101010101" pitchFamily="49" charset="-122"/>
                <a:ea typeface="仿宋_GB2312" panose="02010609030101010101" pitchFamily="49" charset="-122"/>
              </a:rPr>
              <a:t>——</a:t>
            </a:r>
            <a:r>
              <a:rPr lang="zh-CN" altLang="en-US" sz="2400" b="1" dirty="0">
                <a:latin typeface="仿宋_GB2312" panose="02010609030101010101" pitchFamily="49" charset="-122"/>
                <a:ea typeface="仿宋_GB2312" panose="02010609030101010101" pitchFamily="49" charset="-122"/>
              </a:rPr>
              <a:t>【明】胡应麟</a:t>
            </a:r>
            <a:r>
              <a:rPr lang="en-US" altLang="zh-CN" sz="2400" b="1" dirty="0">
                <a:latin typeface="仿宋_GB2312" panose="02010609030101010101" pitchFamily="49" charset="-122"/>
                <a:ea typeface="仿宋_GB2312" panose="02010609030101010101" pitchFamily="49" charset="-122"/>
              </a:rPr>
              <a:t>《</a:t>
            </a:r>
            <a:r>
              <a:rPr lang="zh-CN" altLang="en-US" sz="2400" b="1" dirty="0">
                <a:latin typeface="仿宋_GB2312" panose="02010609030101010101" pitchFamily="49" charset="-122"/>
                <a:ea typeface="仿宋_GB2312" panose="02010609030101010101" pitchFamily="49" charset="-122"/>
              </a:rPr>
              <a:t>诗薮</a:t>
            </a:r>
            <a:r>
              <a:rPr lang="en-US" altLang="zh-CN" sz="2400" b="1">
                <a:latin typeface="仿宋_GB2312" panose="02010609030101010101" pitchFamily="49" charset="-122"/>
                <a:ea typeface="仿宋_GB2312" panose="02010609030101010101" pitchFamily="49" charset="-122"/>
              </a:rPr>
              <a:t>》</a:t>
            </a:r>
            <a:endParaRPr lang="en-US" altLang="zh-CN" sz="2400" b="1">
              <a:latin typeface="仿宋_GB2312" panose="02010609030101010101" pitchFamily="49" charset="-122"/>
              <a:ea typeface="仿宋_GB2312" panose="02010609030101010101" pitchFamily="49" charset="-122"/>
            </a:endParaRPr>
          </a:p>
        </p:txBody>
      </p:sp>
      <p:sp>
        <p:nvSpPr>
          <p:cNvPr id="49158" name="文本框 49157"/>
          <p:cNvSpPr txBox="1"/>
          <p:nvPr/>
        </p:nvSpPr>
        <p:spPr>
          <a:xfrm>
            <a:off x="1369060" y="4595495"/>
            <a:ext cx="3115945" cy="457200"/>
          </a:xfrm>
          <a:prstGeom prst="rect">
            <a:avLst/>
          </a:prstGeom>
          <a:noFill/>
          <a:ln w="9525">
            <a:noFill/>
          </a:ln>
        </p:spPr>
        <p:txBody>
          <a:bodyPr wrap="square">
            <a:spAutoFit/>
          </a:bodyPr>
          <a:p>
            <a:pPr lvl="0" algn="l">
              <a:spcBef>
                <a:spcPct val="50000"/>
              </a:spcBef>
            </a:pPr>
            <a:r>
              <a:rPr lang="en-US" altLang="zh-CN" sz="2400" b="1" dirty="0">
                <a:latin typeface="Arial" panose="020B0604020202020204" pitchFamily="34" charset="0"/>
                <a:ea typeface="宋体" panose="02010600030101010101" pitchFamily="2" charset="-122"/>
              </a:rPr>
              <a:t>2.</a:t>
            </a:r>
            <a:r>
              <a:rPr lang="zh-CN" altLang="en-US" sz="2400" b="1" dirty="0">
                <a:latin typeface="Arial" panose="020B0604020202020204" pitchFamily="34" charset="0"/>
                <a:ea typeface="宋体" panose="02010600030101010101" pitchFamily="2" charset="-122"/>
              </a:rPr>
              <a:t>写作特点（小结）</a:t>
            </a:r>
            <a:endParaRPr lang="zh-CN" altLang="en-US" sz="2400" b="1" dirty="0">
              <a:latin typeface="Arial" panose="020B0604020202020204" pitchFamily="34" charset="0"/>
              <a:ea typeface="宋体" panose="02010600030101010101" pitchFamily="2" charset="-122"/>
            </a:endParaRPr>
          </a:p>
        </p:txBody>
      </p:sp>
      <p:sp>
        <p:nvSpPr>
          <p:cNvPr id="49159" name="文本框 49158"/>
          <p:cNvSpPr txBox="1"/>
          <p:nvPr/>
        </p:nvSpPr>
        <p:spPr>
          <a:xfrm>
            <a:off x="4324350" y="4464685"/>
            <a:ext cx="4727575" cy="1005840"/>
          </a:xfrm>
          <a:prstGeom prst="rect">
            <a:avLst/>
          </a:prstGeom>
          <a:noFill/>
          <a:ln w="9525">
            <a:noFill/>
          </a:ln>
        </p:spPr>
        <p:txBody>
          <a:bodyPr wrap="square">
            <a:spAutoFit/>
          </a:bodyPr>
          <a:p>
            <a:pPr lvl="0" algn="l">
              <a:spcBef>
                <a:spcPct val="50000"/>
              </a:spcBef>
            </a:pPr>
            <a:r>
              <a:rPr lang="en-US" altLang="zh-CN" sz="2400" b="1" dirty="0">
                <a:latin typeface="仿宋_GB2312" panose="02010609030101010101" pitchFamily="49" charset="-122"/>
                <a:ea typeface="仿宋_GB2312" panose="02010609030101010101" pitchFamily="49" charset="-122"/>
              </a:rPr>
              <a:t>A.</a:t>
            </a:r>
            <a:r>
              <a:rPr lang="zh-CN" altLang="en-US" sz="2400" b="1" dirty="0">
                <a:latin typeface="仿宋_GB2312" panose="02010609030101010101" pitchFamily="49" charset="-122"/>
                <a:ea typeface="仿宋_GB2312" panose="02010609030101010101" pitchFamily="49" charset="-122"/>
              </a:rPr>
              <a:t>行文富于变化，意境开阔。</a:t>
            </a:r>
            <a:endParaRPr lang="zh-CN" altLang="en-US" sz="2400" b="1" dirty="0">
              <a:latin typeface="仿宋_GB2312" panose="02010609030101010101" pitchFamily="49" charset="-122"/>
              <a:ea typeface="仿宋_GB2312" panose="02010609030101010101" pitchFamily="49" charset="-122"/>
            </a:endParaRPr>
          </a:p>
          <a:p>
            <a:pPr lvl="0" algn="l">
              <a:spcBef>
                <a:spcPct val="50000"/>
              </a:spcBef>
            </a:pPr>
            <a:r>
              <a:rPr lang="en-US" altLang="zh-CN" sz="2400" b="1" dirty="0">
                <a:latin typeface="仿宋_GB2312" panose="02010609030101010101" pitchFamily="49" charset="-122"/>
                <a:ea typeface="仿宋_GB2312" panose="02010609030101010101" pitchFamily="49" charset="-122"/>
              </a:rPr>
              <a:t>B.</a:t>
            </a:r>
            <a:r>
              <a:rPr lang="zh-CN" altLang="en-US" sz="2400" b="1" dirty="0">
                <a:latin typeface="仿宋_GB2312" panose="02010609030101010101" pitchFamily="49" charset="-122"/>
                <a:ea typeface="仿宋_GB2312" panose="02010609030101010101" pitchFamily="49" charset="-122"/>
              </a:rPr>
              <a:t>沉郁顿挫，含蓄深沉</a:t>
            </a:r>
            <a:endParaRPr lang="zh-CN" altLang="en-US" sz="2400" b="1" dirty="0">
              <a:latin typeface="仿宋_GB2312" panose="02010609030101010101" pitchFamily="49" charset="-122"/>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9157"/>
                                        </p:tgtEl>
                                        <p:attrNameLst>
                                          <p:attrName>style.visibility</p:attrName>
                                        </p:attrNameLst>
                                      </p:cBhvr>
                                      <p:to>
                                        <p:strVal val="visible"/>
                                      </p:to>
                                    </p:set>
                                    <p:anim calcmode="lin" valueType="num">
                                      <p:cBhvr additive="base">
                                        <p:cTn id="7" dur="500" fill="hold"/>
                                        <p:tgtEl>
                                          <p:spTgt spid="49157"/>
                                        </p:tgtEl>
                                        <p:attrNameLst>
                                          <p:attrName>ppt_x</p:attrName>
                                        </p:attrNameLst>
                                      </p:cBhvr>
                                      <p:tavLst>
                                        <p:tav tm="0">
                                          <p:val>
                                            <p:strVal val="#ppt_x"/>
                                          </p:val>
                                        </p:tav>
                                        <p:tav tm="100000">
                                          <p:val>
                                            <p:strVal val="#ppt_x"/>
                                          </p:val>
                                        </p:tav>
                                      </p:tavLst>
                                    </p:anim>
                                    <p:anim calcmode="lin" valueType="num">
                                      <p:cBhvr additive="base">
                                        <p:cTn id="8" dur="500" fill="hold"/>
                                        <p:tgtEl>
                                          <p:spTgt spid="4915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9159"/>
                                        </p:tgtEl>
                                        <p:attrNameLst>
                                          <p:attrName>style.visibility</p:attrName>
                                        </p:attrNameLst>
                                      </p:cBhvr>
                                      <p:to>
                                        <p:strVal val="visible"/>
                                      </p:to>
                                    </p:set>
                                    <p:animEffect transition="in" filter="fade">
                                      <p:cBhvr>
                                        <p:cTn id="13" dur="1000"/>
                                        <p:tgtEl>
                                          <p:spTgt spid="49159"/>
                                        </p:tgtEl>
                                      </p:cBhvr>
                                    </p:animEffect>
                                    <p:anim calcmode="lin" valueType="num">
                                      <p:cBhvr>
                                        <p:cTn id="14" dur="1000" fill="hold"/>
                                        <p:tgtEl>
                                          <p:spTgt spid="49159"/>
                                        </p:tgtEl>
                                        <p:attrNameLst>
                                          <p:attrName>ppt_x</p:attrName>
                                        </p:attrNameLst>
                                      </p:cBhvr>
                                      <p:tavLst>
                                        <p:tav tm="0">
                                          <p:val>
                                            <p:strVal val="#ppt_x"/>
                                          </p:val>
                                        </p:tav>
                                        <p:tav tm="100000">
                                          <p:val>
                                            <p:strVal val="#ppt_x"/>
                                          </p:val>
                                        </p:tav>
                                      </p:tavLst>
                                    </p:anim>
                                    <p:anim calcmode="lin" valueType="num">
                                      <p:cBhvr>
                                        <p:cTn id="15" dur="1000" fill="hold"/>
                                        <p:tgtEl>
                                          <p:spTgt spid="491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7" grpId="0"/>
      <p:bldP spid="491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7409"/>
          <p:cNvSpPr txBox="1"/>
          <p:nvPr/>
        </p:nvSpPr>
        <p:spPr>
          <a:xfrm>
            <a:off x="1828800" y="260350"/>
            <a:ext cx="8839200" cy="579120"/>
          </a:xfrm>
          <a:prstGeom prst="rect">
            <a:avLst/>
          </a:prstGeom>
          <a:noFill/>
          <a:ln w="9525">
            <a:noFill/>
          </a:ln>
        </p:spPr>
        <p:txBody>
          <a:bodyPr>
            <a:spAutoFit/>
          </a:bodyPr>
          <a:p>
            <a:pPr lvl="0">
              <a:spcBef>
                <a:spcPct val="50000"/>
              </a:spcBef>
            </a:pPr>
            <a:r>
              <a:rPr lang="en-US" altLang="zh-CN" sz="3200" b="1">
                <a:solidFill>
                  <a:srgbClr val="FF0066"/>
                </a:solidFill>
                <a:latin typeface="Times New Roman" panose="02020603050405020304" pitchFamily="18" charset="0"/>
                <a:ea typeface="隶书" panose="02010509060101010101" pitchFamily="49" charset="-122"/>
              </a:rPr>
              <a:t>   </a:t>
            </a:r>
            <a:r>
              <a:rPr lang="zh-CN" altLang="en-US" sz="3200" b="1">
                <a:solidFill>
                  <a:srgbClr val="FF0066"/>
                </a:solidFill>
                <a:latin typeface="Times New Roman" panose="02020603050405020304" pitchFamily="18" charset="0"/>
                <a:ea typeface="隶书" panose="02010509060101010101" pitchFamily="49" charset="-122"/>
              </a:rPr>
              <a:t>杜甫的生活和创作大致可以分为四个时期：</a:t>
            </a:r>
            <a:endParaRPr lang="zh-CN" altLang="en-US" sz="3200" b="1">
              <a:solidFill>
                <a:srgbClr val="FF0066"/>
              </a:solidFill>
              <a:latin typeface="Times New Roman" panose="02020603050405020304" pitchFamily="18" charset="0"/>
              <a:ea typeface="隶书" panose="02010509060101010101" pitchFamily="49" charset="-122"/>
            </a:endParaRPr>
          </a:p>
        </p:txBody>
      </p:sp>
      <p:sp>
        <p:nvSpPr>
          <p:cNvPr id="17411" name="文本框 17410"/>
          <p:cNvSpPr txBox="1"/>
          <p:nvPr/>
        </p:nvSpPr>
        <p:spPr>
          <a:xfrm>
            <a:off x="1774825" y="1125538"/>
            <a:ext cx="5473700" cy="518160"/>
          </a:xfrm>
          <a:prstGeom prst="rect">
            <a:avLst/>
          </a:prstGeom>
          <a:noFill/>
          <a:ln w="9525">
            <a:noFill/>
          </a:ln>
        </p:spPr>
        <p:txBody>
          <a:bodyPr>
            <a:spAutoFit/>
          </a:bodyPr>
          <a:p>
            <a:pPr lvl="0">
              <a:spcBef>
                <a:spcPct val="50000"/>
              </a:spcBef>
            </a:pPr>
            <a:r>
              <a:rPr lang="en-US" altLang="zh-CN" sz="2800" b="1">
                <a:latin typeface="楷体_GB2312" panose="02010609030101010101" pitchFamily="49" charset="-122"/>
                <a:ea typeface="楷体_GB2312" panose="02010609030101010101" pitchFamily="49" charset="-122"/>
              </a:rPr>
              <a:t>1</a:t>
            </a:r>
            <a:r>
              <a:rPr lang="zh-CN" altLang="en-US" sz="2800" b="1">
                <a:latin typeface="楷体_GB2312" panose="02010609030101010101" pitchFamily="49" charset="-122"/>
                <a:ea typeface="楷体_GB2312" panose="02010609030101010101" pitchFamily="49" charset="-122"/>
              </a:rPr>
              <a:t>、读书壮游时期（</a:t>
            </a:r>
            <a:r>
              <a:rPr lang="en-US" altLang="zh-CN" sz="2800" b="1">
                <a:latin typeface="楷体_GB2312" panose="02010609030101010101" pitchFamily="49" charset="-122"/>
                <a:ea typeface="楷体_GB2312" panose="02010609030101010101" pitchFamily="49" charset="-122"/>
              </a:rPr>
              <a:t>712-745</a:t>
            </a:r>
            <a:r>
              <a:rPr lang="zh-CN" altLang="en-US" sz="2800" b="1">
                <a:latin typeface="楷体_GB2312" panose="02010609030101010101" pitchFamily="49" charset="-122"/>
                <a:ea typeface="楷体_GB2312" panose="02010609030101010101" pitchFamily="49" charset="-122"/>
              </a:rPr>
              <a:t>）：</a:t>
            </a:r>
            <a:endParaRPr lang="zh-CN" altLang="en-US" sz="2800" b="1">
              <a:latin typeface="楷体_GB2312" panose="02010609030101010101" pitchFamily="49" charset="-122"/>
              <a:ea typeface="楷体_GB2312" panose="02010609030101010101" pitchFamily="49" charset="-122"/>
            </a:endParaRPr>
          </a:p>
        </p:txBody>
      </p:sp>
      <p:sp>
        <p:nvSpPr>
          <p:cNvPr id="17412" name="文本框 17411"/>
          <p:cNvSpPr txBox="1"/>
          <p:nvPr/>
        </p:nvSpPr>
        <p:spPr>
          <a:xfrm>
            <a:off x="6816725" y="1125538"/>
            <a:ext cx="3657600" cy="518160"/>
          </a:xfrm>
          <a:prstGeom prst="rect">
            <a:avLst/>
          </a:prstGeom>
          <a:noFill/>
          <a:ln w="9525">
            <a:noFill/>
          </a:ln>
        </p:spPr>
        <p:txBody>
          <a:bodyPr>
            <a:spAutoFit/>
          </a:bodyPr>
          <a:p>
            <a:pPr lvl="0">
              <a:spcBef>
                <a:spcPct val="50000"/>
              </a:spcBef>
            </a:pPr>
            <a:r>
              <a:rPr lang="en-US" altLang="zh-CN" sz="2800" b="1">
                <a:solidFill>
                  <a:srgbClr val="FF0066"/>
                </a:solidFill>
                <a:latin typeface="Times New Roman" panose="02020603050405020304" pitchFamily="18" charset="0"/>
                <a:ea typeface="楷体_GB2312" panose="02010609030101010101" pitchFamily="49" charset="-122"/>
              </a:rPr>
              <a:t>《</a:t>
            </a:r>
            <a:r>
              <a:rPr lang="zh-CN" altLang="en-US" sz="2800" b="1">
                <a:solidFill>
                  <a:srgbClr val="FF0066"/>
                </a:solidFill>
                <a:latin typeface="Times New Roman" panose="02020603050405020304" pitchFamily="18" charset="0"/>
                <a:ea typeface="楷体_GB2312" panose="02010609030101010101" pitchFamily="49" charset="-122"/>
              </a:rPr>
              <a:t>望岳</a:t>
            </a:r>
            <a:r>
              <a:rPr lang="en-US" altLang="zh-CN" sz="2800" b="1">
                <a:solidFill>
                  <a:srgbClr val="FF0066"/>
                </a:solidFill>
                <a:latin typeface="Times New Roman" panose="02020603050405020304" pitchFamily="18" charset="0"/>
                <a:ea typeface="楷体_GB2312" panose="02010609030101010101" pitchFamily="49" charset="-122"/>
              </a:rPr>
              <a:t>》</a:t>
            </a:r>
            <a:endParaRPr lang="en-US" altLang="zh-CN" sz="2800" b="1">
              <a:solidFill>
                <a:srgbClr val="FF0066"/>
              </a:solidFill>
              <a:latin typeface="Times New Roman" panose="02020603050405020304" pitchFamily="18" charset="0"/>
              <a:ea typeface="楷体_GB2312" panose="02010609030101010101" pitchFamily="49" charset="-122"/>
            </a:endParaRPr>
          </a:p>
        </p:txBody>
      </p:sp>
      <p:sp>
        <p:nvSpPr>
          <p:cNvPr id="17413" name="文本框 17412"/>
          <p:cNvSpPr txBox="1"/>
          <p:nvPr/>
        </p:nvSpPr>
        <p:spPr>
          <a:xfrm>
            <a:off x="1774825" y="1989138"/>
            <a:ext cx="5543550" cy="518160"/>
          </a:xfrm>
          <a:prstGeom prst="rect">
            <a:avLst/>
          </a:prstGeom>
          <a:noFill/>
          <a:ln w="9525">
            <a:noFill/>
          </a:ln>
        </p:spPr>
        <p:txBody>
          <a:bodyPr>
            <a:spAutoFit/>
          </a:bodyPr>
          <a:p>
            <a:pPr lvl="0">
              <a:spcBef>
                <a:spcPct val="50000"/>
              </a:spcBef>
            </a:pPr>
            <a:r>
              <a:rPr lang="en-US" altLang="zh-CN" sz="2800" b="1">
                <a:latin typeface="Times New Roman" panose="02020603050405020304" pitchFamily="18" charset="0"/>
                <a:ea typeface="宋体" panose="02010600030101010101" pitchFamily="2" charset="-122"/>
              </a:rPr>
              <a:t>2</a:t>
            </a:r>
            <a:r>
              <a:rPr lang="zh-CN" altLang="en-US" sz="2800" b="1">
                <a:latin typeface="Times New Roman" panose="02020603050405020304" pitchFamily="18" charset="0"/>
                <a:ea typeface="宋体" panose="02010600030101010101" pitchFamily="2" charset="-122"/>
              </a:rPr>
              <a:t>、</a:t>
            </a:r>
            <a:r>
              <a:rPr lang="zh-CN" altLang="en-US" sz="2800" b="1">
                <a:latin typeface="楷体_GB2312" panose="02010609030101010101" pitchFamily="49" charset="-122"/>
                <a:ea typeface="楷体_GB2312" panose="02010609030101010101" pitchFamily="49" charset="-122"/>
              </a:rPr>
              <a:t>困守长安时期（</a:t>
            </a:r>
            <a:r>
              <a:rPr lang="en-US" altLang="zh-CN" sz="2800" b="1">
                <a:latin typeface="楷体_GB2312" panose="02010609030101010101" pitchFamily="49" charset="-122"/>
                <a:ea typeface="楷体_GB2312" panose="02010609030101010101" pitchFamily="49" charset="-122"/>
              </a:rPr>
              <a:t>746-755</a:t>
            </a:r>
            <a:r>
              <a:rPr lang="zh-CN" altLang="en-US" sz="2800" b="1">
                <a:latin typeface="楷体_GB2312" panose="02010609030101010101" pitchFamily="49" charset="-122"/>
                <a:ea typeface="楷体_GB2312" panose="02010609030101010101" pitchFamily="49" charset="-122"/>
              </a:rPr>
              <a:t>）：</a:t>
            </a:r>
            <a:endParaRPr lang="zh-CN" altLang="en-US" sz="2800" b="1">
              <a:latin typeface="楷体_GB2312" panose="02010609030101010101" pitchFamily="49" charset="-122"/>
              <a:ea typeface="楷体_GB2312" panose="02010609030101010101" pitchFamily="49" charset="-122"/>
            </a:endParaRPr>
          </a:p>
        </p:txBody>
      </p:sp>
      <p:sp>
        <p:nvSpPr>
          <p:cNvPr id="17414" name="文本框 17413"/>
          <p:cNvSpPr txBox="1"/>
          <p:nvPr/>
        </p:nvSpPr>
        <p:spPr>
          <a:xfrm>
            <a:off x="2063750" y="2565400"/>
            <a:ext cx="8280400" cy="365760"/>
          </a:xfrm>
          <a:prstGeom prst="rect">
            <a:avLst/>
          </a:prstGeom>
          <a:noFill/>
          <a:ln w="9525">
            <a:noFill/>
          </a:ln>
        </p:spPr>
        <p:txBody>
          <a:bodyPr>
            <a:spAutoFit/>
          </a:bodyPr>
          <a:p>
            <a:pPr lvl="0">
              <a:spcBef>
                <a:spcPct val="50000"/>
              </a:spcBef>
            </a:pP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丽人行</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兵车行</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出塞</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赴奉先咏怀</a:t>
            </a:r>
            <a:r>
              <a:rPr lang="en-US" altLang="zh-CN" b="1">
                <a:solidFill>
                  <a:srgbClr val="FF0066"/>
                </a:solidFill>
                <a:latin typeface="Times New Roman" panose="02020603050405020304" pitchFamily="18" charset="0"/>
                <a:ea typeface="楷体_GB2312" panose="02010609030101010101" pitchFamily="49" charset="-122"/>
              </a:rPr>
              <a:t>》</a:t>
            </a:r>
            <a:endParaRPr lang="en-US" altLang="zh-CN" b="1">
              <a:solidFill>
                <a:srgbClr val="FF0066"/>
              </a:solidFill>
              <a:latin typeface="Times New Roman" panose="02020603050405020304" pitchFamily="18" charset="0"/>
              <a:ea typeface="楷体_GB2312" panose="02010609030101010101" pitchFamily="49" charset="-122"/>
            </a:endParaRPr>
          </a:p>
        </p:txBody>
      </p:sp>
      <p:sp>
        <p:nvSpPr>
          <p:cNvPr id="17415" name="文本框 17414"/>
          <p:cNvSpPr txBox="1"/>
          <p:nvPr/>
        </p:nvSpPr>
        <p:spPr>
          <a:xfrm>
            <a:off x="7032625" y="1989138"/>
            <a:ext cx="2362200" cy="365760"/>
          </a:xfrm>
          <a:prstGeom prst="rect">
            <a:avLst/>
          </a:prstGeom>
          <a:noFill/>
          <a:ln w="9525">
            <a:noFill/>
          </a:ln>
        </p:spPr>
        <p:txBody>
          <a:bodyPr>
            <a:spAutoFit/>
          </a:bodyPr>
          <a:p>
            <a:pPr lvl="0">
              <a:spcBef>
                <a:spcPct val="50000"/>
              </a:spcBef>
            </a:pPr>
            <a:r>
              <a:rPr lang="zh-CN" altLang="en-US" b="1">
                <a:latin typeface="Times New Roman" panose="02020603050405020304" pitchFamily="18" charset="0"/>
                <a:ea typeface="楷体_GB2312" panose="02010609030101010101" pitchFamily="49" charset="-122"/>
              </a:rPr>
              <a:t>（忧国忧民）</a:t>
            </a:r>
            <a:endParaRPr lang="zh-CN" altLang="en-US" b="1">
              <a:latin typeface="Times New Roman" panose="02020603050405020304" pitchFamily="18" charset="0"/>
              <a:ea typeface="楷体_GB2312" panose="02010609030101010101" pitchFamily="49" charset="-122"/>
            </a:endParaRPr>
          </a:p>
        </p:txBody>
      </p:sp>
      <p:sp>
        <p:nvSpPr>
          <p:cNvPr id="17416" name="文本框 17415"/>
          <p:cNvSpPr txBox="1"/>
          <p:nvPr/>
        </p:nvSpPr>
        <p:spPr>
          <a:xfrm>
            <a:off x="8328025" y="1196975"/>
            <a:ext cx="2133600" cy="365760"/>
          </a:xfrm>
          <a:prstGeom prst="rect">
            <a:avLst/>
          </a:prstGeom>
          <a:noFill/>
          <a:ln w="9525">
            <a:noFill/>
          </a:ln>
        </p:spPr>
        <p:txBody>
          <a:bodyPr>
            <a:spAutoFit/>
          </a:bodyPr>
          <a:p>
            <a:pPr lvl="0">
              <a:spcBef>
                <a:spcPct val="50000"/>
              </a:spcBef>
            </a:pPr>
            <a:r>
              <a:rPr lang="zh-CN" altLang="en-US" b="1">
                <a:latin typeface="Times New Roman" panose="02020603050405020304" pitchFamily="18" charset="0"/>
                <a:ea typeface="楷体_GB2312" panose="02010609030101010101" pitchFamily="49" charset="-122"/>
              </a:rPr>
              <a:t>（涉世不深）</a:t>
            </a:r>
            <a:endParaRPr lang="zh-CN" altLang="en-US" b="1">
              <a:latin typeface="Times New Roman" panose="02020603050405020304" pitchFamily="18" charset="0"/>
              <a:ea typeface="楷体_GB2312" panose="02010609030101010101" pitchFamily="49" charset="-122"/>
            </a:endParaRPr>
          </a:p>
        </p:txBody>
      </p:sp>
      <p:sp>
        <p:nvSpPr>
          <p:cNvPr id="17417" name="文本框 17416"/>
          <p:cNvSpPr txBox="1"/>
          <p:nvPr/>
        </p:nvSpPr>
        <p:spPr>
          <a:xfrm>
            <a:off x="1774825" y="3213100"/>
            <a:ext cx="5832475" cy="518160"/>
          </a:xfrm>
          <a:prstGeom prst="rect">
            <a:avLst/>
          </a:prstGeom>
          <a:noFill/>
          <a:ln w="9525">
            <a:noFill/>
          </a:ln>
        </p:spPr>
        <p:txBody>
          <a:bodyPr>
            <a:spAutoFit/>
          </a:bodyPr>
          <a:p>
            <a:pPr lvl="0">
              <a:spcBef>
                <a:spcPct val="50000"/>
              </a:spcBef>
            </a:pPr>
            <a:r>
              <a:rPr lang="en-US" altLang="zh-CN" sz="2800" b="1">
                <a:latin typeface="Times New Roman" panose="02020603050405020304" pitchFamily="18" charset="0"/>
                <a:ea typeface="宋体" panose="02010600030101010101" pitchFamily="2" charset="-122"/>
              </a:rPr>
              <a:t>3</a:t>
            </a:r>
            <a:r>
              <a:rPr lang="zh-CN" altLang="en-US" sz="2800" b="1">
                <a:latin typeface="Times New Roman" panose="02020603050405020304" pitchFamily="18" charset="0"/>
                <a:ea typeface="宋体" panose="02010600030101010101" pitchFamily="2" charset="-122"/>
              </a:rPr>
              <a:t>、</a:t>
            </a:r>
            <a:r>
              <a:rPr lang="zh-CN" altLang="en-US" sz="2800" b="1">
                <a:latin typeface="楷体_GB2312" panose="02010609030101010101" pitchFamily="49" charset="-122"/>
                <a:ea typeface="楷体_GB2312" panose="02010609030101010101" pitchFamily="49" charset="-122"/>
              </a:rPr>
              <a:t>陷贼与为官时期</a:t>
            </a:r>
            <a:r>
              <a:rPr lang="zh-CN" altLang="en-US" sz="2800" b="1">
                <a:latin typeface="楷体_GB2312" panose="02010609030101010101" pitchFamily="49" charset="-122"/>
                <a:ea typeface="楷体_GB2312" panose="02010609030101010101" pitchFamily="49" charset="-122"/>
                <a:sym typeface="Wingdings" panose="05000000000000000000" pitchFamily="2" charset="2"/>
              </a:rPr>
              <a:t>（</a:t>
            </a:r>
            <a:r>
              <a:rPr lang="en-US" altLang="zh-CN" sz="2800" b="1">
                <a:latin typeface="楷体_GB2312" panose="02010609030101010101" pitchFamily="49" charset="-122"/>
                <a:ea typeface="楷体_GB2312" panose="02010609030101010101" pitchFamily="49" charset="-122"/>
                <a:sym typeface="Wingdings" panose="05000000000000000000" pitchFamily="2" charset="2"/>
              </a:rPr>
              <a:t>756-759</a:t>
            </a:r>
            <a:r>
              <a:rPr lang="zh-CN" altLang="en-US" sz="2800" b="1">
                <a:latin typeface="楷体_GB2312" panose="02010609030101010101" pitchFamily="49" charset="-122"/>
                <a:ea typeface="楷体_GB2312" panose="02010609030101010101" pitchFamily="49" charset="-122"/>
                <a:sym typeface="Wingdings" panose="05000000000000000000" pitchFamily="2" charset="2"/>
              </a:rPr>
              <a:t>）：</a:t>
            </a:r>
            <a:endParaRPr lang="zh-CN" altLang="en-US" sz="2800" b="1">
              <a:latin typeface="楷体_GB2312" panose="02010609030101010101" pitchFamily="49" charset="-122"/>
              <a:ea typeface="楷体_GB2312" panose="02010609030101010101" pitchFamily="49" charset="-122"/>
            </a:endParaRPr>
          </a:p>
        </p:txBody>
      </p:sp>
      <p:sp>
        <p:nvSpPr>
          <p:cNvPr id="17418" name="文本框 17417"/>
          <p:cNvSpPr txBox="1"/>
          <p:nvPr/>
        </p:nvSpPr>
        <p:spPr>
          <a:xfrm>
            <a:off x="2208213" y="3716338"/>
            <a:ext cx="7488237" cy="640080"/>
          </a:xfrm>
          <a:prstGeom prst="rect">
            <a:avLst/>
          </a:prstGeom>
          <a:noFill/>
          <a:ln w="9525">
            <a:noFill/>
          </a:ln>
        </p:spPr>
        <p:txBody>
          <a:bodyPr>
            <a:spAutoFit/>
          </a:bodyPr>
          <a:p>
            <a:pPr lvl="0">
              <a:spcBef>
                <a:spcPct val="50000"/>
              </a:spcBef>
            </a:pP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月夜</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春望</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羌村三首</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、“三吏”（</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新安吏</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石壕吏</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潼关吏</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）、“三别”（</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新婚别</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垂老别</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无家别</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a:t>
            </a:r>
            <a:endParaRPr lang="zh-CN" altLang="en-US" b="1">
              <a:solidFill>
                <a:srgbClr val="FF0066"/>
              </a:solidFill>
              <a:latin typeface="Times New Roman" panose="02020603050405020304" pitchFamily="18" charset="0"/>
              <a:ea typeface="楷体_GB2312" panose="02010609030101010101" pitchFamily="49" charset="-122"/>
            </a:endParaRPr>
          </a:p>
        </p:txBody>
      </p:sp>
      <p:sp>
        <p:nvSpPr>
          <p:cNvPr id="17419" name="文本框 17418"/>
          <p:cNvSpPr txBox="1"/>
          <p:nvPr/>
        </p:nvSpPr>
        <p:spPr>
          <a:xfrm>
            <a:off x="6959600" y="3213100"/>
            <a:ext cx="5029200" cy="365760"/>
          </a:xfrm>
          <a:prstGeom prst="rect">
            <a:avLst/>
          </a:prstGeom>
          <a:noFill/>
          <a:ln w="9525">
            <a:noFill/>
          </a:ln>
        </p:spPr>
        <p:txBody>
          <a:bodyPr>
            <a:spAutoFit/>
          </a:bodyPr>
          <a:p>
            <a:pPr lvl="0">
              <a:spcBef>
                <a:spcPct val="50000"/>
              </a:spcBef>
            </a:pPr>
            <a:r>
              <a:rPr lang="zh-CN" altLang="en-US" b="1">
                <a:latin typeface="Times New Roman" panose="02020603050405020304" pitchFamily="18" charset="0"/>
                <a:ea typeface="楷体_GB2312" panose="02010609030101010101" pitchFamily="49" charset="-122"/>
              </a:rPr>
              <a:t>（现实主义创作达到高峰）</a:t>
            </a:r>
            <a:endParaRPr lang="zh-CN" altLang="en-US" b="1">
              <a:latin typeface="Times New Roman" panose="02020603050405020304" pitchFamily="18" charset="0"/>
              <a:ea typeface="楷体_GB2312" panose="02010609030101010101" pitchFamily="49" charset="-122"/>
            </a:endParaRPr>
          </a:p>
        </p:txBody>
      </p:sp>
      <p:sp>
        <p:nvSpPr>
          <p:cNvPr id="17420" name="文本框 17419"/>
          <p:cNvSpPr txBox="1"/>
          <p:nvPr/>
        </p:nvSpPr>
        <p:spPr>
          <a:xfrm>
            <a:off x="1774825" y="4941888"/>
            <a:ext cx="5475288" cy="518160"/>
          </a:xfrm>
          <a:prstGeom prst="rect">
            <a:avLst/>
          </a:prstGeom>
          <a:noFill/>
          <a:ln w="9525">
            <a:noFill/>
          </a:ln>
        </p:spPr>
        <p:txBody>
          <a:bodyPr>
            <a:spAutoFit/>
          </a:bodyPr>
          <a:p>
            <a:pPr lvl="0">
              <a:spcBef>
                <a:spcPct val="50000"/>
              </a:spcBef>
            </a:pPr>
            <a:r>
              <a:rPr lang="en-US" altLang="zh-CN" sz="2800" b="1">
                <a:latin typeface="楷体_GB2312" panose="02010609030101010101" pitchFamily="49" charset="-122"/>
                <a:ea typeface="楷体_GB2312" panose="02010609030101010101" pitchFamily="49" charset="-122"/>
              </a:rPr>
              <a:t>4</a:t>
            </a:r>
            <a:r>
              <a:rPr lang="zh-CN" altLang="en-US" sz="2800" b="1">
                <a:latin typeface="楷体_GB2312" panose="02010609030101010101" pitchFamily="49" charset="-122"/>
                <a:ea typeface="楷体_GB2312" panose="02010609030101010101" pitchFamily="49" charset="-122"/>
              </a:rPr>
              <a:t>、漂泊西南时期（</a:t>
            </a:r>
            <a:r>
              <a:rPr lang="en-US" altLang="zh-CN" sz="2800" b="1">
                <a:latin typeface="楷体_GB2312" panose="02010609030101010101" pitchFamily="49" charset="-122"/>
                <a:ea typeface="楷体_GB2312" panose="02010609030101010101" pitchFamily="49" charset="-122"/>
              </a:rPr>
              <a:t>759-770</a:t>
            </a:r>
            <a:r>
              <a:rPr lang="zh-CN" altLang="en-US" sz="2800" b="1">
                <a:latin typeface="楷体_GB2312" panose="02010609030101010101" pitchFamily="49" charset="-122"/>
                <a:ea typeface="楷体_GB2312" panose="02010609030101010101" pitchFamily="49" charset="-122"/>
              </a:rPr>
              <a:t>）：</a:t>
            </a:r>
            <a:endParaRPr lang="zh-CN" altLang="en-US" sz="2800" b="1">
              <a:latin typeface="楷体_GB2312" panose="02010609030101010101" pitchFamily="49" charset="-122"/>
              <a:ea typeface="楷体_GB2312" panose="02010609030101010101" pitchFamily="49" charset="-122"/>
            </a:endParaRPr>
          </a:p>
        </p:txBody>
      </p:sp>
      <p:sp>
        <p:nvSpPr>
          <p:cNvPr id="17421" name="文本框 17420"/>
          <p:cNvSpPr txBox="1"/>
          <p:nvPr/>
        </p:nvSpPr>
        <p:spPr>
          <a:xfrm>
            <a:off x="2819400" y="6096000"/>
            <a:ext cx="3429000" cy="365760"/>
          </a:xfrm>
          <a:prstGeom prst="rect">
            <a:avLst/>
          </a:prstGeom>
          <a:noFill/>
          <a:ln w="9525">
            <a:noFill/>
          </a:ln>
        </p:spPr>
        <p:txBody>
          <a:bodyPr>
            <a:spAutoFit/>
          </a:bodyPr>
          <a:p>
            <a:pPr lvl="0">
              <a:spcBef>
                <a:spcPct val="50000"/>
              </a:spcBef>
            </a:pPr>
            <a:endParaRPr>
              <a:latin typeface="Times New Roman" panose="02020603050405020304" pitchFamily="18" charset="0"/>
              <a:ea typeface="宋体" panose="02010600030101010101" pitchFamily="2" charset="-122"/>
            </a:endParaRPr>
          </a:p>
        </p:txBody>
      </p:sp>
      <p:sp>
        <p:nvSpPr>
          <p:cNvPr id="17422" name="文本框 17421"/>
          <p:cNvSpPr txBox="1"/>
          <p:nvPr/>
        </p:nvSpPr>
        <p:spPr>
          <a:xfrm>
            <a:off x="2208213" y="5516563"/>
            <a:ext cx="7775575" cy="640080"/>
          </a:xfrm>
          <a:prstGeom prst="rect">
            <a:avLst/>
          </a:prstGeom>
          <a:noFill/>
          <a:ln w="9525">
            <a:noFill/>
          </a:ln>
        </p:spPr>
        <p:txBody>
          <a:bodyPr>
            <a:spAutoFit/>
          </a:bodyPr>
          <a:p>
            <a:pPr lvl="0">
              <a:spcBef>
                <a:spcPct val="50000"/>
              </a:spcBef>
            </a:pP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闻官军收河南河北</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蜀相</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登高</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茅屋为秋风所破歌</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江村</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a:t>
            </a:r>
            <a:r>
              <a:rPr lang="en-US" altLang="zh-CN" b="1">
                <a:solidFill>
                  <a:srgbClr val="FF0066"/>
                </a:solidFill>
                <a:latin typeface="Times New Roman" panose="02020603050405020304" pitchFamily="18" charset="0"/>
                <a:ea typeface="楷体_GB2312" panose="02010609030101010101" pitchFamily="49" charset="-122"/>
              </a:rPr>
              <a:t>《</a:t>
            </a:r>
            <a:r>
              <a:rPr lang="zh-CN" altLang="en-US" b="1">
                <a:solidFill>
                  <a:srgbClr val="FF0066"/>
                </a:solidFill>
                <a:latin typeface="Times New Roman" panose="02020603050405020304" pitchFamily="18" charset="0"/>
                <a:ea typeface="楷体_GB2312" panose="02010609030101010101" pitchFamily="49" charset="-122"/>
              </a:rPr>
              <a:t>登岳阳楼</a:t>
            </a:r>
            <a:r>
              <a:rPr lang="en-US" altLang="zh-CN" b="1">
                <a:solidFill>
                  <a:srgbClr val="FF0066"/>
                </a:solidFill>
                <a:latin typeface="Times New Roman" panose="02020603050405020304" pitchFamily="18" charset="0"/>
                <a:ea typeface="楷体_GB2312" panose="02010609030101010101" pitchFamily="49" charset="-122"/>
              </a:rPr>
              <a:t>》</a:t>
            </a:r>
            <a:endParaRPr lang="en-US" altLang="zh-CN" b="1">
              <a:solidFill>
                <a:srgbClr val="FF0066"/>
              </a:solidFill>
              <a:latin typeface="Times New Roman" panose="02020603050405020304" pitchFamily="18" charset="0"/>
              <a:ea typeface="楷体_GB2312" panose="02010609030101010101" pitchFamily="49" charset="-122"/>
            </a:endParaRPr>
          </a:p>
        </p:txBody>
      </p:sp>
      <p:sp>
        <p:nvSpPr>
          <p:cNvPr id="17423" name="文本框 17422"/>
          <p:cNvSpPr txBox="1"/>
          <p:nvPr/>
        </p:nvSpPr>
        <p:spPr>
          <a:xfrm>
            <a:off x="6600825" y="4941888"/>
            <a:ext cx="4464050" cy="365760"/>
          </a:xfrm>
          <a:prstGeom prst="rect">
            <a:avLst/>
          </a:prstGeom>
          <a:noFill/>
          <a:ln w="9525">
            <a:noFill/>
          </a:ln>
        </p:spPr>
        <p:txBody>
          <a:bodyPr>
            <a:spAutoFit/>
          </a:bodyPr>
          <a:p>
            <a:pPr lvl="0">
              <a:spcBef>
                <a:spcPct val="50000"/>
              </a:spcBef>
            </a:pPr>
            <a:r>
              <a:rPr lang="zh-CN" altLang="en-US" b="1">
                <a:latin typeface="Times New Roman" panose="02020603050405020304" pitchFamily="18" charset="0"/>
                <a:ea typeface="楷体_GB2312" panose="02010609030101010101" pitchFamily="49" charset="-122"/>
              </a:rPr>
              <a:t>（思想更深邃、诗风更沉郁）</a:t>
            </a:r>
            <a:endParaRPr lang="zh-CN" altLang="en-US" b="1">
              <a:latin typeface="Times New Roman" panose="02020603050405020304" pitchFamily="18" charset="0"/>
              <a:ea typeface="楷体_GB2312" panose="02010609030101010101" pitchFamily="49" charset="-122"/>
            </a:endParaRPr>
          </a:p>
        </p:txBody>
      </p:sp>
      <p:pic>
        <p:nvPicPr>
          <p:cNvPr id="17424" name="图片 17423" descr="08"/>
          <p:cNvPicPr>
            <a:picLocks noChangeAspect="1"/>
          </p:cNvPicPr>
          <p:nvPr/>
        </p:nvPicPr>
        <p:blipFill>
          <a:blip r:embed="rId1"/>
          <a:stretch>
            <a:fillRect/>
          </a:stretch>
        </p:blipFill>
        <p:spPr>
          <a:xfrm>
            <a:off x="9551988" y="6092825"/>
            <a:ext cx="1116012" cy="765175"/>
          </a:xfrm>
          <a:prstGeom prst="rect">
            <a:avLst/>
          </a:prstGeom>
          <a:noFill/>
          <a:ln w="9525">
            <a:noFill/>
          </a:ln>
        </p:spPr>
      </p:pic>
      <p:pic>
        <p:nvPicPr>
          <p:cNvPr id="17425" name="图片 17424" descr="08"/>
          <p:cNvPicPr>
            <a:picLocks noChangeAspect="1"/>
          </p:cNvPicPr>
          <p:nvPr/>
        </p:nvPicPr>
        <p:blipFill>
          <a:blip r:embed="rId1"/>
          <a:stretch>
            <a:fillRect/>
          </a:stretch>
        </p:blipFill>
        <p:spPr>
          <a:xfrm>
            <a:off x="9696450" y="0"/>
            <a:ext cx="971550" cy="908050"/>
          </a:xfrm>
          <a:prstGeom prst="rect">
            <a:avLst/>
          </a:prstGeom>
          <a:noFill/>
          <a:ln w="9525">
            <a:noFill/>
          </a:ln>
        </p:spPr>
      </p:pic>
      <p:pic>
        <p:nvPicPr>
          <p:cNvPr id="17426" name="图片 17425" descr="08"/>
          <p:cNvPicPr>
            <a:picLocks noChangeAspect="1"/>
          </p:cNvPicPr>
          <p:nvPr/>
        </p:nvPicPr>
        <p:blipFill>
          <a:blip r:embed="rId1"/>
          <a:stretch>
            <a:fillRect/>
          </a:stretch>
        </p:blipFill>
        <p:spPr>
          <a:xfrm>
            <a:off x="1524000" y="6286500"/>
            <a:ext cx="762000" cy="571500"/>
          </a:xfrm>
          <a:prstGeom prst="rect">
            <a:avLst/>
          </a:prstGeom>
          <a:noFill/>
          <a:ln w="9525">
            <a:noFill/>
          </a:ln>
        </p:spPr>
      </p:pic>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7" name="Text Box 3"/>
          <p:cNvSpPr txBox="1"/>
          <p:nvPr/>
        </p:nvSpPr>
        <p:spPr>
          <a:xfrm>
            <a:off x="1752600" y="381000"/>
            <a:ext cx="4267200" cy="701040"/>
          </a:xfrm>
          <a:prstGeom prst="rect">
            <a:avLst/>
          </a:prstGeom>
          <a:noFill/>
          <a:ln w="9525">
            <a:noFill/>
          </a:ln>
        </p:spPr>
        <p:txBody>
          <a:bodyPr wrap="none">
            <a:spAutoFit/>
          </a:bodyPr>
          <a:p>
            <a:pPr lvl="0"/>
            <a:r>
              <a:rPr lang="en-US" altLang="zh-CN" sz="4000" b="1" i="1" dirty="0">
                <a:solidFill>
                  <a:srgbClr val="FF0000"/>
                </a:solidFill>
                <a:latin typeface="Arial" panose="020B0604020202020204" pitchFamily="34" charset="0"/>
                <a:ea typeface="方正姚体" panose="02010601030101010101" pitchFamily="2" charset="-122"/>
              </a:rPr>
              <a:t>《</a:t>
            </a:r>
            <a:r>
              <a:rPr lang="zh-CN" altLang="en-US" sz="4000" b="1" i="1" dirty="0">
                <a:solidFill>
                  <a:srgbClr val="FF0000"/>
                </a:solidFill>
                <a:latin typeface="Arial" panose="020B0604020202020204" pitchFamily="34" charset="0"/>
                <a:ea typeface="方正姚体" panose="02010601030101010101" pitchFamily="2" charset="-122"/>
              </a:rPr>
              <a:t>登高</a:t>
            </a:r>
            <a:r>
              <a:rPr lang="en-US" altLang="zh-CN" sz="4000" b="1" i="1" dirty="0">
                <a:solidFill>
                  <a:srgbClr val="FF0000"/>
                </a:solidFill>
                <a:latin typeface="Arial" panose="020B0604020202020204" pitchFamily="34" charset="0"/>
                <a:ea typeface="方正姚体" panose="02010601030101010101" pitchFamily="2" charset="-122"/>
              </a:rPr>
              <a:t>》</a:t>
            </a:r>
            <a:r>
              <a:rPr lang="zh-CN" altLang="en-US" sz="4000" b="1" i="1" dirty="0">
                <a:solidFill>
                  <a:srgbClr val="FF0000"/>
                </a:solidFill>
                <a:latin typeface="Arial" panose="020B0604020202020204" pitchFamily="34" charset="0"/>
                <a:ea typeface="方正姚体" panose="02010601030101010101" pitchFamily="2" charset="-122"/>
              </a:rPr>
              <a:t>写作特点</a:t>
            </a:r>
            <a:endParaRPr lang="zh-CN" altLang="en-US" sz="4000" b="1" i="1" dirty="0">
              <a:solidFill>
                <a:srgbClr val="FF0000"/>
              </a:solidFill>
              <a:latin typeface="Arial" panose="020B0604020202020204" pitchFamily="34" charset="0"/>
              <a:ea typeface="方正姚体" panose="02010601030101010101" pitchFamily="2" charset="-122"/>
            </a:endParaRPr>
          </a:p>
        </p:txBody>
      </p:sp>
      <p:sp>
        <p:nvSpPr>
          <p:cNvPr id="26628" name="Text Box 4"/>
          <p:cNvSpPr txBox="1"/>
          <p:nvPr/>
        </p:nvSpPr>
        <p:spPr>
          <a:xfrm>
            <a:off x="1524000" y="1219200"/>
            <a:ext cx="6172200" cy="640080"/>
          </a:xfrm>
          <a:prstGeom prst="rect">
            <a:avLst/>
          </a:prstGeom>
          <a:noFill/>
          <a:ln w="9525">
            <a:noFill/>
          </a:ln>
        </p:spPr>
        <p:txBody>
          <a:bodyPr>
            <a:spAutoFit/>
          </a:bodyPr>
          <a:p>
            <a:pPr lvl="0" algn="just" eaLnBrk="0" hangingPunct="0"/>
            <a:r>
              <a:rPr lang="en-US" altLang="zh-CN" sz="3600" b="0" dirty="0">
                <a:solidFill>
                  <a:srgbClr val="9429FF"/>
                </a:solidFill>
                <a:latin typeface="隶书" panose="02010509060101010101" pitchFamily="49" charset="-122"/>
                <a:ea typeface="隶书" panose="02010509060101010101" pitchFamily="49" charset="-122"/>
              </a:rPr>
              <a:t>(1)</a:t>
            </a:r>
            <a:r>
              <a:rPr lang="zh-CN" altLang="en-US" sz="3600" b="0" dirty="0">
                <a:solidFill>
                  <a:srgbClr val="9429FF"/>
                </a:solidFill>
                <a:latin typeface="隶书" panose="02010509060101010101" pitchFamily="49" charset="-122"/>
                <a:ea typeface="隶书" panose="02010509060101010101" pitchFamily="49" charset="-122"/>
              </a:rPr>
              <a:t>行文富于变化，意境开阔</a:t>
            </a:r>
            <a:endParaRPr lang="zh-CN" altLang="en-US" sz="3600" b="0" dirty="0">
              <a:solidFill>
                <a:srgbClr val="9429FF"/>
              </a:solidFill>
              <a:latin typeface="Times New Roman" panose="02020603050405020304" pitchFamily="18" charset="0"/>
              <a:ea typeface="宋体" panose="02010600030101010101" pitchFamily="2" charset="-122"/>
            </a:endParaRPr>
          </a:p>
        </p:txBody>
      </p:sp>
      <p:sp>
        <p:nvSpPr>
          <p:cNvPr id="26629" name="Text Box 5"/>
          <p:cNvSpPr txBox="1"/>
          <p:nvPr/>
        </p:nvSpPr>
        <p:spPr>
          <a:xfrm>
            <a:off x="1524000" y="1738313"/>
            <a:ext cx="9144000" cy="5154930"/>
          </a:xfrm>
          <a:prstGeom prst="rect">
            <a:avLst/>
          </a:prstGeom>
          <a:noFill/>
          <a:ln w="9525">
            <a:noFill/>
          </a:ln>
        </p:spPr>
        <p:txBody>
          <a:bodyPr>
            <a:spAutoFit/>
          </a:bodyPr>
          <a:p>
            <a:pPr lvl="0" algn="just" eaLnBrk="0" hangingPunct="0"/>
            <a:r>
              <a:rPr lang="zh-CN" altLang="en-US" sz="3200" b="0" dirty="0">
                <a:solidFill>
                  <a:srgbClr val="0033CC"/>
                </a:solidFill>
                <a:latin typeface="微软雅黑" panose="020B0503020204020204" charset="-122"/>
                <a:ea typeface="微软雅黑" panose="020B0503020204020204" charset="-122"/>
              </a:rPr>
              <a:t>本诗在写法上注意前后的变化。首联着重渲染整个秋天的气氛，好比画家的工笔，形、声、色、态，一一得到表现；次联虽也着重渲染整个秋天的气氛，但却好比画家的写意，只宜传神会意，让读者用想象补充；三联表现感情，从纵</a:t>
            </a:r>
            <a:r>
              <a:rPr lang="en-US" altLang="zh-CN" sz="3200" b="0" dirty="0">
                <a:solidFill>
                  <a:srgbClr val="0033CC"/>
                </a:solidFill>
                <a:latin typeface="微软雅黑" panose="020B0503020204020204" charset="-122"/>
                <a:ea typeface="微软雅黑" panose="020B0503020204020204" charset="-122"/>
              </a:rPr>
              <a:t>(</a:t>
            </a:r>
            <a:r>
              <a:rPr lang="zh-CN" altLang="en-US" sz="3200" b="0" dirty="0">
                <a:solidFill>
                  <a:srgbClr val="0033CC"/>
                </a:solidFill>
                <a:latin typeface="微软雅黑" panose="020B0503020204020204" charset="-122"/>
                <a:ea typeface="微软雅黑" panose="020B0503020204020204" charset="-122"/>
              </a:rPr>
              <a:t>时间</a:t>
            </a:r>
            <a:r>
              <a:rPr lang="en-US" altLang="zh-CN" sz="3200" b="0" dirty="0">
                <a:solidFill>
                  <a:srgbClr val="0033CC"/>
                </a:solidFill>
                <a:latin typeface="微软雅黑" panose="020B0503020204020204" charset="-122"/>
                <a:ea typeface="微软雅黑" panose="020B0503020204020204" charset="-122"/>
              </a:rPr>
              <a:t>)</a:t>
            </a:r>
            <a:r>
              <a:rPr lang="zh-CN" altLang="en-US" sz="3200" b="0" dirty="0">
                <a:solidFill>
                  <a:srgbClr val="0033CC"/>
                </a:solidFill>
                <a:latin typeface="微软雅黑" panose="020B0503020204020204" charset="-122"/>
                <a:ea typeface="微软雅黑" panose="020B0503020204020204" charset="-122"/>
              </a:rPr>
              <a:t>横</a:t>
            </a:r>
            <a:r>
              <a:rPr lang="en-US" altLang="zh-CN" sz="3200" b="0" dirty="0">
                <a:solidFill>
                  <a:srgbClr val="0033CC"/>
                </a:solidFill>
                <a:latin typeface="微软雅黑" panose="020B0503020204020204" charset="-122"/>
                <a:ea typeface="微软雅黑" panose="020B0503020204020204" charset="-122"/>
              </a:rPr>
              <a:t>(</a:t>
            </a:r>
            <a:r>
              <a:rPr lang="zh-CN" altLang="en-US" sz="3200" b="0" dirty="0">
                <a:solidFill>
                  <a:srgbClr val="0033CC"/>
                </a:solidFill>
                <a:latin typeface="微软雅黑" panose="020B0503020204020204" charset="-122"/>
                <a:ea typeface="微软雅黑" panose="020B0503020204020204" charset="-122"/>
              </a:rPr>
              <a:t>空间</a:t>
            </a:r>
            <a:r>
              <a:rPr lang="en-US" altLang="zh-CN" sz="3200" b="0" dirty="0">
                <a:solidFill>
                  <a:srgbClr val="0033CC"/>
                </a:solidFill>
                <a:latin typeface="微软雅黑" panose="020B0503020204020204" charset="-122"/>
                <a:ea typeface="微软雅黑" panose="020B0503020204020204" charset="-122"/>
              </a:rPr>
              <a:t>)</a:t>
            </a:r>
            <a:r>
              <a:rPr lang="zh-CN" altLang="en-US" sz="3200" b="0" dirty="0">
                <a:solidFill>
                  <a:srgbClr val="0033CC"/>
                </a:solidFill>
                <a:latin typeface="微软雅黑" panose="020B0503020204020204" charset="-122"/>
                <a:ea typeface="微软雅黑" panose="020B0503020204020204" charset="-122"/>
              </a:rPr>
              <a:t>两方面着笔，由异乡飘泊写到多病残生；四联又从白发日多，抱病断炊，归结到时世艰难是潦倒不堪的根源。这样，杜甫的忧国伤时之情，便跃然纸上，使主题更为鲜明，意境更为开阔</a:t>
            </a:r>
            <a:r>
              <a:rPr lang="zh-CN" altLang="en-US" sz="2800" b="0" dirty="0">
                <a:solidFill>
                  <a:srgbClr val="0033CC"/>
                </a:solidFill>
                <a:latin typeface="微软雅黑" panose="020B0503020204020204" charset="-122"/>
                <a:ea typeface="微软雅黑" panose="020B0503020204020204" charset="-122"/>
              </a:rPr>
              <a:t>。</a:t>
            </a:r>
            <a:endParaRPr lang="zh-CN" altLang="en-US" sz="2800" b="0" dirty="0">
              <a:solidFill>
                <a:srgbClr val="0033CC"/>
              </a:solidFill>
              <a:latin typeface="微软雅黑" panose="020B0503020204020204" charset="-122"/>
              <a:ea typeface="微软雅黑" panose="020B0503020204020204" charset="-122"/>
            </a:endParaRPr>
          </a:p>
          <a:p>
            <a:pPr lvl="0">
              <a:spcBef>
                <a:spcPct val="50000"/>
              </a:spcBef>
            </a:pPr>
            <a:endParaRPr lang="zh-CN" altLang="en-US" sz="2800" b="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0-#ppt_w/2"/>
                                          </p:val>
                                        </p:tav>
                                        <p:tav tm="100000">
                                          <p:val>
                                            <p:strVal val="#ppt_x"/>
                                          </p:val>
                                        </p:tav>
                                      </p:tavLst>
                                    </p:anim>
                                    <p:anim calcmode="lin" valueType="num">
                                      <p:cBhvr additive="base">
                                        <p:cTn id="8" dur="500" fill="hold"/>
                                        <p:tgtEl>
                                          <p:spTgt spid="2662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6628"/>
                                        </p:tgtEl>
                                        <p:attrNameLst>
                                          <p:attrName>style.visibility</p:attrName>
                                        </p:attrNameLst>
                                      </p:cBhvr>
                                      <p:to>
                                        <p:strVal val="visible"/>
                                      </p:to>
                                    </p:set>
                                    <p:animEffect transition="in" filter="blinds(horizontal)">
                                      <p:cBhvr>
                                        <p:cTn id="13" dur="500"/>
                                        <p:tgtEl>
                                          <p:spTgt spid="26628"/>
                                        </p:tgtEl>
                                      </p:cBhvr>
                                    </p:animEffect>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6629"/>
                                        </p:tgtEl>
                                        <p:attrNameLst>
                                          <p:attrName>style.visibility</p:attrName>
                                        </p:attrNameLst>
                                      </p:cBhvr>
                                      <p:to>
                                        <p:strVal val="visible"/>
                                      </p:to>
                                    </p:set>
                                    <p:animEffect transition="in" filter="randombar(horizontal)">
                                      <p:cBhvr>
                                        <p:cTn id="18" dur="500"/>
                                        <p:tgtEl>
                                          <p:spTgt spid="26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8" grpId="0"/>
      <p:bldP spid="2662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p:nvPr/>
        </p:nvSpPr>
        <p:spPr>
          <a:xfrm>
            <a:off x="1752600" y="1066800"/>
            <a:ext cx="8610600" cy="5029200"/>
          </a:xfrm>
          <a:prstGeom prst="rect">
            <a:avLst/>
          </a:prstGeom>
          <a:noFill/>
          <a:ln w="9525">
            <a:noFill/>
          </a:ln>
        </p:spPr>
        <p:txBody>
          <a:bodyPr>
            <a:spAutoFit/>
          </a:bodyPr>
          <a:p>
            <a:pPr lvl="0" eaLnBrk="0" hangingPunct="0">
              <a:spcBef>
                <a:spcPct val="50000"/>
              </a:spcBef>
            </a:pPr>
            <a:endParaRPr lang="en-US" altLang="zh-CN" sz="3600" b="0">
              <a:solidFill>
                <a:srgbClr val="9429FF"/>
              </a:solidFill>
              <a:latin typeface="隶书" panose="02010509060101010101" pitchFamily="49" charset="-122"/>
              <a:ea typeface="隶书" panose="02010509060101010101" pitchFamily="49" charset="-122"/>
            </a:endParaRPr>
          </a:p>
          <a:p>
            <a:pPr lvl="0" eaLnBrk="0" hangingPunct="0">
              <a:spcBef>
                <a:spcPct val="50000"/>
              </a:spcBef>
            </a:pPr>
            <a:r>
              <a:rPr lang="en-US" altLang="zh-CN" sz="3200" b="0">
                <a:solidFill>
                  <a:srgbClr val="0033CC"/>
                </a:solidFill>
                <a:latin typeface="Times New Roman" panose="02020603050405020304" pitchFamily="18" charset="0"/>
                <a:ea typeface="隶书" panose="02010509060101010101" pitchFamily="49" charset="-122"/>
              </a:rPr>
              <a:t>“</a:t>
            </a:r>
            <a:r>
              <a:rPr lang="zh-CN" altLang="en-US" sz="3200" b="0" dirty="0">
                <a:solidFill>
                  <a:srgbClr val="0033CC"/>
                </a:solidFill>
                <a:latin typeface="隶书" panose="02010509060101010101" pitchFamily="49" charset="-122"/>
                <a:ea typeface="隶书" panose="02010509060101010101" pitchFamily="49" charset="-122"/>
              </a:rPr>
              <a:t>沉郁</a:t>
            </a:r>
            <a:r>
              <a:rPr lang="zh-CN" altLang="en-US" sz="3200" b="0" dirty="0">
                <a:solidFill>
                  <a:srgbClr val="0033CC"/>
                </a:solidFill>
                <a:latin typeface="Times New Roman" panose="02020603050405020304" pitchFamily="18" charset="0"/>
                <a:ea typeface="隶书" panose="02010509060101010101" pitchFamily="49" charset="-122"/>
              </a:rPr>
              <a:t>”</a:t>
            </a:r>
            <a:r>
              <a:rPr lang="zh-CN" altLang="en-US" sz="3200" b="0" dirty="0">
                <a:solidFill>
                  <a:srgbClr val="0033CC"/>
                </a:solidFill>
                <a:latin typeface="隶书" panose="02010509060101010101" pitchFamily="49" charset="-122"/>
                <a:ea typeface="隶书" panose="02010509060101010101" pitchFamily="49" charset="-122"/>
              </a:rPr>
              <a:t>主要指情感的深厚、浓郁、忧愤、蕴藉，像这首诗将诗人万里飘泊、身体多病、客居异乡、孤独无靠的悲伤心情一起倾泻出来。</a:t>
            </a:r>
            <a:r>
              <a:rPr lang="zh-CN" altLang="en-US" sz="3200" b="0" dirty="0">
                <a:solidFill>
                  <a:srgbClr val="0033CC"/>
                </a:solidFill>
                <a:latin typeface="Times New Roman" panose="02020603050405020304" pitchFamily="18" charset="0"/>
                <a:ea typeface="隶书" panose="02010509060101010101" pitchFamily="49" charset="-122"/>
              </a:rPr>
              <a:t>“</a:t>
            </a:r>
            <a:r>
              <a:rPr lang="zh-CN" altLang="en-US" sz="3200" b="0" dirty="0">
                <a:solidFill>
                  <a:srgbClr val="0033CC"/>
                </a:solidFill>
                <a:latin typeface="隶书" panose="02010509060101010101" pitchFamily="49" charset="-122"/>
                <a:ea typeface="隶书" panose="02010509060101010101" pitchFamily="49" charset="-122"/>
              </a:rPr>
              <a:t>顿挫</a:t>
            </a:r>
            <a:r>
              <a:rPr lang="zh-CN" altLang="en-US" sz="3200" b="0" dirty="0">
                <a:solidFill>
                  <a:srgbClr val="0033CC"/>
                </a:solidFill>
                <a:latin typeface="Times New Roman" panose="02020603050405020304" pitchFamily="18" charset="0"/>
                <a:ea typeface="隶书" panose="02010509060101010101" pitchFamily="49" charset="-122"/>
              </a:rPr>
              <a:t>”</a:t>
            </a:r>
            <a:r>
              <a:rPr lang="zh-CN" altLang="en-US" sz="3200" b="0" dirty="0">
                <a:solidFill>
                  <a:srgbClr val="0033CC"/>
                </a:solidFill>
                <a:latin typeface="隶书" panose="02010509060101010101" pitchFamily="49" charset="-122"/>
                <a:ea typeface="隶书" panose="02010509060101010101" pitchFamily="49" charset="-122"/>
              </a:rPr>
              <a:t>则包括语言的刚健遒劲，音调的铿锵有力，章法的曲折变化等。这首诗不仅语言雄健有力，而且做到前后相对，句中自对，更显得节奏铿锵，富有音乐美感。 </a:t>
            </a:r>
            <a:endParaRPr lang="zh-CN" altLang="en-US" sz="3200" b="0" dirty="0">
              <a:solidFill>
                <a:srgbClr val="0033CC"/>
              </a:solidFill>
              <a:latin typeface="隶书" panose="02010509060101010101" pitchFamily="49" charset="-122"/>
              <a:ea typeface="隶书" panose="02010509060101010101" pitchFamily="49" charset="-122"/>
            </a:endParaRPr>
          </a:p>
          <a:p>
            <a:pPr lvl="0">
              <a:spcBef>
                <a:spcPct val="50000"/>
              </a:spcBef>
            </a:pPr>
            <a:endParaRPr lang="zh-CN" altLang="en-US" sz="3200" b="0">
              <a:solidFill>
                <a:srgbClr val="0033CC"/>
              </a:solidFill>
              <a:latin typeface="Times New Roman" panose="02020603050405020304" pitchFamily="18" charset="0"/>
              <a:ea typeface="宋体" panose="02010600030101010101" pitchFamily="2" charset="-122"/>
            </a:endParaRPr>
          </a:p>
        </p:txBody>
      </p:sp>
      <p:sp>
        <p:nvSpPr>
          <p:cNvPr id="1727491" name="Text Box 4"/>
          <p:cNvSpPr txBox="1"/>
          <p:nvPr/>
        </p:nvSpPr>
        <p:spPr>
          <a:xfrm>
            <a:off x="2209800" y="990600"/>
            <a:ext cx="5638800" cy="640080"/>
          </a:xfrm>
          <a:prstGeom prst="rect">
            <a:avLst/>
          </a:prstGeom>
          <a:noFill/>
          <a:ln w="9525">
            <a:noFill/>
          </a:ln>
        </p:spPr>
        <p:txBody>
          <a:bodyPr>
            <a:spAutoFit/>
          </a:bodyPr>
          <a:p>
            <a:pPr lvl="0">
              <a:spcBef>
                <a:spcPct val="50000"/>
              </a:spcBef>
            </a:pPr>
            <a:r>
              <a:rPr lang="en-US" altLang="zh-CN" sz="3600" b="0" dirty="0">
                <a:solidFill>
                  <a:srgbClr val="9429FF"/>
                </a:solidFill>
                <a:latin typeface="隶书" panose="02010509060101010101" pitchFamily="49" charset="-122"/>
                <a:ea typeface="隶书" panose="02010509060101010101" pitchFamily="49" charset="-122"/>
              </a:rPr>
              <a:t>(2)</a:t>
            </a:r>
            <a:r>
              <a:rPr lang="zh-CN" altLang="en-US" sz="3600" b="0" dirty="0">
                <a:solidFill>
                  <a:srgbClr val="9429FF"/>
                </a:solidFill>
                <a:latin typeface="隶书" panose="02010509060101010101" pitchFamily="49" charset="-122"/>
                <a:ea typeface="隶书" panose="02010509060101010101" pitchFamily="49" charset="-122"/>
              </a:rPr>
              <a:t>沉郁顿挫，含蓄深沉</a:t>
            </a:r>
            <a:endParaRPr lang="zh-CN" altLang="en-US" sz="3600" b="0" dirty="0">
              <a:solidFill>
                <a:srgbClr val="9429FF"/>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randombar(vertical)">
                                      <p:cBhvr>
                                        <p:cTn id="7"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文本框 88065"/>
          <p:cNvSpPr txBox="1"/>
          <p:nvPr/>
        </p:nvSpPr>
        <p:spPr>
          <a:xfrm>
            <a:off x="1814513" y="342900"/>
            <a:ext cx="8431212" cy="5894070"/>
          </a:xfrm>
          <a:prstGeom prst="rect">
            <a:avLst/>
          </a:prstGeom>
          <a:noFill/>
          <a:ln w="9525">
            <a:noFill/>
          </a:ln>
        </p:spPr>
        <p:txBody>
          <a:bodyPr>
            <a:spAutoFit/>
          </a:bodyPr>
          <a:p>
            <a:pPr lvl="0">
              <a:spcBef>
                <a:spcPct val="30000"/>
              </a:spcBef>
            </a:pPr>
            <a:r>
              <a:rPr lang="zh-CN" altLang="en-US" sz="3200" b="1" dirty="0">
                <a:solidFill>
                  <a:schemeClr val="tx1"/>
                </a:solidFill>
                <a:latin typeface="Arial" panose="020B0604020202020204" pitchFamily="34" charset="0"/>
                <a:ea typeface="黑体" panose="02010600030101010101" pitchFamily="2" charset="-122"/>
              </a:rPr>
              <a:t>24岁　开始漫游</a:t>
            </a:r>
            <a:endParaRPr lang="zh-CN" altLang="en-US" sz="3200" b="1" dirty="0">
              <a:solidFill>
                <a:schemeClr val="tx1"/>
              </a:solidFill>
              <a:latin typeface="Arial" panose="020B0604020202020204" pitchFamily="34" charset="0"/>
              <a:ea typeface="黑体" panose="02010600030101010101" pitchFamily="2" charset="-122"/>
            </a:endParaRPr>
          </a:p>
          <a:p>
            <a:pPr lvl="0">
              <a:spcBef>
                <a:spcPct val="30000"/>
              </a:spcBef>
            </a:pPr>
            <a:r>
              <a:rPr lang="zh-CN" altLang="en-US" sz="3200" b="1" dirty="0">
                <a:solidFill>
                  <a:schemeClr val="tx1"/>
                </a:solidFill>
                <a:latin typeface="Arial" panose="020B0604020202020204" pitchFamily="34" charset="0"/>
                <a:ea typeface="黑体" panose="02010600030101010101" pitchFamily="2" charset="-122"/>
              </a:rPr>
              <a:t>32岁　结识李白</a:t>
            </a:r>
            <a:endParaRPr lang="zh-CN" altLang="en-US" sz="3200" b="1" dirty="0">
              <a:solidFill>
                <a:schemeClr val="tx1"/>
              </a:solidFill>
              <a:latin typeface="Arial" panose="020B0604020202020204" pitchFamily="34" charset="0"/>
              <a:ea typeface="黑体" panose="02010600030101010101" pitchFamily="2" charset="-122"/>
            </a:endParaRPr>
          </a:p>
          <a:p>
            <a:pPr lvl="0">
              <a:spcBef>
                <a:spcPct val="30000"/>
              </a:spcBef>
            </a:pPr>
            <a:r>
              <a:rPr lang="zh-CN" altLang="en-US" sz="3200" b="1" dirty="0">
                <a:solidFill>
                  <a:schemeClr val="tx1"/>
                </a:solidFill>
                <a:latin typeface="Arial" panose="020B0604020202020204" pitchFamily="34" charset="0"/>
                <a:ea typeface="黑体" panose="02010600030101010101" pitchFamily="2" charset="-122"/>
              </a:rPr>
              <a:t>34岁　来京求职，十年一再碰壁，困守长安</a:t>
            </a:r>
            <a:br>
              <a:rPr lang="zh-CN" altLang="en-US" sz="3200" b="1" dirty="0">
                <a:solidFill>
                  <a:schemeClr val="tx1"/>
                </a:solidFill>
                <a:latin typeface="Arial" panose="020B0604020202020204" pitchFamily="34" charset="0"/>
                <a:ea typeface="黑体" panose="02010600030101010101" pitchFamily="2" charset="-122"/>
              </a:rPr>
            </a:br>
            <a:r>
              <a:rPr lang="zh-CN" altLang="en-US" sz="3200" b="1" dirty="0">
                <a:solidFill>
                  <a:schemeClr val="tx1"/>
                </a:solidFill>
                <a:latin typeface="Arial" panose="020B0604020202020204" pitchFamily="34" charset="0"/>
                <a:ea typeface="黑体" panose="02010600030101010101" pitchFamily="2" charset="-122"/>
              </a:rPr>
              <a:t>　　　少陵之西，生活困顿屈辱。创作走上</a:t>
            </a:r>
            <a:br>
              <a:rPr lang="zh-CN" altLang="en-US" sz="3200" b="1" dirty="0">
                <a:solidFill>
                  <a:schemeClr val="tx1"/>
                </a:solidFill>
                <a:latin typeface="Arial" panose="020B0604020202020204" pitchFamily="34" charset="0"/>
                <a:ea typeface="黑体" panose="02010600030101010101" pitchFamily="2" charset="-122"/>
              </a:rPr>
            </a:br>
            <a:r>
              <a:rPr lang="zh-CN" altLang="en-US" sz="3200" b="1" dirty="0">
                <a:solidFill>
                  <a:schemeClr val="tx1"/>
                </a:solidFill>
                <a:latin typeface="Arial" panose="020B0604020202020204" pitchFamily="34" charset="0"/>
                <a:ea typeface="黑体" panose="02010600030101010101" pitchFamily="2" charset="-122"/>
              </a:rPr>
              <a:t>　　　现实主义道路，成为一个</a:t>
            </a:r>
            <a:r>
              <a:rPr lang="zh-CN" altLang="en-US" sz="3200" b="1" dirty="0">
                <a:solidFill>
                  <a:schemeClr val="tx1"/>
                </a:solidFill>
                <a:latin typeface="Arial" panose="020B0604020202020204" pitchFamily="34" charset="0"/>
                <a:ea typeface="新宋体" panose="02010609030101010101" pitchFamily="49" charset="-122"/>
              </a:rPr>
              <a:t>“</a:t>
            </a:r>
            <a:r>
              <a:rPr lang="zh-CN" altLang="en-US" sz="3200" b="1" dirty="0">
                <a:solidFill>
                  <a:schemeClr val="tx1"/>
                </a:solidFill>
                <a:latin typeface="Arial" panose="020B0604020202020204" pitchFamily="34" charset="0"/>
                <a:ea typeface="黑体" panose="02010600030101010101" pitchFamily="2" charset="-122"/>
              </a:rPr>
              <a:t>穷年忧黎</a:t>
            </a:r>
            <a:br>
              <a:rPr lang="zh-CN" altLang="en-US" sz="3200" b="1" dirty="0">
                <a:solidFill>
                  <a:schemeClr val="tx1"/>
                </a:solidFill>
                <a:latin typeface="Arial" panose="020B0604020202020204" pitchFamily="34" charset="0"/>
                <a:ea typeface="黑体" panose="02010600030101010101" pitchFamily="2" charset="-122"/>
              </a:rPr>
            </a:br>
            <a:r>
              <a:rPr lang="zh-CN" altLang="en-US" sz="3200" b="1" dirty="0">
                <a:solidFill>
                  <a:schemeClr val="tx1"/>
                </a:solidFill>
                <a:latin typeface="Arial" panose="020B0604020202020204" pitchFamily="34" charset="0"/>
                <a:ea typeface="黑体" panose="02010600030101010101" pitchFamily="2" charset="-122"/>
              </a:rPr>
              <a:t>　　　元，叹息肠内热</a:t>
            </a:r>
            <a:r>
              <a:rPr lang="zh-CN" altLang="en-US" sz="3200" b="1" dirty="0">
                <a:solidFill>
                  <a:schemeClr val="tx1"/>
                </a:solidFill>
                <a:latin typeface="Arial" panose="020B0604020202020204" pitchFamily="34" charset="0"/>
                <a:ea typeface="新宋体" panose="02010609030101010101" pitchFamily="49" charset="-122"/>
              </a:rPr>
              <a:t>”</a:t>
            </a:r>
            <a:r>
              <a:rPr lang="zh-CN" altLang="en-US" sz="3200" b="1" dirty="0">
                <a:solidFill>
                  <a:schemeClr val="tx1"/>
                </a:solidFill>
                <a:latin typeface="Arial" panose="020B0604020202020204" pitchFamily="34" charset="0"/>
                <a:ea typeface="黑体" panose="02010600030101010101" pitchFamily="2" charset="-122"/>
              </a:rPr>
              <a:t>的忧国忧民的诗人。</a:t>
            </a:r>
            <a:endParaRPr lang="zh-CN" altLang="en-US" sz="3200" b="1" dirty="0">
              <a:solidFill>
                <a:schemeClr val="tx1"/>
              </a:solidFill>
              <a:latin typeface="Arial" panose="020B0604020202020204" pitchFamily="34" charset="0"/>
              <a:ea typeface="黑体" panose="02010600030101010101" pitchFamily="2" charset="-122"/>
            </a:endParaRPr>
          </a:p>
          <a:p>
            <a:pPr lvl="0">
              <a:spcBef>
                <a:spcPct val="30000"/>
              </a:spcBef>
            </a:pPr>
            <a:r>
              <a:rPr lang="zh-CN" altLang="en-US" sz="3200" b="1" dirty="0">
                <a:solidFill>
                  <a:schemeClr val="tx1"/>
                </a:solidFill>
                <a:latin typeface="Arial" panose="020B0604020202020204" pitchFamily="34" charset="0"/>
                <a:ea typeface="黑体" panose="02010600030101010101" pitchFamily="2" charset="-122"/>
              </a:rPr>
              <a:t>安史之乱爆发</a:t>
            </a:r>
            <a:r>
              <a:rPr lang="zh-CN" altLang="en-US" sz="3200" b="1" dirty="0">
                <a:solidFill>
                  <a:schemeClr val="tx1"/>
                </a:solidFill>
                <a:ea typeface="黑体" panose="02010600030101010101" pitchFamily="2" charset="-122"/>
              </a:rPr>
              <a:t>　逃奔新帝，被任为左拾遗，后</a:t>
            </a:r>
            <a:br>
              <a:rPr lang="zh-CN" altLang="en-US" sz="3200" b="1" dirty="0">
                <a:solidFill>
                  <a:schemeClr val="tx1"/>
                </a:solidFill>
                <a:ea typeface="黑体" panose="02010600030101010101" pitchFamily="2" charset="-122"/>
              </a:rPr>
            </a:br>
            <a:r>
              <a:rPr lang="zh-CN" altLang="en-US" sz="3200" b="1" dirty="0">
                <a:solidFill>
                  <a:schemeClr val="tx1"/>
                </a:solidFill>
                <a:ea typeface="黑体" panose="02010600030101010101" pitchFamily="2" charset="-122"/>
              </a:rPr>
              <a:t>　　　又被贬。创作达到现实主义高峰，写下</a:t>
            </a:r>
            <a:br>
              <a:rPr lang="zh-CN" altLang="en-US" sz="3200" b="1" dirty="0">
                <a:solidFill>
                  <a:schemeClr val="tx1"/>
                </a:solidFill>
                <a:ea typeface="黑体" panose="02010600030101010101" pitchFamily="2" charset="-122"/>
              </a:rPr>
            </a:br>
            <a:r>
              <a:rPr lang="zh-CN" altLang="en-US" sz="3200" b="1" dirty="0">
                <a:solidFill>
                  <a:schemeClr val="tx1"/>
                </a:solidFill>
                <a:ea typeface="黑体" panose="02010600030101010101" pitchFamily="2" charset="-122"/>
              </a:rPr>
              <a:t>　　　辉煌名篇</a:t>
            </a:r>
            <a:r>
              <a:rPr lang="zh-CN" altLang="en-US" sz="3200" b="1" dirty="0">
                <a:solidFill>
                  <a:schemeClr val="tx1"/>
                </a:solidFill>
                <a:latin typeface="Arial" panose="020B0604020202020204" pitchFamily="34" charset="0"/>
                <a:ea typeface="新宋体" panose="02010609030101010101" pitchFamily="49" charset="-122"/>
              </a:rPr>
              <a:t>“</a:t>
            </a:r>
            <a:r>
              <a:rPr lang="zh-CN" altLang="en-US" sz="3200" b="1" dirty="0">
                <a:solidFill>
                  <a:schemeClr val="tx1"/>
                </a:solidFill>
                <a:latin typeface="Arial" panose="020B0604020202020204" pitchFamily="34" charset="0"/>
                <a:ea typeface="黑体" panose="02010600030101010101" pitchFamily="2" charset="-122"/>
              </a:rPr>
              <a:t>三吏</a:t>
            </a:r>
            <a:r>
              <a:rPr lang="zh-CN" altLang="en-US" sz="3200" b="1" dirty="0">
                <a:solidFill>
                  <a:schemeClr val="tx1"/>
                </a:solidFill>
                <a:latin typeface="Arial" panose="020B0604020202020204" pitchFamily="34" charset="0"/>
                <a:ea typeface="新宋体" panose="02010609030101010101" pitchFamily="49" charset="-122"/>
              </a:rPr>
              <a:t>”</a:t>
            </a:r>
            <a:r>
              <a:rPr lang="zh-CN" altLang="en-US" sz="3200" b="1" dirty="0">
                <a:solidFill>
                  <a:schemeClr val="tx1"/>
                </a:solidFill>
                <a:latin typeface="Arial" panose="020B0604020202020204" pitchFamily="34" charset="0"/>
                <a:ea typeface="黑体" panose="02010600030101010101" pitchFamily="2" charset="-122"/>
              </a:rPr>
              <a:t>（《石壕吏》《潼关</a:t>
            </a:r>
            <a:br>
              <a:rPr lang="zh-CN" altLang="en-US" sz="3200" b="1" dirty="0">
                <a:solidFill>
                  <a:schemeClr val="tx1"/>
                </a:solidFill>
                <a:latin typeface="Arial" panose="020B0604020202020204" pitchFamily="34" charset="0"/>
                <a:ea typeface="黑体" panose="02010600030101010101" pitchFamily="2" charset="-122"/>
              </a:rPr>
            </a:br>
            <a:r>
              <a:rPr lang="zh-CN" altLang="en-US" sz="3200" b="1" dirty="0">
                <a:solidFill>
                  <a:schemeClr val="tx1"/>
                </a:solidFill>
                <a:latin typeface="Arial" panose="020B0604020202020204" pitchFamily="34" charset="0"/>
                <a:ea typeface="黑体" panose="02010600030101010101" pitchFamily="2" charset="-122"/>
              </a:rPr>
              <a:t>　　　吏》《新安吏》）</a:t>
            </a:r>
            <a:r>
              <a:rPr lang="zh-CN" altLang="en-US" sz="3200" b="1" dirty="0">
                <a:solidFill>
                  <a:schemeClr val="tx1"/>
                </a:solidFill>
                <a:latin typeface="Arial" panose="020B0604020202020204" pitchFamily="34" charset="0"/>
                <a:ea typeface="新宋体" panose="02010609030101010101" pitchFamily="49" charset="-122"/>
              </a:rPr>
              <a:t>“</a:t>
            </a:r>
            <a:r>
              <a:rPr lang="zh-CN" altLang="en-US" sz="3200" b="1" dirty="0">
                <a:solidFill>
                  <a:schemeClr val="tx1"/>
                </a:solidFill>
                <a:latin typeface="Arial" panose="020B0604020202020204" pitchFamily="34" charset="0"/>
                <a:ea typeface="黑体" panose="02010600030101010101" pitchFamily="2" charset="-122"/>
              </a:rPr>
              <a:t>三别</a:t>
            </a:r>
            <a:r>
              <a:rPr lang="zh-CN" altLang="en-US" sz="3200" b="1" dirty="0">
                <a:solidFill>
                  <a:schemeClr val="tx1"/>
                </a:solidFill>
                <a:latin typeface="Arial" panose="020B0604020202020204" pitchFamily="34" charset="0"/>
                <a:ea typeface="新宋体" panose="02010609030101010101" pitchFamily="49" charset="-122"/>
              </a:rPr>
              <a:t>”</a:t>
            </a:r>
            <a:r>
              <a:rPr lang="zh-CN" altLang="en-US" sz="3200" b="1" dirty="0">
                <a:solidFill>
                  <a:schemeClr val="tx1"/>
                </a:solidFill>
                <a:latin typeface="Arial" panose="020B0604020202020204" pitchFamily="34" charset="0"/>
                <a:ea typeface="黑体" panose="02010600030101010101" pitchFamily="2" charset="-122"/>
              </a:rPr>
              <a:t>（《新婚</a:t>
            </a:r>
            <a:br>
              <a:rPr lang="zh-CN" altLang="en-US" sz="3200" b="1" dirty="0">
                <a:solidFill>
                  <a:schemeClr val="tx1"/>
                </a:solidFill>
                <a:latin typeface="Arial" panose="020B0604020202020204" pitchFamily="34" charset="0"/>
                <a:ea typeface="黑体" panose="02010600030101010101" pitchFamily="2" charset="-122"/>
              </a:rPr>
            </a:br>
            <a:r>
              <a:rPr lang="zh-CN" altLang="en-US" sz="3200" b="1" dirty="0">
                <a:solidFill>
                  <a:schemeClr val="tx1"/>
                </a:solidFill>
                <a:latin typeface="Arial" panose="020B0604020202020204" pitchFamily="34" charset="0"/>
                <a:ea typeface="黑体" panose="02010600030101010101" pitchFamily="2" charset="-122"/>
              </a:rPr>
              <a:t>　　　别》《垂老别》《无家别》）</a:t>
            </a:r>
            <a:endParaRPr lang="zh-CN" altLang="en-US" sz="3200" b="1" dirty="0">
              <a:solidFill>
                <a:schemeClr val="tx1"/>
              </a:solidFill>
              <a:latin typeface="Arial" panose="020B0604020202020204" pitchFamily="34" charset="0"/>
              <a:ea typeface="黑体" panose="02010600030101010101" pitchFamily="2" charset="-122"/>
            </a:endParaRPr>
          </a:p>
        </p:txBody>
      </p:sp>
      <p:sp>
        <p:nvSpPr>
          <p:cNvPr id="88067" name="文本框 88066"/>
          <p:cNvSpPr txBox="1"/>
          <p:nvPr/>
        </p:nvSpPr>
        <p:spPr>
          <a:xfrm>
            <a:off x="5675313" y="420688"/>
            <a:ext cx="3773487" cy="822960"/>
          </a:xfrm>
          <a:prstGeom prst="rect">
            <a:avLst/>
          </a:prstGeom>
          <a:solidFill>
            <a:schemeClr val="bg1"/>
          </a:solidFill>
          <a:ln w="28575" cap="flat" cmpd="sng">
            <a:solidFill>
              <a:srgbClr val="969696"/>
            </a:solidFill>
            <a:prstDash val="solid"/>
            <a:miter/>
            <a:headEnd type="none" w="med" len="med"/>
            <a:tailEnd type="none" w="med" len="med"/>
          </a:ln>
        </p:spPr>
        <p:txBody>
          <a:bodyPr>
            <a:spAutoFit/>
          </a:bodyPr>
          <a:p>
            <a:pPr lvl="0" algn="ctr">
              <a:spcBef>
                <a:spcPct val="50000"/>
              </a:spcBef>
            </a:pPr>
            <a:r>
              <a:rPr lang="zh-CN" altLang="en-US" sz="4800" b="1" dirty="0">
                <a:solidFill>
                  <a:srgbClr val="990000"/>
                </a:solidFill>
                <a:latin typeface="华文行楷" panose="02010800040101010101" pitchFamily="2" charset="-122"/>
                <a:ea typeface="华文行楷" panose="02010800040101010101" pitchFamily="2" charset="-122"/>
              </a:rPr>
              <a:t>杜甫与诗歌</a:t>
            </a:r>
            <a:endParaRPr lang="zh-CN" altLang="en-US" sz="4800" b="1" dirty="0">
              <a:solidFill>
                <a:srgbClr val="990000"/>
              </a:solidFill>
              <a:latin typeface="华文行楷" panose="02010800040101010101" pitchFamily="2" charset="-122"/>
              <a:ea typeface="华文行楷" panose="02010800040101010101" pitchFamily="2" charset="-122"/>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文本框 89089"/>
          <p:cNvSpPr txBox="1"/>
          <p:nvPr/>
        </p:nvSpPr>
        <p:spPr>
          <a:xfrm>
            <a:off x="1858963" y="460375"/>
            <a:ext cx="8378825" cy="5748020"/>
          </a:xfrm>
          <a:prstGeom prst="rect">
            <a:avLst/>
          </a:prstGeom>
          <a:noFill/>
          <a:ln w="9525">
            <a:noFill/>
          </a:ln>
        </p:spPr>
        <p:txBody>
          <a:bodyPr>
            <a:spAutoFit/>
          </a:bodyPr>
          <a:p>
            <a:pPr lvl="0">
              <a:spcBef>
                <a:spcPct val="40000"/>
              </a:spcBef>
            </a:pPr>
            <a:r>
              <a:rPr lang="en-US" altLang="x-none" sz="3200" b="1">
                <a:solidFill>
                  <a:schemeClr val="tx1"/>
                </a:solidFill>
                <a:latin typeface="Arial" panose="020B0604020202020204" pitchFamily="34" charset="0"/>
                <a:ea typeface="黑体" panose="02010600030101010101" pitchFamily="2" charset="-122"/>
              </a:rPr>
              <a:t>759</a:t>
            </a:r>
            <a:r>
              <a:rPr lang="zh-CN" altLang="en-US" sz="3200" b="1" dirty="0">
                <a:solidFill>
                  <a:schemeClr val="tx1"/>
                </a:solidFill>
                <a:latin typeface="Arial" panose="020B0604020202020204" pitchFamily="34" charset="0"/>
                <a:ea typeface="黑体" panose="02010600030101010101" pitchFamily="2" charset="-122"/>
              </a:rPr>
              <a:t>年　 关内大饥，转至成都，次年在城西</a:t>
            </a:r>
            <a:br>
              <a:rPr lang="zh-CN" altLang="en-US" sz="3200" b="1" dirty="0">
                <a:solidFill>
                  <a:schemeClr val="tx1"/>
                </a:solidFill>
                <a:latin typeface="Arial" panose="020B0604020202020204" pitchFamily="34" charset="0"/>
                <a:ea typeface="黑体" panose="02010600030101010101" pitchFamily="2" charset="-122"/>
              </a:rPr>
            </a:br>
            <a:r>
              <a:rPr lang="zh-CN" altLang="en-US" sz="3200" b="1" dirty="0">
                <a:solidFill>
                  <a:schemeClr val="tx1"/>
                </a:solidFill>
                <a:latin typeface="Arial" panose="020B0604020202020204" pitchFamily="34" charset="0"/>
                <a:ea typeface="黑体" panose="02010600030101010101" pitchFamily="2" charset="-122"/>
              </a:rPr>
              <a:t>               浣花溪畔筑草堂栖居。</a:t>
            </a:r>
            <a:endParaRPr lang="zh-CN" altLang="en-US" sz="3200" b="1" dirty="0">
              <a:solidFill>
                <a:schemeClr val="tx1"/>
              </a:solidFill>
              <a:latin typeface="Arial" panose="020B0604020202020204" pitchFamily="34" charset="0"/>
              <a:ea typeface="黑体" panose="02010600030101010101" pitchFamily="2" charset="-122"/>
            </a:endParaRPr>
          </a:p>
          <a:p>
            <a:pPr lvl="0">
              <a:spcBef>
                <a:spcPct val="40000"/>
              </a:spcBef>
            </a:pPr>
            <a:r>
              <a:rPr lang="en-US" altLang="x-none" sz="3200" b="1">
                <a:solidFill>
                  <a:schemeClr val="tx1"/>
                </a:solidFill>
                <a:latin typeface="Arial" panose="020B0604020202020204" pitchFamily="34" charset="0"/>
                <a:ea typeface="黑体" panose="02010600030101010101" pitchFamily="2" charset="-122"/>
              </a:rPr>
              <a:t>760</a:t>
            </a:r>
            <a:r>
              <a:rPr lang="zh-CN" altLang="en-US" sz="3200" b="1" dirty="0">
                <a:solidFill>
                  <a:schemeClr val="tx1"/>
                </a:solidFill>
                <a:latin typeface="Arial" panose="020B0604020202020204" pitchFamily="34" charset="0"/>
                <a:ea typeface="黑体" panose="02010600030101010101" pitchFamily="2" charset="-122"/>
              </a:rPr>
              <a:t>年　  作</a:t>
            </a:r>
            <a:r>
              <a:rPr lang="en-US" altLang="x-none" sz="3200" b="1">
                <a:solidFill>
                  <a:schemeClr val="tx1"/>
                </a:solidFill>
                <a:latin typeface="Arial" panose="020B0604020202020204" pitchFamily="34" charset="0"/>
                <a:ea typeface="黑体" panose="02010600030101010101" pitchFamily="2" charset="-122"/>
              </a:rPr>
              <a:t>《</a:t>
            </a:r>
            <a:r>
              <a:rPr lang="zh-CN" altLang="en-US" sz="3200" b="1" dirty="0">
                <a:solidFill>
                  <a:schemeClr val="tx1"/>
                </a:solidFill>
                <a:latin typeface="Arial" panose="020B0604020202020204" pitchFamily="34" charset="0"/>
                <a:ea typeface="黑体" panose="02010600030101010101" pitchFamily="2" charset="-122"/>
              </a:rPr>
              <a:t>蜀相</a:t>
            </a:r>
            <a:r>
              <a:rPr lang="en-US" altLang="x-none" sz="3200" b="1">
                <a:solidFill>
                  <a:schemeClr val="tx1"/>
                </a:solidFill>
                <a:latin typeface="Arial" panose="020B0604020202020204" pitchFamily="34" charset="0"/>
                <a:ea typeface="黑体" panose="02010600030101010101" pitchFamily="2" charset="-122"/>
              </a:rPr>
              <a:t>》</a:t>
            </a:r>
            <a:r>
              <a:rPr lang="zh-CN" altLang="en-US" sz="3200" b="1" dirty="0">
                <a:solidFill>
                  <a:schemeClr val="tx1"/>
                </a:solidFill>
                <a:latin typeface="Arial" panose="020B0604020202020204" pitchFamily="34" charset="0"/>
                <a:ea typeface="黑体" panose="02010600030101010101" pitchFamily="2" charset="-122"/>
              </a:rPr>
              <a:t>。</a:t>
            </a:r>
            <a:endParaRPr lang="zh-CN" altLang="en-US" sz="3200" b="1" dirty="0">
              <a:solidFill>
                <a:schemeClr val="tx1"/>
              </a:solidFill>
              <a:latin typeface="Arial" panose="020B0604020202020204" pitchFamily="34" charset="0"/>
              <a:ea typeface="黑体" panose="02010600030101010101" pitchFamily="2" charset="-122"/>
            </a:endParaRPr>
          </a:p>
          <a:p>
            <a:pPr lvl="0">
              <a:spcBef>
                <a:spcPct val="40000"/>
              </a:spcBef>
            </a:pPr>
            <a:r>
              <a:rPr lang="en-US" altLang="x-none" sz="3200" b="1">
                <a:solidFill>
                  <a:schemeClr val="tx1"/>
                </a:solidFill>
                <a:latin typeface="Arial" panose="020B0604020202020204" pitchFamily="34" charset="0"/>
                <a:ea typeface="黑体" panose="02010600030101010101" pitchFamily="2" charset="-122"/>
              </a:rPr>
              <a:t>761</a:t>
            </a:r>
            <a:r>
              <a:rPr lang="zh-CN" altLang="en-US" sz="3200" b="1" dirty="0">
                <a:solidFill>
                  <a:schemeClr val="tx1"/>
                </a:solidFill>
                <a:latin typeface="Arial" panose="020B0604020202020204" pitchFamily="34" charset="0"/>
                <a:ea typeface="黑体" panose="02010600030101010101" pitchFamily="2" charset="-122"/>
              </a:rPr>
              <a:t>年秋  狂风破屋，一夜漏雨，写下</a:t>
            </a:r>
            <a:r>
              <a:rPr lang="en-US" altLang="x-none" sz="3200" b="1">
                <a:solidFill>
                  <a:schemeClr val="tx1"/>
                </a:solidFill>
                <a:latin typeface="Arial" panose="020B0604020202020204" pitchFamily="34" charset="0"/>
                <a:ea typeface="黑体" panose="02010600030101010101" pitchFamily="2" charset="-122"/>
              </a:rPr>
              <a:t>《</a:t>
            </a:r>
            <a:r>
              <a:rPr lang="zh-CN" altLang="en-US" sz="3200" b="1" dirty="0">
                <a:solidFill>
                  <a:schemeClr val="tx1"/>
                </a:solidFill>
                <a:latin typeface="Arial" panose="020B0604020202020204" pitchFamily="34" charset="0"/>
                <a:ea typeface="黑体" panose="02010600030101010101" pitchFamily="2" charset="-122"/>
              </a:rPr>
              <a:t>茅屋</a:t>
            </a:r>
            <a:br>
              <a:rPr lang="zh-CN" altLang="en-US" sz="3200" b="1" dirty="0">
                <a:solidFill>
                  <a:schemeClr val="tx1"/>
                </a:solidFill>
                <a:latin typeface="Arial" panose="020B0604020202020204" pitchFamily="34" charset="0"/>
                <a:ea typeface="黑体" panose="02010600030101010101" pitchFamily="2" charset="-122"/>
              </a:rPr>
            </a:br>
            <a:r>
              <a:rPr lang="zh-CN" altLang="en-US" sz="3200" b="1" dirty="0">
                <a:solidFill>
                  <a:schemeClr val="tx1"/>
                </a:solidFill>
                <a:latin typeface="Arial" panose="020B0604020202020204" pitchFamily="34" charset="0"/>
                <a:ea typeface="黑体" panose="02010600030101010101" pitchFamily="2" charset="-122"/>
              </a:rPr>
              <a:t>               为秋风所破歌</a:t>
            </a:r>
            <a:r>
              <a:rPr lang="en-US" altLang="x-none" sz="3200" b="1">
                <a:solidFill>
                  <a:schemeClr val="tx1"/>
                </a:solidFill>
                <a:latin typeface="Arial" panose="020B0604020202020204" pitchFamily="34" charset="0"/>
                <a:ea typeface="黑体" panose="02010600030101010101" pitchFamily="2" charset="-122"/>
              </a:rPr>
              <a:t>》</a:t>
            </a:r>
            <a:r>
              <a:rPr lang="zh-CN" altLang="en-US" sz="3200" b="1" dirty="0">
                <a:solidFill>
                  <a:schemeClr val="tx1"/>
                </a:solidFill>
                <a:latin typeface="Arial" panose="020B0604020202020204" pitchFamily="34" charset="0"/>
                <a:ea typeface="黑体" panose="02010600030101010101" pitchFamily="2" charset="-122"/>
              </a:rPr>
              <a:t>。</a:t>
            </a:r>
            <a:endParaRPr lang="zh-CN" altLang="en-US" sz="3200" b="1" dirty="0">
              <a:solidFill>
                <a:schemeClr val="tx1"/>
              </a:solidFill>
              <a:latin typeface="Arial" panose="020B0604020202020204" pitchFamily="34" charset="0"/>
              <a:ea typeface="黑体" panose="02010600030101010101" pitchFamily="2" charset="-122"/>
            </a:endParaRPr>
          </a:p>
          <a:p>
            <a:pPr lvl="0">
              <a:spcBef>
                <a:spcPct val="40000"/>
              </a:spcBef>
            </a:pPr>
            <a:r>
              <a:rPr lang="en-US" altLang="x-none" sz="3200" b="1">
                <a:solidFill>
                  <a:schemeClr val="tx1"/>
                </a:solidFill>
                <a:latin typeface="Arial" panose="020B0604020202020204" pitchFamily="34" charset="0"/>
                <a:ea typeface="黑体" panose="02010600030101010101" pitchFamily="2" charset="-122"/>
              </a:rPr>
              <a:t>767</a:t>
            </a:r>
            <a:r>
              <a:rPr lang="zh-CN" altLang="en-US" sz="3200" b="1" dirty="0">
                <a:solidFill>
                  <a:schemeClr val="tx1"/>
                </a:solidFill>
                <a:latin typeface="Arial" panose="020B0604020202020204" pitchFamily="34" charset="0"/>
                <a:ea typeface="黑体" panose="02010600030101010101" pitchFamily="2" charset="-122"/>
              </a:rPr>
              <a:t>年　 寄寓夔州，写下</a:t>
            </a:r>
            <a:r>
              <a:rPr lang="en-US" altLang="x-none" sz="3200" b="1">
                <a:solidFill>
                  <a:schemeClr val="tx1"/>
                </a:solidFill>
                <a:latin typeface="Arial" panose="020B0604020202020204" pitchFamily="34" charset="0"/>
                <a:ea typeface="黑体" panose="02010600030101010101" pitchFamily="2" charset="-122"/>
              </a:rPr>
              <a:t>《</a:t>
            </a:r>
            <a:r>
              <a:rPr lang="zh-CN" altLang="en-US" sz="3200" b="1" dirty="0">
                <a:solidFill>
                  <a:schemeClr val="tx1"/>
                </a:solidFill>
                <a:latin typeface="Arial" panose="020B0604020202020204" pitchFamily="34" charset="0"/>
                <a:ea typeface="黑体" panose="02010600030101010101" pitchFamily="2" charset="-122"/>
              </a:rPr>
              <a:t>登高</a:t>
            </a:r>
            <a:r>
              <a:rPr lang="en-US" altLang="x-none" sz="3200" b="1">
                <a:solidFill>
                  <a:schemeClr val="tx1"/>
                </a:solidFill>
                <a:latin typeface="Arial" panose="020B0604020202020204" pitchFamily="34" charset="0"/>
                <a:ea typeface="黑体" panose="02010600030101010101" pitchFamily="2" charset="-122"/>
              </a:rPr>
              <a:t>》</a:t>
            </a:r>
            <a:r>
              <a:rPr lang="zh-CN" altLang="en-US" sz="3200" b="1" dirty="0">
                <a:solidFill>
                  <a:schemeClr val="tx1"/>
                </a:solidFill>
                <a:latin typeface="Arial" panose="020B0604020202020204" pitchFamily="34" charset="0"/>
                <a:ea typeface="黑体" panose="02010600030101010101" pitchFamily="2" charset="-122"/>
              </a:rPr>
              <a:t>。</a:t>
            </a:r>
            <a:endParaRPr lang="zh-CN" altLang="en-US" sz="3200" b="1" dirty="0">
              <a:solidFill>
                <a:schemeClr val="tx1"/>
              </a:solidFill>
              <a:latin typeface="Arial" panose="020B0604020202020204" pitchFamily="34" charset="0"/>
              <a:ea typeface="黑体" panose="02010600030101010101" pitchFamily="2" charset="-122"/>
            </a:endParaRPr>
          </a:p>
          <a:p>
            <a:pPr lvl="0">
              <a:spcBef>
                <a:spcPct val="40000"/>
              </a:spcBef>
            </a:pPr>
            <a:r>
              <a:rPr lang="en-US" altLang="x-none" sz="3200" b="1">
                <a:solidFill>
                  <a:schemeClr val="tx1"/>
                </a:solidFill>
                <a:latin typeface="Arial" panose="020B0604020202020204" pitchFamily="34" charset="0"/>
                <a:ea typeface="黑体" panose="02010600030101010101" pitchFamily="2" charset="-122"/>
              </a:rPr>
              <a:t>770</a:t>
            </a:r>
            <a:r>
              <a:rPr lang="zh-CN" altLang="en-US" sz="3200" b="1" dirty="0">
                <a:solidFill>
                  <a:schemeClr val="tx1"/>
                </a:solidFill>
                <a:latin typeface="Arial" panose="020B0604020202020204" pitchFamily="34" charset="0"/>
                <a:ea typeface="黑体" panose="02010600030101010101" pitchFamily="2" charset="-122"/>
              </a:rPr>
              <a:t>年冬 死在一条破船上。杜甫艰难漂泊的</a:t>
            </a:r>
            <a:br>
              <a:rPr lang="zh-CN" altLang="en-US" sz="3200" b="1" dirty="0">
                <a:solidFill>
                  <a:schemeClr val="tx1"/>
                </a:solidFill>
                <a:latin typeface="Arial" panose="020B0604020202020204" pitchFamily="34" charset="0"/>
                <a:ea typeface="黑体" panose="02010600030101010101" pitchFamily="2" charset="-122"/>
              </a:rPr>
            </a:br>
            <a:r>
              <a:rPr lang="zh-CN" altLang="en-US" sz="3200" b="1" dirty="0">
                <a:solidFill>
                  <a:schemeClr val="tx1"/>
                </a:solidFill>
                <a:latin typeface="Arial" panose="020B0604020202020204" pitchFamily="34" charset="0"/>
                <a:ea typeface="黑体" panose="02010600030101010101" pitchFamily="2" charset="-122"/>
              </a:rPr>
              <a:t>              一生，在这里得到一个凄凉的结束。</a:t>
            </a:r>
            <a:br>
              <a:rPr lang="zh-CN" altLang="en-US" sz="3200" b="1" dirty="0">
                <a:solidFill>
                  <a:schemeClr val="tx1"/>
                </a:solidFill>
                <a:latin typeface="Arial" panose="020B0604020202020204" pitchFamily="34" charset="0"/>
                <a:ea typeface="黑体" panose="02010600030101010101" pitchFamily="2" charset="-122"/>
              </a:rPr>
            </a:br>
            <a:r>
              <a:rPr lang="zh-CN" altLang="en-US" sz="3200" b="1" dirty="0">
                <a:solidFill>
                  <a:schemeClr val="tx1"/>
                </a:solidFill>
                <a:latin typeface="Arial" panose="020B0604020202020204" pitchFamily="34" charset="0"/>
                <a:ea typeface="黑体" panose="02010600030101010101" pitchFamily="2" charset="-122"/>
              </a:rPr>
              <a:t>            </a:t>
            </a:r>
            <a:r>
              <a:rPr lang="zh-CN" altLang="en-US" sz="3200" b="1" dirty="0">
                <a:solidFill>
                  <a:schemeClr val="tx1"/>
                </a:solidFill>
                <a:latin typeface="Arial" panose="020B0604020202020204" pitchFamily="34" charset="0"/>
                <a:ea typeface="宋体" panose="02010600030101010101" pitchFamily="2" charset="-122"/>
              </a:rPr>
              <a:t>“</a:t>
            </a:r>
            <a:r>
              <a:rPr lang="zh-CN" altLang="en-US" sz="3200" b="1" dirty="0">
                <a:solidFill>
                  <a:schemeClr val="tx1"/>
                </a:solidFill>
                <a:latin typeface="Arial" panose="020B0604020202020204" pitchFamily="34" charset="0"/>
                <a:ea typeface="黑体" panose="02010600030101010101" pitchFamily="2" charset="-122"/>
              </a:rPr>
              <a:t>战血流依旧，军声力至今</a:t>
            </a:r>
            <a:r>
              <a:rPr lang="zh-CN" altLang="en-US" sz="3200" b="1" dirty="0">
                <a:solidFill>
                  <a:schemeClr val="tx1"/>
                </a:solidFill>
                <a:latin typeface="Arial" panose="020B0604020202020204" pitchFamily="34" charset="0"/>
                <a:ea typeface="宋体" panose="02010600030101010101" pitchFamily="2" charset="-122"/>
              </a:rPr>
              <a:t>”</a:t>
            </a:r>
            <a:r>
              <a:rPr lang="zh-CN" altLang="en-US" sz="3200" b="1" dirty="0">
                <a:solidFill>
                  <a:schemeClr val="tx1"/>
                </a:solidFill>
                <a:latin typeface="Arial" panose="020B0604020202020204" pitchFamily="34" charset="0"/>
                <a:ea typeface="黑体" panose="02010600030101010101" pitchFamily="2" charset="-122"/>
              </a:rPr>
              <a:t>，这是</a:t>
            </a:r>
            <a:br>
              <a:rPr lang="zh-CN" altLang="en-US" sz="3200" b="1" dirty="0">
                <a:solidFill>
                  <a:schemeClr val="tx1"/>
                </a:solidFill>
                <a:latin typeface="Arial" panose="020B0604020202020204" pitchFamily="34" charset="0"/>
                <a:ea typeface="黑体" panose="02010600030101010101" pitchFamily="2" charset="-122"/>
              </a:rPr>
            </a:br>
            <a:r>
              <a:rPr lang="zh-CN" altLang="en-US" sz="3200" b="1" dirty="0">
                <a:solidFill>
                  <a:schemeClr val="tx1"/>
                </a:solidFill>
                <a:latin typeface="Arial" panose="020B0604020202020204" pitchFamily="34" charset="0"/>
                <a:ea typeface="黑体" panose="02010600030101010101" pitchFamily="2" charset="-122"/>
              </a:rPr>
              <a:t>              诗人对祖国和人民最后的怀念。</a:t>
            </a:r>
            <a:endParaRPr lang="zh-CN" altLang="en-US" sz="3200" b="1" dirty="0">
              <a:solidFill>
                <a:schemeClr val="tx1"/>
              </a:solidFill>
              <a:latin typeface="Arial" panose="020B0604020202020204" pitchFamily="34" charset="0"/>
              <a:ea typeface="黑体" panose="02010600030101010101" pitchFamily="2" charset="-122"/>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6866" name="组合 36865"/>
          <p:cNvGrpSpPr/>
          <p:nvPr/>
        </p:nvGrpSpPr>
        <p:grpSpPr>
          <a:xfrm>
            <a:off x="1524000" y="5867400"/>
            <a:ext cx="9601200" cy="708185"/>
            <a:chOff x="0" y="3504"/>
            <a:chExt cx="5760" cy="496"/>
          </a:xfrm>
        </p:grpSpPr>
        <p:sp>
          <p:nvSpPr>
            <p:cNvPr id="36867" name="矩形 36866"/>
            <p:cNvSpPr/>
            <p:nvPr/>
          </p:nvSpPr>
          <p:spPr>
            <a:xfrm>
              <a:off x="0" y="3504"/>
              <a:ext cx="5760" cy="480"/>
            </a:xfrm>
            <a:prstGeom prst="rect">
              <a:avLst/>
            </a:prstGeom>
            <a:solidFill>
              <a:schemeClr val="bg1"/>
            </a:solidFill>
            <a:ln w="9525">
              <a:noFill/>
            </a:ln>
          </p:spPr>
          <p:txBody>
            <a:bodyPr/>
            <a:p>
              <a:endParaRPr lang="zh-CN" altLang="en-US"/>
            </a:p>
          </p:txBody>
        </p:sp>
        <p:sp>
          <p:nvSpPr>
            <p:cNvPr id="36868" name="文本框 36867"/>
            <p:cNvSpPr txBox="1"/>
            <p:nvPr/>
          </p:nvSpPr>
          <p:spPr>
            <a:xfrm>
              <a:off x="0" y="3552"/>
              <a:ext cx="5760" cy="448"/>
            </a:xfrm>
            <a:prstGeom prst="rect">
              <a:avLst/>
            </a:prstGeom>
            <a:noFill/>
            <a:ln w="9525">
              <a:noFill/>
            </a:ln>
          </p:spPr>
          <p:txBody>
            <a:bodyPr>
              <a:spAutoFit/>
            </a:bodyPr>
            <a:p>
              <a:pPr lvl="0">
                <a:spcBef>
                  <a:spcPct val="50000"/>
                </a:spcBef>
                <a:buClrTx/>
              </a:pPr>
              <a:r>
                <a:rPr lang="zh-CN" altLang="en-US" sz="3600" b="1" dirty="0">
                  <a:solidFill>
                    <a:srgbClr val="3333CC"/>
                  </a:solidFill>
                  <a:latin typeface="Times New Roman" panose="02020603050405020304" pitchFamily="18" charset="0"/>
                  <a:ea typeface="华文新魏" panose="02010800040101010101" pitchFamily="2" charset="-122"/>
                </a:rPr>
                <a:t>民间疾苦，笔底波澜；世上疮痍，诗中圣哲。</a:t>
              </a:r>
              <a:endParaRPr lang="zh-CN" altLang="en-US" sz="3600" b="1" dirty="0">
                <a:solidFill>
                  <a:srgbClr val="3333CC"/>
                </a:solidFill>
                <a:latin typeface="Times New Roman" panose="02020603050405020304" pitchFamily="18" charset="0"/>
                <a:ea typeface="华文新魏" panose="02010800040101010101" pitchFamily="2" charset="-122"/>
              </a:endParaRPr>
            </a:p>
          </p:txBody>
        </p:sp>
      </p:grpSp>
      <p:sp>
        <p:nvSpPr>
          <p:cNvPr id="36869" name="文本框 36868"/>
          <p:cNvSpPr txBox="1"/>
          <p:nvPr/>
        </p:nvSpPr>
        <p:spPr>
          <a:xfrm>
            <a:off x="4267200" y="381000"/>
            <a:ext cx="3657600" cy="457200"/>
          </a:xfrm>
          <a:prstGeom prst="rect">
            <a:avLst/>
          </a:prstGeom>
          <a:noFill/>
          <a:ln w="9525">
            <a:noFill/>
          </a:ln>
        </p:spPr>
        <p:txBody>
          <a:bodyPr>
            <a:spAutoFit/>
          </a:bodyPr>
          <a:p>
            <a:pPr lvl="0">
              <a:spcBef>
                <a:spcPct val="50000"/>
              </a:spcBef>
              <a:buClrTx/>
            </a:pPr>
            <a:endParaRPr sz="2400" b="0" dirty="0">
              <a:solidFill>
                <a:schemeClr val="tx1"/>
              </a:solidFill>
              <a:latin typeface="Times New Roman" panose="02020603050405020304" pitchFamily="18" charset="0"/>
              <a:ea typeface="宋体" panose="02010600030101010101" pitchFamily="2" charset="-122"/>
            </a:endParaRPr>
          </a:p>
        </p:txBody>
      </p:sp>
      <p:sp>
        <p:nvSpPr>
          <p:cNvPr id="36870" name="文本框 36869"/>
          <p:cNvSpPr txBox="1"/>
          <p:nvPr/>
        </p:nvSpPr>
        <p:spPr>
          <a:xfrm>
            <a:off x="4572000" y="152400"/>
            <a:ext cx="3886200" cy="914400"/>
          </a:xfrm>
          <a:prstGeom prst="rect">
            <a:avLst/>
          </a:prstGeom>
          <a:noFill/>
          <a:ln w="9525">
            <a:noFill/>
          </a:ln>
        </p:spPr>
        <p:txBody>
          <a:bodyPr>
            <a:spAutoFit/>
          </a:bodyPr>
          <a:p>
            <a:pPr lvl="0">
              <a:spcBef>
                <a:spcPct val="50000"/>
              </a:spcBef>
              <a:buClrTx/>
            </a:pPr>
            <a:r>
              <a:rPr lang="zh-CN" altLang="en-US" sz="5400" b="1" dirty="0">
                <a:solidFill>
                  <a:schemeClr val="tx1"/>
                </a:solidFill>
                <a:latin typeface="Times New Roman" panose="02020603050405020304" pitchFamily="18" charset="0"/>
                <a:ea typeface="隶书" panose="02010509060101010101" pitchFamily="49" charset="-122"/>
              </a:rPr>
              <a:t>杜甫</a:t>
            </a:r>
            <a:endParaRPr lang="zh-CN" altLang="en-US" sz="5400" b="1" dirty="0">
              <a:solidFill>
                <a:schemeClr val="tx1"/>
              </a:solidFill>
              <a:latin typeface="Times New Roman" panose="02020603050405020304" pitchFamily="18" charset="0"/>
              <a:ea typeface="隶书" panose="02010509060101010101" pitchFamily="49" charset="-122"/>
            </a:endParaRPr>
          </a:p>
        </p:txBody>
      </p:sp>
      <p:sp>
        <p:nvSpPr>
          <p:cNvPr id="36871" name="文本框 36870"/>
          <p:cNvSpPr txBox="1"/>
          <p:nvPr/>
        </p:nvSpPr>
        <p:spPr>
          <a:xfrm>
            <a:off x="1752600" y="838200"/>
            <a:ext cx="8686800" cy="1737360"/>
          </a:xfrm>
          <a:prstGeom prst="rect">
            <a:avLst/>
          </a:prstGeom>
          <a:noFill/>
          <a:ln w="9525">
            <a:noFill/>
          </a:ln>
        </p:spPr>
        <p:txBody>
          <a:bodyPr>
            <a:spAutoFit/>
          </a:bodyPr>
          <a:p>
            <a:pPr lvl="0">
              <a:spcBef>
                <a:spcPct val="50000"/>
              </a:spcBef>
              <a:buClrTx/>
            </a:pPr>
            <a:r>
              <a:rPr lang="zh-CN" altLang="en-US" sz="3600" b="1" dirty="0">
                <a:solidFill>
                  <a:schemeClr val="tx1"/>
                </a:solidFill>
                <a:latin typeface="Times New Roman" panose="02020603050405020304" pitchFamily="18" charset="0"/>
                <a:ea typeface="华文中宋" panose="02010600040101010101" pitchFamily="2" charset="-122"/>
              </a:rPr>
              <a:t>杜甫，</a:t>
            </a:r>
            <a:r>
              <a:rPr lang="zh-CN" altLang="en-US" sz="3600" b="1" dirty="0">
                <a:solidFill>
                  <a:srgbClr val="FF0000"/>
                </a:solidFill>
                <a:latin typeface="Times New Roman" panose="02020603050405020304" pitchFamily="18" charset="0"/>
                <a:ea typeface="华文中宋" panose="02010600040101010101" pitchFamily="2" charset="-122"/>
              </a:rPr>
              <a:t>字子美，号少陵野老</a:t>
            </a:r>
            <a:r>
              <a:rPr lang="zh-CN" altLang="en-US" sz="3600" b="1" dirty="0">
                <a:solidFill>
                  <a:schemeClr val="tx1"/>
                </a:solidFill>
                <a:latin typeface="Times New Roman" panose="02020603050405020304" pitchFamily="18" charset="0"/>
                <a:ea typeface="华文中宋" panose="02010600040101010101" pitchFamily="2" charset="-122"/>
              </a:rPr>
              <a:t>，唐代伟大的</a:t>
            </a:r>
            <a:r>
              <a:rPr lang="zh-CN" altLang="en-US" sz="3600" b="1" dirty="0">
                <a:solidFill>
                  <a:srgbClr val="FF0000"/>
                </a:solidFill>
                <a:latin typeface="Times New Roman" panose="02020603050405020304" pitchFamily="18" charset="0"/>
                <a:ea typeface="华文中宋" panose="02010600040101010101" pitchFamily="2" charset="-122"/>
              </a:rPr>
              <a:t>现实主义诗人</a:t>
            </a:r>
            <a:r>
              <a:rPr lang="zh-CN" altLang="en-US" sz="3600" b="1" dirty="0">
                <a:solidFill>
                  <a:schemeClr val="tx1"/>
                </a:solidFill>
                <a:latin typeface="Times New Roman" panose="02020603050405020304" pitchFamily="18" charset="0"/>
                <a:ea typeface="华文中宋" panose="02010600040101010101" pitchFamily="2" charset="-122"/>
              </a:rPr>
              <a:t>，世称“</a:t>
            </a:r>
            <a:r>
              <a:rPr lang="zh-CN" altLang="en-US" sz="3600" b="1" dirty="0">
                <a:solidFill>
                  <a:srgbClr val="FF0000"/>
                </a:solidFill>
                <a:latin typeface="Times New Roman" panose="02020603050405020304" pitchFamily="18" charset="0"/>
                <a:ea typeface="华文中宋" panose="02010600040101010101" pitchFamily="2" charset="-122"/>
              </a:rPr>
              <a:t>诗圣</a:t>
            </a:r>
            <a:r>
              <a:rPr lang="zh-CN" altLang="en-US" sz="3600" b="1" dirty="0">
                <a:solidFill>
                  <a:schemeClr val="tx1"/>
                </a:solidFill>
                <a:latin typeface="Times New Roman" panose="02020603050405020304" pitchFamily="18" charset="0"/>
                <a:ea typeface="华文中宋" panose="02010600040101010101" pitchFamily="2" charset="-122"/>
              </a:rPr>
              <a:t>”。其诗被称为“诗史”。（杜工部，杜拾遗）</a:t>
            </a:r>
            <a:endParaRPr lang="zh-CN" altLang="en-US" sz="3600" b="1" dirty="0">
              <a:solidFill>
                <a:schemeClr val="tx1"/>
              </a:solidFill>
              <a:latin typeface="Times New Roman" panose="02020603050405020304" pitchFamily="18" charset="0"/>
              <a:ea typeface="华文中宋" panose="02010600040101010101" pitchFamily="2" charset="-122"/>
            </a:endParaRPr>
          </a:p>
        </p:txBody>
      </p:sp>
      <p:sp>
        <p:nvSpPr>
          <p:cNvPr id="36872" name="左大括号 36871"/>
          <p:cNvSpPr/>
          <p:nvPr/>
        </p:nvSpPr>
        <p:spPr>
          <a:xfrm>
            <a:off x="1905000" y="2819400"/>
            <a:ext cx="457200" cy="2286000"/>
          </a:xfrm>
          <a:prstGeom prst="leftBrace">
            <a:avLst>
              <a:gd name="adj1" fmla="val 41666"/>
              <a:gd name="adj2" fmla="val 50000"/>
            </a:avLst>
          </a:prstGeom>
          <a:noFill/>
          <a:ln w="38100" cap="flat" cmpd="sng">
            <a:solidFill>
              <a:srgbClr val="3333CC"/>
            </a:solidFill>
            <a:prstDash val="solid"/>
            <a:headEnd type="none" w="med" len="med"/>
            <a:tailEnd type="none" w="med" len="med"/>
          </a:ln>
        </p:spPr>
        <p:txBody>
          <a:bodyPr/>
          <a:p>
            <a:endParaRPr lang="zh-CN" altLang="en-US"/>
          </a:p>
        </p:txBody>
      </p:sp>
      <p:sp>
        <p:nvSpPr>
          <p:cNvPr id="36873" name="文本框 36872"/>
          <p:cNvSpPr txBox="1"/>
          <p:nvPr/>
        </p:nvSpPr>
        <p:spPr>
          <a:xfrm>
            <a:off x="2362200" y="2667000"/>
            <a:ext cx="8305800" cy="2042160"/>
          </a:xfrm>
          <a:prstGeom prst="rect">
            <a:avLst/>
          </a:prstGeom>
          <a:noFill/>
          <a:ln w="9525">
            <a:noFill/>
          </a:ln>
        </p:spPr>
        <p:txBody>
          <a:bodyPr>
            <a:spAutoFit/>
          </a:bodyPr>
          <a:p>
            <a:pPr lvl="0">
              <a:spcBef>
                <a:spcPct val="50000"/>
              </a:spcBef>
              <a:buClrTx/>
            </a:pPr>
            <a:r>
              <a:rPr lang="zh-CN" altLang="en-US" sz="3200" b="1" dirty="0">
                <a:solidFill>
                  <a:schemeClr val="tx1"/>
                </a:solidFill>
                <a:latin typeface="宋体" panose="02010600030101010101" pitchFamily="2" charset="-122"/>
                <a:ea typeface="华文中宋" panose="02010600040101010101" pitchFamily="2" charset="-122"/>
              </a:rPr>
              <a:t>语言：“为人性僻耽佳句，语不惊人死不休”</a:t>
            </a:r>
            <a:r>
              <a:rPr lang="zh-CN" altLang="en-US" sz="3200" b="1">
                <a:solidFill>
                  <a:schemeClr val="tx1"/>
                </a:solidFill>
                <a:latin typeface="宋体" panose="02010600030101010101" pitchFamily="2" charset="-122"/>
                <a:ea typeface="华文中宋" panose="02010600040101010101" pitchFamily="2" charset="-122"/>
              </a:rPr>
              <a:t> </a:t>
            </a:r>
            <a:endParaRPr lang="zh-CN" altLang="en-US" sz="3200" b="1">
              <a:solidFill>
                <a:schemeClr val="tx1"/>
              </a:solidFill>
              <a:latin typeface="宋体" panose="02010600030101010101" pitchFamily="2" charset="-122"/>
              <a:ea typeface="华文中宋" panose="02010600040101010101" pitchFamily="2" charset="-122"/>
            </a:endParaRPr>
          </a:p>
          <a:p>
            <a:pPr lvl="0">
              <a:spcBef>
                <a:spcPct val="50000"/>
              </a:spcBef>
              <a:buClrTx/>
            </a:pPr>
            <a:r>
              <a:rPr lang="zh-CN" altLang="en-US" sz="3200" b="1" dirty="0">
                <a:solidFill>
                  <a:schemeClr val="tx1"/>
                </a:solidFill>
                <a:latin typeface="宋体" panose="02010600030101010101" pitchFamily="2" charset="-122"/>
                <a:ea typeface="华文中宋" panose="02010600040101010101" pitchFamily="2" charset="-122"/>
              </a:rPr>
              <a:t>风格：现实主义，沉郁顿挫。</a:t>
            </a:r>
            <a:endParaRPr lang="zh-CN" altLang="en-US" sz="3200" b="1" dirty="0">
              <a:solidFill>
                <a:schemeClr val="tx1"/>
              </a:solidFill>
              <a:latin typeface="宋体" panose="02010600030101010101" pitchFamily="2" charset="-122"/>
              <a:ea typeface="华文中宋" panose="02010600040101010101" pitchFamily="2" charset="-122"/>
            </a:endParaRPr>
          </a:p>
          <a:p>
            <a:pPr lvl="0">
              <a:spcBef>
                <a:spcPct val="50000"/>
              </a:spcBef>
              <a:buClrTx/>
            </a:pPr>
            <a:r>
              <a:rPr lang="zh-CN" altLang="en-US" sz="3200" b="1" dirty="0">
                <a:solidFill>
                  <a:schemeClr val="tx1"/>
                </a:solidFill>
                <a:latin typeface="宋体" panose="02010600030101010101" pitchFamily="2" charset="-122"/>
                <a:ea typeface="华文中宋" panose="02010600040101010101" pitchFamily="2" charset="-122"/>
              </a:rPr>
              <a:t>文集： </a:t>
            </a:r>
            <a:r>
              <a:rPr lang="en-US" altLang="zh-CN" sz="3200" b="1" dirty="0">
                <a:solidFill>
                  <a:schemeClr val="tx1"/>
                </a:solidFill>
                <a:latin typeface="宋体" panose="02010600030101010101" pitchFamily="2" charset="-122"/>
                <a:ea typeface="华文中宋" panose="02010600040101010101" pitchFamily="2" charset="-122"/>
              </a:rPr>
              <a:t>《</a:t>
            </a:r>
            <a:r>
              <a:rPr lang="zh-CN" altLang="en-US" sz="3200" b="1" dirty="0">
                <a:solidFill>
                  <a:schemeClr val="tx1"/>
                </a:solidFill>
                <a:latin typeface="宋体" panose="02010600030101010101" pitchFamily="2" charset="-122"/>
                <a:ea typeface="华文中宋" panose="02010600040101010101" pitchFamily="2" charset="-122"/>
              </a:rPr>
              <a:t>杜工部集</a:t>
            </a:r>
            <a:r>
              <a:rPr lang="en-US" altLang="zh-CN" sz="3200" b="1">
                <a:solidFill>
                  <a:schemeClr val="tx1"/>
                </a:solidFill>
                <a:latin typeface="宋体" panose="02010600030101010101" pitchFamily="2" charset="-122"/>
                <a:ea typeface="华文中宋" panose="02010600040101010101" pitchFamily="2" charset="-122"/>
              </a:rPr>
              <a:t>》</a:t>
            </a:r>
            <a:endParaRPr lang="en-US" altLang="zh-CN" sz="3200" b="1">
              <a:solidFill>
                <a:schemeClr val="tx1"/>
              </a:solidFill>
              <a:latin typeface="宋体" panose="02010600030101010101" pitchFamily="2" charset="-122"/>
              <a:ea typeface="华文中宋" panose="02010600040101010101" pitchFamily="2" charset="-122"/>
            </a:endParaRPr>
          </a:p>
        </p:txBody>
      </p:sp>
      <p:sp>
        <p:nvSpPr>
          <p:cNvPr id="36874" name="文本框 36873"/>
          <p:cNvSpPr txBox="1"/>
          <p:nvPr/>
        </p:nvSpPr>
        <p:spPr>
          <a:xfrm>
            <a:off x="2514600" y="4800600"/>
            <a:ext cx="8153400" cy="579120"/>
          </a:xfrm>
          <a:prstGeom prst="rect">
            <a:avLst/>
          </a:prstGeom>
          <a:noFill/>
          <a:ln w="9525">
            <a:noFill/>
          </a:ln>
        </p:spPr>
        <p:txBody>
          <a:bodyPr>
            <a:spAutoFit/>
          </a:bodyPr>
          <a:p>
            <a:pPr lvl="0">
              <a:spcBef>
                <a:spcPct val="50000"/>
              </a:spcBef>
              <a:buClrTx/>
            </a:pPr>
            <a:r>
              <a:rPr lang="zh-CN" altLang="en-US" sz="3200" b="1" dirty="0">
                <a:solidFill>
                  <a:srgbClr val="3333CC"/>
                </a:solidFill>
                <a:latin typeface="Times New Roman" panose="02020603050405020304" pitchFamily="18" charset="0"/>
                <a:ea typeface="宋体" panose="02010600030101010101" pitchFamily="2" charset="-122"/>
              </a:rPr>
              <a:t>韩愈赞李杜：“李杜文章在，光焰万丈长”。</a:t>
            </a:r>
            <a:endParaRPr lang="zh-CN" altLang="en-US" sz="3200" b="1" dirty="0">
              <a:solidFill>
                <a:srgbClr val="3333CC"/>
              </a:solidFill>
              <a:latin typeface="Times New Roman" panose="02020603050405020304" pitchFamily="18" charset="0"/>
              <a:ea typeface="宋体" panose="02010600030101010101" pitchFamily="2" charset="-122"/>
            </a:endParaRPr>
          </a:p>
        </p:txBody>
      </p:sp>
      <p:sp>
        <p:nvSpPr>
          <p:cNvPr id="36875" name="直接连接符 36874"/>
          <p:cNvSpPr/>
          <p:nvPr/>
        </p:nvSpPr>
        <p:spPr>
          <a:xfrm>
            <a:off x="5105400" y="5334000"/>
            <a:ext cx="4876800" cy="0"/>
          </a:xfrm>
          <a:prstGeom prst="line">
            <a:avLst/>
          </a:prstGeom>
          <a:ln w="38100" cap="flat" cmpd="sng">
            <a:solidFill>
              <a:srgbClr val="660066"/>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iterate type="wd">
                                    <p:tmPct val="100000"/>
                                  </p:iterate>
                                  <p:childTnLst>
                                    <p:set>
                                      <p:cBhvr>
                                        <p:cTn id="6" dur="1" fill="hold">
                                          <p:stCondLst>
                                            <p:cond delay="0"/>
                                          </p:stCondLst>
                                        </p:cTn>
                                        <p:tgtEl>
                                          <p:spTgt spid="36871"/>
                                        </p:tgtEl>
                                        <p:attrNameLst>
                                          <p:attrName>style.visibility</p:attrName>
                                        </p:attrNameLst>
                                      </p:cBhvr>
                                      <p:to>
                                        <p:strVal val="visible"/>
                                      </p:to>
                                    </p:set>
                                    <p:animEffect transition="in" filter="slide(fromLeft)">
                                      <p:cBhvr>
                                        <p:cTn id="7" dur="300"/>
                                        <p:tgtEl>
                                          <p:spTgt spid="3687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36872"/>
                                        </p:tgtEl>
                                        <p:attrNameLst>
                                          <p:attrName>style.visibility</p:attrName>
                                        </p:attrNameLst>
                                      </p:cBhvr>
                                      <p:to>
                                        <p:strVal val="visible"/>
                                      </p:to>
                                    </p:set>
                                    <p:animEffect transition="in" filter="slide(fromTop)">
                                      <p:cBhvr>
                                        <p:cTn id="12" dur="500"/>
                                        <p:tgtEl>
                                          <p:spTgt spid="36872"/>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528" fill="hold" grpId="0" nodeType="clickEffect">
                                  <p:stCondLst>
                                    <p:cond delay="0"/>
                                  </p:stCondLst>
                                  <p:childTnLst>
                                    <p:set>
                                      <p:cBhvr>
                                        <p:cTn id="16" dur="1" fill="hold">
                                          <p:stCondLst>
                                            <p:cond delay="0"/>
                                          </p:stCondLst>
                                        </p:cTn>
                                        <p:tgtEl>
                                          <p:spTgt spid="36873"/>
                                        </p:tgtEl>
                                        <p:attrNameLst>
                                          <p:attrName>style.visibility</p:attrName>
                                        </p:attrNameLst>
                                      </p:cBhvr>
                                      <p:to>
                                        <p:strVal val="visible"/>
                                      </p:to>
                                    </p:set>
                                    <p:anim calcmode="lin" valueType="num">
                                      <p:cBhvr>
                                        <p:cTn id="17" dur="500" fill="hold"/>
                                        <p:tgtEl>
                                          <p:spTgt spid="36873"/>
                                        </p:tgtEl>
                                        <p:attrNameLst>
                                          <p:attrName>ppt_w</p:attrName>
                                        </p:attrNameLst>
                                      </p:cBhvr>
                                      <p:tavLst>
                                        <p:tav tm="0">
                                          <p:val>
                                            <p:fltVal val="0.000000"/>
                                          </p:val>
                                        </p:tav>
                                        <p:tav tm="100000">
                                          <p:val>
                                            <p:strVal val="#ppt_w"/>
                                          </p:val>
                                        </p:tav>
                                      </p:tavLst>
                                    </p:anim>
                                    <p:anim calcmode="lin" valueType="num">
                                      <p:cBhvr>
                                        <p:cTn id="18" dur="500" fill="hold"/>
                                        <p:tgtEl>
                                          <p:spTgt spid="36873"/>
                                        </p:tgtEl>
                                        <p:attrNameLst>
                                          <p:attrName>ppt_h</p:attrName>
                                        </p:attrNameLst>
                                      </p:cBhvr>
                                      <p:tavLst>
                                        <p:tav tm="0">
                                          <p:val>
                                            <p:fltVal val="0.000000"/>
                                          </p:val>
                                        </p:tav>
                                        <p:tav tm="100000">
                                          <p:val>
                                            <p:strVal val="#ppt_h"/>
                                          </p:val>
                                        </p:tav>
                                      </p:tavLst>
                                    </p:anim>
                                    <p:anim calcmode="lin" valueType="num">
                                      <p:cBhvr>
                                        <p:cTn id="19" dur="500" fill="hold"/>
                                        <p:tgtEl>
                                          <p:spTgt spid="36873"/>
                                        </p:tgtEl>
                                        <p:attrNameLst>
                                          <p:attrName>ppt_x</p:attrName>
                                        </p:attrNameLst>
                                      </p:cBhvr>
                                      <p:tavLst>
                                        <p:tav tm="0">
                                          <p:val>
                                            <p:fltVal val="0.500000"/>
                                          </p:val>
                                        </p:tav>
                                        <p:tav tm="100000">
                                          <p:val>
                                            <p:strVal val="#ppt_x"/>
                                          </p:val>
                                        </p:tav>
                                      </p:tavLst>
                                    </p:anim>
                                    <p:anim calcmode="lin" valueType="num">
                                      <p:cBhvr>
                                        <p:cTn id="20" dur="500" fill="hold"/>
                                        <p:tgtEl>
                                          <p:spTgt spid="36873"/>
                                        </p:tgtEl>
                                        <p:attrNameLst>
                                          <p:attrName>ppt_y</p:attrName>
                                        </p:attrNameLst>
                                      </p:cBhvr>
                                      <p:tavLst>
                                        <p:tav tm="0">
                                          <p:val>
                                            <p:fltVal val="0.500000"/>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36874"/>
                                        </p:tgtEl>
                                        <p:attrNameLst>
                                          <p:attrName>style.visibility</p:attrName>
                                        </p:attrNameLst>
                                      </p:cBhvr>
                                      <p:to>
                                        <p:strVal val="visible"/>
                                      </p:to>
                                    </p:set>
                                    <p:anim calcmode="lin" valueType="num">
                                      <p:cBhvr>
                                        <p:cTn id="25" dur="1000" fill="hold"/>
                                        <p:tgtEl>
                                          <p:spTgt spid="36874"/>
                                        </p:tgtEl>
                                        <p:attrNameLst>
                                          <p:attrName>ppt_w</p:attrName>
                                        </p:attrNameLst>
                                      </p:cBhvr>
                                      <p:tavLst>
                                        <p:tav tm="0">
                                          <p:val>
                                            <p:fltVal val="0.000000"/>
                                          </p:val>
                                        </p:tav>
                                        <p:tav tm="100000">
                                          <p:val>
                                            <p:strVal val="#ppt_w"/>
                                          </p:val>
                                        </p:tav>
                                      </p:tavLst>
                                    </p:anim>
                                    <p:anim calcmode="lin" valueType="num">
                                      <p:cBhvr>
                                        <p:cTn id="26" dur="1000" fill="hold"/>
                                        <p:tgtEl>
                                          <p:spTgt spid="36874"/>
                                        </p:tgtEl>
                                        <p:attrNameLst>
                                          <p:attrName>ppt_h</p:attrName>
                                        </p:attrNameLst>
                                      </p:cBhvr>
                                      <p:tavLst>
                                        <p:tav tm="0">
                                          <p:val>
                                            <p:fltVal val="0.000000"/>
                                          </p:val>
                                        </p:tav>
                                        <p:tav tm="100000">
                                          <p:val>
                                            <p:strVal val="#ppt_h"/>
                                          </p:val>
                                        </p:tav>
                                      </p:tavLst>
                                    </p:anim>
                                    <p:anim calcmode="lin" valueType="num">
                                      <p:cBhvr>
                                        <p:cTn id="27" dur="1000" fill="hold"/>
                                        <p:tgtEl>
                                          <p:spTgt spid="36874"/>
                                        </p:tgtEl>
                                        <p:attrNameLst>
                                          <p:attrName>ppt_x</p:attrName>
                                        </p:attrNameLst>
                                      </p:cBhvr>
                                      <p:tavLst>
                                        <p:tav tm="0" fmla="#ppt_x+(cos(-2*pi*(1-$))*-#ppt_x-sin(-2*pi*(1-$))*(1-#ppt_y))*(1-$)">
                                          <p:val>
                                            <p:fltVal val="0.000000"/>
                                          </p:val>
                                        </p:tav>
                                        <p:tav tm="100000">
                                          <p:val>
                                            <p:fltVal val="1.000000"/>
                                          </p:val>
                                        </p:tav>
                                      </p:tavLst>
                                    </p:anim>
                                    <p:anim calcmode="lin" valueType="num">
                                      <p:cBhvr>
                                        <p:cTn id="28" dur="1000" fill="hold"/>
                                        <p:tgtEl>
                                          <p:spTgt spid="36874"/>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6875"/>
                                        </p:tgtEl>
                                        <p:attrNameLst>
                                          <p:attrName>style.visibility</p:attrName>
                                        </p:attrNameLst>
                                      </p:cBhvr>
                                      <p:to>
                                        <p:strVal val="visible"/>
                                      </p:to>
                                    </p:set>
                                    <p:anim calcmode="lin" valueType="num">
                                      <p:cBhvr additive="base">
                                        <p:cTn id="33" dur="500" fill="hold"/>
                                        <p:tgtEl>
                                          <p:spTgt spid="36875"/>
                                        </p:tgtEl>
                                        <p:attrNameLst>
                                          <p:attrName>ppt_x</p:attrName>
                                        </p:attrNameLst>
                                      </p:cBhvr>
                                      <p:tavLst>
                                        <p:tav tm="0">
                                          <p:val>
                                            <p:strVal val="#ppt_x"/>
                                          </p:val>
                                        </p:tav>
                                        <p:tav tm="100000">
                                          <p:val>
                                            <p:strVal val="#ppt_x"/>
                                          </p:val>
                                        </p:tav>
                                      </p:tavLst>
                                    </p:anim>
                                    <p:anim calcmode="lin" valueType="num">
                                      <p:cBhvr additive="base">
                                        <p:cTn id="34" dur="500" fill="hold"/>
                                        <p:tgtEl>
                                          <p:spTgt spid="368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1" grpId="0"/>
      <p:bldP spid="36873" grpId="0"/>
      <p:bldP spid="3687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F03D2A"/>
    </a:dk1>
    <a:lt1>
      <a:srgbClr val="FFCC66"/>
    </a:lt1>
    <a:dk2>
      <a:srgbClr val="6CE35F"/>
    </a:dk2>
    <a:lt2>
      <a:srgbClr val="F3ECD7"/>
    </a:lt2>
    <a:accent1>
      <a:srgbClr val="F8C684"/>
    </a:accent1>
    <a:accent2>
      <a:srgbClr val="A38DEB"/>
    </a:accent2>
    <a:accent3>
      <a:srgbClr val="FFE2B9"/>
    </a:accent3>
    <a:accent4>
      <a:srgbClr val="CF3323"/>
    </a:accent4>
    <a:accent5>
      <a:srgbClr val="FBDFC2"/>
    </a:accent5>
    <a:accent6>
      <a:srgbClr val="927ED3"/>
    </a:accent6>
    <a:hlink>
      <a:srgbClr val="7C6148"/>
    </a:hlink>
    <a:folHlink>
      <a:srgbClr val="8E8562"/>
    </a:folHlink>
  </a:clrScheme>
</a:themeOverride>
</file>

<file path=docProps/app.xml><?xml version="1.0" encoding="utf-8"?>
<Properties xmlns="http://schemas.openxmlformats.org/officeDocument/2006/extended-properties" xmlns:vt="http://schemas.openxmlformats.org/officeDocument/2006/docPropsVTypes">
  <TotalTime>0</TotalTime>
  <Words>10686</Words>
  <Application>WPS 演示</Application>
  <PresentationFormat>宽屏</PresentationFormat>
  <Paragraphs>474</Paragraphs>
  <Slides>61</Slides>
  <Notes>0</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61</vt:i4>
      </vt:variant>
    </vt:vector>
  </HeadingPairs>
  <TitlesOfParts>
    <vt:vector size="90" baseType="lpstr">
      <vt:lpstr>Arial</vt:lpstr>
      <vt:lpstr>宋体</vt:lpstr>
      <vt:lpstr>Wingdings</vt:lpstr>
      <vt:lpstr>Times New Roman</vt:lpstr>
      <vt:lpstr>华文隶书</vt:lpstr>
      <vt:lpstr>华文行楷</vt:lpstr>
      <vt:lpstr>仿宋_GB2312</vt:lpstr>
      <vt:lpstr>华文宋体</vt:lpstr>
      <vt:lpstr>华文细黑</vt:lpstr>
      <vt:lpstr>隶书</vt:lpstr>
      <vt:lpstr>楷体_GB2312</vt:lpstr>
      <vt:lpstr>黑体</vt:lpstr>
      <vt:lpstr>新宋体</vt:lpstr>
      <vt:lpstr>华文新魏</vt:lpstr>
      <vt:lpstr>华文中宋</vt:lpstr>
      <vt:lpstr>微软雅黑</vt:lpstr>
      <vt:lpstr>Calibri Light</vt:lpstr>
      <vt:lpstr>Courier New</vt:lpstr>
      <vt:lpstr>Calibri</vt:lpstr>
      <vt:lpstr>Arial Rounded MT Bold</vt:lpstr>
      <vt:lpstr>Wingdings 3</vt:lpstr>
      <vt:lpstr>华文楷体</vt:lpstr>
      <vt:lpstr>Tahoma</vt:lpstr>
      <vt:lpstr>Comic Sans MS</vt:lpstr>
      <vt:lpstr>华文仿宋</vt:lpstr>
      <vt:lpstr>幼圆</vt:lpstr>
      <vt:lpstr>PMingLiU</vt:lpstr>
      <vt:lpstr>方正姚体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作 者 作 品 </vt:lpstr>
      <vt:lpstr>秋兴八首(其一)</vt:lpstr>
      <vt:lpstr>《秋兴八首》（其一）</vt:lpstr>
      <vt:lpstr>写作背景</vt:lpstr>
      <vt:lpstr>PowerPoint 演示文稿</vt:lpstr>
      <vt:lpstr>《秋兴八首》解析</vt:lpstr>
      <vt:lpstr>1. 课 文 分 析 </vt:lpstr>
      <vt:lpstr>1. 课 文 分 析</vt:lpstr>
      <vt:lpstr>1. 课 文 分 析</vt:lpstr>
      <vt:lpstr>  </vt:lpstr>
      <vt:lpstr>  </vt:lpstr>
      <vt:lpstr>PowerPoint 演示文稿</vt:lpstr>
      <vt:lpstr>PowerPoint 演示文稿</vt:lpstr>
      <vt:lpstr>内容评述</vt:lpstr>
      <vt:lpstr>艺术特色</vt:lpstr>
      <vt:lpstr>探究与思考</vt:lpstr>
      <vt:lpstr>咏怀古迹(其三)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典故</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登高</vt:lpstr>
      <vt:lpstr>PowerPoint 演示文稿</vt:lpstr>
      <vt:lpstr>PowerPoint 演示文稿</vt:lpstr>
      <vt:lpstr>PowerPoint 演示文稿</vt:lpstr>
      <vt:lpstr>内容分析</vt:lpstr>
      <vt:lpstr>PowerPoint 演示文稿</vt:lpstr>
      <vt:lpstr>PowerPoint 演示文稿</vt:lpstr>
      <vt:lpstr>PowerPoint 演示文稿</vt:lpstr>
      <vt:lpstr>PowerPoint 演示文稿</vt:lpstr>
      <vt:lpstr>PowerPoint 演示文稿</vt:lpstr>
      <vt:lpstr>PowerPoint 演示文稿</vt:lpstr>
      <vt:lpstr>结构分析</vt:lpstr>
      <vt:lpstr>艺术特色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14</cp:revision>
  <dcterms:created xsi:type="dcterms:W3CDTF">2017-02-27T06:41:00Z</dcterms:created>
  <dcterms:modified xsi:type="dcterms:W3CDTF">2017-02-28T08:49:48Z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