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33" r:id="rId2"/>
    <p:sldId id="303" r:id="rId3"/>
    <p:sldId id="320" r:id="rId4"/>
    <p:sldId id="304" r:id="rId5"/>
    <p:sldId id="306" r:id="rId6"/>
    <p:sldId id="291" r:id="rId7"/>
    <p:sldId id="329" r:id="rId8"/>
    <p:sldId id="328" r:id="rId9"/>
    <p:sldId id="345" r:id="rId10"/>
    <p:sldId id="330" r:id="rId11"/>
    <p:sldId id="331" r:id="rId12"/>
    <p:sldId id="334" r:id="rId13"/>
    <p:sldId id="336" r:id="rId14"/>
    <p:sldId id="337" r:id="rId15"/>
    <p:sldId id="338" r:id="rId16"/>
    <p:sldId id="339" r:id="rId17"/>
    <p:sldId id="340" r:id="rId18"/>
    <p:sldId id="344" r:id="rId19"/>
    <p:sldId id="335" r:id="rId20"/>
    <p:sldId id="341" r:id="rId21"/>
    <p:sldId id="342" r:id="rId22"/>
    <p:sldId id="343" r:id="rId23"/>
    <p:sldId id="346" r:id="rId24"/>
    <p:sldId id="347" r:id="rId25"/>
    <p:sldId id="319" r:id="rId2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322" autoAdjust="0"/>
  </p:normalViewPr>
  <p:slideViewPr>
    <p:cSldViewPr snapToGrid="0">
      <p:cViewPr>
        <p:scale>
          <a:sx n="68" d="100"/>
          <a:sy n="68" d="100"/>
        </p:scale>
        <p:origin x="-822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B1B13-7FAE-4509-9B9D-B5997EB79D62}" type="datetimeFigureOut">
              <a:rPr lang="zh-HK" altLang="en-US"/>
              <a:pPr>
                <a:defRPr/>
              </a:pPr>
              <a:t>21/1/2021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AEDC75B-4FE9-4F4D-9205-AC97FE46BA42}" type="slidenum">
              <a:rPr lang="zh-HK" altLang="en-US"/>
              <a:pPr>
                <a:defRPr/>
              </a:pPr>
              <a:t>‹#›</a:t>
            </a:fld>
            <a:endParaRPr lang="en-US" altLang="zh-H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85953-AF35-4699-B323-68BB31A5F367}" type="datetimeFigureOut">
              <a:rPr lang="zh-HK" altLang="en-US"/>
              <a:pPr>
                <a:defRPr/>
              </a:pPr>
              <a:t>21/1/2021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7DA45A4-AA9C-4BBA-A185-61E23144A319}" type="slidenum">
              <a:rPr lang="zh-HK" altLang="en-US"/>
              <a:pPr>
                <a:defRPr/>
              </a:pPr>
              <a:t>‹#›</a:t>
            </a:fld>
            <a:endParaRPr lang="en-US" altLang="zh-H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2B300-8E42-47D5-A475-1F497EC86E6B}" type="datetimeFigureOut">
              <a:rPr lang="zh-HK" altLang="en-US"/>
              <a:pPr>
                <a:defRPr/>
              </a:pPr>
              <a:t>21/1/2021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E9FAA09-A8D0-47DD-AB22-C6C3C8BB4213}" type="slidenum">
              <a:rPr lang="zh-HK" altLang="en-US"/>
              <a:pPr>
                <a:defRPr/>
              </a:pPr>
              <a:t>‹#›</a:t>
            </a:fld>
            <a:endParaRPr lang="en-US" altLang="zh-HK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3805C4-A1F3-4067-9684-75A2A385DA6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53592077"/>
      </p:ext>
    </p:extLst>
  </p:cSld>
  <p:clrMapOvr>
    <a:masterClrMapping/>
  </p:clrMapOvr>
  <p:transition spd="med">
    <p:randomBa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F7229D-4940-49F3-9B47-D4999FDF130E}" type="datetimeFigureOut">
              <a:rPr lang="zh-HK" altLang="en-US"/>
              <a:pPr>
                <a:defRPr/>
              </a:pPr>
              <a:t>21/1/2021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CF5947A-34AD-44A0-8AB8-0EB0BBAAC0DA}" type="slidenum">
              <a:rPr lang="zh-HK" altLang="en-US"/>
              <a:pPr>
                <a:defRPr/>
              </a:pPr>
              <a:t>‹#›</a:t>
            </a:fld>
            <a:endParaRPr lang="en-US" altLang="zh-H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D12228-1E8C-4DAC-8B55-BCDD3F11F694}" type="datetimeFigureOut">
              <a:rPr lang="zh-HK" altLang="en-US"/>
              <a:pPr>
                <a:defRPr/>
              </a:pPr>
              <a:t>21/1/2021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D3D4989-CDF8-4FA8-A740-45C3A168A932}" type="slidenum">
              <a:rPr lang="zh-HK" altLang="en-US"/>
              <a:pPr>
                <a:defRPr/>
              </a:pPr>
              <a:t>‹#›</a:t>
            </a:fld>
            <a:endParaRPr lang="en-US" altLang="zh-H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2FD8E-CE49-4193-B7D6-3B676FB8CC79}" type="datetimeFigureOut">
              <a:rPr lang="zh-HK" altLang="en-US"/>
              <a:pPr>
                <a:defRPr/>
              </a:pPr>
              <a:t>21/1/2021</a:t>
            </a:fld>
            <a:endParaRPr lang="zh-HK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HK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CB4F91A-31E8-4BC2-B601-FB79CE89562E}" type="slidenum">
              <a:rPr lang="zh-HK" altLang="en-US"/>
              <a:pPr>
                <a:defRPr/>
              </a:pPr>
              <a:t>‹#›</a:t>
            </a:fld>
            <a:endParaRPr lang="en-US" altLang="zh-H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07E560-2D33-418B-B4C6-3A6E751B5454}" type="datetimeFigureOut">
              <a:rPr lang="zh-HK" altLang="en-US"/>
              <a:pPr>
                <a:defRPr/>
              </a:pPr>
              <a:t>21/1/2021</a:t>
            </a:fld>
            <a:endParaRPr lang="zh-HK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HK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634618B-13BF-41DF-8725-E0F0DBB98350}" type="slidenum">
              <a:rPr lang="zh-HK" altLang="en-US"/>
              <a:pPr>
                <a:defRPr/>
              </a:pPr>
              <a:t>‹#›</a:t>
            </a:fld>
            <a:endParaRPr lang="en-US" altLang="zh-H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4707C6-2685-4E99-8DA8-2544B6B2107F}" type="datetimeFigureOut">
              <a:rPr lang="zh-HK" altLang="en-US"/>
              <a:pPr>
                <a:defRPr/>
              </a:pPr>
              <a:t>21/1/2021</a:t>
            </a:fld>
            <a:endParaRPr lang="zh-HK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HK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0EC4C04-3DAD-486B-974F-65057DBEED24}" type="slidenum">
              <a:rPr lang="zh-HK" altLang="en-US"/>
              <a:pPr>
                <a:defRPr/>
              </a:pPr>
              <a:t>‹#›</a:t>
            </a:fld>
            <a:endParaRPr lang="en-US" altLang="zh-H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1BE066-0DE7-4F6C-B2E5-2A74A7FC6B0A}" type="datetimeFigureOut">
              <a:rPr lang="zh-HK" altLang="en-US"/>
              <a:pPr>
                <a:defRPr/>
              </a:pPr>
              <a:t>21/1/2021</a:t>
            </a:fld>
            <a:endParaRPr lang="zh-HK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HK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4B88DDF-E2F6-4E6A-B2C3-DF5BC5207357}" type="slidenum">
              <a:rPr lang="zh-HK" altLang="en-US"/>
              <a:pPr>
                <a:defRPr/>
              </a:pPr>
              <a:t>‹#›</a:t>
            </a:fld>
            <a:endParaRPr lang="en-US" altLang="zh-H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640EE5-D94E-4EF6-90D4-11CDD9CFC733}" type="datetimeFigureOut">
              <a:rPr lang="zh-HK" altLang="en-US"/>
              <a:pPr>
                <a:defRPr/>
              </a:pPr>
              <a:t>21/1/2021</a:t>
            </a:fld>
            <a:endParaRPr lang="zh-HK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HK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5784954-0DC5-4C53-B2A2-A822C27F6AF2}" type="slidenum">
              <a:rPr lang="zh-HK" altLang="en-US"/>
              <a:pPr>
                <a:defRPr/>
              </a:pPr>
              <a:t>‹#›</a:t>
            </a:fld>
            <a:endParaRPr lang="en-US" altLang="zh-H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585E1-A49D-4C4D-BDDA-19BCC019EF6A}" type="datetimeFigureOut">
              <a:rPr lang="zh-HK" altLang="en-US"/>
              <a:pPr>
                <a:defRPr/>
              </a:pPr>
              <a:t>21/1/2021</a:t>
            </a:fld>
            <a:endParaRPr lang="zh-HK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HK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6607197-61B4-4497-AEAE-9B1D9D6890B4}" type="slidenum">
              <a:rPr lang="zh-HK" altLang="en-US"/>
              <a:pPr>
                <a:defRPr/>
              </a:pPr>
              <a:t>‹#›</a:t>
            </a:fld>
            <a:endParaRPr lang="en-US" altLang="zh-H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12219B5-88CB-4472-8BC2-48B67100245D}" type="datetimeFigureOut">
              <a:rPr lang="zh-HK" altLang="en-US"/>
              <a:pPr>
                <a:defRPr/>
              </a:pPr>
              <a:t>21/1/2021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ea typeface="PMingLiU" panose="02020500000000000000" pitchFamily="18" charset="-120"/>
              </a:defRPr>
            </a:lvl1pPr>
          </a:lstStyle>
          <a:p>
            <a:pPr>
              <a:defRPr/>
            </a:pPr>
            <a:fld id="{C879BE07-0674-4B2B-A7DB-F82DD98DE79E}" type="slidenum">
              <a:rPr lang="zh-HK" altLang="en-US"/>
              <a:pPr>
                <a:defRPr/>
              </a:pPr>
              <a:t>‹#›</a:t>
            </a:fld>
            <a:endParaRPr lang="en-US" altLang="zh-HK"/>
          </a:p>
        </p:txBody>
      </p:sp>
      <p:pic>
        <p:nvPicPr>
          <p:cNvPr id="1031" name="图片 6" descr="岭南师范logo.png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411163" y="334963"/>
            <a:ext cx="4325937" cy="77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PMingLiU" pitchFamily="18" charset="-120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PMingLiU" pitchFamily="18" charset="-12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PMingLiU" pitchFamily="18" charset="-12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PMingLiU" pitchFamily="18" charset="-12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PMingLiU" pitchFamily="18" charset="-12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PMingLiU" pitchFamily="18" charset="-12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PMingLiU" pitchFamily="18" charset="-12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PMingLiU" pitchFamily="18" charset="-12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PMingLiU" pitchFamily="18" charset="-12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PMingLiU" pitchFamily="18" charset="-12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ximalaya.com/yule/31942250/263743278" TargetMode="Externa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video.sina.cn/news/2020-02-23/detail-iimxyqvz5257930.d.html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s://www.sohu.com/a/377927411_821446" TargetMode="Externa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6" name="Text Box 12"/>
          <p:cNvSpPr txBox="1">
            <a:spLocks noChangeArrowheads="1"/>
          </p:cNvSpPr>
          <p:nvPr/>
        </p:nvSpPr>
        <p:spPr bwMode="auto">
          <a:xfrm>
            <a:off x="700088" y="1283672"/>
            <a:ext cx="11149012" cy="4093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4000" dirty="0" smtClean="0">
                <a:solidFill>
                  <a:srgbClr val="000099"/>
                </a:solidFill>
                <a:ea typeface="方正大黑简体" pitchFamily="1" charset="-122"/>
              </a:rPr>
              <a:t>     </a:t>
            </a:r>
            <a:r>
              <a:rPr lang="zh-CN" altLang="en-US" sz="4000" dirty="0">
                <a:solidFill>
                  <a:srgbClr val="000099"/>
                </a:solidFill>
                <a:ea typeface="方正大黑简体" pitchFamily="1" charset="-122"/>
              </a:rPr>
              <a:t>课</a:t>
            </a:r>
            <a:r>
              <a:rPr lang="zh-CN" altLang="en-US" sz="4000" dirty="0" smtClean="0">
                <a:solidFill>
                  <a:srgbClr val="000099"/>
                </a:solidFill>
                <a:ea typeface="方正大黑简体" pitchFamily="1" charset="-122"/>
              </a:rPr>
              <a:t>前准备：</a:t>
            </a:r>
            <a:endParaRPr lang="en-US" altLang="zh-CN" sz="4000" dirty="0" smtClean="0">
              <a:solidFill>
                <a:srgbClr val="000099"/>
              </a:solidFill>
              <a:ea typeface="方正大黑简体" pitchFamily="1" charset="-122"/>
            </a:endParaRPr>
          </a:p>
          <a:p>
            <a:pPr eaLnBrk="1" hangingPunct="1">
              <a:spcBef>
                <a:spcPct val="50000"/>
              </a:spcBef>
              <a:defRPr/>
            </a:pPr>
            <a:r>
              <a:rPr lang="en-US" altLang="zh-CN" sz="4000" dirty="0" smtClean="0">
                <a:solidFill>
                  <a:srgbClr val="000099"/>
                </a:solidFill>
                <a:ea typeface="方正大黑简体" pitchFamily="1" charset="-122"/>
              </a:rPr>
              <a:t>1</a:t>
            </a:r>
            <a:r>
              <a:rPr lang="zh-CN" altLang="en-US" sz="4000" dirty="0" smtClean="0">
                <a:solidFill>
                  <a:srgbClr val="000099"/>
                </a:solidFill>
                <a:ea typeface="方正大黑简体" pitchFamily="1" charset="-122"/>
              </a:rPr>
              <a:t>、备好教材及高一要求购买的</a:t>
            </a:r>
            <a:r>
              <a:rPr lang="en-US" altLang="zh-CN" sz="4000" dirty="0" smtClean="0">
                <a:solidFill>
                  <a:srgbClr val="000099"/>
                </a:solidFill>
                <a:ea typeface="方正大黑简体" pitchFamily="1" charset="-122"/>
              </a:rPr>
              <a:t>《</a:t>
            </a:r>
            <a:r>
              <a:rPr lang="zh-CN" altLang="en-US" sz="4000" dirty="0" smtClean="0">
                <a:solidFill>
                  <a:srgbClr val="000099"/>
                </a:solidFill>
                <a:ea typeface="方正大黑简体" pitchFamily="1" charset="-122"/>
              </a:rPr>
              <a:t>论语</a:t>
            </a:r>
            <a:r>
              <a:rPr lang="en-US" altLang="zh-CN" sz="4000" dirty="0" smtClean="0">
                <a:solidFill>
                  <a:srgbClr val="000099"/>
                </a:solidFill>
                <a:ea typeface="方正大黑简体" pitchFamily="1" charset="-122"/>
              </a:rPr>
              <a:t>》</a:t>
            </a:r>
            <a:r>
              <a:rPr lang="zh-CN" altLang="en-US" sz="4000" dirty="0" smtClean="0">
                <a:solidFill>
                  <a:srgbClr val="000099"/>
                </a:solidFill>
                <a:ea typeface="方正大黑简体" pitchFamily="1" charset="-122"/>
              </a:rPr>
              <a:t>资料</a:t>
            </a:r>
            <a:endParaRPr lang="en-US" altLang="zh-CN" sz="4000" dirty="0" smtClean="0">
              <a:solidFill>
                <a:srgbClr val="000099"/>
              </a:solidFill>
              <a:ea typeface="方正大黑简体" pitchFamily="1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en-US" altLang="zh-CN" sz="4000" dirty="0" smtClean="0">
                <a:solidFill>
                  <a:srgbClr val="000099"/>
                </a:solidFill>
                <a:ea typeface="方正大黑简体" pitchFamily="1" charset="-122"/>
              </a:rPr>
              <a:t>2</a:t>
            </a:r>
            <a:r>
              <a:rPr lang="zh-CN" altLang="en-US" sz="4000" dirty="0" smtClean="0">
                <a:solidFill>
                  <a:srgbClr val="000099"/>
                </a:solidFill>
                <a:ea typeface="方正大黑简体" pitchFamily="1" charset="-122"/>
              </a:rPr>
              <a:t>、如果方便的话，上网搜索</a:t>
            </a:r>
            <a:r>
              <a:rPr lang="en-US" altLang="zh-CN" sz="4000" dirty="0">
                <a:solidFill>
                  <a:srgbClr val="000099"/>
                </a:solidFill>
                <a:ea typeface="方正大黑简体" pitchFamily="1" charset="-122"/>
              </a:rPr>
              <a:t>《</a:t>
            </a:r>
            <a:r>
              <a:rPr lang="zh-CN" altLang="en-US" sz="4000" dirty="0">
                <a:solidFill>
                  <a:srgbClr val="000099"/>
                </a:solidFill>
                <a:ea typeface="方正大黑简体" pitchFamily="1" charset="-122"/>
              </a:rPr>
              <a:t>史记</a:t>
            </a:r>
            <a:r>
              <a:rPr lang="en-US" altLang="zh-CN" sz="4000" dirty="0">
                <a:solidFill>
                  <a:srgbClr val="000099"/>
                </a:solidFill>
                <a:ea typeface="方正大黑简体" pitchFamily="1" charset="-122"/>
              </a:rPr>
              <a:t>•</a:t>
            </a:r>
            <a:r>
              <a:rPr lang="zh-CN" altLang="en-US" sz="4000" dirty="0">
                <a:solidFill>
                  <a:srgbClr val="000099"/>
                </a:solidFill>
                <a:ea typeface="方正大黑简体" pitchFamily="1" charset="-122"/>
              </a:rPr>
              <a:t>仲尼弟子列传</a:t>
            </a:r>
            <a:r>
              <a:rPr lang="en-US" altLang="zh-CN" sz="4000" dirty="0" smtClean="0">
                <a:solidFill>
                  <a:srgbClr val="000099"/>
                </a:solidFill>
                <a:ea typeface="方正大黑简体" pitchFamily="1" charset="-122"/>
              </a:rPr>
              <a:t>》</a:t>
            </a:r>
            <a:r>
              <a:rPr lang="zh-CN" altLang="en-US" sz="4000" dirty="0" smtClean="0">
                <a:solidFill>
                  <a:srgbClr val="000099"/>
                </a:solidFill>
                <a:ea typeface="方正大黑简体" pitchFamily="1" charset="-122"/>
              </a:rPr>
              <a:t>，最好找附带翻译的。</a:t>
            </a:r>
            <a:endParaRPr lang="en-US" altLang="zh-CN" sz="4000" dirty="0" smtClean="0">
              <a:solidFill>
                <a:srgbClr val="000099"/>
              </a:solidFill>
              <a:ea typeface="方正大黑简体" pitchFamily="1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en-US" altLang="zh-CN" sz="4000" dirty="0" smtClean="0">
                <a:solidFill>
                  <a:srgbClr val="000099"/>
                </a:solidFill>
                <a:ea typeface="方正大黑简体" pitchFamily="1" charset="-122"/>
              </a:rPr>
              <a:t>3</a:t>
            </a:r>
            <a:r>
              <a:rPr lang="zh-CN" altLang="en-US" sz="4000" dirty="0" smtClean="0">
                <a:solidFill>
                  <a:srgbClr val="000099"/>
                </a:solidFill>
                <a:ea typeface="方正大黑简体" pitchFamily="1" charset="-122"/>
              </a:rPr>
              <a:t>、认真</a:t>
            </a:r>
            <a:r>
              <a:rPr lang="zh-CN" altLang="en-US" sz="4000" dirty="0" smtClean="0">
                <a:solidFill>
                  <a:srgbClr val="000099"/>
                </a:solidFill>
                <a:ea typeface="方正大黑简体" pitchFamily="1" charset="-122"/>
                <a:hlinkClick r:id="rId2"/>
              </a:rPr>
              <a:t>听一段表白</a:t>
            </a:r>
            <a:r>
              <a:rPr lang="zh-CN" altLang="en-US" sz="4000" dirty="0" smtClean="0">
                <a:solidFill>
                  <a:srgbClr val="000099"/>
                </a:solidFill>
                <a:ea typeface="方正大黑简体" pitchFamily="1" charset="-122"/>
              </a:rPr>
              <a:t>。</a:t>
            </a:r>
            <a:endParaRPr lang="en-US" altLang="zh-CN" sz="4000" dirty="0">
              <a:solidFill>
                <a:srgbClr val="000099"/>
              </a:solidFill>
              <a:ea typeface="方正大黑简体" pitchFamily="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1592736"/>
      </p:ext>
    </p:extLst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5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5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5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6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2938" y="928688"/>
            <a:ext cx="1101566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论语中“子贡”“赐” 出现</a:t>
            </a:r>
            <a:r>
              <a:rPr lang="en-US" altLang="zh-CN" sz="2800" dirty="0" smtClean="0"/>
              <a:t>57</a:t>
            </a:r>
            <a:r>
              <a:rPr lang="zh-CN" altLang="en-US" sz="2800" dirty="0" smtClean="0"/>
              <a:t>次。</a:t>
            </a:r>
            <a:endParaRPr lang="en-US" altLang="zh-CN" sz="2800" dirty="0" smtClean="0"/>
          </a:p>
          <a:p>
            <a:r>
              <a:rPr lang="en-US" altLang="zh-CN" sz="2800" dirty="0"/>
              <a:t> </a:t>
            </a:r>
            <a:r>
              <a:rPr lang="en-US" altLang="zh-CN" sz="2800" dirty="0" smtClean="0"/>
              <a:t>      </a:t>
            </a:r>
            <a:r>
              <a:rPr lang="zh-CN" altLang="en-US" sz="2800" dirty="0" smtClean="0"/>
              <a:t>端木</a:t>
            </a:r>
            <a:r>
              <a:rPr lang="zh-CN" altLang="en-US" sz="2800" dirty="0"/>
              <a:t>赐</a:t>
            </a:r>
            <a:r>
              <a:rPr lang="en-US" altLang="zh-CN" sz="2800" dirty="0"/>
              <a:t>(</a:t>
            </a:r>
            <a:r>
              <a:rPr lang="zh-CN" altLang="en-US" sz="2800" dirty="0"/>
              <a:t>公元前</a:t>
            </a:r>
            <a:r>
              <a:rPr lang="en-US" altLang="zh-CN" sz="2800" dirty="0"/>
              <a:t>520-</a:t>
            </a:r>
            <a:r>
              <a:rPr lang="zh-CN" altLang="en-US" sz="2800" dirty="0"/>
              <a:t>前</a:t>
            </a:r>
            <a:r>
              <a:rPr lang="en-US" altLang="zh-CN" sz="2800" dirty="0"/>
              <a:t>456</a:t>
            </a:r>
            <a:r>
              <a:rPr lang="zh-CN" altLang="en-US" sz="2800" dirty="0"/>
              <a:t>年</a:t>
            </a:r>
            <a:r>
              <a:rPr lang="en-US" altLang="zh-CN" sz="2800" dirty="0"/>
              <a:t>)</a:t>
            </a:r>
            <a:r>
              <a:rPr lang="zh-CN" altLang="en-US" sz="2800" dirty="0"/>
              <a:t>，姓端木，名赐，字子贡，比孔子小三十一岁，卫国人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r>
              <a:rPr lang="en-US" altLang="zh-CN" sz="2800" dirty="0" smtClean="0">
                <a:solidFill>
                  <a:srgbClr val="FF0000"/>
                </a:solidFill>
              </a:rPr>
              <a:t>      </a:t>
            </a:r>
            <a:r>
              <a:rPr lang="zh-CN" altLang="en-US" sz="2800" dirty="0" smtClean="0">
                <a:solidFill>
                  <a:srgbClr val="FF0000"/>
                </a:solidFill>
              </a:rPr>
              <a:t>孔子</a:t>
            </a:r>
            <a:r>
              <a:rPr lang="zh-CN" altLang="en-US" sz="2800" dirty="0">
                <a:solidFill>
                  <a:srgbClr val="FF0000"/>
                </a:solidFill>
              </a:rPr>
              <a:t>弟子与孔子的问答之言，见于</a:t>
            </a:r>
            <a:r>
              <a:rPr lang="en-US" altLang="zh-CN" sz="2800" dirty="0">
                <a:solidFill>
                  <a:srgbClr val="FF0000"/>
                </a:solidFill>
              </a:rPr>
              <a:t>《</a:t>
            </a:r>
            <a:r>
              <a:rPr lang="zh-CN" altLang="en-US" sz="2800" dirty="0">
                <a:solidFill>
                  <a:srgbClr val="FF0000"/>
                </a:solidFill>
              </a:rPr>
              <a:t>论语</a:t>
            </a:r>
            <a:r>
              <a:rPr lang="en-US" altLang="zh-CN" sz="2800" dirty="0">
                <a:solidFill>
                  <a:srgbClr val="FF0000"/>
                </a:solidFill>
              </a:rPr>
              <a:t>》</a:t>
            </a:r>
            <a:r>
              <a:rPr lang="zh-CN" altLang="en-US" sz="2800" dirty="0">
                <a:solidFill>
                  <a:srgbClr val="FF0000"/>
                </a:solidFill>
              </a:rPr>
              <a:t>的，以他为最多，孔子器重他仅次于颜回</a:t>
            </a:r>
            <a:r>
              <a:rPr lang="zh-CN" altLang="en-US" sz="2800" dirty="0" smtClean="0">
                <a:solidFill>
                  <a:srgbClr val="FF0000"/>
                </a:solidFill>
              </a:rPr>
              <a:t>。</a:t>
            </a:r>
            <a:endParaRPr lang="en-US" altLang="zh-CN" sz="2800" dirty="0" smtClean="0">
              <a:solidFill>
                <a:srgbClr val="FF0000"/>
              </a:solidFill>
            </a:endParaRPr>
          </a:p>
          <a:p>
            <a:endParaRPr lang="en-US" altLang="zh-CN" sz="2800" dirty="0">
              <a:solidFill>
                <a:srgbClr val="FF0000"/>
              </a:solidFill>
            </a:endParaRPr>
          </a:p>
          <a:p>
            <a:r>
              <a:rPr lang="zh-CN" altLang="en-US" sz="2800" dirty="0" smtClean="0">
                <a:solidFill>
                  <a:srgbClr val="FF0000"/>
                </a:solidFill>
              </a:rPr>
              <a:t>     子</a:t>
            </a:r>
            <a:r>
              <a:rPr lang="zh-CN" altLang="en-US" sz="2800" dirty="0">
                <a:solidFill>
                  <a:srgbClr val="FF0000"/>
                </a:solidFill>
              </a:rPr>
              <a:t>贡口才很好，善于雄辩，曾灵活地运用</a:t>
            </a:r>
            <a:r>
              <a:rPr lang="en-US" altLang="zh-CN" sz="2800" dirty="0">
                <a:solidFill>
                  <a:srgbClr val="FF0000"/>
                </a:solidFill>
              </a:rPr>
              <a:t>《</a:t>
            </a:r>
            <a:r>
              <a:rPr lang="zh-CN" altLang="en-US" sz="2800" dirty="0">
                <a:solidFill>
                  <a:srgbClr val="FF0000"/>
                </a:solidFill>
              </a:rPr>
              <a:t>诗经</a:t>
            </a:r>
            <a:r>
              <a:rPr lang="en-US" altLang="zh-CN" sz="2800" dirty="0">
                <a:solidFill>
                  <a:srgbClr val="FF0000"/>
                </a:solidFill>
              </a:rPr>
              <a:t>·</a:t>
            </a:r>
            <a:r>
              <a:rPr lang="zh-CN" altLang="en-US" sz="2800" dirty="0">
                <a:solidFill>
                  <a:srgbClr val="FF0000"/>
                </a:solidFill>
              </a:rPr>
              <a:t>卫风</a:t>
            </a:r>
            <a:r>
              <a:rPr lang="en-US" altLang="zh-CN" sz="2800" dirty="0">
                <a:solidFill>
                  <a:srgbClr val="FF0000"/>
                </a:solidFill>
              </a:rPr>
              <a:t>·</a:t>
            </a:r>
            <a:r>
              <a:rPr lang="zh-CN" altLang="en-US" sz="2800" dirty="0">
                <a:solidFill>
                  <a:srgbClr val="FF0000"/>
                </a:solidFill>
              </a:rPr>
              <a:t>淇奥</a:t>
            </a:r>
            <a:r>
              <a:rPr lang="en-US" altLang="zh-CN" sz="2800" dirty="0">
                <a:solidFill>
                  <a:srgbClr val="FF0000"/>
                </a:solidFill>
              </a:rPr>
              <a:t>》</a:t>
            </a:r>
            <a:r>
              <a:rPr lang="zh-CN" altLang="en-US" sz="2800" dirty="0">
                <a:solidFill>
                  <a:srgbClr val="FF0000"/>
                </a:solidFill>
              </a:rPr>
              <a:t>中“如切如磋，如琢如磨”的诗句来回答老师的</a:t>
            </a:r>
            <a:r>
              <a:rPr lang="zh-CN" altLang="en-US" sz="2800" dirty="0" smtClean="0">
                <a:solidFill>
                  <a:srgbClr val="FF0000"/>
                </a:solidFill>
              </a:rPr>
              <a:t>提问</a:t>
            </a:r>
            <a:r>
              <a:rPr lang="zh-CN" altLang="en-US" sz="2800" dirty="0">
                <a:solidFill>
                  <a:srgbClr val="FF0000"/>
                </a:solidFill>
              </a:rPr>
              <a:t>，</a:t>
            </a:r>
            <a:r>
              <a:rPr lang="zh-CN" altLang="en-US" sz="2800" dirty="0" smtClean="0">
                <a:solidFill>
                  <a:srgbClr val="FF0000"/>
                </a:solidFill>
              </a:rPr>
              <a:t>孔子</a:t>
            </a:r>
            <a:r>
              <a:rPr lang="zh-CN" altLang="en-US" sz="2800" dirty="0">
                <a:solidFill>
                  <a:srgbClr val="FF0000"/>
                </a:solidFill>
              </a:rPr>
              <a:t>认为子贡的回答十分贴切，故而称赞子贡“始可与言</a:t>
            </a:r>
            <a:r>
              <a:rPr lang="en-US" altLang="zh-CN" sz="2800" dirty="0">
                <a:solidFill>
                  <a:srgbClr val="FF0000"/>
                </a:solidFill>
              </a:rPr>
              <a:t>《</a:t>
            </a:r>
            <a:r>
              <a:rPr lang="zh-CN" altLang="en-US" sz="2800" dirty="0">
                <a:solidFill>
                  <a:srgbClr val="FF0000"/>
                </a:solidFill>
              </a:rPr>
              <a:t>诗</a:t>
            </a:r>
            <a:r>
              <a:rPr lang="en-US" altLang="zh-CN" sz="2800" dirty="0">
                <a:solidFill>
                  <a:srgbClr val="FF0000"/>
                </a:solidFill>
              </a:rPr>
              <a:t>》</a:t>
            </a:r>
            <a:r>
              <a:rPr lang="zh-CN" altLang="en-US" sz="2800" dirty="0">
                <a:solidFill>
                  <a:srgbClr val="FF0000"/>
                </a:solidFill>
              </a:rPr>
              <a:t>已矣</a:t>
            </a:r>
            <a:r>
              <a:rPr lang="zh-CN" altLang="en-US" sz="2800" dirty="0" smtClean="0">
                <a:solidFill>
                  <a:srgbClr val="FF0000"/>
                </a:solidFill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</a:rPr>
              <a:t> （见教材</a:t>
            </a:r>
            <a:r>
              <a:rPr lang="en-US" altLang="zh-CN" sz="2800" dirty="0">
                <a:solidFill>
                  <a:srgbClr val="FF0000"/>
                </a:solidFill>
              </a:rPr>
              <a:t>P33</a:t>
            </a:r>
            <a:r>
              <a:rPr lang="zh-CN" altLang="en-US" sz="2800" dirty="0" smtClean="0">
                <a:solidFill>
                  <a:srgbClr val="FF0000"/>
                </a:solidFill>
              </a:rPr>
              <a:t>）。</a:t>
            </a:r>
            <a:endParaRPr lang="en-US" altLang="zh-CN" sz="2800" dirty="0" smtClean="0">
              <a:solidFill>
                <a:srgbClr val="FF0000"/>
              </a:solidFill>
            </a:endParaRPr>
          </a:p>
          <a:p>
            <a:r>
              <a:rPr lang="zh-CN" altLang="en-US" sz="2800" dirty="0" smtClean="0">
                <a:solidFill>
                  <a:srgbClr val="FF0000"/>
                </a:solidFill>
              </a:rPr>
              <a:t>     子贡是</a:t>
            </a:r>
            <a:r>
              <a:rPr lang="zh-CN" altLang="en-US" sz="2800" dirty="0">
                <a:solidFill>
                  <a:srgbClr val="FF0000"/>
                </a:solidFill>
              </a:rPr>
              <a:t>春秋末期有名的外交家。</a:t>
            </a:r>
            <a:endParaRPr lang="zh-CN" altLang="zh-CN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72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2938" y="777616"/>
            <a:ext cx="11015662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       子</a:t>
            </a:r>
            <a:r>
              <a:rPr lang="zh-CN" altLang="en-US" sz="2800" dirty="0"/>
              <a:t>贡一出，存鲁，乱齐，破吴，彊晋而霸越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r>
              <a:rPr lang="en-US" altLang="zh-CN" sz="2800" dirty="0"/>
              <a:t> </a:t>
            </a:r>
            <a:r>
              <a:rPr lang="en-US" altLang="zh-CN" sz="2800" dirty="0" smtClean="0"/>
              <a:t>      </a:t>
            </a:r>
            <a:r>
              <a:rPr lang="zh-CN" altLang="en-US" sz="2800" dirty="0" smtClean="0"/>
              <a:t>子</a:t>
            </a:r>
            <a:r>
              <a:rPr lang="zh-CN" altLang="en-US" sz="2800" dirty="0"/>
              <a:t>贡一使，使势相破，十年之中，五国各有变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r>
              <a:rPr lang="en-US" altLang="zh-CN" sz="2800" dirty="0">
                <a:solidFill>
                  <a:srgbClr val="FF0000"/>
                </a:solidFill>
              </a:rPr>
              <a:t> </a:t>
            </a:r>
            <a:r>
              <a:rPr lang="en-US" altLang="zh-CN" sz="2800" dirty="0" smtClean="0">
                <a:solidFill>
                  <a:srgbClr val="FF0000"/>
                </a:solidFill>
              </a:rPr>
              <a:t>                                               ————</a:t>
            </a:r>
            <a:r>
              <a:rPr lang="en-US" altLang="zh-CN" sz="2800" dirty="0">
                <a:solidFill>
                  <a:srgbClr val="000099"/>
                </a:solidFill>
                <a:ea typeface="方正大黑简体" pitchFamily="1" charset="-122"/>
              </a:rPr>
              <a:t>《</a:t>
            </a:r>
            <a:r>
              <a:rPr lang="zh-CN" altLang="en-US" sz="2800" dirty="0">
                <a:solidFill>
                  <a:srgbClr val="000099"/>
                </a:solidFill>
                <a:ea typeface="方正大黑简体" pitchFamily="1" charset="-122"/>
              </a:rPr>
              <a:t>史记</a:t>
            </a:r>
            <a:r>
              <a:rPr lang="en-US" altLang="zh-CN" sz="2800" dirty="0">
                <a:solidFill>
                  <a:srgbClr val="000099"/>
                </a:solidFill>
                <a:ea typeface="方正大黑简体" pitchFamily="1" charset="-122"/>
              </a:rPr>
              <a:t>•</a:t>
            </a:r>
            <a:r>
              <a:rPr lang="zh-CN" altLang="en-US" sz="2800" dirty="0">
                <a:solidFill>
                  <a:srgbClr val="000099"/>
                </a:solidFill>
                <a:ea typeface="方正大黑简体" pitchFamily="1" charset="-122"/>
              </a:rPr>
              <a:t>仲尼弟子列传</a:t>
            </a:r>
            <a:r>
              <a:rPr lang="en-US" altLang="zh-CN" sz="2800" dirty="0" smtClean="0">
                <a:solidFill>
                  <a:srgbClr val="000099"/>
                </a:solidFill>
                <a:ea typeface="方正大黑简体" pitchFamily="1" charset="-122"/>
              </a:rPr>
              <a:t>》</a:t>
            </a:r>
            <a:endParaRPr lang="en-US" altLang="zh-CN" sz="2800" dirty="0">
              <a:solidFill>
                <a:srgbClr val="FF0000"/>
              </a:solidFill>
            </a:endParaRPr>
          </a:p>
          <a:p>
            <a:r>
              <a:rPr lang="zh-CN" altLang="en-US" sz="2800" dirty="0" smtClean="0">
                <a:solidFill>
                  <a:srgbClr val="000099"/>
                </a:solidFill>
                <a:ea typeface="方正大黑简体" pitchFamily="1" charset="-122"/>
              </a:rPr>
              <a:t>        阅读下面的文字，注意红色字句。 </a:t>
            </a:r>
            <a:endParaRPr lang="en-US" altLang="zh-CN" sz="2800" dirty="0" smtClean="0">
              <a:solidFill>
                <a:srgbClr val="000099"/>
              </a:solidFill>
              <a:ea typeface="方正大黑简体" pitchFamily="1" charset="-122"/>
            </a:endParaRPr>
          </a:p>
          <a:p>
            <a:r>
              <a:rPr lang="en-US" altLang="zh-CN" sz="2800" dirty="0">
                <a:solidFill>
                  <a:srgbClr val="000099"/>
                </a:solidFill>
                <a:ea typeface="方正大黑简体" pitchFamily="1" charset="-122"/>
              </a:rPr>
              <a:t> </a:t>
            </a:r>
            <a:r>
              <a:rPr lang="en-US" altLang="zh-CN" sz="2800" dirty="0" smtClean="0">
                <a:solidFill>
                  <a:srgbClr val="000099"/>
                </a:solidFill>
                <a:ea typeface="方正大黑简体" pitchFamily="1" charset="-122"/>
              </a:rPr>
              <a:t>      </a:t>
            </a:r>
            <a:r>
              <a:rPr lang="zh-CN" altLang="en-US" sz="2800" dirty="0" smtClean="0">
                <a:solidFill>
                  <a:srgbClr val="000099"/>
                </a:solidFill>
                <a:ea typeface="方正大黑简体" pitchFamily="1" charset="-122"/>
              </a:rPr>
              <a:t>一、</a:t>
            </a:r>
            <a:r>
              <a:rPr lang="zh-CN" altLang="en-US" sz="2800" dirty="0" smtClean="0">
                <a:solidFill>
                  <a:srgbClr val="FF0000"/>
                </a:solidFill>
                <a:ea typeface="方正大黑简体" pitchFamily="1" charset="-122"/>
              </a:rPr>
              <a:t>田常</a:t>
            </a:r>
            <a:r>
              <a:rPr lang="zh-CN" altLang="en-US" sz="2800" dirty="0" smtClean="0">
                <a:solidFill>
                  <a:srgbClr val="000099"/>
                </a:solidFill>
                <a:ea typeface="方正大黑简体" pitchFamily="1" charset="-122"/>
              </a:rPr>
              <a:t>欲</a:t>
            </a:r>
            <a:r>
              <a:rPr lang="zh-CN" altLang="en-US" sz="2800" dirty="0">
                <a:solidFill>
                  <a:srgbClr val="000099"/>
                </a:solidFill>
                <a:ea typeface="方正大黑简体" pitchFamily="1" charset="-122"/>
              </a:rPr>
              <a:t>作乱於齐，惮高、国、鲍、晏，故移</a:t>
            </a:r>
            <a:r>
              <a:rPr lang="zh-CN" altLang="en-US" sz="2800" dirty="0">
                <a:solidFill>
                  <a:srgbClr val="FF0000"/>
                </a:solidFill>
                <a:ea typeface="方正大黑简体" pitchFamily="1" charset="-122"/>
              </a:rPr>
              <a:t>其兵欲以伐鲁</a:t>
            </a:r>
            <a:r>
              <a:rPr lang="zh-CN" altLang="en-US" sz="2800" dirty="0" smtClean="0">
                <a:solidFill>
                  <a:srgbClr val="000099"/>
                </a:solidFill>
                <a:ea typeface="方正大黑简体" pitchFamily="1" charset="-122"/>
              </a:rPr>
              <a:t>。</a:t>
            </a:r>
            <a:r>
              <a:rPr lang="en-US" altLang="zh-CN" sz="2800" dirty="0" smtClean="0">
                <a:solidFill>
                  <a:srgbClr val="000099"/>
                </a:solidFill>
                <a:latin typeface="黑体"/>
                <a:ea typeface="黑体"/>
              </a:rPr>
              <a:t>﹒﹒﹒﹒﹒﹒  ﹒﹒﹒﹒﹒﹒</a:t>
            </a:r>
            <a:r>
              <a:rPr lang="zh-CN" altLang="en-US" sz="2800" dirty="0" smtClean="0">
                <a:solidFill>
                  <a:srgbClr val="000099"/>
                </a:solidFill>
                <a:ea typeface="方正大黑简体" pitchFamily="1" charset="-122"/>
              </a:rPr>
              <a:t>子</a:t>
            </a:r>
            <a:r>
              <a:rPr lang="zh-CN" altLang="en-US" sz="2800" dirty="0">
                <a:solidFill>
                  <a:srgbClr val="000099"/>
                </a:solidFill>
                <a:ea typeface="方正大黑简体" pitchFamily="1" charset="-122"/>
              </a:rPr>
              <a:t>路请出，孔子</a:t>
            </a:r>
            <a:r>
              <a:rPr lang="zh-CN" altLang="en-US" sz="2800" dirty="0">
                <a:solidFill>
                  <a:srgbClr val="FF0000"/>
                </a:solidFill>
                <a:ea typeface="方正大黑简体" pitchFamily="1" charset="-122"/>
              </a:rPr>
              <a:t>止之</a:t>
            </a:r>
            <a:r>
              <a:rPr lang="zh-CN" altLang="en-US" sz="2800" dirty="0">
                <a:solidFill>
                  <a:srgbClr val="000099"/>
                </a:solidFill>
                <a:ea typeface="方正大黑简体" pitchFamily="1" charset="-122"/>
              </a:rPr>
              <a:t>。子张、子石请行，孔子</a:t>
            </a:r>
            <a:r>
              <a:rPr lang="zh-CN" altLang="en-US" sz="2800" dirty="0">
                <a:solidFill>
                  <a:srgbClr val="FF0000"/>
                </a:solidFill>
                <a:ea typeface="方正大黑简体" pitchFamily="1" charset="-122"/>
              </a:rPr>
              <a:t>弗许</a:t>
            </a:r>
            <a:r>
              <a:rPr lang="zh-CN" altLang="en-US" sz="2800" dirty="0">
                <a:solidFill>
                  <a:srgbClr val="000099"/>
                </a:solidFill>
                <a:ea typeface="方正大黑简体" pitchFamily="1" charset="-122"/>
              </a:rPr>
              <a:t>。子贡请行，孔子</a:t>
            </a:r>
            <a:r>
              <a:rPr lang="zh-CN" altLang="en-US" sz="2800" dirty="0">
                <a:solidFill>
                  <a:srgbClr val="FF0000"/>
                </a:solidFill>
                <a:ea typeface="方正大黑简体" pitchFamily="1" charset="-122"/>
              </a:rPr>
              <a:t>许之</a:t>
            </a:r>
            <a:r>
              <a:rPr lang="zh-CN" altLang="en-US" sz="2800" dirty="0" smtClean="0">
                <a:solidFill>
                  <a:srgbClr val="000099"/>
                </a:solidFill>
                <a:ea typeface="方正大黑简体" pitchFamily="1" charset="-122"/>
              </a:rPr>
              <a:t>。</a:t>
            </a:r>
            <a:endParaRPr lang="en-US" altLang="zh-CN" sz="2800" dirty="0" smtClean="0">
              <a:solidFill>
                <a:srgbClr val="000099"/>
              </a:solidFill>
              <a:ea typeface="方正大黑简体" pitchFamily="1" charset="-122"/>
            </a:endParaRPr>
          </a:p>
          <a:p>
            <a:r>
              <a:rPr lang="zh-CN" altLang="en-US" sz="2800" dirty="0" smtClean="0">
                <a:solidFill>
                  <a:srgbClr val="000099"/>
                </a:solidFill>
                <a:ea typeface="方正大黑简体" pitchFamily="1" charset="-122"/>
              </a:rPr>
              <a:t>         说</a:t>
            </a:r>
            <a:r>
              <a:rPr lang="zh-CN" altLang="en-US" sz="2800" dirty="0">
                <a:solidFill>
                  <a:srgbClr val="000099"/>
                </a:solidFill>
                <a:ea typeface="方正大黑简体" pitchFamily="1" charset="-122"/>
              </a:rPr>
              <a:t>田常曰：“君之伐鲁过矣。</a:t>
            </a:r>
            <a:r>
              <a:rPr lang="zh-CN" altLang="en-US" sz="2800" dirty="0">
                <a:solidFill>
                  <a:srgbClr val="FF0000"/>
                </a:solidFill>
                <a:ea typeface="方正大黑简体" pitchFamily="1" charset="-122"/>
              </a:rPr>
              <a:t>夫鲁，难伐之国</a:t>
            </a:r>
            <a:r>
              <a:rPr lang="zh-CN" altLang="en-US" sz="2800" dirty="0">
                <a:solidFill>
                  <a:srgbClr val="000099"/>
                </a:solidFill>
                <a:ea typeface="方正大黑简体" pitchFamily="1" charset="-122"/>
              </a:rPr>
              <a:t>，其城薄以</a:t>
            </a:r>
            <a:r>
              <a:rPr lang="zh-CN" altLang="en-US" sz="2800" dirty="0" smtClean="0">
                <a:solidFill>
                  <a:srgbClr val="000099"/>
                </a:solidFill>
                <a:ea typeface="方正大黑简体" pitchFamily="1" charset="-122"/>
              </a:rPr>
              <a:t>卑（</a:t>
            </a:r>
            <a:r>
              <a:rPr lang="zh-CN" altLang="en-US" sz="2800" dirty="0"/>
              <a:t>低</a:t>
            </a:r>
            <a:r>
              <a:rPr lang="zh-CN" altLang="en-US" sz="2800" dirty="0" smtClean="0">
                <a:solidFill>
                  <a:srgbClr val="000099"/>
                </a:solidFill>
                <a:ea typeface="方正大黑简体" pitchFamily="1" charset="-122"/>
              </a:rPr>
              <a:t>），</a:t>
            </a:r>
            <a:r>
              <a:rPr lang="zh-CN" altLang="en-US" sz="2800" dirty="0">
                <a:solidFill>
                  <a:srgbClr val="000099"/>
                </a:solidFill>
                <a:ea typeface="方正大黑简体" pitchFamily="1" charset="-122"/>
              </a:rPr>
              <a:t>其地狭以</a:t>
            </a:r>
            <a:r>
              <a:rPr lang="zh-CN" altLang="en-US" sz="2800" dirty="0" smtClean="0">
                <a:solidFill>
                  <a:srgbClr val="000099"/>
                </a:solidFill>
                <a:ea typeface="方正大黑简体" pitchFamily="1" charset="-122"/>
              </a:rPr>
              <a:t>泄（浅），</a:t>
            </a:r>
            <a:r>
              <a:rPr lang="zh-CN" altLang="en-US" sz="2800" dirty="0">
                <a:solidFill>
                  <a:srgbClr val="000099"/>
                </a:solidFill>
                <a:ea typeface="方正大黑简体" pitchFamily="1" charset="-122"/>
              </a:rPr>
              <a:t>其君愚而不仁，大臣伪而无用，其士民又恶甲兵之事，此不可与战。</a:t>
            </a:r>
            <a:r>
              <a:rPr lang="zh-CN" altLang="en-US" sz="2800" dirty="0">
                <a:solidFill>
                  <a:srgbClr val="FF0000"/>
                </a:solidFill>
                <a:ea typeface="方正大黑简体" pitchFamily="1" charset="-122"/>
              </a:rPr>
              <a:t>君不如伐吴</a:t>
            </a:r>
            <a:r>
              <a:rPr lang="zh-CN" altLang="en-US" sz="2800" dirty="0">
                <a:solidFill>
                  <a:srgbClr val="000099"/>
                </a:solidFill>
                <a:ea typeface="方正大黑简体" pitchFamily="1" charset="-122"/>
              </a:rPr>
              <a:t>。夫吴，城高以厚，地广以深，甲坚以新，士选以饱，重器精兵尽在其中，又使明大夫守之，此易伐也。</a:t>
            </a:r>
            <a:r>
              <a:rPr lang="zh-CN" altLang="en-US" sz="2800" dirty="0" smtClean="0">
                <a:solidFill>
                  <a:srgbClr val="000099"/>
                </a:solidFill>
                <a:ea typeface="方正大黑简体" pitchFamily="1" charset="-122"/>
              </a:rPr>
              <a:t>”</a:t>
            </a:r>
            <a:endParaRPr lang="en-US" altLang="zh-CN" sz="2800" dirty="0" smtClean="0">
              <a:solidFill>
                <a:srgbClr val="000099"/>
              </a:solidFill>
              <a:ea typeface="方正大黑简体" pitchFamily="1" charset="-122"/>
            </a:endParaRPr>
          </a:p>
          <a:p>
            <a:r>
              <a:rPr lang="zh-CN" altLang="en-US" sz="2800" dirty="0" smtClean="0">
                <a:solidFill>
                  <a:srgbClr val="000099"/>
                </a:solidFill>
                <a:ea typeface="方正大黑简体" pitchFamily="1" charset="-122"/>
              </a:rPr>
              <a:t>        田</a:t>
            </a:r>
            <a:r>
              <a:rPr lang="zh-CN" altLang="en-US" sz="2800" dirty="0">
                <a:solidFill>
                  <a:srgbClr val="000099"/>
                </a:solidFill>
                <a:ea typeface="方正大黑简体" pitchFamily="1" charset="-122"/>
              </a:rPr>
              <a:t>常忿然作色曰：“子之所难，人之所易；子之所易，人之所难：而以教常，何也？</a:t>
            </a:r>
            <a:r>
              <a:rPr lang="zh-CN" altLang="en-US" sz="2800" dirty="0" smtClean="0">
                <a:solidFill>
                  <a:srgbClr val="000099"/>
                </a:solidFill>
                <a:ea typeface="方正大黑简体" pitchFamily="1" charset="-122"/>
              </a:rPr>
              <a:t>”</a:t>
            </a:r>
            <a:endParaRPr lang="en-US" altLang="zh-CN" sz="2800" dirty="0" smtClean="0">
              <a:solidFill>
                <a:srgbClr val="000099"/>
              </a:solidFill>
              <a:ea typeface="方正大黑简体" pitchFamily="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6003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2938" y="1181907"/>
            <a:ext cx="1101566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0099"/>
                </a:solidFill>
                <a:ea typeface="方正大黑简体" pitchFamily="1" charset="-122"/>
              </a:rPr>
              <a:t>     </a:t>
            </a:r>
            <a:r>
              <a:rPr lang="zh-CN" altLang="en-US" sz="2800" dirty="0" smtClean="0">
                <a:ea typeface="方正大黑简体" pitchFamily="1" charset="-122"/>
              </a:rPr>
              <a:t>子</a:t>
            </a:r>
            <a:r>
              <a:rPr lang="zh-CN" altLang="en-US" sz="2800" dirty="0">
                <a:ea typeface="方正大黑简体" pitchFamily="1" charset="-122"/>
              </a:rPr>
              <a:t>贡曰：“臣闻之，忧在内者</a:t>
            </a:r>
            <a:r>
              <a:rPr lang="zh-CN" altLang="en-US" sz="2800" dirty="0" smtClean="0">
                <a:ea typeface="方正大黑简体" pitchFamily="1" charset="-122"/>
              </a:rPr>
              <a:t>攻强，</a:t>
            </a:r>
            <a:r>
              <a:rPr lang="zh-CN" altLang="en-US" sz="2800" dirty="0">
                <a:ea typeface="方正大黑简体" pitchFamily="1" charset="-122"/>
              </a:rPr>
              <a:t>忧在外者攻弱。今君忧在内。吾闻君三封而三不成者，大臣有不听者</a:t>
            </a:r>
            <a:r>
              <a:rPr lang="zh-CN" altLang="en-US" sz="2800" dirty="0" smtClean="0">
                <a:ea typeface="方正大黑简体" pitchFamily="1" charset="-122"/>
              </a:rPr>
              <a:t>也</a:t>
            </a:r>
            <a:r>
              <a:rPr lang="en-US" altLang="zh-CN" sz="2800" dirty="0" smtClean="0">
                <a:ea typeface="方正大黑简体" pitchFamily="1" charset="-122"/>
              </a:rPr>
              <a:t>﹒﹒﹒﹒﹒﹒</a:t>
            </a:r>
            <a:r>
              <a:rPr lang="zh-CN" altLang="en-US" sz="2800" dirty="0" smtClean="0">
                <a:ea typeface="方正大黑简体" pitchFamily="1" charset="-122"/>
              </a:rPr>
              <a:t>战胜</a:t>
            </a:r>
            <a:r>
              <a:rPr lang="zh-CN" altLang="en-US" sz="2800" dirty="0">
                <a:ea typeface="方正大黑简体" pitchFamily="1" charset="-122"/>
              </a:rPr>
              <a:t>以</a:t>
            </a:r>
            <a:r>
              <a:rPr lang="zh-CN" altLang="en-US" sz="2800" dirty="0">
                <a:solidFill>
                  <a:srgbClr val="FF0000"/>
                </a:solidFill>
                <a:ea typeface="方正大黑简体" pitchFamily="1" charset="-122"/>
              </a:rPr>
              <a:t>骄主</a:t>
            </a:r>
            <a:r>
              <a:rPr lang="zh-CN" altLang="en-US" sz="2800" dirty="0">
                <a:ea typeface="方正大黑简体" pitchFamily="1" charset="-122"/>
              </a:rPr>
              <a:t>，破国以</a:t>
            </a:r>
            <a:r>
              <a:rPr lang="zh-CN" altLang="en-US" sz="2800" dirty="0">
                <a:solidFill>
                  <a:srgbClr val="FF0000"/>
                </a:solidFill>
                <a:ea typeface="方正大黑简体" pitchFamily="1" charset="-122"/>
              </a:rPr>
              <a:t>尊臣</a:t>
            </a:r>
            <a:r>
              <a:rPr lang="zh-CN" altLang="en-US" sz="2800" dirty="0" smtClean="0">
                <a:ea typeface="方正大黑简体" pitchFamily="1" charset="-122"/>
              </a:rPr>
              <a:t>，</a:t>
            </a:r>
            <a:r>
              <a:rPr lang="en-US" altLang="zh-CN" sz="2800" dirty="0">
                <a:ea typeface="方正大黑简体" pitchFamily="1" charset="-122"/>
              </a:rPr>
              <a:t>﹒﹒﹒﹒﹒﹒</a:t>
            </a:r>
            <a:r>
              <a:rPr lang="zh-CN" altLang="en-US" sz="2800" dirty="0" smtClean="0">
                <a:ea typeface="方正大黑简体" pitchFamily="1" charset="-122"/>
              </a:rPr>
              <a:t>以</a:t>
            </a:r>
            <a:r>
              <a:rPr lang="zh-CN" altLang="en-US" sz="2800" dirty="0">
                <a:ea typeface="方正大黑简体" pitchFamily="1" charset="-122"/>
              </a:rPr>
              <a:t>成</a:t>
            </a:r>
            <a:r>
              <a:rPr lang="zh-CN" altLang="en-US" sz="2800" dirty="0" smtClean="0">
                <a:ea typeface="方正大黑简体" pitchFamily="1" charset="-122"/>
              </a:rPr>
              <a:t>大事，</a:t>
            </a:r>
            <a:r>
              <a:rPr lang="zh-CN" altLang="en-US" sz="2800" dirty="0">
                <a:ea typeface="方正大黑简体" pitchFamily="1" charset="-122"/>
              </a:rPr>
              <a:t>难</a:t>
            </a:r>
            <a:r>
              <a:rPr lang="zh-CN" altLang="en-US" sz="2800" dirty="0" smtClean="0">
                <a:ea typeface="方正大黑简体" pitchFamily="1" charset="-122"/>
              </a:rPr>
              <a:t>矣</a:t>
            </a:r>
            <a:r>
              <a:rPr lang="en-US" altLang="zh-CN" sz="2800" dirty="0">
                <a:ea typeface="方正大黑简体" pitchFamily="1" charset="-122"/>
              </a:rPr>
              <a:t>﹒﹒﹒﹒﹒﹒</a:t>
            </a:r>
            <a:r>
              <a:rPr lang="zh-CN" altLang="en-US" sz="2800" dirty="0" smtClean="0">
                <a:ea typeface="方正大黑简体" pitchFamily="1" charset="-122"/>
              </a:rPr>
              <a:t>故</a:t>
            </a:r>
            <a:r>
              <a:rPr lang="zh-CN" altLang="en-US" sz="2800" dirty="0">
                <a:ea typeface="方正大黑简体" pitchFamily="1" charset="-122"/>
              </a:rPr>
              <a:t>曰不如伐吴。伐吴不胜，民人外死，大臣内空，是君上</a:t>
            </a:r>
            <a:r>
              <a:rPr lang="zh-CN" altLang="en-US" sz="2800" dirty="0" smtClean="0">
                <a:ea typeface="方正大黑简体" pitchFamily="1" charset="-122"/>
              </a:rPr>
              <a:t>无强臣</a:t>
            </a:r>
            <a:r>
              <a:rPr lang="zh-CN" altLang="en-US" sz="2800" dirty="0">
                <a:ea typeface="方正大黑简体" pitchFamily="1" charset="-122"/>
              </a:rPr>
              <a:t>之敌，下无民人之</a:t>
            </a:r>
            <a:r>
              <a:rPr lang="zh-CN" altLang="en-US" sz="2800" dirty="0">
                <a:solidFill>
                  <a:srgbClr val="FF0000"/>
                </a:solidFill>
                <a:ea typeface="方正大黑简体" pitchFamily="1" charset="-122"/>
              </a:rPr>
              <a:t>过</a:t>
            </a:r>
            <a:r>
              <a:rPr lang="zh-CN" altLang="en-US" sz="2800" dirty="0">
                <a:ea typeface="方正大黑简体" pitchFamily="1" charset="-122"/>
              </a:rPr>
              <a:t>，</a:t>
            </a:r>
            <a:r>
              <a:rPr lang="zh-CN" altLang="en-US" sz="2800" dirty="0" smtClean="0">
                <a:solidFill>
                  <a:srgbClr val="FF0000"/>
                </a:solidFill>
                <a:ea typeface="方正大黑简体" pitchFamily="1" charset="-122"/>
              </a:rPr>
              <a:t>孤</a:t>
            </a:r>
            <a:r>
              <a:rPr lang="zh-CN" altLang="en-US" sz="2800" dirty="0" smtClean="0">
                <a:ea typeface="方正大黑简体" pitchFamily="1" charset="-122"/>
              </a:rPr>
              <a:t>主</a:t>
            </a:r>
            <a:r>
              <a:rPr lang="zh-CN" altLang="en-US" sz="2800" dirty="0">
                <a:solidFill>
                  <a:srgbClr val="FF0000"/>
                </a:solidFill>
                <a:ea typeface="方正大黑简体" pitchFamily="1" charset="-122"/>
              </a:rPr>
              <a:t>制</a:t>
            </a:r>
            <a:r>
              <a:rPr lang="zh-CN" altLang="en-US" sz="2800" dirty="0">
                <a:ea typeface="方正大黑简体" pitchFamily="1" charset="-122"/>
              </a:rPr>
              <a:t>齐者唯君也。</a:t>
            </a:r>
            <a:r>
              <a:rPr lang="zh-CN" altLang="en-US" sz="2800" dirty="0" smtClean="0">
                <a:ea typeface="方正大黑简体" pitchFamily="1" charset="-122"/>
              </a:rPr>
              <a:t>”</a:t>
            </a:r>
            <a:endParaRPr lang="en-US" altLang="zh-CN" sz="2800" dirty="0" smtClean="0">
              <a:ea typeface="方正大黑简体" pitchFamily="1" charset="-122"/>
            </a:endParaRPr>
          </a:p>
          <a:p>
            <a:r>
              <a:rPr lang="zh-CN" altLang="en-US" sz="2800" dirty="0" smtClean="0">
                <a:ea typeface="方正大黑简体" pitchFamily="1" charset="-122"/>
              </a:rPr>
              <a:t>    田</a:t>
            </a:r>
            <a:r>
              <a:rPr lang="zh-CN" altLang="en-US" sz="2800" dirty="0">
                <a:ea typeface="方正大黑简体" pitchFamily="1" charset="-122"/>
              </a:rPr>
              <a:t>常曰：“善。</a:t>
            </a:r>
            <a:r>
              <a:rPr lang="zh-CN" altLang="en-US" sz="2800" dirty="0">
                <a:solidFill>
                  <a:srgbClr val="FF0000"/>
                </a:solidFill>
                <a:ea typeface="方正大黑简体" pitchFamily="1" charset="-122"/>
              </a:rPr>
              <a:t>虽然</a:t>
            </a:r>
            <a:r>
              <a:rPr lang="zh-CN" altLang="en-US" sz="2800" dirty="0">
                <a:ea typeface="方正大黑简体" pitchFamily="1" charset="-122"/>
              </a:rPr>
              <a:t>，吾兵业已加鲁矣，去而之吴，大臣疑我，柰何？”子贡曰：“君按兵无伐，</a:t>
            </a:r>
            <a:r>
              <a:rPr lang="zh-CN" altLang="en-US" sz="2800" dirty="0">
                <a:solidFill>
                  <a:srgbClr val="FF0000"/>
                </a:solidFill>
                <a:ea typeface="方正大黑简体" pitchFamily="1" charset="-122"/>
              </a:rPr>
              <a:t>臣请往使吴王，令之救鲁而伐齐</a:t>
            </a:r>
            <a:r>
              <a:rPr lang="zh-CN" altLang="en-US" sz="2800" dirty="0">
                <a:ea typeface="方正大黑简体" pitchFamily="1" charset="-122"/>
              </a:rPr>
              <a:t>，君因以兵迎之。”田常许之，使子贡南见吴</a:t>
            </a:r>
            <a:r>
              <a:rPr lang="zh-CN" altLang="en-US" sz="2800" dirty="0" smtClean="0">
                <a:ea typeface="方正大黑简体" pitchFamily="1" charset="-122"/>
              </a:rPr>
              <a:t>王。</a:t>
            </a:r>
            <a:endParaRPr lang="en-US" altLang="zh-CN" sz="2800" dirty="0">
              <a:ea typeface="方正大黑简体" pitchFamily="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0661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2938" y="1547667"/>
            <a:ext cx="1101566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0099"/>
                </a:solidFill>
                <a:ea typeface="方正大黑简体" pitchFamily="1" charset="-122"/>
              </a:rPr>
              <a:t>     </a:t>
            </a:r>
            <a:r>
              <a:rPr lang="zh-CN" altLang="en-US" sz="3200" dirty="0" smtClean="0">
                <a:solidFill>
                  <a:srgbClr val="000099"/>
                </a:solidFill>
                <a:ea typeface="方正大黑简体" pitchFamily="1" charset="-122"/>
              </a:rPr>
              <a:t>二、</a:t>
            </a:r>
            <a:r>
              <a:rPr lang="zh-CN" altLang="en-US" sz="3200" dirty="0">
                <a:ea typeface="方正大黑简体" pitchFamily="1" charset="-122"/>
              </a:rPr>
              <a:t>今以万乘之齐而私千乘之鲁，与吴</a:t>
            </a:r>
            <a:r>
              <a:rPr lang="zh-CN" altLang="en-US" sz="3200" dirty="0" smtClean="0">
                <a:ea typeface="方正大黑简体" pitchFamily="1" charset="-122"/>
              </a:rPr>
              <a:t>争强，</a:t>
            </a:r>
            <a:r>
              <a:rPr lang="zh-CN" altLang="en-US" sz="3200" u="sng" dirty="0">
                <a:solidFill>
                  <a:srgbClr val="FF0000"/>
                </a:solidFill>
                <a:ea typeface="方正大黑简体" pitchFamily="1" charset="-122"/>
              </a:rPr>
              <a:t>窃</a:t>
            </a:r>
            <a:r>
              <a:rPr lang="zh-CN" altLang="en-US" sz="3200" dirty="0">
                <a:solidFill>
                  <a:srgbClr val="FF0000"/>
                </a:solidFill>
                <a:ea typeface="方正大黑简体" pitchFamily="1" charset="-122"/>
              </a:rPr>
              <a:t>为王危之。且夫救鲁，显名也；伐齐</a:t>
            </a:r>
            <a:r>
              <a:rPr lang="zh-CN" altLang="en-US" sz="3200" dirty="0" smtClean="0">
                <a:solidFill>
                  <a:srgbClr val="FF0000"/>
                </a:solidFill>
                <a:ea typeface="方正大黑简体" pitchFamily="1" charset="-122"/>
              </a:rPr>
              <a:t>，（获）大</a:t>
            </a:r>
            <a:r>
              <a:rPr lang="zh-CN" altLang="en-US" sz="3200" dirty="0">
                <a:solidFill>
                  <a:srgbClr val="FF0000"/>
                </a:solidFill>
                <a:ea typeface="方正大黑简体" pitchFamily="1" charset="-122"/>
              </a:rPr>
              <a:t>利</a:t>
            </a:r>
            <a:r>
              <a:rPr lang="zh-CN" altLang="en-US" sz="3200" dirty="0" smtClean="0">
                <a:solidFill>
                  <a:srgbClr val="FF0000"/>
                </a:solidFill>
                <a:ea typeface="方正大黑简体" pitchFamily="1" charset="-122"/>
              </a:rPr>
              <a:t>也</a:t>
            </a:r>
            <a:r>
              <a:rPr lang="en-US" altLang="zh-CN" sz="3200" dirty="0" smtClean="0">
                <a:solidFill>
                  <a:srgbClr val="FF0000"/>
                </a:solidFill>
                <a:ea typeface="方正大黑简体" pitchFamily="1" charset="-122"/>
              </a:rPr>
              <a:t>﹒﹒﹒﹒﹒﹒</a:t>
            </a:r>
            <a:r>
              <a:rPr lang="zh-CN" altLang="en-US" sz="3200" dirty="0" smtClean="0">
                <a:ea typeface="方正大黑简体" pitchFamily="1" charset="-122"/>
              </a:rPr>
              <a:t>越</a:t>
            </a:r>
            <a:r>
              <a:rPr lang="zh-CN" altLang="en-US" sz="3200" dirty="0">
                <a:ea typeface="方正大黑简体" pitchFamily="1" charset="-122"/>
              </a:rPr>
              <a:t>王苦身养士，有报我</a:t>
            </a:r>
            <a:r>
              <a:rPr lang="zh-CN" altLang="en-US" sz="3200" dirty="0" smtClean="0">
                <a:ea typeface="方正大黑简体" pitchFamily="1" charset="-122"/>
              </a:rPr>
              <a:t>心</a:t>
            </a:r>
            <a:r>
              <a:rPr lang="en-US" altLang="zh-CN" sz="3200" dirty="0">
                <a:ea typeface="方正大黑简体" pitchFamily="1" charset="-122"/>
              </a:rPr>
              <a:t>﹒﹒﹒﹒﹒﹒</a:t>
            </a:r>
            <a:r>
              <a:rPr lang="zh-CN" altLang="en-US" sz="3200" dirty="0" smtClean="0">
                <a:ea typeface="方正大黑简体" pitchFamily="1" charset="-122"/>
              </a:rPr>
              <a:t>今</a:t>
            </a:r>
            <a:r>
              <a:rPr lang="zh-CN" altLang="en-US" sz="3200" dirty="0">
                <a:ea typeface="方正大黑简体" pitchFamily="1" charset="-122"/>
              </a:rPr>
              <a:t>存越</a:t>
            </a:r>
            <a:r>
              <a:rPr lang="zh-CN" altLang="en-US" sz="3200" u="sng" dirty="0">
                <a:solidFill>
                  <a:srgbClr val="FF0000"/>
                </a:solidFill>
                <a:ea typeface="方正大黑简体" pitchFamily="1" charset="-122"/>
              </a:rPr>
              <a:t>示诸侯以仁</a:t>
            </a:r>
            <a:r>
              <a:rPr lang="zh-CN" altLang="en-US" sz="3200" dirty="0">
                <a:ea typeface="方正大黑简体" pitchFamily="1" charset="-122"/>
              </a:rPr>
              <a:t>，救鲁伐齐，威加晋国，诸侯必相率而朝吴，霸业成矣。且王必</a:t>
            </a:r>
            <a:r>
              <a:rPr lang="zh-CN" altLang="en-US" sz="3200" dirty="0" smtClean="0">
                <a:solidFill>
                  <a:srgbClr val="FF0000"/>
                </a:solidFill>
                <a:ea typeface="方正大黑简体" pitchFamily="1" charset="-122"/>
              </a:rPr>
              <a:t>恶</a:t>
            </a:r>
            <a:r>
              <a:rPr lang="zh-CN" altLang="en-US" sz="3200" dirty="0" smtClean="0">
                <a:ea typeface="方正大黑简体" pitchFamily="1" charset="-122"/>
              </a:rPr>
              <a:t>越</a:t>
            </a:r>
            <a:r>
              <a:rPr lang="zh-CN" altLang="en-US" sz="3200" dirty="0">
                <a:ea typeface="方正大黑简体" pitchFamily="1" charset="-122"/>
              </a:rPr>
              <a:t>，臣请东见越王，令出兵以从，此实</a:t>
            </a:r>
            <a:r>
              <a:rPr lang="zh-CN" altLang="en-US" sz="3200" dirty="0">
                <a:solidFill>
                  <a:srgbClr val="FF0000"/>
                </a:solidFill>
                <a:ea typeface="方正大黑简体" pitchFamily="1" charset="-122"/>
              </a:rPr>
              <a:t>空</a:t>
            </a:r>
            <a:r>
              <a:rPr lang="zh-CN" altLang="en-US" sz="3200" dirty="0">
                <a:ea typeface="方正大黑简体" pitchFamily="1" charset="-122"/>
              </a:rPr>
              <a:t>越，名从诸侯以伐也。”吴王大</a:t>
            </a:r>
            <a:r>
              <a:rPr lang="zh-CN" altLang="en-US" sz="3200" dirty="0">
                <a:solidFill>
                  <a:srgbClr val="FF0000"/>
                </a:solidFill>
                <a:ea typeface="方正大黑简体" pitchFamily="1" charset="-122"/>
              </a:rPr>
              <a:t>说</a:t>
            </a:r>
            <a:r>
              <a:rPr lang="zh-CN" altLang="en-US" sz="3200" dirty="0">
                <a:ea typeface="方正大黑简体" pitchFamily="1" charset="-122"/>
              </a:rPr>
              <a:t>，乃使子贡之越</a:t>
            </a:r>
            <a:r>
              <a:rPr lang="zh-CN" altLang="en-US" sz="3200" dirty="0" smtClean="0">
                <a:ea typeface="方正大黑简体" pitchFamily="1" charset="-122"/>
              </a:rPr>
              <a:t>。</a:t>
            </a:r>
            <a:endParaRPr lang="en-US" altLang="zh-CN" sz="3200" dirty="0" smtClean="0">
              <a:ea typeface="方正大黑简体" pitchFamily="1" charset="-122"/>
            </a:endParaRPr>
          </a:p>
          <a:p>
            <a:r>
              <a:rPr lang="zh-CN" altLang="en-US" sz="2800" dirty="0">
                <a:ea typeface="方正大黑简体" pitchFamily="1" charset="-122"/>
              </a:rPr>
              <a:t>     </a:t>
            </a:r>
            <a:endParaRPr lang="en-US" altLang="zh-CN" sz="2800" dirty="0">
              <a:ea typeface="方正大黑简体" pitchFamily="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8399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41412" y="1716479"/>
            <a:ext cx="1101566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ea typeface="方正大黑简体" pitchFamily="1" charset="-122"/>
              </a:rPr>
              <a:t>         </a:t>
            </a:r>
            <a:r>
              <a:rPr lang="zh-CN" altLang="en-US" sz="3200" dirty="0" smtClean="0">
                <a:ea typeface="方正大黑简体" pitchFamily="1" charset="-122"/>
              </a:rPr>
              <a:t>三</a:t>
            </a:r>
            <a:r>
              <a:rPr lang="zh-CN" altLang="en-US" sz="3200" dirty="0">
                <a:ea typeface="方正大黑简体" pitchFamily="1" charset="-122"/>
              </a:rPr>
              <a:t>、子贡曰：“今者吾说吴王以救鲁伐齐，其志欲之而畏越，曰‘</a:t>
            </a:r>
            <a:r>
              <a:rPr lang="zh-CN" altLang="en-US" sz="3200" dirty="0">
                <a:solidFill>
                  <a:srgbClr val="FF0000"/>
                </a:solidFill>
                <a:ea typeface="方正大黑简体" pitchFamily="1" charset="-122"/>
              </a:rPr>
              <a:t>待我伐越乃可</a:t>
            </a:r>
            <a:r>
              <a:rPr lang="zh-CN" altLang="en-US" sz="3200" dirty="0">
                <a:ea typeface="方正大黑简体" pitchFamily="1" charset="-122"/>
              </a:rPr>
              <a:t>’。如此，破越必矣</a:t>
            </a:r>
            <a:r>
              <a:rPr lang="zh-CN" altLang="en-US" sz="3200" dirty="0" smtClean="0">
                <a:ea typeface="方正大黑简体" pitchFamily="1" charset="-122"/>
              </a:rPr>
              <a:t>。</a:t>
            </a:r>
            <a:r>
              <a:rPr lang="en-US" altLang="zh-CN" sz="3200" dirty="0">
                <a:ea typeface="方正大黑简体" pitchFamily="1" charset="-122"/>
              </a:rPr>
              <a:t>﹒﹒﹒﹒﹒﹒</a:t>
            </a:r>
            <a:r>
              <a:rPr lang="zh-CN" altLang="en-US" sz="3200" dirty="0" smtClean="0">
                <a:ea typeface="方正大黑简体" pitchFamily="1" charset="-122"/>
              </a:rPr>
              <a:t>遂</a:t>
            </a:r>
            <a:r>
              <a:rPr lang="zh-CN" altLang="en-US" sz="3200" dirty="0">
                <a:ea typeface="方正大黑简体" pitchFamily="1" charset="-122"/>
              </a:rPr>
              <a:t>问子贡。子贡曰：“吴王为人猛暴，群臣不</a:t>
            </a:r>
            <a:r>
              <a:rPr lang="zh-CN" altLang="en-US" sz="3200" dirty="0">
                <a:solidFill>
                  <a:srgbClr val="FF0000"/>
                </a:solidFill>
                <a:ea typeface="方正大黑简体" pitchFamily="1" charset="-122"/>
              </a:rPr>
              <a:t>堪</a:t>
            </a:r>
            <a:r>
              <a:rPr lang="zh-CN" altLang="en-US" sz="3200" dirty="0">
                <a:ea typeface="方正大黑简体" pitchFamily="1" charset="-122"/>
              </a:rPr>
              <a:t>；国家</a:t>
            </a:r>
            <a:r>
              <a:rPr lang="zh-CN" altLang="en-US" sz="3200" dirty="0">
                <a:solidFill>
                  <a:srgbClr val="FF0000"/>
                </a:solidFill>
                <a:ea typeface="方正大黑简体" pitchFamily="1" charset="-122"/>
              </a:rPr>
              <a:t>敝以</a:t>
            </a:r>
            <a:r>
              <a:rPr lang="zh-CN" altLang="en-US" sz="3200" dirty="0">
                <a:ea typeface="方正大黑简体" pitchFamily="1" charset="-122"/>
              </a:rPr>
              <a:t>数战，士卒弗忍；百姓怨上，大臣内</a:t>
            </a:r>
            <a:r>
              <a:rPr lang="zh-CN" altLang="en-US" sz="3200" dirty="0" smtClean="0">
                <a:ea typeface="方正大黑简体" pitchFamily="1" charset="-122"/>
              </a:rPr>
              <a:t>变</a:t>
            </a:r>
            <a:r>
              <a:rPr lang="en-US" altLang="zh-CN" sz="3200" dirty="0" smtClean="0">
                <a:ea typeface="方正大黑简体" pitchFamily="1" charset="-122"/>
              </a:rPr>
              <a:t>﹒﹒﹒﹒﹒﹒</a:t>
            </a:r>
            <a:r>
              <a:rPr lang="zh-CN" altLang="en-US" sz="3200" dirty="0" smtClean="0">
                <a:ea typeface="方正大黑简体" pitchFamily="1" charset="-122"/>
              </a:rPr>
              <a:t>今</a:t>
            </a:r>
            <a:r>
              <a:rPr lang="zh-CN" altLang="en-US" sz="3200" dirty="0">
                <a:ea typeface="方正大黑简体" pitchFamily="1" charset="-122"/>
              </a:rPr>
              <a:t>王诚发士卒佐之</a:t>
            </a:r>
            <a:r>
              <a:rPr lang="zh-CN" altLang="en-US" sz="3200" dirty="0" smtClean="0">
                <a:solidFill>
                  <a:srgbClr val="FF0000"/>
                </a:solidFill>
                <a:ea typeface="方正大黑简体" pitchFamily="1" charset="-122"/>
              </a:rPr>
              <a:t>徼（</a:t>
            </a:r>
            <a:r>
              <a:rPr lang="en-US" altLang="zh-CN" sz="3200" dirty="0" err="1" smtClean="0">
                <a:solidFill>
                  <a:srgbClr val="FF0000"/>
                </a:solidFill>
                <a:ea typeface="方正大黑简体" pitchFamily="1" charset="-122"/>
              </a:rPr>
              <a:t>jiào</a:t>
            </a:r>
            <a:r>
              <a:rPr lang="zh-CN" altLang="en-US" sz="3200" dirty="0" smtClean="0">
                <a:solidFill>
                  <a:srgbClr val="FF0000"/>
                </a:solidFill>
                <a:ea typeface="方正大黑简体" pitchFamily="1" charset="-122"/>
              </a:rPr>
              <a:t>，</a:t>
            </a:r>
            <a:r>
              <a:rPr lang="zh-CN" altLang="en-US" sz="3200" dirty="0" smtClean="0">
                <a:solidFill>
                  <a:srgbClr val="FF0000"/>
                </a:solidFill>
              </a:rPr>
              <a:t>激发</a:t>
            </a:r>
            <a:r>
              <a:rPr lang="zh-CN" altLang="en-US" sz="3200" dirty="0">
                <a:solidFill>
                  <a:srgbClr val="FF0000"/>
                </a:solidFill>
              </a:rPr>
              <a:t>，激励</a:t>
            </a:r>
            <a:r>
              <a:rPr lang="zh-CN" altLang="en-US" sz="3200" dirty="0" smtClean="0">
                <a:solidFill>
                  <a:srgbClr val="FF0000"/>
                </a:solidFill>
                <a:ea typeface="方正大黑简体" pitchFamily="1" charset="-122"/>
              </a:rPr>
              <a:t>）</a:t>
            </a:r>
            <a:r>
              <a:rPr lang="zh-CN" altLang="en-US" sz="3200" dirty="0" smtClean="0">
                <a:ea typeface="方正大黑简体" pitchFamily="1" charset="-122"/>
              </a:rPr>
              <a:t>其</a:t>
            </a:r>
            <a:r>
              <a:rPr lang="zh-CN" altLang="en-US" sz="3200" dirty="0">
                <a:ea typeface="方正大黑简体" pitchFamily="1" charset="-122"/>
              </a:rPr>
              <a:t>志，重宝以说其心，卑辞以尊其礼，其伐齐必也。彼战不胜，王之福矣。战胜，必以兵临晋，臣请北见晋君，令共攻之，弱吴必矣</a:t>
            </a:r>
            <a:r>
              <a:rPr lang="zh-CN" altLang="en-US" sz="3200" dirty="0" smtClean="0">
                <a:ea typeface="方正大黑简体" pitchFamily="1" charset="-122"/>
              </a:rPr>
              <a:t>。</a:t>
            </a:r>
            <a:endParaRPr lang="en-US" altLang="zh-CN" sz="3200" dirty="0" smtClean="0">
              <a:ea typeface="方正大黑简体" pitchFamily="1" charset="-122"/>
            </a:endParaRPr>
          </a:p>
          <a:p>
            <a:r>
              <a:rPr lang="zh-CN" altLang="en-US" sz="3200" dirty="0" smtClean="0">
                <a:ea typeface="方正大黑简体" pitchFamily="1" charset="-122"/>
              </a:rPr>
              <a:t>       （子贡）报</a:t>
            </a:r>
            <a:r>
              <a:rPr lang="zh-CN" altLang="en-US" sz="3200" dirty="0">
                <a:ea typeface="方正大黑简体" pitchFamily="1" charset="-122"/>
              </a:rPr>
              <a:t>吴</a:t>
            </a:r>
            <a:r>
              <a:rPr lang="zh-CN" altLang="en-US" sz="3200" dirty="0" smtClean="0">
                <a:ea typeface="方正大黑简体" pitchFamily="1" charset="-122"/>
              </a:rPr>
              <a:t>王，於</a:t>
            </a:r>
            <a:r>
              <a:rPr lang="zh-CN" altLang="en-US" sz="3200" dirty="0">
                <a:ea typeface="方正大黑简体" pitchFamily="1" charset="-122"/>
              </a:rPr>
              <a:t>是吴王乃遂发九郡兵伐齐。</a:t>
            </a:r>
            <a:endParaRPr lang="en-US" altLang="zh-CN" sz="3200" dirty="0">
              <a:ea typeface="方正大黑简体" pitchFamily="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1383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41412" y="1449193"/>
            <a:ext cx="1101566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ea typeface="方正大黑简体" pitchFamily="1" charset="-122"/>
              </a:rPr>
              <a:t>         四</a:t>
            </a:r>
            <a:r>
              <a:rPr lang="zh-CN" altLang="en-US" sz="3200" dirty="0">
                <a:ea typeface="方正大黑简体" pitchFamily="1" charset="-122"/>
              </a:rPr>
              <a:t>、贡因</a:t>
            </a:r>
            <a:r>
              <a:rPr lang="zh-CN" altLang="en-US" sz="3200" dirty="0">
                <a:solidFill>
                  <a:srgbClr val="FF0000"/>
                </a:solidFill>
                <a:ea typeface="方正大黑简体" pitchFamily="1" charset="-122"/>
              </a:rPr>
              <a:t>去之</a:t>
            </a:r>
            <a:r>
              <a:rPr lang="zh-CN" altLang="en-US" sz="3200" dirty="0">
                <a:ea typeface="方正大黑简体" pitchFamily="1" charset="-122"/>
              </a:rPr>
              <a:t>晋，谓晋君曰：“臣闻之，虑</a:t>
            </a:r>
            <a:r>
              <a:rPr lang="zh-CN" altLang="en-US" sz="3200" dirty="0">
                <a:solidFill>
                  <a:srgbClr val="FF0000"/>
                </a:solidFill>
                <a:ea typeface="方正大黑简体" pitchFamily="1" charset="-122"/>
              </a:rPr>
              <a:t>不先</a:t>
            </a:r>
            <a:r>
              <a:rPr lang="zh-CN" altLang="en-US" sz="3200" dirty="0">
                <a:ea typeface="方正大黑简体" pitchFamily="1" charset="-122"/>
              </a:rPr>
              <a:t>定</a:t>
            </a:r>
            <a:r>
              <a:rPr lang="zh-CN" altLang="en-US" sz="3200" dirty="0">
                <a:solidFill>
                  <a:srgbClr val="FF0000"/>
                </a:solidFill>
                <a:ea typeface="方正大黑简体" pitchFamily="1" charset="-122"/>
              </a:rPr>
              <a:t>不可</a:t>
            </a:r>
            <a:r>
              <a:rPr lang="zh-CN" altLang="en-US" sz="3200" dirty="0">
                <a:ea typeface="方正大黑简体" pitchFamily="1" charset="-122"/>
              </a:rPr>
              <a:t>以应卒，</a:t>
            </a:r>
            <a:r>
              <a:rPr lang="zh-CN" altLang="en-US" sz="3200" dirty="0" smtClean="0">
                <a:solidFill>
                  <a:srgbClr val="FF0000"/>
                </a:solidFill>
                <a:ea typeface="方正大黑简体" pitchFamily="1" charset="-122"/>
              </a:rPr>
              <a:t>兵</a:t>
            </a:r>
            <a:r>
              <a:rPr lang="zh-CN" altLang="en-US" sz="3200" dirty="0" smtClean="0">
                <a:ea typeface="方正大黑简体" pitchFamily="1" charset="-122"/>
              </a:rPr>
              <a:t>（军队）</a:t>
            </a:r>
            <a:r>
              <a:rPr lang="zh-CN" altLang="en-US" sz="3200" dirty="0" smtClean="0">
                <a:solidFill>
                  <a:srgbClr val="FF0000"/>
                </a:solidFill>
                <a:ea typeface="方正大黑简体" pitchFamily="1" charset="-122"/>
              </a:rPr>
              <a:t>不</a:t>
            </a:r>
            <a:r>
              <a:rPr lang="zh-CN" altLang="en-US" sz="3200" dirty="0">
                <a:solidFill>
                  <a:srgbClr val="FF0000"/>
                </a:solidFill>
                <a:ea typeface="方正大黑简体" pitchFamily="1" charset="-122"/>
              </a:rPr>
              <a:t>先</a:t>
            </a:r>
            <a:r>
              <a:rPr lang="zh-CN" altLang="en-US" sz="3200" dirty="0" smtClean="0">
                <a:ea typeface="方正大黑简体" pitchFamily="1" charset="-122"/>
              </a:rPr>
              <a:t>辨（治理）</a:t>
            </a:r>
            <a:r>
              <a:rPr lang="zh-CN" altLang="en-US" sz="3200" dirty="0" smtClean="0">
                <a:solidFill>
                  <a:srgbClr val="FF0000"/>
                </a:solidFill>
                <a:ea typeface="方正大黑简体" pitchFamily="1" charset="-122"/>
              </a:rPr>
              <a:t>不</a:t>
            </a:r>
            <a:r>
              <a:rPr lang="zh-CN" altLang="en-US" sz="3200" dirty="0">
                <a:solidFill>
                  <a:srgbClr val="FF0000"/>
                </a:solidFill>
                <a:ea typeface="方正大黑简体" pitchFamily="1" charset="-122"/>
              </a:rPr>
              <a:t>可</a:t>
            </a:r>
            <a:r>
              <a:rPr lang="zh-CN" altLang="en-US" sz="3200" dirty="0">
                <a:ea typeface="方正大黑简体" pitchFamily="1" charset="-122"/>
              </a:rPr>
              <a:t>以胜敌。今夫齐与吴将战，彼</a:t>
            </a:r>
            <a:r>
              <a:rPr lang="zh-CN" altLang="en-US" sz="3200" dirty="0">
                <a:solidFill>
                  <a:srgbClr val="FF0000"/>
                </a:solidFill>
                <a:ea typeface="方正大黑简体" pitchFamily="1" charset="-122"/>
              </a:rPr>
              <a:t>战而不胜</a:t>
            </a:r>
            <a:r>
              <a:rPr lang="zh-CN" altLang="en-US" sz="3200" dirty="0">
                <a:ea typeface="方正大黑简体" pitchFamily="1" charset="-122"/>
              </a:rPr>
              <a:t>，越乱之必矣；与齐</a:t>
            </a:r>
            <a:r>
              <a:rPr lang="zh-CN" altLang="en-US" sz="3200" dirty="0">
                <a:solidFill>
                  <a:srgbClr val="FF0000"/>
                </a:solidFill>
                <a:ea typeface="方正大黑简体" pitchFamily="1" charset="-122"/>
              </a:rPr>
              <a:t>战而胜</a:t>
            </a:r>
            <a:r>
              <a:rPr lang="zh-CN" altLang="en-US" sz="3200" dirty="0">
                <a:ea typeface="方正大黑简体" pitchFamily="1" charset="-122"/>
              </a:rPr>
              <a:t>，必以其兵临晋。</a:t>
            </a:r>
            <a:r>
              <a:rPr lang="zh-CN" altLang="en-US" sz="3200" dirty="0" smtClean="0">
                <a:ea typeface="方正大黑简体" pitchFamily="1" charset="-122"/>
              </a:rPr>
              <a:t>”</a:t>
            </a:r>
            <a:endParaRPr lang="en-US" altLang="zh-CN" sz="3200" dirty="0" smtClean="0">
              <a:ea typeface="方正大黑简体" pitchFamily="1" charset="-122"/>
            </a:endParaRPr>
          </a:p>
          <a:p>
            <a:r>
              <a:rPr lang="en-US" altLang="zh-CN" sz="3200" dirty="0" smtClean="0"/>
              <a:t>      </a:t>
            </a:r>
            <a:r>
              <a:rPr lang="zh-CN" altLang="zh-CN" sz="3200" dirty="0" smtClean="0"/>
              <a:t>晋君</a:t>
            </a:r>
            <a:r>
              <a:rPr lang="zh-CN" altLang="zh-CN" sz="3200" dirty="0"/>
              <a:t>大恐，曰：“为之柰何？”子贡曰：“修</a:t>
            </a:r>
            <a:r>
              <a:rPr lang="zh-CN" altLang="zh-CN" sz="3200" dirty="0">
                <a:solidFill>
                  <a:srgbClr val="FF0000"/>
                </a:solidFill>
              </a:rPr>
              <a:t>兵</a:t>
            </a:r>
            <a:r>
              <a:rPr lang="zh-CN" altLang="zh-CN" sz="3200" dirty="0"/>
              <a:t>休卒以待之。”晋君许诺。</a:t>
            </a:r>
          </a:p>
          <a:p>
            <a:endParaRPr lang="en-US" altLang="zh-CN" sz="3200" dirty="0">
              <a:ea typeface="方正大黑简体" pitchFamily="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867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41412" y="1449193"/>
            <a:ext cx="1101566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ea typeface="方正大黑简体" pitchFamily="1" charset="-122"/>
              </a:rPr>
              <a:t>         五</a:t>
            </a:r>
            <a:r>
              <a:rPr lang="zh-CN" altLang="en-US" sz="3200" dirty="0" smtClean="0">
                <a:ea typeface="方正大黑简体" pitchFamily="1" charset="-122"/>
              </a:rPr>
              <a:t>、</a:t>
            </a:r>
            <a:r>
              <a:rPr lang="zh-CN" altLang="en-US" sz="3200" dirty="0">
                <a:ea typeface="方正大黑简体" pitchFamily="1" charset="-122"/>
              </a:rPr>
              <a:t>子贡</a:t>
            </a:r>
            <a:r>
              <a:rPr lang="zh-CN" altLang="en-US" sz="3200" dirty="0">
                <a:solidFill>
                  <a:srgbClr val="FF0000"/>
                </a:solidFill>
                <a:ea typeface="方正大黑简体" pitchFamily="1" charset="-122"/>
              </a:rPr>
              <a:t>去而之</a:t>
            </a:r>
            <a:r>
              <a:rPr lang="zh-CN" altLang="en-US" sz="3200" dirty="0">
                <a:ea typeface="方正大黑简体" pitchFamily="1" charset="-122"/>
              </a:rPr>
              <a:t>鲁。</a:t>
            </a:r>
            <a:r>
              <a:rPr lang="zh-CN" altLang="en-US" sz="3200" dirty="0" smtClean="0">
                <a:ea typeface="方正大黑简体" pitchFamily="1" charset="-122"/>
              </a:rPr>
              <a:t>吴大破</a:t>
            </a:r>
            <a:r>
              <a:rPr lang="zh-CN" altLang="en-US" sz="3200" dirty="0">
                <a:ea typeface="方正大黑简体" pitchFamily="1" charset="-122"/>
              </a:rPr>
              <a:t>齐师</a:t>
            </a:r>
            <a:r>
              <a:rPr lang="zh-CN" altLang="en-US" sz="3200" dirty="0" smtClean="0">
                <a:ea typeface="方正大黑简体" pitchFamily="1" charset="-122"/>
              </a:rPr>
              <a:t>，果</a:t>
            </a:r>
            <a:r>
              <a:rPr lang="zh-CN" altLang="en-US" sz="3200" dirty="0">
                <a:ea typeface="方正大黑简体" pitchFamily="1" charset="-122"/>
              </a:rPr>
              <a:t>以兵临晋，与晋人相遇黄池之上</a:t>
            </a:r>
            <a:r>
              <a:rPr lang="zh-CN" altLang="en-US" sz="3200" dirty="0" smtClean="0">
                <a:ea typeface="方正大黑简体" pitchFamily="1" charset="-122"/>
              </a:rPr>
              <a:t>。晋人</a:t>
            </a:r>
            <a:r>
              <a:rPr lang="zh-CN" altLang="en-US" sz="3200" dirty="0">
                <a:ea typeface="方正大黑简体" pitchFamily="1" charset="-122"/>
              </a:rPr>
              <a:t>击之，</a:t>
            </a:r>
            <a:r>
              <a:rPr lang="zh-CN" altLang="en-US" sz="3200" dirty="0">
                <a:solidFill>
                  <a:srgbClr val="FF0000"/>
                </a:solidFill>
                <a:ea typeface="方正大黑简体" pitchFamily="1" charset="-122"/>
              </a:rPr>
              <a:t>大败吴师</a:t>
            </a:r>
            <a:r>
              <a:rPr lang="zh-CN" altLang="en-US" sz="3200" dirty="0">
                <a:ea typeface="方正大黑简体" pitchFamily="1" charset="-122"/>
              </a:rPr>
              <a:t>。</a:t>
            </a:r>
            <a:r>
              <a:rPr lang="zh-CN" altLang="en-US" sz="3200" dirty="0">
                <a:solidFill>
                  <a:srgbClr val="FF0000"/>
                </a:solidFill>
                <a:ea typeface="方正大黑简体" pitchFamily="1" charset="-122"/>
              </a:rPr>
              <a:t>越</a:t>
            </a:r>
            <a:r>
              <a:rPr lang="zh-CN" altLang="en-US" sz="3200" dirty="0">
                <a:ea typeface="方正大黑简体" pitchFamily="1" charset="-122"/>
              </a:rPr>
              <a:t>王闻之，</a:t>
            </a:r>
            <a:r>
              <a:rPr lang="zh-CN" altLang="en-US" sz="3200" dirty="0">
                <a:solidFill>
                  <a:srgbClr val="FF0000"/>
                </a:solidFill>
                <a:ea typeface="方正大黑简体" pitchFamily="1" charset="-122"/>
              </a:rPr>
              <a:t>涉江袭吴</a:t>
            </a:r>
            <a:r>
              <a:rPr lang="zh-CN" altLang="en-US" sz="3200" dirty="0" smtClean="0">
                <a:ea typeface="方正大黑简体" pitchFamily="1" charset="-122"/>
              </a:rPr>
              <a:t>，</a:t>
            </a:r>
            <a:r>
              <a:rPr lang="en-US" altLang="zh-CN" sz="3200" dirty="0">
                <a:ea typeface="方正大黑简体" pitchFamily="1" charset="-122"/>
              </a:rPr>
              <a:t>﹒﹒﹒﹒﹒﹒</a:t>
            </a:r>
            <a:r>
              <a:rPr lang="zh-CN" altLang="en-US" sz="3200" dirty="0" smtClean="0">
                <a:ea typeface="方正大黑简体" pitchFamily="1" charset="-122"/>
              </a:rPr>
              <a:t>杀</a:t>
            </a:r>
            <a:r>
              <a:rPr lang="zh-CN" altLang="en-US" sz="3200" dirty="0">
                <a:ea typeface="方正大黑简体" pitchFamily="1" charset="-122"/>
              </a:rPr>
              <a:t>夫差而戮其</a:t>
            </a:r>
            <a:r>
              <a:rPr lang="zh-CN" altLang="en-US" sz="3200" dirty="0" smtClean="0">
                <a:ea typeface="方正大黑简体" pitchFamily="1" charset="-122"/>
              </a:rPr>
              <a:t>相，破</a:t>
            </a:r>
            <a:r>
              <a:rPr lang="zh-CN" altLang="en-US" sz="3200" dirty="0">
                <a:ea typeface="方正大黑简体" pitchFamily="1" charset="-122"/>
              </a:rPr>
              <a:t>吴三年，东向而霸</a:t>
            </a:r>
            <a:r>
              <a:rPr lang="zh-CN" altLang="en-US" sz="3200" dirty="0" smtClean="0">
                <a:ea typeface="方正大黑简体" pitchFamily="1" charset="-122"/>
              </a:rPr>
              <a:t>。</a:t>
            </a:r>
            <a:endParaRPr lang="en-US" altLang="zh-CN" sz="3200" dirty="0" smtClean="0">
              <a:ea typeface="方正大黑简体" pitchFamily="1" charset="-122"/>
            </a:endParaRPr>
          </a:p>
          <a:p>
            <a:endParaRPr lang="en-US" altLang="zh-CN" sz="3200" dirty="0">
              <a:ea typeface="方正大黑简体" pitchFamily="1" charset="-122"/>
            </a:endParaRPr>
          </a:p>
          <a:p>
            <a:r>
              <a:rPr lang="zh-CN" altLang="en-US" sz="3200" dirty="0" smtClean="0">
                <a:ea typeface="方正大黑简体" pitchFamily="1" charset="-122"/>
              </a:rPr>
              <a:t>       子</a:t>
            </a:r>
            <a:r>
              <a:rPr lang="zh-CN" altLang="en-US" sz="3200" dirty="0">
                <a:ea typeface="方正大黑简体" pitchFamily="1" charset="-122"/>
              </a:rPr>
              <a:t>贡一出，存鲁，乱齐，破吴，彊晋而霸越。</a:t>
            </a:r>
          </a:p>
          <a:p>
            <a:r>
              <a:rPr lang="zh-CN" altLang="en-US" sz="3200" dirty="0">
                <a:ea typeface="方正大黑简体" pitchFamily="1" charset="-122"/>
              </a:rPr>
              <a:t>       子贡一使，使势相破，十年之中，五国各有变。</a:t>
            </a:r>
          </a:p>
          <a:p>
            <a:r>
              <a:rPr lang="zh-CN" altLang="en-US" sz="3200" dirty="0">
                <a:ea typeface="方正大黑简体" pitchFamily="1" charset="-122"/>
              </a:rPr>
              <a:t>                                            </a:t>
            </a:r>
            <a:r>
              <a:rPr lang="en-US" altLang="zh-CN" sz="3200" dirty="0" smtClean="0">
                <a:ea typeface="方正大黑简体" pitchFamily="1" charset="-122"/>
              </a:rPr>
              <a:t>————《</a:t>
            </a:r>
            <a:r>
              <a:rPr lang="zh-CN" altLang="en-US" sz="3200" dirty="0">
                <a:ea typeface="方正大黑简体" pitchFamily="1" charset="-122"/>
              </a:rPr>
              <a:t>史记</a:t>
            </a:r>
            <a:r>
              <a:rPr lang="en-US" altLang="zh-CN" sz="3200" dirty="0">
                <a:ea typeface="方正大黑简体" pitchFamily="1" charset="-122"/>
              </a:rPr>
              <a:t>•</a:t>
            </a:r>
            <a:r>
              <a:rPr lang="zh-CN" altLang="en-US" sz="3200" dirty="0">
                <a:ea typeface="方正大黑简体" pitchFamily="1" charset="-122"/>
              </a:rPr>
              <a:t>仲尼弟子列传</a:t>
            </a:r>
            <a:r>
              <a:rPr lang="en-US" altLang="zh-CN" sz="3200" dirty="0" smtClean="0">
                <a:ea typeface="方正大黑简体" pitchFamily="1" charset="-122"/>
              </a:rPr>
              <a:t>》</a:t>
            </a:r>
          </a:p>
          <a:p>
            <a:r>
              <a:rPr lang="zh-CN" altLang="en-US" sz="3200" dirty="0" smtClean="0"/>
              <a:t>      “大陆均势政策”： 一战前俾斯麦</a:t>
            </a:r>
            <a:r>
              <a:rPr lang="zh-CN" altLang="en-US" sz="3200" dirty="0"/>
              <a:t>时代德国总的对外政策。</a:t>
            </a:r>
            <a:endParaRPr lang="en-US" altLang="zh-CN" sz="3200" dirty="0">
              <a:ea typeface="方正大黑简体" pitchFamily="1" charset="-122"/>
            </a:endParaRPr>
          </a:p>
          <a:p>
            <a:r>
              <a:rPr lang="en-US" altLang="zh-CN" sz="3200" dirty="0" smtClean="0">
                <a:ea typeface="方正大黑简体" pitchFamily="1" charset="-122"/>
              </a:rPr>
              <a:t>   </a:t>
            </a:r>
            <a:endParaRPr lang="en-US" altLang="zh-CN" sz="3200" dirty="0">
              <a:ea typeface="方正大黑简体" pitchFamily="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7868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6" name="Text Box 12"/>
          <p:cNvSpPr txBox="1">
            <a:spLocks noChangeArrowheads="1"/>
          </p:cNvSpPr>
          <p:nvPr/>
        </p:nvSpPr>
        <p:spPr bwMode="auto">
          <a:xfrm>
            <a:off x="0" y="209866"/>
            <a:ext cx="11873131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dirty="0" smtClean="0">
                <a:solidFill>
                  <a:srgbClr val="000099"/>
                </a:solidFill>
                <a:ea typeface="方正大黑简体" pitchFamily="1" charset="-122"/>
              </a:rPr>
              <a:t>                                                小  结</a:t>
            </a:r>
            <a:endParaRPr lang="en-US" altLang="zh-CN" sz="3200" dirty="0" smtClean="0">
              <a:solidFill>
                <a:srgbClr val="000099"/>
              </a:solidFill>
              <a:ea typeface="方正大黑简体" pitchFamily="1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3200" dirty="0" smtClean="0">
                <a:solidFill>
                  <a:srgbClr val="000099"/>
                </a:solidFill>
                <a:ea typeface="方正大黑简体" pitchFamily="1" charset="-122"/>
              </a:rPr>
              <a:t>疫情当前， 能说会道 的、有着出色的沟通、协调能力的子贡可以进入战役领导小组解决疫情引起的纷争。</a:t>
            </a:r>
            <a:endParaRPr lang="en-US" altLang="zh-CN" sz="3200" dirty="0" smtClean="0">
              <a:solidFill>
                <a:srgbClr val="000099"/>
              </a:solidFill>
              <a:ea typeface="方正大黑简体" pitchFamily="1" charset="-122"/>
            </a:endParaRPr>
          </a:p>
        </p:txBody>
      </p:sp>
      <p:pic>
        <p:nvPicPr>
          <p:cNvPr id="2051" name="Picture 3" descr="C:\Users\HP\Desktop\微信图片_202003120309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25749"/>
            <a:ext cx="4740812" cy="4832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HP\Desktop\微信图片_2020031203095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8929" y="2011680"/>
            <a:ext cx="4933071" cy="4846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792655" y="3263705"/>
            <a:ext cx="677108" cy="173380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 smtClean="0"/>
              <a:t>大理无理</a:t>
            </a:r>
            <a:endParaRPr lang="zh-CN" alt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452643" y="3263705"/>
            <a:ext cx="677108" cy="173380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 smtClean="0"/>
              <a:t>德国失德</a:t>
            </a:r>
            <a:endParaRPr lang="zh-CN" alt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4893241" y="2580456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/>
              <a:t>德理不饶人</a:t>
            </a:r>
            <a:endParaRPr lang="zh-CN" altLang="en-US" sz="3200" dirty="0"/>
          </a:p>
        </p:txBody>
      </p:sp>
      <p:sp>
        <p:nvSpPr>
          <p:cNvPr id="6" name="TextBox 5">
            <a:hlinkClick r:id="rId4"/>
          </p:cNvPr>
          <p:cNvSpPr txBox="1"/>
          <p:nvPr/>
        </p:nvSpPr>
        <p:spPr>
          <a:xfrm>
            <a:off x="4792655" y="566928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武汉嫂子十级汉骂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4129569459"/>
      </p:ext>
    </p:extLst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6" grpId="0"/>
      <p:bldP spid="3" grpId="0"/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5571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2938" y="1182128"/>
            <a:ext cx="1101566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0099"/>
                </a:solidFill>
                <a:ea typeface="方正大黑简体" pitchFamily="1" charset="-122"/>
              </a:rPr>
              <a:t>疫情</a:t>
            </a:r>
            <a:r>
              <a:rPr lang="zh-CN" altLang="en-US" sz="2800" dirty="0">
                <a:solidFill>
                  <a:srgbClr val="000099"/>
                </a:solidFill>
                <a:ea typeface="方正大黑简体" pitchFamily="1" charset="-122"/>
              </a:rPr>
              <a:t>当前</a:t>
            </a:r>
          </a:p>
          <a:p>
            <a:r>
              <a:rPr lang="zh-CN" altLang="en-US" sz="2800" dirty="0" smtClean="0">
                <a:ea typeface="方正大黑简体" pitchFamily="1" charset="-122"/>
              </a:rPr>
              <a:t>战疫的过程，出现了某些形式主义的做派，传出了很多谣言，领导小组需要一位监督员，你们觉孔门弟子中谁比较合适？</a:t>
            </a:r>
            <a:endParaRPr lang="en-US" altLang="zh-CN" sz="2800" dirty="0" smtClean="0">
              <a:ea typeface="方正大黑简体" pitchFamily="1" charset="-122"/>
            </a:endParaRPr>
          </a:p>
          <a:p>
            <a:endParaRPr lang="en-US" altLang="zh-CN" sz="2800" dirty="0">
              <a:ea typeface="方正大黑简体" pitchFamily="1" charset="-122"/>
            </a:endParaRPr>
          </a:p>
          <a:p>
            <a:r>
              <a:rPr lang="zh-CN" altLang="en-US" sz="2800" dirty="0" smtClean="0">
                <a:ea typeface="方正大黑简体" pitchFamily="1" charset="-122"/>
              </a:rPr>
              <a:t>仲</a:t>
            </a:r>
            <a:r>
              <a:rPr lang="zh-CN" altLang="en-US" sz="2800" dirty="0">
                <a:ea typeface="方正大黑简体" pitchFamily="1" charset="-122"/>
              </a:rPr>
              <a:t>由</a:t>
            </a:r>
            <a:r>
              <a:rPr lang="en-US" altLang="zh-CN" sz="2800" dirty="0">
                <a:ea typeface="方正大黑简体" pitchFamily="1" charset="-122"/>
              </a:rPr>
              <a:t>(</a:t>
            </a:r>
            <a:r>
              <a:rPr lang="zh-CN" altLang="en-US" sz="2800" dirty="0">
                <a:ea typeface="方正大黑简体" pitchFamily="1" charset="-122"/>
              </a:rPr>
              <a:t>公元前</a:t>
            </a:r>
            <a:r>
              <a:rPr lang="en-US" altLang="zh-CN" sz="2800" dirty="0">
                <a:ea typeface="方正大黑简体" pitchFamily="1" charset="-122"/>
              </a:rPr>
              <a:t>542-</a:t>
            </a:r>
            <a:r>
              <a:rPr lang="zh-CN" altLang="en-US" sz="2800" dirty="0">
                <a:ea typeface="方正大黑简体" pitchFamily="1" charset="-122"/>
              </a:rPr>
              <a:t>前</a:t>
            </a:r>
            <a:r>
              <a:rPr lang="en-US" altLang="zh-CN" sz="2800" dirty="0">
                <a:ea typeface="方正大黑简体" pitchFamily="1" charset="-122"/>
              </a:rPr>
              <a:t>480</a:t>
            </a:r>
            <a:r>
              <a:rPr lang="zh-CN" altLang="en-US" sz="2800" dirty="0">
                <a:ea typeface="方正大黑简体" pitchFamily="1" charset="-122"/>
              </a:rPr>
              <a:t>年</a:t>
            </a:r>
            <a:r>
              <a:rPr lang="en-US" altLang="zh-CN" sz="2800" dirty="0">
                <a:ea typeface="方正大黑简体" pitchFamily="1" charset="-122"/>
              </a:rPr>
              <a:t>)</a:t>
            </a:r>
            <a:r>
              <a:rPr lang="zh-CN" altLang="en-US" sz="2800" dirty="0">
                <a:ea typeface="方正大黑简体" pitchFamily="1" charset="-122"/>
              </a:rPr>
              <a:t>，姓仲，名由，字子路，因他曾做过季氏的家臣，</a:t>
            </a:r>
            <a:r>
              <a:rPr lang="zh-CN" altLang="en-US" sz="2800" dirty="0">
                <a:solidFill>
                  <a:srgbClr val="FF0000"/>
                </a:solidFill>
                <a:ea typeface="方正大黑简体" pitchFamily="1" charset="-122"/>
              </a:rPr>
              <a:t>又被称作季路</a:t>
            </a:r>
            <a:r>
              <a:rPr lang="zh-CN" altLang="en-US" sz="2800" dirty="0">
                <a:ea typeface="方正大黑简体" pitchFamily="1" charset="-122"/>
              </a:rPr>
              <a:t>，比孔子小九岁</a:t>
            </a:r>
            <a:r>
              <a:rPr lang="zh-CN" altLang="en-US" sz="2800" dirty="0" smtClean="0">
                <a:ea typeface="方正大黑简体" pitchFamily="1" charset="-122"/>
              </a:rPr>
              <a:t>，</a:t>
            </a:r>
            <a:r>
              <a:rPr lang="en-US" altLang="zh-CN" sz="2800" dirty="0">
                <a:ea typeface="方正大黑简体" pitchFamily="1" charset="-122"/>
              </a:rPr>
              <a:t>《</a:t>
            </a:r>
            <a:r>
              <a:rPr lang="zh-CN" altLang="en-US" sz="2800" dirty="0">
                <a:ea typeface="方正大黑简体" pitchFamily="1" charset="-122"/>
              </a:rPr>
              <a:t>论语</a:t>
            </a:r>
            <a:r>
              <a:rPr lang="en-US" altLang="zh-CN" sz="2800" dirty="0">
                <a:ea typeface="方正大黑简体" pitchFamily="1" charset="-122"/>
              </a:rPr>
              <a:t>》</a:t>
            </a:r>
            <a:r>
              <a:rPr lang="zh-CN" altLang="en-US" sz="2800" dirty="0">
                <a:ea typeface="方正大黑简体" pitchFamily="1" charset="-122"/>
              </a:rPr>
              <a:t>中提及四十一次。他生性豪爽粗犷，为人耿直</a:t>
            </a:r>
            <a:r>
              <a:rPr lang="zh-CN" altLang="en-US" sz="2800" dirty="0" smtClean="0">
                <a:ea typeface="方正大黑简体" pitchFamily="1" charset="-122"/>
              </a:rPr>
              <a:t>，只要</a:t>
            </a:r>
            <a:r>
              <a:rPr lang="zh-CN" altLang="en-US" sz="2800" dirty="0">
                <a:ea typeface="方正大黑简体" pitchFamily="1" charset="-122"/>
              </a:rPr>
              <a:t>有子路在场</a:t>
            </a:r>
            <a:r>
              <a:rPr lang="en-US" altLang="zh-CN" sz="2800" dirty="0">
                <a:ea typeface="方正大黑简体" pitchFamily="1" charset="-122"/>
              </a:rPr>
              <a:t>,</a:t>
            </a:r>
            <a:r>
              <a:rPr lang="zh-CN" altLang="en-US" sz="2800" dirty="0">
                <a:ea typeface="方正大黑简体" pitchFamily="1" charset="-122"/>
              </a:rPr>
              <a:t>第一个开口说话的一定是他</a:t>
            </a:r>
            <a:r>
              <a:rPr lang="en-US" altLang="zh-CN" sz="2800" dirty="0">
                <a:ea typeface="方正大黑简体" pitchFamily="1" charset="-122"/>
              </a:rPr>
              <a:t>,</a:t>
            </a:r>
            <a:r>
              <a:rPr lang="zh-CN" altLang="en-US" sz="2800" dirty="0">
                <a:ea typeface="方正大黑简体" pitchFamily="1" charset="-122"/>
              </a:rPr>
              <a:t>可见其心直口快</a:t>
            </a:r>
            <a:r>
              <a:rPr lang="zh-CN" altLang="en-US" sz="2800" dirty="0" smtClean="0">
                <a:ea typeface="方正大黑简体" pitchFamily="1" charset="-122"/>
              </a:rPr>
              <a:t>。仲</a:t>
            </a:r>
            <a:r>
              <a:rPr lang="zh-CN" altLang="en-US" sz="2800" dirty="0">
                <a:ea typeface="方正大黑简体" pitchFamily="1" charset="-122"/>
              </a:rPr>
              <a:t>由经常批评孔子，孔子也常批评他。他喜欢听闻自己的过错，闻过则喜，能虚心</a:t>
            </a:r>
            <a:r>
              <a:rPr lang="zh-CN" altLang="en-US" sz="2800" dirty="0" smtClean="0">
                <a:ea typeface="方正大黑简体" pitchFamily="1" charset="-122"/>
              </a:rPr>
              <a:t>接受。</a:t>
            </a:r>
            <a:endParaRPr lang="en-US" altLang="zh-CN" sz="2800" dirty="0" smtClean="0">
              <a:ea typeface="方正大黑简体" pitchFamily="1" charset="-122"/>
            </a:endParaRPr>
          </a:p>
          <a:p>
            <a:endParaRPr lang="en-US" altLang="zh-CN" sz="2800" dirty="0">
              <a:ea typeface="方正大黑简体" pitchFamily="1" charset="-122"/>
            </a:endParaRPr>
          </a:p>
          <a:p>
            <a:r>
              <a:rPr lang="en-US" altLang="zh-CN" sz="2800" dirty="0" smtClean="0">
                <a:ea typeface="方正大黑简体" pitchFamily="1" charset="-122"/>
              </a:rPr>
              <a:t>    </a:t>
            </a:r>
            <a:endParaRPr lang="en-US" altLang="zh-CN" sz="2800" dirty="0">
              <a:ea typeface="方正大黑简体" pitchFamily="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5629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 Box 9"/>
          <p:cNvSpPr txBox="1">
            <a:spLocks noChangeArrowheads="1"/>
          </p:cNvSpPr>
          <p:nvPr/>
        </p:nvSpPr>
        <p:spPr bwMode="auto">
          <a:xfrm>
            <a:off x="5714998" y="3522418"/>
            <a:ext cx="524351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dirty="0" smtClean="0">
                <a:latin typeface="方正黄草简体"/>
                <a:ea typeface="方正黄草简体"/>
                <a:cs typeface="方正黄草简体"/>
              </a:rPr>
              <a:t>——</a:t>
            </a:r>
            <a:r>
              <a:rPr lang="zh-CN" altLang="en-US" sz="3600" dirty="0" smtClean="0">
                <a:latin typeface="方正黄草简体"/>
                <a:ea typeface="方正黄草简体"/>
                <a:cs typeface="方正黄草简体"/>
              </a:rPr>
              <a:t>孔门弟子其事其人 </a:t>
            </a:r>
            <a:endParaRPr lang="zh-CN" altLang="en-US" sz="6000" b="1" dirty="0">
              <a:solidFill>
                <a:srgbClr val="FF0000"/>
              </a:solidFill>
              <a:latin typeface="方正黄草简体"/>
              <a:ea typeface="方正黄草简体"/>
              <a:cs typeface="方正黄草简体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71686" y="2224386"/>
            <a:ext cx="794385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6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方正黄草简体"/>
                <a:ea typeface="方正黄草简体"/>
                <a:cs typeface="方正黄草简体"/>
              </a:rPr>
              <a:t>为战疫“招兵买马”</a:t>
            </a:r>
            <a:endParaRPr lang="zh-CN" altLang="en-US" sz="6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04714" y="4726745"/>
            <a:ext cx="39292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岭师附中    林韶峰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1664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2938" y="985180"/>
            <a:ext cx="11015662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0099"/>
                </a:solidFill>
                <a:ea typeface="方正大黑简体" pitchFamily="1" charset="-122"/>
              </a:rPr>
              <a:t>     子</a:t>
            </a:r>
            <a:r>
              <a:rPr lang="zh-CN" altLang="en-US" sz="2800" dirty="0">
                <a:solidFill>
                  <a:srgbClr val="000099"/>
                </a:solidFill>
                <a:ea typeface="方正大黑简体" pitchFamily="1" charset="-122"/>
              </a:rPr>
              <a:t>路性鄙，好勇力，志</a:t>
            </a:r>
            <a:r>
              <a:rPr lang="zh-CN" altLang="en-US" sz="2800" u="sng" dirty="0">
                <a:solidFill>
                  <a:srgbClr val="000099"/>
                </a:solidFill>
                <a:ea typeface="方正大黑简体" pitchFamily="1" charset="-122"/>
              </a:rPr>
              <a:t>伉直</a:t>
            </a:r>
            <a:r>
              <a:rPr lang="zh-CN" altLang="en-US" sz="2800" dirty="0">
                <a:solidFill>
                  <a:srgbClr val="000099"/>
                </a:solidFill>
                <a:ea typeface="方正大黑简体" pitchFamily="1" charset="-122"/>
              </a:rPr>
              <a:t>，冠雄鸡，佩豭</a:t>
            </a:r>
            <a:r>
              <a:rPr lang="zh-CN" altLang="en-US" sz="2800" dirty="0" smtClean="0">
                <a:solidFill>
                  <a:srgbClr val="000099"/>
                </a:solidFill>
                <a:ea typeface="方正大黑简体" pitchFamily="1" charset="-122"/>
              </a:rPr>
              <a:t>豚</a:t>
            </a:r>
            <a:r>
              <a:rPr lang="en-US" altLang="zh-CN" sz="2800" dirty="0">
                <a:solidFill>
                  <a:srgbClr val="000099"/>
                </a:solidFill>
                <a:ea typeface="方正大黑简体" pitchFamily="1" charset="-122"/>
              </a:rPr>
              <a:t>[</a:t>
            </a:r>
            <a:r>
              <a:rPr lang="en-US" altLang="zh-CN" sz="2800" dirty="0" err="1">
                <a:solidFill>
                  <a:srgbClr val="000099"/>
                </a:solidFill>
                <a:ea typeface="方正大黑简体" pitchFamily="1" charset="-122"/>
              </a:rPr>
              <a:t>jiā</a:t>
            </a:r>
            <a:r>
              <a:rPr lang="en-US" altLang="zh-CN" sz="2800" dirty="0">
                <a:solidFill>
                  <a:srgbClr val="000099"/>
                </a:solidFill>
                <a:ea typeface="方正大黑简体" pitchFamily="1" charset="-122"/>
              </a:rPr>
              <a:t> </a:t>
            </a:r>
            <a:r>
              <a:rPr lang="en-US" altLang="zh-CN" sz="2800" dirty="0" err="1">
                <a:solidFill>
                  <a:srgbClr val="000099"/>
                </a:solidFill>
                <a:ea typeface="方正大黑简体" pitchFamily="1" charset="-122"/>
              </a:rPr>
              <a:t>tún</a:t>
            </a:r>
            <a:r>
              <a:rPr lang="en-US" altLang="zh-CN" sz="2800" dirty="0">
                <a:solidFill>
                  <a:srgbClr val="000099"/>
                </a:solidFill>
                <a:ea typeface="方正大黑简体" pitchFamily="1" charset="-122"/>
              </a:rPr>
              <a:t>]</a:t>
            </a:r>
            <a:r>
              <a:rPr lang="zh-CN" altLang="en-US" sz="2800" dirty="0" smtClean="0">
                <a:solidFill>
                  <a:srgbClr val="000099"/>
                </a:solidFill>
                <a:ea typeface="方正大黑简体" pitchFamily="1" charset="-122"/>
              </a:rPr>
              <a:t>，</a:t>
            </a:r>
            <a:r>
              <a:rPr lang="zh-CN" altLang="en-US" sz="2800" u="sng" dirty="0">
                <a:solidFill>
                  <a:srgbClr val="000099"/>
                </a:solidFill>
                <a:ea typeface="方正大黑简体" pitchFamily="1" charset="-122"/>
              </a:rPr>
              <a:t>陵暴孔子</a:t>
            </a:r>
            <a:r>
              <a:rPr lang="zh-CN" altLang="en-US" sz="2800" dirty="0">
                <a:solidFill>
                  <a:srgbClr val="000099"/>
                </a:solidFill>
                <a:ea typeface="方正大黑简体" pitchFamily="1" charset="-122"/>
              </a:rPr>
              <a:t>。孔子设礼稍诱子路，子路後儒服委质，因门人请为</a:t>
            </a:r>
            <a:r>
              <a:rPr lang="zh-CN" altLang="en-US" sz="2800" dirty="0" smtClean="0">
                <a:solidFill>
                  <a:srgbClr val="000099"/>
                </a:solidFill>
                <a:ea typeface="方正大黑简体" pitchFamily="1" charset="-122"/>
              </a:rPr>
              <a:t>弟子。</a:t>
            </a:r>
            <a:endParaRPr lang="en-US" altLang="zh-CN" sz="2800" dirty="0" smtClean="0">
              <a:solidFill>
                <a:srgbClr val="000099"/>
              </a:solidFill>
              <a:ea typeface="方正大黑简体" pitchFamily="1" charset="-122"/>
            </a:endParaRPr>
          </a:p>
          <a:p>
            <a:r>
              <a:rPr lang="en-US" altLang="zh-CN" sz="2800" dirty="0" smtClean="0">
                <a:solidFill>
                  <a:srgbClr val="000099"/>
                </a:solidFill>
                <a:ea typeface="方正大黑简体" pitchFamily="1" charset="-122"/>
              </a:rPr>
              <a:t>    </a:t>
            </a:r>
          </a:p>
          <a:p>
            <a:r>
              <a:rPr lang="en-US" altLang="zh-CN" sz="2800" dirty="0" smtClean="0">
                <a:solidFill>
                  <a:srgbClr val="000099"/>
                </a:solidFill>
                <a:ea typeface="方正大黑简体" pitchFamily="1" charset="-122"/>
              </a:rPr>
              <a:t>5.26</a:t>
            </a:r>
            <a:r>
              <a:rPr lang="zh-CN" altLang="en-US" sz="2800" dirty="0">
                <a:solidFill>
                  <a:srgbClr val="000099"/>
                </a:solidFill>
                <a:ea typeface="方正大黑简体" pitchFamily="1" charset="-122"/>
              </a:rPr>
              <a:t>颜渊、季路侍，子曰：“盍各言尔志？”</a:t>
            </a:r>
            <a:r>
              <a:rPr lang="zh-CN" altLang="en-US" sz="2800" dirty="0">
                <a:solidFill>
                  <a:srgbClr val="FF0000"/>
                </a:solidFill>
                <a:ea typeface="方正大黑简体" pitchFamily="1" charset="-122"/>
              </a:rPr>
              <a:t>子路曰：“愿车马、衣轻裘与朋友共，敝之而无憾。</a:t>
            </a:r>
            <a:r>
              <a:rPr lang="zh-CN" altLang="en-US" sz="2800" dirty="0">
                <a:solidFill>
                  <a:srgbClr val="000099"/>
                </a:solidFill>
                <a:ea typeface="方正大黑简体" pitchFamily="1" charset="-122"/>
              </a:rPr>
              <a:t>”颜渊曰：“愿无伐善，无施劳。”子路曰：“愿闻子之志。”子曰：“老者安之，朋友信之，少者怀之。</a:t>
            </a:r>
            <a:endParaRPr lang="en-US" altLang="zh-CN" sz="2800" dirty="0" smtClean="0">
              <a:solidFill>
                <a:srgbClr val="000099"/>
              </a:solidFill>
              <a:ea typeface="方正大黑简体" pitchFamily="1" charset="-122"/>
            </a:endParaRPr>
          </a:p>
          <a:p>
            <a:endParaRPr lang="en-US" altLang="zh-CN" sz="2800" dirty="0" smtClean="0">
              <a:solidFill>
                <a:srgbClr val="000099"/>
              </a:solidFill>
              <a:ea typeface="方正大黑简体" pitchFamily="1" charset="-122"/>
            </a:endParaRPr>
          </a:p>
          <a:p>
            <a:r>
              <a:rPr lang="en-US" altLang="zh-CN" sz="2800" dirty="0" smtClean="0">
                <a:solidFill>
                  <a:srgbClr val="000099"/>
                </a:solidFill>
                <a:ea typeface="方正大黑简体" pitchFamily="1" charset="-122"/>
              </a:rPr>
              <a:t>    6.28</a:t>
            </a:r>
            <a:r>
              <a:rPr lang="zh-CN" altLang="en-US" sz="2800" dirty="0">
                <a:solidFill>
                  <a:srgbClr val="000099"/>
                </a:solidFill>
                <a:ea typeface="方正大黑简体" pitchFamily="1" charset="-122"/>
              </a:rPr>
              <a:t>子见南子，子路不说，夫子矢之曰：“予所否者，天厌之！天厌之！</a:t>
            </a:r>
            <a:r>
              <a:rPr lang="zh-CN" altLang="en-US" sz="2800" dirty="0" smtClean="0">
                <a:solidFill>
                  <a:srgbClr val="000099"/>
                </a:solidFill>
                <a:ea typeface="方正大黑简体" pitchFamily="1" charset="-122"/>
              </a:rPr>
              <a:t>”</a:t>
            </a:r>
            <a:endParaRPr lang="en-US" altLang="zh-CN" sz="2800" dirty="0" smtClean="0">
              <a:solidFill>
                <a:srgbClr val="000099"/>
              </a:solidFill>
              <a:ea typeface="方正大黑简体" pitchFamily="1" charset="-122"/>
            </a:endParaRPr>
          </a:p>
          <a:p>
            <a:endParaRPr lang="en-US" altLang="zh-CN" sz="2800" dirty="0">
              <a:solidFill>
                <a:srgbClr val="000099"/>
              </a:solidFill>
              <a:ea typeface="方正大黑简体" pitchFamily="1" charset="-122"/>
            </a:endParaRPr>
          </a:p>
          <a:p>
            <a:r>
              <a:rPr lang="en-US" altLang="zh-CN" sz="2800" dirty="0" smtClean="0">
                <a:solidFill>
                  <a:srgbClr val="000099"/>
                </a:solidFill>
                <a:ea typeface="方正大黑简体" pitchFamily="1" charset="-122"/>
              </a:rPr>
              <a:t>    13.3 </a:t>
            </a:r>
            <a:r>
              <a:rPr lang="zh-CN" altLang="en-US" sz="2800" dirty="0">
                <a:solidFill>
                  <a:srgbClr val="000099"/>
                </a:solidFill>
                <a:ea typeface="方正大黑简体" pitchFamily="1" charset="-122"/>
              </a:rPr>
              <a:t>子路曰：“卫君待子而为政，子将奚先？”子曰：“必也正名乎！”子路曰：“有是哉，</a:t>
            </a:r>
            <a:r>
              <a:rPr lang="zh-CN" altLang="en-US" sz="2800" dirty="0">
                <a:solidFill>
                  <a:srgbClr val="FF0000"/>
                </a:solidFill>
                <a:ea typeface="方正大黑简体" pitchFamily="1" charset="-122"/>
              </a:rPr>
              <a:t>子之迂也</a:t>
            </a:r>
            <a:r>
              <a:rPr lang="zh-CN" altLang="en-US" sz="2800" dirty="0">
                <a:solidFill>
                  <a:srgbClr val="000099"/>
                </a:solidFill>
                <a:ea typeface="方正大黑简体" pitchFamily="1" charset="-122"/>
              </a:rPr>
              <a:t>！奚其正？”</a:t>
            </a:r>
          </a:p>
          <a:p>
            <a:r>
              <a:rPr lang="zh-CN" altLang="en-US" sz="2800" dirty="0" smtClean="0">
                <a:solidFill>
                  <a:srgbClr val="000099"/>
                </a:solidFill>
                <a:ea typeface="方正大黑简体" pitchFamily="1" charset="-122"/>
              </a:rPr>
              <a:t>      </a:t>
            </a:r>
            <a:endParaRPr lang="en-US" altLang="zh-CN" sz="2800" dirty="0">
              <a:solidFill>
                <a:srgbClr val="000099"/>
              </a:solidFill>
              <a:ea typeface="方正大黑简体" pitchFamily="1" charset="-122"/>
            </a:endParaRPr>
          </a:p>
          <a:p>
            <a:endParaRPr lang="en-US" altLang="zh-CN" sz="2800" dirty="0">
              <a:ea typeface="方正大黑简体" pitchFamily="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9055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2938" y="985180"/>
            <a:ext cx="1101566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000099"/>
                </a:solidFill>
                <a:ea typeface="方正大黑简体" pitchFamily="1" charset="-122"/>
              </a:rPr>
              <a:t>11.25 </a:t>
            </a:r>
            <a:r>
              <a:rPr lang="zh-CN" altLang="en-US" sz="2800" dirty="0">
                <a:solidFill>
                  <a:srgbClr val="000099"/>
                </a:solidFill>
                <a:ea typeface="方正大黑简体" pitchFamily="1" charset="-122"/>
              </a:rPr>
              <a:t>子路使子羔为费宰。子曰：“</a:t>
            </a:r>
            <a:r>
              <a:rPr lang="zh-CN" altLang="en-US" sz="2800" dirty="0">
                <a:solidFill>
                  <a:srgbClr val="FF0000"/>
                </a:solidFill>
                <a:ea typeface="方正大黑简体" pitchFamily="1" charset="-122"/>
              </a:rPr>
              <a:t>贼</a:t>
            </a:r>
            <a:r>
              <a:rPr lang="zh-CN" altLang="en-US" sz="2800" dirty="0">
                <a:solidFill>
                  <a:srgbClr val="000099"/>
                </a:solidFill>
                <a:ea typeface="方正大黑简体" pitchFamily="1" charset="-122"/>
              </a:rPr>
              <a:t>夫人之</a:t>
            </a:r>
            <a:r>
              <a:rPr lang="zh-CN" altLang="en-US" sz="2800" dirty="0" smtClean="0">
                <a:solidFill>
                  <a:srgbClr val="000099"/>
                </a:solidFill>
                <a:ea typeface="方正大黑简体" pitchFamily="1" charset="-122"/>
              </a:rPr>
              <a:t>子。</a:t>
            </a:r>
            <a:r>
              <a:rPr lang="en-US" altLang="zh-CN" sz="2800" dirty="0">
                <a:solidFill>
                  <a:srgbClr val="000099"/>
                </a:solidFill>
                <a:ea typeface="方正大黑简体" pitchFamily="1" charset="-122"/>
              </a:rPr>
              <a:t>''</a:t>
            </a:r>
            <a:r>
              <a:rPr lang="zh-CN" altLang="en-US" sz="2800" dirty="0">
                <a:solidFill>
                  <a:srgbClr val="000099"/>
                </a:solidFill>
                <a:ea typeface="方正大黑简体" pitchFamily="1" charset="-122"/>
              </a:rPr>
              <a:t>子路曰：“有民人焉，有社稷</a:t>
            </a:r>
            <a:r>
              <a:rPr lang="zh-CN" altLang="en-US" sz="2800" dirty="0" smtClean="0">
                <a:solidFill>
                  <a:srgbClr val="000099"/>
                </a:solidFill>
                <a:ea typeface="方正大黑简体" pitchFamily="1" charset="-122"/>
              </a:rPr>
              <a:t>焉，</a:t>
            </a:r>
            <a:r>
              <a:rPr lang="zh-CN" altLang="en-US" sz="2800" dirty="0">
                <a:solidFill>
                  <a:srgbClr val="000099"/>
                </a:solidFill>
                <a:ea typeface="方正大黑简体" pitchFamily="1" charset="-122"/>
              </a:rPr>
              <a:t>何必读书，然后为学？”子曰：“是故</a:t>
            </a:r>
            <a:r>
              <a:rPr lang="zh-CN" altLang="en-US" sz="2800" dirty="0">
                <a:solidFill>
                  <a:srgbClr val="FF0000"/>
                </a:solidFill>
                <a:ea typeface="方正大黑简体" pitchFamily="1" charset="-122"/>
              </a:rPr>
              <a:t>恶</a:t>
            </a:r>
            <a:r>
              <a:rPr lang="zh-CN" altLang="en-US" sz="2800" dirty="0">
                <a:solidFill>
                  <a:srgbClr val="000099"/>
                </a:solidFill>
                <a:ea typeface="方正大黑简体" pitchFamily="1" charset="-122"/>
              </a:rPr>
              <a:t>夫</a:t>
            </a:r>
            <a:r>
              <a:rPr lang="zh-CN" altLang="en-US" sz="2800" dirty="0">
                <a:solidFill>
                  <a:srgbClr val="FF0000"/>
                </a:solidFill>
                <a:ea typeface="方正大黑简体" pitchFamily="1" charset="-122"/>
              </a:rPr>
              <a:t>佞</a:t>
            </a:r>
            <a:r>
              <a:rPr lang="zh-CN" altLang="en-US" sz="2800" dirty="0">
                <a:solidFill>
                  <a:srgbClr val="000099"/>
                </a:solidFill>
                <a:ea typeface="方正大黑简体" pitchFamily="1" charset="-122"/>
              </a:rPr>
              <a:t>者。”</a:t>
            </a:r>
            <a:endParaRPr lang="en-US" altLang="zh-CN" sz="2800" dirty="0" smtClean="0">
              <a:solidFill>
                <a:srgbClr val="000099"/>
              </a:solidFill>
              <a:ea typeface="方正大黑简体" pitchFamily="1" charset="-122"/>
            </a:endParaRPr>
          </a:p>
          <a:p>
            <a:r>
              <a:rPr lang="zh-CN" altLang="en-US" sz="2800" dirty="0" smtClean="0">
                <a:solidFill>
                  <a:srgbClr val="FF0000"/>
                </a:solidFill>
                <a:ea typeface="方正大黑简体" pitchFamily="1" charset="-122"/>
              </a:rPr>
              <a:t>      子</a:t>
            </a:r>
            <a:r>
              <a:rPr lang="zh-CN" altLang="en-US" sz="2800" dirty="0">
                <a:solidFill>
                  <a:srgbClr val="FF0000"/>
                </a:solidFill>
                <a:ea typeface="方正大黑简体" pitchFamily="1" charset="-122"/>
              </a:rPr>
              <a:t>路叫子羔去做费地的长官。孔子说：“是祸害子弟的做法。”子路说：“有百姓，有土地五谷，何必读书才算学习？”子说：“所以我讨厌那些能说会道的人。</a:t>
            </a:r>
            <a:r>
              <a:rPr lang="zh-CN" altLang="en-US" sz="2800" dirty="0" smtClean="0">
                <a:solidFill>
                  <a:srgbClr val="FF0000"/>
                </a:solidFill>
                <a:ea typeface="方正大黑简体" pitchFamily="1" charset="-122"/>
              </a:rPr>
              <a:t>”</a:t>
            </a:r>
            <a:endParaRPr lang="en-US" altLang="zh-CN" sz="2800" dirty="0">
              <a:solidFill>
                <a:srgbClr val="FF0000"/>
              </a:solidFill>
              <a:ea typeface="方正大黑简体" pitchFamily="1" charset="-122"/>
            </a:endParaRPr>
          </a:p>
          <a:p>
            <a:r>
              <a:rPr lang="zh-CN" altLang="en-US" sz="2800" dirty="0" smtClean="0">
                <a:solidFill>
                  <a:srgbClr val="FF0000"/>
                </a:solidFill>
                <a:ea typeface="方正大黑简体" pitchFamily="1" charset="-122"/>
              </a:rPr>
              <a:t>      </a:t>
            </a:r>
            <a:endParaRPr lang="en-US" altLang="zh-CN" sz="2800" dirty="0" smtClean="0">
              <a:solidFill>
                <a:srgbClr val="FF0000"/>
              </a:solidFill>
              <a:ea typeface="方正大黑简体" pitchFamily="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1342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6" name="Text Box 12"/>
          <p:cNvSpPr txBox="1">
            <a:spLocks noChangeArrowheads="1"/>
          </p:cNvSpPr>
          <p:nvPr/>
        </p:nvSpPr>
        <p:spPr bwMode="auto">
          <a:xfrm>
            <a:off x="0" y="209866"/>
            <a:ext cx="11873131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dirty="0" smtClean="0">
                <a:solidFill>
                  <a:srgbClr val="000099"/>
                </a:solidFill>
                <a:ea typeface="方正大黑简体" pitchFamily="1" charset="-122"/>
              </a:rPr>
              <a:t>                                                小  结</a:t>
            </a:r>
            <a:endParaRPr lang="en-US" altLang="zh-CN" sz="3200" dirty="0" smtClean="0">
              <a:solidFill>
                <a:srgbClr val="000099"/>
              </a:solidFill>
              <a:ea typeface="方正大黑简体" pitchFamily="1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3200" dirty="0" smtClean="0">
                <a:solidFill>
                  <a:srgbClr val="000099"/>
                </a:solidFill>
                <a:ea typeface="方正大黑简体" pitchFamily="1" charset="-122"/>
              </a:rPr>
              <a:t>疫情当前， “能直言进谏”的率真的子路最适合担任领导小组的监督打假角色，监管战疫过程中的形式主义做法。</a:t>
            </a:r>
            <a:endParaRPr lang="en-US" altLang="zh-CN" sz="3200" dirty="0" smtClean="0">
              <a:solidFill>
                <a:srgbClr val="000099"/>
              </a:solidFill>
              <a:ea typeface="方正大黑简体" pitchFamily="1" charset="-122"/>
            </a:endParaRPr>
          </a:p>
        </p:txBody>
      </p:sp>
      <p:pic>
        <p:nvPicPr>
          <p:cNvPr id="3075" name="Picture 3" descr="C:\Users\HP\Desktop\微信图片_202003120441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25748"/>
            <a:ext cx="5359791" cy="4832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HP\Desktop\微信图片_2020031204403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7754" y="2138289"/>
            <a:ext cx="6316394" cy="4719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2805888"/>
      </p:ext>
    </p:extLst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5862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8768" y="0"/>
            <a:ext cx="621323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0613149"/>
      </p:ext>
    </p:extLst>
  </p:cSld>
  <p:clrMapOvr>
    <a:masterClrMapping/>
  </p:clrMapOvr>
  <p:transition spd="med">
    <p:randomBar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4884713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2154" y="0"/>
            <a:ext cx="5397305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815041" y="2574388"/>
            <a:ext cx="677108" cy="170816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 dirty="0" smtClean="0"/>
              <a:t>山川异域</a:t>
            </a:r>
            <a:endParaRPr lang="zh-CN" altLang="en-US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741164" y="2583767"/>
            <a:ext cx="677108" cy="170816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b="1" dirty="0" smtClean="0"/>
              <a:t>谣言同天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478651608"/>
      </p:ext>
    </p:extLst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6" name="Text Box 12"/>
          <p:cNvSpPr txBox="1">
            <a:spLocks noChangeArrowheads="1"/>
          </p:cNvSpPr>
          <p:nvPr/>
        </p:nvSpPr>
        <p:spPr bwMode="auto">
          <a:xfrm>
            <a:off x="1145198" y="1528404"/>
            <a:ext cx="10706100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4000" dirty="0" smtClean="0">
                <a:solidFill>
                  <a:srgbClr val="000099"/>
                </a:solidFill>
                <a:ea typeface="方正大黑简体" pitchFamily="1" charset="-122"/>
              </a:rPr>
              <a:t>       课后作业：</a:t>
            </a:r>
            <a:endParaRPr lang="en-US" altLang="zh-CN" sz="4000" dirty="0" smtClean="0">
              <a:solidFill>
                <a:srgbClr val="000099"/>
              </a:solidFill>
              <a:ea typeface="方正大黑简体" pitchFamily="1" charset="-122"/>
            </a:endParaRPr>
          </a:p>
          <a:p>
            <a:pPr eaLnBrk="1" hangingPunct="1">
              <a:spcBef>
                <a:spcPct val="50000"/>
              </a:spcBef>
              <a:defRPr/>
            </a:pPr>
            <a:r>
              <a:rPr lang="en-US" altLang="zh-CN" sz="4000" dirty="0" smtClean="0">
                <a:solidFill>
                  <a:srgbClr val="000099"/>
                </a:solidFill>
                <a:ea typeface="方正大黑简体" pitchFamily="1" charset="-122"/>
              </a:rPr>
              <a:t>1</a:t>
            </a:r>
            <a:r>
              <a:rPr lang="zh-CN" altLang="en-US" sz="4000" dirty="0" smtClean="0">
                <a:solidFill>
                  <a:srgbClr val="000099"/>
                </a:solidFill>
                <a:ea typeface="方正大黑简体" pitchFamily="1" charset="-122"/>
              </a:rPr>
              <a:t>、战疫领导小组还需要哪些领导成员，请选出并结合</a:t>
            </a:r>
            <a:r>
              <a:rPr lang="en-US" altLang="zh-CN" sz="4000" dirty="0" smtClean="0">
                <a:solidFill>
                  <a:srgbClr val="000099"/>
                </a:solidFill>
                <a:ea typeface="方正大黑简体" pitchFamily="1" charset="-122"/>
              </a:rPr>
              <a:t>《</a:t>
            </a:r>
            <a:r>
              <a:rPr lang="zh-CN" altLang="en-US" sz="4000" dirty="0" smtClean="0">
                <a:solidFill>
                  <a:srgbClr val="000099"/>
                </a:solidFill>
                <a:ea typeface="方正大黑简体" pitchFamily="1" charset="-122"/>
              </a:rPr>
              <a:t>论语</a:t>
            </a:r>
            <a:r>
              <a:rPr lang="en-US" altLang="zh-CN" sz="4000" dirty="0" smtClean="0">
                <a:solidFill>
                  <a:srgbClr val="000099"/>
                </a:solidFill>
                <a:ea typeface="方正大黑简体" pitchFamily="1" charset="-122"/>
              </a:rPr>
              <a:t>》</a:t>
            </a:r>
            <a:r>
              <a:rPr lang="zh-CN" altLang="en-US" sz="4000" dirty="0" smtClean="0">
                <a:solidFill>
                  <a:srgbClr val="000099"/>
                </a:solidFill>
                <a:ea typeface="方正大黑简体" pitchFamily="1" charset="-122"/>
              </a:rPr>
              <a:t>的相关资料附上当选理由，课后在各班语文微信群和语文老师交流。</a:t>
            </a:r>
            <a:endParaRPr lang="en-US" altLang="zh-CN" sz="4000" dirty="0" smtClean="0">
              <a:solidFill>
                <a:srgbClr val="000099"/>
              </a:solidFill>
              <a:ea typeface="方正大黑简体" pitchFamily="1" charset="-122"/>
            </a:endParaRPr>
          </a:p>
          <a:p>
            <a:pPr eaLnBrk="1" hangingPunct="1">
              <a:spcBef>
                <a:spcPct val="50000"/>
              </a:spcBef>
              <a:defRPr/>
            </a:pPr>
            <a:r>
              <a:rPr lang="en-US" altLang="zh-CN" sz="4000" dirty="0" smtClean="0">
                <a:solidFill>
                  <a:srgbClr val="000099"/>
                </a:solidFill>
                <a:ea typeface="方正大黑简体" pitchFamily="1" charset="-122"/>
              </a:rPr>
              <a:t>2</a:t>
            </a:r>
            <a:r>
              <a:rPr lang="zh-CN" altLang="en-US" sz="4000" dirty="0" smtClean="0">
                <a:solidFill>
                  <a:srgbClr val="000099"/>
                </a:solidFill>
                <a:ea typeface="方正大黑简体" pitchFamily="1" charset="-122"/>
              </a:rPr>
              <a:t>、强烈推荐阅读</a:t>
            </a:r>
            <a:r>
              <a:rPr lang="en-US" altLang="zh-CN" sz="4000" dirty="0" smtClean="0">
                <a:solidFill>
                  <a:srgbClr val="000099"/>
                </a:solidFill>
                <a:ea typeface="方正大黑简体" pitchFamily="1" charset="-122"/>
              </a:rPr>
              <a:t>《</a:t>
            </a:r>
            <a:r>
              <a:rPr lang="zh-CN" altLang="en-US" sz="4000" dirty="0">
                <a:solidFill>
                  <a:srgbClr val="000099"/>
                </a:solidFill>
                <a:ea typeface="方正大黑简体" pitchFamily="1" charset="-122"/>
              </a:rPr>
              <a:t>史记</a:t>
            </a:r>
            <a:r>
              <a:rPr lang="en-US" altLang="zh-CN" sz="4000" dirty="0">
                <a:solidFill>
                  <a:srgbClr val="000099"/>
                </a:solidFill>
                <a:ea typeface="方正大黑简体" pitchFamily="1" charset="-122"/>
              </a:rPr>
              <a:t>•</a:t>
            </a:r>
            <a:r>
              <a:rPr lang="zh-CN" altLang="en-US" sz="4000" dirty="0">
                <a:solidFill>
                  <a:srgbClr val="000099"/>
                </a:solidFill>
                <a:ea typeface="方正大黑简体" pitchFamily="1" charset="-122"/>
              </a:rPr>
              <a:t>仲尼弟子列传</a:t>
            </a:r>
            <a:r>
              <a:rPr lang="en-US" altLang="zh-CN" sz="4000" dirty="0" smtClean="0">
                <a:solidFill>
                  <a:srgbClr val="000099"/>
                </a:solidFill>
                <a:ea typeface="方正大黑简体" pitchFamily="1" charset="-122"/>
              </a:rPr>
              <a:t>》</a:t>
            </a:r>
            <a:r>
              <a:rPr lang="zh-CN" altLang="en-US" sz="4000" dirty="0" smtClean="0">
                <a:solidFill>
                  <a:srgbClr val="000099"/>
                </a:solidFill>
                <a:ea typeface="方正大黑简体" pitchFamily="1" charset="-122"/>
              </a:rPr>
              <a:t>。</a:t>
            </a:r>
            <a:endParaRPr lang="en-US" altLang="zh-CN" sz="4000" dirty="0">
              <a:solidFill>
                <a:srgbClr val="000099"/>
              </a:solidFill>
              <a:ea typeface="方正大黑简体" pitchFamily="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2774694"/>
      </p:ext>
    </p:extLst>
  </p:cSld>
  <p:clrMapOvr>
    <a:masterClrMapping/>
  </p:clrMapOvr>
  <p:transition spd="med">
    <p:randomBa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6" name="Text Box 12"/>
          <p:cNvSpPr txBox="1">
            <a:spLocks noChangeArrowheads="1"/>
          </p:cNvSpPr>
          <p:nvPr/>
        </p:nvSpPr>
        <p:spPr bwMode="auto">
          <a:xfrm>
            <a:off x="700088" y="917912"/>
            <a:ext cx="11149012" cy="5940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4000" dirty="0" smtClean="0">
                <a:solidFill>
                  <a:srgbClr val="000099"/>
                </a:solidFill>
                <a:ea typeface="方正大黑简体" pitchFamily="1" charset="-122"/>
              </a:rPr>
              <a:t>     目标：</a:t>
            </a:r>
            <a:endParaRPr lang="en-US" altLang="zh-CN" sz="4000" dirty="0" smtClean="0">
              <a:solidFill>
                <a:srgbClr val="000099"/>
              </a:solidFill>
              <a:ea typeface="方正大黑简体" pitchFamily="1" charset="-122"/>
            </a:endParaRPr>
          </a:p>
          <a:p>
            <a:pPr eaLnBrk="1" hangingPunct="1">
              <a:spcBef>
                <a:spcPct val="50000"/>
              </a:spcBef>
              <a:defRPr/>
            </a:pPr>
            <a:r>
              <a:rPr lang="en-US" altLang="zh-CN" sz="4000" dirty="0" smtClean="0">
                <a:solidFill>
                  <a:srgbClr val="000099"/>
                </a:solidFill>
                <a:ea typeface="方正大黑简体" pitchFamily="1" charset="-122"/>
              </a:rPr>
              <a:t>1</a:t>
            </a:r>
            <a:r>
              <a:rPr lang="zh-CN" altLang="en-US" sz="4000" dirty="0" smtClean="0">
                <a:solidFill>
                  <a:srgbClr val="000099"/>
                </a:solidFill>
                <a:ea typeface="方正大黑简体" pitchFamily="1" charset="-122"/>
              </a:rPr>
              <a:t>、对</a:t>
            </a:r>
            <a:r>
              <a:rPr lang="en-US" altLang="zh-CN" sz="4000" dirty="0" smtClean="0">
                <a:solidFill>
                  <a:srgbClr val="000099"/>
                </a:solidFill>
                <a:ea typeface="方正大黑简体" pitchFamily="1" charset="-122"/>
              </a:rPr>
              <a:t>《</a:t>
            </a:r>
            <a:r>
              <a:rPr lang="zh-CN" altLang="en-US" sz="4000" dirty="0" smtClean="0">
                <a:solidFill>
                  <a:srgbClr val="000099"/>
                </a:solidFill>
                <a:ea typeface="方正大黑简体" pitchFamily="1" charset="-122"/>
              </a:rPr>
              <a:t>论语</a:t>
            </a:r>
            <a:r>
              <a:rPr lang="en-US" altLang="zh-CN" sz="4000" dirty="0" smtClean="0">
                <a:solidFill>
                  <a:srgbClr val="000099"/>
                </a:solidFill>
                <a:ea typeface="方正大黑简体" pitchFamily="1" charset="-122"/>
              </a:rPr>
              <a:t>》</a:t>
            </a:r>
            <a:r>
              <a:rPr lang="zh-CN" altLang="en-US" sz="4000" dirty="0" smtClean="0">
                <a:solidFill>
                  <a:srgbClr val="000099"/>
                </a:solidFill>
                <a:ea typeface="方正大黑简体" pitchFamily="1" charset="-122"/>
              </a:rPr>
              <a:t>中的重点人物有相对完整的认知</a:t>
            </a:r>
            <a:endParaRPr lang="en-US" altLang="zh-CN" sz="4000" dirty="0" smtClean="0">
              <a:solidFill>
                <a:srgbClr val="000099"/>
              </a:solidFill>
              <a:ea typeface="方正大黑简体" pitchFamily="1" charset="-122"/>
            </a:endParaRPr>
          </a:p>
          <a:p>
            <a:pPr eaLnBrk="1" hangingPunct="1">
              <a:spcBef>
                <a:spcPct val="50000"/>
              </a:spcBef>
              <a:defRPr/>
            </a:pPr>
            <a:r>
              <a:rPr lang="en-US" altLang="zh-CN" sz="4000" dirty="0" smtClean="0">
                <a:solidFill>
                  <a:srgbClr val="000099"/>
                </a:solidFill>
                <a:ea typeface="方正大黑简体" pitchFamily="1" charset="-122"/>
              </a:rPr>
              <a:t>2</a:t>
            </a:r>
            <a:r>
              <a:rPr lang="zh-CN" altLang="en-US" sz="4000" dirty="0" smtClean="0">
                <a:solidFill>
                  <a:srgbClr val="000099"/>
                </a:solidFill>
                <a:ea typeface="方正大黑简体" pitchFamily="1" charset="-122"/>
              </a:rPr>
              <a:t>、以点促面，寄希望课堂上评述</a:t>
            </a:r>
            <a:r>
              <a:rPr lang="en-US" altLang="zh-CN" sz="4000" dirty="0" smtClean="0">
                <a:solidFill>
                  <a:srgbClr val="000099"/>
                </a:solidFill>
                <a:ea typeface="方正大黑简体" pitchFamily="1" charset="-122"/>
              </a:rPr>
              <a:t>《</a:t>
            </a:r>
            <a:r>
              <a:rPr lang="zh-CN" altLang="en-US" sz="4000" dirty="0" smtClean="0">
                <a:solidFill>
                  <a:srgbClr val="000099"/>
                </a:solidFill>
                <a:ea typeface="方正大黑简体" pitchFamily="1" charset="-122"/>
              </a:rPr>
              <a:t>论语</a:t>
            </a:r>
            <a:r>
              <a:rPr lang="en-US" altLang="zh-CN" sz="4000" dirty="0" smtClean="0">
                <a:solidFill>
                  <a:srgbClr val="000099"/>
                </a:solidFill>
                <a:ea typeface="方正大黑简体" pitchFamily="1" charset="-122"/>
              </a:rPr>
              <a:t>》</a:t>
            </a:r>
            <a:r>
              <a:rPr lang="zh-CN" altLang="en-US" sz="4000" dirty="0" smtClean="0">
                <a:solidFill>
                  <a:srgbClr val="000099"/>
                </a:solidFill>
                <a:ea typeface="方正大黑简体" pitchFamily="1" charset="-122"/>
              </a:rPr>
              <a:t>中的少数人物延伸至课后的广泛阅读</a:t>
            </a:r>
            <a:endParaRPr lang="en-US" altLang="zh-CN" sz="4000" dirty="0" smtClean="0">
              <a:solidFill>
                <a:srgbClr val="000099"/>
              </a:solidFill>
              <a:ea typeface="方正大黑简体" pitchFamily="1" charset="-122"/>
            </a:endParaRPr>
          </a:p>
          <a:p>
            <a:pPr eaLnBrk="1" hangingPunct="1">
              <a:spcBef>
                <a:spcPct val="50000"/>
              </a:spcBef>
              <a:defRPr/>
            </a:pPr>
            <a:r>
              <a:rPr lang="en-US" altLang="zh-CN" sz="4000" dirty="0">
                <a:solidFill>
                  <a:srgbClr val="000099"/>
                </a:solidFill>
                <a:ea typeface="方正大黑简体" pitchFamily="1" charset="-122"/>
              </a:rPr>
              <a:t> </a:t>
            </a:r>
            <a:r>
              <a:rPr lang="en-US" altLang="zh-CN" sz="4000" dirty="0" smtClean="0">
                <a:solidFill>
                  <a:srgbClr val="000099"/>
                </a:solidFill>
                <a:ea typeface="方正大黑简体" pitchFamily="1" charset="-122"/>
              </a:rPr>
              <a:t>     </a:t>
            </a:r>
            <a:r>
              <a:rPr lang="zh-CN" altLang="en-US" sz="4000" dirty="0" smtClean="0">
                <a:solidFill>
                  <a:srgbClr val="000099"/>
                </a:solidFill>
                <a:ea typeface="方正大黑简体" pitchFamily="1" charset="-122"/>
              </a:rPr>
              <a:t>参考阅读篇目</a:t>
            </a:r>
            <a:r>
              <a:rPr lang="en-US" altLang="zh-CN" sz="4000" dirty="0" smtClean="0">
                <a:solidFill>
                  <a:srgbClr val="000099"/>
                </a:solidFill>
                <a:ea typeface="方正大黑简体" pitchFamily="1" charset="-122"/>
              </a:rPr>
              <a:t>《</a:t>
            </a:r>
            <a:r>
              <a:rPr lang="zh-CN" altLang="en-US" sz="4000" dirty="0" smtClean="0">
                <a:solidFill>
                  <a:srgbClr val="000099"/>
                </a:solidFill>
                <a:ea typeface="方正大黑简体" pitchFamily="1" charset="-122"/>
              </a:rPr>
              <a:t>孔子家语</a:t>
            </a:r>
            <a:r>
              <a:rPr lang="en-US" altLang="zh-CN" sz="4000" dirty="0" smtClean="0">
                <a:solidFill>
                  <a:srgbClr val="000099"/>
                </a:solidFill>
                <a:ea typeface="方正大黑简体" pitchFamily="1" charset="-122"/>
              </a:rPr>
              <a:t>》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altLang="zh-CN" sz="4000" dirty="0">
                <a:solidFill>
                  <a:srgbClr val="000099"/>
                </a:solidFill>
                <a:ea typeface="方正大黑简体" pitchFamily="1" charset="-122"/>
              </a:rPr>
              <a:t>                     </a:t>
            </a:r>
            <a:r>
              <a:rPr lang="en-US" altLang="zh-CN" sz="4000" dirty="0" smtClean="0">
                <a:solidFill>
                  <a:srgbClr val="000099"/>
                </a:solidFill>
                <a:ea typeface="方正大黑简体" pitchFamily="1" charset="-122"/>
              </a:rPr>
              <a:t>       《</a:t>
            </a:r>
            <a:r>
              <a:rPr lang="zh-CN" altLang="en-US" sz="4000" dirty="0">
                <a:solidFill>
                  <a:srgbClr val="000099"/>
                </a:solidFill>
                <a:ea typeface="方正大黑简体" pitchFamily="1" charset="-122"/>
              </a:rPr>
              <a:t>史记</a:t>
            </a:r>
            <a:r>
              <a:rPr lang="en-US" altLang="zh-CN" sz="4000" dirty="0">
                <a:solidFill>
                  <a:srgbClr val="000099"/>
                </a:solidFill>
                <a:ea typeface="方正大黑简体" pitchFamily="1" charset="-122"/>
              </a:rPr>
              <a:t>•</a:t>
            </a:r>
            <a:r>
              <a:rPr lang="zh-CN" altLang="en-US" sz="4000" dirty="0">
                <a:solidFill>
                  <a:srgbClr val="000099"/>
                </a:solidFill>
                <a:ea typeface="方正大黑简体" pitchFamily="1" charset="-122"/>
              </a:rPr>
              <a:t>仲尼弟子列传</a:t>
            </a:r>
            <a:r>
              <a:rPr lang="en-US" altLang="zh-CN" sz="4000" dirty="0" smtClean="0">
                <a:solidFill>
                  <a:srgbClr val="000099"/>
                </a:solidFill>
                <a:ea typeface="方正大黑简体" pitchFamily="1" charset="-122"/>
              </a:rPr>
              <a:t>》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en-US" altLang="zh-CN" sz="4000" dirty="0">
                <a:solidFill>
                  <a:srgbClr val="000099"/>
                </a:solidFill>
                <a:ea typeface="方正大黑简体" pitchFamily="1" charset="-122"/>
              </a:rPr>
              <a:t> </a:t>
            </a:r>
            <a:r>
              <a:rPr lang="en-US" altLang="zh-CN" sz="4000" dirty="0" smtClean="0">
                <a:solidFill>
                  <a:srgbClr val="000099"/>
                </a:solidFill>
                <a:ea typeface="方正大黑简体" pitchFamily="1" charset="-122"/>
              </a:rPr>
              <a:t>                            《</a:t>
            </a:r>
            <a:r>
              <a:rPr lang="zh-CN" altLang="en-US" sz="4000" dirty="0" smtClean="0">
                <a:solidFill>
                  <a:srgbClr val="000099"/>
                </a:solidFill>
                <a:ea typeface="方正大黑简体" pitchFamily="1" charset="-122"/>
              </a:rPr>
              <a:t>论语</a:t>
            </a:r>
            <a:r>
              <a:rPr lang="en-US" altLang="zh-CN" sz="4000" dirty="0" smtClean="0">
                <a:solidFill>
                  <a:srgbClr val="000099"/>
                </a:solidFill>
                <a:ea typeface="方正大黑简体" pitchFamily="1" charset="-122"/>
              </a:rPr>
              <a:t>》</a:t>
            </a:r>
            <a:endParaRPr lang="en-US" altLang="zh-CN" sz="4000" dirty="0">
              <a:solidFill>
                <a:srgbClr val="000099"/>
              </a:solidFill>
              <a:ea typeface="方正大黑简体" pitchFamily="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7101547"/>
      </p:ext>
    </p:extLst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5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5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5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5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5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6" name="Text Box 12"/>
          <p:cNvSpPr txBox="1">
            <a:spLocks noChangeArrowheads="1"/>
          </p:cNvSpPr>
          <p:nvPr/>
        </p:nvSpPr>
        <p:spPr bwMode="auto">
          <a:xfrm>
            <a:off x="1285875" y="1809758"/>
            <a:ext cx="10706100" cy="34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4000" dirty="0" smtClean="0">
                <a:solidFill>
                  <a:srgbClr val="000099"/>
                </a:solidFill>
                <a:ea typeface="方正大黑简体" pitchFamily="1" charset="-122"/>
              </a:rPr>
              <a:t>     据</a:t>
            </a:r>
            <a:r>
              <a:rPr lang="en-US" altLang="zh-CN" sz="4000" dirty="0">
                <a:solidFill>
                  <a:srgbClr val="000099"/>
                </a:solidFill>
                <a:ea typeface="方正大黑简体" pitchFamily="1" charset="-122"/>
              </a:rPr>
              <a:t>《</a:t>
            </a:r>
            <a:r>
              <a:rPr lang="zh-CN" altLang="en-US" sz="4000" dirty="0">
                <a:solidFill>
                  <a:srgbClr val="000099"/>
                </a:solidFill>
                <a:ea typeface="方正大黑简体" pitchFamily="1" charset="-122"/>
              </a:rPr>
              <a:t>史记</a:t>
            </a:r>
            <a:r>
              <a:rPr lang="en-US" altLang="zh-CN" sz="4000" dirty="0">
                <a:solidFill>
                  <a:srgbClr val="000099"/>
                </a:solidFill>
                <a:ea typeface="方正大黑简体" pitchFamily="1" charset="-122"/>
              </a:rPr>
              <a:t>》</a:t>
            </a:r>
            <a:r>
              <a:rPr lang="zh-CN" altLang="en-US" sz="4000" dirty="0">
                <a:solidFill>
                  <a:srgbClr val="000099"/>
                </a:solidFill>
                <a:ea typeface="方正大黑简体" pitchFamily="1" charset="-122"/>
              </a:rPr>
              <a:t>记载，孔子有弟子三千，其中精通六艺者有七十二人，称“七十二贤人”</a:t>
            </a:r>
            <a:r>
              <a:rPr lang="zh-CN" altLang="en-US" sz="4000" dirty="0" smtClean="0">
                <a:solidFill>
                  <a:srgbClr val="000099"/>
                </a:solidFill>
                <a:ea typeface="方正大黑简体" pitchFamily="1" charset="-122"/>
              </a:rPr>
              <a:t>。</a:t>
            </a:r>
            <a:endParaRPr lang="en-US" altLang="zh-CN" sz="4000" dirty="0" smtClean="0">
              <a:solidFill>
                <a:srgbClr val="000099"/>
              </a:solidFill>
              <a:ea typeface="方正大黑简体" pitchFamily="1" charset="-122"/>
            </a:endParaRPr>
          </a:p>
          <a:p>
            <a:pPr eaLnBrk="1" hangingPunct="1">
              <a:spcBef>
                <a:spcPct val="50000"/>
              </a:spcBef>
              <a:defRPr/>
            </a:pPr>
            <a:r>
              <a:rPr lang="zh-CN" altLang="en-US" sz="4000" dirty="0" smtClean="0">
                <a:solidFill>
                  <a:srgbClr val="FF0000"/>
                </a:solidFill>
                <a:ea typeface="方正大黑简体" pitchFamily="1" charset="-122"/>
              </a:rPr>
              <a:t>问题：为了</a:t>
            </a:r>
            <a:r>
              <a:rPr lang="zh-CN" altLang="en-US" sz="4000" dirty="0">
                <a:solidFill>
                  <a:srgbClr val="FF0000"/>
                </a:solidFill>
                <a:ea typeface="方正大黑简体" pitchFamily="1" charset="-122"/>
              </a:rPr>
              <a:t>阻击这场</a:t>
            </a:r>
            <a:r>
              <a:rPr lang="zh-CN" altLang="en-US" sz="4000" dirty="0" smtClean="0">
                <a:solidFill>
                  <a:srgbClr val="FF0000"/>
                </a:solidFill>
                <a:ea typeface="方正大黑简体" pitchFamily="1" charset="-122"/>
              </a:rPr>
              <a:t>疫情，“孔门”将成立应对</a:t>
            </a:r>
            <a:r>
              <a:rPr lang="zh-CN" altLang="en-US" sz="4000" dirty="0">
                <a:solidFill>
                  <a:srgbClr val="FF0000"/>
                </a:solidFill>
                <a:ea typeface="方正大黑简体" pitchFamily="1" charset="-122"/>
              </a:rPr>
              <a:t>新型冠状</a:t>
            </a:r>
            <a:r>
              <a:rPr lang="zh-CN" altLang="en-US" sz="4000" dirty="0" smtClean="0">
                <a:solidFill>
                  <a:srgbClr val="FF0000"/>
                </a:solidFill>
                <a:ea typeface="方正大黑简体" pitchFamily="1" charset="-122"/>
              </a:rPr>
              <a:t>病毒领导小组，你觉得成员会有哪些，你为什么会选这些人？</a:t>
            </a:r>
            <a:endParaRPr lang="en-US" altLang="zh-CN" sz="4000" dirty="0">
              <a:solidFill>
                <a:srgbClr val="FF0000"/>
              </a:solidFill>
              <a:ea typeface="方正大黑简体" pitchFamily="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4063916"/>
      </p:ext>
    </p:extLst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5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85913" y="1271587"/>
            <a:ext cx="8215312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dirty="0" smtClean="0"/>
          </a:p>
          <a:p>
            <a:r>
              <a:rPr lang="en-US" altLang="zh-CN" sz="3200" dirty="0" smtClean="0"/>
              <a:t>11.3</a:t>
            </a:r>
            <a:r>
              <a:rPr lang="zh-CN" altLang="en-US" sz="3200" dirty="0" smtClean="0"/>
              <a:t>：</a:t>
            </a:r>
            <a:endParaRPr lang="en-US" altLang="zh-CN" sz="3200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</a:t>
            </a:r>
            <a:r>
              <a:rPr lang="zh-CN" altLang="en-US" sz="3200" dirty="0" smtClean="0"/>
              <a:t>德行</a:t>
            </a:r>
            <a:r>
              <a:rPr lang="zh-CN" altLang="en-US" sz="3200" dirty="0"/>
              <a:t>：颜渊，闵子骞，冉伯牛，仲弓</a:t>
            </a:r>
            <a:r>
              <a:rPr lang="zh-CN" altLang="en-US" sz="3200" dirty="0" smtClean="0"/>
              <a:t>。</a:t>
            </a:r>
            <a:endParaRPr lang="en-US" altLang="zh-CN" sz="3200" dirty="0" smtClean="0"/>
          </a:p>
          <a:p>
            <a:r>
              <a:rPr lang="zh-CN" altLang="en-US" sz="3200" dirty="0" smtClean="0"/>
              <a:t>      言语</a:t>
            </a:r>
            <a:r>
              <a:rPr lang="zh-CN" altLang="en-US" sz="3200" dirty="0"/>
              <a:t>：宰我，子贡</a:t>
            </a:r>
            <a:r>
              <a:rPr lang="zh-CN" altLang="en-US" sz="3200" dirty="0" smtClean="0"/>
              <a:t>。</a:t>
            </a:r>
            <a:endParaRPr lang="en-US" altLang="zh-CN" sz="3200" dirty="0" smtClean="0"/>
          </a:p>
          <a:p>
            <a:r>
              <a:rPr lang="zh-CN" altLang="en-US" sz="3200" dirty="0" smtClean="0"/>
              <a:t>      政事</a:t>
            </a:r>
            <a:r>
              <a:rPr lang="zh-CN" altLang="en-US" sz="3200" dirty="0"/>
              <a:t>：冉有，</a:t>
            </a:r>
            <a:r>
              <a:rPr lang="zh-CN" altLang="en-US" sz="3200" dirty="0" smtClean="0"/>
              <a:t>季路（子路）。</a:t>
            </a:r>
            <a:endParaRPr lang="en-US" altLang="zh-CN" sz="3200" dirty="0" smtClean="0"/>
          </a:p>
          <a:p>
            <a:r>
              <a:rPr lang="zh-CN" altLang="en-US" sz="3200" dirty="0" smtClean="0"/>
              <a:t>      文学</a:t>
            </a:r>
            <a:r>
              <a:rPr lang="zh-CN" altLang="en-US" sz="3200" dirty="0"/>
              <a:t>：子游，子夏</a:t>
            </a:r>
            <a:r>
              <a:rPr lang="zh-CN" altLang="en-US" sz="3200" dirty="0" smtClean="0"/>
              <a:t>。</a:t>
            </a:r>
            <a:endParaRPr lang="en-US" altLang="zh-CN" sz="3200" dirty="0" smtClean="0"/>
          </a:p>
          <a:p>
            <a:endParaRPr lang="en-US" altLang="zh-CN" sz="3200" dirty="0"/>
          </a:p>
          <a:p>
            <a:pPr algn="ctr"/>
            <a:r>
              <a:rPr lang="zh-CN" altLang="en-US" sz="3200" dirty="0" smtClean="0"/>
              <a:t>孔门四科十哲</a:t>
            </a:r>
            <a:endParaRPr lang="en-US" altLang="zh-CN" sz="3200" dirty="0" smtClean="0"/>
          </a:p>
          <a:p>
            <a:pPr algn="ctr"/>
            <a:r>
              <a:rPr lang="zh-CN" altLang="en-US" sz="3200" dirty="0"/>
              <a:t>孔门十哲指的是孔子门下最优秀的十位学生</a:t>
            </a:r>
          </a:p>
        </p:txBody>
      </p:sp>
    </p:spTree>
    <p:extLst>
      <p:ext uri="{BB962C8B-B14F-4D97-AF65-F5344CB8AC3E}">
        <p14:creationId xmlns:p14="http://schemas.microsoft.com/office/powerpoint/2010/main" val="988176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2938" y="928688"/>
            <a:ext cx="1101566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论语中“颜回”“颜渊”“回”出现</a:t>
            </a:r>
            <a:r>
              <a:rPr lang="en-US" altLang="zh-CN" sz="2800" dirty="0" smtClean="0"/>
              <a:t>21</a:t>
            </a:r>
            <a:r>
              <a:rPr lang="zh-CN" altLang="en-US" sz="2800" dirty="0" smtClean="0"/>
              <a:t>次。</a:t>
            </a:r>
            <a:endParaRPr lang="en-US" altLang="zh-CN" sz="2800" dirty="0" smtClean="0"/>
          </a:p>
          <a:p>
            <a:r>
              <a:rPr lang="zh-CN" altLang="en-US" sz="2800" dirty="0" smtClean="0"/>
              <a:t>颜回</a:t>
            </a:r>
            <a:r>
              <a:rPr lang="en-US" altLang="zh-CN" sz="2800" dirty="0"/>
              <a:t>(</a:t>
            </a:r>
            <a:r>
              <a:rPr lang="zh-CN" altLang="en-US" sz="2800" dirty="0"/>
              <a:t>公元前</a:t>
            </a:r>
            <a:r>
              <a:rPr lang="en-US" altLang="zh-CN" sz="2800" dirty="0"/>
              <a:t>521-</a:t>
            </a:r>
            <a:r>
              <a:rPr lang="zh-CN" altLang="en-US" sz="2800" dirty="0"/>
              <a:t>前</a:t>
            </a:r>
            <a:r>
              <a:rPr lang="en-US" altLang="zh-CN" sz="2800" dirty="0"/>
              <a:t>481</a:t>
            </a:r>
            <a:r>
              <a:rPr lang="zh-CN" altLang="en-US" sz="2800" dirty="0"/>
              <a:t>年</a:t>
            </a:r>
            <a:r>
              <a:rPr lang="en-US" altLang="zh-CN" sz="2800" dirty="0"/>
              <a:t>)</a:t>
            </a:r>
            <a:r>
              <a:rPr lang="zh-CN" altLang="en-US" sz="2800" dirty="0"/>
              <a:t>，姓颜，名回，字子渊，亦称颜渊，比孔子小三十岁，鲁国人</a:t>
            </a:r>
            <a:endParaRPr lang="en-US" altLang="zh-CN" sz="2800" dirty="0"/>
          </a:p>
          <a:p>
            <a:endParaRPr lang="en-US" altLang="zh-CN" sz="2800" dirty="0" smtClean="0">
              <a:solidFill>
                <a:srgbClr val="FF0000"/>
              </a:solidFill>
            </a:endParaRPr>
          </a:p>
          <a:p>
            <a:r>
              <a:rPr lang="zh-CN" altLang="en-US" sz="2800" dirty="0" smtClean="0">
                <a:solidFill>
                  <a:srgbClr val="FF0000"/>
                </a:solidFill>
              </a:rPr>
              <a:t>     除了</a:t>
            </a:r>
            <a:r>
              <a:rPr lang="zh-CN" altLang="en-US" sz="2800" dirty="0">
                <a:solidFill>
                  <a:srgbClr val="FF0000"/>
                </a:solidFill>
              </a:rPr>
              <a:t>保有祖传的贵族身份及颜路的鲁卿大夫头衔外，便只有陋巷简朴的住宅及五十亩郭外之田、十亩郭内之圃了。颜回生活贫困，简居于陋巷，一生没有做官</a:t>
            </a:r>
            <a:r>
              <a:rPr lang="zh-CN" altLang="en-US" sz="2800" dirty="0" smtClean="0">
                <a:solidFill>
                  <a:srgbClr val="FF0000"/>
                </a:solidFill>
              </a:rPr>
              <a:t>。</a:t>
            </a:r>
            <a:endParaRPr lang="en-US" altLang="zh-CN" sz="2800" dirty="0" smtClean="0">
              <a:solidFill>
                <a:srgbClr val="FF0000"/>
              </a:solidFill>
            </a:endParaRPr>
          </a:p>
          <a:p>
            <a:endParaRPr lang="en-US" altLang="zh-CN" sz="2800" dirty="0">
              <a:solidFill>
                <a:srgbClr val="FF0000"/>
              </a:solidFill>
            </a:endParaRPr>
          </a:p>
          <a:p>
            <a:r>
              <a:rPr lang="zh-CN" altLang="en-US" sz="2800" dirty="0" smtClean="0">
                <a:solidFill>
                  <a:srgbClr val="FF0000"/>
                </a:solidFill>
              </a:rPr>
              <a:t>      他</a:t>
            </a:r>
            <a:r>
              <a:rPr lang="zh-CN" altLang="en-US" sz="2800" dirty="0">
                <a:solidFill>
                  <a:srgbClr val="FF0000"/>
                </a:solidFill>
              </a:rPr>
              <a:t>对孔子的尊敬已超出一般弟子的尊师之</a:t>
            </a:r>
            <a:r>
              <a:rPr lang="zh-CN" altLang="en-US" sz="2800" dirty="0" smtClean="0">
                <a:solidFill>
                  <a:srgbClr val="FF0000"/>
                </a:solidFill>
              </a:rPr>
              <a:t>情</a:t>
            </a:r>
            <a:r>
              <a:rPr lang="en-US" altLang="zh-CN" sz="2800" dirty="0" smtClean="0">
                <a:solidFill>
                  <a:srgbClr val="FF0000"/>
                </a:solidFill>
              </a:rPr>
              <a:t>,</a:t>
            </a:r>
            <a:r>
              <a:rPr lang="zh-CN" altLang="en-US" sz="2800" dirty="0" smtClean="0">
                <a:solidFill>
                  <a:srgbClr val="FF0000"/>
                </a:solidFill>
              </a:rPr>
              <a:t>其</a:t>
            </a:r>
            <a:r>
              <a:rPr lang="zh-CN" altLang="en-US" sz="2800" dirty="0">
                <a:solidFill>
                  <a:srgbClr val="FF0000"/>
                </a:solidFill>
              </a:rPr>
              <a:t>亲若父与</a:t>
            </a:r>
            <a:r>
              <a:rPr lang="zh-CN" altLang="en-US" sz="2800" dirty="0" smtClean="0">
                <a:solidFill>
                  <a:srgbClr val="FF0000"/>
                </a:solidFill>
              </a:rPr>
              <a:t>子，</a:t>
            </a:r>
            <a:r>
              <a:rPr lang="en-US" altLang="zh-CN" sz="2800" dirty="0" smtClean="0">
                <a:solidFill>
                  <a:srgbClr val="FF0000"/>
                </a:solidFill>
              </a:rPr>
              <a:t>《</a:t>
            </a:r>
            <a:r>
              <a:rPr lang="zh-CN" altLang="en-US" sz="2800" dirty="0" smtClean="0">
                <a:solidFill>
                  <a:srgbClr val="FF0000"/>
                </a:solidFill>
              </a:rPr>
              <a:t>先进</a:t>
            </a:r>
            <a:r>
              <a:rPr lang="en-US" altLang="zh-CN" sz="2800" dirty="0" smtClean="0">
                <a:solidFill>
                  <a:srgbClr val="FF0000"/>
                </a:solidFill>
              </a:rPr>
              <a:t>11-23》</a:t>
            </a:r>
            <a:r>
              <a:rPr lang="zh-CN" altLang="en-US" sz="2800" dirty="0">
                <a:solidFill>
                  <a:srgbClr val="FF0000"/>
                </a:solidFill>
              </a:rPr>
              <a:t>子</a:t>
            </a:r>
            <a:r>
              <a:rPr lang="zh-CN" altLang="en-US" sz="2800" u="sng" dirty="0">
                <a:solidFill>
                  <a:srgbClr val="FF0000"/>
                </a:solidFill>
              </a:rPr>
              <a:t>畏</a:t>
            </a:r>
            <a:r>
              <a:rPr lang="zh-CN" altLang="en-US" sz="2800" dirty="0">
                <a:solidFill>
                  <a:srgbClr val="FF0000"/>
                </a:solidFill>
              </a:rPr>
              <a:t>于匡，颜渊后。子曰：“吾以女为死矣！”曰：“子在，回何敢死！”</a:t>
            </a:r>
            <a:r>
              <a:rPr lang="zh-CN" altLang="en-US" sz="2800" dirty="0" smtClean="0">
                <a:solidFill>
                  <a:srgbClr val="FF0000"/>
                </a:solidFill>
              </a:rPr>
              <a:t>。</a:t>
            </a:r>
            <a:endParaRPr lang="en-US" altLang="zh-CN" sz="28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525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1450" y="822083"/>
            <a:ext cx="12020550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/>
              <a:t>学点文言句子</a:t>
            </a:r>
            <a:endParaRPr lang="en-US" altLang="zh-CN" sz="4000" b="1" dirty="0" smtClean="0"/>
          </a:p>
          <a:p>
            <a:r>
              <a:rPr lang="en-US" altLang="zh-CN" sz="2800" dirty="0" smtClean="0"/>
              <a:t>2.9</a:t>
            </a:r>
            <a:r>
              <a:rPr lang="zh-CN" altLang="en-US" sz="2800" dirty="0"/>
              <a:t>子曰：“吾与回言终日，</a:t>
            </a:r>
            <a:r>
              <a:rPr lang="zh-CN" altLang="en-US" sz="2800" u="sng" dirty="0">
                <a:solidFill>
                  <a:srgbClr val="FF0000"/>
                </a:solidFill>
              </a:rPr>
              <a:t>不违，如愚</a:t>
            </a:r>
            <a:r>
              <a:rPr lang="zh-CN" altLang="en-US" sz="2800" dirty="0"/>
              <a:t>。退而省其私，亦足以</a:t>
            </a:r>
            <a:r>
              <a:rPr lang="zh-CN" altLang="en-US" sz="2800" u="sng" dirty="0">
                <a:solidFill>
                  <a:srgbClr val="FF0000"/>
                </a:solidFill>
              </a:rPr>
              <a:t>发</a:t>
            </a:r>
            <a:r>
              <a:rPr lang="zh-CN" altLang="en-US" sz="2800" dirty="0"/>
              <a:t>，回也</a:t>
            </a:r>
            <a:r>
              <a:rPr lang="zh-CN" altLang="en-US" sz="2800" u="sng" dirty="0">
                <a:solidFill>
                  <a:srgbClr val="FF0000"/>
                </a:solidFill>
              </a:rPr>
              <a:t>不愚</a:t>
            </a:r>
            <a:r>
              <a:rPr lang="zh-CN" altLang="en-US" sz="2800" dirty="0" smtClean="0">
                <a:solidFill>
                  <a:srgbClr val="FF0000"/>
                </a:solidFill>
              </a:rPr>
              <a:t>。</a:t>
            </a:r>
            <a:endParaRPr lang="zh-CN" altLang="en-US" sz="2800" dirty="0">
              <a:solidFill>
                <a:srgbClr val="FF0000"/>
              </a:solidFill>
            </a:endParaRPr>
          </a:p>
          <a:p>
            <a:r>
              <a:rPr lang="en-US" altLang="zh-CN" sz="2800" dirty="0" smtClean="0"/>
              <a:t>6.7</a:t>
            </a:r>
            <a:r>
              <a:rPr lang="zh-CN" altLang="en-US" sz="2800" dirty="0"/>
              <a:t>子曰：“回也，其心三月不</a:t>
            </a:r>
            <a:r>
              <a:rPr lang="zh-CN" altLang="en-US" sz="2800" dirty="0">
                <a:solidFill>
                  <a:srgbClr val="FF0000"/>
                </a:solidFill>
              </a:rPr>
              <a:t>违</a:t>
            </a:r>
            <a:r>
              <a:rPr lang="zh-CN" altLang="en-US" sz="2800" dirty="0"/>
              <a:t>仁，其余则日月至焉而已矣。</a:t>
            </a:r>
            <a:r>
              <a:rPr lang="zh-CN" altLang="en-US" sz="2800" dirty="0" smtClean="0"/>
              <a:t>”</a:t>
            </a:r>
            <a:endParaRPr lang="en-US" altLang="zh-CN" sz="2800" dirty="0" smtClean="0"/>
          </a:p>
          <a:p>
            <a:endParaRPr lang="en-US" altLang="zh-CN" sz="2800" dirty="0"/>
          </a:p>
          <a:p>
            <a:r>
              <a:rPr lang="en-US" altLang="zh-CN" sz="2800" dirty="0"/>
              <a:t>9.20</a:t>
            </a:r>
            <a:r>
              <a:rPr lang="zh-CN" altLang="en-US" sz="2800" dirty="0"/>
              <a:t>子曰：“语之而不惰者，</a:t>
            </a:r>
            <a:r>
              <a:rPr lang="zh-CN" altLang="en-US" sz="2800" dirty="0">
                <a:solidFill>
                  <a:srgbClr val="FF0000"/>
                </a:solidFill>
              </a:rPr>
              <a:t>其</a:t>
            </a:r>
            <a:r>
              <a:rPr lang="zh-CN" altLang="en-US" sz="2800" dirty="0"/>
              <a:t>回也与！</a:t>
            </a:r>
            <a:r>
              <a:rPr lang="zh-CN" altLang="en-US" sz="2800" dirty="0" smtClean="0"/>
              <a:t>”</a:t>
            </a:r>
            <a:endParaRPr lang="en-US" altLang="zh-CN" sz="2800" dirty="0" smtClean="0"/>
          </a:p>
          <a:p>
            <a:endParaRPr lang="en-US" altLang="zh-CN" sz="2800" dirty="0"/>
          </a:p>
          <a:p>
            <a:r>
              <a:rPr lang="en-US" altLang="zh-CN" sz="2800" dirty="0"/>
              <a:t>6.11</a:t>
            </a:r>
            <a:r>
              <a:rPr lang="zh-CN" altLang="en-US" sz="2800" dirty="0"/>
              <a:t>子曰：“贤哉回也！一箪食，一瓢饮，在陋巷，人不堪其忧，回也</a:t>
            </a:r>
            <a:r>
              <a:rPr lang="zh-CN" altLang="en-US" sz="2800" dirty="0">
                <a:solidFill>
                  <a:srgbClr val="FF0000"/>
                </a:solidFill>
              </a:rPr>
              <a:t>不改其乐</a:t>
            </a:r>
            <a:r>
              <a:rPr lang="zh-CN" altLang="en-US" sz="2800" dirty="0"/>
              <a:t>。贤哉，回也！</a:t>
            </a:r>
            <a:r>
              <a:rPr lang="zh-CN" altLang="en-US" sz="2800" dirty="0" smtClean="0"/>
              <a:t>”</a:t>
            </a:r>
            <a:endParaRPr lang="en-US" altLang="zh-CN" sz="2800" dirty="0" smtClean="0"/>
          </a:p>
          <a:p>
            <a:endParaRPr lang="en-US" altLang="zh-CN" sz="2800" dirty="0"/>
          </a:p>
          <a:p>
            <a:r>
              <a:rPr lang="en-US" altLang="zh-CN" sz="2800" dirty="0"/>
              <a:t>12.1</a:t>
            </a:r>
            <a:r>
              <a:rPr lang="zh-CN" altLang="en-US" sz="2800" dirty="0"/>
              <a:t>颜渊问仁，子曰：“克己复礼为仁。一日克己复礼，天下归仁焉。为仁由己，而由人乎哉？”颜渊曰：“请问其目？”子曰：“非礼勿视，非礼勿听，非礼勿言，非礼勿动。”颜渊曰：</a:t>
            </a:r>
            <a:r>
              <a:rPr lang="zh-CN" altLang="en-US" sz="2800" dirty="0">
                <a:solidFill>
                  <a:srgbClr val="FF0000"/>
                </a:solidFill>
              </a:rPr>
              <a:t>“回虽不敏，请事斯语矣。</a:t>
            </a:r>
            <a:r>
              <a:rPr lang="zh-CN" altLang="en-US" sz="2800" dirty="0" smtClean="0"/>
              <a:t>”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87034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6" name="Text Box 12"/>
          <p:cNvSpPr txBox="1">
            <a:spLocks noChangeArrowheads="1"/>
          </p:cNvSpPr>
          <p:nvPr/>
        </p:nvSpPr>
        <p:spPr bwMode="auto">
          <a:xfrm>
            <a:off x="1" y="1205925"/>
            <a:ext cx="12192000" cy="5755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dirty="0" smtClean="0">
                <a:solidFill>
                  <a:srgbClr val="000099"/>
                </a:solidFill>
                <a:ea typeface="方正大黑简体" pitchFamily="1" charset="-122"/>
              </a:rPr>
              <a:t>小结：</a:t>
            </a:r>
            <a:endParaRPr lang="en-US" altLang="zh-CN" sz="3200" dirty="0" smtClean="0">
              <a:solidFill>
                <a:srgbClr val="000099"/>
              </a:solidFill>
              <a:ea typeface="方正大黑简体" pitchFamily="1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3200" dirty="0" smtClean="0">
                <a:solidFill>
                  <a:srgbClr val="000099"/>
                </a:solidFill>
                <a:ea typeface="方正大黑简体" pitchFamily="1" charset="-122"/>
              </a:rPr>
              <a:t>疫情当前，我们需要</a:t>
            </a:r>
            <a:r>
              <a:rPr lang="zh-CN" altLang="en-US" sz="3200" dirty="0">
                <a:solidFill>
                  <a:srgbClr val="000099"/>
                </a:solidFill>
                <a:ea typeface="方正大黑简体" pitchFamily="1" charset="-122"/>
              </a:rPr>
              <a:t>“听老师（国家）</a:t>
            </a:r>
            <a:r>
              <a:rPr lang="zh-CN" altLang="en-US" sz="3200" dirty="0" smtClean="0">
                <a:solidFill>
                  <a:srgbClr val="000099"/>
                </a:solidFill>
                <a:ea typeface="方正大黑简体" pitchFamily="1" charset="-122"/>
              </a:rPr>
              <a:t>的” </a:t>
            </a:r>
            <a:endParaRPr lang="en-US" altLang="zh-CN" sz="3200" dirty="0" smtClean="0">
              <a:solidFill>
                <a:srgbClr val="000099"/>
              </a:solidFill>
              <a:ea typeface="方正大黑简体" pitchFamily="1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3200" dirty="0" smtClean="0">
                <a:solidFill>
                  <a:srgbClr val="000099"/>
                </a:solidFill>
                <a:ea typeface="方正大黑简体" pitchFamily="1" charset="-122"/>
              </a:rPr>
              <a:t>“能自我约束的” “有坚守情操”的</a:t>
            </a:r>
            <a:endParaRPr lang="en-US" altLang="zh-CN" sz="3200" dirty="0" smtClean="0">
              <a:solidFill>
                <a:srgbClr val="000099"/>
              </a:solidFill>
              <a:ea typeface="方正大黑简体" pitchFamily="1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3200" dirty="0" smtClean="0">
                <a:solidFill>
                  <a:srgbClr val="000099"/>
                </a:solidFill>
                <a:ea typeface="方正大黑简体" pitchFamily="1" charset="-122"/>
              </a:rPr>
              <a:t>领导成员，颜渊起到很好的表率作用，</a:t>
            </a:r>
            <a:endParaRPr lang="en-US" altLang="zh-CN" sz="3200" dirty="0" smtClean="0">
              <a:solidFill>
                <a:srgbClr val="000099"/>
              </a:solidFill>
              <a:ea typeface="方正大黑简体" pitchFamily="1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3200" dirty="0" smtClean="0">
                <a:solidFill>
                  <a:srgbClr val="000099"/>
                </a:solidFill>
                <a:ea typeface="方正大黑简体" pitchFamily="1" charset="-122"/>
              </a:rPr>
              <a:t>我认为可以将其选进领导小组。</a:t>
            </a:r>
            <a:endParaRPr lang="en-US" altLang="zh-CN" sz="3200" dirty="0" smtClean="0">
              <a:solidFill>
                <a:srgbClr val="000099"/>
              </a:solidFill>
              <a:ea typeface="方正大黑简体" pitchFamily="1" charset="-122"/>
            </a:endParaRPr>
          </a:p>
          <a:p>
            <a:pPr>
              <a:spcBef>
                <a:spcPct val="50000"/>
              </a:spcBef>
              <a:defRPr/>
            </a:pPr>
            <a:endParaRPr lang="en-US" altLang="zh-CN" sz="3200" dirty="0" smtClean="0">
              <a:solidFill>
                <a:srgbClr val="000099"/>
              </a:solidFill>
              <a:ea typeface="方正大黑简体" pitchFamily="1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en-US" altLang="zh-CN" sz="3200" dirty="0">
                <a:solidFill>
                  <a:srgbClr val="000099"/>
                </a:solidFill>
                <a:ea typeface="方正大黑简体" pitchFamily="1" charset="-122"/>
                <a:hlinkClick r:id="rId2"/>
              </a:rPr>
              <a:t> </a:t>
            </a:r>
            <a:r>
              <a:rPr lang="en-US" altLang="zh-CN" sz="3200" dirty="0" smtClean="0">
                <a:solidFill>
                  <a:srgbClr val="000099"/>
                </a:solidFill>
                <a:ea typeface="方正大黑简体" pitchFamily="1" charset="-122"/>
                <a:hlinkClick r:id="rId2"/>
              </a:rPr>
              <a:t>    </a:t>
            </a:r>
            <a:r>
              <a:rPr lang="zh-CN" altLang="en-US" sz="3200" dirty="0" smtClean="0">
                <a:solidFill>
                  <a:srgbClr val="000099"/>
                </a:solidFill>
                <a:ea typeface="方正大黑简体" pitchFamily="1" charset="-122"/>
                <a:hlinkClick r:id="rId2"/>
              </a:rPr>
              <a:t>为何</a:t>
            </a:r>
            <a:r>
              <a:rPr lang="zh-CN" altLang="en-US" sz="3200" dirty="0">
                <a:solidFill>
                  <a:srgbClr val="000099"/>
                </a:solidFill>
                <a:ea typeface="方正大黑简体" pitchFamily="1" charset="-122"/>
                <a:hlinkClick r:id="rId2"/>
              </a:rPr>
              <a:t>意大利疫情如此严重呢？暴露了西方制度的</a:t>
            </a:r>
            <a:r>
              <a:rPr lang="zh-CN" altLang="en-US" sz="3200" dirty="0" smtClean="0">
                <a:solidFill>
                  <a:srgbClr val="000099"/>
                </a:solidFill>
                <a:ea typeface="方正大黑简体" pitchFamily="1" charset="-122"/>
                <a:hlinkClick r:id="rId2"/>
              </a:rPr>
              <a:t>致命缺陷</a:t>
            </a:r>
            <a:r>
              <a:rPr lang="zh-CN" altLang="en-US" sz="3200" dirty="0" smtClean="0">
                <a:solidFill>
                  <a:srgbClr val="000099"/>
                </a:solidFill>
                <a:ea typeface="方正大黑简体" pitchFamily="1" charset="-122"/>
              </a:rPr>
              <a:t>。</a:t>
            </a:r>
            <a:endParaRPr lang="en-US" altLang="zh-CN" sz="3200" dirty="0" smtClean="0">
              <a:solidFill>
                <a:srgbClr val="000099"/>
              </a:solidFill>
              <a:ea typeface="方正大黑简体" pitchFamily="1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en-US" altLang="zh-CN" sz="3200" dirty="0" smtClean="0">
                <a:solidFill>
                  <a:srgbClr val="000099"/>
                </a:solidFill>
                <a:ea typeface="方正大黑简体" pitchFamily="1" charset="-122"/>
              </a:rPr>
              <a:t>       https://www.sohu.com/a/377927411_821446</a:t>
            </a:r>
            <a:endParaRPr lang="zh-CN" altLang="en-US" sz="3200" dirty="0" smtClean="0">
              <a:solidFill>
                <a:srgbClr val="000099"/>
              </a:solidFill>
              <a:ea typeface="方正大黑简体" pitchFamily="1" charset="-122"/>
            </a:endParaRPr>
          </a:p>
        </p:txBody>
      </p:sp>
      <p:pic>
        <p:nvPicPr>
          <p:cNvPr id="3" name="Picture 2" descr="C:\Users\HP\Desktop\微信图片_202003120254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555" y="577996"/>
            <a:ext cx="4595446" cy="4219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0336230"/>
      </p:ext>
    </p:extLst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5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5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5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5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5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5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2577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3283</TotalTime>
  <Words>2385</Words>
  <Application>Microsoft Office PowerPoint</Application>
  <PresentationFormat>自定义</PresentationFormat>
  <Paragraphs>105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fz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班级备考大家谈之</dc:title>
  <dc:creator>fz</dc:creator>
  <cp:lastModifiedBy>HP</cp:lastModifiedBy>
  <cp:revision>157</cp:revision>
  <dcterms:created xsi:type="dcterms:W3CDTF">2017-08-04T08:18:49Z</dcterms:created>
  <dcterms:modified xsi:type="dcterms:W3CDTF">2021-01-21T10:08:07Z</dcterms:modified>
</cp:coreProperties>
</file>