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347" r:id="rId4"/>
    <p:sldId id="257" r:id="rId5"/>
    <p:sldId id="258" r:id="rId6"/>
    <p:sldId id="287" r:id="rId7"/>
    <p:sldId id="324" r:id="rId8"/>
    <p:sldId id="323" r:id="rId9"/>
    <p:sldId id="260" r:id="rId10"/>
    <p:sldId id="261" r:id="rId11"/>
    <p:sldId id="264" r:id="rId12"/>
    <p:sldId id="306" r:id="rId13"/>
    <p:sldId id="307" r:id="rId14"/>
    <p:sldId id="265" r:id="rId15"/>
    <p:sldId id="269" r:id="rId16"/>
    <p:sldId id="271" r:id="rId17"/>
    <p:sldId id="272" r:id="rId18"/>
    <p:sldId id="267" r:id="rId19"/>
    <p:sldId id="273" r:id="rId20"/>
    <p:sldId id="274" r:id="rId21"/>
    <p:sldId id="276" r:id="rId22"/>
    <p:sldId id="278" r:id="rId23"/>
    <p:sldId id="277" r:id="rId24"/>
    <p:sldId id="279" r:id="rId25"/>
    <p:sldId id="280" r:id="rId26"/>
    <p:sldId id="283" r:id="rId27"/>
    <p:sldId id="372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ky123.Org" initials="S" lastIdx="7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2" Type="http://schemas.openxmlformats.org/officeDocument/2006/relationships/commentAuthors" Target="commentAuthors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29" Type="http://schemas.openxmlformats.org/officeDocument/2006/relationships/presProps" Target="presProps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fld id="{9A0DB2DC-4C9A-4742-B13C-FB6460FD3503}" type="slidenum">
              <a:rPr lang="zh-CN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noProof="1" dirty="0"/>
          </a:p>
        </p:txBody>
      </p:sp>
    </p:spTree>
  </p:cSld>
  <p:clrMapOvr>
    <a:masterClrMapping/>
  </p:clrMapOvr>
  <p:transition>
    <p:strips dir="l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fontAlgn="base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fontAlgn="base"/>
            <a:endParaRPr lang="zh-CN" strike="noStrike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Ovr>
    <a:masterClrMapping/>
  </p:clrMapOvr>
  <p:transition>
    <p:strips dir="l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fld id="{9A0DB2DC-4C9A-4742-B13C-FB6460FD3503}" type="slidenum">
              <a:rPr lang="zh-CN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noProof="1" dirty="0"/>
          </a:p>
        </p:txBody>
      </p:sp>
    </p:spTree>
  </p:cSld>
  <p:clrMapOvr>
    <a:masterClrMapping/>
  </p:clrMapOvr>
  <p:transition>
    <p:strips dir="l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fld id="{9A0DB2DC-4C9A-4742-B13C-FB6460FD3503}" type="slidenum">
              <a:rPr lang="zh-CN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noProof="1" dirty="0"/>
          </a:p>
        </p:txBody>
      </p:sp>
    </p:spTree>
  </p:cSld>
  <p:clrMapOvr>
    <a:masterClrMapping/>
  </p:clrMapOvr>
  <p:transition>
    <p:strips dir="ld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noProof="1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noProof="1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fld id="{9A0DB2DC-4C9A-4742-B13C-FB6460FD3503}" type="slidenum">
              <a:rPr lang="zh-CN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noProof="1" dirty="0"/>
          </a:p>
        </p:txBody>
      </p:sp>
    </p:spTree>
  </p:cSld>
  <p:clrMapOvr>
    <a:masterClrMapping/>
  </p:clrMapOvr>
  <p:transition>
    <p:strips dir="ld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noProof="1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noProof="1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fld id="{9A0DB2DC-4C9A-4742-B13C-FB6460FD3503}" type="slidenum">
              <a:rPr lang="zh-CN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noProof="1" dirty="0"/>
          </a:p>
        </p:txBody>
      </p:sp>
    </p:spTree>
  </p:cSld>
  <p:clrMapOvr>
    <a:masterClrMapping/>
  </p:clrMapOvr>
  <p:transition>
    <p:strips dir="ld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noProof="1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noProof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fld id="{9A0DB2DC-4C9A-4742-B13C-FB6460FD3503}" type="slidenum">
              <a:rPr lang="zh-CN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noProof="1" dirty="0"/>
          </a:p>
        </p:txBody>
      </p:sp>
    </p:spTree>
  </p:cSld>
  <p:clrMapOvr>
    <a:masterClrMapping/>
  </p:clrMapOvr>
  <p:transition>
    <p:strips dir="ld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fld id="{9A0DB2DC-4C9A-4742-B13C-FB6460FD3503}" type="slidenum">
              <a:rPr lang="zh-CN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noProof="1" dirty="0"/>
          </a:p>
        </p:txBody>
      </p:sp>
    </p:spTree>
  </p:cSld>
  <p:clrMapOvr>
    <a:masterClrMapping/>
  </p:clrMapOvr>
  <p:transition>
    <p:strips dir="l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noProof="1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noProof="1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fld id="{9A0DB2DC-4C9A-4742-B13C-FB6460FD3503}" type="slidenum">
              <a:rPr lang="zh-CN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noProof="1" dirty="0"/>
          </a:p>
        </p:txBody>
      </p:sp>
    </p:spTree>
  </p:cSld>
  <p:clrMapOvr>
    <a:masterClrMapping/>
  </p:clrMapOvr>
  <p:transition>
    <p:strips dir="ld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fld id="{9A0DB2DC-4C9A-4742-B13C-FB6460FD3503}" type="slidenum">
              <a:rPr lang="zh-CN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noProof="1" dirty="0"/>
          </a:p>
        </p:txBody>
      </p:sp>
    </p:spTree>
  </p:cSld>
  <p:clrMapOvr>
    <a:masterClrMapping/>
  </p:clrMapOvr>
  <p:transition>
    <p:strips dir="ld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3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altLang="en-US" noProof="1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endParaRPr lang="zh-CN" noProof="1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fontAlgn="base"/>
            <a:fld id="{9A0DB2DC-4C9A-4742-B13C-FB6460FD3503}" type="slidenum">
              <a:rPr lang="zh-CN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noProof="1" dirty="0"/>
          </a:p>
        </p:txBody>
      </p:sp>
    </p:spTree>
  </p:cSld>
  <p:clrMapOvr>
    <a:masterClrMapping/>
  </p:clrMapOvr>
  <p:transition>
    <p:strips dir="l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3" Type="http://schemas.openxmlformats.org/officeDocument/2006/relationships/theme" Target="../theme/theme2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p>
            <a:pPr lvl="0" indent="-34290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 indent="-285750"/>
            <a:r>
              <a:rPr lang="zh-CN" altLang="en-US" dirty="0"/>
              <a:t>第二级</a:t>
            </a:r>
            <a:endParaRPr lang="zh-CN" altLang="en-US" dirty="0"/>
          </a:p>
          <a:p>
            <a:pPr lvl="2" indent="-228600"/>
            <a:r>
              <a:rPr lang="zh-CN" altLang="en-US" dirty="0"/>
              <a:t>第三级</a:t>
            </a:r>
            <a:endParaRPr lang="zh-CN" altLang="en-US" dirty="0"/>
          </a:p>
          <a:p>
            <a:pPr lvl="3" indent="-228600"/>
            <a:r>
              <a:rPr lang="zh-CN" altLang="en-US" dirty="0"/>
              <a:t>第四级</a:t>
            </a:r>
            <a:endParaRPr lang="zh-CN" altLang="en-US" dirty="0"/>
          </a:p>
          <a:p>
            <a:pPr lvl="4" indent="-228600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fld id="{BB962C8B-B14F-4D97-AF65-F5344CB8AC3E}" type="datetime1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altLang="en-US" strike="noStrike" noProof="1" dirty="0"/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strike="noStrike" noProof="1" dirty="0"/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strips dir="ld"/>
  </p:transition>
  <p:hf sldNum="0" hdr="0" ftr="0" dt="0"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0" name="AutoShape 2"/>
          <p:cNvSpPr/>
          <p:nvPr/>
        </p:nvSpPr>
        <p:spPr>
          <a:xfrm>
            <a:off x="1524000" y="0"/>
            <a:ext cx="9144000" cy="1628775"/>
          </a:xfrm>
          <a:prstGeom prst="flowChartProcess">
            <a:avLst/>
          </a:prstGeom>
          <a:noFill/>
          <a:ln w="9525">
            <a:noFill/>
          </a:ln>
        </p:spPr>
        <p:txBody>
          <a:bodyPr anchor="ctr"/>
          <a:p>
            <a:pPr lvl="0" eaLnBrk="1" hangingPunct="1">
              <a:buFont typeface="Arial" panose="020B0604020202020204" pitchFamily="34" charset="0"/>
              <a:buNone/>
            </a:pP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1" name="AutoShape 7"/>
          <p:cNvSpPr/>
          <p:nvPr/>
        </p:nvSpPr>
        <p:spPr>
          <a:xfrm>
            <a:off x="1524000" y="6454775"/>
            <a:ext cx="9144000" cy="403225"/>
          </a:xfrm>
          <a:prstGeom prst="flowChartProcess">
            <a:avLst/>
          </a:prstGeom>
          <a:noFill/>
          <a:ln w="9525">
            <a:noFill/>
          </a:ln>
        </p:spPr>
        <p:txBody>
          <a:bodyPr anchor="ctr"/>
          <a:p>
            <a:pPr lvl="0" eaLnBrk="1" hangingPunct="1">
              <a:buFont typeface="Arial" panose="020B0604020202020204" pitchFamily="34" charset="0"/>
              <a:buNone/>
            </a:pPr>
            <a:endParaRPr lang="zh-CN" altLang="zh-CN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54" name="TextBox 8"/>
          <p:cNvSpPr txBox="1"/>
          <p:nvPr/>
        </p:nvSpPr>
        <p:spPr>
          <a:xfrm>
            <a:off x="183515" y="222885"/>
            <a:ext cx="5080000" cy="82296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4800" b="1" dirty="0">
                <a:solidFill>
                  <a:srgbClr val="0066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第一单元作文训练</a:t>
            </a:r>
            <a:endParaRPr lang="zh-CN" altLang="en-US" sz="4800" b="1" dirty="0">
              <a:solidFill>
                <a:srgbClr val="0066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2" name="图片 1" descr="tim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62880" y="635"/>
            <a:ext cx="6885940" cy="685800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847850" y="774065"/>
            <a:ext cx="1188720" cy="608393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p>
            <a:r>
              <a:rPr lang="zh-CN" altLang="zh-CN" sz="6600">
                <a:solidFill>
                  <a:srgbClr val="FF0000"/>
                </a:solidFill>
              </a:rPr>
              <a:t>写出人物的精神</a:t>
            </a:r>
            <a:endParaRPr lang="zh-CN" altLang="zh-CN" sz="660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4" grpId="0"/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50" y="44450"/>
            <a:ext cx="10515600" cy="1325563"/>
          </a:xfrm>
        </p:spPr>
        <p:txBody>
          <a:bodyPr>
            <a:normAutofit fontScale="90000"/>
            <a:scene3d>
              <a:camera prst="orthographicFront"/>
              <a:lightRig rig="threePt" dir="t"/>
            </a:scene3d>
          </a:bodyPr>
          <a:p>
            <a:r>
              <a:rPr lang="zh-CN" altLang="en-US" b="1">
                <a:solidFill>
                  <a:srgbClr val="0066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1.锁定人物</a:t>
            </a:r>
            <a:br>
              <a:rPr lang="zh-CN" altLang="en-US" b="1">
                <a:solidFill>
                  <a:srgbClr val="0066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</a:br>
            <a:endParaRPr lang="zh-CN" altLang="en-US" b="1">
              <a:solidFill>
                <a:srgbClr val="0066FF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350" y="796925"/>
            <a:ext cx="12021185" cy="4433570"/>
          </a:xfrm>
        </p:spPr>
        <p:txBody>
          <a:bodyPr/>
          <a:p>
            <a:r>
              <a:rPr lang="en-US" altLang="zh-CN" sz="3200" b="1"/>
              <a:t>        </a:t>
            </a:r>
            <a:r>
              <a:rPr lang="zh-CN" altLang="en-US" sz="3200" b="1"/>
              <a:t>生活中，我们会接触很多人，要 从这些人中选取自己最熟悉、最值得写的人物。</a:t>
            </a:r>
            <a:endParaRPr lang="zh-CN" altLang="en-US" sz="3200" b="1"/>
          </a:p>
        </p:txBody>
      </p:sp>
      <p:sp>
        <p:nvSpPr>
          <p:cNvPr id="5" name="内容占位符 2"/>
          <p:cNvSpPr>
            <a:spLocks noGrp="1"/>
          </p:cNvSpPr>
          <p:nvPr/>
        </p:nvSpPr>
        <p:spPr>
          <a:xfrm>
            <a:off x="-102235" y="1645920"/>
            <a:ext cx="5050155" cy="57880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00000"/>
              </a:lnSpc>
            </a:pPr>
            <a:r>
              <a:rPr lang="zh-CN" altLang="en-US" sz="3600" b="1">
                <a:solidFill>
                  <a:srgbClr val="FF0000"/>
                </a:solidFill>
              </a:rPr>
              <a:t>（2）师生</a:t>
            </a:r>
            <a:endParaRPr lang="zh-CN" altLang="en-US" sz="3600" b="1">
              <a:solidFill>
                <a:srgbClr val="FF0000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 b="1"/>
              <a:t>在朝夕相处的学校生活中，老师和同学们定会给你留下 深刻的印象，如工作认真、尽职尽责的老师；和蔼可亲、爱生如子的老师……热爱集体、大公无私的同学；宽宏大量、坚韧不拔、乐观向上、不畏 困难的同学…… 恪尽职守的门卫，等 等，</a:t>
            </a:r>
            <a:r>
              <a:rPr lang="zh-CN" altLang="en-US" sz="2400" b="1">
                <a:solidFill>
                  <a:srgbClr val="FF0000"/>
                </a:solidFill>
              </a:rPr>
              <a:t>可以把目光锁定学校生活中的人。</a:t>
            </a:r>
            <a:endParaRPr lang="zh-CN" altLang="en-US" sz="2400" b="1">
              <a:solidFill>
                <a:srgbClr val="FF0000"/>
              </a:solidFill>
            </a:endParaRPr>
          </a:p>
        </p:txBody>
      </p:sp>
      <p:pic>
        <p:nvPicPr>
          <p:cNvPr id="8" name="图片 7" descr="webwxgetmsgim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191125" y="1189355"/>
            <a:ext cx="6973570" cy="566039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50" y="44450"/>
            <a:ext cx="10515600" cy="1325563"/>
          </a:xfrm>
        </p:spPr>
        <p:txBody>
          <a:bodyPr>
            <a:normAutofit fontScale="90000"/>
            <a:scene3d>
              <a:camera prst="orthographicFront"/>
              <a:lightRig rig="threePt" dir="t"/>
            </a:scene3d>
          </a:bodyPr>
          <a:p>
            <a:r>
              <a:rPr lang="zh-CN" altLang="en-US" b="1">
                <a:solidFill>
                  <a:srgbClr val="0066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1.锁定人物</a:t>
            </a:r>
            <a:br>
              <a:rPr lang="zh-CN" altLang="en-US" b="1">
                <a:solidFill>
                  <a:srgbClr val="0066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</a:br>
            <a:endParaRPr lang="zh-CN" altLang="en-US" b="1">
              <a:solidFill>
                <a:srgbClr val="0066FF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350" y="796925"/>
            <a:ext cx="12021185" cy="4433570"/>
          </a:xfrm>
        </p:spPr>
        <p:txBody>
          <a:bodyPr/>
          <a:p>
            <a:r>
              <a:rPr lang="en-US" altLang="zh-CN" sz="3200" b="1"/>
              <a:t>        </a:t>
            </a:r>
            <a:r>
              <a:rPr lang="zh-CN" altLang="en-US" sz="3200" b="1"/>
              <a:t>生活中，我们会接触很多人，要 从这些人中选取自己最熟悉、最值得写的人物。</a:t>
            </a:r>
            <a:endParaRPr lang="zh-CN" altLang="en-US" sz="3200" b="1"/>
          </a:p>
        </p:txBody>
      </p:sp>
      <p:sp>
        <p:nvSpPr>
          <p:cNvPr id="6" name="内容占位符 2"/>
          <p:cNvSpPr>
            <a:spLocks noGrp="1"/>
          </p:cNvSpPr>
          <p:nvPr/>
        </p:nvSpPr>
        <p:spPr>
          <a:xfrm>
            <a:off x="146050" y="1623695"/>
            <a:ext cx="5436235" cy="52882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lnSpc>
                <a:spcPct val="150000"/>
              </a:lnSpc>
            </a:pPr>
            <a:r>
              <a:rPr lang="zh-CN" altLang="en-US" sz="3600" b="1">
                <a:solidFill>
                  <a:srgbClr val="FF0000"/>
                </a:solidFill>
              </a:rPr>
              <a:t>（3）社会上的陌生人</a:t>
            </a:r>
            <a:endParaRPr lang="zh-CN" altLang="en-US" sz="3600" b="1">
              <a:solidFill>
                <a:srgbClr val="FF0000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200" b="1"/>
              <a:t>在上学、放学的路上，逛公园、逛大街、探亲、访友、旅游 时都会接触很多社会上的陌生人，有时候会被他们的好行为 好思想打动，如一位坚强乐观的残疾人、一个拾金不昧的卖 菜姑娘、一位尊老爱幼的叔叔、一个热心助人的大哥哥、一位 不怕脏不怕累的清洁工阿姨、一位真诚质朴的农民伯伯……</a:t>
            </a:r>
            <a:endParaRPr lang="zh-CN" altLang="en-US" sz="2200" b="1"/>
          </a:p>
        </p:txBody>
      </p:sp>
      <p:pic>
        <p:nvPicPr>
          <p:cNvPr id="9" name="图片 8" descr="u=4064421650,47065712&amp;fm=23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59780" y="1427480"/>
            <a:ext cx="6282055" cy="54019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2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1905" y="-20955"/>
            <a:ext cx="10515600" cy="1325563"/>
          </a:xfrm>
        </p:spPr>
        <p:txBody>
          <a:bodyPr/>
          <a:p>
            <a:r>
              <a:rPr lang="zh-CN" altLang="en-US" b="1">
                <a:solidFill>
                  <a:srgbClr val="0066FF"/>
                </a:solidFill>
              </a:rPr>
              <a:t>2.思想定位</a:t>
            </a:r>
            <a:endParaRPr lang="zh-CN" altLang="en-US" b="1">
              <a:solidFill>
                <a:srgbClr val="0066FF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5880" y="1002665"/>
            <a:ext cx="10515600" cy="1347470"/>
          </a:xfrm>
        </p:spPr>
        <p:txBody>
          <a:bodyPr/>
          <a:p>
            <a:r>
              <a:rPr lang="zh-CN" altLang="en-US" sz="3200" b="1">
                <a:sym typeface="+mn-ea"/>
              </a:rPr>
              <a:t>人物的精神通常是写正面的、好的方面，在写作前就要先给要写的人进行思想定位：他（她）有怎样的精神？</a:t>
            </a:r>
            <a:endParaRPr lang="zh-CN" altLang="en-US" sz="3200" b="1"/>
          </a:p>
        </p:txBody>
      </p:sp>
      <p:sp>
        <p:nvSpPr>
          <p:cNvPr id="4" name="文本框 3"/>
          <p:cNvSpPr txBox="1"/>
          <p:nvPr/>
        </p:nvSpPr>
        <p:spPr>
          <a:xfrm>
            <a:off x="55880" y="1868170"/>
            <a:ext cx="11944350" cy="15589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>
                <a:sym typeface="+mn-ea"/>
              </a:rPr>
              <a:t>  </a:t>
            </a:r>
            <a:r>
              <a:rPr lang="zh-CN" altLang="en-US" sz="3200" b="1">
                <a:solidFill>
                  <a:srgbClr val="FF0000"/>
                </a:solidFill>
                <a:sym typeface="+mn-ea"/>
              </a:rPr>
              <a:t>关爱奉献、乐于助人、  大公无私、拾金不昧、见义勇为、默默奉献、先人后己、诚实守信、坚韧不拔、乐观向上、热爱劳动、刻苦钻研、认真负责、平易近人、宽宏大量、勤俭 节 约 … … </a:t>
            </a:r>
            <a:r>
              <a:rPr lang="zh-CN" altLang="en-US">
                <a:sym typeface="+mn-ea"/>
              </a:rPr>
              <a:t>	</a:t>
            </a:r>
            <a:endParaRPr lang="zh-CN" altLang="en-US"/>
          </a:p>
        </p:txBody>
      </p:sp>
      <p:sp>
        <p:nvSpPr>
          <p:cNvPr id="5" name="内容占位符 2"/>
          <p:cNvSpPr>
            <a:spLocks noGrp="1"/>
          </p:cNvSpPr>
          <p:nvPr/>
        </p:nvSpPr>
        <p:spPr>
          <a:xfrm>
            <a:off x="179705" y="3766185"/>
            <a:ext cx="10515600" cy="1890395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</a:rPr>
              <a:t>只有确定了这个中心，你才能更有目的地根据这个“魂”去选择恰当的材料。</a:t>
            </a:r>
            <a:endParaRPr lang="zh-CN" altLang="en-US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" y="93980"/>
            <a:ext cx="10515600" cy="1325563"/>
          </a:xfrm>
        </p:spPr>
        <p:txBody>
          <a:bodyPr/>
          <a:p>
            <a:r>
              <a:rPr lang="zh-CN" altLang="en-US" b="1">
                <a:solidFill>
                  <a:srgbClr val="FF0000"/>
                </a:solidFill>
              </a:rPr>
              <a:t>二、活动：选取典型事例。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705" y="1217930"/>
            <a:ext cx="11701145" cy="4959350"/>
          </a:xfrm>
        </p:spPr>
        <p:txBody>
          <a:bodyPr/>
          <a:p>
            <a:r>
              <a:rPr lang="zh-CN" altLang="en-US" sz="3600"/>
              <a:t>写人离不开写事，写事是为写人服务的，即写事是为了表现人物的性格特点、思想品质，而</a:t>
            </a:r>
            <a:r>
              <a:rPr lang="zh-CN" altLang="en-US" sz="3600" b="1">
                <a:solidFill>
                  <a:srgbClr val="0066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选择的事真实的，最能突出人物思想品 质，能够充分表现中心思想的事就是典型事例。</a:t>
            </a:r>
            <a:endParaRPr lang="zh-CN" altLang="en-US" sz="3600" b="1">
              <a:solidFill>
                <a:srgbClr val="0066FF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  <a:p>
            <a:r>
              <a:rPr lang="zh-CN" altLang="en-US" sz="3600" b="1">
                <a:solidFill>
                  <a:srgbClr val="0066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典型事例无大小，</a:t>
            </a:r>
            <a:r>
              <a:rPr lang="zh-CN" altLang="en-US" sz="3600"/>
              <a:t>“轰轰烈烈”的</a:t>
            </a:r>
            <a:r>
              <a:rPr lang="zh-CN" altLang="en-US" sz="3600" b="1">
                <a:solidFill>
                  <a:srgbClr val="0066FF"/>
                </a:solidFill>
              </a:rPr>
              <a:t>大事</a:t>
            </a:r>
            <a:r>
              <a:rPr lang="zh-CN" altLang="en-US" sz="3600"/>
              <a:t>是典型事例，看似 平凡细小实则包含着人物不平常品质的</a:t>
            </a:r>
            <a:r>
              <a:rPr lang="zh-CN" altLang="en-US" sz="3600" b="1">
                <a:solidFill>
                  <a:srgbClr val="0066FF"/>
                </a:solidFill>
              </a:rPr>
              <a:t>小事</a:t>
            </a:r>
            <a:r>
              <a:rPr lang="zh-CN" altLang="en-US" sz="3600"/>
              <a:t>也是典型事例。</a:t>
            </a:r>
            <a:endParaRPr lang="zh-CN" altLang="en-US" sz="3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50" y="27940"/>
            <a:ext cx="10515600" cy="1325563"/>
          </a:xfrm>
        </p:spPr>
        <p:txBody>
          <a:bodyPr/>
          <a:p>
            <a:r>
              <a:rPr lang="zh-CN" altLang="en-US" b="1">
                <a:solidFill>
                  <a:srgbClr val="0066FF"/>
                </a:solidFill>
              </a:rPr>
              <a:t>1.体会事例的典型性</a:t>
            </a:r>
            <a:endParaRPr lang="zh-CN" altLang="en-US" b="1">
              <a:solidFill>
                <a:srgbClr val="0066FF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350" y="949960"/>
            <a:ext cx="12102465" cy="5666740"/>
          </a:xfrm>
        </p:spPr>
        <p:txBody>
          <a:bodyPr>
            <a:normAutofit lnSpcReduction="10000"/>
          </a:bodyPr>
          <a:p>
            <a:r>
              <a:rPr lang="zh-CN" altLang="en-US" sz="3600" b="1">
                <a:solidFill>
                  <a:srgbClr val="FF0000"/>
                </a:solidFill>
              </a:rPr>
              <a:t>为了表现爱因斯坦“爱思考研究”的特点，你认为下列哪个事例最典型？  为什么？</a:t>
            </a:r>
            <a:endParaRPr lang="zh-CN" altLang="en-US" sz="3600" b="1">
              <a:solidFill>
                <a:srgbClr val="FF0000"/>
              </a:solidFill>
            </a:endParaRPr>
          </a:p>
          <a:p>
            <a:r>
              <a:rPr lang="zh-CN" altLang="en-US" sz="3200" b="1"/>
              <a:t>（1）爱因斯坦在 十四岁时，就 自学几何和微积 分。在自学中一旦遇到困难，总是细心琢磨，反复思 考，直到实在算不出来时才向别人请教：“给我指个 方向吧！”但是不等人家开口，他就提出要求说：“不 要把答案全部告诉我，留一些让我思考！”</a:t>
            </a:r>
            <a:endParaRPr lang="zh-CN" altLang="en-US" sz="3200" b="1"/>
          </a:p>
          <a:p>
            <a:r>
              <a:rPr lang="zh-CN" altLang="en-US" sz="3200" b="1"/>
              <a:t>（2）有一次，爱因斯坦要把墙上的一幅旧画换下来，就搬来一架梯子，一步一步爬上去。突然，他又想起一个问题，便沉思起来，忘记自己在做什么了，猛地从梯子上摔下来。摔到地上以后，他顾不得疼痛，马上想到：人为什么会笔直地掉下来呢？ 看来物体总是沿着阻力最小的线路运动的。爱因斯坦想到 这里马上站立起来，一瘸一拐地走到桌边，提笔把自 己的这个想法记了下来。</a:t>
            </a:r>
            <a:endParaRPr lang="zh-CN" altLang="en-US" sz="32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7790" y="1282700"/>
            <a:ext cx="11305540" cy="4770755"/>
          </a:xfrm>
        </p:spPr>
        <p:txBody>
          <a:bodyPr/>
          <a:p>
            <a:r>
              <a:rPr lang="zh-CN" altLang="en-US"/>
              <a:t>我选第二个事例。因为</a:t>
            </a:r>
            <a:r>
              <a:rPr lang="zh-CN" altLang="en-US" b="1">
                <a:solidFill>
                  <a:srgbClr val="FF0000"/>
                </a:solidFill>
              </a:rPr>
              <a:t>第一个事例</a:t>
            </a:r>
            <a:r>
              <a:rPr lang="zh-CN" altLang="en-US"/>
              <a:t>写爱因斯坦不要别 人直接告诉他答案，而要自己思考。这样的情况</a:t>
            </a:r>
            <a:r>
              <a:rPr lang="zh-CN" altLang="en-US" b="1">
                <a:solidFill>
                  <a:srgbClr val="FF0000"/>
                </a:solidFill>
              </a:rPr>
              <a:t>可能经常发 生</a:t>
            </a:r>
            <a:r>
              <a:rPr lang="zh-CN" altLang="en-US"/>
              <a:t>，这是他对待学习的一种态度，不能很好地表现他“爱思考 研究”这个特点。</a:t>
            </a:r>
            <a:endParaRPr lang="zh-CN" altLang="en-US"/>
          </a:p>
          <a:p>
            <a:endParaRPr lang="zh-CN" altLang="en-US"/>
          </a:p>
          <a:p>
            <a:r>
              <a:rPr lang="zh-CN" altLang="en-US"/>
              <a:t>第二个事例，爱因斯坦在换画的时候不知不觉又开始思考，思考得又是那么专注，这是一件小事，但他在思考的过程 中，从梯上掉了下来，即使掉疼了他也不顾，而是急着要将自 己的想法记下来，体现了他“爱思考研究”的特点。作者</a:t>
            </a:r>
            <a:r>
              <a:rPr lang="zh-CN" altLang="en-US" b="1">
                <a:solidFill>
                  <a:srgbClr val="FF0000"/>
                </a:solidFill>
              </a:rPr>
              <a:t>选取 了生活中的小事，以小见大</a:t>
            </a:r>
            <a:r>
              <a:rPr lang="zh-CN" altLang="en-US"/>
              <a:t>，所以说，</a:t>
            </a:r>
            <a:r>
              <a:rPr lang="zh-CN" altLang="en-US" b="1">
                <a:solidFill>
                  <a:srgbClr val="FF0000"/>
                </a:solidFill>
              </a:rPr>
              <a:t>这个事例是最典型的。</a:t>
            </a:r>
            <a:endParaRPr lang="zh-CN" altLang="en-US" b="1">
              <a:solidFill>
                <a:srgbClr val="FF0000"/>
              </a:solidFill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2560" y="60325"/>
            <a:ext cx="11918315" cy="10668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3200" b="1">
                <a:solidFill>
                  <a:srgbClr val="FF0000"/>
                </a:solidFill>
                <a:sym typeface="+mn-ea"/>
              </a:rPr>
              <a:t>为了表现爱因斯坦“爱思考研究”的特点，你认为下列哪个事例最典型？  为什么？</a:t>
            </a:r>
            <a:endParaRPr lang="zh-CN" altLang="en-US" sz="3200" b="1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1115" y="52705"/>
            <a:ext cx="10515600" cy="1325563"/>
          </a:xfrm>
        </p:spPr>
        <p:txBody>
          <a:bodyPr/>
          <a:p>
            <a:r>
              <a:rPr lang="zh-CN" altLang="en-US" b="1">
                <a:solidFill>
                  <a:srgbClr val="0066FF"/>
                </a:solidFill>
              </a:rPr>
              <a:t>2.运用典型事例表现人物</a:t>
            </a:r>
            <a:endParaRPr lang="zh-CN" altLang="en-US" b="1">
              <a:solidFill>
                <a:srgbClr val="0066FF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1115" y="981075"/>
            <a:ext cx="12079605" cy="4458335"/>
          </a:xfrm>
        </p:spPr>
        <p:txBody>
          <a:bodyPr>
            <a:normAutofit lnSpcReduction="10000"/>
          </a:bodyPr>
          <a:p>
            <a:pPr marL="0" indent="0">
              <a:buNone/>
            </a:pPr>
            <a:r>
              <a:rPr lang="en-US" altLang="zh-CN" sz="3200" b="1"/>
              <a:t>       </a:t>
            </a:r>
            <a:r>
              <a:rPr lang="zh-CN" altLang="en-US" sz="3200" b="1"/>
              <a:t>在生活中，我 们接触过很多人物，认真回忆一 下，在你的 脑海里，谁 给你留下了深刻的印象？  他（她）为什么能给你留下这么深刻的印象？  说出来与同学们分享。</a:t>
            </a:r>
            <a:endParaRPr lang="zh-CN" altLang="en-US" sz="3200" b="1"/>
          </a:p>
          <a:p>
            <a:endParaRPr lang="zh-CN" altLang="en-US" sz="3200" b="1"/>
          </a:p>
          <a:p>
            <a:pPr fontAlgn="auto">
              <a:lnSpc>
                <a:spcPct val="200000"/>
              </a:lnSpc>
            </a:pPr>
            <a:r>
              <a:rPr lang="zh-CN" altLang="en-US" sz="3600" b="1">
                <a:solidFill>
                  <a:srgbClr val="FF0000"/>
                </a:solidFill>
              </a:rPr>
              <a:t>可用“我选的人物是</a:t>
            </a:r>
            <a:r>
              <a:rPr lang="en-US" altLang="zh-CN" sz="3600" b="1">
                <a:solidFill>
                  <a:srgbClr val="FF0000"/>
                </a:solidFill>
              </a:rPr>
              <a:t>___________</a:t>
            </a:r>
            <a:r>
              <a:rPr lang="zh-CN" altLang="en-US" sz="3600" b="1">
                <a:solidFill>
                  <a:srgbClr val="FF0000"/>
                </a:solidFill>
              </a:rPr>
              <a:t>，他（她）的精神品质是</a:t>
            </a:r>
            <a:r>
              <a:rPr lang="en-US" altLang="zh-CN" sz="3600" b="1">
                <a:solidFill>
                  <a:srgbClr val="FF0000"/>
                </a:solidFill>
                <a:sym typeface="+mn-ea"/>
              </a:rPr>
              <a:t>___________</a:t>
            </a:r>
            <a:r>
              <a:rPr lang="zh-CN" altLang="en-US" sz="3600" b="1">
                <a:solidFill>
                  <a:srgbClr val="FF0000"/>
                </a:solidFill>
              </a:rPr>
              <a:t>，典型事例是</a:t>
            </a:r>
            <a:r>
              <a:rPr lang="en-US" altLang="zh-CN" sz="3600" b="1">
                <a:solidFill>
                  <a:srgbClr val="FF0000"/>
                </a:solidFill>
                <a:sym typeface="+mn-ea"/>
              </a:rPr>
              <a:t>___________</a:t>
            </a:r>
            <a:r>
              <a:rPr lang="zh-CN" altLang="en-US" sz="3600" b="1">
                <a:solidFill>
                  <a:srgbClr val="FF0000"/>
                </a:solidFill>
              </a:rPr>
              <a:t>的句式作答。</a:t>
            </a:r>
            <a:endParaRPr lang="zh-CN" altLang="en-US" sz="36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85725"/>
            <a:ext cx="10515600" cy="1325563"/>
          </a:xfrm>
        </p:spPr>
        <p:txBody>
          <a:bodyPr/>
          <a:p>
            <a:pPr algn="ctr">
              <a:lnSpc>
                <a:spcPct val="80000"/>
              </a:lnSpc>
            </a:pPr>
            <a:r>
              <a:rPr lang="zh-CN" altLang="zh-CN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</a:rPr>
              <a:t>示例</a:t>
            </a:r>
            <a:endParaRPr lang="zh-CN" altLang="zh-CN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26035" y="920750"/>
            <a:ext cx="12079605" cy="4861560"/>
          </a:xfrm>
        </p:spPr>
        <p:txBody>
          <a:bodyPr>
            <a:noAutofit/>
          </a:bodyPr>
          <a:p>
            <a:r>
              <a:rPr lang="zh-CN" altLang="en-US" sz="3200" b="1"/>
              <a:t>我选的人物是</a:t>
            </a:r>
            <a:r>
              <a:rPr lang="zh-CN" altLang="en-US" sz="3200" b="1" u="dbl">
                <a:solidFill>
                  <a:srgbClr val="FF0000"/>
                </a:solidFill>
                <a:uFillTx/>
              </a:rPr>
              <a:t>我的同桌王丽</a:t>
            </a:r>
            <a:r>
              <a:rPr lang="zh-CN" altLang="en-US" sz="3200" b="1"/>
              <a:t>，她（他）的精神品质是</a:t>
            </a:r>
            <a:r>
              <a:rPr lang="zh-CN" altLang="en-US" sz="3200" b="1" u="dbl">
                <a:solidFill>
                  <a:srgbClr val="FF0000"/>
                </a:solidFill>
                <a:uFillTx/>
              </a:rPr>
              <a:t>宽宏大量。</a:t>
            </a:r>
            <a:endParaRPr lang="zh-CN" altLang="en-US" sz="3200" b="1" u="dbl">
              <a:solidFill>
                <a:srgbClr val="FF0000"/>
              </a:solidFill>
              <a:uFillTx/>
            </a:endParaRPr>
          </a:p>
          <a:p>
            <a:r>
              <a:rPr lang="zh-CN" altLang="en-US" sz="3200" b="1" u="dbl">
                <a:solidFill>
                  <a:srgbClr val="FF0000"/>
                </a:solidFill>
                <a:uFillTx/>
              </a:rPr>
              <a:t>典型事例：</a:t>
            </a:r>
            <a:r>
              <a:rPr lang="zh-CN" altLang="en-US" sz="3200" b="1"/>
              <a:t>一天，我不小心把刚打的一杯热水弄洒了，只听一声尖叫：“哎呀        ”我一看，坏了，洒在了王丽正在写的作业本上。我吓坏了，一下子出了一身汗，愣在那里不知 该怎么办，等待着她狂风骤雨式的责骂。我胆怯地偷偷地瞄 了她一眼，发现她并没有如我想象的那样生气，而是痛苦地 捂着手：“还愣着干嘛？ 快，快，把作业本拿开。”我这才回过 神来，赶紧掀起作业本，排水，连声说：“对不起，对不起。”她 忍着疼痛说：“没事，没事，你也不是故意的，以后小心点。”我执意让她去医务室看看，她不肯，只是到凉水管那儿冲了冲。我也不知道怎么办才好，但是心里充满了感激，感激她没有责骂我，让我难堪；感激她没有到班主任老师那儿告我一状；感激她对我的宽容。</a:t>
            </a:r>
            <a:endParaRPr lang="zh-CN" altLang="en-US" sz="32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9535" y="85725"/>
            <a:ext cx="10515600" cy="1325563"/>
          </a:xfrm>
        </p:spPr>
        <p:txBody>
          <a:bodyPr/>
          <a:p>
            <a:r>
              <a:rPr lang="zh-CN" altLang="en-US" b="1">
                <a:solidFill>
                  <a:srgbClr val="FF0000"/>
                </a:solidFill>
                <a:sym typeface="+mn-ea"/>
              </a:rPr>
              <a:t>运用典型事例表现人物的两种类型</a:t>
            </a:r>
            <a:endParaRPr lang="zh-CN" altLang="en-US" b="1">
              <a:solidFill>
                <a:srgbClr val="FF0000"/>
              </a:solidFill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2725" y="1158875"/>
            <a:ext cx="10515600" cy="4351338"/>
          </a:xfrm>
        </p:spPr>
        <p:txBody>
          <a:bodyPr>
            <a:noAutofit/>
          </a:bodyPr>
          <a:p>
            <a:pPr fontAlgn="auto">
              <a:lnSpc>
                <a:spcPct val="100000"/>
              </a:lnSpc>
            </a:pPr>
            <a:r>
              <a:rPr lang="zh-CN" altLang="en-US" sz="3600" b="1">
                <a:solidFill>
                  <a:srgbClr val="0066FF"/>
                </a:solidFill>
              </a:rPr>
              <a:t>一类是一事写一人。</a:t>
            </a:r>
            <a:r>
              <a:rPr lang="zh-CN" altLang="en-US" sz="2400" b="1"/>
              <a:t>通过写一件事表现一个 人。</a:t>
            </a:r>
            <a:endParaRPr lang="zh-CN" altLang="en-US" sz="2400" b="1"/>
          </a:p>
          <a:p>
            <a:pPr fontAlgn="auto">
              <a:lnSpc>
                <a:spcPct val="100000"/>
              </a:lnSpc>
            </a:pPr>
            <a:r>
              <a:rPr lang="zh-CN" altLang="en-US" sz="2400" b="1"/>
              <a:t>写这一类作文要注意：</a:t>
            </a:r>
            <a:endParaRPr lang="zh-CN" altLang="en-US" sz="2400" b="1"/>
          </a:p>
          <a:p>
            <a:pPr fontAlgn="auto">
              <a:lnSpc>
                <a:spcPct val="100000"/>
              </a:lnSpc>
            </a:pPr>
            <a:r>
              <a:rPr lang="zh-CN" altLang="en-US" sz="2400" b="1"/>
              <a:t>（1）写出事情的发展过 程，使人物的形象逐步完整.</a:t>
            </a:r>
            <a:endParaRPr lang="zh-CN" altLang="en-US" sz="2400" b="1"/>
          </a:p>
          <a:p>
            <a:pPr fontAlgn="auto">
              <a:lnSpc>
                <a:spcPct val="100000"/>
              </a:lnSpc>
            </a:pPr>
            <a:r>
              <a:rPr lang="zh-CN" altLang="en-US" sz="2400" b="1"/>
              <a:t>（2）要把事情写具体，这样人物形象才能丰满。</a:t>
            </a:r>
            <a:endParaRPr lang="zh-CN" altLang="en-US" sz="2400" b="1"/>
          </a:p>
          <a:p>
            <a:pPr marL="0" indent="0" fontAlgn="auto">
              <a:lnSpc>
                <a:spcPct val="100000"/>
              </a:lnSpc>
              <a:buNone/>
            </a:pPr>
            <a:r>
              <a:rPr lang="zh-CN" altLang="en-US" sz="3600" b="1">
                <a:solidFill>
                  <a:srgbClr val="0066FF"/>
                </a:solidFill>
                <a:sym typeface="+mn-ea"/>
              </a:rPr>
              <a:t>另一类是几事写一人</a:t>
            </a:r>
            <a:endParaRPr lang="zh-CN" altLang="en-US" sz="3600" b="1">
              <a:solidFill>
                <a:srgbClr val="0066FF"/>
              </a:solidFill>
              <a:sym typeface="+mn-ea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2400" b="1">
                <a:sym typeface="+mn-ea"/>
              </a:rPr>
              <a:t>通过几件事写一个人，要注意：</a:t>
            </a:r>
            <a:endParaRPr lang="zh-CN" altLang="en-US" sz="2400" b="1">
              <a:sym typeface="+mn-ea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2400" b="1">
                <a:sym typeface="+mn-ea"/>
              </a:rPr>
              <a:t>（1）几件事</a:t>
            </a:r>
            <a:r>
              <a:rPr lang="zh-CN" altLang="en-US" sz="2400" b="1">
                <a:solidFill>
                  <a:srgbClr val="FF0000"/>
                </a:solidFill>
                <a:sym typeface="+mn-ea"/>
              </a:rPr>
              <a:t>不能相互矛盾，</a:t>
            </a:r>
            <a:r>
              <a:rPr lang="zh-CN" altLang="en-US" sz="2400" b="1">
                <a:sym typeface="+mn-ea"/>
              </a:rPr>
              <a:t>在几件事中体现的人物性格要和 谐、统一。</a:t>
            </a:r>
            <a:endParaRPr lang="zh-CN" altLang="en-US" sz="2400" b="1">
              <a:sym typeface="+mn-ea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2400" b="1">
                <a:sym typeface="+mn-ea"/>
              </a:rPr>
              <a:t>（2）概括交代和具体描写相结合。在一篇 简短的作文中要用几件事写一个人，不可能将每一 件事详细叙述，因此一般可以采用概括交代和具体 描写相结合的方法。即先概括交代一些事例，再具体记叙一两件事。</a:t>
            </a:r>
            <a:r>
              <a:rPr lang="zh-CN" altLang="en-US" sz="2400" b="1">
                <a:solidFill>
                  <a:srgbClr val="FF0000"/>
                </a:solidFill>
                <a:sym typeface="+mn-ea"/>
              </a:rPr>
              <a:t>（详略得当）</a:t>
            </a:r>
            <a:endParaRPr lang="zh-CN" altLang="en-US" sz="2400" b="1">
              <a:solidFill>
                <a:srgbClr val="FF0000"/>
              </a:solidFill>
              <a:sym typeface="+mn-ea"/>
            </a:endParaRPr>
          </a:p>
          <a:p>
            <a:pPr fontAlgn="auto">
              <a:lnSpc>
                <a:spcPct val="100000"/>
              </a:lnSpc>
            </a:pPr>
            <a:endParaRPr lang="zh-CN" altLang="en-US" sz="2400" b="1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9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0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6515" y="77470"/>
            <a:ext cx="11297285" cy="1613535"/>
          </a:xfrm>
        </p:spPr>
        <p:txBody>
          <a:bodyPr/>
          <a:p>
            <a:r>
              <a:rPr lang="zh-CN" altLang="en-US" b="1">
                <a:solidFill>
                  <a:srgbClr val="0066FF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sym typeface="+mn-ea"/>
              </a:rPr>
              <a:t>三、活动：运用手法强调突显。</a:t>
            </a:r>
            <a:endParaRPr lang="zh-CN" altLang="en-US" b="1">
              <a:solidFill>
                <a:srgbClr val="0066FF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35915" y="1299210"/>
            <a:ext cx="11174730" cy="4474845"/>
          </a:xfrm>
        </p:spPr>
        <p:txBody>
          <a:bodyPr/>
          <a:p>
            <a:endParaRPr lang="zh-CN" altLang="en-US"/>
          </a:p>
          <a:p>
            <a:r>
              <a:rPr lang="zh-CN" altLang="en-US" sz="6000"/>
              <a:t>运用</a:t>
            </a:r>
            <a:r>
              <a:rPr lang="zh-CN" altLang="en-US" sz="6000">
                <a:solidFill>
                  <a:srgbClr val="FF0000"/>
                </a:solidFill>
              </a:rPr>
              <a:t>对比、描写、衬托</a:t>
            </a:r>
            <a:r>
              <a:rPr lang="zh-CN" altLang="en-US" sz="6000"/>
              <a:t>等手法突显人物精神。</a:t>
            </a:r>
            <a:endParaRPr lang="zh-CN" altLang="en-US" sz="6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91185" y="1414145"/>
            <a:ext cx="10515600" cy="4351338"/>
          </a:xfrm>
        </p:spPr>
        <p:txBody>
          <a:bodyPr/>
          <a:p>
            <a:r>
              <a:rPr lang="en-US" altLang="zh-CN" sz="3200" b="1"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zh-CN" sz="3200" b="1">
                <a:latin typeface="黑体" panose="02010609060101010101" charset="-122"/>
                <a:ea typeface="黑体" panose="02010609060101010101" charset="-122"/>
              </a:rPr>
              <a:t>、</a:t>
            </a:r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从生活中选取典型事例表现人物精神风貌。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2.能借助对比、衬托、描写等一些手法对表现的 人物精神加以突出强调。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</a:endParaRPr>
          </a:p>
          <a:p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3.学习运用一些抒情、议论的点睛式句子对人物的精神进行概括。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</a:endParaRPr>
          </a:p>
          <a:p>
            <a:pPr marL="0" indent="0">
              <a:buNone/>
            </a:pPr>
            <a:r>
              <a:rPr lang="zh-CN" altLang="en-US" sz="3200" b="1">
                <a:latin typeface="黑体" panose="02010609060101010101" charset="-122"/>
                <a:ea typeface="黑体" panose="02010609060101010101" charset="-122"/>
              </a:rPr>
              <a:t>重点：学会选择典型事例来表现人物的精神风貌。</a:t>
            </a:r>
            <a:endParaRPr lang="zh-CN" altLang="en-US" sz="32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335530" y="290830"/>
            <a:ext cx="5041900" cy="119824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>
                <a:rot lat="0" lon="0" rev="0"/>
              </a:lightRig>
            </a:scene3d>
            <a:sp3d extrusionH="120650" prstMaterial="matte"/>
          </a:bodyPr>
          <a:p>
            <a:pPr algn="ctr"/>
            <a:r>
              <a:rPr lang="en-US" altLang="zh-CN" sz="7200" b="1">
                <a:ln>
                  <a:gradFill>
                    <a:gsLst>
                      <a:gs pos="98000">
                        <a:srgbClr val="F88C89"/>
                      </a:gs>
                      <a:gs pos="86000">
                        <a:srgbClr val="F8D078"/>
                      </a:gs>
                      <a:gs pos="73000">
                        <a:srgbClr val="BAD172"/>
                      </a:gs>
                      <a:gs pos="62000">
                        <a:srgbClr val="BEC7AF"/>
                      </a:gs>
                      <a:gs pos="50000">
                        <a:srgbClr val="83D9E3"/>
                      </a:gs>
                      <a:gs pos="37000">
                        <a:srgbClr val="9C61DF"/>
                      </a:gs>
                      <a:gs pos="24000">
                        <a:srgbClr val="CA78E1"/>
                      </a:gs>
                      <a:gs pos="12000">
                        <a:srgbClr val="E564DF"/>
                      </a:gs>
                      <a:gs pos="0">
                        <a:srgbClr val="F86CC0"/>
                      </a:gs>
                    </a:gsLst>
                    <a:lin ang="0"/>
                  </a:gradFill>
                </a:ln>
                <a:gradFill>
                  <a:gsLst>
                    <a:gs pos="79000">
                      <a:srgbClr val="CCFF66"/>
                    </a:gs>
                    <a:gs pos="94000">
                      <a:srgbClr val="FFFF00">
                        <a:alpha val="50000"/>
                      </a:srgbClr>
                    </a:gs>
                    <a:gs pos="70000">
                      <a:srgbClr val="00FF00">
                        <a:alpha val="13000"/>
                      </a:srgbClr>
                    </a:gs>
                    <a:gs pos="56000">
                      <a:srgbClr val="00FFFF">
                        <a:alpha val="50000"/>
                      </a:srgbClr>
                    </a:gs>
                    <a:gs pos="43000">
                      <a:srgbClr val="00FFFF">
                        <a:alpha val="13000"/>
                      </a:srgbClr>
                    </a:gs>
                    <a:gs pos="22000">
                      <a:srgbClr val="FF00FF">
                        <a:alpha val="50000"/>
                      </a:srgbClr>
                    </a:gs>
                    <a:gs pos="33000">
                      <a:srgbClr val="9900FF">
                        <a:alpha val="50000"/>
                      </a:srgbClr>
                    </a:gs>
                    <a:gs pos="5000">
                      <a:srgbClr val="FF00FF">
                        <a:alpha val="50000"/>
                      </a:srgbClr>
                    </a:gs>
                    <a:gs pos="0">
                      <a:srgbClr val="FF3300">
                        <a:alpha val="50000"/>
                      </a:srgbClr>
                    </a:gs>
                    <a:gs pos="100000">
                      <a:srgbClr val="FF3300">
                        <a:alpha val="30000"/>
                      </a:srgbClr>
                    </a:gs>
                  </a:gsLst>
                  <a:lin ang="0"/>
                </a:gradFill>
                <a:effectLst>
                  <a:outerShdw blurRad="50800" dist="38100" algn="l" rotWithShape="0">
                    <a:srgbClr val="CC00CC">
                      <a:alpha val="40000"/>
                    </a:srgbClr>
                  </a:outerShdw>
                </a:effectLst>
              </a:rPr>
              <a:t> </a:t>
            </a:r>
            <a:r>
              <a:rPr lang="zh-CN" altLang="zh-CN" sz="7200" b="1">
                <a:ln>
                  <a:gradFill>
                    <a:gsLst>
                      <a:gs pos="98000">
                        <a:srgbClr val="F88C89"/>
                      </a:gs>
                      <a:gs pos="86000">
                        <a:srgbClr val="F8D078"/>
                      </a:gs>
                      <a:gs pos="73000">
                        <a:srgbClr val="BAD172"/>
                      </a:gs>
                      <a:gs pos="62000">
                        <a:srgbClr val="BEC7AF"/>
                      </a:gs>
                      <a:gs pos="50000">
                        <a:srgbClr val="83D9E3"/>
                      </a:gs>
                      <a:gs pos="37000">
                        <a:srgbClr val="9C61DF"/>
                      </a:gs>
                      <a:gs pos="24000">
                        <a:srgbClr val="CA78E1"/>
                      </a:gs>
                      <a:gs pos="12000">
                        <a:srgbClr val="E564DF"/>
                      </a:gs>
                      <a:gs pos="0">
                        <a:srgbClr val="F86CC0"/>
                      </a:gs>
                    </a:gsLst>
                    <a:lin ang="0"/>
                  </a:gradFill>
                </a:ln>
                <a:gradFill>
                  <a:gsLst>
                    <a:gs pos="79000">
                      <a:srgbClr val="CCFF66"/>
                    </a:gs>
                    <a:gs pos="94000">
                      <a:srgbClr val="FFFF00">
                        <a:alpha val="50000"/>
                      </a:srgbClr>
                    </a:gs>
                    <a:gs pos="70000">
                      <a:srgbClr val="00FF00">
                        <a:alpha val="13000"/>
                      </a:srgbClr>
                    </a:gs>
                    <a:gs pos="56000">
                      <a:srgbClr val="00FFFF">
                        <a:alpha val="50000"/>
                      </a:srgbClr>
                    </a:gs>
                    <a:gs pos="43000">
                      <a:srgbClr val="00FFFF">
                        <a:alpha val="13000"/>
                      </a:srgbClr>
                    </a:gs>
                    <a:gs pos="22000">
                      <a:srgbClr val="FF00FF">
                        <a:alpha val="50000"/>
                      </a:srgbClr>
                    </a:gs>
                    <a:gs pos="33000">
                      <a:srgbClr val="9900FF">
                        <a:alpha val="50000"/>
                      </a:srgbClr>
                    </a:gs>
                    <a:gs pos="5000">
                      <a:srgbClr val="FF00FF">
                        <a:alpha val="50000"/>
                      </a:srgbClr>
                    </a:gs>
                    <a:gs pos="0">
                      <a:srgbClr val="FF3300">
                        <a:alpha val="50000"/>
                      </a:srgbClr>
                    </a:gs>
                    <a:gs pos="100000">
                      <a:srgbClr val="FF3300">
                        <a:alpha val="30000"/>
                      </a:srgbClr>
                    </a:gs>
                  </a:gsLst>
                  <a:lin ang="0"/>
                </a:gradFill>
                <a:effectLst>
                  <a:outerShdw blurRad="50800" dist="38100" algn="l" rotWithShape="0">
                    <a:srgbClr val="CC00CC">
                      <a:alpha val="40000"/>
                    </a:srgbClr>
                  </a:outerShdw>
                </a:effectLst>
              </a:rPr>
              <a:t>教学目标</a:t>
            </a:r>
            <a:endParaRPr lang="zh-CN" altLang="zh-CN" sz="7200" b="1">
              <a:ln>
                <a:gradFill>
                  <a:gsLst>
                    <a:gs pos="98000">
                      <a:srgbClr val="F88C89"/>
                    </a:gs>
                    <a:gs pos="86000">
                      <a:srgbClr val="F8D078"/>
                    </a:gs>
                    <a:gs pos="73000">
                      <a:srgbClr val="BAD172"/>
                    </a:gs>
                    <a:gs pos="62000">
                      <a:srgbClr val="BEC7AF"/>
                    </a:gs>
                    <a:gs pos="50000">
                      <a:srgbClr val="83D9E3"/>
                    </a:gs>
                    <a:gs pos="37000">
                      <a:srgbClr val="9C61DF"/>
                    </a:gs>
                    <a:gs pos="24000">
                      <a:srgbClr val="CA78E1"/>
                    </a:gs>
                    <a:gs pos="12000">
                      <a:srgbClr val="E564DF"/>
                    </a:gs>
                    <a:gs pos="0">
                      <a:srgbClr val="F86CC0"/>
                    </a:gs>
                  </a:gsLst>
                  <a:lin ang="0"/>
                </a:gradFill>
              </a:ln>
              <a:gradFill>
                <a:gsLst>
                  <a:gs pos="79000">
                    <a:srgbClr val="CCFF66"/>
                  </a:gs>
                  <a:gs pos="94000">
                    <a:srgbClr val="FFFF00">
                      <a:alpha val="50000"/>
                    </a:srgbClr>
                  </a:gs>
                  <a:gs pos="70000">
                    <a:srgbClr val="00FF00">
                      <a:alpha val="13000"/>
                    </a:srgbClr>
                  </a:gs>
                  <a:gs pos="56000">
                    <a:srgbClr val="00FFFF">
                      <a:alpha val="50000"/>
                    </a:srgbClr>
                  </a:gs>
                  <a:gs pos="43000">
                    <a:srgbClr val="00FFFF">
                      <a:alpha val="13000"/>
                    </a:srgbClr>
                  </a:gs>
                  <a:gs pos="22000">
                    <a:srgbClr val="FF00FF">
                      <a:alpha val="50000"/>
                    </a:srgbClr>
                  </a:gs>
                  <a:gs pos="33000">
                    <a:srgbClr val="9900FF">
                      <a:alpha val="50000"/>
                    </a:srgbClr>
                  </a:gs>
                  <a:gs pos="5000">
                    <a:srgbClr val="FF00FF">
                      <a:alpha val="50000"/>
                    </a:srgbClr>
                  </a:gs>
                  <a:gs pos="0">
                    <a:srgbClr val="FF3300">
                      <a:alpha val="50000"/>
                    </a:srgbClr>
                  </a:gs>
                  <a:gs pos="100000">
                    <a:srgbClr val="FF3300">
                      <a:alpha val="30000"/>
                    </a:srgbClr>
                  </a:gs>
                </a:gsLst>
                <a:lin ang="0"/>
              </a:gradFill>
              <a:effectLst>
                <a:outerShdw blurRad="50800" dist="38100" algn="l" rotWithShape="0">
                  <a:srgbClr val="CC00CC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9525" y="802005"/>
            <a:ext cx="10515600" cy="1325563"/>
          </a:xfrm>
        </p:spPr>
        <p:txBody>
          <a:bodyPr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  <a:lumMod val="50000"/>
                    </a:schemeClr>
                  </a:outerShdw>
                </a:effectLst>
                <a:sym typeface="+mn-ea"/>
              </a:rPr>
              <a:t>对比</a:t>
            </a:r>
            <a:endParaRPr lang="zh-CN" altLang="en-US" b="1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  <a:lumMod val="50000"/>
                  </a:schemeClr>
                </a:outerShdw>
              </a:effectLst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95580" y="1694180"/>
            <a:ext cx="10515600" cy="4351338"/>
          </a:xfrm>
        </p:spPr>
        <p:txBody>
          <a:bodyPr>
            <a:normAutofit lnSpcReduction="10000"/>
          </a:bodyPr>
          <a:p>
            <a:pPr algn="ctr"/>
            <a:r>
              <a:rPr lang="zh-CN" altLang="en-US" sz="3200" b="1">
                <a:solidFill>
                  <a:srgbClr val="0066FF"/>
                </a:solidFill>
              </a:rPr>
              <a:t>她用温和打败了我</a:t>
            </a:r>
            <a:endParaRPr lang="zh-CN" altLang="en-US" sz="3200" b="1">
              <a:solidFill>
                <a:srgbClr val="0066FF"/>
              </a:solidFill>
            </a:endParaRPr>
          </a:p>
          <a:p>
            <a:r>
              <a:rPr lang="zh-CN" altLang="en-US"/>
              <a:t>        我曾是一个天不怕地不怕的调皮大王，所有教过我的老师一提起我就只有摇头和摆手，那意思再明白不过了：莫提这家伙，说起他就头疼，是个油盐不进的东西！ 老师越是这样，我越起劲儿，偏要与他 们对抗到底，以至于最后，学校分配工作安排这个班 的班主任和任课老师时，大家都想方设法躲开这个 班。而她 却 不 信 邪，主 动 请 缚，要 当 我 们 班 的 班 主任。</a:t>
            </a:r>
            <a:endParaRPr lang="zh-CN" altLang="en-US"/>
          </a:p>
          <a:p>
            <a:endParaRPr lang="zh-CN" altLang="en-US" b="1" u="sng">
              <a:solidFill>
                <a:srgbClr val="FF0000"/>
              </a:solidFill>
            </a:endParaRPr>
          </a:p>
          <a:p>
            <a:r>
              <a:rPr lang="zh-CN" altLang="en-US" b="1" u="sng">
                <a:solidFill>
                  <a:srgbClr val="FF0000"/>
                </a:solidFill>
              </a:rPr>
              <a:t>分析：以老师们对“我”的态度和“躲班”行为反衬“我” 极 为 调 皮 ，这 与 新 来 的 女 教 师 “主 动 请 请缨 ”的 举 动 形 成 鲜 明 的</a:t>
            </a:r>
            <a:endParaRPr lang="zh-CN" altLang="en-US" b="1" u="sng">
              <a:solidFill>
                <a:srgbClr val="FF000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00680" y="-29845"/>
            <a:ext cx="5262880" cy="118872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ctr"/>
            <a:r>
              <a:rPr lang="zh-CN" altLang="en-US" sz="7200" b="1">
                <a:ln w="25400">
                  <a:gradFill>
                    <a:gsLst>
                      <a:gs pos="0">
                        <a:srgbClr val="5B9BD5">
                          <a:lumMod val="5000"/>
                          <a:lumOff val="95000"/>
                        </a:srgbClr>
                      </a:gs>
                      <a:gs pos="80000">
                        <a:srgbClr val="44546A"/>
                      </a:gs>
                      <a:gs pos="70000">
                        <a:srgbClr val="E7E6E6">
                          <a:lumMod val="90000"/>
                        </a:srgbClr>
                      </a:gs>
                      <a:gs pos="51000">
                        <a:srgbClr val="E7E6E6">
                          <a:lumMod val="90000"/>
                        </a:srgbClr>
                      </a:gs>
                      <a:gs pos="60000">
                        <a:srgbClr val="FFFFFF"/>
                      </a:gs>
                      <a:gs pos="35000">
                        <a:srgbClr val="44546A"/>
                      </a:gs>
                      <a:gs pos="100000">
                        <a:srgbClr val="A5A5A5"/>
                      </a:gs>
                    </a:gsLst>
                    <a:lin ang="5400000"/>
                  </a:gradFill>
                  <a:prstDash val="solid"/>
                </a:ln>
                <a:pattFill prst="lgCheck">
                  <a:fgClr>
                    <a:srgbClr val="5F656D"/>
                  </a:fgClr>
                  <a:bgClr>
                    <a:schemeClr val="bg1"/>
                  </a:bgClr>
                </a:pattFill>
                <a:effectLst>
                  <a:outerShdw dist="38100" dir="2640000" algn="bl" rotWithShape="0">
                    <a:srgbClr val="44546A">
                      <a:lumMod val="75000"/>
                    </a:srgbClr>
                  </a:outerShdw>
                </a:effectLst>
              </a:rPr>
              <a:t>例文赏析</a:t>
            </a:r>
            <a:endParaRPr lang="zh-CN" altLang="en-US" sz="7200" b="1">
              <a:ln w="25400">
                <a:gradFill>
                  <a:gsLst>
                    <a:gs pos="0">
                      <a:srgbClr val="5B9BD5">
                        <a:lumMod val="5000"/>
                        <a:lumOff val="95000"/>
                      </a:srgbClr>
                    </a:gs>
                    <a:gs pos="80000">
                      <a:srgbClr val="44546A"/>
                    </a:gs>
                    <a:gs pos="70000">
                      <a:srgbClr val="E7E6E6">
                        <a:lumMod val="90000"/>
                      </a:srgbClr>
                    </a:gs>
                    <a:gs pos="51000">
                      <a:srgbClr val="E7E6E6">
                        <a:lumMod val="90000"/>
                      </a:srgbClr>
                    </a:gs>
                    <a:gs pos="60000">
                      <a:srgbClr val="FFFFFF"/>
                    </a:gs>
                    <a:gs pos="35000">
                      <a:srgbClr val="44546A"/>
                    </a:gs>
                    <a:gs pos="100000">
                      <a:srgbClr val="A5A5A5"/>
                    </a:gs>
                  </a:gsLst>
                  <a:lin ang="5400000"/>
                </a:gradFill>
                <a:prstDash val="solid"/>
              </a:ln>
              <a:pattFill prst="lgCheck">
                <a:fgClr>
                  <a:srgbClr val="5F656D"/>
                </a:fgClr>
                <a:bgClr>
                  <a:schemeClr val="bg1"/>
                </a:bgClr>
              </a:pattFill>
              <a:effectLst>
                <a:outerShdw dist="38100" dir="2640000" algn="bl" rotWithShape="0">
                  <a:srgbClr val="44546A">
                    <a:lumMod val="7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9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87960" y="1101725"/>
            <a:ext cx="12014200" cy="5075555"/>
          </a:xfrm>
        </p:spPr>
        <p:txBody>
          <a:bodyPr>
            <a:normAutofit lnSpcReduction="10000"/>
          </a:bodyPr>
          <a:p>
            <a:pPr fontAlgn="auto">
              <a:lnSpc>
                <a:spcPct val="100000"/>
              </a:lnSpc>
            </a:pPr>
            <a:r>
              <a:rPr lang="en-US" altLang="zh-CN"/>
              <a:t>     </a:t>
            </a:r>
            <a:r>
              <a:rPr lang="zh-CN" altLang="en-US"/>
              <a:t>记得那时她刚大学毕业，第一次进教室时就让我松了一大口气，本以为她是人高马大的女汉子，哪 知道却是一个纤巧的女生。一套宽松的白色连衣裙 好像挂在晾衣架上，空荡荡的，随着她轻快的步伐， 袅娜的身姿，她就好像张开翅膀的鸟，向我们教室轻 快地飞来。她的脸是那种显瘦的瓜子脸，未说话，先 荡起了笑，一笑，脸蛋下旋出两个小酒窝。</a:t>
            </a:r>
            <a:endParaRPr lang="zh-CN" altLang="en-US"/>
          </a:p>
          <a:p>
            <a:pPr fontAlgn="auto">
              <a:lnSpc>
                <a:spcPct val="100000"/>
              </a:lnSpc>
            </a:pPr>
            <a:endParaRPr lang="zh-CN" altLang="en-US"/>
          </a:p>
          <a:p>
            <a:r>
              <a:rPr lang="zh-CN" altLang="en-US" b="1" u="sng">
                <a:solidFill>
                  <a:srgbClr val="FF0000"/>
                </a:solidFill>
              </a:rPr>
              <a:t>分析：细致地描写她的外貌、神态、动作，表现她形象可 爱 、性 格 温 和 。 </a:t>
            </a:r>
            <a:endParaRPr lang="zh-CN" altLang="en-US" b="1" u="sng">
              <a:solidFill>
                <a:srgbClr val="FF0000"/>
              </a:solidFill>
            </a:endParaRPr>
          </a:p>
        </p:txBody>
      </p:sp>
      <p:sp>
        <p:nvSpPr>
          <p:cNvPr id="4" name="标题 1"/>
          <p:cNvSpPr>
            <a:spLocks noGrp="1"/>
          </p:cNvSpPr>
          <p:nvPr/>
        </p:nvSpPr>
        <p:spPr>
          <a:xfrm>
            <a:off x="237490" y="14287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b="1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sym typeface="+mn-ea"/>
              </a:rPr>
              <a:t>描写</a:t>
            </a:r>
            <a:endParaRPr lang="zh-CN" altLang="en-US" b="1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8260" y="871220"/>
            <a:ext cx="11461750" cy="5817235"/>
          </a:xfrm>
        </p:spPr>
        <p:txBody>
          <a:bodyPr>
            <a:normAutofit fontScale="90000"/>
          </a:bodyPr>
          <a:p>
            <a:r>
              <a:rPr lang="en-US" altLang="zh-CN"/>
              <a:t>          </a:t>
            </a:r>
            <a:r>
              <a:rPr lang="zh-CN" altLang="en-US"/>
              <a:t>课堂上，我“一本正经”地大声“请教”她：“老师，请教您一个问题，我想可以吧。刚看到一则新闻，说 一只东北虎窜到黑龙江的一个村庄里，叼走了好几 只大山羊，政府还不准伤害它，要保护它，说它们的 数量太少啦。我现在的问题是，那它们不需要搞计 划生育，一对夫妻只生一个娃吧？”一口气说完这些 后，我得意地扭过头瞅瞅同学们，他们哄堂大笑。</a:t>
            </a:r>
            <a:endParaRPr lang="zh-CN" altLang="en-US"/>
          </a:p>
          <a:p>
            <a:r>
              <a:rPr lang="zh-CN" altLang="en-US"/>
              <a:t>        她始终笑着，丝毫没有要发怒的意思。等大家的笑声一停下，她使  用富有磁性的声音轻柔地说：我知道，你是宁同学吧。你这个问题很新颖，很有 创意，不过，我知道，你自己是知道答案的，你不妨给大家讲讲吧。”本以为她会像以往的其他老师一样，对我大发一顿脾气，没想到她却那样温和，声音那样轻柔，让我一时不知所措，这在我的“找碴儿”史上还是史无前例啊。</a:t>
            </a:r>
            <a:endParaRPr lang="zh-CN" altLang="en-US"/>
          </a:p>
          <a:p>
            <a:endParaRPr lang="zh-CN" altLang="en-US"/>
          </a:p>
          <a:p>
            <a:r>
              <a:rPr lang="zh-CN" altLang="en-US" b="1" u="sng">
                <a:solidFill>
                  <a:srgbClr val="FF0000"/>
                </a:solidFill>
              </a:rPr>
              <a:t>分析：把 新 来 的 女 教 师 与 以 前 教 过 “我 ”的 老 师 对 待 “我 ”“找 碴 儿 ”这 一 行 为 的 态 度 进 行 对 比 ，通 过 对 比 ，突 出 地 表现了新来的女教师独到的教育智慧。</a:t>
            </a:r>
            <a:endParaRPr lang="zh-CN" altLang="en-US"/>
          </a:p>
        </p:txBody>
      </p:sp>
      <p:sp>
        <p:nvSpPr>
          <p:cNvPr id="4" name="标题 1"/>
          <p:cNvSpPr>
            <a:spLocks noGrp="1"/>
          </p:cNvSpPr>
          <p:nvPr/>
        </p:nvSpPr>
        <p:spPr>
          <a:xfrm>
            <a:off x="48260" y="-349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  <a:lumMod val="50000"/>
                    </a:schemeClr>
                  </a:outerShdw>
                </a:effectLst>
                <a:sym typeface="+mn-ea"/>
              </a:rPr>
              <a:t>对比</a:t>
            </a:r>
            <a:endParaRPr lang="zh-CN" altLang="en-US">
              <a:solidFill>
                <a:srgbClr val="FF0000"/>
              </a:solidFill>
              <a:effectLst>
                <a:outerShdw blurRad="38100" dist="19050" dir="2700000" algn="tl" rotWithShape="0">
                  <a:schemeClr val="dk1">
                    <a:alpha val="40000"/>
                    <a:lumMod val="50000"/>
                  </a:schemeClr>
                </a:outerShdw>
              </a:effectLst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16915"/>
          </a:xfrm>
        </p:spPr>
        <p:txBody>
          <a:bodyPr>
            <a:normAutofit fontScale="90000"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6000">
                <a:ln w="12700">
                  <a:solidFill>
                    <a:schemeClr val="accent1"/>
                  </a:solidFill>
                  <a:prstDash val="solid"/>
                </a:ln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ang="6000000" scaled="0"/>
                </a:gradFill>
                <a:effectLst>
                  <a:outerShdw dist="38100" dir="2640000" algn="bl" rotWithShape="0">
                    <a:schemeClr val="accent1"/>
                  </a:outerShdw>
                </a:effectLst>
                <a:sym typeface="+mn-ea"/>
              </a:rPr>
              <a:t>衬托</a:t>
            </a:r>
            <a:br>
              <a:rPr lang="zh-CN" altLang="en-US">
                <a:ln w="12700">
                  <a:solidFill>
                    <a:schemeClr val="accent1"/>
                  </a:solidFill>
                  <a:prstDash val="solid"/>
                </a:ln>
                <a:gradFill>
                  <a:gsLst>
                    <a:gs pos="0">
                      <a:srgbClr val="FE4444"/>
                    </a:gs>
                    <a:gs pos="100000">
                      <a:srgbClr val="832B2B"/>
                    </a:gs>
                  </a:gsLst>
                  <a:lin ang="6000000" scaled="0"/>
                </a:gradFill>
                <a:effectLst>
                  <a:outerShdw dist="38100" dir="2640000" algn="bl" rotWithShape="0">
                    <a:schemeClr val="accent1"/>
                  </a:outerShdw>
                </a:effectLst>
              </a:rPr>
            </a:br>
            <a:endParaRPr lang="zh-CN" altLang="en-US">
              <a:ln w="12700">
                <a:solidFill>
                  <a:schemeClr val="accent1"/>
                </a:solidFill>
                <a:prstDash val="solid"/>
              </a:ln>
              <a:gradFill>
                <a:gsLst>
                  <a:gs pos="0">
                    <a:srgbClr val="FE4444"/>
                  </a:gs>
                  <a:gs pos="100000">
                    <a:srgbClr val="832B2B"/>
                  </a:gs>
                </a:gsLst>
                <a:lin ang="6000000" scaled="0"/>
              </a:gra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8430" y="821055"/>
            <a:ext cx="11896725" cy="5553075"/>
          </a:xfrm>
        </p:spPr>
        <p:txBody>
          <a:bodyPr>
            <a:normAutofit/>
          </a:bodyPr>
          <a:p>
            <a:r>
              <a:rPr lang="en-US" altLang="zh-CN"/>
              <a:t>        </a:t>
            </a:r>
            <a:r>
              <a:rPr lang="zh-CN" altLang="en-US"/>
              <a:t>一位记者随同一位受捐助的学校教师迎接一位 捐助者，在机场为了解渴，大家买来矿泉水喝。刚喝 几口，飞机到了，大家都不约而同地把手中的矿泉水 扔掉。这时他们看到捐助者从飞机上走下来，手中 拿着的似乎是一只空瓶子         瓶底只有一口助者下飞机后和大家谈笑风生，随着他的手的晃动，矿泉水发出轻微的声音，直到他坐上前来接他的车 子，还没有 扔掉瓶子。车里有水，有 人就递给他一 瓶，可他摆摆手，直到 喝完那瓶中剩下的最后一口 水，才放下瓶子，接过满瓶的矿泉水。这位捐助者就 是香港知名实业家、慈善家田家炳。20年来为慈善 事业捐款10亿元人民币。</a:t>
            </a:r>
            <a:endParaRPr lang="zh-CN" altLang="en-US"/>
          </a:p>
          <a:p>
            <a:endParaRPr lang="zh-CN" altLang="en-US"/>
          </a:p>
          <a:p>
            <a:r>
              <a:rPr lang="zh-CN" altLang="en-US" b="1" u="sng">
                <a:solidFill>
                  <a:srgbClr val="FF0000"/>
                </a:solidFill>
              </a:rPr>
              <a:t>分析：用“随意扔掉刚喝几口 矿 泉 水 的 迎 接 捐 助 者 田 家炳的普通人”衬托“不 舍得 浪费一 口水的捐 助 者 田 家 炳 ”，突 出地表现了田家炳先 生的爱心和勤俭节 约的品 质，刻画细致。 </a:t>
            </a:r>
            <a:endParaRPr lang="zh-CN" altLang="en-US" b="1" u="sng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01955" y="208915"/>
            <a:ext cx="10515600" cy="1325563"/>
          </a:xfrm>
        </p:spPr>
        <p:txBody>
          <a:bodyPr>
            <a:scene3d>
              <a:camera prst="orthographicFront"/>
              <a:lightRig rig="threePt" dir="t"/>
            </a:scene3d>
          </a:bodyPr>
          <a:p>
            <a:r>
              <a:rPr lang="zh-CN" altLang="en-US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sym typeface="+mn-ea"/>
              </a:rPr>
              <a:t>借助抒情、议论的点睛式句子凸显</a:t>
            </a:r>
            <a:br>
              <a:rPr lang="zh-CN" altLang="en-US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</a:br>
            <a:endParaRPr lang="zh-CN" altLang="en-US" b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1955" y="1027430"/>
            <a:ext cx="11634470" cy="5915660"/>
          </a:xfrm>
        </p:spPr>
        <p:txBody>
          <a:bodyPr/>
          <a:p>
            <a:r>
              <a:rPr lang="en-US" altLang="zh-CN"/>
              <a:t>        </a:t>
            </a:r>
            <a:r>
              <a:rPr lang="zh-CN" altLang="en-US"/>
              <a:t>一路上，我都在想着那位修鞋师傅，我为自己曾 经对他的轻视内疚不已。这位普通的师傅，正像社 会上许许多多的劳动者一样，用自己辛苦的劳动服 务他人快乐自己，让本来平凡的工作变得艺术而富 有诗意。我终于懂得：在世俗的浮华喧嚣中，那些看 起来卑微而灵魂却高尚的让人心生敬意的劳动者， 才是最值得我们用心关注的人。</a:t>
            </a:r>
            <a:endParaRPr lang="zh-CN" altLang="en-US"/>
          </a:p>
          <a:p>
            <a:endParaRPr lang="zh-CN" altLang="en-US"/>
          </a:p>
          <a:p>
            <a:r>
              <a:rPr lang="zh-CN" altLang="en-US" b="1" u="sng">
                <a:solidFill>
                  <a:srgbClr val="FF0000"/>
                </a:solidFill>
              </a:rPr>
              <a:t>结尾运用议论抒情的表达方式，以小见大，突出赞美了 修鞋师傅的高尚品质，表达了对社会上普通劳动者的由哀敬 意，深化了主旨。</a:t>
            </a:r>
            <a:endParaRPr lang="zh-CN" altLang="en-US" b="1" u="sng">
              <a:solidFill>
                <a:srgbClr val="FF0000"/>
              </a:solidFill>
            </a:endParaRPr>
          </a:p>
          <a:p>
            <a:endParaRPr lang="zh-CN" altLang="en-US" b="1" u="sng">
              <a:solidFill>
                <a:srgbClr val="FF0000"/>
              </a:solidFill>
            </a:endParaRPr>
          </a:p>
          <a:p>
            <a:endParaRPr lang="zh-CN" altLang="en-US" b="1" u="sng">
              <a:solidFill>
                <a:srgbClr val="FF0000"/>
              </a:solidFill>
            </a:endParaRPr>
          </a:p>
          <a:p>
            <a:endParaRPr lang="zh-CN" altLang="en-US" b="1" u="sng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8" name="标题 50177"/>
          <p:cNvSpPr>
            <a:spLocks noGrp="1"/>
          </p:cNvSpPr>
          <p:nvPr>
            <p:ph type="title"/>
          </p:nvPr>
        </p:nvSpPr>
        <p:spPr>
          <a:xfrm>
            <a:off x="64770" y="60960"/>
            <a:ext cx="10515600" cy="1325563"/>
          </a:xfrm>
        </p:spPr>
        <p:txBody>
          <a:bodyPr anchor="ctr"/>
          <a:p>
            <a:r>
              <a:rPr lang="zh-CN" altLang="en-US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作文训练：</a:t>
            </a:r>
            <a:r>
              <a:rPr lang="zh-CN" altLang="en-US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endParaRPr dirty="0"/>
          </a:p>
        </p:txBody>
      </p:sp>
      <p:sp>
        <p:nvSpPr>
          <p:cNvPr id="50179" name="文本占位符 50178"/>
          <p:cNvSpPr>
            <a:spLocks noGrp="1"/>
          </p:cNvSpPr>
          <p:nvPr>
            <p:ph type="body" idx="1"/>
          </p:nvPr>
        </p:nvSpPr>
        <p:spPr>
          <a:xfrm>
            <a:off x="64770" y="1096010"/>
            <a:ext cx="11963400" cy="4509135"/>
          </a:xfrm>
        </p:spPr>
        <p:txBody>
          <a:bodyPr/>
          <a:p>
            <a:pPr lvl="0"/>
            <a:endParaRPr lang="zh-CN" altLang="en-US" b="1" dirty="0">
              <a:latin typeface="黑体" panose="02010609060101010101" charset="-122"/>
              <a:ea typeface="黑体" panose="02010609060101010101" charset="-122"/>
            </a:endParaRPr>
          </a:p>
          <a:p>
            <a:pPr lvl="0"/>
            <a:r>
              <a:rPr lang="zh-CN" altLang="en-US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 </a:t>
            </a:r>
            <a:r>
              <a:rPr lang="zh-CN" altLang="en-US" sz="40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生活中我们会遇到各种各样的人，有的让你尊敬，有的让你佩服，有的让你感动，有的让你叹息</a:t>
            </a:r>
            <a:r>
              <a:rPr lang="en-US" altLang="zh-CN" sz="40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......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请以《这样的人让我</a:t>
            </a:r>
            <a:r>
              <a:rPr lang="en-US" altLang="zh-CN" sz="4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_____________</a:t>
            </a:r>
            <a:r>
              <a:rPr lang="zh-CN" altLang="en-US" sz="4000" b="1" dirty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》为题</a:t>
            </a:r>
            <a:r>
              <a:rPr lang="zh-CN" altLang="en-US" sz="40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写一篇作文，要有真情实感，不少于</a:t>
            </a:r>
            <a:r>
              <a:rPr lang="en-US" altLang="zh-CN" sz="40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600</a:t>
            </a:r>
            <a:r>
              <a:rPr lang="zh-CN" altLang="en-US" sz="40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字。</a:t>
            </a:r>
            <a:endParaRPr sz="40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501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8" grpId="0"/>
      <p:bldP spid="50179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6515" y="-53975"/>
            <a:ext cx="10515600" cy="1325563"/>
          </a:xfrm>
        </p:spPr>
        <p:txBody>
          <a:bodyPr/>
          <a:p>
            <a:r>
              <a:rPr lang="zh-CN" altLang="en-US" b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温故知新</a:t>
            </a:r>
            <a:endParaRPr lang="zh-CN" altLang="en-US" b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11785" y="1177925"/>
            <a:ext cx="6250305" cy="4426585"/>
          </a:xfrm>
        </p:spPr>
        <p:txBody>
          <a:bodyPr>
            <a:noAutofit/>
          </a:bodyPr>
          <a:p>
            <a:r>
              <a:rPr lang="zh-CN" altLang="en-US" sz="3200" b="1">
                <a:solidFill>
                  <a:srgbClr val="0066FF"/>
                </a:solidFill>
              </a:rPr>
              <a:t>1.：联系本单元课文，根据下列描绘，猜猜他(或她）是谁。</a:t>
            </a:r>
            <a:endParaRPr lang="zh-CN" altLang="en-US" sz="3200" b="1">
              <a:solidFill>
                <a:srgbClr val="0066FF"/>
              </a:solidFill>
            </a:endParaRPr>
          </a:p>
          <a:p>
            <a:r>
              <a:rPr lang="zh-CN" altLang="en-US" sz="3200" b="1"/>
              <a:t>（1）他，是中华民族核武器事   业的奠基人和开拓者；他，被称为“‘两弹’元勋”。1982年，他做了核武器研究院院长以后，一次井下突然有一个信号 测不到了，大家十分焦虑，人们劝他回去，他只说 了一句话：“我不能走。”</a:t>
            </a:r>
            <a:endParaRPr lang="zh-CN" altLang="en-US" sz="3200" b="1"/>
          </a:p>
          <a:p>
            <a:pPr marL="0" indent="0">
              <a:buNone/>
            </a:pPr>
            <a:r>
              <a:rPr lang="zh-CN" altLang="en-US" sz="4000" b="1"/>
              <a:t>他就是</a:t>
            </a:r>
            <a:r>
              <a:rPr lang="en-US" altLang="zh-CN" sz="4000" b="1"/>
              <a:t>____________</a:t>
            </a:r>
            <a:r>
              <a:rPr lang="zh-CN" altLang="en-US" sz="4000" b="1"/>
              <a:t>    。</a:t>
            </a:r>
            <a:endParaRPr lang="zh-CN" altLang="en-US" sz="4000" b="1"/>
          </a:p>
          <a:p>
            <a:endParaRPr lang="zh-CN" altLang="en-US" sz="4000" b="1"/>
          </a:p>
        </p:txBody>
      </p:sp>
      <p:sp>
        <p:nvSpPr>
          <p:cNvPr id="4" name="文本框 3"/>
          <p:cNvSpPr txBox="1"/>
          <p:nvPr/>
        </p:nvSpPr>
        <p:spPr>
          <a:xfrm>
            <a:off x="2108835" y="5687060"/>
            <a:ext cx="1765935" cy="6400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>
                <a:sym typeface="+mn-ea"/>
              </a:rPr>
              <a:t>    </a:t>
            </a:r>
            <a:r>
              <a:rPr lang="zh-CN" altLang="en-US" sz="3600" b="1">
                <a:solidFill>
                  <a:srgbClr val="FF0000"/>
                </a:solidFill>
                <a:sym typeface="+mn-ea"/>
              </a:rPr>
              <a:t>邓稼先</a:t>
            </a:r>
            <a:endParaRPr lang="zh-CN" altLang="en-US" sz="3600" b="1">
              <a:solidFill>
                <a:srgbClr val="FF0000"/>
              </a:solidFill>
              <a:sym typeface="+mn-ea"/>
            </a:endParaRPr>
          </a:p>
        </p:txBody>
      </p:sp>
      <p:pic>
        <p:nvPicPr>
          <p:cNvPr id="6" name="图片 5" descr="u=3986279215,247330170&amp;fm=23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05575" y="12700"/>
            <a:ext cx="5664200" cy="6832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-66040" y="-95250"/>
            <a:ext cx="10515600" cy="1325563"/>
          </a:xfrm>
        </p:spPr>
        <p:txBody>
          <a:bodyPr/>
          <a:p>
            <a:r>
              <a:rPr lang="zh-CN" altLang="en-US" b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温故知新</a:t>
            </a:r>
            <a:endParaRPr lang="zh-CN" altLang="en-US" b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1270" y="963295"/>
            <a:ext cx="3477895" cy="5852160"/>
          </a:xfrm>
        </p:spPr>
        <p:txBody>
          <a:bodyPr>
            <a:normAutofit lnSpcReduction="20000"/>
          </a:bodyPr>
          <a:p>
            <a:r>
              <a:rPr lang="zh-CN" altLang="en-US" b="1"/>
              <a:t>1.：联系本单元课文，根据下列描绘，猜猜他(或她）是谁。</a:t>
            </a:r>
            <a:endParaRPr lang="zh-CN" altLang="en-US" b="1"/>
          </a:p>
          <a:p>
            <a:r>
              <a:rPr lang="zh-CN" altLang="en-US" b="1"/>
              <a:t>（2）作为学者，他做了再说，做了不说。作为革命 家，他 说 了 就 做。 他，是 口 的 巨 人；他，是 行 的 高标。</a:t>
            </a:r>
            <a:endParaRPr lang="zh-CN" altLang="en-US" b="1"/>
          </a:p>
          <a:p>
            <a:endParaRPr lang="zh-CN" altLang="en-US" b="1"/>
          </a:p>
        </p:txBody>
      </p:sp>
      <p:sp>
        <p:nvSpPr>
          <p:cNvPr id="4" name="文本框 3"/>
          <p:cNvSpPr txBox="1"/>
          <p:nvPr/>
        </p:nvSpPr>
        <p:spPr>
          <a:xfrm>
            <a:off x="-66040" y="4257040"/>
            <a:ext cx="474726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4000" b="1">
                <a:sym typeface="+mn-ea"/>
              </a:rPr>
              <a:t>他就是</a:t>
            </a:r>
            <a:r>
              <a:rPr lang="en-US" altLang="zh-CN" sz="4000" b="1">
                <a:sym typeface="+mn-ea"/>
              </a:rPr>
              <a:t>____________</a:t>
            </a:r>
            <a:endParaRPr lang="zh-CN" altLang="en-US" sz="4000" b="1"/>
          </a:p>
        </p:txBody>
      </p:sp>
      <p:pic>
        <p:nvPicPr>
          <p:cNvPr id="5" name="图片 4" descr="u=2880851973,4111755826&amp;fm=23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51630" y="-39370"/>
            <a:ext cx="8155305" cy="693674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1696720" y="4257040"/>
            <a:ext cx="187071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600" b="1">
                <a:solidFill>
                  <a:srgbClr val="FF0000"/>
                </a:solidFill>
                <a:sym typeface="+mn-ea"/>
              </a:rPr>
              <a:t>闻一多   </a:t>
            </a:r>
            <a:endParaRPr lang="zh-CN" altLang="en-US" sz="3600" b="1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6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29" name="文本框 94209"/>
          <p:cNvSpPr txBox="1"/>
          <p:nvPr/>
        </p:nvSpPr>
        <p:spPr>
          <a:xfrm>
            <a:off x="5664200" y="1412875"/>
            <a:ext cx="4537075" cy="4480560"/>
          </a:xfrm>
          <a:prstGeom prst="rect">
            <a:avLst/>
          </a:prstGeom>
          <a:solidFill>
            <a:srgbClr val="FFFFFF">
              <a:alpha val="88000"/>
            </a:srgbClr>
          </a:solidFill>
          <a:ln w="9525">
            <a:noFill/>
          </a:ln>
        </p:spPr>
        <p:txBody>
          <a:bodyPr anchor="t">
            <a:spAutoFit/>
          </a:bodyPr>
          <a:p>
            <a:pPr lvl="0" indent="0" algn="l">
              <a:spcBef>
                <a:spcPct val="50000"/>
              </a:spcBef>
            </a:pP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他身穿金光闪闪的战袍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头戴金冠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手持从东海龙宫掠来的</a:t>
            </a:r>
            <a:r>
              <a:rPr lang="zh-CN" altLang="en-US" sz="3200" b="1" dirty="0">
                <a:solidFill>
                  <a:srgbClr val="CC3300"/>
                </a:solidFill>
                <a:latin typeface="楷体_GB2312" pitchFamily="49" charset="-122"/>
                <a:ea typeface="楷体_GB2312" pitchFamily="49" charset="-122"/>
              </a:rPr>
              <a:t>金箍棒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显出一副威武霸气的样子。一对火眼金睛炯炯有神</a:t>
            </a:r>
            <a:r>
              <a:rPr lang="en-US" altLang="zh-CN" sz="3200" b="1" dirty="0">
                <a:latin typeface="楷体_GB2312" pitchFamily="49" charset="-122"/>
                <a:ea typeface="楷体_GB2312" pitchFamily="49" charset="-122"/>
              </a:rPr>
              <a:t>,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透露出铲除一切妖魔的决心。</a:t>
            </a:r>
            <a:r>
              <a:rPr lang="zh-CN" altLang="en-US" sz="3200" b="1" dirty="0">
                <a:solidFill>
                  <a:srgbClr val="CC3300"/>
                </a:solidFill>
                <a:latin typeface="楷体_GB2312" pitchFamily="49" charset="-122"/>
                <a:ea typeface="楷体_GB2312" pitchFamily="49" charset="-122"/>
              </a:rPr>
              <a:t>浑身透露出一种天不怕、地不怕的精神。</a:t>
            </a:r>
            <a:r>
              <a:rPr lang="zh-CN" altLang="en-US" sz="3200" b="1" dirty="0">
                <a:solidFill>
                  <a:srgbClr val="CC33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endParaRPr lang="zh-CN" altLang="en-US" sz="3200" b="1" dirty="0">
              <a:solidFill>
                <a:srgbClr val="CC33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530" name="矩形 94210"/>
          <p:cNvSpPr/>
          <p:nvPr/>
        </p:nvSpPr>
        <p:spPr>
          <a:xfrm>
            <a:off x="1524000" y="260350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 algn="ctr"/>
            <a:r>
              <a:rPr lang="zh-CN" altLang="en-US" sz="40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猜猜他是谁</a:t>
            </a:r>
            <a:r>
              <a:rPr lang="en-US" altLang="zh-CN" sz="40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? </a:t>
            </a:r>
            <a:endParaRPr lang="en-US" altLang="zh-CN" sz="4000" b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94212" name="图片 94211" descr="W02006080246230225022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1950" y="1628775"/>
            <a:ext cx="4032250" cy="32670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25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42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2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3" name="矩形 95233"/>
          <p:cNvSpPr/>
          <p:nvPr/>
        </p:nvSpPr>
        <p:spPr>
          <a:xfrm>
            <a:off x="1774825" y="188913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 indent="0" algn="ctr"/>
            <a:r>
              <a:rPr lang="zh-CN" altLang="en-US" sz="4000" b="1" dirty="0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猜猜他是谁</a:t>
            </a:r>
            <a:r>
              <a:rPr lang="en-US" altLang="zh-CN" sz="4000" b="1">
                <a:solidFill>
                  <a:srgbClr val="0000FF"/>
                </a:solidFill>
                <a:latin typeface="黑体" panose="02010609060101010101" charset="-122"/>
                <a:ea typeface="黑体" panose="02010609060101010101" charset="-122"/>
              </a:rPr>
              <a:t>? </a:t>
            </a:r>
            <a:endParaRPr lang="en-US" altLang="zh-CN" sz="4000" b="1">
              <a:solidFill>
                <a:srgbClr val="0000FF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3554" name="文本框 95234"/>
          <p:cNvSpPr txBox="1"/>
          <p:nvPr/>
        </p:nvSpPr>
        <p:spPr>
          <a:xfrm>
            <a:off x="2424113" y="1268413"/>
            <a:ext cx="7272337" cy="11887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p>
            <a:pPr lvl="0" indent="0" algn="l">
              <a:spcBef>
                <a:spcPct val="50000"/>
              </a:spcBef>
            </a:pPr>
            <a:r>
              <a:rPr lang="en-US" altLang="zh-CN" sz="36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他有三头六臂，脖子上套着</a:t>
            </a:r>
            <a:r>
              <a:rPr lang="zh-CN" altLang="en-US" sz="3600" b="1" dirty="0">
                <a:solidFill>
                  <a:srgbClr val="CC3300"/>
                </a:solidFill>
                <a:latin typeface="楷体_GB2312" pitchFamily="49" charset="-122"/>
                <a:ea typeface="楷体_GB2312" pitchFamily="49" charset="-122"/>
              </a:rPr>
              <a:t>乾坤圈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，脚踏</a:t>
            </a:r>
            <a:r>
              <a:rPr lang="zh-CN" altLang="en-US" sz="3600" b="1" dirty="0">
                <a:solidFill>
                  <a:srgbClr val="CC3300"/>
                </a:solidFill>
                <a:latin typeface="楷体_GB2312" pitchFamily="49" charset="-122"/>
                <a:ea typeface="楷体_GB2312" pitchFamily="49" charset="-122"/>
              </a:rPr>
              <a:t>风火轮</a:t>
            </a:r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，威风八面。 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95236" name="图片 95235" descr="图片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61695" y="2522220"/>
            <a:ext cx="10990580" cy="395795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strips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52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770" y="250190"/>
            <a:ext cx="10515600" cy="1325563"/>
          </a:xfrm>
        </p:spPr>
        <p:txBody>
          <a:bodyPr/>
          <a:p>
            <a:r>
              <a:rPr lang="zh-CN" altLang="en-US" b="1">
                <a:solidFill>
                  <a:srgbClr val="0066FF"/>
                </a:solidFill>
                <a:sym typeface="+mn-ea"/>
              </a:rPr>
              <a:t>2.根据事例写出人物特点。</a:t>
            </a:r>
            <a:endParaRPr lang="zh-CN" altLang="en-US" b="1">
              <a:solidFill>
                <a:srgbClr val="0066FF"/>
              </a:solidFill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41300" y="1207770"/>
            <a:ext cx="11708765" cy="4113530"/>
          </a:xfrm>
        </p:spPr>
        <p:txBody>
          <a:bodyPr/>
          <a:p>
            <a:endParaRPr lang="zh-CN" altLang="en-US"/>
          </a:p>
          <a:p>
            <a:r>
              <a:rPr lang="zh-CN" altLang="en-US" sz="3200" b="1"/>
              <a:t>        吃完饭后，抬头看到妈妈满脸的疲惫，我没像往常那样推碗走人，而是边抢先收拾碗筷边说：“妈妈，让我洗碗吧，你先休息一下。”</a:t>
            </a:r>
            <a:endParaRPr lang="zh-CN" altLang="en-US" sz="3200" b="1"/>
          </a:p>
          <a:p>
            <a:endParaRPr lang="zh-CN" altLang="en-US"/>
          </a:p>
          <a:p>
            <a:r>
              <a:rPr lang="zh-CN" altLang="en-US" sz="4000" b="1"/>
              <a:t>这件事体现了</a:t>
            </a:r>
            <a:r>
              <a:rPr lang="en-US" altLang="zh-CN" sz="4000" b="1"/>
              <a:t>_________________________</a:t>
            </a:r>
            <a:r>
              <a:rPr lang="zh-CN" altLang="en-US" sz="4000" b="1"/>
              <a:t>的特点。</a:t>
            </a:r>
            <a:endParaRPr lang="zh-CN" altLang="en-US" sz="4000" b="1"/>
          </a:p>
        </p:txBody>
      </p:sp>
      <p:sp>
        <p:nvSpPr>
          <p:cNvPr id="4" name="文本框 3"/>
          <p:cNvSpPr txBox="1"/>
          <p:nvPr/>
        </p:nvSpPr>
        <p:spPr>
          <a:xfrm>
            <a:off x="2614930" y="3682365"/>
            <a:ext cx="7498080" cy="64008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>
                <a:sym typeface="+mn-ea"/>
              </a:rPr>
              <a:t>	</a:t>
            </a:r>
            <a:r>
              <a:rPr lang="zh-CN" altLang="en-US" sz="3600" b="1">
                <a:solidFill>
                  <a:srgbClr val="FF0000"/>
                </a:solidFill>
                <a:sym typeface="+mn-ea"/>
              </a:rPr>
              <a:t>“我”懂事，关心体贴妈妈	</a:t>
            </a:r>
            <a:endParaRPr lang="zh-CN" altLang="en-US" sz="3600" b="1">
              <a:solidFill>
                <a:srgbClr val="FF0000"/>
              </a:solidFill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0980" y="151130"/>
            <a:ext cx="10515600" cy="1325563"/>
          </a:xfrm>
        </p:spPr>
        <p:txBody>
          <a:bodyPr/>
          <a:p>
            <a:r>
              <a:rPr lang="zh-CN" altLang="en-US" b="1">
                <a:sym typeface="+mn-ea"/>
              </a:rPr>
              <a:t>一、问题：理解关键词。</a:t>
            </a:r>
            <a:endParaRPr lang="zh-CN" altLang="en-US" b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30175" y="1159510"/>
            <a:ext cx="6035675" cy="5470525"/>
          </a:xfrm>
        </p:spPr>
        <p:txBody>
          <a:bodyPr>
            <a:noAutofit/>
          </a:bodyPr>
          <a:p>
            <a:r>
              <a:rPr lang="zh-CN" altLang="en-US" sz="5400" b="1"/>
              <a:t>本次写作的内容是“</a:t>
            </a:r>
            <a:r>
              <a:rPr lang="zh-CN" altLang="en-US" sz="5400" b="1">
                <a:solidFill>
                  <a:srgbClr val="FF0000"/>
                </a:solidFill>
              </a:rPr>
              <a:t>写出人物的精神”</a:t>
            </a:r>
            <a:endParaRPr lang="zh-CN" altLang="en-US" sz="5400" b="1">
              <a:solidFill>
                <a:srgbClr val="FF0000"/>
              </a:solidFill>
            </a:endParaRPr>
          </a:p>
          <a:p>
            <a:endParaRPr lang="zh-CN" altLang="en-US" sz="4400" b="1">
              <a:solidFill>
                <a:srgbClr val="0066FF"/>
              </a:solidFill>
            </a:endParaRPr>
          </a:p>
          <a:p>
            <a:r>
              <a:rPr lang="zh-CN" altLang="en-US" sz="4400" b="1">
                <a:solidFill>
                  <a:srgbClr val="0066FF"/>
                </a:solidFill>
              </a:rPr>
              <a:t>写什么人物？</a:t>
            </a:r>
            <a:r>
              <a:rPr lang="zh-CN" altLang="en-US" sz="4400" b="1"/>
              <a:t> </a:t>
            </a:r>
            <a:endParaRPr lang="zh-CN" altLang="en-US" sz="4400" b="1"/>
          </a:p>
          <a:p>
            <a:r>
              <a:rPr lang="zh-CN" altLang="en-US" sz="4400" b="1">
                <a:solidFill>
                  <a:srgbClr val="0066FF"/>
                </a:solidFill>
              </a:rPr>
              <a:t>“精神”又如何理解？</a:t>
            </a:r>
            <a:endParaRPr lang="zh-CN" altLang="en-US" sz="4400" b="1">
              <a:solidFill>
                <a:srgbClr val="0066FF"/>
              </a:solidFill>
            </a:endParaRPr>
          </a:p>
        </p:txBody>
      </p:sp>
      <p:pic>
        <p:nvPicPr>
          <p:cNvPr id="4" name="图片 3" descr="下载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65850" y="1905"/>
            <a:ext cx="6009005" cy="68535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50" y="44450"/>
            <a:ext cx="10515600" cy="1325563"/>
          </a:xfrm>
        </p:spPr>
        <p:txBody>
          <a:bodyPr>
            <a:normAutofit fontScale="90000"/>
            <a:scene3d>
              <a:camera prst="orthographicFront"/>
              <a:lightRig rig="threePt" dir="t"/>
            </a:scene3d>
          </a:bodyPr>
          <a:p>
            <a:r>
              <a:rPr lang="zh-CN" altLang="en-US" b="1">
                <a:solidFill>
                  <a:srgbClr val="0066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sym typeface="+mn-ea"/>
              </a:rPr>
              <a:t>1.锁定人物</a:t>
            </a:r>
            <a:br>
              <a:rPr lang="zh-CN" altLang="en-US" b="1">
                <a:solidFill>
                  <a:srgbClr val="0066FF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</a:br>
            <a:endParaRPr lang="zh-CN" altLang="en-US" b="1">
              <a:solidFill>
                <a:srgbClr val="0066FF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350" y="796925"/>
            <a:ext cx="12021185" cy="4433570"/>
          </a:xfrm>
        </p:spPr>
        <p:txBody>
          <a:bodyPr/>
          <a:p>
            <a:r>
              <a:rPr lang="en-US" altLang="zh-CN" sz="3200" b="1"/>
              <a:t>        </a:t>
            </a:r>
            <a:r>
              <a:rPr lang="zh-CN" altLang="en-US" sz="3200" b="1"/>
              <a:t>生活中，我们会接触很多人，要 从这些人中选取自己最熟悉、最值得写的人物。</a:t>
            </a:r>
            <a:endParaRPr lang="zh-CN" altLang="en-US" sz="3200" b="1"/>
          </a:p>
        </p:txBody>
      </p:sp>
      <p:sp>
        <p:nvSpPr>
          <p:cNvPr id="4" name="文本框 3"/>
          <p:cNvSpPr txBox="1"/>
          <p:nvPr/>
        </p:nvSpPr>
        <p:spPr>
          <a:xfrm>
            <a:off x="166370" y="1636395"/>
            <a:ext cx="6069965" cy="4754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3600" b="1">
                <a:solidFill>
                  <a:srgbClr val="FF0000"/>
                </a:solidFill>
                <a:sym typeface="+mn-ea"/>
              </a:rPr>
              <a:t>（1）亲人</a:t>
            </a:r>
            <a:endParaRPr lang="zh-CN" altLang="en-US" sz="3600" b="1">
              <a:solidFill>
                <a:srgbClr val="FF0000"/>
              </a:solidFill>
              <a:sym typeface="+mn-ea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ym typeface="+mn-ea"/>
              </a:rPr>
              <a:t>爸爸、妈妈、爷爷、奶奶、姥姥、姥爷……这些亲人，再熟忘不过了，他们一路走来，呵护我们成长，为家庭默默付出。同时帮助街坊邻里等，这些都彰显着他们某方面的精神，</a:t>
            </a:r>
            <a:r>
              <a:rPr lang="zh-CN" altLang="en-US" sz="2800" b="1">
                <a:solidFill>
                  <a:srgbClr val="FF0000"/>
                </a:solidFill>
                <a:sym typeface="+mn-ea"/>
              </a:rPr>
              <a:t>可以把目光锁定自己的亲人。</a:t>
            </a:r>
            <a:endParaRPr lang="zh-CN" altLang="en-US" sz="2800" b="1">
              <a:solidFill>
                <a:srgbClr val="FF0000"/>
              </a:solidFill>
              <a:sym typeface="+mn-ea"/>
            </a:endParaRPr>
          </a:p>
        </p:txBody>
      </p:sp>
      <p:pic>
        <p:nvPicPr>
          <p:cNvPr id="7" name="图片 6" descr="u=2800614841,910723024&amp;fm=23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76060" y="1313815"/>
            <a:ext cx="5521960" cy="5490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4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4620</Words>
  <Application>WPS 演示</Application>
  <PresentationFormat>宽屏</PresentationFormat>
  <Paragraphs>171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6" baseType="lpstr">
      <vt:lpstr>Arial</vt:lpstr>
      <vt:lpstr>宋体</vt:lpstr>
      <vt:lpstr>Wingdings</vt:lpstr>
      <vt:lpstr>黑体</vt:lpstr>
      <vt:lpstr>楷体_GB2312</vt:lpstr>
      <vt:lpstr>Calibri</vt:lpstr>
      <vt:lpstr>微软雅黑</vt:lpstr>
      <vt:lpstr>Calibri Light</vt:lpstr>
      <vt:lpstr>新宋体</vt:lpstr>
      <vt:lpstr>Office 主题</vt:lpstr>
      <vt:lpstr>默认设计模板</vt:lpstr>
      <vt:lpstr>PowerPoint 演示文稿</vt:lpstr>
      <vt:lpstr>PowerPoint 演示文稿</vt:lpstr>
      <vt:lpstr>温故知新</vt:lpstr>
      <vt:lpstr>温故知新</vt:lpstr>
      <vt:lpstr>PowerPoint 演示文稿</vt:lpstr>
      <vt:lpstr>PowerPoint 演示文稿</vt:lpstr>
      <vt:lpstr>2.根据事例写出人物特点。</vt:lpstr>
      <vt:lpstr>一、问题：理解关键词。</vt:lpstr>
      <vt:lpstr>1.锁定人物 </vt:lpstr>
      <vt:lpstr>1.锁定人物 </vt:lpstr>
      <vt:lpstr>1.锁定人物 </vt:lpstr>
      <vt:lpstr>2.思想定位</vt:lpstr>
      <vt:lpstr>二、活动：选取典型事例。</vt:lpstr>
      <vt:lpstr>1.体会事例的典型性</vt:lpstr>
      <vt:lpstr>PowerPoint 演示文稿</vt:lpstr>
      <vt:lpstr>2.运用典型事例表现人物</vt:lpstr>
      <vt:lpstr>示例</vt:lpstr>
      <vt:lpstr>运用典型事例表现人物的两种类型</vt:lpstr>
      <vt:lpstr>三、活动：运用手法强调突显。</vt:lpstr>
      <vt:lpstr>对比</vt:lpstr>
      <vt:lpstr>PowerPoint 演示文稿</vt:lpstr>
      <vt:lpstr>PowerPoint 演示文稿</vt:lpstr>
      <vt:lpstr>衬托 </vt:lpstr>
      <vt:lpstr>借助抒情、议论的点睛式句子凸显 </vt:lpstr>
      <vt:lpstr>作文训练：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11</cp:revision>
  <dcterms:created xsi:type="dcterms:W3CDTF">2015-05-05T08:02:00Z</dcterms:created>
  <dcterms:modified xsi:type="dcterms:W3CDTF">2017-03-20T06:41:02Z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2052-10.1.0.6260</vt:lpwstr>
  </property>
</Properties>
</file>