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8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99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37463-6C4B-461E-9B46-20199A06C9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5A4F37-62A5-4B1F-9D71-E0D3900352A2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教材分析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1248B369-1F1E-49EE-B5C7-B8FF50FCC7EB}" type="parTrans" cxnId="{EDC0F3C7-E523-46F2-8BFC-B40E3F81421E}">
      <dgm:prSet/>
      <dgm:spPr/>
      <dgm:t>
        <a:bodyPr/>
        <a:lstStyle/>
        <a:p>
          <a:endParaRPr lang="zh-CN" altLang="en-US"/>
        </a:p>
      </dgm:t>
    </dgm:pt>
    <dgm:pt modelId="{07782274-EEFF-4D5B-A881-BEBB7D0C77A5}" type="sibTrans" cxnId="{EDC0F3C7-E523-46F2-8BFC-B40E3F81421E}">
      <dgm:prSet/>
      <dgm:spPr/>
      <dgm:t>
        <a:bodyPr/>
        <a:lstStyle/>
        <a:p>
          <a:endParaRPr lang="zh-CN" altLang="en-US"/>
        </a:p>
      </dgm:t>
    </dgm:pt>
    <dgm:pt modelId="{ECF3BFC3-036F-4DA7-8C8D-B75913E062AA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教学目标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641084AE-C8C3-4F4D-80C2-AE1AE3664595}" type="parTrans" cxnId="{34427533-44E2-4CD0-818D-9AA35479FE2D}">
      <dgm:prSet/>
      <dgm:spPr/>
      <dgm:t>
        <a:bodyPr/>
        <a:lstStyle/>
        <a:p>
          <a:endParaRPr lang="zh-CN" altLang="en-US"/>
        </a:p>
      </dgm:t>
    </dgm:pt>
    <dgm:pt modelId="{132EB275-9A66-4B70-9DFD-CBFDD2DA27FE}" type="sibTrans" cxnId="{34427533-44E2-4CD0-818D-9AA35479FE2D}">
      <dgm:prSet/>
      <dgm:spPr/>
      <dgm:t>
        <a:bodyPr/>
        <a:lstStyle/>
        <a:p>
          <a:endParaRPr lang="zh-CN" altLang="en-US"/>
        </a:p>
      </dgm:t>
    </dgm:pt>
    <dgm:pt modelId="{647B64D8-FA3A-44D3-87F7-BFEF07E798B0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教学重点、难点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07A7DB73-BAFC-4556-8EB6-EF1A8632D017}" type="parTrans" cxnId="{4D997A26-DDFF-448F-8FAE-E2E1801BDFBD}">
      <dgm:prSet/>
      <dgm:spPr/>
      <dgm:t>
        <a:bodyPr/>
        <a:lstStyle/>
        <a:p>
          <a:endParaRPr lang="zh-CN" altLang="en-US"/>
        </a:p>
      </dgm:t>
    </dgm:pt>
    <dgm:pt modelId="{59E554C2-34BD-4189-9F28-6C10F592D07D}" type="sibTrans" cxnId="{4D997A26-DDFF-448F-8FAE-E2E1801BDFBD}">
      <dgm:prSet/>
      <dgm:spPr/>
      <dgm:t>
        <a:bodyPr/>
        <a:lstStyle/>
        <a:p>
          <a:endParaRPr lang="zh-CN" altLang="en-US"/>
        </a:p>
      </dgm:t>
    </dgm:pt>
    <dgm:pt modelId="{95CC3FFE-0D3F-4E90-9021-661940534EA8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教法学法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48A265EE-4867-4957-B3BE-1594FB93D582}" type="parTrans" cxnId="{E2BE3D3E-4E7F-4E03-8C26-39B842700021}">
      <dgm:prSet/>
      <dgm:spPr/>
      <dgm:t>
        <a:bodyPr/>
        <a:lstStyle/>
        <a:p>
          <a:endParaRPr lang="zh-CN" altLang="en-US"/>
        </a:p>
      </dgm:t>
    </dgm:pt>
    <dgm:pt modelId="{128D8BAA-4E30-49D7-BD6E-A9D456ABD1A5}" type="sibTrans" cxnId="{E2BE3D3E-4E7F-4E03-8C26-39B842700021}">
      <dgm:prSet/>
      <dgm:spPr/>
      <dgm:t>
        <a:bodyPr/>
        <a:lstStyle/>
        <a:p>
          <a:endParaRPr lang="zh-CN" altLang="en-US"/>
        </a:p>
      </dgm:t>
    </dgm:pt>
    <dgm:pt modelId="{5CCDAA9A-3AC1-4FB8-BAD5-EC079F1B770F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教学过程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C23B5E14-A844-44BF-99B6-E10C113BA17C}" type="parTrans" cxnId="{8256B08E-C4C4-4665-AF41-A5C8DBFFCAA5}">
      <dgm:prSet/>
      <dgm:spPr/>
      <dgm:t>
        <a:bodyPr/>
        <a:lstStyle/>
        <a:p>
          <a:endParaRPr lang="zh-CN" altLang="en-US"/>
        </a:p>
      </dgm:t>
    </dgm:pt>
    <dgm:pt modelId="{8BD129C7-FA3A-45BE-92E7-B0B6E5FDB2A8}" type="sibTrans" cxnId="{8256B08E-C4C4-4665-AF41-A5C8DBFFCAA5}">
      <dgm:prSet/>
      <dgm:spPr/>
      <dgm:t>
        <a:bodyPr/>
        <a:lstStyle/>
        <a:p>
          <a:endParaRPr lang="zh-CN" altLang="en-US"/>
        </a:p>
      </dgm:t>
    </dgm:pt>
    <dgm:pt modelId="{0B5FF04C-C304-45AF-827A-2AB51ADB12EF}">
      <dgm:prSet phldrT="[文本]" custT="1"/>
      <dgm:spPr>
        <a:solidFill>
          <a:srgbClr xmlns:mc="http://schemas.openxmlformats.org/markup-compatibility/2006" xmlns:a14="http://schemas.microsoft.com/office/drawing/2010/main" val="0099FF" mc:Ignorable="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</a:rPr>
            <a:t>教学板书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2506D0EC-E2F1-4684-9470-61F9E696017B}" type="parTrans" cxnId="{B7ED8C8A-9F5F-4FD0-841E-BF0D603BAB84}">
      <dgm:prSet/>
      <dgm:spPr/>
      <dgm:t>
        <a:bodyPr/>
        <a:lstStyle/>
        <a:p>
          <a:endParaRPr lang="zh-CN" altLang="en-US"/>
        </a:p>
      </dgm:t>
    </dgm:pt>
    <dgm:pt modelId="{C569558D-734E-42ED-A653-73C8ED3432B9}" type="sibTrans" cxnId="{B7ED8C8A-9F5F-4FD0-841E-BF0D603BAB84}">
      <dgm:prSet/>
      <dgm:spPr/>
      <dgm:t>
        <a:bodyPr/>
        <a:lstStyle/>
        <a:p>
          <a:endParaRPr lang="zh-CN" altLang="en-US"/>
        </a:p>
      </dgm:t>
    </dgm:pt>
    <dgm:pt modelId="{02BC40F6-969A-49CD-93FE-2138D40C091F}" type="pres">
      <dgm:prSet presAssocID="{50137463-6C4B-461E-9B46-20199A06C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BB1097-0C1E-43FC-B1E9-CCE50993D1E4}" type="pres">
      <dgm:prSet presAssocID="{A35A4F37-62A5-4B1F-9D71-E0D3900352A2}" presName="parentLin" presStyleCnt="0"/>
      <dgm:spPr/>
    </dgm:pt>
    <dgm:pt modelId="{EC70A15D-1934-4959-9270-A227C8CD96B3}" type="pres">
      <dgm:prSet presAssocID="{A35A4F37-62A5-4B1F-9D71-E0D3900352A2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D1DCCBA9-62AC-4646-A4C8-8295827FF200}" type="pres">
      <dgm:prSet presAssocID="{A35A4F37-62A5-4B1F-9D71-E0D3900352A2}" presName="parentText" presStyleLbl="node1" presStyleIdx="0" presStyleCnt="6" custLinFactNeighborY="-297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CE11A5-40B6-4AE7-B83E-C845989967E2}" type="pres">
      <dgm:prSet presAssocID="{A35A4F37-62A5-4B1F-9D71-E0D3900352A2}" presName="negativeSpace" presStyleCnt="0"/>
      <dgm:spPr/>
    </dgm:pt>
    <dgm:pt modelId="{1C48E355-2DFE-4F06-88CE-E1B1C5EBB20E}" type="pres">
      <dgm:prSet presAssocID="{A35A4F37-62A5-4B1F-9D71-E0D3900352A2}" presName="childText" presStyleLbl="conFgAcc1" presStyleIdx="0" presStyleCnt="6" custAng="0" custLinFactNeighborY="32964">
        <dgm:presLayoutVars>
          <dgm:bulletEnabled val="1"/>
        </dgm:presLayoutVars>
      </dgm:prSet>
      <dgm:spPr/>
    </dgm:pt>
    <dgm:pt modelId="{0F76B65E-BCA9-4152-BB3D-ACCED3EFA6F5}" type="pres">
      <dgm:prSet presAssocID="{07782274-EEFF-4D5B-A881-BEBB7D0C77A5}" presName="spaceBetweenRectangles" presStyleCnt="0"/>
      <dgm:spPr/>
    </dgm:pt>
    <dgm:pt modelId="{D21D2FA5-4143-47B5-B276-85C2147879AE}" type="pres">
      <dgm:prSet presAssocID="{ECF3BFC3-036F-4DA7-8C8D-B75913E062AA}" presName="parentLin" presStyleCnt="0"/>
      <dgm:spPr/>
    </dgm:pt>
    <dgm:pt modelId="{A299ADB4-6543-46DF-9826-6BEB90B00E90}" type="pres">
      <dgm:prSet presAssocID="{ECF3BFC3-036F-4DA7-8C8D-B75913E062AA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0C3F645D-930E-428E-BA56-99E19BAA3BC2}" type="pres">
      <dgm:prSet presAssocID="{ECF3BFC3-036F-4DA7-8C8D-B75913E062A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9FDD34-977B-4B37-B3AC-A89ACA85D85A}" type="pres">
      <dgm:prSet presAssocID="{ECF3BFC3-036F-4DA7-8C8D-B75913E062AA}" presName="negativeSpace" presStyleCnt="0"/>
      <dgm:spPr/>
    </dgm:pt>
    <dgm:pt modelId="{940E6B24-E359-4746-851D-8B78A2699560}" type="pres">
      <dgm:prSet presAssocID="{ECF3BFC3-036F-4DA7-8C8D-B75913E062AA}" presName="childText" presStyleLbl="conFgAcc1" presStyleIdx="1" presStyleCnt="6">
        <dgm:presLayoutVars>
          <dgm:bulletEnabled val="1"/>
        </dgm:presLayoutVars>
      </dgm:prSet>
      <dgm:spPr/>
    </dgm:pt>
    <dgm:pt modelId="{A581A516-C31B-4D7B-89BF-AF0F5ED280E2}" type="pres">
      <dgm:prSet presAssocID="{132EB275-9A66-4B70-9DFD-CBFDD2DA27FE}" presName="spaceBetweenRectangles" presStyleCnt="0"/>
      <dgm:spPr/>
    </dgm:pt>
    <dgm:pt modelId="{21BFC80E-256C-4E2F-9880-8CC7A4992DF4}" type="pres">
      <dgm:prSet presAssocID="{647B64D8-FA3A-44D3-87F7-BFEF07E798B0}" presName="parentLin" presStyleCnt="0"/>
      <dgm:spPr/>
    </dgm:pt>
    <dgm:pt modelId="{D69F6371-FA15-42D0-A8D3-025C9AD5EC69}" type="pres">
      <dgm:prSet presAssocID="{647B64D8-FA3A-44D3-87F7-BFEF07E798B0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12CAAFF2-64E0-48A8-AC50-EDA395DC5310}" type="pres">
      <dgm:prSet presAssocID="{647B64D8-FA3A-44D3-87F7-BFEF07E798B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73AF06-B596-4D50-B519-43F992DAA423}" type="pres">
      <dgm:prSet presAssocID="{647B64D8-FA3A-44D3-87F7-BFEF07E798B0}" presName="negativeSpace" presStyleCnt="0"/>
      <dgm:spPr/>
    </dgm:pt>
    <dgm:pt modelId="{B6A39C0A-1A61-45D1-B0B4-8AE82FE231F6}" type="pres">
      <dgm:prSet presAssocID="{647B64D8-FA3A-44D3-87F7-BFEF07E798B0}" presName="childText" presStyleLbl="conFgAcc1" presStyleIdx="2" presStyleCnt="6">
        <dgm:presLayoutVars>
          <dgm:bulletEnabled val="1"/>
        </dgm:presLayoutVars>
      </dgm:prSet>
      <dgm:spPr/>
    </dgm:pt>
    <dgm:pt modelId="{415EAB44-275A-426D-85DC-2D1B0F9BD43F}" type="pres">
      <dgm:prSet presAssocID="{59E554C2-34BD-4189-9F28-6C10F592D07D}" presName="spaceBetweenRectangles" presStyleCnt="0"/>
      <dgm:spPr/>
    </dgm:pt>
    <dgm:pt modelId="{CC3C2801-6A37-4B6C-AD38-179E17E459A4}" type="pres">
      <dgm:prSet presAssocID="{95CC3FFE-0D3F-4E90-9021-661940534EA8}" presName="parentLin" presStyleCnt="0"/>
      <dgm:spPr/>
    </dgm:pt>
    <dgm:pt modelId="{52A13E23-4C6F-4A91-9C95-A23C0F22C578}" type="pres">
      <dgm:prSet presAssocID="{95CC3FFE-0D3F-4E90-9021-661940534EA8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6878CEF9-C696-4182-8416-CF8578EB3AB1}" type="pres">
      <dgm:prSet presAssocID="{95CC3FFE-0D3F-4E90-9021-661940534EA8}" presName="parentText" presStyleLbl="node1" presStyleIdx="3" presStyleCnt="6" custLinFactNeighborY="314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E37784-DA9F-4811-846D-FEBBBB3D687C}" type="pres">
      <dgm:prSet presAssocID="{95CC3FFE-0D3F-4E90-9021-661940534EA8}" presName="negativeSpace" presStyleCnt="0"/>
      <dgm:spPr/>
    </dgm:pt>
    <dgm:pt modelId="{2E942DAF-E0EC-4722-8C0E-41EE757CF46D}" type="pres">
      <dgm:prSet presAssocID="{95CC3FFE-0D3F-4E90-9021-661940534EA8}" presName="childText" presStyleLbl="conFgAcc1" presStyleIdx="3" presStyleCnt="6">
        <dgm:presLayoutVars>
          <dgm:bulletEnabled val="1"/>
        </dgm:presLayoutVars>
      </dgm:prSet>
      <dgm:spPr/>
    </dgm:pt>
    <dgm:pt modelId="{0D5B9D06-FC06-4A02-A547-B01AB97A4D9E}" type="pres">
      <dgm:prSet presAssocID="{128D8BAA-4E30-49D7-BD6E-A9D456ABD1A5}" presName="spaceBetweenRectangles" presStyleCnt="0"/>
      <dgm:spPr/>
    </dgm:pt>
    <dgm:pt modelId="{004A964B-D9EF-4E5F-92C5-F4D367DC9C72}" type="pres">
      <dgm:prSet presAssocID="{5CCDAA9A-3AC1-4FB8-BAD5-EC079F1B770F}" presName="parentLin" presStyleCnt="0"/>
      <dgm:spPr/>
    </dgm:pt>
    <dgm:pt modelId="{E2C21820-AF74-4C03-B761-A81550B54620}" type="pres">
      <dgm:prSet presAssocID="{5CCDAA9A-3AC1-4FB8-BAD5-EC079F1B770F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232C085F-42D4-4833-A761-9C5D6EFA8BF2}" type="pres">
      <dgm:prSet presAssocID="{5CCDAA9A-3AC1-4FB8-BAD5-EC079F1B770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AA1A15-80F2-46D6-974B-E2ADDD858A85}" type="pres">
      <dgm:prSet presAssocID="{5CCDAA9A-3AC1-4FB8-BAD5-EC079F1B770F}" presName="negativeSpace" presStyleCnt="0"/>
      <dgm:spPr/>
    </dgm:pt>
    <dgm:pt modelId="{603BFFBD-E403-476E-A548-02FADBA79E04}" type="pres">
      <dgm:prSet presAssocID="{5CCDAA9A-3AC1-4FB8-BAD5-EC079F1B770F}" presName="childText" presStyleLbl="conFgAcc1" presStyleIdx="4" presStyleCnt="6">
        <dgm:presLayoutVars>
          <dgm:bulletEnabled val="1"/>
        </dgm:presLayoutVars>
      </dgm:prSet>
      <dgm:spPr/>
    </dgm:pt>
    <dgm:pt modelId="{600D7DA8-748D-4AD8-A95F-3A8BBC94F9E9}" type="pres">
      <dgm:prSet presAssocID="{8BD129C7-FA3A-45BE-92E7-B0B6E5FDB2A8}" presName="spaceBetweenRectangles" presStyleCnt="0"/>
      <dgm:spPr/>
    </dgm:pt>
    <dgm:pt modelId="{FB4FC529-88D0-4F26-9D2E-A0FC83EE91E5}" type="pres">
      <dgm:prSet presAssocID="{0B5FF04C-C304-45AF-827A-2AB51ADB12EF}" presName="parentLin" presStyleCnt="0"/>
      <dgm:spPr/>
    </dgm:pt>
    <dgm:pt modelId="{7A86DD1B-D1E7-4CBA-AC80-67E445075B6A}" type="pres">
      <dgm:prSet presAssocID="{0B5FF04C-C304-45AF-827A-2AB51ADB12EF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CAA49A03-12B2-4241-8012-9E35C1A73466}" type="pres">
      <dgm:prSet presAssocID="{0B5FF04C-C304-45AF-827A-2AB51ADB12E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7C9832-94EB-45AC-B679-F85481EC59FE}" type="pres">
      <dgm:prSet presAssocID="{0B5FF04C-C304-45AF-827A-2AB51ADB12EF}" presName="negativeSpace" presStyleCnt="0"/>
      <dgm:spPr/>
    </dgm:pt>
    <dgm:pt modelId="{051BD395-BEF5-48A9-AA8D-F5B63838FCB7}" type="pres">
      <dgm:prSet presAssocID="{0B5FF04C-C304-45AF-827A-2AB51ADB12E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A5C8C7F-9EC5-48A9-9313-70070C0305EB}" type="presOf" srcId="{647B64D8-FA3A-44D3-87F7-BFEF07E798B0}" destId="{12CAAFF2-64E0-48A8-AC50-EDA395DC5310}" srcOrd="1" destOrd="0" presId="urn:microsoft.com/office/officeart/2005/8/layout/list1"/>
    <dgm:cxn modelId="{8256B08E-C4C4-4665-AF41-A5C8DBFFCAA5}" srcId="{50137463-6C4B-461E-9B46-20199A06C93E}" destId="{5CCDAA9A-3AC1-4FB8-BAD5-EC079F1B770F}" srcOrd="4" destOrd="0" parTransId="{C23B5E14-A844-44BF-99B6-E10C113BA17C}" sibTransId="{8BD129C7-FA3A-45BE-92E7-B0B6E5FDB2A8}"/>
    <dgm:cxn modelId="{34427533-44E2-4CD0-818D-9AA35479FE2D}" srcId="{50137463-6C4B-461E-9B46-20199A06C93E}" destId="{ECF3BFC3-036F-4DA7-8C8D-B75913E062AA}" srcOrd="1" destOrd="0" parTransId="{641084AE-C8C3-4F4D-80C2-AE1AE3664595}" sibTransId="{132EB275-9A66-4B70-9DFD-CBFDD2DA27FE}"/>
    <dgm:cxn modelId="{A421DFDD-7FE9-4911-B1CF-B8805B9A0A39}" type="presOf" srcId="{A35A4F37-62A5-4B1F-9D71-E0D3900352A2}" destId="{EC70A15D-1934-4959-9270-A227C8CD96B3}" srcOrd="0" destOrd="0" presId="urn:microsoft.com/office/officeart/2005/8/layout/list1"/>
    <dgm:cxn modelId="{491FF442-F68F-4218-84F9-5F76EBD4A612}" type="presOf" srcId="{0B5FF04C-C304-45AF-827A-2AB51ADB12EF}" destId="{7A86DD1B-D1E7-4CBA-AC80-67E445075B6A}" srcOrd="0" destOrd="0" presId="urn:microsoft.com/office/officeart/2005/8/layout/list1"/>
    <dgm:cxn modelId="{35AEEF54-CC2A-4DA8-9AF8-52FAEE9DC2D8}" type="presOf" srcId="{95CC3FFE-0D3F-4E90-9021-661940534EA8}" destId="{6878CEF9-C696-4182-8416-CF8578EB3AB1}" srcOrd="1" destOrd="0" presId="urn:microsoft.com/office/officeart/2005/8/layout/list1"/>
    <dgm:cxn modelId="{EDC0F3C7-E523-46F2-8BFC-B40E3F81421E}" srcId="{50137463-6C4B-461E-9B46-20199A06C93E}" destId="{A35A4F37-62A5-4B1F-9D71-E0D3900352A2}" srcOrd="0" destOrd="0" parTransId="{1248B369-1F1E-49EE-B5C7-B8FF50FCC7EB}" sibTransId="{07782274-EEFF-4D5B-A881-BEBB7D0C77A5}"/>
    <dgm:cxn modelId="{4D997A26-DDFF-448F-8FAE-E2E1801BDFBD}" srcId="{50137463-6C4B-461E-9B46-20199A06C93E}" destId="{647B64D8-FA3A-44D3-87F7-BFEF07E798B0}" srcOrd="2" destOrd="0" parTransId="{07A7DB73-BAFC-4556-8EB6-EF1A8632D017}" sibTransId="{59E554C2-34BD-4189-9F28-6C10F592D07D}"/>
    <dgm:cxn modelId="{40C70736-91F6-4AEA-A7D7-7DDAF88625CF}" type="presOf" srcId="{A35A4F37-62A5-4B1F-9D71-E0D3900352A2}" destId="{D1DCCBA9-62AC-4646-A4C8-8295827FF200}" srcOrd="1" destOrd="0" presId="urn:microsoft.com/office/officeart/2005/8/layout/list1"/>
    <dgm:cxn modelId="{9D9A765B-C704-4B60-B809-E6B89D79B8FB}" type="presOf" srcId="{647B64D8-FA3A-44D3-87F7-BFEF07E798B0}" destId="{D69F6371-FA15-42D0-A8D3-025C9AD5EC69}" srcOrd="0" destOrd="0" presId="urn:microsoft.com/office/officeart/2005/8/layout/list1"/>
    <dgm:cxn modelId="{70BA8A5C-BE27-4C77-8545-770268440A18}" type="presOf" srcId="{95CC3FFE-0D3F-4E90-9021-661940534EA8}" destId="{52A13E23-4C6F-4A91-9C95-A23C0F22C578}" srcOrd="0" destOrd="0" presId="urn:microsoft.com/office/officeart/2005/8/layout/list1"/>
    <dgm:cxn modelId="{A23ACECC-F9EA-491C-9C8E-F5F5FE10C10C}" type="presOf" srcId="{5CCDAA9A-3AC1-4FB8-BAD5-EC079F1B770F}" destId="{232C085F-42D4-4833-A761-9C5D6EFA8BF2}" srcOrd="1" destOrd="0" presId="urn:microsoft.com/office/officeart/2005/8/layout/list1"/>
    <dgm:cxn modelId="{0CEE1952-DBF7-4932-B9A0-0E07E059C099}" type="presOf" srcId="{ECF3BFC3-036F-4DA7-8C8D-B75913E062AA}" destId="{0C3F645D-930E-428E-BA56-99E19BAA3BC2}" srcOrd="1" destOrd="0" presId="urn:microsoft.com/office/officeart/2005/8/layout/list1"/>
    <dgm:cxn modelId="{7D2AA555-66BD-46CD-B880-39C1CF048C33}" type="presOf" srcId="{ECF3BFC3-036F-4DA7-8C8D-B75913E062AA}" destId="{A299ADB4-6543-46DF-9826-6BEB90B00E90}" srcOrd="0" destOrd="0" presId="urn:microsoft.com/office/officeart/2005/8/layout/list1"/>
    <dgm:cxn modelId="{E2BE3D3E-4E7F-4E03-8C26-39B842700021}" srcId="{50137463-6C4B-461E-9B46-20199A06C93E}" destId="{95CC3FFE-0D3F-4E90-9021-661940534EA8}" srcOrd="3" destOrd="0" parTransId="{48A265EE-4867-4957-B3BE-1594FB93D582}" sibTransId="{128D8BAA-4E30-49D7-BD6E-A9D456ABD1A5}"/>
    <dgm:cxn modelId="{8E58B24E-4FAD-4366-AEAF-DEC498A646C4}" type="presOf" srcId="{5CCDAA9A-3AC1-4FB8-BAD5-EC079F1B770F}" destId="{E2C21820-AF74-4C03-B761-A81550B54620}" srcOrd="0" destOrd="0" presId="urn:microsoft.com/office/officeart/2005/8/layout/list1"/>
    <dgm:cxn modelId="{54FB4F38-5849-4851-8448-262C0B124043}" type="presOf" srcId="{50137463-6C4B-461E-9B46-20199A06C93E}" destId="{02BC40F6-969A-49CD-93FE-2138D40C091F}" srcOrd="0" destOrd="0" presId="urn:microsoft.com/office/officeart/2005/8/layout/list1"/>
    <dgm:cxn modelId="{1A8F062D-18B4-4BFE-B2E2-F7C34C23A322}" type="presOf" srcId="{0B5FF04C-C304-45AF-827A-2AB51ADB12EF}" destId="{CAA49A03-12B2-4241-8012-9E35C1A73466}" srcOrd="1" destOrd="0" presId="urn:microsoft.com/office/officeart/2005/8/layout/list1"/>
    <dgm:cxn modelId="{B7ED8C8A-9F5F-4FD0-841E-BF0D603BAB84}" srcId="{50137463-6C4B-461E-9B46-20199A06C93E}" destId="{0B5FF04C-C304-45AF-827A-2AB51ADB12EF}" srcOrd="5" destOrd="0" parTransId="{2506D0EC-E2F1-4684-9470-61F9E696017B}" sibTransId="{C569558D-734E-42ED-A653-73C8ED3432B9}"/>
    <dgm:cxn modelId="{FA20AACC-E7F0-4383-A620-1975648CC908}" type="presParOf" srcId="{02BC40F6-969A-49CD-93FE-2138D40C091F}" destId="{91BB1097-0C1E-43FC-B1E9-CCE50993D1E4}" srcOrd="0" destOrd="0" presId="urn:microsoft.com/office/officeart/2005/8/layout/list1"/>
    <dgm:cxn modelId="{999A7B57-50D4-4C21-860B-917756279C6C}" type="presParOf" srcId="{91BB1097-0C1E-43FC-B1E9-CCE50993D1E4}" destId="{EC70A15D-1934-4959-9270-A227C8CD96B3}" srcOrd="0" destOrd="0" presId="urn:microsoft.com/office/officeart/2005/8/layout/list1"/>
    <dgm:cxn modelId="{5A3A674F-BCE5-45BF-B11E-B4A166A71E25}" type="presParOf" srcId="{91BB1097-0C1E-43FC-B1E9-CCE50993D1E4}" destId="{D1DCCBA9-62AC-4646-A4C8-8295827FF200}" srcOrd="1" destOrd="0" presId="urn:microsoft.com/office/officeart/2005/8/layout/list1"/>
    <dgm:cxn modelId="{079D361C-06B0-4687-9BEF-221DFA3A5A0F}" type="presParOf" srcId="{02BC40F6-969A-49CD-93FE-2138D40C091F}" destId="{C5CE11A5-40B6-4AE7-B83E-C845989967E2}" srcOrd="1" destOrd="0" presId="urn:microsoft.com/office/officeart/2005/8/layout/list1"/>
    <dgm:cxn modelId="{2D498FC7-B251-469A-80C4-2DDD9EADDA6A}" type="presParOf" srcId="{02BC40F6-969A-49CD-93FE-2138D40C091F}" destId="{1C48E355-2DFE-4F06-88CE-E1B1C5EBB20E}" srcOrd="2" destOrd="0" presId="urn:microsoft.com/office/officeart/2005/8/layout/list1"/>
    <dgm:cxn modelId="{78F6917B-F627-40DC-8505-6C1A697867CC}" type="presParOf" srcId="{02BC40F6-969A-49CD-93FE-2138D40C091F}" destId="{0F76B65E-BCA9-4152-BB3D-ACCED3EFA6F5}" srcOrd="3" destOrd="0" presId="urn:microsoft.com/office/officeart/2005/8/layout/list1"/>
    <dgm:cxn modelId="{54FE8637-1725-4E4E-AB85-297A25CBC32C}" type="presParOf" srcId="{02BC40F6-969A-49CD-93FE-2138D40C091F}" destId="{D21D2FA5-4143-47B5-B276-85C2147879AE}" srcOrd="4" destOrd="0" presId="urn:microsoft.com/office/officeart/2005/8/layout/list1"/>
    <dgm:cxn modelId="{52EE897F-7B34-4CB0-A14C-1D9051A7C346}" type="presParOf" srcId="{D21D2FA5-4143-47B5-B276-85C2147879AE}" destId="{A299ADB4-6543-46DF-9826-6BEB90B00E90}" srcOrd="0" destOrd="0" presId="urn:microsoft.com/office/officeart/2005/8/layout/list1"/>
    <dgm:cxn modelId="{81FBE89A-45AE-4085-B74E-A218F554D0EE}" type="presParOf" srcId="{D21D2FA5-4143-47B5-B276-85C2147879AE}" destId="{0C3F645D-930E-428E-BA56-99E19BAA3BC2}" srcOrd="1" destOrd="0" presId="urn:microsoft.com/office/officeart/2005/8/layout/list1"/>
    <dgm:cxn modelId="{098FDA72-92A4-45D4-904F-DA058819A634}" type="presParOf" srcId="{02BC40F6-969A-49CD-93FE-2138D40C091F}" destId="{CD9FDD34-977B-4B37-B3AC-A89ACA85D85A}" srcOrd="5" destOrd="0" presId="urn:microsoft.com/office/officeart/2005/8/layout/list1"/>
    <dgm:cxn modelId="{33716377-722F-4369-BC8D-A3BA1CE35995}" type="presParOf" srcId="{02BC40F6-969A-49CD-93FE-2138D40C091F}" destId="{940E6B24-E359-4746-851D-8B78A2699560}" srcOrd="6" destOrd="0" presId="urn:microsoft.com/office/officeart/2005/8/layout/list1"/>
    <dgm:cxn modelId="{924B2F9B-0285-4F5C-9A13-2B71D7AEA5BF}" type="presParOf" srcId="{02BC40F6-969A-49CD-93FE-2138D40C091F}" destId="{A581A516-C31B-4D7B-89BF-AF0F5ED280E2}" srcOrd="7" destOrd="0" presId="urn:microsoft.com/office/officeart/2005/8/layout/list1"/>
    <dgm:cxn modelId="{55BE2687-CCD1-43E9-A6A8-21713812718D}" type="presParOf" srcId="{02BC40F6-969A-49CD-93FE-2138D40C091F}" destId="{21BFC80E-256C-4E2F-9880-8CC7A4992DF4}" srcOrd="8" destOrd="0" presId="urn:microsoft.com/office/officeart/2005/8/layout/list1"/>
    <dgm:cxn modelId="{D7E9D51E-CE6D-4E10-87AD-90E2A906D29B}" type="presParOf" srcId="{21BFC80E-256C-4E2F-9880-8CC7A4992DF4}" destId="{D69F6371-FA15-42D0-A8D3-025C9AD5EC69}" srcOrd="0" destOrd="0" presId="urn:microsoft.com/office/officeart/2005/8/layout/list1"/>
    <dgm:cxn modelId="{521947CE-94AD-419A-8876-1B688B57E04A}" type="presParOf" srcId="{21BFC80E-256C-4E2F-9880-8CC7A4992DF4}" destId="{12CAAFF2-64E0-48A8-AC50-EDA395DC5310}" srcOrd="1" destOrd="0" presId="urn:microsoft.com/office/officeart/2005/8/layout/list1"/>
    <dgm:cxn modelId="{16DDFA42-237A-4862-9F3F-FE38272E81B5}" type="presParOf" srcId="{02BC40F6-969A-49CD-93FE-2138D40C091F}" destId="{AA73AF06-B596-4D50-B519-43F992DAA423}" srcOrd="9" destOrd="0" presId="urn:microsoft.com/office/officeart/2005/8/layout/list1"/>
    <dgm:cxn modelId="{B0EDC037-79E0-4792-BF95-CD1DB9647BC9}" type="presParOf" srcId="{02BC40F6-969A-49CD-93FE-2138D40C091F}" destId="{B6A39C0A-1A61-45D1-B0B4-8AE82FE231F6}" srcOrd="10" destOrd="0" presId="urn:microsoft.com/office/officeart/2005/8/layout/list1"/>
    <dgm:cxn modelId="{A7CD53D4-3131-4ADE-8D65-A2A51C5B82F0}" type="presParOf" srcId="{02BC40F6-969A-49CD-93FE-2138D40C091F}" destId="{415EAB44-275A-426D-85DC-2D1B0F9BD43F}" srcOrd="11" destOrd="0" presId="urn:microsoft.com/office/officeart/2005/8/layout/list1"/>
    <dgm:cxn modelId="{4034BA87-C269-4AA7-BDAE-1FD6758CD92A}" type="presParOf" srcId="{02BC40F6-969A-49CD-93FE-2138D40C091F}" destId="{CC3C2801-6A37-4B6C-AD38-179E17E459A4}" srcOrd="12" destOrd="0" presId="urn:microsoft.com/office/officeart/2005/8/layout/list1"/>
    <dgm:cxn modelId="{878D574C-0D9F-4B64-B4FE-24BC953C07D9}" type="presParOf" srcId="{CC3C2801-6A37-4B6C-AD38-179E17E459A4}" destId="{52A13E23-4C6F-4A91-9C95-A23C0F22C578}" srcOrd="0" destOrd="0" presId="urn:microsoft.com/office/officeart/2005/8/layout/list1"/>
    <dgm:cxn modelId="{23E24C4D-33A8-4D3F-A714-DDFF2AA587E4}" type="presParOf" srcId="{CC3C2801-6A37-4B6C-AD38-179E17E459A4}" destId="{6878CEF9-C696-4182-8416-CF8578EB3AB1}" srcOrd="1" destOrd="0" presId="urn:microsoft.com/office/officeart/2005/8/layout/list1"/>
    <dgm:cxn modelId="{94073A7E-5EE3-48F4-B535-FC56C7DFBE31}" type="presParOf" srcId="{02BC40F6-969A-49CD-93FE-2138D40C091F}" destId="{78E37784-DA9F-4811-846D-FEBBBB3D687C}" srcOrd="13" destOrd="0" presId="urn:microsoft.com/office/officeart/2005/8/layout/list1"/>
    <dgm:cxn modelId="{D556DDCB-E598-46E8-BB83-D99A44174F72}" type="presParOf" srcId="{02BC40F6-969A-49CD-93FE-2138D40C091F}" destId="{2E942DAF-E0EC-4722-8C0E-41EE757CF46D}" srcOrd="14" destOrd="0" presId="urn:microsoft.com/office/officeart/2005/8/layout/list1"/>
    <dgm:cxn modelId="{74F4DB5D-6BE2-4786-93D4-AE0577ED8E0E}" type="presParOf" srcId="{02BC40F6-969A-49CD-93FE-2138D40C091F}" destId="{0D5B9D06-FC06-4A02-A547-B01AB97A4D9E}" srcOrd="15" destOrd="0" presId="urn:microsoft.com/office/officeart/2005/8/layout/list1"/>
    <dgm:cxn modelId="{50EB908E-B78A-4C26-908F-3ABB6AFF0910}" type="presParOf" srcId="{02BC40F6-969A-49CD-93FE-2138D40C091F}" destId="{004A964B-D9EF-4E5F-92C5-F4D367DC9C72}" srcOrd="16" destOrd="0" presId="urn:microsoft.com/office/officeart/2005/8/layout/list1"/>
    <dgm:cxn modelId="{6DA1AFF5-1330-49E1-B48D-2A42617C7EEC}" type="presParOf" srcId="{004A964B-D9EF-4E5F-92C5-F4D367DC9C72}" destId="{E2C21820-AF74-4C03-B761-A81550B54620}" srcOrd="0" destOrd="0" presId="urn:microsoft.com/office/officeart/2005/8/layout/list1"/>
    <dgm:cxn modelId="{F7A1E9DE-3A86-4618-8D54-22998E7F0207}" type="presParOf" srcId="{004A964B-D9EF-4E5F-92C5-F4D367DC9C72}" destId="{232C085F-42D4-4833-A761-9C5D6EFA8BF2}" srcOrd="1" destOrd="0" presId="urn:microsoft.com/office/officeart/2005/8/layout/list1"/>
    <dgm:cxn modelId="{016DF064-362D-45F4-A745-7E86376241F2}" type="presParOf" srcId="{02BC40F6-969A-49CD-93FE-2138D40C091F}" destId="{F9AA1A15-80F2-46D6-974B-E2ADDD858A85}" srcOrd="17" destOrd="0" presId="urn:microsoft.com/office/officeart/2005/8/layout/list1"/>
    <dgm:cxn modelId="{C1992F93-BCCC-456F-911B-DDBCA0DF117B}" type="presParOf" srcId="{02BC40F6-969A-49CD-93FE-2138D40C091F}" destId="{603BFFBD-E403-476E-A548-02FADBA79E04}" srcOrd="18" destOrd="0" presId="urn:microsoft.com/office/officeart/2005/8/layout/list1"/>
    <dgm:cxn modelId="{66A87607-B976-4195-A396-8A3BD09617A5}" type="presParOf" srcId="{02BC40F6-969A-49CD-93FE-2138D40C091F}" destId="{600D7DA8-748D-4AD8-A95F-3A8BBC94F9E9}" srcOrd="19" destOrd="0" presId="urn:microsoft.com/office/officeart/2005/8/layout/list1"/>
    <dgm:cxn modelId="{84BA8321-FD11-4E95-AC51-52E9DA6815F7}" type="presParOf" srcId="{02BC40F6-969A-49CD-93FE-2138D40C091F}" destId="{FB4FC529-88D0-4F26-9D2E-A0FC83EE91E5}" srcOrd="20" destOrd="0" presId="urn:microsoft.com/office/officeart/2005/8/layout/list1"/>
    <dgm:cxn modelId="{A84D7C9D-A7A3-428D-AD35-67908A375DFA}" type="presParOf" srcId="{FB4FC529-88D0-4F26-9D2E-A0FC83EE91E5}" destId="{7A86DD1B-D1E7-4CBA-AC80-67E445075B6A}" srcOrd="0" destOrd="0" presId="urn:microsoft.com/office/officeart/2005/8/layout/list1"/>
    <dgm:cxn modelId="{3D788B6A-AEE7-4220-9844-EA0E415B46FC}" type="presParOf" srcId="{FB4FC529-88D0-4F26-9D2E-A0FC83EE91E5}" destId="{CAA49A03-12B2-4241-8012-9E35C1A73466}" srcOrd="1" destOrd="0" presId="urn:microsoft.com/office/officeart/2005/8/layout/list1"/>
    <dgm:cxn modelId="{9B3DC46A-363C-4F1E-BCF5-B1CB2FEEBF0B}" type="presParOf" srcId="{02BC40F6-969A-49CD-93FE-2138D40C091F}" destId="{BB7C9832-94EB-45AC-B679-F85481EC59FE}" srcOrd="21" destOrd="0" presId="urn:microsoft.com/office/officeart/2005/8/layout/list1"/>
    <dgm:cxn modelId="{F256F250-BAF5-456F-9436-3EAB864B14EA}" type="presParOf" srcId="{02BC40F6-969A-49CD-93FE-2138D40C091F}" destId="{051BD395-BEF5-48A9-AA8D-F5B63838FC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8E355-2DFE-4F06-88CE-E1B1C5EBB20E}">
      <dsp:nvSpPr>
        <dsp:cNvPr id="0" name=""/>
        <dsp:cNvSpPr/>
      </dsp:nvSpPr>
      <dsp:spPr>
        <a:xfrm>
          <a:off x="0" y="441961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CBA9-62AC-4646-A4C8-8295827FF200}">
      <dsp:nvSpPr>
        <dsp:cNvPr id="0" name=""/>
        <dsp:cNvSpPr/>
      </dsp:nvSpPr>
      <dsp:spPr>
        <a:xfrm>
          <a:off x="381000" y="76202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教材分析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106464"/>
        <a:ext cx="5273476" cy="559396"/>
      </dsp:txXfrm>
    </dsp:sp>
    <dsp:sp modelId="{940E6B24-E359-4746-851D-8B78A2699560}">
      <dsp:nvSpPr>
        <dsp:cNvPr id="0" name=""/>
        <dsp:cNvSpPr/>
      </dsp:nvSpPr>
      <dsp:spPr>
        <a:xfrm>
          <a:off x="0" y="1357140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F645D-930E-428E-BA56-99E19BAA3BC2}">
      <dsp:nvSpPr>
        <dsp:cNvPr id="0" name=""/>
        <dsp:cNvSpPr/>
      </dsp:nvSpPr>
      <dsp:spPr>
        <a:xfrm>
          <a:off x="381000" y="1047180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教学目标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1077442"/>
        <a:ext cx="5273476" cy="559396"/>
      </dsp:txXfrm>
    </dsp:sp>
    <dsp:sp modelId="{B6A39C0A-1A61-45D1-B0B4-8AE82FE231F6}">
      <dsp:nvSpPr>
        <dsp:cNvPr id="0" name=""/>
        <dsp:cNvSpPr/>
      </dsp:nvSpPr>
      <dsp:spPr>
        <a:xfrm>
          <a:off x="0" y="2309700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AAFF2-64E0-48A8-AC50-EDA395DC5310}">
      <dsp:nvSpPr>
        <dsp:cNvPr id="0" name=""/>
        <dsp:cNvSpPr/>
      </dsp:nvSpPr>
      <dsp:spPr>
        <a:xfrm>
          <a:off x="381000" y="1999740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教学重点、难点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2030002"/>
        <a:ext cx="5273476" cy="559396"/>
      </dsp:txXfrm>
    </dsp:sp>
    <dsp:sp modelId="{2E942DAF-E0EC-4722-8C0E-41EE757CF46D}">
      <dsp:nvSpPr>
        <dsp:cNvPr id="0" name=""/>
        <dsp:cNvSpPr/>
      </dsp:nvSpPr>
      <dsp:spPr>
        <a:xfrm>
          <a:off x="0" y="3262260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8CEF9-C696-4182-8416-CF8578EB3AB1}">
      <dsp:nvSpPr>
        <dsp:cNvPr id="0" name=""/>
        <dsp:cNvSpPr/>
      </dsp:nvSpPr>
      <dsp:spPr>
        <a:xfrm>
          <a:off x="381000" y="2971802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教法学法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3002064"/>
        <a:ext cx="5273476" cy="559396"/>
      </dsp:txXfrm>
    </dsp:sp>
    <dsp:sp modelId="{603BFFBD-E403-476E-A548-02FADBA79E04}">
      <dsp:nvSpPr>
        <dsp:cNvPr id="0" name=""/>
        <dsp:cNvSpPr/>
      </dsp:nvSpPr>
      <dsp:spPr>
        <a:xfrm>
          <a:off x="0" y="4214820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C085F-42D4-4833-A761-9C5D6EFA8BF2}">
      <dsp:nvSpPr>
        <dsp:cNvPr id="0" name=""/>
        <dsp:cNvSpPr/>
      </dsp:nvSpPr>
      <dsp:spPr>
        <a:xfrm>
          <a:off x="381000" y="3904860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教学过程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3935122"/>
        <a:ext cx="5273476" cy="559396"/>
      </dsp:txXfrm>
    </dsp:sp>
    <dsp:sp modelId="{051BD395-BEF5-48A9-AA8D-F5B63838FCB7}">
      <dsp:nvSpPr>
        <dsp:cNvPr id="0" name=""/>
        <dsp:cNvSpPr/>
      </dsp:nvSpPr>
      <dsp:spPr>
        <a:xfrm>
          <a:off x="0" y="5167380"/>
          <a:ext cx="762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49A03-12B2-4241-8012-9E35C1A73466}">
      <dsp:nvSpPr>
        <dsp:cNvPr id="0" name=""/>
        <dsp:cNvSpPr/>
      </dsp:nvSpPr>
      <dsp:spPr>
        <a:xfrm>
          <a:off x="381000" y="4857420"/>
          <a:ext cx="5334000" cy="61992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99FF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</a:rPr>
            <a:t>教学板书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411262" y="4887682"/>
        <a:ext cx="52734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/>
              <a:t>单击此处可编辑母版副标题样式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zh-CN" sz="4000" b="1" cap="all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CN" sz="2800"/>
            </a:lvl1pPr>
            <a:lvl2pPr latinLnBrk="0">
              <a:defRPr lang="zh-CN" sz="2400"/>
            </a:lvl2pPr>
            <a:lvl3pPr latinLnBrk="0">
              <a:defRPr lang="zh-CN" sz="20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CN" sz="2800"/>
            </a:lvl1pPr>
            <a:lvl2pPr latinLnBrk="0">
              <a:defRPr lang="zh-CN" sz="2400"/>
            </a:lvl2pPr>
            <a:lvl3pPr latinLnBrk="0">
              <a:defRPr lang="zh-CN" sz="20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zh-CN" sz="2000" b="1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zh-CN" sz="3200"/>
            </a:lvl1pPr>
            <a:lvl2pPr latinLnBrk="0">
              <a:defRPr lang="zh-CN" sz="2800"/>
            </a:lvl2pPr>
            <a:lvl3pPr latinLnBrk="0">
              <a:defRPr lang="zh-CN" sz="2400"/>
            </a:lvl3pPr>
            <a:lvl4pPr latinLnBrk="0">
              <a:defRPr lang="zh-CN" sz="2000"/>
            </a:lvl4pPr>
            <a:lvl5pPr latinLnBrk="0">
              <a:defRPr lang="zh-CN" sz="20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zh-CN" sz="14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zh-CN" sz="2000" b="1"/>
            </a:lvl1pPr>
          </a:lstStyle>
          <a:p>
            <a:r>
              <a:rPr lang="zh-CN"/>
              <a:t>单击此处可编辑母版标题样式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endParaRPr 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CN" sz="14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单击此处可编辑母版文本样式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单击此处可编辑母版标题样式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单击此处可编辑母版文本样式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pPr/>
              <a:t>9/18/2006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0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057400" y="381000"/>
            <a:ext cx="11201400" cy="2819400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华文行楷" pitchFamily="2" charset="-122"/>
                <a:ea typeface="华文行楷" pitchFamily="2" charset="-122"/>
              </a:rPr>
              <a:t>致          </a:t>
            </a:r>
            <a:r>
              <a:rPr lang="en-US" altLang="zh-CN" sz="72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7200" dirty="0" smtClean="0">
                <a:latin typeface="华文行楷" pitchFamily="2" charset="-122"/>
                <a:ea typeface="华文行楷" pitchFamily="2" charset="-122"/>
              </a:rPr>
              <a:t>   </a:t>
            </a:r>
            <a:br>
              <a:rPr lang="en-US" altLang="zh-CN" sz="7200" dirty="0" smtClean="0">
                <a:latin typeface="华文行楷" pitchFamily="2" charset="-122"/>
                <a:ea typeface="华文行楷" pitchFamily="2" charset="-122"/>
              </a:rPr>
            </a:br>
            <a:r>
              <a:rPr lang="en-US" altLang="zh-CN" sz="72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7200" dirty="0" smtClean="0">
                <a:latin typeface="华文行楷" pitchFamily="2" charset="-122"/>
                <a:ea typeface="华文行楷" pitchFamily="2" charset="-122"/>
              </a:rPr>
              <a:t>                  </a:t>
            </a:r>
            <a:r>
              <a:rPr lang="zh-CN" altLang="en-US" sz="7200" dirty="0" smtClean="0">
                <a:latin typeface="华文行楷" pitchFamily="2" charset="-122"/>
                <a:ea typeface="华文行楷" pitchFamily="2" charset="-122"/>
              </a:rPr>
              <a:t>女儿</a:t>
            </a:r>
            <a:r>
              <a:rPr lang="zh-CN" altLang="en-US" sz="7200" dirty="0">
                <a:latin typeface="华文行楷" pitchFamily="2" charset="-122"/>
                <a:ea typeface="华文行楷" pitchFamily="2" charset="-122"/>
              </a:rPr>
              <a:t>的一封</a:t>
            </a:r>
            <a:r>
              <a:rPr lang="zh-CN" altLang="en-US" sz="7200" dirty="0" smtClean="0">
                <a:latin typeface="华文行楷" pitchFamily="2" charset="-122"/>
                <a:ea typeface="华文行楷" pitchFamily="2" charset="-122"/>
              </a:rPr>
              <a:t>信</a:t>
            </a:r>
            <a:endParaRPr lang="zh-CN" altLang="en-US" sz="7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43800" cy="22860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   </a:t>
            </a:r>
          </a:p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                         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教师：冷晓梅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                       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08</a:t>
            </a:r>
            <a:r>
              <a:rPr lang="zh-CN" altLang="en-US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级中文系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" name="钢琴曲 - 秋日私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28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7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5600" y="609600"/>
            <a:ext cx="5791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u="sng" dirty="0"/>
              <a:t>情境教学法</a:t>
            </a:r>
            <a:r>
              <a:rPr lang="zh-CN" altLang="zh-CN" b="1" u="sng" dirty="0" smtClean="0"/>
              <a:t>：</a:t>
            </a:r>
            <a:endParaRPr lang="en-US" altLang="zh-CN" b="1" u="sng" dirty="0" smtClean="0"/>
          </a:p>
          <a:p>
            <a:pPr marL="0" indent="0">
              <a:buNone/>
            </a:pPr>
            <a:r>
              <a:rPr lang="en-US" altLang="zh-CN" b="1" dirty="0" smtClean="0"/>
              <a:t>        </a:t>
            </a:r>
            <a:r>
              <a:rPr lang="zh-CN" altLang="zh-CN" b="1" dirty="0" smtClean="0"/>
              <a:t>借助</a:t>
            </a:r>
            <a:r>
              <a:rPr lang="zh-CN" altLang="zh-CN" b="1" dirty="0"/>
              <a:t>现代化的教学手段，利用 图画、语言、音乐来再现、描绘、渲染情境，使学生在情境中理解课文语言，享受审美情趣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sz="2800" dirty="0">
                <a:latin typeface="华文行楷" pitchFamily="2" charset="-122"/>
                <a:ea typeface="华文行楷" pitchFamily="2" charset="-122"/>
              </a:rPr>
              <a:t>当一个教师能够帮助孩子用自己的眼睛和心灵发现生活的美，感受到世界的永恒，这样的教师就是真正的教师，也是最优秀的教师</a:t>
            </a:r>
            <a:r>
              <a:rPr lang="zh-CN" altLang="zh-CN" sz="2800" dirty="0" smtClean="0">
                <a:latin typeface="华文行楷" pitchFamily="2" charset="-122"/>
                <a:ea typeface="华文行楷" pitchFamily="2" charset="-122"/>
              </a:rPr>
              <a:t>。</a:t>
            </a:r>
            <a:endParaRPr lang="en-US" altLang="zh-CN" sz="2800" dirty="0" smtClean="0">
              <a:latin typeface="华文行楷" pitchFamily="2" charset="-122"/>
              <a:ea typeface="华文行楷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2800" dirty="0" smtClean="0">
                <a:latin typeface="华文行楷" pitchFamily="2" charset="-122"/>
                <a:ea typeface="华文行楷" pitchFamily="2" charset="-122"/>
              </a:rPr>
              <a:t>                              ——</a:t>
            </a:r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苏霍姆林斯基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97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0" y="685800"/>
            <a:ext cx="5867400" cy="54403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u="sng" dirty="0"/>
              <a:t>想象感悟法</a:t>
            </a:r>
            <a:r>
              <a:rPr lang="zh-CN" altLang="zh-CN" b="1" u="sng" dirty="0" smtClean="0"/>
              <a:t>：</a:t>
            </a:r>
            <a:endParaRPr lang="en-US" altLang="zh-CN" b="1" u="sng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b="1" dirty="0" smtClean="0"/>
              <a:t>在</a:t>
            </a:r>
            <a:r>
              <a:rPr lang="zh-CN" altLang="zh-CN" b="1" dirty="0"/>
              <a:t>本堂课的教学中，我力求挖掘教材的空白处，开启学生想象的闸门。在</a:t>
            </a:r>
            <a:r>
              <a:rPr lang="zh-CN" altLang="zh-CN" b="1" dirty="0" smtClean="0"/>
              <a:t>研读中，</a:t>
            </a:r>
            <a:r>
              <a:rPr lang="zh-CN" altLang="en-US" b="1" dirty="0">
                <a:solidFill>
                  <a:prstClr val="black"/>
                </a:solidFill>
              </a:rPr>
              <a:t>启发学生</a:t>
            </a:r>
            <a:r>
              <a:rPr lang="zh-CN" altLang="zh-CN" b="1" dirty="0" smtClean="0"/>
              <a:t>通过</a:t>
            </a:r>
            <a:r>
              <a:rPr lang="zh-CN" altLang="zh-CN" b="1" dirty="0"/>
              <a:t>的换位</a:t>
            </a:r>
            <a:r>
              <a:rPr lang="zh-CN" altLang="zh-CN" b="1" dirty="0" smtClean="0"/>
              <a:t>思考</a:t>
            </a:r>
            <a:r>
              <a:rPr lang="zh-CN" altLang="en-US" b="1" dirty="0" smtClean="0"/>
              <a:t>，分别站在</a:t>
            </a:r>
            <a:r>
              <a:rPr lang="zh-CN" altLang="en-US" b="1" u="wavyDbl" dirty="0" smtClean="0"/>
              <a:t>女儿和父亲的角度</a:t>
            </a:r>
            <a:r>
              <a:rPr lang="zh-CN" altLang="en-US" b="1" dirty="0" smtClean="0"/>
              <a:t>思考</a:t>
            </a:r>
            <a:r>
              <a:rPr lang="zh-CN" altLang="zh-CN" b="1" dirty="0" smtClean="0"/>
              <a:t>体验</a:t>
            </a:r>
            <a:r>
              <a:rPr lang="zh-CN" altLang="zh-CN" b="1" dirty="0"/>
              <a:t>人物的内心，使人物的形象更丰满，更高大，真正做到基于文本，又超越文本。同时发展了学生的语言和思维</a:t>
            </a:r>
            <a:r>
              <a:rPr lang="zh-CN" altLang="zh-CN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7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1800" y="533400"/>
            <a:ext cx="5715000" cy="55927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u="sng" dirty="0"/>
              <a:t>评价激励法</a:t>
            </a:r>
            <a:r>
              <a:rPr lang="zh-CN" altLang="zh-CN" b="1" u="sng" dirty="0" smtClean="0"/>
              <a:t>：</a:t>
            </a:r>
            <a:endParaRPr lang="en-US" altLang="zh-CN" b="1" u="sng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b="1" dirty="0" smtClean="0"/>
              <a:t>在</a:t>
            </a:r>
            <a:r>
              <a:rPr lang="zh-CN" altLang="zh-CN" b="1" dirty="0"/>
              <a:t>本堂课的教学中，我给学生充分的</a:t>
            </a:r>
            <a:r>
              <a:rPr lang="zh-CN" altLang="zh-CN" b="1" dirty="0" smtClean="0"/>
              <a:t>阅读</a:t>
            </a:r>
            <a:r>
              <a:rPr lang="zh-CN" altLang="en-US" b="1" dirty="0" smtClean="0"/>
              <a:t>和讨论</a:t>
            </a:r>
            <a:r>
              <a:rPr lang="zh-CN" altLang="zh-CN" b="1" dirty="0" smtClean="0"/>
              <a:t>时间</a:t>
            </a:r>
            <a:r>
              <a:rPr lang="zh-CN" altLang="zh-CN" b="1" dirty="0"/>
              <a:t>，开放的阅读思维空间，珍视学生的独特的阅读体验，只要言而有物，言而有理，都给予认可与鼓励。让学生享受</a:t>
            </a:r>
            <a:r>
              <a:rPr lang="en-US" altLang="zh-CN" b="1" dirty="0"/>
              <a:t>“</a:t>
            </a:r>
            <a:r>
              <a:rPr lang="zh-CN" altLang="zh-CN" b="1" dirty="0"/>
              <a:t>跳一跳，可摘桃</a:t>
            </a:r>
            <a:r>
              <a:rPr lang="en-US" altLang="zh-CN" b="1" dirty="0"/>
              <a:t>”</a:t>
            </a:r>
            <a:r>
              <a:rPr lang="zh-CN" altLang="zh-CN" b="1" dirty="0"/>
              <a:t>的</a:t>
            </a:r>
            <a:r>
              <a:rPr lang="zh-CN" altLang="zh-CN" b="1" dirty="0" smtClean="0"/>
              <a:t>喜悦</a:t>
            </a:r>
            <a:r>
              <a:rPr lang="zh-CN" altLang="en-US" b="1" dirty="0" smtClean="0"/>
              <a:t>，这也是新课标新理念的实际应用。</a:t>
            </a:r>
            <a:endParaRPr lang="zh-CN" altLang="zh-CN" b="1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27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6202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 smtClean="0"/>
              <a:t>        </a:t>
            </a:r>
            <a:r>
              <a:rPr lang="zh-CN" altLang="zh-CN" b="1" dirty="0" smtClean="0"/>
              <a:t>除了</a:t>
            </a:r>
            <a:r>
              <a:rPr lang="zh-CN" altLang="zh-CN" b="1" dirty="0"/>
              <a:t>以上方法外，在本堂课的教学中，还穿插了自主探究法</a:t>
            </a:r>
            <a:r>
              <a:rPr lang="zh-CN" altLang="zh-CN" b="1" dirty="0" smtClean="0"/>
              <a:t>、合作</a:t>
            </a:r>
            <a:r>
              <a:rPr lang="zh-CN" altLang="zh-CN" b="1" dirty="0"/>
              <a:t>学习法</a:t>
            </a:r>
            <a:r>
              <a:rPr lang="zh-CN" altLang="zh-CN" b="1" dirty="0" smtClean="0"/>
              <a:t>、等等</a:t>
            </a:r>
            <a:r>
              <a:rPr lang="zh-CN" altLang="zh-CN" b="1" dirty="0"/>
              <a:t>。我力求学生在读中受到情感的熏陶，在语言实践中学习语言，在品味语言中积累语言，在内容体会中掌握方法。</a:t>
            </a:r>
            <a:br>
              <a:rPr lang="zh-CN" altLang="zh-CN" b="1" dirty="0"/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565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4238"/>
            <a:ext cx="8229600" cy="5973762"/>
          </a:xfrm>
        </p:spPr>
        <p:txBody>
          <a:bodyPr/>
          <a:lstStyle/>
          <a:p>
            <a:r>
              <a:rPr lang="zh-CN" altLang="en-US" dirty="0" smtClean="0"/>
              <a:t>       </a:t>
            </a:r>
            <a:r>
              <a:rPr lang="zh-CN" altLang="en-US" sz="4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教学过程</a:t>
            </a:r>
            <a:endParaRPr lang="zh-CN" altLang="en-US" sz="48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5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5668962"/>
          </a:xfrm>
        </p:spPr>
        <p:txBody>
          <a:bodyPr>
            <a:normAutofit/>
          </a:bodyPr>
          <a:lstStyle/>
          <a:p>
            <a:r>
              <a:rPr lang="zh-CN" altLang="zh-CN" sz="4800" b="1" dirty="0"/>
              <a:t>（一）创设情境，导入新</a:t>
            </a:r>
            <a:r>
              <a:rPr lang="zh-CN" altLang="zh-CN" sz="4800" b="1" dirty="0" smtClean="0"/>
              <a:t>课</a:t>
            </a: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zh-CN" altLang="en-US" sz="4800" b="1" dirty="0" smtClean="0"/>
              <a:t>（</a:t>
            </a:r>
            <a:r>
              <a:rPr lang="zh-CN" altLang="en-US" sz="4000" dirty="0" smtClean="0">
                <a:latin typeface="华文行楷" pitchFamily="2" charset="-122"/>
                <a:ea typeface="华文行楷" pitchFamily="2" charset="-122"/>
              </a:rPr>
              <a:t>联系情境教学法、利用多媒体</a:t>
            </a:r>
            <a:r>
              <a:rPr lang="zh-CN" altLang="en-US" sz="4800" b="1" dirty="0" smtClean="0"/>
              <a:t>）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625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610600" cy="6278562"/>
          </a:xfrm>
        </p:spPr>
        <p:txBody>
          <a:bodyPr/>
          <a:lstStyle/>
          <a:p>
            <a:r>
              <a:rPr lang="zh-CN" altLang="zh-CN" b="1" dirty="0"/>
              <a:t>（二</a:t>
            </a:r>
            <a:r>
              <a:rPr lang="zh-CN" altLang="zh-CN" b="1" dirty="0" smtClean="0"/>
              <a:t>）预习</a:t>
            </a:r>
            <a:r>
              <a:rPr lang="zh-CN" altLang="zh-CN" b="1" dirty="0" smtClean="0"/>
              <a:t>检测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课前</a:t>
            </a:r>
            <a:r>
              <a:rPr lang="zh-CN" altLang="en-US" b="1" dirty="0" smtClean="0"/>
              <a:t>准备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（</a:t>
            </a:r>
            <a:r>
              <a:rPr lang="zh-CN" altLang="en-US" sz="4000" dirty="0">
                <a:latin typeface="华文行楷" pitchFamily="2" charset="-122"/>
                <a:ea typeface="华文行楷" pitchFamily="2" charset="-122"/>
              </a:rPr>
              <a:t>学生学法指导、体现教学目标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7912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2800" y="0"/>
            <a:ext cx="5562600" cy="6553200"/>
          </a:xfrm>
        </p:spPr>
        <p:txBody>
          <a:bodyPr/>
          <a:lstStyle/>
          <a:p>
            <a:r>
              <a:rPr lang="zh-CN" altLang="zh-CN" dirty="0"/>
              <a:t>（三）读文感知，把握</a:t>
            </a:r>
            <a:r>
              <a:rPr lang="zh-CN" altLang="zh-CN" dirty="0" smtClean="0"/>
              <a:t>大意</a:t>
            </a:r>
            <a:endParaRPr lang="zh-CN" altLang="en-US" dirty="0"/>
          </a:p>
        </p:txBody>
      </p:sp>
      <p:pic>
        <p:nvPicPr>
          <p:cNvPr id="3074" name="图片 2" descr="C:\Users\us\Desktop\我叫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3298"/>
            <a:ext cx="6704090" cy="6638416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BEAC7" mc:Ignorable=""/>
              </a:gs>
              <a:gs pos="17999">
                <a:srgbClr xmlns:mc="http://schemas.openxmlformats.org/markup-compatibility/2006" xmlns:a14="http://schemas.microsoft.com/office/drawing/2010/main" val="FEE7F2" mc:Ignorable=""/>
              </a:gs>
              <a:gs pos="36000">
                <a:srgbClr xmlns:mc="http://schemas.openxmlformats.org/markup-compatibility/2006" xmlns:a14="http://schemas.microsoft.com/office/drawing/2010/main" val="FAC77D" mc:Ignorable=""/>
              </a:gs>
              <a:gs pos="61000">
                <a:srgbClr xmlns:mc="http://schemas.openxmlformats.org/markup-compatibility/2006" xmlns:a14="http://schemas.microsoft.com/office/drawing/2010/main" val="FBA97D" mc:Ignorable=""/>
              </a:gs>
              <a:gs pos="82001">
                <a:srgbClr xmlns:mc="http://schemas.openxmlformats.org/markup-compatibility/2006" xmlns:a14="http://schemas.microsoft.com/office/drawing/2010/main" val="FBD49C" mc:Ignorable=""/>
              </a:gs>
              <a:gs pos="100000">
                <a:srgbClr xmlns:mc="http://schemas.openxmlformats.org/markup-compatibility/2006" xmlns:a14="http://schemas.microsoft.com/office/drawing/2010/main" val="FEE7F2" mc:Ignorable=""/>
              </a:gs>
            </a:gsLst>
            <a:lin ang="5400000" scaled="0"/>
          </a:gradFill>
        </p:spPr>
      </p:pic>
      <p:sp>
        <p:nvSpPr>
          <p:cNvPr id="3" name="矩形​​ 2"/>
          <p:cNvSpPr/>
          <p:nvPr/>
        </p:nvSpPr>
        <p:spPr>
          <a:xfrm>
            <a:off x="0" y="2819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latin typeface="+mj-lt"/>
                <a:ea typeface="+mj-ea"/>
                <a:cs typeface="+mj-cs"/>
              </a:rPr>
              <a:t>（三）读文感知</a:t>
            </a:r>
            <a:r>
              <a:rPr lang="zh-CN" altLang="zh-CN" sz="4400" b="1" dirty="0" smtClean="0">
                <a:latin typeface="+mj-lt"/>
                <a:ea typeface="+mj-ea"/>
                <a:cs typeface="+mj-cs"/>
              </a:rPr>
              <a:t>，</a:t>
            </a:r>
            <a:r>
              <a:rPr lang="en-US" altLang="zh-CN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把</a:t>
            </a:r>
            <a:r>
              <a:rPr lang="zh-CN" altLang="zh-CN" sz="4400" b="1" dirty="0" smtClean="0">
                <a:latin typeface="+mj-lt"/>
                <a:ea typeface="+mj-ea"/>
                <a:cs typeface="+mj-cs"/>
              </a:rPr>
              <a:t>握大</a:t>
            </a: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意</a:t>
            </a:r>
            <a:endParaRPr lang="en-US" altLang="zh-CN" sz="4400" b="1" dirty="0" smtClean="0">
              <a:latin typeface="+mj-lt"/>
              <a:ea typeface="+mj-ea"/>
              <a:cs typeface="+mj-cs"/>
            </a:endParaRPr>
          </a:p>
          <a:p>
            <a:r>
              <a:rPr lang="zh-CN" altLang="en-US" sz="4000" dirty="0">
                <a:latin typeface="华文行楷" pitchFamily="2" charset="-122"/>
                <a:ea typeface="华文行楷" pitchFamily="2" charset="-122"/>
                <a:cs typeface="+mj-cs"/>
              </a:rPr>
              <a:t>（参照朗读教学法、以读代讲）</a:t>
            </a:r>
            <a:endParaRPr lang="zh-CN" altLang="en-US" sz="4000" dirty="0"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95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1798638"/>
            <a:ext cx="8229600" cy="4906962"/>
          </a:xfrm>
        </p:spPr>
        <p:txBody>
          <a:bodyPr/>
          <a:lstStyle/>
          <a:p>
            <a:pPr algn="l"/>
            <a:r>
              <a:rPr lang="en-US" altLang="zh-CN" dirty="0" smtClean="0"/>
              <a:t>     </a:t>
            </a:r>
            <a:r>
              <a:rPr lang="zh-CN" altLang="zh-CN" b="1" dirty="0" smtClean="0"/>
              <a:t>（</a:t>
            </a:r>
            <a:r>
              <a:rPr lang="zh-CN" altLang="zh-CN" b="1" dirty="0"/>
              <a:t>四）读后交流，合作</a:t>
            </a:r>
            <a:r>
              <a:rPr lang="zh-CN" altLang="zh-CN" b="1" dirty="0" smtClean="0"/>
              <a:t>探究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sz="4000" dirty="0" smtClean="0">
                <a:latin typeface="华文行楷" pitchFamily="2" charset="-122"/>
                <a:ea typeface="华文行楷" pitchFamily="2" charset="-122"/>
              </a:rPr>
              <a:t>（</a:t>
            </a:r>
            <a:r>
              <a:rPr lang="zh-CN" altLang="en-US" sz="4000" dirty="0">
                <a:latin typeface="华文行楷" pitchFamily="2" charset="-122"/>
                <a:ea typeface="华文行楷" pitchFamily="2" charset="-122"/>
              </a:rPr>
              <a:t>利用对话教学、师生互动）</a:t>
            </a:r>
            <a:endParaRPr lang="zh-CN" altLang="en-US" sz="40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3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21362"/>
          </a:xfrm>
        </p:spPr>
        <p:txBody>
          <a:bodyPr/>
          <a:lstStyle/>
          <a:p>
            <a:r>
              <a:rPr lang="zh-CN" altLang="zh-CN" b="1" dirty="0">
                <a:cs typeface="Times New Roman"/>
              </a:rPr>
              <a:t>（五）品味</a:t>
            </a:r>
            <a:r>
              <a:rPr lang="zh-CN" altLang="zh-CN" b="1" dirty="0" smtClean="0">
                <a:cs typeface="Times New Roman"/>
              </a:rPr>
              <a:t>语言</a:t>
            </a:r>
            <a:r>
              <a:rPr lang="en-US" altLang="zh-CN" b="1" dirty="0" smtClean="0">
                <a:cs typeface="Times New Roman"/>
              </a:rPr>
              <a:t>  </a:t>
            </a:r>
            <a:r>
              <a:rPr lang="zh-CN" altLang="zh-CN" b="1" dirty="0" smtClean="0">
                <a:cs typeface="Times New Roman"/>
              </a:rPr>
              <a:t>拓展</a:t>
            </a:r>
            <a:r>
              <a:rPr lang="zh-CN" altLang="zh-CN" b="1" dirty="0" smtClean="0">
                <a:cs typeface="Times New Roman"/>
              </a:rPr>
              <a:t>延伸</a:t>
            </a:r>
            <a:r>
              <a:rPr lang="en-US" altLang="zh-CN" b="1" dirty="0">
                <a:cs typeface="Times New Roman"/>
              </a:rPr>
              <a:t/>
            </a:r>
            <a:br>
              <a:rPr lang="en-US" altLang="zh-CN" b="1" dirty="0">
                <a:cs typeface="Times New Roman"/>
              </a:rPr>
            </a:br>
            <a:r>
              <a:rPr lang="zh-CN" altLang="en-US" sz="4000" dirty="0">
                <a:latin typeface="华文行楷" pitchFamily="2" charset="-122"/>
                <a:ea typeface="华文行楷" pitchFamily="2" charset="-122"/>
              </a:rPr>
              <a:t>（揣摩关键语句、分享爱情佳话）</a:t>
            </a:r>
            <a:endParaRPr lang="zh-CN" altLang="en-US" sz="40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56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     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</a:t>
            </a:r>
            <a:r>
              <a:rPr lang="zh-CN" altLang="en-US" b="1" dirty="0" smtClean="0"/>
              <a:t> 告诉我，爱情生长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在何方？是在脑海，还是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在心房？它是怎样发生？又是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怎样成长？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——</a:t>
            </a:r>
            <a:r>
              <a:rPr lang="zh-CN" altLang="en-US" b="1" dirty="0"/>
              <a:t>威廉</a:t>
            </a:r>
            <a:r>
              <a:rPr lang="en-US" altLang="zh-CN" b="1" dirty="0"/>
              <a:t>·</a:t>
            </a:r>
            <a:r>
              <a:rPr lang="zh-CN" altLang="en-US" b="1" i="1" dirty="0"/>
              <a:t>莎士比亚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352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5638800"/>
          </a:xfrm>
        </p:spPr>
        <p:txBody>
          <a:bodyPr/>
          <a:lstStyle/>
          <a:p>
            <a:r>
              <a:rPr lang="zh-CN" altLang="en-US" b="1" dirty="0" smtClean="0"/>
              <a:t>（六）教师小结  布置作业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（</a:t>
            </a:r>
            <a:r>
              <a:rPr lang="zh-CN" altLang="en-US" sz="4000" dirty="0">
                <a:latin typeface="华文行楷" pitchFamily="2" charset="-122"/>
                <a:ea typeface="华文行楷" pitchFamily="2" charset="-122"/>
              </a:rPr>
              <a:t>保持学习热情、培养道德情操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273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zh-CN" altLang="en-US" dirty="0" smtClean="0"/>
              <a:t>       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</a:t>
            </a:r>
            <a:r>
              <a:rPr lang="zh-CN" altLang="en-US" dirty="0" smtClean="0"/>
              <a:t>   </a:t>
            </a:r>
            <a:r>
              <a:rPr lang="zh-CN" altLang="en-US" dirty="0" smtClean="0"/>
              <a:t>教学</a:t>
            </a:r>
            <a:r>
              <a:rPr lang="zh-CN" altLang="en-US" dirty="0" smtClean="0"/>
              <a:t>板书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br>
              <a:rPr lang="en-US" altLang="zh-CN" dirty="0" smtClean="0"/>
            </a:br>
            <a:r>
              <a:rPr lang="en-US" altLang="zh-CN" dirty="0" smtClean="0"/>
              <a:t>                                 </a:t>
            </a: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（见黑板）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0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5821362"/>
          </a:xfrm>
        </p:spPr>
        <p:txBody>
          <a:bodyPr/>
          <a:lstStyle/>
          <a:p>
            <a:r>
              <a:rPr lang="zh-CN" altLang="zh-CN" b="1" dirty="0">
                <a:cs typeface="Times New Roman"/>
              </a:rPr>
              <a:t>教学评价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017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229600" cy="4983162"/>
          </a:xfrm>
        </p:spPr>
        <p:txBody>
          <a:bodyPr/>
          <a:lstStyle/>
          <a:p>
            <a:r>
              <a:rPr lang="zh-CN" altLang="en-US" b="1" dirty="0" smtClean="0"/>
              <a:t>谢谢</a:t>
            </a:r>
            <a:r>
              <a:rPr lang="en-US" altLang="zh-CN" b="1" dirty="0" smtClean="0"/>
              <a:t>O(∩_∩)O</a:t>
            </a:r>
            <a:r>
              <a:rPr lang="zh-CN" altLang="en-US" b="1" dirty="0" smtClean="0"/>
              <a:t>谢谢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1421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501029739"/>
              </p:ext>
            </p:extLst>
          </p:nvPr>
        </p:nvGraphicFramePr>
        <p:xfrm>
          <a:off x="762000" y="533400"/>
          <a:ext cx="7620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6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001000" cy="6186309"/>
          </a:xfrm>
        </p:spPr>
        <p:txBody>
          <a:bodyPr wrap="square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zh-CN" altLang="en-US" b="1" i="1" u="sng" kern="100" dirty="0" smtClean="0">
                <a:cs typeface="Times New Roman"/>
              </a:rPr>
              <a:t>教材分析：</a:t>
            </a:r>
            <a:r>
              <a:rPr lang="en-US" altLang="zh-CN" b="1" kern="100" dirty="0" smtClean="0">
                <a:cs typeface="Times New Roman"/>
              </a:rPr>
              <a:t/>
            </a:r>
            <a:br>
              <a:rPr lang="en-US" altLang="zh-CN" b="1" kern="100" dirty="0" smtClean="0">
                <a:cs typeface="Times New Roman"/>
              </a:rPr>
            </a:br>
            <a:r>
              <a:rPr lang="zh-CN" altLang="zh-CN" sz="4000" b="1" kern="100" dirty="0" smtClean="0">
                <a:cs typeface="Times New Roman"/>
              </a:rPr>
              <a:t>《致女儿的信》</a:t>
            </a:r>
            <a:r>
              <a:rPr lang="zh-CN" altLang="zh-CN" sz="4000" b="1" kern="100" dirty="0">
                <a:cs typeface="Times New Roman"/>
              </a:rPr>
              <a:t>一文是人教版九年级上册第二单元第</a:t>
            </a:r>
            <a:r>
              <a:rPr lang="en-US" altLang="zh-CN" sz="4000" b="1" kern="100" dirty="0">
                <a:cs typeface="Times New Roman"/>
              </a:rPr>
              <a:t>8</a:t>
            </a:r>
            <a:r>
              <a:rPr lang="zh-CN" altLang="zh-CN" sz="4000" b="1" kern="100" dirty="0">
                <a:cs typeface="Times New Roman"/>
              </a:rPr>
              <a:t>课的自读课文，作者是前苏联</a:t>
            </a:r>
            <a:r>
              <a:rPr lang="zh-CN" altLang="zh-CN" sz="4000" b="1" kern="100" dirty="0" smtClean="0">
                <a:cs typeface="Times New Roman"/>
              </a:rPr>
              <a:t>著名</a:t>
            </a:r>
            <a:r>
              <a:rPr lang="zh-CN" altLang="en-US" sz="4000" b="1" kern="100" dirty="0" smtClean="0">
                <a:cs typeface="Times New Roman"/>
              </a:rPr>
              <a:t>教育家苏霍姆林斯基，</a:t>
            </a:r>
            <a:r>
              <a:rPr lang="zh-CN" altLang="zh-CN" sz="4000" b="1" dirty="0"/>
              <a:t>面对正值花季的</a:t>
            </a:r>
            <a:r>
              <a:rPr lang="zh-CN" altLang="zh-CN" sz="4000" b="1" dirty="0" smtClean="0"/>
              <a:t>女儿</a:t>
            </a:r>
            <a:r>
              <a:rPr lang="zh-CN" altLang="en-US" sz="4000" b="1" dirty="0" smtClean="0"/>
              <a:t>对爱情这</a:t>
            </a:r>
            <a:r>
              <a:rPr lang="zh-CN" altLang="en-US" sz="4000" b="1" dirty="0" smtClean="0"/>
              <a:t>一简单而深奥</a:t>
            </a:r>
            <a:r>
              <a:rPr lang="zh-CN" altLang="en-US" sz="4000" b="1" dirty="0" smtClean="0"/>
              <a:t>问题的提问，</a:t>
            </a:r>
            <a:r>
              <a:rPr lang="zh-CN" altLang="zh-CN" sz="4000" b="1" dirty="0"/>
              <a:t>用了一个充满诗情画意的故事，阐释了爱情的</a:t>
            </a:r>
            <a:r>
              <a:rPr lang="zh-CN" altLang="zh-CN" sz="4000" b="1" dirty="0" smtClean="0"/>
              <a:t>真</a:t>
            </a:r>
            <a:r>
              <a:rPr lang="zh-CN" altLang="en-US" sz="4000" b="1" dirty="0" smtClean="0"/>
              <a:t>谛。</a:t>
            </a:r>
            <a:r>
              <a:rPr lang="zh-CN" altLang="zh-CN" sz="4000" kern="100" dirty="0">
                <a:cs typeface="Times New Roman"/>
              </a:rPr>
              <a:t/>
            </a:r>
            <a:br>
              <a:rPr lang="zh-CN" altLang="zh-CN" sz="4000" kern="100" dirty="0">
                <a:cs typeface="Times New Roman"/>
              </a:rPr>
            </a:b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5038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0" y="609600"/>
            <a:ext cx="58674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u="dashHeavy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教学目标：</a:t>
            </a:r>
            <a:endParaRPr lang="en-US" altLang="zh-CN" sz="3600" b="1" u="dashHeavy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endParaRPr lang="en-US" altLang="zh-CN" sz="3600" b="1" kern="100" dirty="0" smtClean="0"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CN" b="1" kern="100" dirty="0"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cs typeface="Times New Roman"/>
              </a:rPr>
              <a:t>1</a:t>
            </a:r>
            <a:r>
              <a:rPr lang="zh-CN" altLang="zh-CN" b="1" kern="100" dirty="0">
                <a:cs typeface="Times New Roman"/>
              </a:rPr>
              <a:t>、知识与能力目标：、　　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b="1" kern="100" dirty="0" smtClean="0">
                <a:cs typeface="Times New Roman"/>
              </a:rPr>
              <a:t>   </a:t>
            </a:r>
            <a:r>
              <a:rPr lang="zh-CN" altLang="en-US" sz="2800" b="1" kern="100" dirty="0" smtClean="0">
                <a:latin typeface="华文新魏" pitchFamily="2" charset="-122"/>
                <a:ea typeface="华文新魏" pitchFamily="2" charset="-122"/>
                <a:cs typeface="Times New Roman"/>
              </a:rPr>
              <a:t>积累词句    巧妙构思</a:t>
            </a:r>
            <a:r>
              <a:rPr lang="zh-CN" altLang="zh-CN" b="1" kern="100" dirty="0">
                <a:cs typeface="Times New Roman"/>
              </a:rPr>
              <a:t>　</a:t>
            </a: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cs typeface="Times New Roman"/>
              </a:rPr>
              <a:t>2</a:t>
            </a:r>
            <a:r>
              <a:rPr lang="zh-CN" altLang="zh-CN" b="1" kern="100" dirty="0">
                <a:cs typeface="Times New Roman"/>
              </a:rPr>
              <a:t>、过程和方法目标：　　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800" b="1" kern="100" dirty="0" smtClean="0">
                <a:cs typeface="Times New Roman"/>
              </a:rPr>
              <a:t>    </a:t>
            </a:r>
            <a:r>
              <a:rPr lang="zh-CN" altLang="en-US" sz="2800" b="1" kern="100" dirty="0">
                <a:latin typeface="华文新魏" pitchFamily="2" charset="-122"/>
                <a:ea typeface="华文新魏" pitchFamily="2" charset="-122"/>
                <a:cs typeface="Times New Roman"/>
              </a:rPr>
              <a:t>文化背景  理解分析</a:t>
            </a:r>
            <a:endParaRPr lang="zh-CN" altLang="zh-CN" sz="2800" b="1" kern="100" dirty="0">
              <a:latin typeface="华文新魏" pitchFamily="2" charset="-122"/>
              <a:ea typeface="华文新魏" pitchFamily="2" charset="-122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cs typeface="Times New Roman"/>
              </a:rPr>
              <a:t>3</a:t>
            </a:r>
            <a:r>
              <a:rPr lang="zh-CN" altLang="zh-CN" b="1" kern="100" dirty="0">
                <a:cs typeface="Times New Roman"/>
              </a:rPr>
              <a:t>、情感态度价值观目标</a:t>
            </a:r>
            <a:r>
              <a:rPr lang="zh-CN" altLang="zh-CN" b="1" kern="100" dirty="0" smtClean="0">
                <a:cs typeface="Times New Roman"/>
              </a:rPr>
              <a:t>：</a:t>
            </a:r>
            <a:endParaRPr lang="en-US" altLang="zh-CN" b="1" kern="100" dirty="0" smtClean="0"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b="1" kern="100" dirty="0">
                <a:cs typeface="Times New Roman"/>
              </a:rPr>
              <a:t> </a:t>
            </a:r>
            <a:r>
              <a:rPr lang="en-US" altLang="zh-CN" b="1" kern="100" dirty="0" smtClean="0">
                <a:cs typeface="Times New Roman"/>
              </a:rPr>
              <a:t>   </a:t>
            </a:r>
            <a:r>
              <a:rPr lang="zh-CN" altLang="en-US" sz="2800" b="1" kern="100" dirty="0">
                <a:latin typeface="华文新魏" pitchFamily="2" charset="-122"/>
                <a:ea typeface="华文新魏" pitchFamily="2" charset="-122"/>
                <a:cs typeface="Times New Roman"/>
              </a:rPr>
              <a:t>爱的真谛 把握情感</a:t>
            </a:r>
            <a:r>
              <a:rPr lang="zh-CN" altLang="zh-CN" b="1" kern="100" dirty="0">
                <a:cs typeface="Times New Roman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23957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0" y="762000"/>
            <a:ext cx="53340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zh-CN" sz="3600" b="1" u="dashHeavy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教学重点： </a:t>
            </a:r>
            <a:r>
              <a:rPr lang="zh-CN" altLang="zh-CN" b="1" kern="100" dirty="0">
                <a:cs typeface="Times New Roman"/>
              </a:rPr>
              <a:t>　　</a:t>
            </a:r>
          </a:p>
          <a:p>
            <a:pPr algn="just"/>
            <a:endParaRPr lang="en-US" altLang="zh-CN" b="1" kern="100" dirty="0" smtClean="0">
              <a:cs typeface="Times New Roman"/>
            </a:endParaRPr>
          </a:p>
          <a:p>
            <a:pPr algn="just"/>
            <a:r>
              <a:rPr lang="en-US" altLang="zh-CN" b="1" kern="100" dirty="0" smtClean="0">
                <a:cs typeface="Times New Roman"/>
              </a:rPr>
              <a:t>1</a:t>
            </a:r>
            <a:r>
              <a:rPr lang="zh-CN" altLang="en-US" b="1" kern="100" dirty="0" smtClean="0">
                <a:cs typeface="Times New Roman"/>
              </a:rPr>
              <a:t>、</a:t>
            </a:r>
            <a:r>
              <a:rPr lang="zh-CN" altLang="zh-CN" b="1" kern="100" dirty="0" smtClean="0">
                <a:cs typeface="Times New Roman"/>
              </a:rPr>
              <a:t>品味</a:t>
            </a:r>
            <a:r>
              <a:rPr lang="zh-CN" altLang="zh-CN" b="1" kern="100" dirty="0">
                <a:cs typeface="Times New Roman"/>
              </a:rPr>
              <a:t>含义深刻的语句。　　</a:t>
            </a:r>
          </a:p>
          <a:p>
            <a:pPr algn="just"/>
            <a:r>
              <a:rPr lang="en-US" altLang="zh-CN" b="1" kern="100" dirty="0" smtClean="0">
                <a:cs typeface="Times New Roman"/>
              </a:rPr>
              <a:t>2</a:t>
            </a:r>
            <a:r>
              <a:rPr lang="zh-CN" altLang="en-US" b="1" kern="100" dirty="0" smtClean="0">
                <a:cs typeface="Times New Roman"/>
              </a:rPr>
              <a:t>、</a:t>
            </a:r>
            <a:r>
              <a:rPr lang="zh-CN" altLang="zh-CN" b="1" kern="100" dirty="0" smtClean="0">
                <a:cs typeface="Times New Roman"/>
              </a:rPr>
              <a:t>体会</a:t>
            </a:r>
            <a:r>
              <a:rPr lang="zh-CN" altLang="zh-CN" b="1" kern="100" dirty="0">
                <a:cs typeface="Times New Roman"/>
              </a:rPr>
              <a:t>故事背后的寓意和运用故事阐述道理的写法的好处。</a:t>
            </a:r>
          </a:p>
          <a:p>
            <a:pPr algn="just"/>
            <a:r>
              <a:rPr lang="en-US" altLang="zh-CN" b="1" kern="100" dirty="0" smtClean="0">
                <a:cs typeface="Times New Roman"/>
              </a:rPr>
              <a:t>3</a:t>
            </a:r>
            <a:r>
              <a:rPr lang="zh-CN" altLang="en-US" b="1" kern="100" dirty="0" smtClean="0">
                <a:cs typeface="Times New Roman"/>
              </a:rPr>
              <a:t>、</a:t>
            </a:r>
            <a:r>
              <a:rPr lang="zh-CN" altLang="zh-CN" b="1" kern="100" dirty="0" smtClean="0">
                <a:cs typeface="Times New Roman"/>
              </a:rPr>
              <a:t>了解</a:t>
            </a:r>
            <a:r>
              <a:rPr lang="zh-CN" altLang="zh-CN" b="1" kern="100" dirty="0">
                <a:cs typeface="Times New Roman"/>
              </a:rPr>
              <a:t>爱情的真谛，让学生树立正确的爱情观。</a:t>
            </a:r>
            <a:r>
              <a:rPr lang="zh-CN" altLang="zh-CN" dirty="0"/>
              <a:t>　　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94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273957" y="457200"/>
            <a:ext cx="3886200" cy="5943600"/>
          </a:xfrm>
          <a:prstGeom prst="flowChartAlternateProcess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35000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u="dashHeavy" dirty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教学目标：</a:t>
            </a:r>
            <a:endParaRPr lang="en-US" altLang="zh-CN" sz="2800" b="1" u="dashHeavy" dirty="0">
              <a:solidFill>
                <a:schemeClr val="tx1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endParaRPr lang="en-US" altLang="zh-CN" sz="2800" b="1" kern="100" dirty="0">
              <a:solidFill>
                <a:schemeClr val="tx1"/>
              </a:solidFill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chemeClr val="tx1"/>
                </a:solidFill>
                <a:cs typeface="Times New Roman"/>
              </a:rPr>
              <a:t>1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、知识与能力目标：、　　</a:t>
            </a:r>
          </a:p>
          <a:p>
            <a:pPr algn="just"/>
            <a:r>
              <a:rPr lang="zh-CN" altLang="en-US" sz="2800" b="1" kern="100" dirty="0">
                <a:solidFill>
                  <a:schemeClr val="tx1"/>
                </a:solidFill>
                <a:cs typeface="Times New Roman"/>
              </a:rPr>
              <a:t>   </a:t>
            </a:r>
            <a:r>
              <a:rPr lang="zh-CN" altLang="en-US" sz="2800" b="1" kern="1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积累词句  </a:t>
            </a:r>
            <a:r>
              <a:rPr lang="zh-CN" altLang="en-US" sz="2800" b="1" kern="10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巧妙</a:t>
            </a:r>
            <a:r>
              <a:rPr lang="zh-CN" altLang="en-US" sz="2800" b="1" kern="1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构思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　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2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、过程和方法目标：　　</a:t>
            </a:r>
          </a:p>
          <a:p>
            <a:pPr algn="just"/>
            <a:r>
              <a:rPr lang="zh-CN" altLang="en-US" sz="2800" b="1" kern="100" dirty="0">
                <a:solidFill>
                  <a:schemeClr val="tx1"/>
                </a:solidFill>
                <a:cs typeface="Times New Roman"/>
              </a:rPr>
              <a:t>   </a:t>
            </a:r>
            <a:r>
              <a:rPr lang="zh-CN" altLang="en-US" sz="2800" b="1" kern="10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文化背景  理解</a:t>
            </a:r>
            <a:r>
              <a:rPr lang="zh-CN" altLang="en-US" sz="2800" b="1" kern="1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分析</a:t>
            </a:r>
            <a:endParaRPr lang="zh-CN" altLang="zh-CN" sz="2800" b="1" kern="100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、情感态度价值观目标：</a:t>
            </a:r>
            <a:endParaRPr lang="en-US" altLang="zh-CN" sz="2800" b="1" kern="100" dirty="0">
              <a:solidFill>
                <a:schemeClr val="tx1"/>
              </a:solidFill>
              <a:cs typeface="Times New Roman"/>
            </a:endParaRPr>
          </a:p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   </a:t>
            </a:r>
            <a:r>
              <a:rPr lang="zh-CN" altLang="en-US" sz="2800" b="1" kern="10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爱</a:t>
            </a:r>
            <a:r>
              <a:rPr lang="zh-CN" altLang="en-US" sz="2800" b="1" kern="1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的真谛 </a:t>
            </a:r>
            <a:r>
              <a:rPr lang="zh-CN" altLang="en-US" sz="2800" b="1" kern="10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 把握</a:t>
            </a:r>
            <a:r>
              <a:rPr lang="zh-CN" altLang="en-US" sz="2800" b="1" kern="1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/>
              </a:rPr>
              <a:t>情感</a:t>
            </a:r>
            <a:r>
              <a:rPr lang="zh-CN" altLang="zh-CN" sz="2800" b="1" kern="100" dirty="0">
                <a:cs typeface="Times New Roman"/>
              </a:rPr>
              <a:t>　</a:t>
            </a:r>
            <a:endParaRPr lang="zh-CN" altLang="en-US" sz="2800" dirty="0"/>
          </a:p>
        </p:txBody>
      </p:sp>
      <p:sp>
        <p:nvSpPr>
          <p:cNvPr id="11" name="流程图: 可选过程 10"/>
          <p:cNvSpPr/>
          <p:nvPr/>
        </p:nvSpPr>
        <p:spPr>
          <a:xfrm>
            <a:off x="5029200" y="468086"/>
            <a:ext cx="3824514" cy="59436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2800" b="1" u="dashHeavy" dirty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教学重点： 　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　</a:t>
            </a:r>
          </a:p>
          <a:p>
            <a:pPr algn="just"/>
            <a:endParaRPr lang="en-US" altLang="zh-CN" sz="2800" b="1" kern="100" dirty="0">
              <a:solidFill>
                <a:schemeClr val="tx1"/>
              </a:solidFill>
              <a:cs typeface="Times New Roman"/>
            </a:endParaRPr>
          </a:p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zh-CN" altLang="en-US" sz="2800" b="1" kern="100" dirty="0">
                <a:solidFill>
                  <a:schemeClr val="tx1"/>
                </a:solidFill>
                <a:cs typeface="Times New Roman"/>
              </a:rPr>
              <a:t>、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品味含义深刻的语句。　　</a:t>
            </a:r>
          </a:p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2</a:t>
            </a:r>
            <a:r>
              <a:rPr lang="zh-CN" altLang="en-US" sz="2800" b="1" kern="100" dirty="0">
                <a:solidFill>
                  <a:schemeClr val="tx1"/>
                </a:solidFill>
                <a:cs typeface="Times New Roman"/>
              </a:rPr>
              <a:t>、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体会故事背后的寓意和运用故事阐述道理的写法的好处。</a:t>
            </a:r>
          </a:p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zh-CN" altLang="en-US" sz="2800" b="1" kern="100" dirty="0">
                <a:solidFill>
                  <a:schemeClr val="tx1"/>
                </a:solidFill>
                <a:cs typeface="Times New Roman"/>
              </a:rPr>
              <a:t>、</a:t>
            </a:r>
            <a:r>
              <a:rPr lang="zh-CN" altLang="zh-CN" sz="2800" b="1" kern="100" dirty="0">
                <a:solidFill>
                  <a:schemeClr val="tx1"/>
                </a:solidFill>
                <a:cs typeface="Times New Roman"/>
              </a:rPr>
              <a:t>了解爱情的真谛，让学生树立正确的爱情观。</a:t>
            </a:r>
            <a:endParaRPr lang="zh-CN" altLang="en-US" sz="2800" b="1" kern="1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左右箭头 15"/>
          <p:cNvSpPr/>
          <p:nvPr/>
        </p:nvSpPr>
        <p:spPr>
          <a:xfrm>
            <a:off x="3795486" y="4724400"/>
            <a:ext cx="1676400" cy="609600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右箭头 16"/>
          <p:cNvSpPr/>
          <p:nvPr/>
        </p:nvSpPr>
        <p:spPr>
          <a:xfrm>
            <a:off x="3780972" y="3581400"/>
            <a:ext cx="1676400" cy="609600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右箭头 17"/>
          <p:cNvSpPr/>
          <p:nvPr/>
        </p:nvSpPr>
        <p:spPr>
          <a:xfrm>
            <a:off x="3795486" y="2209800"/>
            <a:ext cx="1676400" cy="609600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2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09600" y="304800"/>
            <a:ext cx="5562600" cy="1173162"/>
          </a:xfrm>
        </p:spPr>
        <p:txBody>
          <a:bodyPr>
            <a:norm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r>
              <a:rPr lang="zh-CN" altLang="en-US" sz="4480" b="1" dirty="0">
                <a:ln>
                  <a:gradFill>
                    <a:gsLst>
                      <a:gs pos="0">
                        <a:srgbClr xmlns:mc="http://schemas.openxmlformats.org/markup-compatibility/2006" xmlns:a14="http://schemas.microsoft.com/office/drawing/2010/main" val="FC9FCB" mc:Ignorable=""/>
                      </a:gs>
                      <a:gs pos="13000">
                        <a:srgbClr xmlns:mc="http://schemas.openxmlformats.org/markup-compatibility/2006" xmlns:a14="http://schemas.microsoft.com/office/drawing/2010/main" val="F8B049" mc:Ignorable=""/>
                      </a:gs>
                      <a:gs pos="21001">
                        <a:srgbClr xmlns:mc="http://schemas.openxmlformats.org/markup-compatibility/2006" xmlns:a14="http://schemas.microsoft.com/office/drawing/2010/main" val="F8B049" mc:Ignorable=""/>
                      </a:gs>
                      <a:gs pos="63000">
                        <a:srgbClr xmlns:mc="http://schemas.openxmlformats.org/markup-compatibility/2006" xmlns:a14="http://schemas.microsoft.com/office/drawing/2010/main" val="FEE7F2" mc:Ignorable=""/>
                      </a:gs>
                      <a:gs pos="67000">
                        <a:srgbClr xmlns:mc="http://schemas.openxmlformats.org/markup-compatibility/2006" xmlns:a14="http://schemas.microsoft.com/office/drawing/2010/main" val="F952A0" mc:Ignorable=""/>
                      </a:gs>
                      <a:gs pos="69000">
                        <a:srgbClr xmlns:mc="http://schemas.openxmlformats.org/markup-compatibility/2006" xmlns:a14="http://schemas.microsoft.com/office/drawing/2010/main" val="C50849" mc:Ignorable=""/>
                      </a:gs>
                      <a:gs pos="82001">
                        <a:srgbClr xmlns:mc="http://schemas.openxmlformats.org/markup-compatibility/2006" xmlns:a14="http://schemas.microsoft.com/office/drawing/2010/main" val="B43E85" mc:Ignorable=""/>
                      </a:gs>
                      <a:gs pos="100000">
                        <a:srgbClr xmlns:mc="http://schemas.openxmlformats.org/markup-compatibility/2006" xmlns:a14="http://schemas.microsoft.com/office/drawing/2010/main" val="F8B049" mc:Ignorable=""/>
                      </a:gs>
                    </a:gsLst>
                    <a:lin ang="5400000" scaled="0"/>
                  </a:gradFill>
                </a:ln>
                <a:effectLst>
                  <a:glow rad="723900">
                    <a:schemeClr val="accent6">
                      <a:satMod val="175000"/>
                      <a:alpha val="26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教学方法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zh-CN" b="1" dirty="0" smtClean="0"/>
              <a:t>为了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突破</a:t>
            </a:r>
            <a:r>
              <a:rPr lang="zh-CN" altLang="zh-CN" b="1" dirty="0"/>
              <a:t>重点</a:t>
            </a:r>
            <a:r>
              <a:rPr lang="zh-CN" altLang="zh-CN" b="1" dirty="0" smtClean="0"/>
              <a:t>，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解决难点，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顺利</a:t>
            </a:r>
            <a:r>
              <a:rPr lang="zh-CN" altLang="zh-CN" b="1" dirty="0"/>
              <a:t>达成教学目标</a:t>
            </a:r>
            <a:r>
              <a:rPr lang="zh-CN" altLang="zh-CN" b="1" dirty="0" smtClean="0"/>
              <a:t>，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我</a:t>
            </a:r>
            <a:r>
              <a:rPr lang="zh-CN" altLang="zh-CN" b="1" dirty="0"/>
              <a:t>结合教材特点</a:t>
            </a:r>
            <a:r>
              <a:rPr lang="zh-CN" altLang="zh-CN" b="1" dirty="0" smtClean="0"/>
              <a:t>和</a:t>
            </a:r>
            <a:r>
              <a:rPr lang="zh-CN" altLang="en-US" b="1" dirty="0"/>
              <a:t>九</a:t>
            </a:r>
            <a:r>
              <a:rPr lang="zh-CN" altLang="zh-CN" b="1" dirty="0" smtClean="0"/>
              <a:t>年级</a:t>
            </a:r>
            <a:r>
              <a:rPr lang="zh-CN" altLang="zh-CN" b="1" dirty="0"/>
              <a:t>学生思维活跃，求知欲强，乐于表达，乐于交流的学习特点，本堂课中主要采用以下几种方法：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56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5600" y="533400"/>
            <a:ext cx="5638800" cy="55927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u="sng" dirty="0" smtClean="0"/>
              <a:t>朗读</a:t>
            </a:r>
            <a:r>
              <a:rPr lang="zh-CN" altLang="zh-CN" b="1" u="sng" dirty="0"/>
              <a:t>感悟法</a:t>
            </a:r>
            <a:r>
              <a:rPr lang="zh-CN" altLang="zh-CN" b="1" u="sng" dirty="0" smtClean="0"/>
              <a:t>：</a:t>
            </a:r>
            <a:endParaRPr lang="en-US" altLang="zh-CN" b="1" u="sng" dirty="0" smtClean="0"/>
          </a:p>
          <a:p>
            <a:pPr marL="0" indent="0">
              <a:buNone/>
            </a:pPr>
            <a:r>
              <a:rPr lang="en-US" altLang="zh-CN" b="1" dirty="0" smtClean="0"/>
              <a:t>        </a:t>
            </a:r>
            <a:r>
              <a:rPr lang="zh-CN" altLang="zh-CN" b="1" dirty="0" smtClean="0"/>
              <a:t>结合</a:t>
            </a:r>
            <a:r>
              <a:rPr lang="zh-CN" altLang="zh-CN" b="1" dirty="0"/>
              <a:t>本</a:t>
            </a:r>
            <a:r>
              <a:rPr lang="zh-CN" altLang="zh-CN" b="1" dirty="0" smtClean="0"/>
              <a:t>课</a:t>
            </a:r>
            <a:r>
              <a:rPr lang="zh-CN" altLang="en-US" b="1" dirty="0" smtClean="0"/>
              <a:t>书信</a:t>
            </a:r>
            <a:r>
              <a:rPr lang="zh-CN" altLang="zh-CN" b="1" dirty="0" smtClean="0"/>
              <a:t>的</a:t>
            </a:r>
            <a:r>
              <a:rPr lang="zh-CN" altLang="zh-CN" b="1" dirty="0"/>
              <a:t>语言特色，以读代讲，以读促学，通过自读自悟、边读边想像，生生评读师生评读等多种方式让学生在读中</a:t>
            </a:r>
            <a:r>
              <a:rPr lang="en-US" altLang="zh-CN" b="1" dirty="0"/>
              <a:t>“</a:t>
            </a:r>
            <a:r>
              <a:rPr lang="zh-CN" altLang="zh-CN" b="1" dirty="0"/>
              <a:t>思考</a:t>
            </a:r>
            <a:r>
              <a:rPr lang="en-US" altLang="zh-CN" b="1" dirty="0"/>
              <a:t>”</a:t>
            </a:r>
            <a:r>
              <a:rPr lang="zh-CN" altLang="zh-CN" b="1" dirty="0"/>
              <a:t>，在读中</a:t>
            </a:r>
            <a:r>
              <a:rPr lang="en-US" altLang="zh-CN" b="1" dirty="0"/>
              <a:t>“</a:t>
            </a:r>
            <a:r>
              <a:rPr lang="zh-CN" altLang="zh-CN" b="1" dirty="0"/>
              <a:t>感悟</a:t>
            </a:r>
            <a:r>
              <a:rPr lang="en-US" altLang="zh-CN" b="1" dirty="0"/>
              <a:t>”</a:t>
            </a:r>
            <a:r>
              <a:rPr lang="zh-CN" altLang="zh-CN" b="1" dirty="0"/>
              <a:t>，在读中</a:t>
            </a:r>
            <a:r>
              <a:rPr lang="en-US" altLang="zh-CN" b="1" dirty="0"/>
              <a:t>“</a:t>
            </a:r>
            <a:r>
              <a:rPr lang="zh-CN" altLang="zh-CN" b="1" dirty="0"/>
              <a:t>想象</a:t>
            </a:r>
            <a:r>
              <a:rPr lang="en-US" altLang="zh-CN" b="1" dirty="0"/>
              <a:t>”</a:t>
            </a:r>
            <a:r>
              <a:rPr lang="zh-CN" altLang="zh-CN" b="1" dirty="0"/>
              <a:t>，充分感受课文的语言美、意境美，并将之内化、沉淀，从而形成良好的语感。</a:t>
            </a:r>
          </a:p>
          <a:p>
            <a:pPr marL="0" indent="0"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2771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1F497D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4F81BD" mc:Ignorable=""/>
    </a:accent1>
    <a:accent2>
      <a:srgbClr xmlns:mc="http://schemas.openxmlformats.org/markup-compatibility/2006" xmlns:a14="http://schemas.microsoft.com/office/drawing/2010/main" val="C0504D" mc:Ignorable=""/>
    </a:accent2>
    <a:accent3>
      <a:srgbClr xmlns:mc="http://schemas.openxmlformats.org/markup-compatibility/2006" xmlns:a14="http://schemas.microsoft.com/office/drawing/2010/main" val="9BBB59" mc:Ignorable=""/>
    </a:accent3>
    <a:accent4>
      <a:srgbClr xmlns:mc="http://schemas.openxmlformats.org/markup-compatibility/2006" xmlns:a14="http://schemas.microsoft.com/office/drawing/2010/main" val="8064A2" mc:Ignorable=""/>
    </a:accent4>
    <a:accent5>
      <a:srgbClr xmlns:mc="http://schemas.openxmlformats.org/markup-compatibility/2006" xmlns:a14="http://schemas.microsoft.com/office/drawing/2010/main" val="4BACC6" mc:Ignorable=""/>
    </a:accent5>
    <a:accent6>
      <a:srgbClr xmlns:mc="http://schemas.openxmlformats.org/markup-compatibility/2006" xmlns:a14="http://schemas.microsoft.com/office/drawing/2010/main" val="F79646" mc:Ignorable=""/>
    </a:accent6>
    <a:hlink>
      <a:srgbClr xmlns:mc="http://schemas.openxmlformats.org/markup-compatibility/2006" xmlns:a14="http://schemas.microsoft.com/office/drawing/2010/main" val="0000FF" mc:Ignorable=""/>
    </a:hlink>
    <a:folHlink>
      <a:srgbClr xmlns:mc="http://schemas.openxmlformats.org/markup-compatibility/2006" xmlns:a14="http://schemas.microsoft.com/office/drawing/2010/main" val="800080" mc:Ignorable="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613</Words>
  <Application>Microsoft Office PowerPoint</Application>
  <PresentationFormat>全屏显示(4:3)</PresentationFormat>
  <Paragraphs>75</Paragraphs>
  <Slides>23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Theme</vt:lpstr>
      <vt:lpstr>致                                  女儿的一封信</vt:lpstr>
      <vt:lpstr>PowerPoint 演示文稿</vt:lpstr>
      <vt:lpstr>PowerPoint 演示文稿</vt:lpstr>
      <vt:lpstr>教材分析： 《致女儿的信》一文是人教版九年级上册第二单元第8课的自读课文，作者是前苏联著名教育家苏霍姆林斯基，面对正值花季的女儿对爱情这一简单而深奥问题的提问，用了一个充满诗情画意的故事，阐释了爱情的真谛。 </vt:lpstr>
      <vt:lpstr>PowerPoint 演示文稿</vt:lpstr>
      <vt:lpstr>PowerPoint 演示文稿</vt:lpstr>
      <vt:lpstr>PowerPoint 演示文稿</vt:lpstr>
      <vt:lpstr>教学方法</vt:lpstr>
      <vt:lpstr>PowerPoint 演示文稿</vt:lpstr>
      <vt:lpstr>PowerPoint 演示文稿</vt:lpstr>
      <vt:lpstr>PowerPoint 演示文稿</vt:lpstr>
      <vt:lpstr>PowerPoint 演示文稿</vt:lpstr>
      <vt:lpstr>        除了以上方法外，在本堂课的教学中，还穿插了自主探究法、合作学习法、等等。我力求学生在读中受到情感的熏陶，在语言实践中学习语言，在品味语言中积累语言，在内容体会中掌握方法。 </vt:lpstr>
      <vt:lpstr>       教学过程</vt:lpstr>
      <vt:lpstr>（一）创设情境，导入新课 （联系情境教学法、利用多媒体）</vt:lpstr>
      <vt:lpstr>（二）预习检测    课前准备 （学生学法指导、体现教学目标）</vt:lpstr>
      <vt:lpstr>（三）读文感知，把握大意</vt:lpstr>
      <vt:lpstr>     （四）读后交流，合作探究        （利用对话教学、师生互动）</vt:lpstr>
      <vt:lpstr>（五）品味语言  拓展延伸 （揣摩关键语句、分享爱情佳话）</vt:lpstr>
      <vt:lpstr>（六）教师小结  布置作业 （保持学习热情、培养道德情操）</vt:lpstr>
      <vt:lpstr>                      教学板书                                                  （见黑板）</vt:lpstr>
      <vt:lpstr>教学评价</vt:lpstr>
      <vt:lpstr>谢谢O(∩_∩)O谢谢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致女儿的一封信</dc:title>
  <dc:creator>us</dc:creator>
  <cp:lastModifiedBy>us</cp:lastModifiedBy>
  <cp:revision>34</cp:revision>
  <dcterms:created xsi:type="dcterms:W3CDTF">2006-08-16T00:00:00Z</dcterms:created>
  <dcterms:modified xsi:type="dcterms:W3CDTF">2010-04-07T06:16:27Z</dcterms:modified>
</cp:coreProperties>
</file>