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7" r:id="rId3"/>
    <p:sldId id="258" r:id="rId4"/>
    <p:sldId id="259" r:id="rId5"/>
    <p:sldId id="286" r:id="rId6"/>
    <p:sldId id="287" r:id="rId7"/>
    <p:sldId id="288" r:id="rId8"/>
    <p:sldId id="260" r:id="rId9"/>
    <p:sldId id="261" r:id="rId10"/>
    <p:sldId id="262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5" r:id="rId22"/>
    <p:sldId id="276" r:id="rId23"/>
    <p:sldId id="277" r:id="rId25"/>
    <p:sldId id="263" r:id="rId26"/>
    <p:sldId id="281" r:id="rId27"/>
    <p:sldId id="282" r:id="rId28"/>
    <p:sldId id="283" r:id="rId29"/>
    <p:sldId id="284" r:id="rId30"/>
    <p:sldId id="285" r:id="rId31"/>
    <p:sldId id="289" r:id="rId32"/>
    <p:sldId id="290" r:id="rId33"/>
    <p:sldId id="291" r:id="rId34"/>
    <p:sldId id="292" r:id="rId35"/>
    <p:sldId id="293" r:id="rId36"/>
    <p:sldId id="295" r:id="rId37"/>
    <p:sldId id="294" r:id="rId38"/>
    <p:sldId id="296" r:id="rId39"/>
    <p:sldId id="297" r:id="rId40"/>
    <p:sldId id="298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file:///F:\&#40644;&#27827;&#22823;&#21512;&#21809;%20&#27468;&#26354;%20&#27468;&#35789;%20&#32972;&#26223;\1&#40644;&#27827;&#33337;&#22827;&#26354;_&#20013;&#22269;&#22269;&#23478;&#20132;&#21709;&#20048;&#22242;.mp3" TargetMode="External"/><Relationship Id="rId1" Type="http://schemas.openxmlformats.org/officeDocument/2006/relationships/audio" Target="file:///F:\&#40644;&#27827;&#22823;&#21512;&#21809;%20&#27468;&#26354;%20&#27468;&#35789;%20&#32972;&#26223;\1&#40644;&#27827;&#33337;&#22827;&#26354;_&#20013;&#22269;&#22269;&#23478;&#20132;&#21709;&#20048;&#22242;.mp3" TargetMode="Externa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file:///F:\&#40644;&#27827;&#22823;&#21512;&#21809;%20&#27468;&#26354;%20&#27468;&#35789;%20&#32972;&#26223;\2&#40644;&#27827;&#39042;_&#20013;&#22269;&#22269;&#23478;&#20132;&#21709;&#20048;&#22242;.mp3" TargetMode="External"/><Relationship Id="rId1" Type="http://schemas.openxmlformats.org/officeDocument/2006/relationships/audio" Target="file:///F:\&#40644;&#27827;&#22823;&#21512;&#21809;%20&#27468;&#26354;%20&#27468;&#35789;%20&#32972;&#26223;\2&#40644;&#27827;&#39042;_&#20013;&#22269;&#22269;&#23478;&#20132;&#21709;&#20048;&#22242;.mp3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file:///F:\&#40644;&#27827;&#22823;&#21512;&#21809;%20&#27468;&#26354;%20&#27468;&#35789;%20&#32972;&#26223;\3&#40644;&#27700;&#35875;_&#20013;&#22269;&#22269;&#23478;&#20132;&#21709;&#20048;&#22242;.mp3" TargetMode="External"/><Relationship Id="rId1" Type="http://schemas.openxmlformats.org/officeDocument/2006/relationships/audio" Target="file:///F:\&#40644;&#27827;&#22823;&#21512;&#21809;%20&#27468;&#26354;%20&#27468;&#35789;%20&#32972;&#26223;\3&#40644;&#27700;&#35875;_&#20013;&#22269;&#22269;&#23478;&#20132;&#21709;&#20048;&#22242;.mp3" TargetMode="Externa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file:///F:\&#40644;&#27827;&#22823;&#21512;&#21809;%20&#27468;&#26354;%20&#27468;&#35789;%20&#32972;&#26223;\4&#27827;&#36793;&#23545;&#21475;&#26354;_&#20013;&#22269;&#22269;&#23478;&#20132;&#21709;&#20048;&#22242;.mp3" TargetMode="External"/><Relationship Id="rId1" Type="http://schemas.openxmlformats.org/officeDocument/2006/relationships/audio" Target="file:///F:\&#40644;&#27827;&#22823;&#21512;&#21809;%20&#27468;&#26354;%20&#27468;&#35789;%20&#32972;&#26223;\4&#27827;&#36793;&#23545;&#21475;&#26354;_&#20013;&#22269;&#22269;&#23478;&#20132;&#21709;&#20048;&#22242;.mp3" TargetMode="Externa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file:///F:\&#40644;&#27827;&#22823;&#21512;&#21809;%20&#27468;&#26354;%20&#27468;&#35789;%20&#32972;&#26223;\5&#40644;&#27827;&#24616;_&#20013;&#22269;&#22269;&#23478;&#20132;&#21709;&#20048;&#22242;.mp3" TargetMode="External"/><Relationship Id="rId1" Type="http://schemas.openxmlformats.org/officeDocument/2006/relationships/audio" Target="file:///F:\&#40644;&#27827;&#22823;&#21512;&#21809;%20&#27468;&#26354;%20&#27468;&#35789;%20&#32972;&#26223;\5&#40644;&#27827;&#24616;_&#20013;&#22269;&#22269;&#23478;&#20132;&#21709;&#20048;&#22242;.mp3" TargetMode="Externa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file:///F:\&#40644;&#27827;&#22823;&#21512;&#21809;%20&#27468;&#26354;%20&#27468;&#35789;%20&#32972;&#26223;\6&#20445;&#21355;&#40644;&#27827;_&#20013;&#22269;&#22269;&#23478;&#20132;&#21709;&#20048;&#22242;.mp3" TargetMode="External"/><Relationship Id="rId1" Type="http://schemas.openxmlformats.org/officeDocument/2006/relationships/audio" Target="file:///F:\&#40644;&#27827;&#22823;&#21512;&#21809;%20&#27468;&#26354;%20&#27468;&#35789;%20&#32972;&#26223;\6&#20445;&#21355;&#40644;&#27827;_&#20013;&#22269;&#22269;&#23478;&#20132;&#21709;&#20048;&#22242;.mp3" TargetMode="Externa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file:///F:\&#40644;&#27827;&#22823;&#21512;&#21809;%20&#27468;&#26354;%20&#27468;&#35789;%20&#32972;&#26223;\7&#24594;&#21564;&#21543;&#65281;&#40644;&#27827;_&#20013;&#22269;&#22269;&#23478;&#20132;&#21709;&#20048;&#22242;.mp3" TargetMode="External"/><Relationship Id="rId1" Type="http://schemas.openxmlformats.org/officeDocument/2006/relationships/audio" Target="file:///F:\&#40644;&#27827;&#22823;&#21512;&#21809;%20&#27468;&#26354;%20&#27468;&#35789;%20&#32972;&#26223;\7&#24594;&#21564;&#21543;&#65281;&#40644;&#27827;_&#20013;&#22269;&#22269;&#23478;&#20132;&#21709;&#20048;&#22242;.mp3" TargetMode="Externa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microsoft.com/office/2007/relationships/media" Target="file:///F:\&#40644;&#27827;&#22823;&#21512;&#21809;%20&#27468;&#26354;%20&#27468;&#35789;%20&#32972;&#26223;\&#38271;&#27743;&#20043;&#27468;_&#27575;&#31168;&#26757;.mp3" TargetMode="External"/><Relationship Id="rId2" Type="http://schemas.openxmlformats.org/officeDocument/2006/relationships/audio" Target="file:///F:\&#40644;&#27827;&#22823;&#21512;&#21809;%20&#27468;&#26354;%20&#27468;&#35789;%20&#32972;&#26223;\&#38271;&#27743;&#20043;&#27468;_&#27575;&#31168;&#26757;.mp3" TargetMode="External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8cb1cb13495409236595be749358d109b3de493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315835" y="365125"/>
            <a:ext cx="3900170" cy="6477635"/>
          </a:xfrm>
          <a:prstGeom prst="rect">
            <a:avLst/>
          </a:prstGeom>
        </p:spPr>
      </p:pic>
      <p:pic>
        <p:nvPicPr>
          <p:cNvPr id="5" name="图片 4" descr="0b46f21fbe096b63e045432304338744ebf8ac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55245"/>
            <a:ext cx="6095365" cy="6786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5127x5juxwjh2qxxzfih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9525" y="7620"/>
            <a:ext cx="12191365" cy="68484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5123k8smns6z1o66sx1n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81840" cy="68103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5130a2ocgi1di6l1xdii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5080"/>
            <a:ext cx="12085955" cy="68611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5134n9cr511mcce699ma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7620"/>
            <a:ext cx="12192000" cy="68675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5137ojxqnx88n2x86xwi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0" y="2540"/>
            <a:ext cx="12167870" cy="68484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5221fxe5v1l1layanp8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-3175"/>
            <a:ext cx="12202160" cy="68497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5218plmle3vbunbt3npc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780" y="-1905"/>
            <a:ext cx="12173585" cy="68776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5246u1441aeptm580hz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890" y="17780"/>
            <a:ext cx="12172315" cy="68383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aa18972bd40735fa52da511e9a510fb30f24086a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0" y="-8890"/>
            <a:ext cx="12178030" cy="68814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d8f9d72a6059252d340f41a63c9b033b5bb5b97c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6040" y="-1905"/>
            <a:ext cx="12245975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47345"/>
          </a:xfrm>
        </p:spPr>
        <p:txBody>
          <a:bodyPr>
            <a:normAutofit fontScale="90000"/>
          </a:bodyPr>
          <a:p>
            <a:r>
              <a:rPr lang="en-US" altLang="zh-CN"/>
              <a:t>    </a:t>
            </a:r>
            <a:r>
              <a:rPr lang="zh-CN" altLang="en-US"/>
              <a:t>作词：光未然                   作曲：冼星海</a:t>
            </a:r>
            <a:endParaRPr lang="zh-CN" altLang="en-US"/>
          </a:p>
        </p:txBody>
      </p:sp>
      <p:pic>
        <p:nvPicPr>
          <p:cNvPr id="4" name="内容占位符 3" descr="0dd7912397dda1441320f1e6b4b7d0a20cf486bd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6250" y="711835"/>
            <a:ext cx="4718050" cy="6133465"/>
          </a:xfrm>
          <a:prstGeom prst="rect">
            <a:avLst/>
          </a:prstGeom>
        </p:spPr>
      </p:pic>
      <p:pic>
        <p:nvPicPr>
          <p:cNvPr id="5" name="图片 4" descr="94cad1c8a786c91771dbc06dcf3d70cf3ac7578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230" y="711835"/>
            <a:ext cx="5361305" cy="61341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79f0f736afc3793141ae1db2ebc4b74542a9116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890" y="1270"/>
            <a:ext cx="12173585" cy="685546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54940" y="887730"/>
            <a:ext cx="11880850" cy="5577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0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黄河大合唱合唱曲目</a:t>
            </a:r>
            <a:endParaRPr lang="zh-CN" altLang="en-US" sz="4000" b="0" u="none">
              <a:solidFill>
                <a:srgbClr val="FF0000"/>
              </a:solidFill>
              <a:highlight>
                <a:srgbClr val="FFFFFF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第一乐章：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黄河船夫曲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（混声合唱）第二乐章：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黄河颂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（男高音或男中音独唱）第三乐章：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黄河之水天上来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（配乐诗朗诵，三弦伴奏）第四乐章：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黄水谣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（女声二部合唱，原稿为齐唱）第五乐章：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河边对口曲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（男声二重唱及混声合唱，原稿是男声对唱）第六乐章：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黄河怨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（女高音独唱，音乐会上常按修订稿加入女声三部伴唱）第七乐章：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保卫黄河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（轮唱）第八乐章：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怒吼吧，黄河</a:t>
            </a:r>
            <a:r>
              <a:rPr lang="en-US" altLang="zh-CN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0" u="none">
                <a:solidFill>
                  <a:srgbClr val="FF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（混声合唱）</a:t>
            </a:r>
            <a:endParaRPr lang="zh-CN" altLang="en-US" sz="3200" b="0" u="none">
              <a:solidFill>
                <a:srgbClr val="FF0000"/>
              </a:solidFill>
              <a:highlight>
                <a:srgbClr val="FFFFFF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5125" y="46990"/>
            <a:ext cx="10515600" cy="1325563"/>
          </a:xfrm>
        </p:spPr>
        <p:txBody>
          <a:bodyPr/>
          <a:p>
            <a:r>
              <a:rPr lang="zh-CN" altLang="en-US" b="1">
                <a:solidFill>
                  <a:srgbClr val="0070C0"/>
                </a:solidFill>
                <a:sym typeface="+mn-ea"/>
              </a:rPr>
              <a:t>黄河大合唱《黄河船夫曲》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7180" y="667385"/>
            <a:ext cx="10852785" cy="4862830"/>
          </a:xfrm>
        </p:spPr>
        <p:txBody>
          <a:bodyPr>
            <a:noAutofit/>
          </a:bodyPr>
          <a:p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朗诵词：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朋友！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你到过黄河吗？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你渡过黄河吗？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你还记得河上的船夫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拼着性命和惊涛骇浪搏战的情景吗？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如果你已经忘掉的话，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那么你听吧！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歌词：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咳哟！划哟……乌云啊，遮满天！波涛啊，高如山！冷风啊，扑上脸！浪花啊，打进船！咳哟！划哟……伙伴啊，睁开眼！舵手啊，把住腕！当心啊，别偷懒！拼命啊，莫胆寒！咳！划哟！咳！划哟！咳！划哟！咳！划哟！不怕那千丈波浪高如山！不怕那千丈波浪高如山！行船好比上火线，团结一心冲上前！咳！划哟！咳！划哟！咳！划哟！咳！划哟！咳哟！划哟……划哟！冲上前！划哟！冲上前！划哟！冲上前！划哟！冲上前！咳哟！咳哟！哈哈哈哈……我们看见了河岸，我们登上了河岸，心啊安一安，气啊喘一喘。回头来，再和那黄河怒涛决一死战！决一死战！决一死战！决一死战！咳！划哟……</a:t>
            </a:r>
            <a:endParaRPr lang="zh-CN" altLang="en-US" sz="2000" b="1">
              <a:solidFill>
                <a:srgbClr val="0070C0"/>
              </a:solidFill>
            </a:endParaRPr>
          </a:p>
        </p:txBody>
      </p:sp>
      <p:pic>
        <p:nvPicPr>
          <p:cNvPr id="5" name="1黄河船夫曲_中国国家交响乐团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998835" y="586994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991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7030A0"/>
                </a:solidFill>
                <a:sym typeface="+mn-ea"/>
              </a:rPr>
              <a:t>黄河大合唱《黄河颂》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3490"/>
            <a:ext cx="10515600" cy="4351338"/>
          </a:xfrm>
        </p:spPr>
        <p:txBody>
          <a:bodyPr>
            <a:noAutofit/>
          </a:bodyPr>
          <a:p>
            <a:endParaRPr lang="zh-CN" altLang="en-US" sz="2200" b="1">
              <a:solidFill>
                <a:srgbClr val="7030A0"/>
              </a:solidFill>
            </a:endParaRPr>
          </a:p>
          <a:p>
            <a:r>
              <a:rPr lang="zh-CN" altLang="en-US" sz="2500" b="1">
                <a:solidFill>
                  <a:srgbClr val="7030A0"/>
                </a:solidFill>
              </a:rPr>
              <a:t>朗诵词：</a:t>
            </a:r>
            <a:endParaRPr lang="zh-CN" altLang="en-US" sz="2500" b="1">
              <a:solidFill>
                <a:srgbClr val="7030A0"/>
              </a:solidFill>
            </a:endParaRPr>
          </a:p>
          <a:p>
            <a:r>
              <a:rPr lang="zh-CN" altLang="en-US" sz="2500" b="1">
                <a:solidFill>
                  <a:srgbClr val="7030A0"/>
                </a:solidFill>
              </a:rPr>
              <a:t>啊！朋友！黄河以它英雄的气魄，出现在亚洲的原野，它象征着我们民族的精神：伟大而崇高！这里，我们向着黄河，唱着我们的赞歌。</a:t>
            </a:r>
            <a:endParaRPr lang="zh-CN" altLang="en-US" sz="2500" b="1">
              <a:solidFill>
                <a:srgbClr val="7030A0"/>
              </a:solidFill>
            </a:endParaRPr>
          </a:p>
          <a:p>
            <a:r>
              <a:rPr lang="zh-CN" altLang="en-US" sz="2500" b="1">
                <a:solidFill>
                  <a:srgbClr val="7030A0"/>
                </a:solidFill>
              </a:rPr>
              <a:t>歌词：</a:t>
            </a:r>
            <a:endParaRPr lang="zh-CN" altLang="en-US" sz="2500" b="1">
              <a:solidFill>
                <a:srgbClr val="7030A0"/>
              </a:solidFill>
            </a:endParaRPr>
          </a:p>
          <a:p>
            <a:r>
              <a:rPr lang="zh-CN" altLang="en-US" sz="2500" b="1">
                <a:solidFill>
                  <a:srgbClr val="7030A0"/>
                </a:solidFill>
              </a:rPr>
              <a:t>我站在高山之巅，望黄河滚滚奔向东南。金涛澎湃，掀起万丈狂澜；浊流宛转，结成九曲连环；从昆仑山下，奔向黄海之边；把中原大地劈成南北两面。啊，黄河！你是中华民族的摇篮！五千年的古国文化，从你这发源；多少英雄的故事，在你的身边扮演！啊，黄河！你是伟大坚强，像一个巨人出现在亚洲平原之上，用你那英雄的体魄筑成我们民族的屏障。啊，黄河！你一泻万丈，浩浩荡荡，向南北两岸伸出千万条铁的臂膀。我们民族的伟大精神，将要在你的哺育下发扬滋长！我们祖国的英雄儿女，将要学习你的榜样，像你一样的伟大坚强！像你一样的伟大坚强！</a:t>
            </a:r>
            <a:endParaRPr lang="zh-CN" altLang="en-US" sz="2500" b="1">
              <a:solidFill>
                <a:srgbClr val="7030A0"/>
              </a:solidFill>
            </a:endParaRPr>
          </a:p>
        </p:txBody>
      </p:sp>
      <p:pic>
        <p:nvPicPr>
          <p:cNvPr id="4" name="2黄河颂_中国国家交响乐团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017885" y="601535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971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640" y="46355"/>
            <a:ext cx="10515600" cy="1325563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黄河大合唱《黄河之水天上来》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170" y="982980"/>
            <a:ext cx="10515600" cy="4351338"/>
          </a:xfrm>
        </p:spPr>
        <p:txBody>
          <a:bodyPr>
            <a:noAutofit/>
          </a:bodyPr>
          <a:p>
            <a:endParaRPr lang="zh-CN" altLang="en-US" sz="1100"/>
          </a:p>
          <a:p>
            <a:r>
              <a:rPr lang="zh-CN" altLang="en-US" sz="1600" b="1">
                <a:solidFill>
                  <a:srgbClr val="FF0000"/>
                </a:solidFill>
              </a:rPr>
              <a:t>朗诵词：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黄河！我们要学习你的榜样，像你一样的伟大坚强。这里，我们要在你的面前，献一首长诗，哭诉我们民族的灾难。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配乐诗朗诵，三弦伴奏：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黄河之水天上来，排山倒海，汹涌澎湃，奔腾叫啸，使人肝胆破裂！它是中国的大动脉，在它的周身，奔流着民族的热血。红日高照，水上金光迸裂。月出东山，河面银光似雪。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它震动着，跳跃着，像一条飞龙，日行千里，注入浩浩的东海。虎口龙门，摆成天上的奇阵；人，不敢在它的身边挨近，就是毒龙也不敢在水底存身。在十里路外，仰望着它的浓烟上升，象烧着漫天大火，使你感到热血沸腾；其实凉气逼来，你会周身感到寒冷。它呻吟着，震荡着，发出十万万匹马力，摇动了地壳，冲散了天上的乌云。啊，黄河！河中之王！它是一匹疯狂的猛兽，发起怒来，赛过千万条毒蟒，它要作浪兴波，冲破人间的堤防；于是黄河两岸，遭到可怕的灾殃：它吞食了两岸的人民，削平了数百里外的村庄，使千百万同胞扶老携幼，流亡他乡，挣扎在饥饿线上，死亡线上！如今两岸的人民，又受到了空前的灾难：东方的海盗，在亚洲的原野伸张着杀人的毒焰；于是饥饿和死亡，像黑热病一样，在黄河的两岸传染！啊，黄河！你抚育着我们民族的成长：你亲眼看见，这五千年来的古国遭受过多少灾难！自古以来，在黄河边上展开了无数血战，让垒垒白骨堆满你的河身，殷殷鲜血染红你的河面！但你从没有看见敌人的残暴如同今天这般；也从来没有看见黄帝的子孙像今天这样开始了全国动员。在黄河两岸，游击兵团，野战兵团，星罗棋布，散布在敌人后面；在万山丛中，在青纱帐里，展开了英勇血战！啊，黄河！你记载着我们民族的年代，古往今来，在你的身边兴起了多少英雄豪杰！但是，你从不曾看见四万万同胞像今天这样团结得如钢似铁；千百万民族英雄，为了保卫祖国洒尽他们的热血；英雄的故事，像黄河怒涛，山岳般地壮烈！啊，黄河！你可曾听见在你的身旁响彻了胜利的凯歌？你可曾看见祖国的铁军在敌人后方布成了地网天罗？他们把守着黄河两岸，不让敌人渡过！他们要把疯狂的敌人埋葬在滚滚的黄河！啊，黄河！你奔流着，怒吼着，替法西斯的恶魔唱着灭亡的葬歌！你怒吼着，叫啸着，向着祖国的原野，响应我们伟大民族的胜利的凯歌！向着祖国的原野，响应我们伟大民族的胜利的凯歌！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solidFill>
                  <a:schemeClr val="accent6"/>
                </a:solidFill>
                <a:sym typeface="+mn-ea"/>
              </a:rPr>
              <a:t>黄河大合唱《黄水谣》</a:t>
            </a:r>
            <a:endParaRPr lang="zh-CN" altLang="en-US" sz="4000">
              <a:solidFill>
                <a:schemeClr val="accent6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960" y="1021080"/>
            <a:ext cx="10515600" cy="4351338"/>
          </a:xfrm>
        </p:spPr>
        <p:txBody>
          <a:bodyPr>
            <a:noAutofit/>
          </a:bodyPr>
          <a:p>
            <a:endParaRPr lang="zh-CN" altLang="en-US" sz="3200"/>
          </a:p>
          <a:p>
            <a:r>
              <a:rPr lang="zh-CN" altLang="en-US" sz="3200">
                <a:solidFill>
                  <a:schemeClr val="accent6"/>
                </a:solidFill>
              </a:rPr>
              <a:t>朗诵词：</a:t>
            </a:r>
            <a:endParaRPr lang="zh-CN" altLang="en-US" sz="3200">
              <a:solidFill>
                <a:schemeClr val="accent6"/>
              </a:solidFill>
            </a:endParaRPr>
          </a:p>
          <a:p>
            <a:r>
              <a:rPr lang="zh-CN" altLang="en-US" sz="3200">
                <a:solidFill>
                  <a:schemeClr val="accent6"/>
                </a:solidFill>
              </a:rPr>
              <a:t>是的，我们是黄河的儿女！我们艰苦奋斗，一天天地接近胜利。但是，敌人一天不消灭，我们便一天不能安身；不信，你听听河东民众痛苦的呻吟。</a:t>
            </a:r>
            <a:endParaRPr lang="zh-CN" altLang="en-US" sz="3200">
              <a:solidFill>
                <a:schemeClr val="accent6"/>
              </a:solidFill>
            </a:endParaRPr>
          </a:p>
          <a:p>
            <a:r>
              <a:rPr lang="zh-CN" altLang="en-US" sz="3200">
                <a:solidFill>
                  <a:schemeClr val="accent6"/>
                </a:solidFill>
              </a:rPr>
              <a:t>合唱：</a:t>
            </a:r>
            <a:endParaRPr lang="zh-CN" altLang="en-US" sz="3200">
              <a:solidFill>
                <a:schemeClr val="accent6"/>
              </a:solidFill>
            </a:endParaRPr>
          </a:p>
          <a:p>
            <a:r>
              <a:rPr lang="zh-CN" altLang="en-US" sz="3200">
                <a:solidFill>
                  <a:schemeClr val="accent6"/>
                </a:solidFill>
              </a:rPr>
              <a:t>黄水奔流向东方，河流万里长。水又急，浪又高，奔腾叫啸如虎狼。开河渠，筑堤防，河东千里成平壤。麦苗儿肥啊，豆花儿香，男女老少喜洋洋。自从鬼子来，百姓遭了殃！奸淫烧杀，一片凄凉，（凄凉）扶老携幼，四处逃亡，（逃亡）丢掉了爹娘，回不了家乡！黄水奔流日夜忙，妻离子散，天各一方！妻离子散，天各一方！</a:t>
            </a:r>
            <a:endParaRPr lang="zh-CN" altLang="en-US" sz="3200">
              <a:solidFill>
                <a:schemeClr val="accent6"/>
              </a:solidFill>
            </a:endParaRPr>
          </a:p>
        </p:txBody>
      </p:sp>
      <p:pic>
        <p:nvPicPr>
          <p:cNvPr id="4" name="3黄水谣_中国国家交响乐团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957560" y="621792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861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0070C0"/>
                </a:solidFill>
                <a:sym typeface="+mn-ea"/>
              </a:rPr>
              <a:t>黄河大合唱《河边对口曲》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4810" y="696595"/>
            <a:ext cx="10515600" cy="4351338"/>
          </a:xfrm>
        </p:spPr>
        <p:txBody>
          <a:bodyPr>
            <a:noAutofit/>
          </a:bodyPr>
          <a:p>
            <a:endParaRPr lang="zh-CN" altLang="en-US" sz="3200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朗诵词：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妻离子散，天各一方！但是，人们难道永远逃亡？你听听吧，这是黄河边上两个老乡的对唱。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对唱、合唱：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张老三，我问你，你的家乡在哪里？我的家，在山西，过河还有三百里。我问你，在家里，种田还是做生意？拿锄头，耕田地，种的高粱和小米。为什么，到此地，河边流浪受孤凄？痛心事，莫提起，家破人亡无消息。张老三，莫伤悲，我的命运不如你！为什么，王老七，你的家乡在何地？在东北，做生意，家乡八年无消息。这么说，我和你，都是有家不能回！仇和恨，在心里，奔腾如同黄河水！黄河边，定主意，咱们一同打回去！为国家，当兵去，太行山上打游击！从今后，我和你一同打回老家去！</a:t>
            </a:r>
            <a:endParaRPr lang="zh-CN" altLang="en-US" b="1">
              <a:solidFill>
                <a:srgbClr val="0070C0"/>
              </a:solidFill>
            </a:endParaRPr>
          </a:p>
        </p:txBody>
      </p:sp>
      <p:pic>
        <p:nvPicPr>
          <p:cNvPr id="4" name="4河边对口曲_中国国家交响乐团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900410" y="606361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791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0070C0"/>
                </a:solidFill>
                <a:sym typeface="+mn-ea"/>
              </a:rPr>
              <a:t>黄河大合唱《黄河怨》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295" y="765175"/>
            <a:ext cx="10515600" cy="4351338"/>
          </a:xfrm>
        </p:spPr>
        <p:txBody>
          <a:bodyPr>
            <a:noAutofit/>
          </a:bodyPr>
          <a:p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朗诵词：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朋友！我们要打回老家去！老家已经太不成话了！谁没有妻子儿女，谁愿意遭受敌人的蹂躏？有良心的中国人哪！你听听一个妇人悲惨的歌声。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女高音独唱：</a:t>
            </a:r>
            <a:endParaRPr lang="zh-CN" altLang="en-US" b="1">
              <a:solidFill>
                <a:srgbClr val="0070C0"/>
              </a:solidFill>
            </a:endParaRPr>
          </a:p>
          <a:p>
            <a:r>
              <a:rPr lang="zh-CN" altLang="en-US" b="1">
                <a:solidFill>
                  <a:srgbClr val="0070C0"/>
                </a:solidFill>
              </a:rPr>
              <a:t>风啊，你不要叫喊！云啊，你不要躲闪！黄河啊，你不要呜咽！今晚，我在你面前哭诉我的仇和冤。命啊，这样苦！生活啊，这样难！鬼子啊，你这样没心肝！宝贝啊，你死得这样惨！我和你无仇又无冤，偏让我无颜偷生在人间！狂风啊，你不要叫喊！乌云啊，你不要躲闪，黄河的水啊，你不要呜咽！今晚，我要投在你的怀中，洗清我的千重愁来万重冤！丈夫啊，在天边！地下啊，再团圆！你要想想妻子儿女死得这样惨！你要替我把这笔血债清算！你要替我把这笔血债清还！</a:t>
            </a:r>
            <a:endParaRPr lang="zh-CN" altLang="en-US" b="1">
              <a:solidFill>
                <a:srgbClr val="0070C0"/>
              </a:solidFill>
            </a:endParaRPr>
          </a:p>
        </p:txBody>
      </p:sp>
      <p:pic>
        <p:nvPicPr>
          <p:cNvPr id="4" name="5黄河怨_中国国家交响乐团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950575" y="602488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671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0070C0"/>
                </a:solidFill>
                <a:sym typeface="+mn-ea"/>
              </a:rPr>
              <a:t>黄河大合唱《保卫黄河》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170" y="1252855"/>
            <a:ext cx="10515600" cy="4351338"/>
          </a:xfrm>
        </p:spPr>
        <p:txBody>
          <a:bodyPr>
            <a:noAutofit/>
          </a:bodyPr>
          <a:p>
            <a:endParaRPr lang="zh-CN" altLang="en-US" sz="3200" b="1">
              <a:solidFill>
                <a:srgbClr val="0070C0"/>
              </a:solidFill>
            </a:endParaRPr>
          </a:p>
          <a:p>
            <a:r>
              <a:rPr lang="zh-CN" altLang="en-US" sz="3200" b="1">
                <a:solidFill>
                  <a:srgbClr val="0070C0"/>
                </a:solidFill>
              </a:rPr>
              <a:t>朗诵词：</a:t>
            </a:r>
            <a:endParaRPr lang="zh-CN" altLang="en-US" sz="3200" b="1">
              <a:solidFill>
                <a:srgbClr val="0070C0"/>
              </a:solidFill>
            </a:endParaRPr>
          </a:p>
          <a:p>
            <a:r>
              <a:rPr lang="zh-CN" altLang="en-US" sz="3200" b="1">
                <a:solidFill>
                  <a:srgbClr val="0070C0"/>
                </a:solidFill>
              </a:rPr>
              <a:t>但是，中华民族的儿女啊，谁愿意像猪羊一般任人宰割？我们抱定必胜的决心，保卫黄河！保卫华北！保卫全中国！</a:t>
            </a:r>
            <a:endParaRPr lang="zh-CN" altLang="en-US" sz="3200" b="1">
              <a:solidFill>
                <a:srgbClr val="0070C0"/>
              </a:solidFill>
            </a:endParaRPr>
          </a:p>
          <a:p>
            <a:r>
              <a:rPr lang="zh-CN" altLang="en-US" sz="3200" b="1">
                <a:solidFill>
                  <a:srgbClr val="0070C0"/>
                </a:solidFill>
              </a:rPr>
              <a:t>多声部合唱：</a:t>
            </a:r>
            <a:endParaRPr lang="zh-CN" altLang="en-US" sz="3200" b="1">
              <a:solidFill>
                <a:srgbClr val="0070C0"/>
              </a:solidFill>
            </a:endParaRPr>
          </a:p>
          <a:p>
            <a:r>
              <a:rPr lang="zh-CN" altLang="en-US" sz="3200" b="1">
                <a:solidFill>
                  <a:srgbClr val="0070C0"/>
                </a:solidFill>
              </a:rPr>
              <a:t>风在吼。马在叫。黄河在咆哮。黄河在咆哮。河西山冈万丈高。河东河北高粱熟了。万山丛中，抗日英雄真不少！青纱帐里，游击健儿逞英豪！端起了土枪洋枪，挥动着大刀长矛，保卫家乡！保卫黄河！保卫华北！保卫全中国！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pic>
        <p:nvPicPr>
          <p:cNvPr id="4" name="6保卫黄河_中国国家交响乐团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825480" y="618871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411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0070C0"/>
                </a:solidFill>
                <a:sym typeface="+mn-ea"/>
              </a:rPr>
              <a:t>黄河大合唱《怒吼吧，黄河》</a:t>
            </a:r>
            <a:endParaRPr lang="zh-CN" altLang="en-US" b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425" y="1439545"/>
            <a:ext cx="10515600" cy="4351338"/>
          </a:xfrm>
        </p:spPr>
        <p:txBody>
          <a:bodyPr>
            <a:noAutofit/>
          </a:bodyPr>
          <a:p>
            <a:endParaRPr lang="zh-CN" altLang="en-US" sz="1600"/>
          </a:p>
          <a:p>
            <a:r>
              <a:rPr lang="zh-CN" altLang="en-US" sz="2000" b="1">
                <a:solidFill>
                  <a:srgbClr val="0070C0"/>
                </a:solidFill>
              </a:rPr>
              <a:t>朗诵词：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听啊：珠江在怒吼！扬子江在怒吼！啊！黄河！掀起你的怒涛，发出你的狂叫，向着全中国被压迫的人民，向着全世界被压迫的人民，发出你战斗的警号吧！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>
                <a:solidFill>
                  <a:srgbClr val="0070C0"/>
                </a:solidFill>
              </a:rPr>
              <a:t>合唱：</a:t>
            </a:r>
            <a:endParaRPr lang="zh-CN" altLang="en-US" sz="2000" b="1">
              <a:solidFill>
                <a:srgbClr val="0070C0"/>
              </a:solidFill>
            </a:endParaRPr>
          </a:p>
          <a:p>
            <a:r>
              <a:rPr lang="zh-CN" altLang="en-US" sz="2000" b="1" u="sng">
                <a:solidFill>
                  <a:srgbClr val="0070C0"/>
                </a:solidFill>
              </a:rPr>
              <a:t>怒吼吧，黄河！掀起你的怒涛，发出你的狂叫！向着全世界的人民，发出战斗的警号！啊！</a:t>
            </a:r>
            <a:endParaRPr lang="zh-CN" altLang="en-US" sz="2000" b="1" u="sng">
              <a:solidFill>
                <a:srgbClr val="0070C0"/>
              </a:solidFill>
            </a:endParaRPr>
          </a:p>
          <a:p>
            <a:r>
              <a:rPr lang="zh-CN" altLang="en-US" sz="2000" b="1" u="sng">
                <a:solidFill>
                  <a:srgbClr val="0070C0"/>
                </a:solidFill>
              </a:rPr>
              <a:t>五千年的民族，苦难真不少！铁蹄下的民众，苦痛受不了！</a:t>
            </a:r>
            <a:endParaRPr lang="zh-CN" altLang="en-US" sz="2000" b="1" u="sng">
              <a:solidFill>
                <a:srgbClr val="0070C0"/>
              </a:solidFill>
            </a:endParaRPr>
          </a:p>
          <a:p>
            <a:r>
              <a:rPr lang="zh-CN" altLang="en-US" sz="2000" b="1" u="sng">
                <a:solidFill>
                  <a:srgbClr val="0070C0"/>
                </a:solidFill>
              </a:rPr>
              <a:t>重复：</a:t>
            </a:r>
            <a:endParaRPr lang="zh-CN" altLang="en-US" sz="2000" b="1" u="sng">
              <a:solidFill>
                <a:srgbClr val="0070C0"/>
              </a:solidFill>
            </a:endParaRPr>
          </a:p>
          <a:p>
            <a:r>
              <a:rPr lang="zh-CN" altLang="en-US" sz="2000" b="1" u="sng">
                <a:solidFill>
                  <a:srgbClr val="0070C0"/>
                </a:solidFill>
              </a:rPr>
              <a:t>受不了……</a:t>
            </a:r>
            <a:endParaRPr lang="zh-CN" altLang="en-US" sz="2000" b="1" u="sng">
              <a:solidFill>
                <a:srgbClr val="0070C0"/>
              </a:solidFill>
            </a:endParaRPr>
          </a:p>
          <a:p>
            <a:r>
              <a:rPr lang="zh-CN" altLang="en-US" sz="2000" b="1" u="sng">
                <a:solidFill>
                  <a:srgbClr val="0070C0"/>
                </a:solidFill>
              </a:rPr>
              <a:t>但是，新中国已经破晓；四万万五千万民众已经团结起来，誓死同把国土保！你听，你听，你听：松花江在呼号；黑龙江在呼号；珠江发出了英勇的叫啸；扬子江上燃遍了抗日的烽火！</a:t>
            </a:r>
            <a:endParaRPr lang="zh-CN" altLang="en-US" sz="2000" b="1" u="sng">
              <a:solidFill>
                <a:srgbClr val="0070C0"/>
              </a:solidFill>
            </a:endParaRPr>
          </a:p>
          <a:p>
            <a:r>
              <a:rPr lang="zh-CN" altLang="en-US" sz="2000" b="1" u="sng">
                <a:solidFill>
                  <a:srgbClr val="0070C0"/>
                </a:solidFill>
              </a:rPr>
              <a:t>啊！黄河！怒吼吧！怒吼吧！怒吼吧！向着全中国受难的人民发出战斗的警号！向着全世界劳动的人民，发出战斗的警号！向着全世界劳动的人民，发出战斗的警号！向着全世界劳动的人民，发出战斗的警号！</a:t>
            </a:r>
            <a:endParaRPr lang="zh-CN" altLang="en-US" sz="2000" b="1" u="sng">
              <a:solidFill>
                <a:srgbClr val="0070C0"/>
              </a:solidFill>
            </a:endParaRPr>
          </a:p>
        </p:txBody>
      </p:sp>
      <p:pic>
        <p:nvPicPr>
          <p:cNvPr id="4" name="7怒吼吧！黄河_中国国家交响乐团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249660" y="637222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131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timgQH7DXDLN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3190" y="102235"/>
            <a:ext cx="11944350" cy="6717665"/>
          </a:xfrm>
          <a:prstGeom prst="rect">
            <a:avLst/>
          </a:prstGeom>
        </p:spPr>
      </p:pic>
      <p:pic>
        <p:nvPicPr>
          <p:cNvPr id="3" name="长江之歌_殷秀梅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34675" y="571563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71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创作背景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1938年9月，武汉沦陷后，诗人光未然带领抗敌演剧队第三队，从陕西宜川县的</a:t>
            </a:r>
            <a:r>
              <a:rPr lang="zh-CN" altLang="en-US" sz="4000" b="1"/>
              <a:t>壶口</a:t>
            </a:r>
            <a:r>
              <a:rPr lang="zh-CN" altLang="en-US"/>
              <a:t>附近东渡黄河，转入吕梁山抗日根据地。途中目睹了黄河船夫们与狂风恶浪搏斗的情景，聆听了高亢、悠扬的船工号子。</a:t>
            </a:r>
            <a:endParaRPr lang="zh-CN" altLang="en-US"/>
          </a:p>
          <a:p>
            <a:r>
              <a:rPr lang="zh-CN" altLang="en-US"/>
              <a:t>1939年1月，光未然抵达延安后，创作了朗诵诗《黄河吟》，并在这年的除夕联欢会上朗诵此作，冼星海听后非常兴奋，表示要为演剧队创作《黄河大合唱》；年3月，在延安一座简陋的土窑里，冼星海抱病连续写作六天，于3月31日完成了《黄河大合唱》的作曲，以中华民族的发源地黄河为背景，热情地讴歌了中华儿女不屈不挠，保卫祖国的必胜信念。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FWTSA1Y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8895" y="1905"/>
            <a:ext cx="12103735" cy="676465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D7NY12WT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3020" y="40005"/>
            <a:ext cx="12219305" cy="67925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BMFAV9PW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195" y="-36830"/>
            <a:ext cx="12167235" cy="686054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2469" name="内容占位符 62468" descr="t0182179513f395a07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9685" y="-21590"/>
            <a:ext cx="12225655" cy="6855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标题 6144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470025"/>
          </a:xfrm>
        </p:spPr>
        <p:txBody>
          <a:bodyPr anchor="ctr"/>
          <a:p>
            <a:pPr defTabSz="914400"/>
            <a:endParaRPr lang="zh-CN" altLang="en-US" sz="4400" kern="1200" baseline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3" name="副标题 6144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p>
            <a:pPr defTabSz="914400"/>
            <a:endParaRPr lang="zh-CN" altLang="en-US" sz="3200" kern="1200" baseline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1444" name="图片 61443" descr="t01f9bdf3d80b07acf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" y="27940"/>
            <a:ext cx="12157710" cy="6802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7348" name="内容占位符 57347" descr="t01522ca2ef013b314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6350"/>
            <a:ext cx="12164060" cy="6841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8372" name="内容占位符 58371" descr="t01bafd2243984510f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575" y="26035"/>
            <a:ext cx="12154535" cy="6801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9396" name="内容占位符 59395" descr="t01d9ebc1be062c10d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" y="10795"/>
            <a:ext cx="12169775" cy="6802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0420" name="内容占位符 60419" descr="t01abebc567c4b7d0d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6035" y="-13335"/>
            <a:ext cx="12233275" cy="6870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0WL5IUSV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130" y="20955"/>
            <a:ext cx="12132945" cy="681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605" y="1270"/>
            <a:ext cx="12143740" cy="68707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b151f8198618367ae1479a742c738bd4b21ce54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0" y="-6985"/>
            <a:ext cx="12158980" cy="68497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4804uy1s8gsbwnjf1nnt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6350"/>
            <a:ext cx="12168505" cy="67938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5045q8ycvpevp8y8d7ay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525" y="22860"/>
            <a:ext cx="12123420" cy="68364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5102caasmcmgmgq4mai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255" y="-31115"/>
            <a:ext cx="12202160" cy="69361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3412</Words>
  <Application>WPS 演示</Application>
  <PresentationFormat>宽屏</PresentationFormat>
  <Paragraphs>85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6" baseType="lpstr">
      <vt:lpstr>Arial</vt:lpstr>
      <vt:lpstr>宋体</vt:lpstr>
      <vt:lpstr>Wingdings</vt:lpstr>
      <vt:lpstr>Calibri Light</vt:lpstr>
      <vt:lpstr>微软雅黑</vt:lpstr>
      <vt:lpstr>Calibri</vt:lpstr>
      <vt:lpstr>Times New Roman</vt:lpstr>
      <vt:lpstr>Office 主题</vt:lpstr>
      <vt:lpstr>PowerPoint 演示文稿</vt:lpstr>
      <vt:lpstr>    作词：光未然                   作曲：冼星海</vt:lpstr>
      <vt:lpstr>创作背景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黄河大合唱《黄河船夫曲》</vt:lpstr>
      <vt:lpstr>黄河大合唱《黄河颂》</vt:lpstr>
      <vt:lpstr>黄河大合唱《黄河之水天上来》</vt:lpstr>
      <vt:lpstr>黄河大合唱《黄水谣》</vt:lpstr>
      <vt:lpstr>黄河大合唱《河边对口曲》</vt:lpstr>
      <vt:lpstr>黄河大合唱《黄河怨》</vt:lpstr>
      <vt:lpstr>黄河大合唱《保卫黄河》</vt:lpstr>
      <vt:lpstr>黄河大合唱《怒吼吧，黄河》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宋</cp:lastModifiedBy>
  <cp:revision>11</cp:revision>
  <dcterms:created xsi:type="dcterms:W3CDTF">2015-05-05T08:02:00Z</dcterms:created>
  <dcterms:modified xsi:type="dcterms:W3CDTF">2017-03-26T11:52:54Z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