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12"/>
  </p:notesMasterIdLst>
  <p:handoutMasterIdLst>
    <p:handoutMasterId r:id="rId54"/>
  </p:handoutMasterIdLst>
  <p:sldIdLst>
    <p:sldId id="265" r:id="rId4"/>
    <p:sldId id="478" r:id="rId5"/>
    <p:sldId id="273" r:id="rId6"/>
    <p:sldId id="281" r:id="rId7"/>
    <p:sldId id="319" r:id="rId8"/>
    <p:sldId id="272" r:id="rId9"/>
    <p:sldId id="448" r:id="rId10"/>
    <p:sldId id="274" r:id="rId11"/>
    <p:sldId id="455" r:id="rId13"/>
    <p:sldId id="456" r:id="rId14"/>
    <p:sldId id="451" r:id="rId15"/>
    <p:sldId id="397" r:id="rId16"/>
    <p:sldId id="446" r:id="rId17"/>
    <p:sldId id="457" r:id="rId18"/>
    <p:sldId id="461" r:id="rId19"/>
    <p:sldId id="458" r:id="rId20"/>
    <p:sldId id="474" r:id="rId21"/>
    <p:sldId id="460" r:id="rId22"/>
    <p:sldId id="459" r:id="rId23"/>
    <p:sldId id="476" r:id="rId24"/>
    <p:sldId id="463" r:id="rId25"/>
    <p:sldId id="465" r:id="rId26"/>
    <p:sldId id="466" r:id="rId27"/>
    <p:sldId id="467" r:id="rId28"/>
    <p:sldId id="469" r:id="rId29"/>
    <p:sldId id="477" r:id="rId30"/>
    <p:sldId id="471" r:id="rId31"/>
    <p:sldId id="470" r:id="rId32"/>
    <p:sldId id="472" r:id="rId33"/>
    <p:sldId id="473" r:id="rId34"/>
    <p:sldId id="302" r:id="rId35"/>
    <p:sldId id="452" r:id="rId36"/>
    <p:sldId id="454" r:id="rId37"/>
    <p:sldId id="355" r:id="rId38"/>
    <p:sldId id="449" r:id="rId39"/>
    <p:sldId id="434" r:id="rId40"/>
    <p:sldId id="435" r:id="rId41"/>
    <p:sldId id="303" r:id="rId42"/>
    <p:sldId id="479" r:id="rId43"/>
    <p:sldId id="480" r:id="rId44"/>
    <p:sldId id="481" r:id="rId45"/>
    <p:sldId id="482" r:id="rId46"/>
    <p:sldId id="483" r:id="rId47"/>
    <p:sldId id="484" r:id="rId48"/>
    <p:sldId id="485" r:id="rId49"/>
    <p:sldId id="486" r:id="rId50"/>
    <p:sldId id="487" r:id="rId51"/>
    <p:sldId id="488" r:id="rId52"/>
    <p:sldId id="305" r:id="rId53"/>
  </p:sldIdLst>
  <p:sldSz cx="9144000" cy="51435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B"/>
    <a:srgbClr val="0000FF"/>
    <a:srgbClr val="FF00FF"/>
    <a:srgbClr val="6600FF"/>
    <a:srgbClr val="66FFFF"/>
    <a:srgbClr val="FFCCFF"/>
    <a:srgbClr val="FFFFFF"/>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26"/>
    <p:restoredTop sz="93781"/>
  </p:normalViewPr>
  <p:slideViewPr>
    <p:cSldViewPr snapToGrid="0" showGuides="1">
      <p:cViewPr varScale="1">
        <p:scale>
          <a:sx n="117" d="100"/>
          <a:sy n="117" d="100"/>
        </p:scale>
        <p:origin x="-120" y="-342"/>
      </p:cViewPr>
      <p:guideLst>
        <p:guide orient="horz" pos="1620"/>
        <p:guide pos="2853"/>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buFont typeface="Arial" panose="020B0604020202020204" pitchFamily="34" charset="0"/>
              <a:buNone/>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4" name="Rectangle 4"/>
          <p:cNvSpPr>
            <a:spLocks noGrp="1" noRot="1" noChangeAspect="1"/>
          </p:cNvSpPr>
          <p:nvPr>
            <p:ph type="sldImg" idx="2"/>
          </p:nvPr>
        </p:nvSpPr>
        <p:spPr>
          <a:xfrm>
            <a:off x="381000" y="685800"/>
            <a:ext cx="6096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a:ln/>
        </p:spPr>
      </p:sp>
      <p:sp>
        <p:nvSpPr>
          <p:cNvPr id="52227" name="备注占位符 2"/>
          <p:cNvSpPr>
            <a:spLocks noGrp="1"/>
          </p:cNvSpPr>
          <p:nvPr>
            <p:ph type="body" idx="1"/>
          </p:nvPr>
        </p:nvSpPr>
        <p:spPr>
          <a:ln/>
        </p:spPr>
        <p:txBody>
          <a:bodyPr wrap="square" lIns="91440" tIns="45720" rIns="91440" bIns="45720" anchor="ctr"/>
          <a:p>
            <a:pPr lvl="0"/>
            <a:endParaRPr lang="zh-CN" altLang="en-US" dirty="0"/>
          </a:p>
        </p:txBody>
      </p:sp>
      <p:sp>
        <p:nvSpPr>
          <p:cNvPr id="52228" name="页眉占位符 3"/>
          <p:cNvSpPr txBox="1">
            <a:spLocks noGrp="1"/>
          </p:cNvSpPr>
          <p:nvPr>
            <p:ph type="hdr" sz="quarter"/>
          </p:nvPr>
        </p:nvSpPr>
        <p:spPr>
          <a:xfrm>
            <a:off x="0" y="0"/>
            <a:ext cx="2971800" cy="457200"/>
          </a:xfrm>
          <a:prstGeom prst="rect">
            <a:avLst/>
          </a:prstGeom>
          <a:noFill/>
          <a:ln w="9525">
            <a:noFill/>
          </a:ln>
        </p:spPr>
        <p:txBody>
          <a:bodyPr/>
          <a:p>
            <a:pPr lvl="0">
              <a:buChar char="•"/>
            </a:pPr>
            <a:r>
              <a:rPr lang="zh-CN" altLang="en-US" sz="1200" dirty="0"/>
              <a:t>状元成才路</a:t>
            </a:r>
            <a:endParaRPr lang="zh-CN" altLang="en-US" sz="1200" dirty="0"/>
          </a:p>
        </p:txBody>
      </p:sp>
      <p:sp>
        <p:nvSpPr>
          <p:cNvPr id="52229" name="页脚占位符 4"/>
          <p:cNvSpPr txBox="1">
            <a:spLocks noGrp="1"/>
          </p:cNvSpPr>
          <p:nvPr>
            <p:ph type="ftr" sz="quarter"/>
          </p:nvPr>
        </p:nvSpPr>
        <p:spPr>
          <a:xfrm>
            <a:off x="0" y="8685213"/>
            <a:ext cx="2971800" cy="457200"/>
          </a:xfrm>
          <a:prstGeom prst="rect">
            <a:avLst/>
          </a:prstGeom>
          <a:noFill/>
          <a:ln w="9525">
            <a:noFill/>
          </a:ln>
        </p:spPr>
        <p:txBody>
          <a:bodyPr anchor="b"/>
          <a:p>
            <a:pPr lvl="0">
              <a:buChar char="•"/>
            </a:pPr>
            <a:r>
              <a:rPr lang="zh-CN" altLang="en-US" sz="1200" dirty="0"/>
              <a:t>状元成才路</a:t>
            </a:r>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ln/>
        </p:spPr>
        <p:txBody>
          <a:bodyPr wrap="square" lIns="91440" tIns="45720" rIns="91440" bIns="45720" anchor="ctr"/>
          <a:p>
            <a:pPr lvl="0"/>
            <a:endParaRPr lang="zh-CN" altLang="en-US" dirty="0"/>
          </a:p>
        </p:txBody>
      </p:sp>
      <p:sp>
        <p:nvSpPr>
          <p:cNvPr id="53252" name="页眉占位符 3"/>
          <p:cNvSpPr txBox="1">
            <a:spLocks noGrp="1"/>
          </p:cNvSpPr>
          <p:nvPr>
            <p:ph type="hdr" sz="quarter"/>
          </p:nvPr>
        </p:nvSpPr>
        <p:spPr>
          <a:xfrm>
            <a:off x="0" y="0"/>
            <a:ext cx="2971800" cy="457200"/>
          </a:xfrm>
          <a:prstGeom prst="rect">
            <a:avLst/>
          </a:prstGeom>
          <a:noFill/>
          <a:ln w="9525">
            <a:noFill/>
          </a:ln>
        </p:spPr>
        <p:txBody>
          <a:bodyPr/>
          <a:p>
            <a:pPr lvl="0">
              <a:buChar char="•"/>
            </a:pPr>
            <a:r>
              <a:rPr lang="zh-CN" altLang="en-US" sz="1200" dirty="0"/>
              <a:t>状元成才路</a:t>
            </a:r>
            <a:endParaRPr lang="zh-CN" altLang="en-US" sz="1200" dirty="0"/>
          </a:p>
        </p:txBody>
      </p:sp>
      <p:sp>
        <p:nvSpPr>
          <p:cNvPr id="53253" name="页脚占位符 4"/>
          <p:cNvSpPr txBox="1">
            <a:spLocks noGrp="1"/>
          </p:cNvSpPr>
          <p:nvPr>
            <p:ph type="ftr" sz="quarter"/>
          </p:nvPr>
        </p:nvSpPr>
        <p:spPr>
          <a:xfrm>
            <a:off x="0" y="8685213"/>
            <a:ext cx="2971800" cy="457200"/>
          </a:xfrm>
          <a:prstGeom prst="rect">
            <a:avLst/>
          </a:prstGeom>
          <a:noFill/>
          <a:ln w="9525">
            <a:noFill/>
          </a:ln>
        </p:spPr>
        <p:txBody>
          <a:bodyPr anchor="b"/>
          <a:p>
            <a:pPr lvl="0">
              <a:buChar char="•"/>
            </a:pPr>
            <a:r>
              <a:rPr lang="zh-CN" altLang="en-US" sz="1200" dirty="0"/>
              <a:t>状元成才路</a:t>
            </a:r>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1.jpeg"/><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850900" rtl="0" eaLnBrk="0" fontAlgn="base" hangingPunct="0">
        <a:spcBef>
          <a:spcPct val="0"/>
        </a:spcBef>
        <a:spcAft>
          <a:spcPct val="0"/>
        </a:spcAft>
        <a:defRPr sz="4000">
          <a:solidFill>
            <a:schemeClr val="tx2"/>
          </a:solidFill>
          <a:latin typeface="+mj-lt"/>
          <a:ea typeface="+mj-ea"/>
          <a:cs typeface="+mj-cs"/>
        </a:defRPr>
      </a:lvl1pPr>
      <a:lvl2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2pPr>
      <a:lvl3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3pPr>
      <a:lvl4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4pPr>
      <a:lvl5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5pPr>
      <a:lvl6pPr marL="4572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6pPr>
      <a:lvl7pPr marL="9144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7pPr>
      <a:lvl8pPr marL="13716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8pPr>
      <a:lvl9pPr marL="18288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9pPr>
    </p:titleStyle>
    <p:bodyStyle>
      <a:lvl1pPr marL="319405" indent="-319405" algn="l" defTabSz="850900" rtl="0" eaLnBrk="0" fontAlgn="base" hangingPunct="0">
        <a:spcBef>
          <a:spcPct val="20000"/>
        </a:spcBef>
        <a:spcAft>
          <a:spcPct val="0"/>
        </a:spcAft>
        <a:buChar char="•"/>
        <a:defRPr sz="2900">
          <a:solidFill>
            <a:schemeClr val="tx1"/>
          </a:solidFill>
          <a:latin typeface="+mn-lt"/>
          <a:ea typeface="+mn-ea"/>
          <a:cs typeface="+mn-cs"/>
        </a:defRPr>
      </a:lvl1pPr>
      <a:lvl2pPr marL="692150" indent="-266700" algn="l" defTabSz="850900" rtl="0" eaLnBrk="0" fontAlgn="base" hangingPunct="0">
        <a:spcBef>
          <a:spcPct val="20000"/>
        </a:spcBef>
        <a:spcAft>
          <a:spcPct val="0"/>
        </a:spcAft>
        <a:buChar char="–"/>
        <a:defRPr sz="2600">
          <a:solidFill>
            <a:schemeClr val="tx1"/>
          </a:solidFill>
          <a:latin typeface="+mn-lt"/>
          <a:ea typeface="+mn-ea"/>
        </a:defRPr>
      </a:lvl2pPr>
      <a:lvl3pPr marL="1063625" indent="-212725" algn="l" defTabSz="850900" rtl="0" eaLnBrk="0" fontAlgn="base" hangingPunct="0">
        <a:spcBef>
          <a:spcPct val="20000"/>
        </a:spcBef>
        <a:spcAft>
          <a:spcPct val="0"/>
        </a:spcAft>
        <a:buChar char="•"/>
        <a:defRPr sz="2200">
          <a:solidFill>
            <a:schemeClr val="tx1"/>
          </a:solidFill>
          <a:latin typeface="+mn-lt"/>
          <a:ea typeface="+mn-ea"/>
        </a:defRPr>
      </a:lvl3pPr>
      <a:lvl4pPr marL="1489075" indent="-212725" algn="l" defTabSz="850900" rtl="0" eaLnBrk="0" fontAlgn="base" hangingPunct="0">
        <a:spcBef>
          <a:spcPct val="20000"/>
        </a:spcBef>
        <a:spcAft>
          <a:spcPct val="0"/>
        </a:spcAft>
        <a:buChar char="–"/>
        <a:defRPr>
          <a:solidFill>
            <a:schemeClr val="tx1"/>
          </a:solidFill>
          <a:latin typeface="+mn-lt"/>
          <a:ea typeface="+mn-ea"/>
        </a:defRPr>
      </a:lvl4pPr>
      <a:lvl5pPr marL="1914525" indent="-212725" algn="l" defTabSz="850900" rtl="0" eaLnBrk="0" fontAlgn="base" hangingPunct="0">
        <a:spcBef>
          <a:spcPct val="20000"/>
        </a:spcBef>
        <a:spcAft>
          <a:spcPct val="0"/>
        </a:spcAft>
        <a:buChar char="»"/>
        <a:defRPr>
          <a:solidFill>
            <a:schemeClr val="tx1"/>
          </a:solidFill>
          <a:latin typeface="+mn-lt"/>
          <a:ea typeface="+mn-ea"/>
        </a:defRPr>
      </a:lvl5pPr>
      <a:lvl6pPr marL="2371725" indent="-212725" algn="l" defTabSz="850900" rtl="0" eaLnBrk="0" fontAlgn="base" hangingPunct="0">
        <a:spcBef>
          <a:spcPct val="20000"/>
        </a:spcBef>
        <a:spcAft>
          <a:spcPct val="0"/>
        </a:spcAft>
        <a:buChar char="»"/>
        <a:defRPr>
          <a:solidFill>
            <a:schemeClr val="tx1"/>
          </a:solidFill>
          <a:latin typeface="+mn-lt"/>
          <a:ea typeface="+mn-ea"/>
        </a:defRPr>
      </a:lvl6pPr>
      <a:lvl7pPr marL="2828925" indent="-212725" algn="l" defTabSz="850900" rtl="0" eaLnBrk="0" fontAlgn="base" hangingPunct="0">
        <a:spcBef>
          <a:spcPct val="20000"/>
        </a:spcBef>
        <a:spcAft>
          <a:spcPct val="0"/>
        </a:spcAft>
        <a:buChar char="»"/>
        <a:defRPr>
          <a:solidFill>
            <a:schemeClr val="tx1"/>
          </a:solidFill>
          <a:latin typeface="+mn-lt"/>
          <a:ea typeface="+mn-ea"/>
        </a:defRPr>
      </a:lvl7pPr>
      <a:lvl8pPr marL="3286125" indent="-212725" algn="l" defTabSz="850900" rtl="0" eaLnBrk="0" fontAlgn="base" hangingPunct="0">
        <a:spcBef>
          <a:spcPct val="20000"/>
        </a:spcBef>
        <a:spcAft>
          <a:spcPct val="0"/>
        </a:spcAft>
        <a:buChar char="»"/>
        <a:defRPr>
          <a:solidFill>
            <a:schemeClr val="tx1"/>
          </a:solidFill>
          <a:latin typeface="+mn-lt"/>
          <a:ea typeface="+mn-ea"/>
        </a:defRPr>
      </a:lvl8pPr>
      <a:lvl9pPr marL="3743325" indent="-212725" algn="l" defTabSz="850900" rtl="0" eaLnBrk="0" fontAlgn="base" hangingPunct="0">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hyperlink" Target="&#21697;&#35835;&#65306;&#22238;&#24310;&#23433;&#65288;&#36154;&#25964;&#20043;&#65289;.wmv" TargetMode="Externa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图片 5" descr="图片g1.jpg"/>
          <p:cNvPicPr>
            <a:picLocks noChangeAspect="1"/>
          </p:cNvPicPr>
          <p:nvPr/>
        </p:nvPicPr>
        <p:blipFill>
          <a:blip r:embed="rId1"/>
          <a:stretch>
            <a:fillRect/>
          </a:stretch>
        </p:blipFill>
        <p:spPr>
          <a:xfrm>
            <a:off x="0" y="0"/>
            <a:ext cx="9144000" cy="5194300"/>
          </a:xfrm>
          <a:prstGeom prst="rect">
            <a:avLst/>
          </a:prstGeom>
          <a:noFill/>
          <a:ln w="9525">
            <a:noFill/>
          </a:ln>
        </p:spPr>
      </p:pic>
      <p:sp>
        <p:nvSpPr>
          <p:cNvPr id="1027" name="标题 1"/>
          <p:cNvSpPr txBox="1"/>
          <p:nvPr/>
        </p:nvSpPr>
        <p:spPr>
          <a:xfrm>
            <a:off x="2093913" y="346075"/>
            <a:ext cx="4656137" cy="777875"/>
          </a:xfrm>
          <a:prstGeom prst="rect">
            <a:avLst/>
          </a:prstGeom>
          <a:noFill/>
          <a:ln w="12700">
            <a:noFill/>
          </a:ln>
        </p:spPr>
        <p:txBody>
          <a:bodyPr>
            <a:spAutoFit/>
          </a:bodyPr>
          <a:p>
            <a:pPr algn="ctr" eaLnBrk="1" hangingPunct="1">
              <a:buFont typeface="Arial" panose="020B0604020202020204" pitchFamily="34" charset="0"/>
              <a:buNone/>
            </a:pPr>
            <a:r>
              <a:rPr lang="en-US" altLang="zh-CN" sz="4400" b="1">
                <a:solidFill>
                  <a:schemeClr val="bg1"/>
                </a:solidFill>
                <a:latin typeface="黑体" panose="02010609060101010101" pitchFamily="49" charset="-122"/>
                <a:ea typeface="黑体" panose="02010609060101010101" pitchFamily="49" charset="-122"/>
              </a:rPr>
              <a:t>2 </a:t>
            </a:r>
            <a:r>
              <a:rPr lang="zh-CN" altLang="en-US" sz="4400" b="1" dirty="0">
                <a:solidFill>
                  <a:schemeClr val="bg1"/>
                </a:solidFill>
                <a:latin typeface="黑体" panose="02010609060101010101" pitchFamily="49" charset="-122"/>
                <a:ea typeface="黑体" panose="02010609060101010101" pitchFamily="49" charset="-122"/>
              </a:rPr>
              <a:t>回延安</a:t>
            </a:r>
            <a:endParaRPr lang="zh-CN" altLang="en-US" sz="4400" b="1" dirty="0">
              <a:solidFill>
                <a:schemeClr val="bg1"/>
              </a:solidFill>
              <a:latin typeface="黑体" panose="02010609060101010101" pitchFamily="49" charset="-122"/>
              <a:ea typeface="黑体" panose="02010609060101010101" pitchFamily="49" charset="-122"/>
            </a:endParaRPr>
          </a:p>
        </p:txBody>
      </p:sp>
      <p:sp>
        <p:nvSpPr>
          <p:cNvPr id="1028" name="副标题 2"/>
          <p:cNvSpPr txBox="1"/>
          <p:nvPr/>
        </p:nvSpPr>
        <p:spPr>
          <a:xfrm>
            <a:off x="2093913" y="1169988"/>
            <a:ext cx="4656137" cy="461962"/>
          </a:xfrm>
          <a:prstGeom prst="rect">
            <a:avLst/>
          </a:prstGeom>
          <a:noFill/>
          <a:ln w="9525">
            <a:noFill/>
          </a:ln>
        </p:spPr>
        <p:txBody>
          <a:bodyPr>
            <a:spAutoFit/>
          </a:bodyPr>
          <a:p>
            <a:pPr algn="ctr" eaLnBrk="1" hangingPunct="1">
              <a:spcBef>
                <a:spcPct val="20000"/>
              </a:spcBef>
              <a:buFont typeface="Arial" panose="020B0604020202020204" pitchFamily="34" charset="0"/>
              <a:buNone/>
            </a:pPr>
            <a:r>
              <a:rPr lang="zh-CN" altLang="en-US" sz="2400" b="1" dirty="0">
                <a:solidFill>
                  <a:schemeClr val="bg1"/>
                </a:solidFill>
                <a:latin typeface="黑体" panose="02010609060101010101" pitchFamily="49" charset="-122"/>
                <a:ea typeface="黑体" panose="02010609060101010101" pitchFamily="49" charset="-122"/>
              </a:rPr>
              <a:t>部编本人教版</a:t>
            </a:r>
            <a:r>
              <a:rPr lang="en-US" altLang="zh-CN" sz="2400" b="1">
                <a:solidFill>
                  <a:schemeClr val="bg1"/>
                </a:solidFill>
                <a:latin typeface="黑体" panose="02010609060101010101" pitchFamily="49" charset="-122"/>
                <a:ea typeface="黑体" panose="02010609060101010101" pitchFamily="49" charset="-122"/>
              </a:rPr>
              <a:t>·</a:t>
            </a:r>
            <a:r>
              <a:rPr lang="zh-CN" altLang="en-US" sz="2400" b="1" dirty="0">
                <a:solidFill>
                  <a:schemeClr val="bg1"/>
                </a:solidFill>
                <a:latin typeface="黑体" panose="02010609060101010101" pitchFamily="49" charset="-122"/>
                <a:ea typeface="黑体" panose="02010609060101010101" pitchFamily="49" charset="-122"/>
              </a:rPr>
              <a:t>八年级语文下册</a:t>
            </a:r>
            <a:endParaRPr lang="zh-CN" altLang="en-US" sz="2400" b="1" dirty="0">
              <a:solidFill>
                <a:schemeClr val="bg1"/>
              </a:solidFill>
              <a:latin typeface="黑体" panose="02010609060101010101" pitchFamily="49" charset="-122"/>
              <a:ea typeface="黑体" panose="02010609060101010101" pitchFamily="49" charset="-122"/>
            </a:endParaRPr>
          </a:p>
        </p:txBody>
      </p:sp>
      <p:cxnSp>
        <p:nvCxnSpPr>
          <p:cNvPr id="10" name="直接连接符 9"/>
          <p:cNvCxnSpPr/>
          <p:nvPr/>
        </p:nvCxnSpPr>
        <p:spPr>
          <a:xfrm>
            <a:off x="2709863" y="1144588"/>
            <a:ext cx="374808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5"/>
          <p:cNvPicPr>
            <a:picLocks noChangeAspect="1"/>
          </p:cNvPicPr>
          <p:nvPr/>
        </p:nvPicPr>
        <p:blipFill>
          <a:blip r:embed="rId1"/>
          <a:stretch>
            <a:fillRect/>
          </a:stretch>
        </p:blipFill>
        <p:spPr>
          <a:xfrm>
            <a:off x="0" y="0"/>
            <a:ext cx="9144000" cy="5143500"/>
          </a:xfrm>
          <a:prstGeom prst="rect">
            <a:avLst/>
          </a:prstGeom>
          <a:noFill/>
          <a:ln w="9525">
            <a:noFill/>
          </a:ln>
        </p:spPr>
      </p:pic>
      <p:sp>
        <p:nvSpPr>
          <p:cNvPr id="2" name="矩形 1"/>
          <p:cNvSpPr/>
          <p:nvPr/>
        </p:nvSpPr>
        <p:spPr>
          <a:xfrm>
            <a:off x="731838" y="1392238"/>
            <a:ext cx="7553325" cy="2030413"/>
          </a:xfrm>
          <a:prstGeom prst="rect">
            <a:avLst/>
          </a:prstGeom>
        </p:spPr>
        <p:txBody>
          <a:bodyPr>
            <a:spAutoFit/>
          </a:bodyPr>
          <a:lstStyle/>
          <a:p>
            <a:pPr marL="0" marR="0" lvl="0" indent="0" algn="l" defTabSz="914400" rtl="0" eaLnBrk="0" fontAlgn="base" latinLnBrk="0" hangingPunct="0">
              <a:lnSpc>
                <a:spcPct val="150000"/>
              </a:lnSpc>
              <a:spcBef>
                <a:spcPts val="0"/>
              </a:spcBef>
              <a:spcAft>
                <a:spcPct val="0"/>
              </a:spcAft>
              <a:buClrTx/>
              <a:buSzTx/>
              <a:buFontTx/>
              <a:buNone/>
              <a:defRPr/>
            </a:pPr>
            <a:r>
              <a:rPr kumimoji="0" lang="zh-CN" altLang="en-US"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3</a:t>
            </a:r>
            <a:r>
              <a:rPr kumimoji="0" lang="zh-CN" altLang="en-US"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）既要注意每一部分的特色，又要注意整体上的联系和内容上的对照、比较，在朗读时体现出诗歌内容的层次和感情的层次。 </a:t>
            </a:r>
            <a:endParaRPr kumimoji="0" lang="zh-CN" altLang="en-US"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67"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68"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69"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0"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1"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2"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3"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4"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5"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6"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7"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8"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9"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0"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1"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2"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3"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4"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5"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6"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7"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8"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9"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0"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1"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2"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3"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4"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5"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6" name="文本框 33"/>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7"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8"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9"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0"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1"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2"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3"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4"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5"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6"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7"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8"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9"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0"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1"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2"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3" name="文本框 50"/>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4" name="文本框 51"/>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5" name="文本框 52"/>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6"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7"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8"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9"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0"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1"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2"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3"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4"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5"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6"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7"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8"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9"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0"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1"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2"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3"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4"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5"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6"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7"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8"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9"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0"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1"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2"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3"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4"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5"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6"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7"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8"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9"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0"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1"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2"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3"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4"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5"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6"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7"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8"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9"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0"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1"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2"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3"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4"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5"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 name="TextBox 1"/>
          <p:cNvSpPr txBox="1"/>
          <p:nvPr/>
        </p:nvSpPr>
        <p:spPr>
          <a:xfrm>
            <a:off x="825500" y="835025"/>
            <a:ext cx="7612063" cy="3357563"/>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1</a:t>
            </a:r>
            <a:r>
              <a:rPr lang="zh-CN" altLang="en-US" sz="2400" b="1" dirty="0">
                <a:solidFill>
                  <a:srgbClr val="0000FF"/>
                </a:solidFill>
                <a:latin typeface="楷体" panose="02010609060101010101" pitchFamily="49" charset="-122"/>
                <a:ea typeface="楷体" panose="02010609060101010101" pitchFamily="49" charset="-122"/>
              </a:rPr>
              <a:t>）回延安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抒写久别之情</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激动、喜悦</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2</a:t>
            </a:r>
            <a:r>
              <a:rPr lang="zh-CN" altLang="en-US" sz="2400" b="1" dirty="0">
                <a:solidFill>
                  <a:srgbClr val="0000FF"/>
                </a:solidFill>
                <a:latin typeface="楷体" panose="02010609060101010101" pitchFamily="49" charset="-122"/>
                <a:ea typeface="楷体" panose="02010609060101010101" pitchFamily="49" charset="-122"/>
              </a:rPr>
              <a:t>）忆延安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追忆战斗生活</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感激、怀念</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3</a:t>
            </a:r>
            <a:r>
              <a:rPr lang="zh-CN" altLang="en-US" sz="2400" b="1" dirty="0">
                <a:solidFill>
                  <a:srgbClr val="0000FF"/>
                </a:solidFill>
                <a:latin typeface="楷体" panose="02010609060101010101" pitchFamily="49" charset="-122"/>
                <a:ea typeface="楷体" panose="02010609060101010101" pitchFamily="49" charset="-122"/>
              </a:rPr>
              <a:t>）话延安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描绘热闹场景</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真挚、兴奋</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4</a:t>
            </a:r>
            <a:r>
              <a:rPr lang="zh-CN" altLang="en-US" sz="2400" b="1" dirty="0">
                <a:solidFill>
                  <a:srgbClr val="0000FF"/>
                </a:solidFill>
                <a:latin typeface="楷体" panose="02010609060101010101" pitchFamily="49" charset="-122"/>
                <a:ea typeface="楷体" panose="02010609060101010101" pitchFamily="49" charset="-122"/>
              </a:rPr>
              <a:t>）看延安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记录崭新面貌</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欣喜、豪迈</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5</a:t>
            </a:r>
            <a:r>
              <a:rPr lang="zh-CN" altLang="en-US" sz="2400" b="1" dirty="0">
                <a:solidFill>
                  <a:srgbClr val="0000FF"/>
                </a:solidFill>
                <a:latin typeface="楷体" panose="02010609060101010101" pitchFamily="49" charset="-122"/>
                <a:ea typeface="楷体" panose="02010609060101010101" pitchFamily="49" charset="-122"/>
              </a:rPr>
              <a:t>）祝延安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歌颂光辉历史</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               憧憬美好征程</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赞美、热爱</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xEl>
                                              <p:charRg st="0" end="22"/>
                                            </p:txEl>
                                          </p:spTgt>
                                        </p:tgtEl>
                                        <p:attrNameLst>
                                          <p:attrName>style.visibility</p:attrName>
                                        </p:attrNameLst>
                                      </p:cBhvr>
                                      <p:to>
                                        <p:strVal val="visible"/>
                                      </p:to>
                                    </p:set>
                                    <p:animEffect transition="in" filter="barn(inVertical)">
                                      <p:cBhvr>
                                        <p:cTn id="7" dur="500"/>
                                        <p:tgtEl>
                                          <p:spTgt spid="30">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
                                            <p:txEl>
                                              <p:charRg st="22" end="44"/>
                                            </p:txEl>
                                          </p:spTgt>
                                        </p:tgtEl>
                                        <p:attrNameLst>
                                          <p:attrName>style.visibility</p:attrName>
                                        </p:attrNameLst>
                                      </p:cBhvr>
                                      <p:to>
                                        <p:strVal val="visible"/>
                                      </p:to>
                                    </p:set>
                                    <p:animEffect transition="in" filter="barn(inVertical)">
                                      <p:cBhvr>
                                        <p:cTn id="12" dur="500"/>
                                        <p:tgtEl>
                                          <p:spTgt spid="30">
                                            <p:txEl>
                                              <p:charRg st="22"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0">
                                            <p:txEl>
                                              <p:charRg st="44" end="66"/>
                                            </p:txEl>
                                          </p:spTgt>
                                        </p:tgtEl>
                                        <p:attrNameLst>
                                          <p:attrName>style.visibility</p:attrName>
                                        </p:attrNameLst>
                                      </p:cBhvr>
                                      <p:to>
                                        <p:strVal val="visible"/>
                                      </p:to>
                                    </p:set>
                                    <p:animEffect transition="in" filter="barn(inVertical)">
                                      <p:cBhvr>
                                        <p:cTn id="17" dur="500"/>
                                        <p:tgtEl>
                                          <p:spTgt spid="30">
                                            <p:txEl>
                                              <p:charRg st="44" end="6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
                                            <p:txEl>
                                              <p:charRg st="66" end="88"/>
                                            </p:txEl>
                                          </p:spTgt>
                                        </p:tgtEl>
                                        <p:attrNameLst>
                                          <p:attrName>style.visibility</p:attrName>
                                        </p:attrNameLst>
                                      </p:cBhvr>
                                      <p:to>
                                        <p:strVal val="visible"/>
                                      </p:to>
                                    </p:set>
                                    <p:animEffect transition="in" filter="barn(inVertical)">
                                      <p:cBhvr>
                                        <p:cTn id="22" dur="500"/>
                                        <p:tgtEl>
                                          <p:spTgt spid="30">
                                            <p:txEl>
                                              <p:charRg st="66" end="8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0">
                                            <p:txEl>
                                              <p:charRg st="88" end="103"/>
                                            </p:txEl>
                                          </p:spTgt>
                                        </p:tgtEl>
                                        <p:attrNameLst>
                                          <p:attrName>style.visibility</p:attrName>
                                        </p:attrNameLst>
                                      </p:cBhvr>
                                      <p:to>
                                        <p:strVal val="visible"/>
                                      </p:to>
                                    </p:set>
                                    <p:animEffect transition="in" filter="barn(inVertical)">
                                      <p:cBhvr>
                                        <p:cTn id="27" dur="500"/>
                                        <p:tgtEl>
                                          <p:spTgt spid="30">
                                            <p:txEl>
                                              <p:charRg st="88" end="10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0">
                                            <p:txEl>
                                              <p:charRg st="103" end="132"/>
                                            </p:txEl>
                                          </p:spTgt>
                                        </p:tgtEl>
                                        <p:attrNameLst>
                                          <p:attrName>style.visibility</p:attrName>
                                        </p:attrNameLst>
                                      </p:cBhvr>
                                      <p:to>
                                        <p:strVal val="visible"/>
                                      </p:to>
                                    </p:set>
                                    <p:animEffect transition="in" filter="barn(inVertical)">
                                      <p:cBhvr>
                                        <p:cTn id="32" dur="500"/>
                                        <p:tgtEl>
                                          <p:spTgt spid="30">
                                            <p:txEl>
                                              <p:charRg st="103"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组合 1"/>
          <p:cNvGrpSpPr/>
          <p:nvPr/>
        </p:nvGrpSpPr>
        <p:grpSpPr>
          <a:xfrm>
            <a:off x="0" y="73025"/>
            <a:ext cx="2751138" cy="1103313"/>
            <a:chOff x="0" y="127959"/>
            <a:chExt cx="2751581" cy="1102407"/>
          </a:xfrm>
        </p:grpSpPr>
        <p:pic>
          <p:nvPicPr>
            <p:cNvPr id="12297"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12298"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课文精讲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12291" name="Text Box 2"/>
          <p:cNvSpPr txBox="1"/>
          <p:nvPr/>
        </p:nvSpPr>
        <p:spPr>
          <a:xfrm>
            <a:off x="700088" y="1157288"/>
            <a:ext cx="4643437" cy="3870325"/>
          </a:xfrm>
          <a:prstGeom prst="rect">
            <a:avLst/>
          </a:prstGeom>
          <a:noFill/>
          <a:ln w="9525">
            <a:noFill/>
          </a:ln>
        </p:spPr>
        <p:txBody>
          <a:bodyPr>
            <a:spAutoFit/>
          </a:bodyPr>
          <a:p>
            <a:pPr eaLnBrk="1" hangingPunct="1">
              <a:lnSpc>
                <a:spcPct val="120000"/>
              </a:lnSpc>
            </a:pPr>
            <a:r>
              <a:rPr lang="zh-CN" altLang="en-US" sz="2600" b="1" dirty="0">
                <a:latin typeface="楷体" panose="02010609060101010101" pitchFamily="49" charset="-122"/>
                <a:ea typeface="楷体" panose="02010609060101010101" pitchFamily="49" charset="-122"/>
              </a:rPr>
              <a:t>心口呀莫要这么厉害地跳，</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灰尘呀莫把我眼睛挡住了</a:t>
            </a:r>
            <a:r>
              <a:rPr lang="en-US" altLang="zh-CN" sz="2600" b="1">
                <a:latin typeface="楷体" panose="02010609060101010101" pitchFamily="49" charset="-122"/>
                <a:ea typeface="楷体" panose="02010609060101010101" pitchFamily="49" charset="-122"/>
              </a:rPr>
              <a:t>……</a:t>
            </a:r>
            <a:endParaRPr lang="en-US" altLang="zh-CN" sz="2600" b="1">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手抓黄土我不放，</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紧紧儿贴在心窝上。</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en-US" altLang="zh-CN" sz="2600" b="1">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几回回梦里回延安，</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双手搂定宝塔山。</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千声万声呼唤你，</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——母亲延安就在这里！</a:t>
            </a:r>
            <a:endParaRPr lang="zh-CN" altLang="en-US" sz="2600" b="1" dirty="0">
              <a:latin typeface="楷体" panose="02010609060101010101" pitchFamily="49" charset="-122"/>
              <a:ea typeface="楷体" panose="02010609060101010101" pitchFamily="49" charset="-122"/>
            </a:endParaRPr>
          </a:p>
        </p:txBody>
      </p:sp>
      <p:grpSp>
        <p:nvGrpSpPr>
          <p:cNvPr id="12292" name="组合 3"/>
          <p:cNvGrpSpPr/>
          <p:nvPr/>
        </p:nvGrpSpPr>
        <p:grpSpPr>
          <a:xfrm>
            <a:off x="4265613" y="344488"/>
            <a:ext cx="842962" cy="612775"/>
            <a:chOff x="4265712" y="343948"/>
            <a:chExt cx="843072" cy="613800"/>
          </a:xfrm>
        </p:grpSpPr>
        <p:sp>
          <p:nvSpPr>
            <p:cNvPr id="2" name="流程图: 决策 1"/>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2296" name="矩形 2"/>
            <p:cNvSpPr/>
            <p:nvPr/>
          </p:nvSpPr>
          <p:spPr>
            <a:xfrm>
              <a:off x="4388929" y="343948"/>
              <a:ext cx="596638" cy="584775"/>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一</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12293" name="Text Box 2"/>
          <p:cNvSpPr txBox="1"/>
          <p:nvPr/>
        </p:nvSpPr>
        <p:spPr>
          <a:xfrm>
            <a:off x="5283200" y="909638"/>
            <a:ext cx="3286125" cy="2909887"/>
          </a:xfrm>
          <a:prstGeom prst="rect">
            <a:avLst/>
          </a:prstGeom>
          <a:noFill/>
          <a:ln w="9525">
            <a:noFill/>
          </a:ln>
        </p:spPr>
        <p:txBody>
          <a:bodyPr>
            <a:spAutoFit/>
          </a:bodyPr>
          <a:p>
            <a:pPr eaLnBrk="1" hangingPunct="1">
              <a:lnSpc>
                <a:spcPct val="120000"/>
              </a:lnSpc>
            </a:pPr>
            <a:r>
              <a:rPr lang="zh-CN" altLang="en-US" sz="2600" b="1" dirty="0">
                <a:latin typeface="楷体" panose="02010609060101010101" pitchFamily="49" charset="-122"/>
                <a:ea typeface="楷体" panose="02010609060101010101" pitchFamily="49" charset="-122"/>
              </a:rPr>
              <a:t>杜甫川唱来柳林铺笑，</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红旗飘飘把手招。</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白羊肚手巾红腰带，</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亲人们迎过延河来。</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满心话登时说不出来，</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一头扑在亲人怀</a:t>
            </a:r>
            <a:r>
              <a:rPr lang="en-US" altLang="zh-CN" sz="2600" b="1">
                <a:latin typeface="楷体" panose="02010609060101010101" pitchFamily="49" charset="-122"/>
                <a:ea typeface="楷体" panose="02010609060101010101" pitchFamily="49" charset="-122"/>
              </a:rPr>
              <a:t>……</a:t>
            </a:r>
            <a:endParaRPr lang="zh-CN" altLang="en-US" sz="2600" b="1" dirty="0">
              <a:latin typeface="楷体" panose="02010609060101010101" pitchFamily="49" charset="-122"/>
              <a:ea typeface="楷体" panose="02010609060101010101" pitchFamily="49" charset="-122"/>
            </a:endParaRPr>
          </a:p>
        </p:txBody>
      </p:sp>
      <p:sp>
        <p:nvSpPr>
          <p:cNvPr id="14" name="TextBox 1"/>
          <p:cNvSpPr txBox="1">
            <a:spLocks noChangeArrowheads="1"/>
          </p:cNvSpPr>
          <p:nvPr/>
        </p:nvSpPr>
        <p:spPr bwMode="auto">
          <a:xfrm>
            <a:off x="4984750" y="3814763"/>
            <a:ext cx="3706813" cy="12128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回延安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抒写久别重逢的激动和喜悦</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http://www.yanantour.com.cn/images/bt.jpg"/>
          <p:cNvPicPr>
            <a:picLocks noChangeAspect="1"/>
          </p:cNvPicPr>
          <p:nvPr/>
        </p:nvPicPr>
        <p:blipFill>
          <a:blip r:embed="rId1"/>
          <a:stretch>
            <a:fillRect/>
          </a:stretch>
        </p:blipFill>
        <p:spPr>
          <a:xfrm>
            <a:off x="0" y="0"/>
            <a:ext cx="9144000" cy="5143500"/>
          </a:xfrm>
          <a:prstGeom prst="rect">
            <a:avLst/>
          </a:prstGeom>
          <a:noFill/>
          <a:ln w="9525">
            <a:noFill/>
          </a:ln>
        </p:spPr>
      </p:pic>
      <p:sp>
        <p:nvSpPr>
          <p:cNvPr id="12" name="Text Box 3"/>
          <p:cNvSpPr txBox="1"/>
          <p:nvPr/>
        </p:nvSpPr>
        <p:spPr>
          <a:xfrm>
            <a:off x="1025525" y="212725"/>
            <a:ext cx="6992938" cy="638175"/>
          </a:xfrm>
          <a:prstGeom prst="rect">
            <a:avLst/>
          </a:prstGeom>
          <a:noFill/>
          <a:ln w="9525">
            <a:noFill/>
          </a:ln>
        </p:spPr>
        <p:txBody>
          <a:bodyPr>
            <a:spAutoFit/>
          </a:bodyPr>
          <a:p>
            <a:pPr eaLnBrk="1" hangingPunct="1">
              <a:lnSpc>
                <a:spcPct val="150000"/>
              </a:lnSpc>
            </a:pPr>
            <a:r>
              <a:rPr lang="en-US" altLang="zh-CN" sz="2800" b="1">
                <a:solidFill>
                  <a:srgbClr val="FFFF00"/>
                </a:solidFill>
                <a:latin typeface="楷体" panose="02010609060101010101" pitchFamily="49" charset="-122"/>
                <a:ea typeface="楷体" panose="02010609060101010101" pitchFamily="49" charset="-122"/>
              </a:rPr>
              <a:t>……</a:t>
            </a:r>
            <a:r>
              <a:rPr lang="zh-CN" altLang="en-US" sz="2800" b="1" dirty="0">
                <a:solidFill>
                  <a:srgbClr val="FFFF00"/>
                </a:solidFill>
                <a:latin typeface="楷体" panose="02010609060101010101" pitchFamily="49" charset="-122"/>
                <a:ea typeface="楷体" panose="02010609060101010101" pitchFamily="49" charset="-122"/>
              </a:rPr>
              <a:t>几回回梦里回延安，双手搂定宝塔山。</a:t>
            </a:r>
            <a:endParaRPr lang="zh-CN" altLang="en-US" sz="2800" b="1" dirty="0">
              <a:solidFill>
                <a:srgbClr val="FFFF00"/>
              </a:solidFill>
              <a:latin typeface="楷体" panose="02010609060101010101" pitchFamily="49" charset="-122"/>
              <a:ea typeface="楷体" panose="02010609060101010101" pitchFamily="49" charset="-122"/>
            </a:endParaRPr>
          </a:p>
        </p:txBody>
      </p:sp>
      <p:sp>
        <p:nvSpPr>
          <p:cNvPr id="13" name="Text Box 4"/>
          <p:cNvSpPr txBox="1"/>
          <p:nvPr/>
        </p:nvSpPr>
        <p:spPr>
          <a:xfrm>
            <a:off x="122238" y="3319463"/>
            <a:ext cx="6723062" cy="1773237"/>
          </a:xfrm>
          <a:prstGeom prst="rect">
            <a:avLst/>
          </a:prstGeom>
          <a:noFill/>
          <a:ln w="9525">
            <a:noFill/>
          </a:ln>
        </p:spPr>
        <p:txBody>
          <a:bodyPr>
            <a:spAutoFit/>
          </a:bodyPr>
          <a:p>
            <a:pPr algn="just" eaLnBrk="1" hangingPunct="1">
              <a:lnSpc>
                <a:spcPct val="130000"/>
              </a:lnSpc>
            </a:pPr>
            <a:r>
              <a:rPr lang="zh-CN" altLang="en-US" sz="2800" b="1" dirty="0">
                <a:solidFill>
                  <a:schemeClr val="bg1"/>
                </a:solidFill>
                <a:latin typeface="黑体" panose="02010609060101010101" pitchFamily="49" charset="-122"/>
                <a:ea typeface="黑体" panose="02010609060101010101" pitchFamily="49" charset="-122"/>
              </a:rPr>
              <a:t>——宝塔山是革命圣地延安的重要标志和象征。登山凭眺，可纵观圣地全貌。“只有登上宝塔山，才算真正到了延安”。</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39"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0"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1"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2"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3"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4"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5"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6"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7"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8"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9"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0"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1"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2"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3"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4"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5"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6"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7"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8"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9"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0"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1"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2"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3"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4"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5"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6"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7"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8" name="文本框 33"/>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9"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0"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1"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2"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3"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4"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5"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6"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7"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8"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9"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0"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1"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2"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3"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4"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5" name="文本框 50"/>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6" name="文本框 51"/>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7" name="文本框 52"/>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8"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9"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0"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1"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2"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3"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4"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5"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6"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7"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8"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9"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0"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1"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2"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3"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4"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5"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6"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7"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8"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9"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0"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1"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2"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3"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4"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5"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6"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7"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8"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9"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0"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1"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2"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3"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4"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5"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6"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7"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8"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9"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0"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1"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2"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3"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4"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5"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6"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7"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pic>
        <p:nvPicPr>
          <p:cNvPr id="14438" name="Picture 3" descr="宝 塔 山"/>
          <p:cNvPicPr>
            <a:picLocks noChangeAspect="1"/>
          </p:cNvPicPr>
          <p:nvPr/>
        </p:nvPicPr>
        <p:blipFill>
          <a:blip r:embed="rId1"/>
          <a:stretch>
            <a:fillRect/>
          </a:stretch>
        </p:blipFill>
        <p:spPr>
          <a:xfrm>
            <a:off x="0" y="-3175"/>
            <a:ext cx="9144000" cy="5146675"/>
          </a:xfrm>
          <a:prstGeom prst="rect">
            <a:avLst/>
          </a:prstGeom>
          <a:noFill/>
          <a:ln w="9525">
            <a:noFill/>
          </a:ln>
        </p:spPr>
      </p:pic>
      <p:sp>
        <p:nvSpPr>
          <p:cNvPr id="14439" name="Text Box 4"/>
          <p:cNvSpPr txBox="1"/>
          <p:nvPr/>
        </p:nvSpPr>
        <p:spPr>
          <a:xfrm>
            <a:off x="274638" y="473075"/>
            <a:ext cx="4475162" cy="1169988"/>
          </a:xfrm>
          <a:prstGeom prst="rect">
            <a:avLst/>
          </a:prstGeom>
          <a:noFill/>
          <a:ln w="9525">
            <a:noFill/>
          </a:ln>
        </p:spPr>
        <p:txBody>
          <a:bodyPr>
            <a:spAutoFit/>
          </a:bodyPr>
          <a:p>
            <a:pPr eaLnBrk="1" hangingPunct="1">
              <a:spcBef>
                <a:spcPct val="50000"/>
              </a:spcBef>
            </a:pPr>
            <a:r>
              <a:rPr lang="zh-CN" altLang="en-US" sz="2800" b="1" dirty="0">
                <a:solidFill>
                  <a:srgbClr val="080808"/>
                </a:solidFill>
                <a:latin typeface="楷体" panose="02010609060101010101" pitchFamily="49" charset="-122"/>
                <a:ea typeface="楷体" panose="02010609060101010101" pitchFamily="49" charset="-122"/>
              </a:rPr>
              <a:t>千声万声呼唤你，</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spcBef>
                <a:spcPct val="50000"/>
              </a:spcBef>
            </a:pPr>
            <a:r>
              <a:rPr lang="zh-CN" altLang="en-US" sz="2800" b="1" dirty="0">
                <a:solidFill>
                  <a:srgbClr val="080808"/>
                </a:solidFill>
                <a:latin typeface="楷体" panose="02010609060101010101" pitchFamily="49" charset="-122"/>
                <a:ea typeface="楷体" panose="02010609060101010101" pitchFamily="49" charset="-122"/>
              </a:rPr>
              <a:t>——母亲延安就在这里！</a:t>
            </a:r>
            <a:endParaRPr lang="zh-CN" altLang="en-US" sz="2800" b="1" dirty="0">
              <a:solidFill>
                <a:srgbClr val="080808"/>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438"/>
                                        </p:tgtEl>
                                        <p:attrNameLst>
                                          <p:attrName>style.visibility</p:attrName>
                                        </p:attrNameLst>
                                      </p:cBhvr>
                                      <p:to>
                                        <p:strVal val="visible"/>
                                      </p:to>
                                    </p:set>
                                    <p:animEffect transition="in" filter="circle(in)">
                                      <p:cBhvr>
                                        <p:cTn id="7" dur="2000"/>
                                        <p:tgtEl>
                                          <p:spTgt spid="14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028"/>
          <p:cNvSpPr txBox="1"/>
          <p:nvPr/>
        </p:nvSpPr>
        <p:spPr>
          <a:xfrm>
            <a:off x="1409700" y="4457700"/>
            <a:ext cx="6689725" cy="523875"/>
          </a:xfrm>
          <a:prstGeom prst="rect">
            <a:avLst/>
          </a:prstGeom>
          <a:noFill/>
          <a:ln w="9525">
            <a:noFill/>
          </a:ln>
        </p:spPr>
        <p:txBody>
          <a:bodyPr>
            <a:spAutoFit/>
          </a:bodyPr>
          <a:p>
            <a:pPr eaLnBrk="1" hangingPunct="1"/>
            <a:r>
              <a:rPr lang="zh-CN" altLang="en-US" sz="2800" b="1" dirty="0">
                <a:latin typeface="楷体" panose="02010609060101010101" pitchFamily="49" charset="-122"/>
                <a:ea typeface="楷体" panose="02010609060101010101" pitchFamily="49" charset="-122"/>
              </a:rPr>
              <a:t>白羊肚手巾红腰带，亲人们迎过延河来。</a:t>
            </a:r>
            <a:endParaRPr lang="zh-CN" altLang="en-US" sz="2800" b="1" dirty="0">
              <a:latin typeface="楷体" panose="02010609060101010101" pitchFamily="49" charset="-122"/>
              <a:ea typeface="楷体" panose="02010609060101010101" pitchFamily="49" charset="-122"/>
            </a:endParaRPr>
          </a:p>
        </p:txBody>
      </p:sp>
      <p:pic>
        <p:nvPicPr>
          <p:cNvPr id="15363" name="Picture 1031" descr="D:\妍妍\腰鼓.jpg"/>
          <p:cNvPicPr>
            <a:picLocks noChangeAspect="1"/>
          </p:cNvPicPr>
          <p:nvPr/>
        </p:nvPicPr>
        <p:blipFill>
          <a:blip r:embed="rId1"/>
          <a:stretch>
            <a:fillRect/>
          </a:stretch>
        </p:blipFill>
        <p:spPr>
          <a:xfrm>
            <a:off x="725488" y="158750"/>
            <a:ext cx="7285037" cy="43211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diamond(in)">
                                      <p:cBhvr>
                                        <p:cTn id="7" dur="10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Box 1"/>
          <p:cNvSpPr txBox="1"/>
          <p:nvPr/>
        </p:nvSpPr>
        <p:spPr>
          <a:xfrm>
            <a:off x="525463" y="249238"/>
            <a:ext cx="7567612" cy="1125537"/>
          </a:xfrm>
          <a:prstGeom prst="rect">
            <a:avLst/>
          </a:prstGeom>
          <a:noFill/>
          <a:ln w="9525">
            <a:noFill/>
          </a:ln>
        </p:spPr>
        <p:txBody>
          <a:bodyPr>
            <a:spAutoFit/>
          </a:bodyPr>
          <a:p>
            <a:pPr eaLnBrk="1" hangingPunct="1">
              <a:lnSpc>
                <a:spcPct val="120000"/>
              </a:lnSpc>
            </a:pPr>
            <a:r>
              <a:rPr lang="zh-CN" altLang="en-US" sz="2800" b="1" dirty="0">
                <a:latin typeface="黑体" panose="02010609060101010101" pitchFamily="49" charset="-122"/>
                <a:ea typeface="黑体" panose="02010609060101010101" pitchFamily="49" charset="-122"/>
              </a:rPr>
              <a:t>    这一小节是如何新颖地写出作者临近延安时难以抑制的激动心情的？</a:t>
            </a:r>
            <a:endParaRPr lang="zh-CN" altLang="en-US" sz="2800" b="1" dirty="0">
              <a:latin typeface="黑体" panose="02010609060101010101" pitchFamily="49" charset="-122"/>
              <a:ea typeface="黑体" panose="02010609060101010101" pitchFamily="49" charset="-122"/>
            </a:endParaRPr>
          </a:p>
        </p:txBody>
      </p:sp>
      <p:sp>
        <p:nvSpPr>
          <p:cNvPr id="6" name="Text Box 2"/>
          <p:cNvSpPr txBox="1"/>
          <p:nvPr/>
        </p:nvSpPr>
        <p:spPr>
          <a:xfrm>
            <a:off x="525463" y="1323975"/>
            <a:ext cx="8093075" cy="3641725"/>
          </a:xfrm>
          <a:prstGeom prst="rect">
            <a:avLst/>
          </a:prstGeom>
          <a:noFill/>
          <a:ln w="9525">
            <a:noFill/>
          </a:ln>
        </p:spPr>
        <p:txBody>
          <a:bodyPr>
            <a:spAutoFit/>
          </a:bodyPr>
          <a:p>
            <a:pPr eaLnBrk="1" hangingPunct="1">
              <a:lnSpc>
                <a:spcPct val="120000"/>
              </a:lnSpc>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作者离别延安已达</a:t>
            </a:r>
            <a:r>
              <a:rPr lang="en-US" altLang="zh-CN" sz="2800" b="1">
                <a:solidFill>
                  <a:srgbClr val="0000FF"/>
                </a:solidFill>
                <a:latin typeface="楷体" panose="02010609060101010101" pitchFamily="49" charset="-122"/>
                <a:ea typeface="楷体" panose="02010609060101010101" pitchFamily="49" charset="-122"/>
              </a:rPr>
              <a:t>10</a:t>
            </a:r>
            <a:r>
              <a:rPr lang="zh-CN" altLang="en-US" sz="2800" b="1" dirty="0">
                <a:solidFill>
                  <a:srgbClr val="0000FF"/>
                </a:solidFill>
                <a:latin typeface="楷体" panose="02010609060101010101" pitchFamily="49" charset="-122"/>
                <a:ea typeface="楷体" panose="02010609060101010101" pitchFamily="49" charset="-122"/>
              </a:rPr>
              <a:t>年之久，日日夜夜都想念她。现在回来看望她，正所谓</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近乡情更切</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，越是接近，心情越是激动。但作者却说</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心口呀莫要这么厉害地跳</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，反衬出非同一般的兴奋心情。一开头便淋漓尽致地表现了想尽快看到延安的心情。展示出作者心潮翻滚、思绪万千的内心世界。这是一种深沉的爱和眷恋的表现。</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525463" y="623888"/>
            <a:ext cx="8093075" cy="1127125"/>
          </a:xfrm>
          <a:prstGeom prst="rect">
            <a:avLst/>
          </a:prstGeom>
          <a:noFill/>
          <a:ln w="9525">
            <a:noFill/>
          </a:ln>
        </p:spPr>
        <p:txBody>
          <a:bodyPr>
            <a:spAutoFit/>
          </a:bodyPr>
          <a:p>
            <a:pPr eaLnBrk="1" hangingPunct="1">
              <a:lnSpc>
                <a:spcPct val="120000"/>
              </a:lnSpc>
            </a:pPr>
            <a:r>
              <a:rPr lang="zh-CN" altLang="en-US" sz="2800" b="1" dirty="0">
                <a:latin typeface="黑体" panose="02010609060101010101" pitchFamily="49" charset="-122"/>
                <a:ea typeface="黑体" panose="02010609060101010101" pitchFamily="49" charset="-122"/>
              </a:rPr>
              <a:t>    体会作者在这一节中是如何通过一系列动词表现情感的？</a:t>
            </a:r>
            <a:endParaRPr lang="zh-CN" altLang="en-US" sz="2800" b="1" dirty="0">
              <a:latin typeface="黑体" panose="02010609060101010101" pitchFamily="49" charset="-122"/>
              <a:ea typeface="黑体" panose="02010609060101010101" pitchFamily="49" charset="-122"/>
            </a:endParaRPr>
          </a:p>
        </p:txBody>
      </p:sp>
      <p:sp>
        <p:nvSpPr>
          <p:cNvPr id="3" name="Text Box 2"/>
          <p:cNvSpPr txBox="1"/>
          <p:nvPr/>
        </p:nvSpPr>
        <p:spPr>
          <a:xfrm>
            <a:off x="525463" y="1698625"/>
            <a:ext cx="8093075" cy="3194050"/>
          </a:xfrm>
          <a:prstGeom prst="rect">
            <a:avLst/>
          </a:prstGeom>
          <a:noFill/>
          <a:ln w="9525">
            <a:noFill/>
          </a:ln>
        </p:spPr>
        <p:txBody>
          <a:bodyPr>
            <a:spAutoFit/>
          </a:bodyPr>
          <a:p>
            <a:pPr eaLnBrk="1" hangingPunct="1">
              <a:lnSpc>
                <a:spcPct val="120000"/>
              </a:lnSpc>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一“抓”一“贴”逼真的动作，表现了诗人见到延安时的激动情景。而“双手搂定宝塔山”中的一个“搂”字，则写尽了作者对延安的怀念之情。“唱”“笑”“招”更有拟人的色彩，渲染了欢乐的气氛。最后一个“扑”字，则更加洗练，表情达意更加强烈、准确。</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5"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6"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7"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8"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9"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0"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1"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2"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3"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4"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5"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6"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7"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8"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9"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0"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1"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2"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3"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4"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5"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6"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7"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8"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9"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0"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1"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2"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3"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4" name="文本框 36"/>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5"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6"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7"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8"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9"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0"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1"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2"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3"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4"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5"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6"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7"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8"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9"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0"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1" name="文本框 53"/>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2" name="文本框 54"/>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3" name="文本框 55"/>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4"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5"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6"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7"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8"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9"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0"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1"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2"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3"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4"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5"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6"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7"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8"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9"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0"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1"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2"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3"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4"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5"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6"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7"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8"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9"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0"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1"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2"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3"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4"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5"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6"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7"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8"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9"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0"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1"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2"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3"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4"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5"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6"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7"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8"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9"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0"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1"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2"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3"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18534" name="组合 3"/>
          <p:cNvGrpSpPr/>
          <p:nvPr/>
        </p:nvGrpSpPr>
        <p:grpSpPr>
          <a:xfrm>
            <a:off x="4265613" y="344488"/>
            <a:ext cx="842962" cy="612775"/>
            <a:chOff x="4265712" y="343948"/>
            <a:chExt cx="843072" cy="613800"/>
          </a:xfrm>
        </p:grpSpPr>
        <p:sp>
          <p:nvSpPr>
            <p:cNvPr id="3" name="流程图: 决策 2"/>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8538" name="矩形 2"/>
            <p:cNvSpPr/>
            <p:nvPr/>
          </p:nvSpPr>
          <p:spPr>
            <a:xfrm>
              <a:off x="4388890"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二</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5" name="Text Box 2"/>
          <p:cNvSpPr txBox="1"/>
          <p:nvPr/>
        </p:nvSpPr>
        <p:spPr>
          <a:xfrm>
            <a:off x="965200" y="1147763"/>
            <a:ext cx="4841875" cy="3452812"/>
          </a:xfrm>
          <a:prstGeom prst="rect">
            <a:avLst/>
          </a:prstGeom>
          <a:noFill/>
          <a:ln w="9525">
            <a:noFill/>
          </a:ln>
        </p:spPr>
        <p:txBody>
          <a:bodyPr>
            <a:spAutoFit/>
          </a:bodyPr>
          <a:p>
            <a:pPr eaLnBrk="1" hangingPunct="1">
              <a:lnSpc>
                <a:spcPct val="130000"/>
              </a:lnSpc>
            </a:pPr>
            <a:r>
              <a:rPr lang="en-US" altLang="zh-CN" sz="2800" b="1">
                <a:solidFill>
                  <a:srgbClr val="080808"/>
                </a:solidFill>
                <a:latin typeface="楷体" panose="02010609060101010101" pitchFamily="49" charset="-122"/>
                <a:ea typeface="楷体" panose="02010609060101010101" pitchFamily="49" charset="-122"/>
              </a:rPr>
              <a:t>……</a:t>
            </a:r>
            <a:r>
              <a:rPr lang="zh-CN" altLang="en-US" sz="2800" b="1" dirty="0">
                <a:solidFill>
                  <a:srgbClr val="080808"/>
                </a:solidFill>
                <a:latin typeface="楷体" panose="02010609060101010101" pitchFamily="49" charset="-122"/>
                <a:ea typeface="楷体" panose="02010609060101010101" pitchFamily="49" charset="-122"/>
              </a:rPr>
              <a:t>二十里铺送过柳林铺迎，</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分别十年又回家中。</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000FF"/>
                </a:solidFill>
                <a:latin typeface="楷体" panose="02010609060101010101" pitchFamily="49" charset="-122"/>
                <a:ea typeface="楷体" panose="02010609060101010101" pitchFamily="49" charset="-122"/>
              </a:rPr>
              <a:t>树梢树枝树根根，</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亲山亲水有亲人。</a:t>
            </a:r>
            <a:endParaRPr lang="zh-CN" altLang="en-US"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000FF"/>
                </a:solidFill>
                <a:latin typeface="楷体" panose="02010609060101010101" pitchFamily="49" charset="-122"/>
                <a:ea typeface="楷体" panose="02010609060101010101" pitchFamily="49" charset="-122"/>
              </a:rPr>
              <a:t>羊羔羔吃奶眼望着妈,</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小米饭养活我长大。 </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6" name="Text Box 4"/>
          <p:cNvSpPr txBox="1"/>
          <p:nvPr/>
        </p:nvSpPr>
        <p:spPr>
          <a:xfrm>
            <a:off x="5235575" y="3055938"/>
            <a:ext cx="2106613" cy="523875"/>
          </a:xfrm>
          <a:prstGeom prst="rect">
            <a:avLst/>
          </a:prstGeom>
          <a:noFill/>
          <a:ln w="9525">
            <a:noFill/>
          </a:ln>
        </p:spPr>
        <p:txBody>
          <a:bodyPr>
            <a:spAutoFit/>
          </a:bodyPr>
          <a:p>
            <a:pPr algn="ctr" eaLnBrk="1" hangingPunct="1">
              <a:spcBef>
                <a:spcPct val="50000"/>
              </a:spcBef>
            </a:pPr>
            <a:r>
              <a:rPr lang="zh-CN" altLang="en-US" sz="2800" b="1" dirty="0">
                <a:solidFill>
                  <a:srgbClr val="FF0000"/>
                </a:solidFill>
                <a:latin typeface="黑体" panose="02010609060101010101" pitchFamily="49" charset="-122"/>
                <a:ea typeface="黑体" panose="02010609060101010101" pitchFamily="49" charset="-122"/>
              </a:rPr>
              <a:t>比兴手法</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028"/>
          <p:cNvSpPr txBox="1"/>
          <p:nvPr/>
        </p:nvSpPr>
        <p:spPr>
          <a:xfrm>
            <a:off x="679450" y="1497013"/>
            <a:ext cx="7680325" cy="2678112"/>
          </a:xfrm>
          <a:prstGeom prst="rect">
            <a:avLst/>
          </a:prstGeom>
          <a:noFill/>
          <a:ln w="9525">
            <a:noFill/>
          </a:ln>
        </p:spPr>
        <p:txBody>
          <a:bodyPr>
            <a:spAutoFit/>
          </a:bodyPr>
          <a:p>
            <a:pPr algn="just"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    比——以彼物比此物也；“兴”者，起也，</a:t>
            </a:r>
            <a:r>
              <a:rPr lang="zh-CN" altLang="en-US" sz="2800" b="1" dirty="0">
                <a:solidFill>
                  <a:srgbClr val="FF0000"/>
                </a:solidFill>
                <a:latin typeface="楷体" panose="02010609060101010101" pitchFamily="49" charset="-122"/>
                <a:ea typeface="楷体" panose="02010609060101010101" pitchFamily="49" charset="-122"/>
              </a:rPr>
              <a:t>取譬引类</a:t>
            </a:r>
            <a:r>
              <a:rPr lang="zh-CN" altLang="en-US" sz="2800" b="1" dirty="0">
                <a:solidFill>
                  <a:srgbClr val="080808"/>
                </a:solidFill>
                <a:latin typeface="楷体" panose="02010609060101010101" pitchFamily="49" charset="-122"/>
                <a:ea typeface="楷体" panose="02010609060101010101" pitchFamily="49" charset="-122"/>
              </a:rPr>
              <a:t>，起发己心；兴</a:t>
            </a:r>
            <a:r>
              <a:rPr lang="en-US" altLang="zh-CN" sz="2800" b="1">
                <a:solidFill>
                  <a:srgbClr val="080808"/>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先从别的事物引起所咏之物</a:t>
            </a:r>
            <a:r>
              <a:rPr lang="zh-CN" altLang="en-US" sz="2800" b="1" dirty="0">
                <a:solidFill>
                  <a:srgbClr val="080808"/>
                </a:solidFill>
                <a:latin typeface="楷体" panose="02010609060101010101" pitchFamily="49" charset="-122"/>
                <a:ea typeface="楷体" panose="02010609060101010101" pitchFamily="49" charset="-122"/>
              </a:rPr>
              <a:t>，以为寄托。委婉含蓄，寓意深远，文已尽而意有余。</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19459" name="TextBox 5"/>
          <p:cNvSpPr txBox="1"/>
          <p:nvPr/>
        </p:nvSpPr>
        <p:spPr>
          <a:xfrm>
            <a:off x="2468563" y="755650"/>
            <a:ext cx="3714750" cy="523875"/>
          </a:xfrm>
          <a:prstGeom prst="rect">
            <a:avLst/>
          </a:prstGeom>
          <a:noFill/>
          <a:ln w="9525">
            <a:noFill/>
          </a:ln>
        </p:spPr>
        <p:txBody>
          <a:bodyPr>
            <a:spAutoFit/>
          </a:bodyPr>
          <a:p>
            <a:pPr algn="ctr" eaLnBrk="1" hangingPunct="1"/>
            <a:r>
              <a:rPr lang="zh-CN" altLang="en-US" sz="2800" b="1" dirty="0">
                <a:solidFill>
                  <a:srgbClr val="0000FF"/>
                </a:solidFill>
                <a:latin typeface="黑体" panose="02010609060101010101" pitchFamily="49" charset="-122"/>
                <a:ea typeface="黑体" panose="02010609060101010101" pitchFamily="49" charset="-122"/>
              </a:rPr>
              <a:t>比兴手法</a:t>
            </a:r>
            <a:endParaRPr lang="zh-CN" altLang="en-US" sz="28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52450" y="739775"/>
            <a:ext cx="8161338" cy="4014788"/>
          </a:xfrm>
          <a:prstGeom prst="rect">
            <a:avLst/>
          </a:prstGeom>
          <a:noFill/>
          <a:ln w="9525">
            <a:noFill/>
          </a:ln>
        </p:spPr>
        <p:txBody>
          <a:bodyPr>
            <a:spAutoFit/>
          </a:bodyPr>
          <a:p>
            <a:pPr eaLnBrk="1" hangingPunct="1">
              <a:lnSpc>
                <a:spcPct val="130000"/>
              </a:lnSpc>
            </a:pPr>
            <a:r>
              <a:rPr lang="zh-CN" altLang="en-US" sz="2800" b="1" dirty="0">
                <a:solidFill>
                  <a:srgbClr val="FF0000"/>
                </a:solidFill>
                <a:latin typeface="楷体" panose="02010609060101010101" pitchFamily="49" charset="-122"/>
                <a:ea typeface="楷体" panose="02010609060101010101" pitchFamily="49" charset="-122"/>
              </a:rPr>
              <a:t>    “亲山亲水有亲人”犹如看到家乡的山、水，家乡的人，一个“亲”字，突出了诗人与延安的亲密之情。而“羊羔羔吃奶眼望着妈”更是绝好的比喻，诗人如羊羔一样吮吸着乳汁，眼望着妈妈。是延安母亲的乳汁养育了诗人，是延安的小米饭使诗人成长。诗句活脱脱写出了延安热火朝天的大生产运动，而诗人正为能投身于其中倍感自豪。</a:t>
            </a:r>
            <a:endParaRPr lang="zh-CN" altLang="en-US" sz="2800" b="1" dirty="0">
              <a:solidFill>
                <a:srgbClr val="FF0000"/>
              </a:solidFill>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p:nvPr/>
        </p:nvSpPr>
        <p:spPr>
          <a:xfrm>
            <a:off x="582613" y="442913"/>
            <a:ext cx="4143375" cy="3884612"/>
          </a:xfrm>
          <a:prstGeom prst="rect">
            <a:avLst/>
          </a:prstGeom>
          <a:noFill/>
          <a:ln w="9525">
            <a:noFill/>
          </a:ln>
        </p:spPr>
        <p:txBody>
          <a:bodyPr>
            <a:spAutoFit/>
          </a:bodyPr>
          <a:p>
            <a:pPr eaLnBrk="1" hangingPunct="1">
              <a:lnSpc>
                <a:spcPct val="130000"/>
              </a:lnSpc>
              <a:spcBef>
                <a:spcPct val="50000"/>
              </a:spcBef>
            </a:pPr>
            <a:r>
              <a:rPr lang="zh-CN" altLang="en-US" sz="2800" b="1" dirty="0">
                <a:solidFill>
                  <a:srgbClr val="080808"/>
                </a:solidFill>
                <a:latin typeface="楷体" panose="02010609060101010101" pitchFamily="49" charset="-122"/>
                <a:ea typeface="楷体" panose="02010609060101010101" pitchFamily="49" charset="-122"/>
              </a:rPr>
              <a:t>东山的糜子西山的谷，</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肩膀上的红旗手中的书。</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spcBef>
                <a:spcPct val="50000"/>
              </a:spcBef>
            </a:pPr>
            <a:r>
              <a:rPr lang="zh-CN" altLang="en-US" sz="2800" b="1" dirty="0">
                <a:solidFill>
                  <a:srgbClr val="080808"/>
                </a:solidFill>
                <a:latin typeface="楷体" panose="02010609060101010101" pitchFamily="49" charset="-122"/>
                <a:ea typeface="楷体" panose="02010609060101010101" pitchFamily="49" charset="-122"/>
              </a:rPr>
              <a:t>手把手儿教会了我，</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母亲打发我们过黄河。</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spcBef>
                <a:spcPct val="50000"/>
              </a:spcBef>
            </a:pPr>
            <a:r>
              <a:rPr lang="zh-CN" altLang="en-US" sz="2800" b="1" dirty="0">
                <a:solidFill>
                  <a:srgbClr val="080808"/>
                </a:solidFill>
                <a:latin typeface="楷体" panose="02010609060101010101" pitchFamily="49" charset="-122"/>
                <a:ea typeface="楷体" panose="02010609060101010101" pitchFamily="49" charset="-122"/>
              </a:rPr>
              <a:t>革命的道路千万里，</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天南海北想着你……</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3" name="Text Box 3"/>
          <p:cNvSpPr txBox="1"/>
          <p:nvPr/>
        </p:nvSpPr>
        <p:spPr>
          <a:xfrm>
            <a:off x="4511675" y="682625"/>
            <a:ext cx="4143375" cy="638175"/>
          </a:xfrm>
          <a:prstGeom prst="rect">
            <a:avLst/>
          </a:prstGeom>
          <a:noFill/>
          <a:ln w="9525">
            <a:noFill/>
          </a:ln>
        </p:spPr>
        <p:txBody>
          <a:bodyPr>
            <a:spAutoFit/>
          </a:bodyPr>
          <a:p>
            <a:pPr algn="just"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火热的战斗和学习的生活</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Text Box 5"/>
          <p:cNvSpPr txBox="1"/>
          <p:nvPr/>
        </p:nvSpPr>
        <p:spPr>
          <a:xfrm>
            <a:off x="4583113" y="2022475"/>
            <a:ext cx="2971800" cy="638175"/>
          </a:xfrm>
          <a:prstGeom prst="rect">
            <a:avLst/>
          </a:prstGeom>
          <a:noFill/>
          <a:ln w="9525">
            <a:noFill/>
          </a:ln>
        </p:spPr>
        <p:txBody>
          <a:bodyPr>
            <a:spAutoFit/>
          </a:bodyPr>
          <a:p>
            <a:pPr algn="just"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党的培育之恩</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5" name="Text Box 6"/>
          <p:cNvSpPr txBox="1"/>
          <p:nvPr/>
        </p:nvSpPr>
        <p:spPr>
          <a:xfrm>
            <a:off x="4295775" y="3282950"/>
            <a:ext cx="4484688" cy="738188"/>
          </a:xfrm>
          <a:prstGeom prst="rect">
            <a:avLst/>
          </a:prstGeom>
          <a:noFill/>
          <a:ln w="9525">
            <a:noFill/>
          </a:ln>
        </p:spPr>
        <p:txBody>
          <a:bodyPr>
            <a:spAutoFit/>
          </a:bodyPr>
          <a:p>
            <a:pPr algn="just"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对母亲延安的怀念和感激</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1031875" y="4302125"/>
            <a:ext cx="7100888" cy="65246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忆延安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追忆当年延安的战斗生活</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组合 3"/>
          <p:cNvGrpSpPr/>
          <p:nvPr/>
        </p:nvGrpSpPr>
        <p:grpSpPr>
          <a:xfrm>
            <a:off x="4265613" y="344488"/>
            <a:ext cx="842962" cy="612775"/>
            <a:chOff x="4265712" y="343948"/>
            <a:chExt cx="843072" cy="613800"/>
          </a:xfrm>
        </p:grpSpPr>
        <p:sp>
          <p:nvSpPr>
            <p:cNvPr id="3" name="流程图: 决策 2"/>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2535" name="矩形 2"/>
            <p:cNvSpPr/>
            <p:nvPr/>
          </p:nvSpPr>
          <p:spPr>
            <a:xfrm>
              <a:off x="4388889"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三</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5" name="Text Box 3"/>
          <p:cNvSpPr txBox="1"/>
          <p:nvPr/>
        </p:nvSpPr>
        <p:spPr>
          <a:xfrm>
            <a:off x="577850" y="231775"/>
            <a:ext cx="6191250" cy="4830763"/>
          </a:xfrm>
          <a:prstGeom prst="rect">
            <a:avLst/>
          </a:prstGeom>
          <a:noFill/>
          <a:ln w="9525">
            <a:noFill/>
          </a:ln>
        </p:spPr>
        <p:txBody>
          <a:bodyPr>
            <a:spAutoFit/>
          </a:bodyPr>
          <a:p>
            <a:pPr eaLnBrk="1" hangingPunct="1">
              <a:lnSpc>
                <a:spcPct val="120000"/>
              </a:lnSpc>
            </a:pPr>
            <a:r>
              <a:rPr lang="zh-CN" altLang="en-US" sz="2600" b="1" dirty="0">
                <a:solidFill>
                  <a:srgbClr val="FF0000"/>
                </a:solidFill>
                <a:latin typeface="楷体" panose="02010609060101010101" pitchFamily="49" charset="-122"/>
                <a:ea typeface="楷体" panose="02010609060101010101" pitchFamily="49" charset="-122"/>
              </a:rPr>
              <a:t>米酒油馍木炭火</a:t>
            </a:r>
            <a:r>
              <a:rPr lang="zh-CN" altLang="en-US" sz="2600" b="1" dirty="0">
                <a:solidFill>
                  <a:srgbClr val="080808"/>
                </a:solidFill>
                <a:latin typeface="楷体" panose="02010609060101010101" pitchFamily="49" charset="-122"/>
                <a:ea typeface="楷体" panose="02010609060101010101" pitchFamily="49" charset="-122"/>
              </a:rPr>
              <a:t>，</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团团围定</a:t>
            </a:r>
            <a:r>
              <a:rPr lang="zh-CN" altLang="en-US" sz="2600" b="1" dirty="0">
                <a:solidFill>
                  <a:srgbClr val="FF0000"/>
                </a:solidFill>
                <a:latin typeface="楷体" panose="02010609060101010101" pitchFamily="49" charset="-122"/>
                <a:ea typeface="楷体" panose="02010609060101010101" pitchFamily="49" charset="-122"/>
              </a:rPr>
              <a:t>炕</a:t>
            </a:r>
            <a:r>
              <a:rPr lang="zh-CN" altLang="en-US" sz="2600" b="1" dirty="0">
                <a:solidFill>
                  <a:srgbClr val="080808"/>
                </a:solidFill>
                <a:latin typeface="楷体" panose="02010609060101010101" pitchFamily="49" charset="-122"/>
                <a:ea typeface="楷体" panose="02010609060101010101" pitchFamily="49" charset="-122"/>
              </a:rPr>
              <a:t>上坐。</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FF0000"/>
                </a:solidFill>
                <a:latin typeface="楷体" panose="02010609060101010101" pitchFamily="49" charset="-122"/>
                <a:ea typeface="楷体" panose="02010609060101010101" pitchFamily="49" charset="-122"/>
              </a:rPr>
              <a:t>满窑</a:t>
            </a:r>
            <a:r>
              <a:rPr lang="zh-CN" altLang="en-US" sz="2600" b="1" dirty="0">
                <a:solidFill>
                  <a:srgbClr val="080808"/>
                </a:solidFill>
                <a:latin typeface="楷体" panose="02010609060101010101" pitchFamily="49" charset="-122"/>
                <a:ea typeface="楷体" panose="02010609060101010101" pitchFamily="49" charset="-122"/>
              </a:rPr>
              <a:t>里围得不透风，</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脑畔上还响着脚步声。</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080808"/>
                </a:solidFill>
                <a:latin typeface="楷体" panose="02010609060101010101" pitchFamily="49" charset="-122"/>
                <a:ea typeface="楷体" panose="02010609060101010101" pitchFamily="49" charset="-122"/>
              </a:rPr>
              <a:t>老爷爷进门气喘得紧：</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“我梦见鸡毛信来——可真见亲人……”</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080808"/>
                </a:solidFill>
                <a:latin typeface="楷体" panose="02010609060101010101" pitchFamily="49" charset="-122"/>
                <a:ea typeface="楷体" panose="02010609060101010101" pitchFamily="49" charset="-122"/>
              </a:rPr>
              <a:t>亲人见了亲人面，</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欢喜的眼泪眼眶里转。</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080808"/>
                </a:solidFill>
                <a:latin typeface="楷体" panose="02010609060101010101" pitchFamily="49" charset="-122"/>
                <a:ea typeface="楷体" panose="02010609060101010101" pitchFamily="49" charset="-122"/>
              </a:rPr>
              <a:t>保卫延安你们费了心，</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白头发添了几根根。</a:t>
            </a:r>
            <a:endParaRPr lang="zh-CN" altLang="en-US" sz="2600" b="1" dirty="0">
              <a:solidFill>
                <a:srgbClr val="080808"/>
              </a:solidFill>
              <a:latin typeface="楷体" panose="02010609060101010101" pitchFamily="49" charset="-122"/>
              <a:ea typeface="楷体" panose="02010609060101010101" pitchFamily="49" charset="-122"/>
            </a:endParaRPr>
          </a:p>
        </p:txBody>
      </p:sp>
      <p:sp>
        <p:nvSpPr>
          <p:cNvPr id="6" name="Text Box 5"/>
          <p:cNvSpPr txBox="1"/>
          <p:nvPr/>
        </p:nvSpPr>
        <p:spPr>
          <a:xfrm>
            <a:off x="4384675" y="1154113"/>
            <a:ext cx="4114800" cy="1198562"/>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选择有陕北地方特色的事物，渲染气氛。</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7" name="Text Box 6"/>
          <p:cNvSpPr txBox="1"/>
          <p:nvPr/>
        </p:nvSpPr>
        <p:spPr>
          <a:xfrm>
            <a:off x="4384675" y="3217863"/>
            <a:ext cx="3200400" cy="598487"/>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亲人欢聚的热烈场面</a:t>
            </a:r>
            <a:endParaRPr lang="zh-CN" altLang="en-US" sz="2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p:nvPr/>
        </p:nvSpPr>
        <p:spPr>
          <a:xfrm>
            <a:off x="614363" y="176213"/>
            <a:ext cx="4448175" cy="4254500"/>
          </a:xfrm>
          <a:prstGeom prst="rect">
            <a:avLst/>
          </a:prstGeom>
          <a:noFill/>
          <a:ln w="9525">
            <a:noFill/>
          </a:ln>
        </p:spPr>
        <p:txBody>
          <a:bodyPr>
            <a:spAutoFit/>
          </a:bodyPr>
          <a:p>
            <a:pPr eaLnBrk="1" hangingPunct="1">
              <a:lnSpc>
                <a:spcPct val="130000"/>
              </a:lnSpc>
            </a:pPr>
            <a:r>
              <a:rPr lang="zh-CN" altLang="en-US" sz="2600" b="1" dirty="0">
                <a:solidFill>
                  <a:srgbClr val="080808"/>
                </a:solidFill>
                <a:latin typeface="楷体" panose="02010609060101010101" pitchFamily="49" charset="-122"/>
                <a:ea typeface="楷体" panose="02010609060101010101" pitchFamily="49" charset="-122"/>
              </a:rPr>
              <a:t>团支书又领进社主任，</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当年的放羊娃如今长成人。</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600" b="1" dirty="0">
                <a:solidFill>
                  <a:srgbClr val="080808"/>
                </a:solidFill>
                <a:latin typeface="楷体" panose="02010609060101010101" pitchFamily="49" charset="-122"/>
                <a:ea typeface="楷体" panose="02010609060101010101" pitchFamily="49" charset="-122"/>
              </a:rPr>
              <a:t>白生生的窗纸红窗花，</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娃娃们争抢来把手拉。</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600" b="1" dirty="0">
                <a:solidFill>
                  <a:srgbClr val="FF0000"/>
                </a:solidFill>
                <a:latin typeface="楷体" panose="02010609060101010101" pitchFamily="49" charset="-122"/>
                <a:ea typeface="楷体" panose="02010609060101010101" pitchFamily="49" charset="-122"/>
              </a:rPr>
              <a:t>一口口的米酒千万句话</a:t>
            </a:r>
            <a:r>
              <a:rPr lang="en-US" altLang="zh-CN" sz="2600" b="1">
                <a:solidFill>
                  <a:srgbClr val="FF0000"/>
                </a:solidFill>
                <a:latin typeface="楷体" panose="02010609060101010101" pitchFamily="49" charset="-122"/>
                <a:ea typeface="楷体" panose="02010609060101010101" pitchFamily="49" charset="-122"/>
              </a:rPr>
              <a:t>,</a:t>
            </a:r>
            <a:br>
              <a:rPr lang="zh-CN" altLang="en-US" sz="2600" b="1" dirty="0">
                <a:solidFill>
                  <a:srgbClr val="FF0000"/>
                </a:solidFill>
                <a:latin typeface="楷体" panose="02010609060101010101" pitchFamily="49" charset="-122"/>
                <a:ea typeface="楷体" panose="02010609060101010101" pitchFamily="49" charset="-122"/>
              </a:rPr>
            </a:br>
            <a:r>
              <a:rPr lang="zh-CN" altLang="en-US" sz="2600" b="1" dirty="0">
                <a:solidFill>
                  <a:srgbClr val="FF0000"/>
                </a:solidFill>
                <a:latin typeface="楷体" panose="02010609060101010101" pitchFamily="49" charset="-122"/>
                <a:ea typeface="楷体" panose="02010609060101010101" pitchFamily="49" charset="-122"/>
              </a:rPr>
              <a:t>长江大河起浪花。</a:t>
            </a:r>
            <a:endParaRPr lang="zh-CN" altLang="en-US" sz="2600" b="1" dirty="0">
              <a:solidFill>
                <a:srgbClr val="FF0000"/>
              </a:solidFill>
              <a:latin typeface="楷体" panose="02010609060101010101" pitchFamily="49" charset="-122"/>
              <a:ea typeface="楷体" panose="02010609060101010101" pitchFamily="49" charset="-122"/>
            </a:endParaRPr>
          </a:p>
          <a:p>
            <a:pPr eaLnBrk="1" hangingPunct="1">
              <a:lnSpc>
                <a:spcPct val="130000"/>
              </a:lnSpc>
            </a:pPr>
            <a:r>
              <a:rPr lang="zh-CN" altLang="en-US" sz="2600" b="1" dirty="0">
                <a:solidFill>
                  <a:srgbClr val="080808"/>
                </a:solidFill>
                <a:latin typeface="楷体" panose="02010609060101010101" pitchFamily="49" charset="-122"/>
                <a:ea typeface="楷体" panose="02010609060101010101" pitchFamily="49" charset="-122"/>
              </a:rPr>
              <a:t>十年来革命大发展，</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说不尽这三千六百天…… </a:t>
            </a:r>
            <a:endParaRPr lang="zh-CN" altLang="en-US" sz="2600" b="1" dirty="0">
              <a:solidFill>
                <a:srgbClr val="080808"/>
              </a:solidFill>
              <a:latin typeface="楷体" panose="02010609060101010101" pitchFamily="49" charset="-122"/>
              <a:ea typeface="楷体" panose="02010609060101010101" pitchFamily="49" charset="-122"/>
            </a:endParaRPr>
          </a:p>
        </p:txBody>
      </p:sp>
      <p:sp>
        <p:nvSpPr>
          <p:cNvPr id="3" name="Text Box 3"/>
          <p:cNvSpPr txBox="1"/>
          <p:nvPr/>
        </p:nvSpPr>
        <p:spPr>
          <a:xfrm>
            <a:off x="4681538" y="731838"/>
            <a:ext cx="4183062" cy="692150"/>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欢聚一堂，共叙新旧岁月。</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4" name="Text Box 4"/>
          <p:cNvSpPr txBox="1"/>
          <p:nvPr/>
        </p:nvSpPr>
        <p:spPr>
          <a:xfrm>
            <a:off x="4610100" y="2303463"/>
            <a:ext cx="2057400" cy="598487"/>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比喻、夸张</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5" name="Text Box 5"/>
          <p:cNvSpPr txBox="1"/>
          <p:nvPr/>
        </p:nvSpPr>
        <p:spPr>
          <a:xfrm>
            <a:off x="4373563" y="3402013"/>
            <a:ext cx="4491037" cy="692150"/>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滔滔不绝、唾沫横飞的热烈。</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917575" y="4354513"/>
            <a:ext cx="7053263" cy="65246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话延安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描绘见到亲人的热烈场景</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descr="http://www.yanantour.com.cn/images/htfq/JZL.jpg"/>
          <p:cNvPicPr>
            <a:picLocks noChangeAspect="1"/>
          </p:cNvPicPr>
          <p:nvPr/>
        </p:nvPicPr>
        <p:blipFill>
          <a:blip r:embed="rId1"/>
          <a:stretch>
            <a:fillRect/>
          </a:stretch>
        </p:blipFill>
        <p:spPr>
          <a:xfrm>
            <a:off x="622300" y="115888"/>
            <a:ext cx="3243263" cy="2316162"/>
          </a:xfrm>
          <a:prstGeom prst="rect">
            <a:avLst/>
          </a:prstGeom>
          <a:noFill/>
          <a:ln w="9525">
            <a:noFill/>
          </a:ln>
        </p:spPr>
      </p:pic>
      <p:pic>
        <p:nvPicPr>
          <p:cNvPr id="24579" name="Picture 3" descr="http://www.yanantour.com.cn/images/htfq/jzh.jpg"/>
          <p:cNvPicPr>
            <a:picLocks noChangeAspect="1"/>
          </p:cNvPicPr>
          <p:nvPr/>
        </p:nvPicPr>
        <p:blipFill>
          <a:blip r:embed="rId2"/>
          <a:stretch>
            <a:fillRect/>
          </a:stretch>
        </p:blipFill>
        <p:spPr>
          <a:xfrm>
            <a:off x="5494338" y="123825"/>
            <a:ext cx="2373312" cy="2373313"/>
          </a:xfrm>
          <a:prstGeom prst="rect">
            <a:avLst/>
          </a:prstGeom>
          <a:noFill/>
          <a:ln w="9525">
            <a:noFill/>
          </a:ln>
        </p:spPr>
      </p:pic>
      <p:pic>
        <p:nvPicPr>
          <p:cNvPr id="24580" name="Picture 4" descr="http://www.yanantour.com.cn/images/htfq/btsjz.JPG"/>
          <p:cNvPicPr>
            <a:picLocks noChangeAspect="1"/>
          </p:cNvPicPr>
          <p:nvPr/>
        </p:nvPicPr>
        <p:blipFill>
          <a:blip r:embed="rId3"/>
          <a:stretch>
            <a:fillRect/>
          </a:stretch>
        </p:blipFill>
        <p:spPr>
          <a:xfrm>
            <a:off x="628650" y="2419350"/>
            <a:ext cx="3290888" cy="2597150"/>
          </a:xfrm>
          <a:prstGeom prst="rect">
            <a:avLst/>
          </a:prstGeom>
          <a:noFill/>
          <a:ln w="9525">
            <a:noFill/>
          </a:ln>
        </p:spPr>
      </p:pic>
      <p:pic>
        <p:nvPicPr>
          <p:cNvPr id="24581" name="Picture 5" descr="http://www.yanantour.com.cn/images/htfq/jzh1.jpg"/>
          <p:cNvPicPr>
            <a:picLocks noChangeAspect="1"/>
          </p:cNvPicPr>
          <p:nvPr/>
        </p:nvPicPr>
        <p:blipFill>
          <a:blip r:embed="rId4"/>
          <a:stretch>
            <a:fillRect/>
          </a:stretch>
        </p:blipFill>
        <p:spPr>
          <a:xfrm>
            <a:off x="5456238" y="2560638"/>
            <a:ext cx="2505075" cy="2505075"/>
          </a:xfrm>
          <a:prstGeom prst="rect">
            <a:avLst/>
          </a:prstGeom>
          <a:noFill/>
          <a:ln w="9525">
            <a:noFill/>
          </a:ln>
        </p:spPr>
      </p:pic>
      <p:sp>
        <p:nvSpPr>
          <p:cNvPr id="24582" name="Text Box 7"/>
          <p:cNvSpPr txBox="1"/>
          <p:nvPr/>
        </p:nvSpPr>
        <p:spPr>
          <a:xfrm>
            <a:off x="4105275" y="549275"/>
            <a:ext cx="1108075" cy="3071813"/>
          </a:xfrm>
          <a:prstGeom prst="rect">
            <a:avLst/>
          </a:prstGeom>
          <a:noFill/>
          <a:ln w="9525">
            <a:noFill/>
          </a:ln>
        </p:spPr>
        <p:txBody>
          <a:bodyPr vert="eaVert">
            <a:spAutoFit/>
          </a:bodyPr>
          <a:p>
            <a:pPr eaLnBrk="1" hangingPunct="1">
              <a:spcBef>
                <a:spcPct val="50000"/>
              </a:spcBef>
            </a:pPr>
            <a:r>
              <a:rPr lang="zh-CN" altLang="en-US" sz="2400" b="1" dirty="0">
                <a:solidFill>
                  <a:srgbClr val="080808"/>
                </a:solidFill>
                <a:latin typeface="黑体" panose="02010609060101010101" pitchFamily="49" charset="-122"/>
                <a:ea typeface="黑体" panose="02010609060101010101" pitchFamily="49" charset="-122"/>
              </a:rPr>
              <a:t>白生生的窗纸红窗花，</a:t>
            </a:r>
            <a:endParaRPr lang="zh-CN" altLang="en-US" sz="2400" b="1" dirty="0">
              <a:solidFill>
                <a:srgbClr val="080808"/>
              </a:solidFill>
              <a:latin typeface="黑体" panose="02010609060101010101" pitchFamily="49" charset="-122"/>
              <a:ea typeface="黑体" panose="02010609060101010101" pitchFamily="49" charset="-122"/>
            </a:endParaRPr>
          </a:p>
          <a:p>
            <a:pPr eaLnBrk="1" hangingPunct="1">
              <a:spcBef>
                <a:spcPct val="50000"/>
              </a:spcBef>
            </a:pPr>
            <a:r>
              <a:rPr lang="zh-CN" altLang="en-US" sz="2400" b="1" dirty="0">
                <a:solidFill>
                  <a:srgbClr val="080808"/>
                </a:solidFill>
                <a:latin typeface="黑体" panose="02010609060101010101" pitchFamily="49" charset="-122"/>
                <a:ea typeface="黑体" panose="02010609060101010101" pitchFamily="49" charset="-122"/>
              </a:rPr>
              <a:t>娃娃们争抢来把手拉。</a:t>
            </a:r>
            <a:endParaRPr lang="zh-CN" altLang="en-US" sz="2400" b="1" dirty="0">
              <a:solidFill>
                <a:srgbClr val="080808"/>
              </a:solidFill>
              <a:latin typeface="黑体" panose="02010609060101010101" pitchFamily="49" charset="-122"/>
              <a:ea typeface="黑体" panose="02010609060101010101" pitchFamily="49" charset="-122"/>
            </a:endParaRPr>
          </a:p>
        </p:txBody>
      </p:sp>
      <p:sp>
        <p:nvSpPr>
          <p:cNvPr id="24583" name="Text Box 8"/>
          <p:cNvSpPr txBox="1"/>
          <p:nvPr/>
        </p:nvSpPr>
        <p:spPr>
          <a:xfrm>
            <a:off x="3962400" y="3906838"/>
            <a:ext cx="1416050" cy="461962"/>
          </a:xfrm>
          <a:prstGeom prst="rect">
            <a:avLst/>
          </a:prstGeom>
          <a:noFill/>
          <a:ln w="9525">
            <a:noFill/>
          </a:ln>
        </p:spPr>
        <p:txBody>
          <a:bodyPr wrap="none">
            <a:spAutoFit/>
          </a:bodyPr>
          <a:p>
            <a:pPr eaLnBrk="1" hangingPunct="1"/>
            <a:r>
              <a:rPr lang="zh-CN" altLang="en-US" sz="2400" b="1" dirty="0">
                <a:solidFill>
                  <a:srgbClr val="080808"/>
                </a:solidFill>
                <a:latin typeface="黑体" panose="02010609060101010101" pitchFamily="49" charset="-122"/>
                <a:ea typeface="黑体" panose="02010609060101010101" pitchFamily="49" charset="-122"/>
              </a:rPr>
              <a:t>（渲染）</a:t>
            </a:r>
            <a:endParaRPr lang="zh-CN" altLang="en-US" sz="2400" b="1" dirty="0">
              <a:solidFill>
                <a:srgbClr val="080808"/>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ppt_x"/>
                                          </p:val>
                                        </p:tav>
                                        <p:tav tm="100000">
                                          <p:val>
                                            <p:strVal val="#ppt_x"/>
                                          </p:val>
                                        </p:tav>
                                      </p:tavLst>
                                    </p:anim>
                                    <p:anim calcmode="lin" valueType="num">
                                      <p:cBhvr additive="base">
                                        <p:cTn id="14"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581"/>
                                        </p:tgtEl>
                                        <p:attrNameLst>
                                          <p:attrName>style.visibility</p:attrName>
                                        </p:attrNameLst>
                                      </p:cBhvr>
                                      <p:to>
                                        <p:strVal val="visible"/>
                                      </p:to>
                                    </p:set>
                                    <p:anim calcmode="lin" valueType="num">
                                      <p:cBhvr additive="base">
                                        <p:cTn id="25" dur="500" fill="hold"/>
                                        <p:tgtEl>
                                          <p:spTgt spid="24581"/>
                                        </p:tgtEl>
                                        <p:attrNameLst>
                                          <p:attrName>ppt_x</p:attrName>
                                        </p:attrNameLst>
                                      </p:cBhvr>
                                      <p:tavLst>
                                        <p:tav tm="0">
                                          <p:val>
                                            <p:strVal val="#ppt_x"/>
                                          </p:val>
                                        </p:tav>
                                        <p:tav tm="100000">
                                          <p:val>
                                            <p:strVal val="#ppt_x"/>
                                          </p:val>
                                        </p:tav>
                                      </p:tavLst>
                                    </p:anim>
                                    <p:anim calcmode="lin" valueType="num">
                                      <p:cBhvr additive="base">
                                        <p:cTn id="26"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组合 3"/>
          <p:cNvGrpSpPr/>
          <p:nvPr/>
        </p:nvGrpSpPr>
        <p:grpSpPr>
          <a:xfrm>
            <a:off x="4265613" y="344488"/>
            <a:ext cx="842962" cy="612775"/>
            <a:chOff x="4265712" y="343948"/>
            <a:chExt cx="843072" cy="613800"/>
          </a:xfrm>
        </p:grpSpPr>
        <p:sp>
          <p:nvSpPr>
            <p:cNvPr id="3" name="流程图: 决策 2"/>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5607" name="矩形 2"/>
            <p:cNvSpPr/>
            <p:nvPr/>
          </p:nvSpPr>
          <p:spPr>
            <a:xfrm>
              <a:off x="4388889"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四</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25603" name="Text Box 2"/>
          <p:cNvSpPr txBox="1"/>
          <p:nvPr/>
        </p:nvSpPr>
        <p:spPr>
          <a:xfrm>
            <a:off x="1276350" y="1479550"/>
            <a:ext cx="4557713" cy="2486025"/>
          </a:xfrm>
          <a:prstGeom prst="rect">
            <a:avLst/>
          </a:prstGeom>
          <a:noFill/>
          <a:ln w="9525">
            <a:noFill/>
          </a:ln>
        </p:spPr>
        <p:txBody>
          <a:bodyPr>
            <a:spAutoFit/>
          </a:bodyPr>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千万条腿来千万只眼，</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也不够我走来也不够我看！</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spcBef>
                <a:spcPts val="1200"/>
              </a:spcBef>
            </a:pPr>
            <a:r>
              <a:rPr lang="zh-CN" altLang="en-US" sz="2800" b="1" dirty="0">
                <a:solidFill>
                  <a:srgbClr val="080808"/>
                </a:solidFill>
                <a:latin typeface="楷体" panose="02010609060101010101" pitchFamily="49" charset="-122"/>
                <a:ea typeface="楷体" panose="02010609060101010101" pitchFamily="49" charset="-122"/>
              </a:rPr>
              <a:t>头顶着蓝天大明镜，</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延安城照在我心中：</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6" name="Text Box 3"/>
          <p:cNvSpPr txBox="1"/>
          <p:nvPr/>
        </p:nvSpPr>
        <p:spPr>
          <a:xfrm>
            <a:off x="5578475" y="1444625"/>
            <a:ext cx="3367088" cy="112712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夸张，表明变化之大，看也看不过来</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7" name="Text Box 4"/>
          <p:cNvSpPr txBox="1"/>
          <p:nvPr/>
        </p:nvSpPr>
        <p:spPr>
          <a:xfrm>
            <a:off x="5213350" y="2749550"/>
            <a:ext cx="3165475" cy="105727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承上两句，从镜中看延安，一览无遗</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27"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28"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29"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0"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1"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2"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3"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4"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5"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6"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7"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8"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9"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0"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1"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2"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3"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4"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5"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6"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7"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8"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9"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0"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1"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2"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3"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4"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5"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6" name="文本框 37"/>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7"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8"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9"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0"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1"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2"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3"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4"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5"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6"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7"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8"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9"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0"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1"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2"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3" name="文本框 54"/>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4" name="文本框 55"/>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5" name="文本框 56"/>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6"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7"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8"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9"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0"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1"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2"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3"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4"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5"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6"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7"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8"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9"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0"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1"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2"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3"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4"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5"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6"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7"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8"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9"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0"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1"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2"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3"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4"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5"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6"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7"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8"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9"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0"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1"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2"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3"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4"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5"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6"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7"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8"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9"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0"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1"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2"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3"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4"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5"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7" name="矩形: 圆角 6"/>
          <p:cNvSpPr/>
          <p:nvPr/>
        </p:nvSpPr>
        <p:spPr bwMode="auto">
          <a:xfrm>
            <a:off x="2784475" y="927100"/>
            <a:ext cx="1092200" cy="2259013"/>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26727" name="Text Box 2"/>
          <p:cNvSpPr txBox="1"/>
          <p:nvPr/>
        </p:nvSpPr>
        <p:spPr>
          <a:xfrm>
            <a:off x="2716213" y="927100"/>
            <a:ext cx="4375150" cy="3452813"/>
          </a:xfrm>
          <a:prstGeom prst="rect">
            <a:avLst/>
          </a:prstGeom>
          <a:noFill/>
          <a:ln w="9525">
            <a:noFill/>
          </a:ln>
        </p:spPr>
        <p:txBody>
          <a:bodyPr>
            <a:spAutoFit/>
          </a:bodyPr>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一条条街道宽又平，</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一座座楼房</a:t>
            </a:r>
            <a:r>
              <a:rPr lang="zh-CN" altLang="en-US" sz="2800" b="1" dirty="0">
                <a:solidFill>
                  <a:srgbClr val="FF0000"/>
                </a:solidFill>
                <a:latin typeface="楷体" panose="02010609060101010101" pitchFamily="49" charset="-122"/>
                <a:ea typeface="楷体" panose="02010609060101010101" pitchFamily="49" charset="-122"/>
              </a:rPr>
              <a:t>披彩虹</a:t>
            </a:r>
            <a:r>
              <a:rPr lang="zh-CN" altLang="en-US" sz="2800" b="1" dirty="0">
                <a:solidFill>
                  <a:srgbClr val="080808"/>
                </a:solidFill>
                <a:latin typeface="楷体" panose="02010609060101010101" pitchFamily="49" charset="-122"/>
                <a:ea typeface="楷体" panose="02010609060101010101" pitchFamily="49" charset="-122"/>
              </a:rPr>
              <a:t>；</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一盏盏电灯亮又明，</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一排排绿树</a:t>
            </a:r>
            <a:r>
              <a:rPr lang="zh-CN" altLang="en-US" sz="2800" b="1" dirty="0">
                <a:solidFill>
                  <a:srgbClr val="FF0000"/>
                </a:solidFill>
                <a:latin typeface="楷体" panose="02010609060101010101" pitchFamily="49" charset="-122"/>
                <a:ea typeface="楷体" panose="02010609060101010101" pitchFamily="49" charset="-122"/>
              </a:rPr>
              <a:t>迎春风</a:t>
            </a:r>
            <a:r>
              <a:rPr lang="zh-CN" altLang="en-US" sz="2800" b="1" dirty="0">
                <a:solidFill>
                  <a:srgbClr val="080808"/>
                </a:solidFill>
                <a:latin typeface="楷体" panose="02010609060101010101" pitchFamily="49" charset="-122"/>
                <a:ea typeface="楷体" panose="02010609060101010101" pitchFamily="49" charset="-122"/>
              </a:rPr>
              <a:t>……</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对照过去我认不出了你，</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母亲延安</a:t>
            </a:r>
            <a:r>
              <a:rPr lang="zh-CN" altLang="en-US" sz="2800" b="1" dirty="0">
                <a:solidFill>
                  <a:srgbClr val="FF0000"/>
                </a:solidFill>
                <a:latin typeface="楷体" panose="02010609060101010101" pitchFamily="49" charset="-122"/>
                <a:ea typeface="楷体" panose="02010609060101010101" pitchFamily="49" charset="-122"/>
              </a:rPr>
              <a:t>换新衣</a:t>
            </a:r>
            <a:r>
              <a:rPr lang="zh-CN" altLang="en-US" sz="2800" b="1" dirty="0">
                <a:solidFill>
                  <a:srgbClr val="080808"/>
                </a:solidFill>
                <a:latin typeface="楷体" panose="02010609060101010101" pitchFamily="49" charset="-122"/>
                <a:ea typeface="楷体" panose="02010609060101010101" pitchFamily="49" charset="-122"/>
              </a:rPr>
              <a:t>。 </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5" name="Text Box 5"/>
          <p:cNvSpPr txBox="1"/>
          <p:nvPr/>
        </p:nvSpPr>
        <p:spPr>
          <a:xfrm>
            <a:off x="449263" y="1131888"/>
            <a:ext cx="2143125" cy="2160587"/>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排比，十分有气势，描绘出延安</a:t>
            </a:r>
            <a:r>
              <a:rPr lang="en-US" altLang="zh-CN" sz="2800" b="1">
                <a:solidFill>
                  <a:srgbClr val="FF0000"/>
                </a:solidFill>
                <a:latin typeface="黑体" panose="02010609060101010101" pitchFamily="49" charset="-122"/>
                <a:ea typeface="黑体" panose="02010609060101010101" pitchFamily="49" charset="-122"/>
              </a:rPr>
              <a:t>10</a:t>
            </a:r>
            <a:r>
              <a:rPr lang="zh-CN" altLang="en-US" sz="2800" b="1" dirty="0">
                <a:solidFill>
                  <a:srgbClr val="FF0000"/>
                </a:solidFill>
                <a:latin typeface="黑体" panose="02010609060101010101" pitchFamily="49" charset="-122"/>
                <a:ea typeface="黑体" panose="02010609060101010101" pitchFamily="49" charset="-122"/>
              </a:rPr>
              <a:t>年来的变化</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8" name="Text Box 5"/>
          <p:cNvSpPr txBox="1"/>
          <p:nvPr/>
        </p:nvSpPr>
        <p:spPr>
          <a:xfrm>
            <a:off x="6567488" y="2212975"/>
            <a:ext cx="2276475" cy="112712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拟人，形象鲜明可爱</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2" descr="http://www.yanantour.com.cn/gl2.JPG"/>
          <p:cNvPicPr>
            <a:picLocks noChangeAspect="1"/>
          </p:cNvPicPr>
          <p:nvPr/>
        </p:nvPicPr>
        <p:blipFill>
          <a:blip r:embed="rId1"/>
          <a:stretch>
            <a:fillRect/>
          </a:stretch>
        </p:blipFill>
        <p:spPr>
          <a:xfrm>
            <a:off x="615950" y="1165225"/>
            <a:ext cx="3836988" cy="2465388"/>
          </a:xfrm>
          <a:prstGeom prst="rect">
            <a:avLst/>
          </a:prstGeom>
          <a:noFill/>
          <a:ln w="9525">
            <a:noFill/>
          </a:ln>
        </p:spPr>
      </p:pic>
      <p:pic>
        <p:nvPicPr>
          <p:cNvPr id="27651" name="Picture 4" descr="http://www.yanantour.com.cn/images/bgfd/dlbg.JPG"/>
          <p:cNvPicPr>
            <a:picLocks noChangeAspect="1"/>
          </p:cNvPicPr>
          <p:nvPr/>
        </p:nvPicPr>
        <p:blipFill>
          <a:blip r:embed="rId2"/>
          <a:stretch>
            <a:fillRect/>
          </a:stretch>
        </p:blipFill>
        <p:spPr>
          <a:xfrm>
            <a:off x="4572000" y="1165225"/>
            <a:ext cx="3721100" cy="2465388"/>
          </a:xfrm>
          <a:prstGeom prst="rect">
            <a:avLst/>
          </a:prstGeom>
          <a:noFill/>
          <a:ln w="9525">
            <a:noFill/>
          </a:ln>
        </p:spPr>
      </p:pic>
      <p:sp>
        <p:nvSpPr>
          <p:cNvPr id="27652" name="TextBox 5"/>
          <p:cNvSpPr txBox="1"/>
          <p:nvPr/>
        </p:nvSpPr>
        <p:spPr>
          <a:xfrm>
            <a:off x="2143125" y="406400"/>
            <a:ext cx="4857750" cy="584200"/>
          </a:xfrm>
          <a:prstGeom prst="rect">
            <a:avLst/>
          </a:prstGeom>
          <a:noFill/>
          <a:ln w="9525">
            <a:noFill/>
          </a:ln>
        </p:spPr>
        <p:txBody>
          <a:bodyPr>
            <a:spAutoFit/>
          </a:bodyPr>
          <a:p>
            <a:pPr algn="ctr" eaLnBrk="1" hangingPunct="1"/>
            <a:r>
              <a:rPr lang="zh-CN" altLang="en-US" sz="3200" b="1" dirty="0">
                <a:solidFill>
                  <a:srgbClr val="080808"/>
                </a:solidFill>
                <a:latin typeface="黑体" panose="02010609060101010101" pitchFamily="49" charset="-122"/>
                <a:ea typeface="黑体" panose="02010609060101010101" pitchFamily="49" charset="-122"/>
              </a:rPr>
              <a:t>延安旧貌换新颜</a:t>
            </a:r>
            <a:endParaRPr lang="zh-CN" altLang="en-US" sz="3200" b="1" dirty="0">
              <a:solidFill>
                <a:srgbClr val="080808"/>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765175" y="3900488"/>
            <a:ext cx="7612063" cy="57308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看延安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描画延安城的崭新面貌</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heckerboard(across)">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fade">
                                      <p:cBhvr>
                                        <p:cTn id="12" dur="1000"/>
                                        <p:tgtEl>
                                          <p:spTgt spid="27651"/>
                                        </p:tgtEl>
                                      </p:cBhvr>
                                    </p:animEffect>
                                    <p:anim calcmode="lin" valueType="num">
                                      <p:cBhvr>
                                        <p:cTn id="13" dur="1000" fill="hold"/>
                                        <p:tgtEl>
                                          <p:spTgt spid="27651"/>
                                        </p:tgtEl>
                                        <p:attrNameLst>
                                          <p:attrName>ppt_x</p:attrName>
                                        </p:attrNameLst>
                                      </p:cBhvr>
                                      <p:tavLst>
                                        <p:tav tm="0">
                                          <p:val>
                                            <p:strVal val="#ppt_x"/>
                                          </p:val>
                                        </p:tav>
                                        <p:tav tm="100000">
                                          <p:val>
                                            <p:strVal val="#ppt_x"/>
                                          </p:val>
                                        </p:tav>
                                      </p:tavLst>
                                    </p:anim>
                                    <p:anim calcmode="lin" valueType="num">
                                      <p:cBhvr>
                                        <p:cTn id="14" dur="1000" fill="hold"/>
                                        <p:tgtEl>
                                          <p:spTgt spid="276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3"/>
          <p:cNvGrpSpPr/>
          <p:nvPr/>
        </p:nvGrpSpPr>
        <p:grpSpPr>
          <a:xfrm>
            <a:off x="3930650" y="412750"/>
            <a:ext cx="842963" cy="612775"/>
            <a:chOff x="4265712" y="343948"/>
            <a:chExt cx="843072" cy="613800"/>
          </a:xfrm>
        </p:grpSpPr>
        <p:sp>
          <p:nvSpPr>
            <p:cNvPr id="3" name="流程图: 决策 2"/>
            <p:cNvSpPr/>
            <p:nvPr/>
          </p:nvSpPr>
          <p:spPr bwMode="auto">
            <a:xfrm>
              <a:off x="4265712" y="351899"/>
              <a:ext cx="843072" cy="605849"/>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8680" name="矩形 2"/>
            <p:cNvSpPr/>
            <p:nvPr/>
          </p:nvSpPr>
          <p:spPr>
            <a:xfrm>
              <a:off x="4388889"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五</a:t>
              </a:r>
              <a:endParaRPr lang="zh-CN" altLang="en-US" sz="3200" b="1" dirty="0">
                <a:solidFill>
                  <a:srgbClr val="FF00FF"/>
                </a:solidFill>
                <a:latin typeface="楷体" panose="02010609060101010101" pitchFamily="49" charset="-122"/>
                <a:ea typeface="楷体" panose="02010609060101010101" pitchFamily="49" charset="-122"/>
              </a:endParaRPr>
            </a:p>
          </p:txBody>
        </p:sp>
      </p:grpSp>
      <p:pic>
        <p:nvPicPr>
          <p:cNvPr id="28675" name="Picture 2" descr="http://www.yanantour.com.cn/images/yjl.JPG"/>
          <p:cNvPicPr>
            <a:picLocks noChangeAspect="1"/>
          </p:cNvPicPr>
          <p:nvPr/>
        </p:nvPicPr>
        <p:blipFill>
          <a:blip r:embed="rId1"/>
          <a:stretch>
            <a:fillRect/>
          </a:stretch>
        </p:blipFill>
        <p:spPr>
          <a:xfrm>
            <a:off x="5367338" y="831850"/>
            <a:ext cx="2611437" cy="3479800"/>
          </a:xfrm>
          <a:prstGeom prst="rect">
            <a:avLst/>
          </a:prstGeom>
          <a:noFill/>
          <a:ln w="9525">
            <a:noFill/>
          </a:ln>
        </p:spPr>
      </p:pic>
      <p:sp>
        <p:nvSpPr>
          <p:cNvPr id="6" name="Text Box 7"/>
          <p:cNvSpPr txBox="1"/>
          <p:nvPr/>
        </p:nvSpPr>
        <p:spPr>
          <a:xfrm>
            <a:off x="530225" y="1363663"/>
            <a:ext cx="4587875" cy="1384300"/>
          </a:xfrm>
          <a:prstGeom prst="rect">
            <a:avLst/>
          </a:prstGeom>
          <a:noFill/>
          <a:ln w="9525">
            <a:noFill/>
          </a:ln>
        </p:spPr>
        <p:txBody>
          <a:bodyPr>
            <a:spAutoFit/>
          </a:bodyPr>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杨家岭的红旗啊高高地飘，</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革命万里起高潮！</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7" name="Text Box 8"/>
          <p:cNvSpPr txBox="1"/>
          <p:nvPr/>
        </p:nvSpPr>
        <p:spPr>
          <a:xfrm>
            <a:off x="530225" y="2919413"/>
            <a:ext cx="4578350" cy="1284287"/>
          </a:xfrm>
          <a:prstGeom prst="rect">
            <a:avLst/>
          </a:prstGeom>
          <a:noFill/>
          <a:ln w="9525">
            <a:noFill/>
          </a:ln>
        </p:spPr>
        <p:txBody>
          <a:bodyPr>
            <a:spAutoFit/>
          </a:bodyPr>
          <a:p>
            <a:pPr eaLnBrk="1" hangingPunct="1">
              <a:lnSpc>
                <a:spcPct val="150000"/>
              </a:lnSpc>
            </a:pPr>
            <a:r>
              <a:rPr lang="zh-CN" altLang="en-US" sz="2800" b="1" dirty="0">
                <a:solidFill>
                  <a:srgbClr val="0000FF"/>
                </a:solidFill>
                <a:latin typeface="黑体" panose="02010609060101010101" pitchFamily="49" charset="-122"/>
                <a:ea typeface="黑体" panose="02010609060101010101" pitchFamily="49" charset="-122"/>
              </a:rPr>
              <a:t>——从延安向全国扩展的大好革命形势</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8" name="Text Box 4"/>
          <p:cNvSpPr txBox="1"/>
          <p:nvPr/>
        </p:nvSpPr>
        <p:spPr>
          <a:xfrm>
            <a:off x="5253038" y="4376738"/>
            <a:ext cx="2881312" cy="523875"/>
          </a:xfrm>
          <a:prstGeom prst="rect">
            <a:avLst/>
          </a:prstGeom>
          <a:noFill/>
          <a:ln w="9525">
            <a:noFill/>
          </a:ln>
        </p:spPr>
        <p:txBody>
          <a:bodyPr>
            <a:spAutoFit/>
          </a:bodyPr>
          <a:p>
            <a:pPr algn="ctr" eaLnBrk="1" hangingPunct="1">
              <a:spcBef>
                <a:spcPct val="50000"/>
              </a:spcBef>
            </a:pPr>
            <a:r>
              <a:rPr lang="zh-CN" altLang="en-US" sz="2800" b="1" dirty="0">
                <a:solidFill>
                  <a:srgbClr val="FF0000"/>
                </a:solidFill>
                <a:latin typeface="黑体" panose="02010609060101010101" pitchFamily="49" charset="-122"/>
                <a:ea typeface="黑体" panose="02010609060101010101" pitchFamily="49" charset="-122"/>
              </a:rPr>
              <a:t>杨家岭革命旧址</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gtEl>
                                        <p:attrNameLst>
                                          <p:attrName>style.visibility</p:attrName>
                                        </p:attrNameLst>
                                      </p:cBhvr>
                                      <p:to>
                                        <p:strVal val="visible"/>
                                      </p:to>
                                    </p:set>
                                    <p:anim calcmode="lin" valueType="num">
                                      <p:cBhvr additive="base">
                                        <p:cTn id="19" dur="500" fill="hold"/>
                                        <p:tgtEl>
                                          <p:spTgt spid="28675"/>
                                        </p:tgtEl>
                                        <p:attrNameLst>
                                          <p:attrName>ppt_x</p:attrName>
                                        </p:attrNameLst>
                                      </p:cBhvr>
                                      <p:tavLst>
                                        <p:tav tm="0">
                                          <p:val>
                                            <p:strVal val="#ppt_x"/>
                                          </p:val>
                                        </p:tav>
                                        <p:tav tm="100000">
                                          <p:val>
                                            <p:strVal val="#ppt_x"/>
                                          </p:val>
                                        </p:tav>
                                      </p:tavLst>
                                    </p:anim>
                                    <p:anim calcmode="lin" valueType="num">
                                      <p:cBhvr additive="base">
                                        <p:cTn id="20" dur="500" fill="hold"/>
                                        <p:tgtEl>
                                          <p:spTgt spid="2867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Picture 7" descr="枣园革命旧址"/>
          <p:cNvPicPr>
            <a:picLocks noChangeAspect="1"/>
          </p:cNvPicPr>
          <p:nvPr/>
        </p:nvPicPr>
        <p:blipFill>
          <a:blip r:embed="rId1"/>
          <a:stretch>
            <a:fillRect/>
          </a:stretch>
        </p:blipFill>
        <p:spPr>
          <a:xfrm>
            <a:off x="542925" y="703263"/>
            <a:ext cx="4286250" cy="3214687"/>
          </a:xfrm>
          <a:prstGeom prst="rect">
            <a:avLst/>
          </a:prstGeom>
          <a:noFill/>
          <a:ln w="9525">
            <a:noFill/>
          </a:ln>
        </p:spPr>
      </p:pic>
      <p:sp>
        <p:nvSpPr>
          <p:cNvPr id="3" name="Text Box 9"/>
          <p:cNvSpPr txBox="1"/>
          <p:nvPr/>
        </p:nvSpPr>
        <p:spPr>
          <a:xfrm>
            <a:off x="4981575" y="925513"/>
            <a:ext cx="3887788" cy="1384300"/>
          </a:xfrm>
          <a:prstGeom prst="rect">
            <a:avLst/>
          </a:prstGeom>
          <a:noFill/>
          <a:ln w="9525">
            <a:noFill/>
          </a:ln>
        </p:spPr>
        <p:txBody>
          <a:bodyPr>
            <a:spAutoFit/>
          </a:bodyPr>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枣园的灯光照人心，</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延河滚滚喊“前进”！</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4" name="Text Box 11"/>
          <p:cNvSpPr txBox="1"/>
          <p:nvPr/>
        </p:nvSpPr>
        <p:spPr>
          <a:xfrm>
            <a:off x="5024438" y="2397125"/>
            <a:ext cx="3802062" cy="2030413"/>
          </a:xfrm>
          <a:prstGeom prst="rect">
            <a:avLst/>
          </a:prstGeom>
          <a:noFill/>
          <a:ln w="9525">
            <a:noFill/>
          </a:ln>
        </p:spPr>
        <p:txBody>
          <a:bodyPr>
            <a:spAutoFit/>
          </a:bodyPr>
          <a:p>
            <a:pPr eaLnBrk="1" hangingPunct="1">
              <a:lnSpc>
                <a:spcPct val="150000"/>
              </a:lnSpc>
            </a:pPr>
            <a:r>
              <a:rPr lang="zh-CN" altLang="en-US" sz="2800" b="1" dirty="0">
                <a:solidFill>
                  <a:srgbClr val="0000FF"/>
                </a:solidFill>
                <a:latin typeface="黑体" panose="02010609060101010101" pitchFamily="49" charset="-122"/>
                <a:ea typeface="黑体" panose="02010609060101010101" pitchFamily="49" charset="-122"/>
              </a:rPr>
              <a:t>——回顾延安历史，延安人民前赴后继，似滚滚延河水不断向前</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5" name="Text Box 4"/>
          <p:cNvSpPr txBox="1"/>
          <p:nvPr/>
        </p:nvSpPr>
        <p:spPr>
          <a:xfrm>
            <a:off x="1276350" y="3995738"/>
            <a:ext cx="2921000" cy="522287"/>
          </a:xfrm>
          <a:prstGeom prst="rect">
            <a:avLst/>
          </a:prstGeom>
          <a:noFill/>
          <a:ln w="9525">
            <a:noFill/>
          </a:ln>
        </p:spPr>
        <p:txBody>
          <a:bodyPr>
            <a:spAutoFit/>
          </a:bodyPr>
          <a:p>
            <a:pPr algn="ctr" eaLnBrk="1" hangingPunct="1">
              <a:spcBef>
                <a:spcPct val="50000"/>
              </a:spcBef>
            </a:pPr>
            <a:r>
              <a:rPr lang="zh-CN" altLang="en-US" sz="2800" b="1" dirty="0">
                <a:solidFill>
                  <a:srgbClr val="FF0000"/>
                </a:solidFill>
                <a:latin typeface="黑体" panose="02010609060101010101" pitchFamily="49" charset="-122"/>
                <a:ea typeface="黑体" panose="02010609060101010101" pitchFamily="49" charset="-122"/>
              </a:rPr>
              <a:t>枣园毛泽东旧居</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circle(in)">
                                      <p:cBhvr>
                                        <p:cTn id="7" dur="2000"/>
                                        <p:tgtEl>
                                          <p:spTgt spid="2969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5"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6"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7"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8"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9"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0"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1"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2"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3"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4"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5"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6"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7"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8"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9"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0"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1"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2"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3"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4"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5"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6"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7"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8"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9"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0"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1"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2"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3"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4" name="文本框 37"/>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5"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6"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7"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8"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9"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0"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1"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2"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3"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4"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5"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6"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7"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8"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9"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0"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1" name="文本框 54"/>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2" name="文本框 55"/>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3" name="文本框 56"/>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4"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5"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6"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7"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8"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9"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0"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1"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2"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3"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4"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5"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6"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7"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8"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9"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0"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1"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2"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3"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4"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5"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6"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7"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8"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9"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0"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1"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2"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3"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4"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5"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6"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7"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8"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9"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0"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1"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2"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3"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4"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5"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6"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7"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8"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9"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0"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1"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2"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3"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3174" name="组合 42"/>
          <p:cNvGrpSpPr/>
          <p:nvPr/>
        </p:nvGrpSpPr>
        <p:grpSpPr>
          <a:xfrm>
            <a:off x="0" y="93663"/>
            <a:ext cx="2751138" cy="1103312"/>
            <a:chOff x="0" y="127959"/>
            <a:chExt cx="2751581" cy="1102407"/>
          </a:xfrm>
        </p:grpSpPr>
        <p:pic>
          <p:nvPicPr>
            <p:cNvPr id="3177"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178"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作者名片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4" name="TextBox 3"/>
          <p:cNvSpPr txBox="1"/>
          <p:nvPr/>
        </p:nvSpPr>
        <p:spPr>
          <a:xfrm>
            <a:off x="506413" y="1241425"/>
            <a:ext cx="6062662"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贺敬之</a:t>
            </a:r>
            <a:r>
              <a:rPr lang="zh-CN" altLang="en-US" sz="2800" b="1" dirty="0">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1924</a:t>
            </a:r>
            <a:r>
              <a:rPr lang="zh-CN" altLang="en-US" sz="2800" b="1" dirty="0">
                <a:latin typeface="楷体" panose="02010609060101010101" pitchFamily="49" charset="-122"/>
                <a:ea typeface="楷体" panose="02010609060101010101" pitchFamily="49" charset="-122"/>
              </a:rPr>
              <a:t>年生，当代诗人、剧作家。曾参加抗日救亡运动，</a:t>
            </a:r>
            <a:r>
              <a:rPr lang="en-US" altLang="zh-CN" sz="2800" b="1">
                <a:latin typeface="楷体" panose="02010609060101010101" pitchFamily="49" charset="-122"/>
                <a:ea typeface="楷体" panose="02010609060101010101" pitchFamily="49" charset="-122"/>
              </a:rPr>
              <a:t>1940</a:t>
            </a:r>
            <a:r>
              <a:rPr lang="zh-CN" altLang="en-US" sz="2800" b="1" dirty="0">
                <a:latin typeface="楷体" panose="02010609060101010101" pitchFamily="49" charset="-122"/>
                <a:ea typeface="楷体" panose="02010609060101010101" pitchFamily="49" charset="-122"/>
              </a:rPr>
              <a:t>年赴延安鲁迅艺术学院学习。主要作品有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回延安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放声歌唱</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雷锋之歌</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等。出版有诗集</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放歌集</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并没有冬天</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朝阳花开</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等。</a:t>
            </a:r>
            <a:endParaRPr lang="zh-CN" altLang="en-US" sz="2800" b="1" dirty="0">
              <a:latin typeface="楷体" panose="02010609060101010101" pitchFamily="49" charset="-122"/>
              <a:ea typeface="楷体" panose="02010609060101010101" pitchFamily="49" charset="-122"/>
            </a:endParaRPr>
          </a:p>
        </p:txBody>
      </p:sp>
      <p:pic>
        <p:nvPicPr>
          <p:cNvPr id="3176" name="图片 2"/>
          <p:cNvPicPr>
            <a:picLocks noChangeAspect="1"/>
          </p:cNvPicPr>
          <p:nvPr/>
        </p:nvPicPr>
        <p:blipFill>
          <a:blip r:embed="rId2"/>
          <a:stretch>
            <a:fillRect/>
          </a:stretch>
        </p:blipFill>
        <p:spPr>
          <a:xfrm>
            <a:off x="6450013" y="1427163"/>
            <a:ext cx="2370137" cy="2651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76"/>
                                        </p:tgtEl>
                                        <p:attrNameLst>
                                          <p:attrName>style.visibility</p:attrName>
                                        </p:attrNameLst>
                                      </p:cBhvr>
                                      <p:to>
                                        <p:strVal val="visible"/>
                                      </p:to>
                                    </p:set>
                                    <p:animEffect transition="in" filter="fade">
                                      <p:cBhvr>
                                        <p:cTn id="12" dur="1000"/>
                                        <p:tgtEl>
                                          <p:spTgt spid="3176"/>
                                        </p:tgtEl>
                                      </p:cBhvr>
                                    </p:animEffect>
                                    <p:anim calcmode="lin" valueType="num">
                                      <p:cBhvr>
                                        <p:cTn id="13" dur="1000" fill="hold"/>
                                        <p:tgtEl>
                                          <p:spTgt spid="3176"/>
                                        </p:tgtEl>
                                        <p:attrNameLst>
                                          <p:attrName>ppt_x</p:attrName>
                                        </p:attrNameLst>
                                      </p:cBhvr>
                                      <p:tavLst>
                                        <p:tav tm="0">
                                          <p:val>
                                            <p:strVal val="#ppt_x"/>
                                          </p:val>
                                        </p:tav>
                                        <p:tav tm="100000">
                                          <p:val>
                                            <p:strVal val="#ppt_x"/>
                                          </p:val>
                                        </p:tav>
                                      </p:tavLst>
                                    </p:anim>
                                    <p:anim calcmode="lin" valueType="num">
                                      <p:cBhvr>
                                        <p:cTn id="14" dur="1000" fill="hold"/>
                                        <p:tgtEl>
                                          <p:spTgt spid="3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8"/>
          <p:cNvSpPr txBox="1"/>
          <p:nvPr/>
        </p:nvSpPr>
        <p:spPr>
          <a:xfrm>
            <a:off x="1571625" y="498475"/>
            <a:ext cx="4822825" cy="1385888"/>
          </a:xfrm>
          <a:prstGeom prst="rect">
            <a:avLst/>
          </a:prstGeom>
          <a:noFill/>
          <a:ln w="9525">
            <a:noFill/>
          </a:ln>
        </p:spPr>
        <p:txBody>
          <a:bodyPr>
            <a:spAutoFit/>
          </a:bodyPr>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身长翅膀吧脚生云，</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再回延安看母亲！ </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3" name="Text Box 9"/>
          <p:cNvSpPr txBox="1"/>
          <p:nvPr/>
        </p:nvSpPr>
        <p:spPr>
          <a:xfrm>
            <a:off x="1643063" y="1971675"/>
            <a:ext cx="5653087" cy="1284288"/>
          </a:xfrm>
          <a:prstGeom prst="rect">
            <a:avLst/>
          </a:prstGeom>
          <a:noFill/>
          <a:ln w="9525">
            <a:noFill/>
          </a:ln>
        </p:spPr>
        <p:txBody>
          <a:bodyPr>
            <a:spAutoFit/>
          </a:bodyPr>
          <a:p>
            <a:pPr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——夸张的手法，再次抒发了对延安母亲的眷念之情。</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5" name="TextBox 1"/>
          <p:cNvSpPr txBox="1">
            <a:spLocks noChangeArrowheads="1"/>
          </p:cNvSpPr>
          <p:nvPr/>
        </p:nvSpPr>
        <p:spPr bwMode="auto">
          <a:xfrm>
            <a:off x="879475" y="3536950"/>
            <a:ext cx="7612063" cy="12128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祝延安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歌颂延安的光辉历史，展示继续革命的征程</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525463" y="1511300"/>
            <a:ext cx="8093075" cy="652463"/>
          </a:xfrm>
          <a:prstGeom prst="rect">
            <a:avLst/>
          </a:prstGeom>
          <a:noFill/>
          <a:ln w="9525">
            <a:noFill/>
          </a:ln>
        </p:spPr>
        <p:txBody>
          <a:bodyPr>
            <a:spAutoFit/>
          </a:bodyPr>
          <a:p>
            <a:pPr eaLnBrk="1" hangingPunct="1">
              <a:lnSpc>
                <a:spcPct val="130000"/>
              </a:lnSpc>
            </a:pPr>
            <a:r>
              <a:rPr lang="en-US" altLang="zh-CN" sz="2800" b="1">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诗人写作这首诗抒发思乡感情的线索是什么？</a:t>
            </a:r>
            <a:endParaRPr lang="zh-CN" altLang="en-US" sz="2800" b="1" dirty="0">
              <a:latin typeface="黑体" panose="02010609060101010101" pitchFamily="49" charset="-122"/>
              <a:ea typeface="黑体" panose="02010609060101010101" pitchFamily="49" charset="-122"/>
            </a:endParaRPr>
          </a:p>
        </p:txBody>
      </p:sp>
      <p:grpSp>
        <p:nvGrpSpPr>
          <p:cNvPr id="31747" name="组合 1"/>
          <p:cNvGrpSpPr/>
          <p:nvPr/>
        </p:nvGrpSpPr>
        <p:grpSpPr>
          <a:xfrm>
            <a:off x="0" y="93663"/>
            <a:ext cx="2751138" cy="1103312"/>
            <a:chOff x="0" y="127959"/>
            <a:chExt cx="2751581" cy="1102407"/>
          </a:xfrm>
        </p:grpSpPr>
        <p:pic>
          <p:nvPicPr>
            <p:cNvPr id="31749"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1750"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深入探究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7" name="Text Box 2"/>
          <p:cNvSpPr txBox="1"/>
          <p:nvPr/>
        </p:nvSpPr>
        <p:spPr>
          <a:xfrm>
            <a:off x="525463" y="2339975"/>
            <a:ext cx="8093075" cy="1211263"/>
          </a:xfrm>
          <a:prstGeom prst="rect">
            <a:avLst/>
          </a:prstGeom>
          <a:noFill/>
          <a:ln w="9525">
            <a:noFill/>
          </a:ln>
        </p:spPr>
        <p:txBody>
          <a:bodyPr>
            <a:spAutoFit/>
          </a:bodyPr>
          <a:p>
            <a:pPr eaLnBrk="1" hangingPunct="1">
              <a:lnSpc>
                <a:spcPct val="130000"/>
              </a:lnSpc>
              <a:spcBef>
                <a:spcPct val="500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全诗以诗人离别</a:t>
            </a:r>
            <a:r>
              <a:rPr lang="en-US" altLang="zh-CN" sz="2800" b="1">
                <a:solidFill>
                  <a:srgbClr val="0000FF"/>
                </a:solidFill>
                <a:latin typeface="楷体" panose="02010609060101010101" pitchFamily="49" charset="-122"/>
                <a:ea typeface="楷体" panose="02010609060101010101" pitchFamily="49" charset="-122"/>
              </a:rPr>
              <a:t>10</a:t>
            </a:r>
            <a:r>
              <a:rPr lang="zh-CN" altLang="en-US" sz="2800" b="1" dirty="0">
                <a:solidFill>
                  <a:srgbClr val="0000FF"/>
                </a:solidFill>
                <a:latin typeface="楷体" panose="02010609060101010101" pitchFamily="49" charset="-122"/>
                <a:ea typeface="楷体" panose="02010609060101010101" pitchFamily="49" charset="-122"/>
              </a:rPr>
              <a:t>年后重返延安的激动心情为线索。</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395288" y="855663"/>
            <a:ext cx="8532812" cy="573087"/>
          </a:xfrm>
          <a:prstGeom prst="rect">
            <a:avLst/>
          </a:prstGeom>
          <a:noFill/>
          <a:ln w="9525">
            <a:noFill/>
          </a:ln>
        </p:spPr>
        <p:txBody>
          <a:bodyPr>
            <a:spAutoFit/>
          </a:bodyPr>
          <a:p>
            <a:pPr eaLnBrk="1" hangingPunct="1">
              <a:lnSpc>
                <a:spcPct val="130000"/>
              </a:lnSpc>
            </a:pPr>
            <a:r>
              <a:rPr lang="en-US" altLang="zh-CN" sz="2800" b="1">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概括诗人是如何在诗中抒发感情的？</a:t>
            </a:r>
            <a:endParaRPr lang="zh-CN" altLang="en-US" sz="2800" b="1" dirty="0">
              <a:latin typeface="黑体" panose="02010609060101010101" pitchFamily="49" charset="-122"/>
              <a:ea typeface="黑体" panose="02010609060101010101" pitchFamily="49" charset="-122"/>
            </a:endParaRPr>
          </a:p>
        </p:txBody>
      </p:sp>
      <p:sp>
        <p:nvSpPr>
          <p:cNvPr id="3" name="Text Box 2"/>
          <p:cNvSpPr txBox="1"/>
          <p:nvPr/>
        </p:nvSpPr>
        <p:spPr>
          <a:xfrm>
            <a:off x="395288" y="1579563"/>
            <a:ext cx="8532812" cy="2892425"/>
          </a:xfrm>
          <a:prstGeom prst="rect">
            <a:avLst/>
          </a:prstGeom>
          <a:noFill/>
          <a:ln w="9525">
            <a:noFill/>
          </a:ln>
        </p:spPr>
        <p:txBody>
          <a:bodyPr>
            <a:spAutoFit/>
          </a:bodyPr>
          <a:p>
            <a:pPr eaLnBrk="1" hangingPunct="1">
              <a:lnSpc>
                <a:spcPct val="130000"/>
              </a:lnSpc>
              <a:spcBef>
                <a:spcPct val="500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诗人自始至终把握住了对母亲延安的感情，通过回延安、忆延安、话延安、看延安、祝延安五部分内容来倾吐自己的激情。</a:t>
            </a:r>
            <a:r>
              <a:rPr lang="zh-CN" altLang="en-US" sz="2800" b="1" dirty="0">
                <a:solidFill>
                  <a:srgbClr val="FF0000"/>
                </a:solidFill>
                <a:latin typeface="楷体" panose="02010609060101010101" pitchFamily="49" charset="-122"/>
                <a:ea typeface="楷体" panose="02010609060101010101" pitchFamily="49" charset="-122"/>
              </a:rPr>
              <a:t>在抒情方式上，既有直接倾吐，又有间接抒情，或用动词，或描写，使感情抒发既酣畅淋漓，又生动形象，具有很强的感染力。</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38138" y="660400"/>
            <a:ext cx="8467725" cy="4229100"/>
          </a:xfrm>
          <a:prstGeom prst="rect">
            <a:avLst/>
          </a:prstGeom>
          <a:noFill/>
          <a:ln w="9525">
            <a:noFill/>
          </a:ln>
        </p:spPr>
        <p:txBody>
          <a:bodyPr>
            <a:spAutoFit/>
          </a:bodyPr>
          <a:p>
            <a:pPr eaLnBrk="1">
              <a:lnSpc>
                <a:spcPct val="120000"/>
              </a:lnSpc>
            </a:pPr>
            <a:r>
              <a:rPr lang="zh-CN" altLang="en-US" sz="2800" b="1" dirty="0">
                <a:solidFill>
                  <a:srgbClr val="0000FF"/>
                </a:solidFill>
                <a:latin typeface="楷体" panose="02010609060101010101" pitchFamily="49" charset="-122"/>
                <a:ea typeface="楷体" panose="02010609060101010101" pitchFamily="49" charset="-122"/>
              </a:rPr>
              <a:t>    作品中思想感情一步步升华。诗人踏上延安的土地、见到延安的亲人，从“手抓黄土我不放，紧紧儿贴在心窝上”“一头扑在亲人怀”等诗句看出，诗人产生的是激动、喜悦的感情；诗人回忆延安对自己的养育，描写和延安亲人欢聚畅谈的情景及看到延安的新面貌之后，</a:t>
            </a:r>
            <a:r>
              <a:rPr lang="zh-CN" altLang="en-US" sz="2800" b="1" dirty="0">
                <a:solidFill>
                  <a:srgbClr val="FF0000"/>
                </a:solidFill>
                <a:latin typeface="楷体" panose="02010609060101010101" pitchFamily="49" charset="-122"/>
                <a:ea typeface="楷体" panose="02010609060101010101" pitchFamily="49" charset="-122"/>
              </a:rPr>
              <a:t>爱延安、爱革命、爱人民</a:t>
            </a:r>
            <a:r>
              <a:rPr lang="zh-CN" altLang="en-US" sz="2800" b="1" dirty="0">
                <a:solidFill>
                  <a:srgbClr val="0000FF"/>
                </a:solidFill>
                <a:latin typeface="楷体" panose="02010609060101010101" pitchFamily="49" charset="-122"/>
                <a:ea typeface="楷体" panose="02010609060101010101" pitchFamily="49" charset="-122"/>
              </a:rPr>
              <a:t>的感情达到了高潮；当诗人又要离别延安时，从结尾两句诗可以领会到诗人难舍难分的惜别之情上升到了巅峰。</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19"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0"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1"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2"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3"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4"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5"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6"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7"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8"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9"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0"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1"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2"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3"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4"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5"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6"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7"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8"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9"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0"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1"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2"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3"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4"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5"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6"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7"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8" name="文本框 42"/>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9"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0"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1"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2"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3"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4"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5"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6"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7"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8"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9"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0"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1"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2"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3"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4"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5" name="文本框 59"/>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6" name="文本框 60"/>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7" name="文本框 61"/>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8"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9"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0"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1"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2"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3"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4"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5"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6"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7"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8"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9"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0"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1"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2"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3"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4"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5"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6"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7"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8"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9"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0"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1"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2"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3"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4"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5"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6"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7"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8"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9"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0"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1"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2"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3"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4"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5"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6"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7"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8"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9"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0"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1"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2"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3"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4"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5"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6"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7"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5842" name="TextBox 7"/>
          <p:cNvSpPr txBox="1"/>
          <p:nvPr/>
        </p:nvSpPr>
        <p:spPr>
          <a:xfrm>
            <a:off x="336550" y="2232025"/>
            <a:ext cx="615950" cy="1489075"/>
          </a:xfrm>
          <a:prstGeom prst="rect">
            <a:avLst/>
          </a:prstGeom>
          <a:noFill/>
          <a:ln w="9525">
            <a:noFill/>
          </a:ln>
        </p:spPr>
        <p:txBody>
          <a:bodyPr vert="eaVert">
            <a:spAutoFit/>
          </a:bodyPr>
          <a:p>
            <a:pPr algn="ctr" eaLnBrk="1" hangingPunct="1">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回延安</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左大括号 8"/>
          <p:cNvSpPr/>
          <p:nvPr/>
        </p:nvSpPr>
        <p:spPr>
          <a:xfrm>
            <a:off x="914400" y="1403350"/>
            <a:ext cx="234950" cy="313213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dirty="0">
              <a:ln>
                <a:noFill/>
              </a:ln>
              <a:solidFill>
                <a:schemeClr val="tx1"/>
              </a:solidFill>
              <a:effectLst/>
              <a:uLnTx/>
              <a:uFillTx/>
              <a:latin typeface="+mn-lt"/>
              <a:ea typeface="+mn-ea"/>
              <a:cs typeface="+mn-cs"/>
            </a:endParaRPr>
          </a:p>
        </p:txBody>
      </p:sp>
      <p:sp>
        <p:nvSpPr>
          <p:cNvPr id="34" name="TextBox 33"/>
          <p:cNvSpPr txBox="1"/>
          <p:nvPr/>
        </p:nvSpPr>
        <p:spPr>
          <a:xfrm>
            <a:off x="7980363" y="2014538"/>
            <a:ext cx="615950" cy="1854200"/>
          </a:xfrm>
          <a:prstGeom prst="rect">
            <a:avLst/>
          </a:prstGeom>
          <a:noFill/>
          <a:ln w="9525">
            <a:noFill/>
          </a:ln>
        </p:spPr>
        <p:txBody>
          <a:bodyPr vert="eaVert">
            <a:spAutoFit/>
          </a:bodyPr>
          <a:p>
            <a:pPr algn="ctr" eaLnBrk="1" hangingPunct="1">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热爱之情</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34921" name="组合 1"/>
          <p:cNvGrpSpPr/>
          <p:nvPr/>
        </p:nvGrpSpPr>
        <p:grpSpPr>
          <a:xfrm>
            <a:off x="0" y="93663"/>
            <a:ext cx="2751138" cy="1103312"/>
            <a:chOff x="0" y="127959"/>
            <a:chExt cx="2751581" cy="1102407"/>
          </a:xfrm>
        </p:grpSpPr>
        <p:pic>
          <p:nvPicPr>
            <p:cNvPr id="34924"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4925"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结构梳理</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18" name="右大括号 17"/>
          <p:cNvSpPr/>
          <p:nvPr/>
        </p:nvSpPr>
        <p:spPr>
          <a:xfrm>
            <a:off x="7715250" y="1403350"/>
            <a:ext cx="265113" cy="3132138"/>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14" name="TextBox 1"/>
          <p:cNvSpPr txBox="1"/>
          <p:nvPr/>
        </p:nvSpPr>
        <p:spPr>
          <a:xfrm>
            <a:off x="1149350" y="1225550"/>
            <a:ext cx="6773863" cy="3502025"/>
          </a:xfrm>
          <a:prstGeom prst="rect">
            <a:avLst/>
          </a:prstGeom>
          <a:noFill/>
          <a:ln w="9525">
            <a:noFill/>
          </a:ln>
        </p:spPr>
        <p:txBody>
          <a:bodyPr>
            <a:spAutoFit/>
          </a:bodyPr>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回延安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抒写久别重逢的激动和喜悦</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忆延安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追忆当年延安的战斗生活</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话延安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描绘见到亲人的热烈场景</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看延安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描画延安城的崭新面貌</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祝延安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歌颂延安的光辉历史，展示继续革命的征程</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left)">
                                      <p:cBhvr>
                                        <p:cTn id="7" dur="500"/>
                                        <p:tgtEl>
                                          <p:spTgt spid="358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4">
                                            <p:txEl>
                                              <p:charRg st="0" end="18"/>
                                            </p:txEl>
                                          </p:spTgt>
                                        </p:tgtEl>
                                        <p:attrNameLst>
                                          <p:attrName>style.visibility</p:attrName>
                                        </p:attrNameLst>
                                      </p:cBhvr>
                                      <p:to>
                                        <p:strVal val="visible"/>
                                      </p:to>
                                    </p:set>
                                    <p:animEffect transition="in" filter="barn(inVertical)">
                                      <p:cBhvr>
                                        <p:cTn id="16" dur="500"/>
                                        <p:tgtEl>
                                          <p:spTgt spid="14">
                                            <p:txEl>
                                              <p:charRg st="0" end="1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4">
                                            <p:txEl>
                                              <p:charRg st="18" end="35"/>
                                            </p:txEl>
                                          </p:spTgt>
                                        </p:tgtEl>
                                        <p:attrNameLst>
                                          <p:attrName>style.visibility</p:attrName>
                                        </p:attrNameLst>
                                      </p:cBhvr>
                                      <p:to>
                                        <p:strVal val="visible"/>
                                      </p:to>
                                    </p:set>
                                    <p:animEffect transition="in" filter="barn(inVertical)">
                                      <p:cBhvr>
                                        <p:cTn id="21" dur="500"/>
                                        <p:tgtEl>
                                          <p:spTgt spid="14">
                                            <p:txEl>
                                              <p:charRg st="18" end="3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4">
                                            <p:txEl>
                                              <p:charRg st="35" end="52"/>
                                            </p:txEl>
                                          </p:spTgt>
                                        </p:tgtEl>
                                        <p:attrNameLst>
                                          <p:attrName>style.visibility</p:attrName>
                                        </p:attrNameLst>
                                      </p:cBhvr>
                                      <p:to>
                                        <p:strVal val="visible"/>
                                      </p:to>
                                    </p:set>
                                    <p:animEffect transition="in" filter="barn(inVertical)">
                                      <p:cBhvr>
                                        <p:cTn id="26" dur="500"/>
                                        <p:tgtEl>
                                          <p:spTgt spid="14">
                                            <p:txEl>
                                              <p:charRg st="35" end="5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4">
                                            <p:txEl>
                                              <p:charRg st="52" end="68"/>
                                            </p:txEl>
                                          </p:spTgt>
                                        </p:tgtEl>
                                        <p:attrNameLst>
                                          <p:attrName>style.visibility</p:attrName>
                                        </p:attrNameLst>
                                      </p:cBhvr>
                                      <p:to>
                                        <p:strVal val="visible"/>
                                      </p:to>
                                    </p:set>
                                    <p:animEffect transition="in" filter="barn(inVertical)">
                                      <p:cBhvr>
                                        <p:cTn id="31" dur="500"/>
                                        <p:tgtEl>
                                          <p:spTgt spid="14">
                                            <p:txEl>
                                              <p:charRg st="52" end="6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4">
                                            <p:txEl>
                                              <p:charRg st="68" end="93"/>
                                            </p:txEl>
                                          </p:spTgt>
                                        </p:tgtEl>
                                        <p:attrNameLst>
                                          <p:attrName>style.visibility</p:attrName>
                                        </p:attrNameLst>
                                      </p:cBhvr>
                                      <p:to>
                                        <p:strVal val="visible"/>
                                      </p:to>
                                    </p:set>
                                    <p:animEffect transition="in" filter="barn(inVertical)">
                                      <p:cBhvr>
                                        <p:cTn id="36" dur="500"/>
                                        <p:tgtEl>
                                          <p:spTgt spid="14">
                                            <p:txEl>
                                              <p:charRg st="68" end="9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9" grpId="0" animBg="1"/>
      <p:bldP spid="34" grpId="0"/>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组合 1"/>
          <p:cNvGrpSpPr/>
          <p:nvPr/>
        </p:nvGrpSpPr>
        <p:grpSpPr>
          <a:xfrm>
            <a:off x="0" y="93663"/>
            <a:ext cx="2751138" cy="1103312"/>
            <a:chOff x="0" y="127959"/>
            <a:chExt cx="2751581" cy="1102407"/>
          </a:xfrm>
        </p:grpSpPr>
        <p:pic>
          <p:nvPicPr>
            <p:cNvPr id="35844"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5845"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课堂小结</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25603" name="矩形 4"/>
          <p:cNvSpPr/>
          <p:nvPr/>
        </p:nvSpPr>
        <p:spPr>
          <a:xfrm>
            <a:off x="336550" y="1187450"/>
            <a:ext cx="8510588" cy="3711575"/>
          </a:xfrm>
          <a:prstGeom prst="rect">
            <a:avLst/>
          </a:prstGeom>
          <a:noFill/>
          <a:ln w="9525">
            <a:noFill/>
          </a:ln>
        </p:spPr>
        <p:txBody>
          <a:bodyPr>
            <a:spAutoFit/>
          </a:bodyPr>
          <a:p>
            <a:pPr eaLnBrk="1">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回延安</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采用了“信天游”形式，运用了多种修辞手法，读起来让人激情澎湃。诗人以赤子之心歌颂了养育一代革命者的延安及延安精神，从中我们感受到了诗人跳动着的脉搏</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对“母亲”延安的那份永不泯灭的真情。全诗除了真切的情感构成了诗的辐射源外，还有诗人对陕北风土人情的意象组合描写，更增添了作品的生活气息和乡土美感。</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arn(inVertical)">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866" name="组合 1"/>
          <p:cNvGrpSpPr/>
          <p:nvPr/>
        </p:nvGrpSpPr>
        <p:grpSpPr>
          <a:xfrm>
            <a:off x="0" y="93663"/>
            <a:ext cx="2751138" cy="1103312"/>
            <a:chOff x="0" y="127959"/>
            <a:chExt cx="2751581" cy="1102407"/>
          </a:xfrm>
        </p:grpSpPr>
        <p:pic>
          <p:nvPicPr>
            <p:cNvPr id="36869"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6870"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写作借鉴</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矩形 4"/>
          <p:cNvSpPr/>
          <p:nvPr/>
        </p:nvSpPr>
        <p:spPr>
          <a:xfrm>
            <a:off x="509588" y="1012825"/>
            <a:ext cx="8124825" cy="573088"/>
          </a:xfrm>
          <a:prstGeom prst="rect">
            <a:avLst/>
          </a:prstGeom>
          <a:noFill/>
          <a:ln w="9525">
            <a:noFill/>
          </a:ln>
        </p:spPr>
        <p:txBody>
          <a:bodyPr>
            <a:spAutoFit/>
          </a:bodyPr>
          <a:p>
            <a:pPr eaLnBrk="1" hangingPunct="1">
              <a:lnSpc>
                <a:spcPct val="130000"/>
              </a:lnSpc>
              <a:spcBef>
                <a:spcPts val="600"/>
              </a:spcBef>
            </a:pP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着眼于抒情。</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6" name="矩形 5"/>
          <p:cNvSpPr/>
          <p:nvPr/>
        </p:nvSpPr>
        <p:spPr>
          <a:xfrm>
            <a:off x="509588" y="1597025"/>
            <a:ext cx="8124825" cy="3452813"/>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00"/>
                </a:solidFill>
                <a:latin typeface="楷体" panose="02010609060101010101" pitchFamily="49" charset="-122"/>
                <a:ea typeface="楷体" panose="02010609060101010101" pitchFamily="49" charset="-122"/>
              </a:rPr>
              <a:t>    诗人始终抓住自己对延安的亲情来写，反复咏叹。如“母亲延安就在这里”“母亲打发我们过黄河”“母亲延安换新衣”“再回延安看母亲”，一声声反复呼唤，构成了诗歌的主旋律，作品按照“回延安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忆延安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话延安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看延安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祝延安”的顺序层层递进，传达出作者的思想感情。</a:t>
            </a:r>
            <a:endParaRPr lang="zh-CN" altLang="en-US" sz="28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charRg st="0" end="9"/>
                                            </p:txEl>
                                          </p:spTgt>
                                        </p:tgtEl>
                                        <p:attrNameLst>
                                          <p:attrName>style.visibility</p:attrName>
                                        </p:attrNameLst>
                                      </p:cBhvr>
                                      <p:to>
                                        <p:strVal val="visible"/>
                                      </p:to>
                                    </p:set>
                                    <p:animEffect transition="in" filter="fade">
                                      <p:cBhvr>
                                        <p:cTn id="7" dur="500"/>
                                        <p:tgtEl>
                                          <p:spTgt spid="5">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9588" y="598488"/>
            <a:ext cx="8097837" cy="573087"/>
          </a:xfrm>
          <a:prstGeom prst="rect">
            <a:avLst/>
          </a:prstGeom>
          <a:noFill/>
          <a:ln w="9525">
            <a:noFill/>
          </a:ln>
        </p:spPr>
        <p:txBody>
          <a:bodyPr>
            <a:spAutoFit/>
          </a:bodyPr>
          <a:p>
            <a:pPr eaLnBrk="1" hangingPunct="1">
              <a:lnSpc>
                <a:spcPct val="130000"/>
              </a:lnSpc>
              <a:spcBef>
                <a:spcPts val="600"/>
              </a:spcBef>
            </a:pPr>
            <a:r>
              <a:rPr lang="en-US" altLang="zh-CN" sz="2800" b="1" dirty="0">
                <a:solidFill>
                  <a:srgbClr val="FF0000"/>
                </a:solidFill>
                <a:latin typeface="黑体" panose="02010609060101010101" pitchFamily="49" charset="-122"/>
                <a:ea typeface="黑体" panose="02010609060101010101" pitchFamily="49" charset="-122"/>
              </a:rPr>
              <a:t>2.</a:t>
            </a:r>
            <a:r>
              <a:rPr lang="zh-CN" altLang="en-US" sz="2800" b="1" dirty="0">
                <a:solidFill>
                  <a:srgbClr val="FF0000"/>
                </a:solidFill>
                <a:latin typeface="黑体" panose="02010609060101010101" pitchFamily="49" charset="-122"/>
                <a:ea typeface="黑体" panose="02010609060101010101" pitchFamily="49" charset="-122"/>
              </a:rPr>
              <a:t>借用陕北民歌的形式，具有地方特色。</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509588" y="1195388"/>
            <a:ext cx="8097837" cy="3454400"/>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00"/>
                </a:solidFill>
                <a:latin typeface="楷体" panose="02010609060101010101" pitchFamily="49" charset="-122"/>
                <a:ea typeface="楷体" panose="02010609060101010101" pitchFamily="49" charset="-122"/>
              </a:rPr>
              <a:t>    全诗运用了陕北信天游爬山调的格式，两行一节，一节一韵，诗行错落有致，读起来悠扬高亢。文中大量运用了比兴手法，揭示了事理。如“树梢树枝树根根，亲山亲水有亲人”，前后两句道出的都是浑然一体的有着密切联系的事物，深层次地揭示了事理。</a:t>
            </a:r>
            <a:endParaRPr lang="zh-CN" altLang="en-US" sz="28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charRg st="0" end="20"/>
                                            </p:txEl>
                                          </p:spTgt>
                                        </p:tgtEl>
                                        <p:attrNameLst>
                                          <p:attrName>style.visibility</p:attrName>
                                        </p:attrNameLst>
                                      </p:cBhvr>
                                      <p:to>
                                        <p:strVal val="visible"/>
                                      </p:to>
                                    </p:set>
                                    <p:animEffect transition="in" filter="fade">
                                      <p:cBhvr>
                                        <p:cTn id="7" dur="500"/>
                                        <p:tgtEl>
                                          <p:spTgt spid="2">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914" name="组合 1"/>
          <p:cNvGrpSpPr/>
          <p:nvPr/>
        </p:nvGrpSpPr>
        <p:grpSpPr>
          <a:xfrm>
            <a:off x="0" y="93663"/>
            <a:ext cx="2751138" cy="1103312"/>
            <a:chOff x="0" y="127959"/>
            <a:chExt cx="2751581" cy="1102407"/>
          </a:xfrm>
        </p:grpSpPr>
        <p:pic>
          <p:nvPicPr>
            <p:cNvPr id="38918"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8919"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拓展延伸</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38915" name="矩形 5"/>
          <p:cNvSpPr/>
          <p:nvPr/>
        </p:nvSpPr>
        <p:spPr>
          <a:xfrm>
            <a:off x="2505075" y="717550"/>
            <a:ext cx="3949700" cy="609600"/>
          </a:xfrm>
          <a:prstGeom prst="rect">
            <a:avLst/>
          </a:prstGeom>
          <a:noFill/>
          <a:ln w="9525">
            <a:noFill/>
          </a:ln>
        </p:spPr>
        <p:txBody>
          <a:bodyPr>
            <a:spAutoFit/>
          </a:bodyPr>
          <a:p>
            <a:pPr algn="ctr" eaLnBrk="1" hangingPunct="1">
              <a:lnSpc>
                <a:spcPct val="120000"/>
              </a:lnSpc>
              <a:spcBef>
                <a:spcPts val="6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品读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回延安</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pic>
        <p:nvPicPr>
          <p:cNvPr id="38916" name="图片 2">
            <a:hlinkClick r:id="rId2" action="ppaction://hlinkfile"/>
          </p:cNvPr>
          <p:cNvPicPr>
            <a:picLocks noChangeAspect="1"/>
          </p:cNvPicPr>
          <p:nvPr/>
        </p:nvPicPr>
        <p:blipFill>
          <a:blip r:embed="rId3"/>
          <a:stretch>
            <a:fillRect/>
          </a:stretch>
        </p:blipFill>
        <p:spPr>
          <a:xfrm>
            <a:off x="1878013" y="1455738"/>
            <a:ext cx="5080000" cy="3086100"/>
          </a:xfrm>
          <a:prstGeom prst="rect">
            <a:avLst/>
          </a:prstGeom>
          <a:noFill/>
          <a:ln w="9525">
            <a:noFill/>
          </a:ln>
        </p:spPr>
      </p:pic>
      <p:pic>
        <p:nvPicPr>
          <p:cNvPr id="38917" name="图片 3">
            <a:hlinkClick r:id="rId2" action="ppaction://hlinkfile"/>
          </p:cNvPr>
          <p:cNvPicPr>
            <a:picLocks noChangeAspect="1"/>
          </p:cNvPicPr>
          <p:nvPr/>
        </p:nvPicPr>
        <p:blipFill>
          <a:blip r:embed="rId4"/>
          <a:stretch>
            <a:fillRect/>
          </a:stretch>
        </p:blipFill>
        <p:spPr>
          <a:xfrm>
            <a:off x="6051550" y="1708150"/>
            <a:ext cx="1006475" cy="1008063"/>
          </a:xfrm>
          <a:prstGeom prst="rect">
            <a:avLst/>
          </a:prstGeom>
          <a:noFill/>
          <a:ln w="9525">
            <a:no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2760663" y="338138"/>
            <a:ext cx="3257550" cy="684213"/>
          </a:xfrm>
          <a:prstGeom prst="roundRect">
            <a:avLst/>
          </a:prstGeom>
          <a:solidFill>
            <a:srgbClr val="CCFF99"/>
          </a:solidFill>
          <a:ln w="15875">
            <a:solidFill>
              <a:schemeClr val="bg2"/>
            </a:solidFill>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课后习题参考答案</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9939" name="矩形 2"/>
          <p:cNvSpPr/>
          <p:nvPr/>
        </p:nvSpPr>
        <p:spPr>
          <a:xfrm>
            <a:off x="430213" y="1400175"/>
            <a:ext cx="8207375" cy="2333625"/>
          </a:xfrm>
          <a:prstGeom prst="rect">
            <a:avLst/>
          </a:prstGeom>
          <a:noFill/>
          <a:ln w="9525">
            <a:noFill/>
          </a:ln>
        </p:spPr>
        <p:txBody>
          <a:bodyPr>
            <a:spAutoFit/>
          </a:bodyPr>
          <a:p>
            <a:pPr eaLnBrk="1" hangingPunct="1">
              <a:lnSpc>
                <a:spcPct val="130000"/>
              </a:lnSpc>
              <a:spcBef>
                <a:spcPts val="600"/>
              </a:spcBef>
            </a:pPr>
            <a:r>
              <a:rPr lang="zh-CN" altLang="en-US" sz="2800" b="1" dirty="0">
                <a:latin typeface="黑体" panose="02010609060101010101" pitchFamily="49" charset="-122"/>
                <a:ea typeface="黑体" panose="02010609060101010101" pitchFamily="49" charset="-122"/>
              </a:rPr>
              <a:t>一、诗人阔别延安十年，当他重新“扑”进“母亲延安”的怀抱时，那激动喜悦的心情是一般人难以体会的。朗读这首诗，概括每部分的主要内容，说说诗人是按照怎样的线索来抒发自己的情感的。</a:t>
            </a:r>
            <a:endParaRPr lang="en-US" altLang="zh-CN" sz="2800" b="1" dirty="0">
              <a:latin typeface="黑体" panose="02010609060101010101" pitchFamily="49" charset="-122"/>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AutoShape 2" descr="http://www.cd-pa.com/bbs/data/attachment/forum/201408/20/221411syytyyah0exq414t.jpg"/>
          <p:cNvSpPr>
            <a:spLocks noChangeAspect="1"/>
          </p:cNvSpPr>
          <p:nvPr/>
        </p:nvSpPr>
        <p:spPr>
          <a:xfrm>
            <a:off x="57150" y="-122237"/>
            <a:ext cx="298450" cy="298450"/>
          </a:xfrm>
          <a:prstGeom prst="rect">
            <a:avLst/>
          </a:prstGeom>
          <a:noFill/>
          <a:ln w="9525">
            <a:noFill/>
          </a:ln>
        </p:spPr>
        <p:txBody>
          <a:bodyPr/>
          <a:p>
            <a:pPr eaLnBrk="1" hangingPunct="1">
              <a:buFont typeface="Arial" panose="020B0604020202020204" pitchFamily="34" charset="0"/>
              <a:buNone/>
            </a:pPr>
            <a:endParaRPr lang="zh-CN" altLang="en-US" dirty="0">
              <a:latin typeface="Arial" panose="020B0604020202020204" pitchFamily="34" charset="0"/>
            </a:endParaRPr>
          </a:p>
        </p:txBody>
      </p:sp>
      <p:grpSp>
        <p:nvGrpSpPr>
          <p:cNvPr id="4099" name="组合 42"/>
          <p:cNvGrpSpPr/>
          <p:nvPr/>
        </p:nvGrpSpPr>
        <p:grpSpPr>
          <a:xfrm>
            <a:off x="0" y="93663"/>
            <a:ext cx="2751138" cy="1103312"/>
            <a:chOff x="0" y="127959"/>
            <a:chExt cx="2751581" cy="1102407"/>
          </a:xfrm>
        </p:grpSpPr>
        <p:pic>
          <p:nvPicPr>
            <p:cNvPr id="4101"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4102"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背景链接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7172" name="Text Box 5"/>
          <p:cNvSpPr txBox="1"/>
          <p:nvPr/>
        </p:nvSpPr>
        <p:spPr>
          <a:xfrm>
            <a:off x="755650" y="1270000"/>
            <a:ext cx="7864475" cy="3452813"/>
          </a:xfrm>
          <a:prstGeom prst="rect">
            <a:avLst/>
          </a:prstGeom>
          <a:noFill/>
          <a:ln w="9525">
            <a:noFill/>
          </a:ln>
        </p:spPr>
        <p:txBody>
          <a:bodyPr>
            <a:spAutoFit/>
          </a:bodyPr>
          <a:p>
            <a:pPr eaLnBrk="1" hangingPunct="1">
              <a:lnSpc>
                <a:spcPct val="130000"/>
              </a:lnSpc>
              <a:spcBef>
                <a:spcPct val="20000"/>
              </a:spcBef>
              <a:buFont typeface="Arial" panose="020B0604020202020204" pitchFamily="34" charset="0"/>
              <a:buNone/>
            </a:pP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回延安</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是贺敬之</a:t>
            </a:r>
            <a:r>
              <a:rPr lang="en-US" altLang="zh-CN" sz="2800" b="1">
                <a:latin typeface="黑体" panose="02010609060101010101" pitchFamily="49" charset="-122"/>
                <a:ea typeface="黑体" panose="02010609060101010101" pitchFamily="49" charset="-122"/>
              </a:rPr>
              <a:t>1956</a:t>
            </a:r>
            <a:r>
              <a:rPr lang="zh-CN" altLang="en-US" sz="2800" b="1" dirty="0">
                <a:latin typeface="黑体" panose="02010609060101010101" pitchFamily="49" charset="-122"/>
                <a:ea typeface="黑体" panose="02010609060101010101" pitchFamily="49" charset="-122"/>
              </a:rPr>
              <a:t>年从北京重回阔别十年之久的延安，参加西北五省（区）青年造林大会后写的。在大会期间，作者受到延安人民的热烈欢迎，也看到延安的巨大变化，激起昂扬的诗情，萌生了创作冲动，写下了诗作</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回延安</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和散文</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重回母亲的怀抱</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回延安</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anim calcmode="lin" valueType="num">
                                      <p:cBhvr>
                                        <p:cTn id="8" dur="1000" fill="hold"/>
                                        <p:tgtEl>
                                          <p:spTgt spid="7172"/>
                                        </p:tgtEl>
                                        <p:attrNameLst>
                                          <p:attrName>ppt_x</p:attrName>
                                        </p:attrNameLst>
                                      </p:cBhvr>
                                      <p:tavLst>
                                        <p:tav tm="0">
                                          <p:val>
                                            <p:strVal val="#ppt_x"/>
                                          </p:val>
                                        </p:tav>
                                        <p:tav tm="100000">
                                          <p:val>
                                            <p:strVal val="#ppt_x"/>
                                          </p:val>
                                        </p:tav>
                                      </p:tavLst>
                                    </p:anim>
                                    <p:anim calcmode="lin" valueType="num">
                                      <p:cBhvr>
                                        <p:cTn id="9"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3"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4"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5"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6"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7"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8"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9"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0"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1"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2"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3"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4"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5"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6"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7"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8"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9"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0"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1"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2"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3"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4"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5"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6"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7"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8"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9"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0"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1"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2" name="文本框 32"/>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3" name="文本框 33"/>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4"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5"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6"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7"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8"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9"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0"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1"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2"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3"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4"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5"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6"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7"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8"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9" name="文本框 49"/>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0" name="文本框 50"/>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1" name="文本框 51"/>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2"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3"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4"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5"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6"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7"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8"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9"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0"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1"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2"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3"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4"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5"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6"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7"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8"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9"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0"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1"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2"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3"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4"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5"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6"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7"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8"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9"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0"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1"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2"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3"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4"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5"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6"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7"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8"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9"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0"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1"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2"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3"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4"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5"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6"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7"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8"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9"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60"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61"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 name="矩形 1"/>
          <p:cNvSpPr/>
          <p:nvPr/>
        </p:nvSpPr>
        <p:spPr>
          <a:xfrm>
            <a:off x="466725" y="107950"/>
            <a:ext cx="8251825" cy="4287838"/>
          </a:xfrm>
          <a:prstGeom prst="rect">
            <a:avLst/>
          </a:prstGeom>
          <a:noFill/>
          <a:ln w="9525">
            <a:noFill/>
          </a:ln>
        </p:spPr>
        <p:txBody>
          <a:bodyPr>
            <a:spAutoFit/>
          </a:bodyPr>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①诗人在离别延安十年后再回延安的情景。</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②回忆在延安时期的生活。</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③与亲人欢聚一堂，亲切话旧的场面。</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④喜看延安城市新面貌。</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⑤回顾延安的光荣历史，展望延安的锦绣前程。</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按照“回延安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忆延安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话延安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看延安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祝延安”的线索来抒发自己的情感的。</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1"/>
          <p:cNvSpPr/>
          <p:nvPr/>
        </p:nvSpPr>
        <p:spPr>
          <a:xfrm>
            <a:off x="446088" y="257175"/>
            <a:ext cx="7740650" cy="1771650"/>
          </a:xfrm>
          <a:prstGeom prst="rect">
            <a:avLst/>
          </a:prstGeom>
          <a:noFill/>
          <a:ln w="9525">
            <a:noFill/>
          </a:ln>
        </p:spPr>
        <p:txBody>
          <a:bodyPr>
            <a:spAutoFit/>
          </a:bodyPr>
          <a:p>
            <a:pPr eaLnBrk="1" hangingPunct="1">
              <a:lnSpc>
                <a:spcPct val="130000"/>
              </a:lnSpc>
              <a:spcBef>
                <a:spcPts val="600"/>
              </a:spcBef>
            </a:pPr>
            <a:r>
              <a:rPr lang="zh-CN" altLang="en-US" sz="2800" b="1" dirty="0">
                <a:latin typeface="黑体" panose="02010609060101010101" pitchFamily="49" charset="-122"/>
                <a:ea typeface="黑体" panose="02010609060101010101" pitchFamily="49" charset="-122"/>
              </a:rPr>
              <a:t>二、诗人除了直接抒情，还通过人物的动作、语言和场景描写等来间接抒发情感。试着找出相关诗句，细心揣摩其中蕴含的诗人的情感。</a:t>
            </a:r>
            <a:endParaRPr lang="en-US" altLang="zh-CN" sz="2800" b="1" dirty="0">
              <a:latin typeface="黑体" panose="02010609060101010101" pitchFamily="49" charset="-122"/>
              <a:ea typeface="黑体" panose="02010609060101010101" pitchFamily="49" charset="-122"/>
            </a:endParaRPr>
          </a:p>
        </p:txBody>
      </p:sp>
      <p:sp>
        <p:nvSpPr>
          <p:cNvPr id="3" name="矩形 2"/>
          <p:cNvSpPr/>
          <p:nvPr/>
        </p:nvSpPr>
        <p:spPr>
          <a:xfrm>
            <a:off x="446088" y="2036763"/>
            <a:ext cx="8251825" cy="2890837"/>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1.</a:t>
            </a:r>
            <a:r>
              <a:rPr lang="zh-CN" altLang="en-US" sz="2800" b="1" dirty="0">
                <a:solidFill>
                  <a:srgbClr val="0000FF"/>
                </a:solidFill>
                <a:latin typeface="楷体" panose="02010609060101010101" pitchFamily="49" charset="-122"/>
                <a:ea typeface="楷体" panose="02010609060101010101" pitchFamily="49" charset="-122"/>
              </a:rPr>
              <a:t>通过动作描写抒发情感：“手抓黄土我不放，紧紧儿贴在心窝上”中一“抓”一“贴”这两个动作，生动地表现了诗人见到延安时的激动心情以及热爱延安的强烈感情。</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71488" y="696913"/>
            <a:ext cx="8253412" cy="4011612"/>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2.</a:t>
            </a:r>
            <a:r>
              <a:rPr lang="zh-CN" altLang="en-US" sz="2800" b="1" dirty="0">
                <a:solidFill>
                  <a:srgbClr val="0000FF"/>
                </a:solidFill>
                <a:latin typeface="楷体" panose="02010609060101010101" pitchFamily="49" charset="-122"/>
                <a:ea typeface="楷体" panose="02010609060101010101" pitchFamily="49" charset="-122"/>
              </a:rPr>
              <a:t>通过语言描写抒发情感：“保卫延安你们费了心，白头发添了几根根”一句中通过语言描写说明延安父老为保卫延安立下了功劳，诗人发自内心地向他们慰问、敬礼。</a:t>
            </a:r>
            <a:endParaRPr lang="zh-CN" altLang="en-US"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3.</a:t>
            </a:r>
            <a:r>
              <a:rPr lang="zh-CN" altLang="en-US" sz="2800" b="1" dirty="0">
                <a:solidFill>
                  <a:srgbClr val="0000FF"/>
                </a:solidFill>
                <a:latin typeface="楷体" panose="02010609060101010101" pitchFamily="49" charset="-122"/>
                <a:ea typeface="楷体" panose="02010609060101010101" pitchFamily="49" charset="-122"/>
              </a:rPr>
              <a:t>通过场景描写抒发情感：“满窑里围得不透风，脑畔上还响着脚步声”写亲人相见的场面，表达了回延安与亲人团聚的喜悦之情。</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rrowheads="1"/>
          </p:cNvSpPr>
          <p:nvPr/>
        </p:nvSpPr>
        <p:spPr bwMode="auto">
          <a:xfrm>
            <a:off x="647700" y="315913"/>
            <a:ext cx="7740650" cy="4725988"/>
          </a:xfrm>
          <a:prstGeom prst="rect">
            <a:avLst/>
          </a:prstGeom>
          <a:noFill/>
          <a:ln>
            <a:noFill/>
          </a:ln>
        </p:spPr>
        <p:txBody>
          <a:bodyPr>
            <a:spAutoFit/>
          </a:bodyPr>
          <a:lstStyle/>
          <a:p>
            <a:pPr marL="0" marR="0" lvl="0" indent="0" algn="l" defTabSz="914400" rtl="0" eaLnBrk="1" fontAlgn="base" latinLnBrk="0" hangingPunct="1">
              <a:lnSpc>
                <a:spcPct val="130000"/>
              </a:lnSpc>
              <a:spcBef>
                <a:spcPts val="60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三、这首诗具有浓郁的地方特色，试根据下面的提示深入体会，完成练习。</a:t>
            </a:r>
            <a:endPar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全诗采用陕北民歌“信天游”的形式，两行一节，节内押韵，形式活泼，节奏自由。试选两三个诗节做简要分析。</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诗中使用了不少具有地方特色的词语，描摹了当地的生活细节和场景。试找出几处，感受陕北的地域风俗。</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6088" y="893763"/>
            <a:ext cx="8251825" cy="2970212"/>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1.</a:t>
            </a:r>
            <a:r>
              <a:rPr lang="zh-CN" altLang="en-US" sz="2800" b="1" dirty="0">
                <a:solidFill>
                  <a:srgbClr val="0000FF"/>
                </a:solidFill>
                <a:latin typeface="楷体" panose="02010609060101010101" pitchFamily="49" charset="-122"/>
                <a:ea typeface="楷体" panose="02010609060101010101" pitchFamily="49" charset="-122"/>
              </a:rPr>
              <a:t>文中第六诗节和第七诗节中“白羊肚手巾红腰带，亲人们迎过延河来”“满心话登时说不出来，一头扑在亲人怀”，“带”“来”“怀”字字押韵，诗行错落有致，读起来高亢悠远，充满了韵律美。</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0225" y="893763"/>
            <a:ext cx="8097838" cy="289242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2.</a:t>
            </a:r>
            <a:r>
              <a:rPr lang="zh-CN" altLang="en-US" sz="2800" b="1" dirty="0">
                <a:solidFill>
                  <a:srgbClr val="0000FF"/>
                </a:solidFill>
                <a:latin typeface="楷体" panose="02010609060101010101" pitchFamily="49" charset="-122"/>
                <a:ea typeface="楷体" panose="02010609060101010101" pitchFamily="49" charset="-122"/>
              </a:rPr>
              <a:t>“几回回梦里回延安”中“几回回”是陕西方言，表示一回又一回，数量多。下文“一口口”“几辈辈”等，都有“一</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又一</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的意思。“白生生的窗纸红窗花”中的“白生生”是陕西方言，表示很白。</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07"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08"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09"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0"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1"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2"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3"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4"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5"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6"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7"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8"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9"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0"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1"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2"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3"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4"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5"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6"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7"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8"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9"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0"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1"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2"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3"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4"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5"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6" name="文本框 32"/>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7" name="文本框 33"/>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8"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9"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0"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1"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2"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3"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4"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5"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6"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7"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8"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9"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0"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1"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2"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3" name="文本框 49"/>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4" name="文本框 50"/>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5" name="文本框 51"/>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6"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7"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8"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9"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0"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1"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2"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3"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4"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5"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6"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7"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8"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9"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0"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1"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2"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3"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4"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5"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6"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7"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8"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9"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0"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1"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2"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3"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4"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5"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6"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7"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8"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9"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0"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1"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2"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3"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4"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5"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6"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7"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8"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9"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0"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1"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2"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3"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4"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5"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 name="矩形 1"/>
          <p:cNvSpPr>
            <a:spLocks noChangeArrowheads="1"/>
          </p:cNvSpPr>
          <p:nvPr/>
        </p:nvSpPr>
        <p:spPr bwMode="auto">
          <a:xfrm>
            <a:off x="484188" y="690563"/>
            <a:ext cx="8332788" cy="3762375"/>
          </a:xfrm>
          <a:prstGeom prst="rect">
            <a:avLst/>
          </a:prstGeom>
          <a:noFill/>
          <a:ln>
            <a:noFill/>
          </a:ln>
        </p:spPr>
        <p:txBody>
          <a:bodyPr>
            <a:spAutoFit/>
          </a:bodyPr>
          <a:lstStyle/>
          <a:p>
            <a:pPr marL="0" marR="0" lvl="0" indent="0" algn="l" defTabSz="914400" rtl="0" eaLnBrk="1" fontAlgn="base" latinLnBrk="0" hangingPunct="1">
              <a:lnSpc>
                <a:spcPct val="130000"/>
              </a:lnSpc>
              <a:spcBef>
                <a:spcPts val="60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四、品味下列诗句，说说修辞手法的使用所产生的表达效果。</a:t>
            </a:r>
            <a:endPar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千声万声呼唤你，</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母亲延安就在这里！</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杜甫川唱来柳林铺笑，红旗飘飘把手招。</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千万条腿来千万只眼，也不够我走来也不够我看！</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对照过去我认不出了你，母亲延安换新衣。</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6088" y="168275"/>
            <a:ext cx="8251825" cy="240982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1.</a:t>
            </a:r>
            <a:r>
              <a:rPr lang="zh-CN" altLang="en-US" sz="2800" b="1" dirty="0">
                <a:solidFill>
                  <a:srgbClr val="0000FF"/>
                </a:solidFill>
                <a:latin typeface="楷体" panose="02010609060101010101" pitchFamily="49" charset="-122"/>
                <a:ea typeface="楷体" panose="02010609060101010101" pitchFamily="49" charset="-122"/>
              </a:rPr>
              <a:t>“千声万声呼唤你，</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母亲延安就在这里”运用夸张和比喻的修辞手法，形象生动揭示了“我”和“延安”的关系。</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446088" y="2506663"/>
            <a:ext cx="8251825" cy="2332037"/>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2.</a:t>
            </a:r>
            <a:r>
              <a:rPr lang="zh-CN" altLang="en-US" sz="2800" b="1" dirty="0">
                <a:solidFill>
                  <a:srgbClr val="0000FF"/>
                </a:solidFill>
                <a:latin typeface="楷体" panose="02010609060101010101" pitchFamily="49" charset="-122"/>
                <a:ea typeface="楷体" panose="02010609060101010101" pitchFamily="49" charset="-122"/>
              </a:rPr>
              <a:t>“杜甫川唱来柳林铺笑，红旗飘飘把手招”运用了拟人的修辞手法，生动形象地写出了诗人重回故地的无限欣喜之情，好像延安一切都有了生命，都在欢迎自己回家。</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0225" y="893763"/>
            <a:ext cx="8097838" cy="169227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3.“</a:t>
            </a:r>
            <a:r>
              <a:rPr lang="zh-CN" altLang="en-US" sz="2800" b="1" dirty="0">
                <a:solidFill>
                  <a:srgbClr val="0000FF"/>
                </a:solidFill>
                <a:latin typeface="楷体" panose="02010609060101010101" pitchFamily="49" charset="-122"/>
                <a:ea typeface="楷体" panose="02010609060101010101" pitchFamily="49" charset="-122"/>
              </a:rPr>
              <a:t>千万条腿来千万只眼，也不够我走来也不够我看”运用夸张的修辞手法，表现了延安的巨大的喜人的变化。</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530225" y="2640013"/>
            <a:ext cx="8097838" cy="169227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4.“</a:t>
            </a:r>
            <a:r>
              <a:rPr lang="zh-CN" altLang="en-US" sz="2800" b="1" dirty="0">
                <a:solidFill>
                  <a:srgbClr val="0000FF"/>
                </a:solidFill>
                <a:latin typeface="楷体" panose="02010609060101010101" pitchFamily="49" charset="-122"/>
                <a:ea typeface="楷体" panose="02010609060101010101" pitchFamily="49" charset="-122"/>
              </a:rPr>
              <a:t>对照过去我认不出了你，母亲延安换新衣”运用比喻、拟人的修辞手法，抒发了作者对延安的浓厚感情和对延安旧貌换新颜的由衷歌颂。</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178" name="组合 1"/>
          <p:cNvGrpSpPr/>
          <p:nvPr/>
        </p:nvGrpSpPr>
        <p:grpSpPr>
          <a:xfrm>
            <a:off x="0" y="93663"/>
            <a:ext cx="2751138" cy="1103312"/>
            <a:chOff x="0" y="127959"/>
            <a:chExt cx="2751581" cy="1102407"/>
          </a:xfrm>
        </p:grpSpPr>
        <p:pic>
          <p:nvPicPr>
            <p:cNvPr id="50181"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50182"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课后作业</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0179" name="TextBox 4"/>
          <p:cNvSpPr txBox="1"/>
          <p:nvPr/>
        </p:nvSpPr>
        <p:spPr>
          <a:xfrm>
            <a:off x="777875" y="1930400"/>
            <a:ext cx="7826375" cy="1570038"/>
          </a:xfrm>
          <a:prstGeom prst="rect">
            <a:avLst/>
          </a:prstGeom>
          <a:noFill/>
          <a:ln w="9525">
            <a:noFill/>
          </a:ln>
        </p:spPr>
        <p:txBody>
          <a:bodyPr>
            <a:spAutoFit/>
          </a:bodyPr>
          <a:p>
            <a:pPr eaLnBrk="1">
              <a:lnSpc>
                <a:spcPct val="150000"/>
              </a:lnSpc>
            </a:pPr>
            <a:r>
              <a:rPr lang="zh-CN" altLang="en-US" sz="3200" b="1" dirty="0">
                <a:latin typeface="黑体" panose="02010609060101010101" pitchFamily="49" charset="-122"/>
                <a:ea typeface="黑体" panose="02010609060101010101" pitchFamily="49" charset="-122"/>
              </a:rPr>
              <a:t>    查找有关信天游的资料，积累一两个优美的信天游歌词。</a:t>
            </a:r>
            <a:endParaRPr lang="zh-CN" altLang="en-US" sz="3200" b="1" dirty="0">
              <a:latin typeface="黑体" panose="02010609060101010101" pitchFamily="49" charset="-122"/>
              <a:ea typeface="黑体" panose="02010609060101010101" pitchFamily="49" charset="-122"/>
            </a:endParaRPr>
          </a:p>
        </p:txBody>
      </p:sp>
      <p:pic>
        <p:nvPicPr>
          <p:cNvPr id="50180" name="Picture 4" descr="http://photocdn.sohu.com/20150822/mp28769121_1440234204934_1_th.jpeg"/>
          <p:cNvPicPr>
            <a:picLocks noChangeAspect="1"/>
          </p:cNvPicPr>
          <p:nvPr/>
        </p:nvPicPr>
        <p:blipFill>
          <a:blip r:embed="rId2"/>
          <a:stretch>
            <a:fillRect/>
          </a:stretch>
        </p:blipFill>
        <p:spPr>
          <a:xfrm>
            <a:off x="2909888" y="392113"/>
            <a:ext cx="1590675" cy="1090612"/>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2" name="组合 42"/>
          <p:cNvGrpSpPr/>
          <p:nvPr/>
        </p:nvGrpSpPr>
        <p:grpSpPr>
          <a:xfrm>
            <a:off x="20638" y="93663"/>
            <a:ext cx="2751137" cy="1103312"/>
            <a:chOff x="0" y="127959"/>
            <a:chExt cx="2751581" cy="1102407"/>
          </a:xfrm>
        </p:grpSpPr>
        <p:pic>
          <p:nvPicPr>
            <p:cNvPr id="5137"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5138"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字词学习</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123" name="矩形 2"/>
          <p:cNvSpPr/>
          <p:nvPr/>
        </p:nvSpPr>
        <p:spPr>
          <a:xfrm>
            <a:off x="3354388" y="557213"/>
            <a:ext cx="2139950" cy="584200"/>
          </a:xfrm>
          <a:prstGeom prst="rect">
            <a:avLst/>
          </a:prstGeom>
          <a:noFill/>
          <a:ln w="9525">
            <a:noFill/>
          </a:ln>
        </p:spPr>
        <p:txBody>
          <a:bodyPr>
            <a:spAutoFit/>
          </a:bodyPr>
          <a:p>
            <a:pPr eaLnBrk="1" hangingPunct="1">
              <a:buFont typeface="Arial" panose="020B0604020202020204" pitchFamily="34" charset="0"/>
              <a:buNone/>
            </a:pPr>
            <a:r>
              <a:rPr lang="zh-CN" altLang="en-US" sz="3200" b="1" dirty="0">
                <a:solidFill>
                  <a:srgbClr val="0000FF"/>
                </a:solidFill>
                <a:latin typeface="楷体" panose="02010609060101010101" pitchFamily="49" charset="-122"/>
                <a:ea typeface="楷体" panose="02010609060101010101" pitchFamily="49" charset="-122"/>
              </a:rPr>
              <a:t>◆生难字</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8" name="Rectangle 2"/>
          <p:cNvSpPr txBox="1">
            <a:spLocks noRot="1" noChangeArrowheads="1"/>
          </p:cNvSpPr>
          <p:nvPr/>
        </p:nvSpPr>
        <p:spPr>
          <a:xfrm>
            <a:off x="1552575" y="1651000"/>
            <a:ext cx="6223000" cy="2994025"/>
          </a:xfrm>
          <a:prstGeom prst="rect">
            <a:avLst/>
          </a:prstGeom>
        </p:spPr>
        <p:txBody>
          <a:bodyPr/>
          <a:lstStyle/>
          <a:p>
            <a:pPr marL="342900" marR="0" indent="-342900" defTabSz="914400">
              <a:lnSpc>
                <a:spcPct val="200000"/>
              </a:lnSpc>
              <a:spcBef>
                <a:spcPct val="20000"/>
              </a:spcBef>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羊</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羔</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糜</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子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窑</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黍</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类</a:t>
            </a:r>
            <a:endPar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endParaRPr>
          </a:p>
          <a:p>
            <a:pPr marL="342900" marR="0" indent="-342900" defTabSz="914400">
              <a:lnSpc>
                <a:spcPct val="200000"/>
              </a:lnSpc>
              <a:spcBef>
                <a:spcPct val="20000"/>
              </a:spcBef>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柳林</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铺</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盏</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喘</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搂</a:t>
            </a:r>
            <a:endParaRPr kumimoji="0" lang="zh-CN" altLang="en-US" sz="2800" b="1" kern="0" cap="none" spc="0" normalizeH="0" baseline="0" noProof="0" dirty="0">
              <a:solidFill>
                <a:srgbClr val="FF0066"/>
              </a:solidFill>
              <a:latin typeface="楷体" panose="02010609060101010101" pitchFamily="49" charset="-122"/>
              <a:ea typeface="楷体" panose="02010609060101010101" pitchFamily="49" charset="-122"/>
              <a:cs typeface="Arial" panose="020B0604020202020204" pitchFamily="34" charset="0"/>
            </a:endParaRPr>
          </a:p>
          <a:p>
            <a:pPr marL="342900" marR="0" indent="-342900" defTabSz="914400">
              <a:lnSpc>
                <a:spcPct val="200000"/>
              </a:lnSpc>
              <a:spcBef>
                <a:spcPct val="20000"/>
              </a:spcBef>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白羊</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肚</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毛巾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畔</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眶</a:t>
            </a:r>
            <a:endPar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endParaRPr>
          </a:p>
        </p:txBody>
      </p:sp>
      <p:sp>
        <p:nvSpPr>
          <p:cNvPr id="30" name="Text Box 4"/>
          <p:cNvSpPr txBox="1">
            <a:spLocks noChangeArrowheads="1"/>
          </p:cNvSpPr>
          <p:nvPr/>
        </p:nvSpPr>
        <p:spPr bwMode="auto">
          <a:xfrm>
            <a:off x="2271713" y="2430463"/>
            <a:ext cx="565150"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pù</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1" name="Text Box 5"/>
          <p:cNvSpPr txBox="1">
            <a:spLocks noChangeArrowheads="1"/>
          </p:cNvSpPr>
          <p:nvPr/>
        </p:nvSpPr>
        <p:spPr bwMode="auto">
          <a:xfrm>
            <a:off x="2239963" y="3414713"/>
            <a:ext cx="596900" cy="5222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dǔ</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2" name="Text Box 6"/>
          <p:cNvSpPr txBox="1">
            <a:spLocks noChangeArrowheads="1"/>
          </p:cNvSpPr>
          <p:nvPr/>
        </p:nvSpPr>
        <p:spPr bwMode="auto">
          <a:xfrm>
            <a:off x="3106738" y="1538288"/>
            <a:ext cx="727075" cy="523875"/>
          </a:xfrm>
          <a:prstGeom prst="rect">
            <a:avLst/>
          </a:prstGeom>
          <a:noFill/>
          <a:ln>
            <a:noFill/>
          </a:ln>
        </p:spPr>
        <p:txBody>
          <a:bodyPr wrap="non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méi</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3" name="Text Box 7"/>
          <p:cNvSpPr txBox="1">
            <a:spLocks noChangeArrowheads="1"/>
          </p:cNvSpPr>
          <p:nvPr/>
        </p:nvSpPr>
        <p:spPr bwMode="auto">
          <a:xfrm>
            <a:off x="4645025" y="1538288"/>
            <a:ext cx="900113"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yáo</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4" name="Text Box 8"/>
          <p:cNvSpPr txBox="1">
            <a:spLocks noChangeArrowheads="1"/>
          </p:cNvSpPr>
          <p:nvPr/>
        </p:nvSpPr>
        <p:spPr bwMode="auto">
          <a:xfrm>
            <a:off x="6107113" y="1538288"/>
            <a:ext cx="749300"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shǔ</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5" name="Text Box 9"/>
          <p:cNvSpPr txBox="1">
            <a:spLocks noChangeArrowheads="1"/>
          </p:cNvSpPr>
          <p:nvPr/>
        </p:nvSpPr>
        <p:spPr bwMode="auto">
          <a:xfrm>
            <a:off x="3365500" y="2430463"/>
            <a:ext cx="936625"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zhǎn</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6" name="Text Box 10"/>
          <p:cNvSpPr txBox="1">
            <a:spLocks noChangeArrowheads="1"/>
          </p:cNvSpPr>
          <p:nvPr/>
        </p:nvSpPr>
        <p:spPr bwMode="auto">
          <a:xfrm rot="16200000">
            <a:off x="4743450" y="1914525"/>
            <a:ext cx="615950" cy="1647825"/>
          </a:xfrm>
          <a:prstGeom prst="rect">
            <a:avLst/>
          </a:prstGeom>
          <a:noFill/>
          <a:ln>
            <a:noFill/>
          </a:ln>
        </p:spPr>
        <p:txBody>
          <a:bodyPr vert="eaVert">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chuǎn</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7" name="Text Box 11"/>
          <p:cNvSpPr txBox="1">
            <a:spLocks noChangeArrowheads="1"/>
          </p:cNvSpPr>
          <p:nvPr/>
        </p:nvSpPr>
        <p:spPr bwMode="auto">
          <a:xfrm>
            <a:off x="4608513" y="3414713"/>
            <a:ext cx="885825" cy="5222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pàn</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8" name="Text Box 12"/>
          <p:cNvSpPr txBox="1">
            <a:spLocks noChangeArrowheads="1"/>
          </p:cNvSpPr>
          <p:nvPr/>
        </p:nvSpPr>
        <p:spPr bwMode="auto">
          <a:xfrm>
            <a:off x="5795963" y="3414713"/>
            <a:ext cx="1371600" cy="5222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Arial" panose="020B0604020202020204" pitchFamily="34" charset="0"/>
              </a:rPr>
              <a:t>kuàn</a:t>
            </a:r>
            <a:r>
              <a:rPr kumimoji="0" lang="en-US" altLang="zh-CN" sz="2800" b="1" i="0" u="none" strike="noStrike" kern="1200" cap="none" spc="0" normalizeH="0" baseline="0" noProof="0" dirty="0" err="1">
                <a:ln>
                  <a:noFill/>
                </a:ln>
                <a:solidFill>
                  <a:srgbClr val="0000FF"/>
                </a:solidFill>
                <a:effectLst/>
                <a:uLnTx/>
                <a:uFillTx/>
                <a:latin typeface="+mn-ea"/>
                <a:ea typeface="宋体" panose="02010600030101010101" pitchFamily="2" charset="-122"/>
                <a:cs typeface="+mn-cs"/>
              </a:rPr>
              <a:t>ɡ</a:t>
            </a:r>
            <a:endParaRPr kumimoji="0" lang="zh-CN" altLang="zh-CN" sz="2800" b="1" i="0" u="none" strike="noStrike" kern="1200" cap="none" spc="0" normalizeH="0" baseline="0" noProof="0" dirty="0">
              <a:ln>
                <a:noFill/>
              </a:ln>
              <a:solidFill>
                <a:srgbClr val="0000FF"/>
              </a:solidFill>
              <a:effectLst/>
              <a:uLnTx/>
              <a:uFillTx/>
              <a:latin typeface="+mn-ea"/>
              <a:ea typeface="+mn-ea"/>
              <a:cs typeface="Arial" panose="020B0604020202020204" pitchFamily="34" charset="0"/>
            </a:endParaRPr>
          </a:p>
        </p:txBody>
      </p:sp>
      <p:sp>
        <p:nvSpPr>
          <p:cNvPr id="39" name="Text Box 14"/>
          <p:cNvSpPr txBox="1">
            <a:spLocks noChangeArrowheads="1"/>
          </p:cNvSpPr>
          <p:nvPr/>
        </p:nvSpPr>
        <p:spPr bwMode="auto">
          <a:xfrm>
            <a:off x="1739900" y="1538288"/>
            <a:ext cx="900113"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ɡāo</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40" name="Text Box 15"/>
          <p:cNvSpPr txBox="1">
            <a:spLocks noChangeArrowheads="1"/>
          </p:cNvSpPr>
          <p:nvPr/>
        </p:nvSpPr>
        <p:spPr bwMode="auto">
          <a:xfrm>
            <a:off x="6107113" y="2430463"/>
            <a:ext cx="771525"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lǒu</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5136" name="任意多边形: 形状 1"/>
          <p:cNvSpPr/>
          <p:nvPr/>
        </p:nvSpPr>
        <p:spPr>
          <a:xfrm>
            <a:off x="1243013" y="1447800"/>
            <a:ext cx="6407150" cy="3024188"/>
          </a:xfrm>
          <a:custGeom>
            <a:avLst/>
            <a:gdLst>
              <a:gd name="txL" fmla="*/ 0 w 6407660"/>
              <a:gd name="txT" fmla="*/ 0 h 3024734"/>
              <a:gd name="txR" fmla="*/ 6407660 w 6407660"/>
              <a:gd name="txB" fmla="*/ 3024734 h 3024734"/>
            </a:gdLst>
            <a:ahLst/>
            <a:cxnLst>
              <a:cxn ang="0">
                <a:pos x="125103" y="265504"/>
              </a:cxn>
              <a:cxn ang="0">
                <a:pos x="1031875" y="49471"/>
              </a:cxn>
              <a:cxn ang="0">
                <a:pos x="1610813" y="49471"/>
              </a:cxn>
              <a:cxn ang="0">
                <a:pos x="2559430" y="35537"/>
              </a:cxn>
              <a:cxn ang="0">
                <a:pos x="3745210" y="691"/>
              </a:cxn>
              <a:cxn ang="0">
                <a:pos x="5175112" y="70375"/>
              </a:cxn>
              <a:cxn ang="0">
                <a:pos x="5830780" y="230658"/>
              </a:cxn>
              <a:cxn ang="0">
                <a:pos x="6388783" y="579099"/>
              </a:cxn>
              <a:cxn ang="0">
                <a:pos x="6242307" y="1269013"/>
              </a:cxn>
              <a:cxn ang="0">
                <a:pos x="6298107" y="2105272"/>
              </a:cxn>
              <a:cxn ang="0">
                <a:pos x="6088851" y="2655805"/>
              </a:cxn>
              <a:cxn ang="0">
                <a:pos x="5461094" y="2948494"/>
              </a:cxn>
              <a:cxn ang="0">
                <a:pos x="4240435" y="2962431"/>
              </a:cxn>
              <a:cxn ang="0">
                <a:pos x="3256947" y="3011216"/>
              </a:cxn>
              <a:cxn ang="0">
                <a:pos x="2161848" y="2990310"/>
              </a:cxn>
              <a:cxn ang="0">
                <a:pos x="1331805" y="3011216"/>
              </a:cxn>
              <a:cxn ang="0">
                <a:pos x="397131" y="2823058"/>
              </a:cxn>
              <a:cxn ang="0">
                <a:pos x="159977" y="2258584"/>
              </a:cxn>
              <a:cxn ang="0">
                <a:pos x="97200" y="1401420"/>
              </a:cxn>
              <a:cxn ang="0">
                <a:pos x="6521" y="767256"/>
              </a:cxn>
              <a:cxn ang="0">
                <a:pos x="125103" y="265504"/>
              </a:cxn>
            </a:cxnLst>
            <a:rect l="txL" t="txT" r="txR" b="txB"/>
            <a:pathLst>
              <a:path w="6407660" h="3024734">
                <a:moveTo>
                  <a:pt x="125193" y="265936"/>
                </a:moveTo>
                <a:cubicBezTo>
                  <a:pt x="296207" y="146110"/>
                  <a:pt x="784818" y="85616"/>
                  <a:pt x="1032613" y="49552"/>
                </a:cubicBezTo>
                <a:cubicBezTo>
                  <a:pt x="1280408" y="13488"/>
                  <a:pt x="1611965" y="49552"/>
                  <a:pt x="1611965" y="49552"/>
                </a:cubicBezTo>
                <a:lnTo>
                  <a:pt x="2561266" y="35591"/>
                </a:lnTo>
                <a:cubicBezTo>
                  <a:pt x="2917254" y="27448"/>
                  <a:pt x="3311633" y="-5126"/>
                  <a:pt x="3747892" y="691"/>
                </a:cubicBezTo>
                <a:cubicBezTo>
                  <a:pt x="4184151" y="6508"/>
                  <a:pt x="4830979" y="32101"/>
                  <a:pt x="5178823" y="70492"/>
                </a:cubicBezTo>
                <a:cubicBezTo>
                  <a:pt x="5526667" y="108883"/>
                  <a:pt x="5632534" y="146111"/>
                  <a:pt x="5834958" y="231036"/>
                </a:cubicBezTo>
                <a:cubicBezTo>
                  <a:pt x="6037383" y="315961"/>
                  <a:pt x="6324732" y="406703"/>
                  <a:pt x="6393370" y="580043"/>
                </a:cubicBezTo>
                <a:cubicBezTo>
                  <a:pt x="6462008" y="753383"/>
                  <a:pt x="6261911" y="1016302"/>
                  <a:pt x="6246787" y="1271078"/>
                </a:cubicBezTo>
                <a:cubicBezTo>
                  <a:pt x="6231663" y="1525854"/>
                  <a:pt x="6328222" y="1877188"/>
                  <a:pt x="6302628" y="2108697"/>
                </a:cubicBezTo>
                <a:cubicBezTo>
                  <a:pt x="6277034" y="2340206"/>
                  <a:pt x="6232826" y="2519363"/>
                  <a:pt x="6093223" y="2660129"/>
                </a:cubicBezTo>
                <a:cubicBezTo>
                  <a:pt x="5953620" y="2800895"/>
                  <a:pt x="5773300" y="2902107"/>
                  <a:pt x="5465010" y="2953295"/>
                </a:cubicBezTo>
                <a:cubicBezTo>
                  <a:pt x="5156720" y="3004483"/>
                  <a:pt x="4611104" y="2956785"/>
                  <a:pt x="4243483" y="2967255"/>
                </a:cubicBezTo>
                <a:cubicBezTo>
                  <a:pt x="3875862" y="2977725"/>
                  <a:pt x="3259281" y="3016117"/>
                  <a:pt x="3259281" y="3016117"/>
                </a:cubicBezTo>
                <a:lnTo>
                  <a:pt x="2163397" y="2995176"/>
                </a:lnTo>
                <a:cubicBezTo>
                  <a:pt x="1842310" y="2995176"/>
                  <a:pt x="1627089" y="3044038"/>
                  <a:pt x="1332759" y="3016117"/>
                </a:cubicBezTo>
                <a:cubicBezTo>
                  <a:pt x="1038429" y="2988196"/>
                  <a:pt x="592863" y="2953295"/>
                  <a:pt x="397419" y="2827652"/>
                </a:cubicBezTo>
                <a:cubicBezTo>
                  <a:pt x="201975" y="2702009"/>
                  <a:pt x="210119" y="2499585"/>
                  <a:pt x="160094" y="2262260"/>
                </a:cubicBezTo>
                <a:cubicBezTo>
                  <a:pt x="110069" y="2024935"/>
                  <a:pt x="122866" y="1652660"/>
                  <a:pt x="97272" y="1403701"/>
                </a:cubicBezTo>
                <a:cubicBezTo>
                  <a:pt x="71678" y="1154742"/>
                  <a:pt x="4203" y="958134"/>
                  <a:pt x="6530" y="768507"/>
                </a:cubicBezTo>
                <a:cubicBezTo>
                  <a:pt x="8857" y="578880"/>
                  <a:pt x="-45821" y="385762"/>
                  <a:pt x="125193" y="265936"/>
                </a:cubicBezTo>
                <a:close/>
              </a:path>
            </a:pathLst>
          </a:custGeom>
          <a:noFill/>
          <a:ln w="25400" cap="flat" cmpd="sng">
            <a:solidFill>
              <a:srgbClr val="FFC000">
                <a:alpha val="100000"/>
              </a:srgbClr>
            </a:solidFill>
            <a:prstDash val="dashDot"/>
            <a:roun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1"/>
          <p:cNvSpPr/>
          <p:nvPr/>
        </p:nvSpPr>
        <p:spPr>
          <a:xfrm>
            <a:off x="477838" y="349250"/>
            <a:ext cx="2376487" cy="585788"/>
          </a:xfrm>
          <a:prstGeom prst="rect">
            <a:avLst/>
          </a:prstGeom>
          <a:noFill/>
          <a:ln w="9525">
            <a:noFill/>
          </a:ln>
        </p:spPr>
        <p:txBody>
          <a:bodyPr>
            <a:spAutoFit/>
          </a:bodyPr>
          <a:p>
            <a:pPr eaLnBrk="1" hangingPunct="1">
              <a:buFont typeface="Arial" panose="020B0604020202020204" pitchFamily="34" charset="0"/>
              <a:buNone/>
            </a:pPr>
            <a:r>
              <a:rPr lang="zh-CN" altLang="en-US" sz="3200" b="1" dirty="0">
                <a:solidFill>
                  <a:srgbClr val="0000FF"/>
                </a:solidFill>
                <a:latin typeface="楷体" panose="02010609060101010101" pitchFamily="49" charset="-122"/>
                <a:ea typeface="楷体" panose="02010609060101010101" pitchFamily="49" charset="-122"/>
              </a:rPr>
              <a:t>◆词语集注</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内容占位符 2"/>
          <p:cNvSpPr txBox="1"/>
          <p:nvPr/>
        </p:nvSpPr>
        <p:spPr>
          <a:xfrm>
            <a:off x="477838" y="1027113"/>
            <a:ext cx="7789863" cy="2892425"/>
          </a:xfrm>
          <a:prstGeom prst="rect">
            <a:avLst/>
          </a:prstGeom>
        </p:spPr>
        <p:txBody>
          <a:bodyPr>
            <a:spAutoFit/>
          </a:bodyPr>
          <a:lstStyle/>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糜子：</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脑畔上：</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鸡毛信：</a:t>
            </a: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留脚印：</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p:txBody>
      </p:sp>
      <p:sp>
        <p:nvSpPr>
          <p:cNvPr id="6" name="TextBox 3"/>
          <p:cNvSpPr txBox="1"/>
          <p:nvPr/>
        </p:nvSpPr>
        <p:spPr>
          <a:xfrm>
            <a:off x="1555750" y="1081088"/>
            <a:ext cx="7119938" cy="609600"/>
          </a:xfrm>
          <a:prstGeom prst="rect">
            <a:avLst/>
          </a:prstGeom>
          <a:noFill/>
          <a:ln w="9525">
            <a:noFill/>
          </a:ln>
        </p:spPr>
        <p:txBody>
          <a:bodyPr>
            <a:spAutoFit/>
          </a:bodyPr>
          <a:p>
            <a:pPr eaLnBrk="1" hangingPunct="1">
              <a:lnSpc>
                <a:spcPct val="120000"/>
              </a:lnSpc>
            </a:pPr>
            <a:r>
              <a:rPr lang="zh-CN" altLang="en-US" sz="2800" b="1" dirty="0">
                <a:latin typeface="楷体" panose="02010609060101010101" pitchFamily="49" charset="-122"/>
                <a:ea typeface="楷体" panose="02010609060101010101" pitchFamily="49" charset="-122"/>
              </a:rPr>
              <a:t>一种果实形状像小米，没有黏性的黍类谷物。</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7" name="TextBox 4"/>
          <p:cNvSpPr txBox="1"/>
          <p:nvPr/>
        </p:nvSpPr>
        <p:spPr>
          <a:xfrm>
            <a:off x="1895475" y="1633538"/>
            <a:ext cx="3640138" cy="609600"/>
          </a:xfrm>
          <a:prstGeom prst="rect">
            <a:avLst/>
          </a:prstGeom>
          <a:noFill/>
        </p:spPr>
        <p:txBody>
          <a:bodyPr>
            <a:spAutoFit/>
          </a:bodyPr>
          <a:lstStyle/>
          <a:p>
            <a:pPr marR="0" defTabSz="914400">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课文指窑洞的顶上。</a:t>
            </a:r>
            <a:endParaRPr kumimoji="0" lang="zh-CN" altLang="en-US" sz="2800" b="1" kern="1200" cap="none" spc="0" normalizeH="0" baseline="0" noProof="0" dirty="0">
              <a:latin typeface="楷体" panose="02010609060101010101" pitchFamily="49" charset="-122"/>
              <a:ea typeface="楷体" panose="02010609060101010101" pitchFamily="49" charset="-122"/>
              <a:cs typeface="+mn-cs"/>
            </a:endParaRPr>
          </a:p>
        </p:txBody>
      </p:sp>
      <p:sp>
        <p:nvSpPr>
          <p:cNvPr id="8" name="TextBox 5"/>
          <p:cNvSpPr txBox="1"/>
          <p:nvPr/>
        </p:nvSpPr>
        <p:spPr>
          <a:xfrm>
            <a:off x="1895475" y="2205038"/>
            <a:ext cx="6824663" cy="1125538"/>
          </a:xfrm>
          <a:prstGeom prst="rect">
            <a:avLst/>
          </a:prstGeom>
          <a:noFill/>
        </p:spPr>
        <p:txBody>
          <a:bodyPr>
            <a:spAutoFit/>
          </a:bodyPr>
          <a:lstStyle/>
          <a:p>
            <a:pPr marR="0" defTabSz="914400">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抗战期间流行于根据地的一种黏附有鸡毛以表示需要迅速传递的紧急信件。</a:t>
            </a:r>
            <a:endParaRPr kumimoji="0" lang="zh-CN" altLang="en-US" sz="2800" b="1" kern="0" cap="none" spc="0" normalizeH="0" baseline="0" noProof="0" dirty="0">
              <a:latin typeface="楷体" panose="02010609060101010101" pitchFamily="49" charset="-122"/>
              <a:ea typeface="楷体" panose="02010609060101010101" pitchFamily="49" charset="-122"/>
              <a:cs typeface="+mn-cs"/>
            </a:endParaRPr>
          </a:p>
        </p:txBody>
      </p:sp>
      <p:sp>
        <p:nvSpPr>
          <p:cNvPr id="9" name="TextBox 7"/>
          <p:cNvSpPr txBox="1"/>
          <p:nvPr/>
        </p:nvSpPr>
        <p:spPr>
          <a:xfrm>
            <a:off x="1895475" y="3292475"/>
            <a:ext cx="6824663" cy="1127125"/>
          </a:xfrm>
          <a:prstGeom prst="rect">
            <a:avLst/>
          </a:prstGeom>
          <a:noFill/>
        </p:spPr>
        <p:txBody>
          <a:bodyPr>
            <a:spAutoFit/>
          </a:bodyPr>
          <a:lstStyle/>
          <a:p>
            <a:pPr marR="0" defTabSz="914400" eaLnBrk="1" hangingPunct="1">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课文中的意思是，毛主席在那里住过，留下了革命的足迹。</a:t>
            </a:r>
            <a:endParaRPr kumimoji="0" lang="zh-CN" altLang="en-US" sz="2800" b="1" kern="1200" cap="none" spc="0" normalizeH="0" baseline="0" noProof="0" dirty="0">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2"/>
          <p:cNvSpPr txBox="1"/>
          <p:nvPr/>
        </p:nvSpPr>
        <p:spPr>
          <a:xfrm>
            <a:off x="425450" y="796925"/>
            <a:ext cx="7789863" cy="2252663"/>
          </a:xfrm>
          <a:prstGeom prst="rect">
            <a:avLst/>
          </a:prstGeom>
        </p:spPr>
        <p:txBody>
          <a:bodyPr>
            <a:spAutoFit/>
          </a:bodyPr>
          <a:lstStyle/>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赤卫军：</a:t>
            </a: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几回回：</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p:txBody>
      </p:sp>
      <p:sp>
        <p:nvSpPr>
          <p:cNvPr id="11" name="TextBox 9"/>
          <p:cNvSpPr txBox="1"/>
          <p:nvPr/>
        </p:nvSpPr>
        <p:spPr>
          <a:xfrm>
            <a:off x="1778000" y="819150"/>
            <a:ext cx="6823075" cy="1643063"/>
          </a:xfrm>
          <a:prstGeom prst="rect">
            <a:avLst/>
          </a:prstGeom>
          <a:noFill/>
        </p:spPr>
        <p:txBody>
          <a:bodyPr>
            <a:spAutoFit/>
          </a:bodyPr>
          <a:lstStyle/>
          <a:p>
            <a:pPr marR="0" defTabSz="914400">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就是赤卫队，指我国第二次国内革命战争时期，革命根据地里不脱离生产的人民武装组织。</a:t>
            </a:r>
            <a:endParaRPr kumimoji="0" lang="zh-CN" altLang="en-US" sz="2800" b="1" kern="1200" cap="none" spc="0" normalizeH="0" baseline="0" noProof="0" dirty="0">
              <a:latin typeface="楷体" panose="02010609060101010101" pitchFamily="49" charset="-122"/>
              <a:ea typeface="楷体" panose="02010609060101010101" pitchFamily="49" charset="-122"/>
              <a:cs typeface="+mn-cs"/>
            </a:endParaRPr>
          </a:p>
        </p:txBody>
      </p:sp>
      <p:sp>
        <p:nvSpPr>
          <p:cNvPr id="10" name="TextBox 2"/>
          <p:cNvSpPr txBox="1">
            <a:spLocks noChangeArrowheads="1"/>
          </p:cNvSpPr>
          <p:nvPr/>
        </p:nvSpPr>
        <p:spPr bwMode="auto">
          <a:xfrm>
            <a:off x="1778000" y="2497138"/>
            <a:ext cx="6624638" cy="21605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一回又一回。陕北方言里，量词的构成方式往往用叠字，表示数量多。课文中另有“一口口”“几辈辈”等，都有“一</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又一</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”的意思。</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6"/>
          <p:cNvPicPr>
            <a:picLocks noChangeAspect="1"/>
          </p:cNvPicPr>
          <p:nvPr/>
        </p:nvPicPr>
        <p:blipFill>
          <a:blip r:embed="rId1"/>
          <a:stretch>
            <a:fillRect/>
          </a:stretch>
        </p:blipFill>
        <p:spPr>
          <a:xfrm>
            <a:off x="0" y="0"/>
            <a:ext cx="9144000" cy="5143500"/>
          </a:xfrm>
          <a:prstGeom prst="rect">
            <a:avLst/>
          </a:prstGeom>
          <a:noFill/>
          <a:ln w="9525">
            <a:noFill/>
          </a:ln>
        </p:spPr>
      </p:pic>
      <p:grpSp>
        <p:nvGrpSpPr>
          <p:cNvPr id="8195" name="组合 42"/>
          <p:cNvGrpSpPr/>
          <p:nvPr/>
        </p:nvGrpSpPr>
        <p:grpSpPr>
          <a:xfrm>
            <a:off x="0" y="93663"/>
            <a:ext cx="2751138" cy="1103312"/>
            <a:chOff x="0" y="127959"/>
            <a:chExt cx="2751581" cy="1102407"/>
          </a:xfrm>
        </p:grpSpPr>
        <p:pic>
          <p:nvPicPr>
            <p:cNvPr id="8197" name="Picture 3"/>
            <p:cNvPicPr>
              <a:picLocks noChangeAspect="1"/>
            </p:cNvPicPr>
            <p:nvPr/>
          </p:nvPicPr>
          <p:blipFill>
            <a:blip r:embed="rId2">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8198"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整体感知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8196" name="文本框 5"/>
          <p:cNvSpPr txBox="1"/>
          <p:nvPr/>
        </p:nvSpPr>
        <p:spPr>
          <a:xfrm>
            <a:off x="1779588" y="1089025"/>
            <a:ext cx="6959600" cy="1454150"/>
          </a:xfrm>
          <a:prstGeom prst="rect">
            <a:avLst/>
          </a:prstGeom>
          <a:noFill/>
          <a:ln w="9525">
            <a:noFill/>
          </a:ln>
        </p:spPr>
        <p:txBody>
          <a:bodyPr>
            <a:spAutoFit/>
          </a:bodyPr>
          <a:p>
            <a:pPr marL="457200" indent="-457200" eaLnBrk="1" hangingPunct="1">
              <a:lnSpc>
                <a:spcPct val="150000"/>
              </a:lnSpc>
              <a:spcBef>
                <a:spcPts val="1200"/>
              </a:spcBef>
              <a:buFont typeface="Wingdings" panose="05000000000000000000" pitchFamily="2" charset="2"/>
              <a:buChar char="Ø"/>
            </a:pPr>
            <a:r>
              <a:rPr lang="zh-CN" altLang="en-US" sz="3200" b="1" dirty="0">
                <a:solidFill>
                  <a:srgbClr val="FF00FF"/>
                </a:solidFill>
                <a:latin typeface="黑体" panose="02010609060101010101" pitchFamily="49" charset="-122"/>
                <a:ea typeface="黑体" panose="02010609060101010101" pitchFamily="49" charset="-122"/>
              </a:rPr>
              <a:t>有感情地朗读课文，并分别用一两句话概括这</a:t>
            </a:r>
            <a:r>
              <a:rPr lang="en-US" altLang="zh-CN" sz="3200" b="1">
                <a:solidFill>
                  <a:srgbClr val="FF00FF"/>
                </a:solidFill>
                <a:latin typeface="黑体" panose="02010609060101010101" pitchFamily="49" charset="-122"/>
                <a:ea typeface="黑体" panose="02010609060101010101" pitchFamily="49" charset="-122"/>
              </a:rPr>
              <a:t>5</a:t>
            </a:r>
            <a:r>
              <a:rPr lang="zh-CN" altLang="en-US" sz="3200" b="1" dirty="0">
                <a:solidFill>
                  <a:srgbClr val="FF00FF"/>
                </a:solidFill>
                <a:latin typeface="黑体" panose="02010609060101010101" pitchFamily="49" charset="-122"/>
                <a:ea typeface="黑体" panose="02010609060101010101" pitchFamily="49" charset="-122"/>
              </a:rPr>
              <a:t>个小节的主要内容。</a:t>
            </a:r>
            <a:endParaRPr lang="zh-CN" altLang="en-US" sz="3200" b="1" dirty="0">
              <a:solidFill>
                <a:srgbClr val="FF00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3"/>
          <p:cNvPicPr>
            <a:picLocks noChangeAspect="1"/>
          </p:cNvPicPr>
          <p:nvPr/>
        </p:nvPicPr>
        <p:blipFill>
          <a:blip r:embed="rId1"/>
          <a:stretch>
            <a:fillRect/>
          </a:stretch>
        </p:blipFill>
        <p:spPr>
          <a:xfrm>
            <a:off x="0" y="0"/>
            <a:ext cx="9144000" cy="5143500"/>
          </a:xfrm>
          <a:prstGeom prst="rect">
            <a:avLst/>
          </a:prstGeom>
          <a:noFill/>
          <a:ln w="9525">
            <a:noFill/>
          </a:ln>
        </p:spPr>
      </p:pic>
      <p:sp>
        <p:nvSpPr>
          <p:cNvPr id="2" name="Rectangle 3"/>
          <p:cNvSpPr txBox="1">
            <a:spLocks noChangeArrowheads="1"/>
          </p:cNvSpPr>
          <p:nvPr/>
        </p:nvSpPr>
        <p:spPr>
          <a:xfrm>
            <a:off x="344488" y="449263"/>
            <a:ext cx="8455025" cy="4651375"/>
          </a:xfrm>
          <a:prstGeom prst="rect">
            <a:avLst/>
          </a:prstGeom>
        </p:spPr>
        <p:txBody>
          <a:bodyPr>
            <a:spAutoFit/>
          </a:bodyPr>
          <a:lstStyle>
            <a:lvl1pPr marL="319405" indent="-319405" algn="l" defTabSz="850900" rtl="0" eaLnBrk="0" fontAlgn="base" hangingPunct="0">
              <a:spcBef>
                <a:spcPct val="20000"/>
              </a:spcBef>
              <a:spcAft>
                <a:spcPct val="0"/>
              </a:spcAft>
              <a:buChar char="•"/>
              <a:defRPr sz="2900">
                <a:solidFill>
                  <a:schemeClr val="tx1"/>
                </a:solidFill>
                <a:latin typeface="+mn-lt"/>
                <a:ea typeface="+mn-ea"/>
                <a:cs typeface="+mn-cs"/>
              </a:defRPr>
            </a:lvl1pPr>
            <a:lvl2pPr marL="692150" indent="-266700" algn="l" defTabSz="850900" rtl="0" eaLnBrk="0" fontAlgn="base" hangingPunct="0">
              <a:spcBef>
                <a:spcPct val="20000"/>
              </a:spcBef>
              <a:spcAft>
                <a:spcPct val="0"/>
              </a:spcAft>
              <a:buChar char="–"/>
              <a:defRPr sz="2600">
                <a:solidFill>
                  <a:schemeClr val="tx1"/>
                </a:solidFill>
                <a:latin typeface="+mn-lt"/>
                <a:ea typeface="+mn-ea"/>
              </a:defRPr>
            </a:lvl2pPr>
            <a:lvl3pPr marL="1063625" indent="-212725" algn="l" defTabSz="850900" rtl="0" eaLnBrk="0" fontAlgn="base" hangingPunct="0">
              <a:spcBef>
                <a:spcPct val="20000"/>
              </a:spcBef>
              <a:spcAft>
                <a:spcPct val="0"/>
              </a:spcAft>
              <a:buChar char="•"/>
              <a:defRPr sz="2200">
                <a:solidFill>
                  <a:schemeClr val="tx1"/>
                </a:solidFill>
                <a:latin typeface="+mn-lt"/>
                <a:ea typeface="+mn-ea"/>
              </a:defRPr>
            </a:lvl3pPr>
            <a:lvl4pPr marL="1489075" indent="-212725" algn="l" defTabSz="850900" rtl="0" eaLnBrk="0" fontAlgn="base" hangingPunct="0">
              <a:spcBef>
                <a:spcPct val="20000"/>
              </a:spcBef>
              <a:spcAft>
                <a:spcPct val="0"/>
              </a:spcAft>
              <a:buChar char="–"/>
              <a:defRPr>
                <a:solidFill>
                  <a:schemeClr val="tx1"/>
                </a:solidFill>
                <a:latin typeface="+mn-lt"/>
                <a:ea typeface="+mn-ea"/>
              </a:defRPr>
            </a:lvl4pPr>
            <a:lvl5pPr marL="1914525" indent="-212725" algn="l" defTabSz="850900" rtl="0" eaLnBrk="0" fontAlgn="base" hangingPunct="0">
              <a:spcBef>
                <a:spcPct val="20000"/>
              </a:spcBef>
              <a:spcAft>
                <a:spcPct val="0"/>
              </a:spcAft>
              <a:buChar char="»"/>
              <a:defRPr>
                <a:solidFill>
                  <a:schemeClr val="tx1"/>
                </a:solidFill>
                <a:latin typeface="+mn-lt"/>
                <a:ea typeface="+mn-ea"/>
              </a:defRPr>
            </a:lvl5pPr>
            <a:lvl6pPr marL="2371725" indent="-212725" algn="l" defTabSz="850900" rtl="0" eaLnBrk="0" fontAlgn="base" hangingPunct="0">
              <a:spcBef>
                <a:spcPct val="20000"/>
              </a:spcBef>
              <a:spcAft>
                <a:spcPct val="0"/>
              </a:spcAft>
              <a:buChar char="»"/>
              <a:defRPr>
                <a:solidFill>
                  <a:schemeClr val="tx1"/>
                </a:solidFill>
                <a:latin typeface="+mn-lt"/>
                <a:ea typeface="+mn-ea"/>
              </a:defRPr>
            </a:lvl6pPr>
            <a:lvl7pPr marL="2828925" indent="-212725" algn="l" defTabSz="850900" rtl="0" eaLnBrk="0" fontAlgn="base" hangingPunct="0">
              <a:spcBef>
                <a:spcPct val="20000"/>
              </a:spcBef>
              <a:spcAft>
                <a:spcPct val="0"/>
              </a:spcAft>
              <a:buChar char="»"/>
              <a:defRPr>
                <a:solidFill>
                  <a:schemeClr val="tx1"/>
                </a:solidFill>
                <a:latin typeface="+mn-lt"/>
                <a:ea typeface="+mn-ea"/>
              </a:defRPr>
            </a:lvl7pPr>
            <a:lvl8pPr marL="3286125" indent="-212725" algn="l" defTabSz="850900" rtl="0" eaLnBrk="0" fontAlgn="base" hangingPunct="0">
              <a:spcBef>
                <a:spcPct val="20000"/>
              </a:spcBef>
              <a:spcAft>
                <a:spcPct val="0"/>
              </a:spcAft>
              <a:buChar char="»"/>
              <a:defRPr>
                <a:solidFill>
                  <a:schemeClr val="tx1"/>
                </a:solidFill>
                <a:latin typeface="+mn-lt"/>
                <a:ea typeface="+mn-ea"/>
              </a:defRPr>
            </a:lvl8pPr>
            <a:lvl9pPr marL="3743325" indent="-212725" algn="l" defTabSz="850900" rtl="0" eaLnBrk="0" fontAlgn="base" hangingPunct="0">
              <a:spcBef>
                <a:spcPct val="20000"/>
              </a:spcBef>
              <a:spcAft>
                <a:spcPct val="0"/>
              </a:spcAft>
              <a:buChar char="»"/>
              <a:defRPr>
                <a:solidFill>
                  <a:schemeClr val="tx1"/>
                </a:solidFill>
                <a:latin typeface="+mn-lt"/>
                <a:ea typeface="+mn-ea"/>
              </a:defRPr>
            </a:lvl9pPr>
          </a:lstStyle>
          <a:p>
            <a:pPr marL="0" marR="0" lvl="0" indent="0" algn="l" defTabSz="850900" rtl="0" eaLnBrk="1" fontAlgn="base" latinLnBrk="0" hangingPunct="1">
              <a:lnSpc>
                <a:spcPct val="130000"/>
              </a:lnSpc>
              <a:spcBef>
                <a:spcPts val="600"/>
              </a:spcBef>
              <a:spcAft>
                <a:spcPct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）要注意两句一韵的特点，读出韵味，每小节停顿适当。</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850900" rtl="0" eaLnBrk="1" fontAlgn="base" latinLnBrk="0" hangingPunct="1">
              <a:lnSpc>
                <a:spcPct val="130000"/>
              </a:lnSpc>
              <a:spcBef>
                <a:spcPts val="600"/>
              </a:spcBef>
              <a:spcAft>
                <a:spcPct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）五个部分，第一部分速度较快，以突出心中的激动；第二部分，适当减慢，突出怀念和感激之情；第三部分，注意节奏的轻快，突出亲切和热烈；第四部分，注意用明朗</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的语调，</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突出喜悦、赞美之情；第五部分</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，朗读时</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注意</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加强</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力量，以歌颂的语调将激情集中、强烈地表达出来。音量要适中。</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9220" name="矩形 6"/>
          <p:cNvSpPr/>
          <p:nvPr/>
        </p:nvSpPr>
        <p:spPr>
          <a:xfrm>
            <a:off x="2941638" y="9525"/>
            <a:ext cx="2646362" cy="585788"/>
          </a:xfrm>
          <a:prstGeom prst="rect">
            <a:avLst/>
          </a:prstGeom>
          <a:noFill/>
          <a:ln w="9525">
            <a:noFill/>
          </a:ln>
        </p:spPr>
        <p:txBody>
          <a:bodyPr wrap="none">
            <a:spAutoFit/>
          </a:bodyPr>
          <a:p>
            <a:pPr eaLnBrk="1" hangingPunct="1"/>
            <a:r>
              <a:rPr lang="zh-CN" altLang="en-US" sz="3200" b="1" dirty="0">
                <a:solidFill>
                  <a:srgbClr val="FF0000"/>
                </a:solidFill>
                <a:latin typeface="黑体" panose="02010609060101010101" pitchFamily="49" charset="-122"/>
                <a:ea typeface="黑体" panose="02010609060101010101" pitchFamily="49" charset="-122"/>
              </a:rPr>
              <a:t>朗读全诗提示</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theme/theme1.xml><?xml version="1.0" encoding="utf-8"?>
<a:theme xmlns:a="http://schemas.openxmlformats.org/drawingml/2006/main" name="默认设计模板">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none" rtlCol="0">
        <a:spAutoFit/>
      </a:bodyPr>
      <a:lstStyle>
        <a:defPPr>
          <a:defRPr sz="2600" b="1" dirty="0" err="1" smtClean="0">
            <a:latin typeface="黑体" panose="02010609060101010101" pitchFamily="49" charset="-122"/>
            <a:ea typeface="黑体" panose="02010609060101010101" pitchFamily="49" charset="-122"/>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9441</Words>
  <Application>WPS 演示</Application>
  <PresentationFormat>自定义</PresentationFormat>
  <Paragraphs>2113</Paragraphs>
  <Slides>49</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49</vt:i4>
      </vt:variant>
    </vt:vector>
  </HeadingPairs>
  <TitlesOfParts>
    <vt:vector size="60" baseType="lpstr">
      <vt:lpstr>Arial</vt:lpstr>
      <vt:lpstr>宋体</vt:lpstr>
      <vt:lpstr>Wingdings</vt:lpstr>
      <vt:lpstr>Calibri</vt:lpstr>
      <vt:lpstr>黑体</vt:lpstr>
      <vt:lpstr>Franklin Gothic Medium</vt:lpstr>
      <vt:lpstr>楷体</vt:lpstr>
      <vt:lpstr>微软雅黑</vt:lpstr>
      <vt:lpstr>Arial Unicode MS</vt:lpstr>
      <vt:lpstr>默认设计模板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jxjdz</cp:lastModifiedBy>
  <cp:revision>1231</cp:revision>
  <dcterms:created xsi:type="dcterms:W3CDTF">2013-01-25T01:44:32Z</dcterms:created>
  <dcterms:modified xsi:type="dcterms:W3CDTF">2019-02-06T17:06:39Z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KSOProductBuildVer">
    <vt:lpwstr>2052-11.1.0.8214</vt:lpwstr>
  </property>
</Properties>
</file>