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81" r:id="rId7"/>
    <p:sldId id="268" r:id="rId8"/>
    <p:sldId id="260" r:id="rId9"/>
    <p:sldId id="261" r:id="rId10"/>
    <p:sldId id="262" r:id="rId11"/>
    <p:sldId id="263" r:id="rId12"/>
    <p:sldId id="264" r:id="rId13"/>
    <p:sldId id="282" r:id="rId14"/>
    <p:sldId id="265" r:id="rId15"/>
    <p:sldId id="269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9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" Target="slides/slide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173158"/>
            <a:ext cx="103632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6955" y="2643182"/>
            <a:ext cx="8893821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25024" y="274639"/>
            <a:ext cx="2057376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820173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924181"/>
            <a:ext cx="103632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28748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2" y="1071546"/>
            <a:ext cx="6815667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1" y="1071547"/>
            <a:ext cx="4011084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8" y="285728"/>
            <a:ext cx="10974657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32" y="642918"/>
            <a:ext cx="1047757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90562" y="541340"/>
            <a:ext cx="8553459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429774" y="1000108"/>
            <a:ext cx="1219157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image" Target="../media/image2.png" /><Relationship Id="rId14" Type="http://schemas.openxmlformats.org/officeDocument/2006/relationships/image" Target="file:///D:\qq&#25991;&#20214;\712321467\Image\C2C\Image2\%7b75232B38-A165-1FB7-499C-2E1C792CACB5%7d.png" TargetMode="External" /><Relationship Id="rId15" Type="http://schemas.openxmlformats.org/officeDocument/2006/relationships/image" Target="../media/image3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8890413" y="4915144"/>
            <a:ext cx="3301588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6096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6"/>
            <a:ext cx="12192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15" r:link="rId1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图片 15361" descr="枫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501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直接连接符 15362"/>
          <p:cNvSpPr/>
          <p:nvPr/>
        </p:nvSpPr>
        <p:spPr>
          <a:xfrm>
            <a:off x="1524000" y="5013325"/>
            <a:ext cx="9144000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5364" name="矩形 15363"/>
          <p:cNvSpPr/>
          <p:nvPr/>
        </p:nvSpPr>
        <p:spPr>
          <a:xfrm>
            <a:off x="3863975" y="3429000"/>
            <a:ext cx="439261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51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3600" i="1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CC00"/>
                </a:solidFill>
                <a:effectLst>
                  <a:outerShdw dist="35921" dir="2699999" algn="ctr" rotWithShape="0">
                    <a:srgbClr val="808080">
                      <a:alpha val="78000"/>
                    </a:srgbClr>
                  </a:outerShdw>
                </a:effectLst>
                <a:latin typeface="华文新魏" charset="0"/>
                <a:ea typeface="华文新魏" charset="0"/>
              </a:rPr>
              <a:t>金秋，门已打开！</a:t>
            </a:r>
            <a:endParaRPr lang="zh-CN" altLang="en-US" sz="3600" i="1"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CC00"/>
              </a:solidFill>
              <a:effectLst>
                <a:outerShdw dist="35921" dir="2699999" algn="ctr" rotWithShape="0">
                  <a:srgbClr val="808080">
                    <a:alpha val="78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5365" name="矩形 15364"/>
          <p:cNvSpPr/>
          <p:nvPr/>
        </p:nvSpPr>
        <p:spPr>
          <a:xfrm>
            <a:off x="2711450" y="5300663"/>
            <a:ext cx="7056438" cy="10795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53882" dir="2699999" algn="ctr" rotWithShape="0">
                    <a:srgbClr val="C0C0C0">
                      <a:alpha val="78000"/>
                    </a:srgbClr>
                  </a:outerShdw>
                </a:effectLst>
                <a:latin typeface="华文行楷" charset="0"/>
                <a:ea typeface="华文行楷" charset="0"/>
              </a:rPr>
              <a:t>进入高中，你准备好了没有？</a:t>
            </a:r>
            <a:endParaRPr lang="zh-CN" altLang="en-US" sz="3600">
              <a:ln w="9525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53882" dir="2699999" algn="ctr" rotWithShape="0">
                  <a:srgbClr val="C0C0C0">
                    <a:alpha val="78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发现语文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孔子适郑，与弟子相失，孔子独立东郭门。郑人或谓子贡曰：“东门有人，其颊似尧，其项类皋陶，其肩类子产，然自腰以下不及禹三寸，累累若丧家之狗。”子贡以实告孔子。孔子欣然笑曰：“形状，末也。而谓似丧家之狗，然哉！然哉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发现语文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2735"/>
            <a:ext cx="10670540" cy="231648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/>
              <a:t>泰山桂树</a:t>
            </a:r>
            <a:endParaRPr lang="zh-CN" altLang="en-US"/>
          </a:p>
          <a:p>
            <a:r>
              <a:rPr lang="zh-CN" altLang="en-US"/>
              <a:t>客有问陈季方：" 足下家君太丘，有何功德而荷天下重名？" 季方曰：" 吾于家君譬如桂树生泰山之阿，上有万仞之高，下有不测之深；上为甘露所沾，下为渊泉所润。当斯之时，桂树焉知泰山之高，渊泉之深，不知有功德与无也！"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5830" y="4142105"/>
            <a:ext cx="1042797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今我为卿作驴鸣</a:t>
            </a:r>
            <a:endParaRPr lang="zh-CN" altLang="en-US" sz="2800"/>
          </a:p>
          <a:p>
            <a:r>
              <a:rPr lang="zh-CN" altLang="en-US" sz="2800"/>
              <a:t>孙子荆以有才，少所推服，唯雅敬王武子。武子丧时，名士无不至者。子荆后来，临尸恸哭，宾客莫不垂涕。哭毕，向床曰：“卿常好我作驴鸣，今我为卿作。”体似真声，宾客皆笑。孙举头曰：“使君辈存，令此人死！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/>
              <a:t>发现语文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/>
              <a:t>西西弗斯</a:t>
            </a:r>
            <a:endParaRPr lang="zh-CN" altLang="en-US"/>
          </a:p>
          <a:p>
            <a:pPr algn="ctr"/>
            <a:r>
              <a:rPr lang="zh-CN" altLang="en-US"/>
              <a:t>阿喀琉斯之踵</a:t>
            </a:r>
            <a:endParaRPr lang="zh-CN" altLang="en-US"/>
          </a:p>
          <a:p>
            <a:pPr algn="ctr"/>
            <a:r>
              <a:rPr lang="zh-CN" altLang="en-US"/>
              <a:t>达摩克里斯之剑</a:t>
            </a:r>
            <a:endParaRPr lang="zh-CN" altLang="en-US"/>
          </a:p>
          <a:p>
            <a:pPr algn="ctr"/>
            <a:r>
              <a:rPr lang="zh-CN" altLang="en-US"/>
              <a:t>荆棘鸟</a:t>
            </a:r>
            <a:endParaRPr lang="zh-CN" altLang="en-US"/>
          </a:p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“天下学问，惟夜航船最难对付。”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昔日有一僧人与一士子同宿夜航船。士子高谈阔论，僧畏慑，弮足而寝。僧人听其语有破绽，乃曰：“请问相公，澹台灭明是一个人、两个人?”士子曰：“是两个人。”僧曰：“这等尧舜是一个人、两个人?”士子曰：“自然是一个人!”僧乃笑曰：“这等说来，且待小僧伸伸脚。”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24540" cy="132588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语文</a:t>
            </a:r>
            <a:r>
              <a:rPr lang="en-US" altLang="zh-CN"/>
              <a:t>“</a:t>
            </a:r>
            <a:r>
              <a:rPr lang="zh-CN" altLang="en-US">
                <a:sym typeface="+mn-ea"/>
              </a:rPr>
              <a:t>授之以渔</a:t>
            </a:r>
            <a:r>
              <a:rPr lang="en-US" altLang="zh-CN">
                <a:sym typeface="+mn-ea"/>
              </a:rPr>
              <a:t>”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7364" y="1445895"/>
            <a:ext cx="10918727" cy="4351338"/>
          </a:xfrm>
        </p:spPr>
        <p:txBody>
          <a:bodyPr/>
          <a:lstStyle/>
          <a:p>
            <a:r>
              <a:rPr lang="zh-CN" altLang="en-US"/>
              <a:t>大胆提问，大胆思考，适时记录，会批</a:t>
            </a:r>
            <a:r>
              <a:rPr lang="zh-CN" altLang="en-US" smtClean="0"/>
              <a:t>注</a:t>
            </a:r>
            <a:endParaRPr lang="en-US" altLang="zh-CN" smtClean="0"/>
          </a:p>
          <a:p>
            <a:endParaRPr lang="zh-CN" altLang="en-US"/>
          </a:p>
          <a:p>
            <a:r>
              <a:rPr lang="zh-CN" altLang="en-US"/>
              <a:t>我们文章读不懂，很多时候是思路理不</a:t>
            </a:r>
            <a:r>
              <a:rPr lang="zh-CN" altLang="en-US" smtClean="0"/>
              <a:t>清</a:t>
            </a:r>
            <a:endParaRPr lang="en-US" altLang="zh-CN" smtClean="0"/>
          </a:p>
          <a:p>
            <a:endParaRPr lang="zh-CN" altLang="en-US"/>
          </a:p>
          <a:p>
            <a:r>
              <a:rPr lang="zh-CN" altLang="en-US"/>
              <a:t>腹有诗书气自华，培养自己的理解表达能</a:t>
            </a:r>
            <a:r>
              <a:rPr lang="zh-CN" altLang="en-US" smtClean="0"/>
              <a:t>力</a:t>
            </a:r>
            <a:endParaRPr lang="en-US" altLang="zh-CN" smtClean="0"/>
          </a:p>
          <a:p>
            <a:endParaRPr lang="zh-CN" altLang="en-US"/>
          </a:p>
          <a:p>
            <a:r>
              <a:rPr lang="zh-CN" altLang="en-US"/>
              <a:t>学会辩证看待问题，要学会质疑，形成自己的观点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关于写作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600"/>
              <a:t>要跟作者学作文，老师也会教一些作文的方法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要自己热爱作文，把作文变成自己的事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要多读书</a:t>
            </a:r>
            <a:endParaRPr lang="zh-CN" altLang="en-US" sz="3600"/>
          </a:p>
          <a:p>
            <a:endParaRPr lang="zh-CN" altLang="en-US" sz="3600"/>
          </a:p>
          <a:p>
            <a:r>
              <a:rPr lang="zh-CN" altLang="en-US" sz="3600"/>
              <a:t>学会发现和思考、学会修改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28800" y="1329466"/>
            <a:ext cx="10363200" cy="1470025"/>
          </a:xfrm>
        </p:spPr>
        <p:txBody>
          <a:bodyPr/>
          <a:lstStyle/>
          <a:p>
            <a:r>
              <a:rPr lang="zh-CN" altLang="zh-CN"/>
              <a:t>高中语文第一课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707788" y="3041766"/>
            <a:ext cx="3608152" cy="740880"/>
          </a:xfrm>
        </p:spPr>
        <p:txBody>
          <a:bodyPr>
            <a:normAutofit/>
          </a:bodyPr>
          <a:lstStyle/>
          <a:p>
            <a:r>
              <a:rPr lang="en-US" altLang="zh-CN" sz="3600" smtClean="0"/>
              <a:t>   </a:t>
            </a:r>
            <a:r>
              <a:rPr lang="zh-CN" altLang="en-US" sz="3600" smtClean="0">
                <a:solidFill>
                  <a:schemeClr val="tx1"/>
                </a:solidFill>
              </a:rPr>
              <a:t>董纯</a:t>
            </a:r>
            <a:endParaRPr lang="zh-CN" altLang="en-US" sz="3600">
              <a:solidFill>
                <a:schemeClr val="tx1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1200" y="12026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81280"/>
            <a:ext cx="5703570" cy="67767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1695" y="770890"/>
            <a:ext cx="3018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ym typeface="+mn-ea"/>
              </a:rPr>
              <a:t>纸寿千年</a:t>
            </a:r>
            <a:endParaRPr lang="zh-CN" altLang="en-US" sz="4800"/>
          </a:p>
        </p:txBody>
      </p:sp>
      <p:sp>
        <p:nvSpPr>
          <p:cNvPr id="3" name="文本框 2"/>
          <p:cNvSpPr txBox="1"/>
          <p:nvPr/>
        </p:nvSpPr>
        <p:spPr>
          <a:xfrm>
            <a:off x="588010" y="2465705"/>
            <a:ext cx="41973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2016</a:t>
            </a:r>
            <a:r>
              <a:rPr lang="zh-CN" altLang="zh-CN"/>
              <a:t>年</a:t>
            </a:r>
            <a:r>
              <a:rPr lang="zh-CN" altLang="en-US"/>
              <a:t>在海昏侯墓出土的竹简中发现疑似失传约1800年的《齐论语》。竹简已完成红外线扫描，专家初步断定，确定就是失传1800年的《齐论语》。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420" y="11430"/>
            <a:ext cx="5475605" cy="67875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3175"/>
            <a:ext cx="9057005" cy="68218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491490" y="-108585"/>
            <a:ext cx="6185535" cy="5881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514271" y="-107950"/>
            <a:ext cx="491147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人生不仅有苟且，还有诗和远方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眼前的现实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自我的完善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诗和远方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发现语文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庄子钓于濮水，楚王使大夫二人往先焉，曰：“愿以境内累矣！” 庄子持竿不顾，曰：“吾闻楚有神龟，死已三千岁矣，王巾笥而藏之庙堂之上。此龟者，宁其死为留骨而贵乎，宁其生而曳尾涂中乎？” 二大夫曰：“宁生而曳尾涂中。” 庄子曰：“往矣！吾将曳尾于涂中。”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发现语文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任公子为大钩巨缁，五十犗以为饵，蹲乎会稽，投竿东海，旦旦而钓，期年不得鱼。已而大鱼食之，牵巨钩錎，没而下骛，扬而奋起，白波若山，海水震荡，声侔鬼神，惮赫千里。任公子得若鱼，离而腊之，自制河以东，苍梧已北，莫不厌若鱼者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DgzMzEyZWU0Y2FjNWVmZjAxOWUyZjFiOTBkYjBmYzMifQ==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image" Target="../media/image5.jpeg" /></Relationships>
</file>

<file path=ppt/theme/theme1.xml><?xml version="1.0" encoding="utf-8"?>
<a:theme xmlns:r="http://schemas.openxmlformats.org/officeDocument/2006/relationships"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Arial"/>
        <a:cs typeface="Arial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Arial"/>
        <a:cs typeface="Arial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/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38</Paragraphs>
  <Slides>15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2">
      <vt:lpstr>Arial</vt:lpstr>
      <vt:lpstr>Maiandra GD</vt:lpstr>
      <vt:lpstr>Cambria</vt:lpstr>
      <vt:lpstr>Wingdings 2</vt:lpstr>
      <vt:lpstr>华文新魏</vt:lpstr>
      <vt:lpstr>华文行楷</vt:lpstr>
      <vt:lpstr>龙腾四海</vt:lpstr>
      <vt:lpstr>PowerPoint Presentation</vt:lpstr>
      <vt:lpstr>高中语文第一课</vt:lpstr>
      <vt:lpstr>PowerPoint Presentation</vt:lpstr>
      <vt:lpstr>PowerPoint Presentation</vt:lpstr>
      <vt:lpstr>PowerPoint Presentation</vt:lpstr>
      <vt:lpstr>PowerPoint Presentation</vt:lpstr>
      <vt:lpstr>人生不仅有苟且，还有诗和远方</vt:lpstr>
      <vt:lpstr>发现语文</vt:lpstr>
      <vt:lpstr>发现语文</vt:lpstr>
      <vt:lpstr>发现语文</vt:lpstr>
      <vt:lpstr>发现语文</vt:lpstr>
      <vt:lpstr>发现语文</vt:lpstr>
      <vt:lpstr>“天下学问，惟夜航船最难对付。”</vt:lpstr>
      <vt:lpstr>语文“授之以渔”</vt:lpstr>
      <vt:lpstr>关于写作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2022-08-28T21:32:30.876</cp:lastPrinted>
  <dcterms:created xsi:type="dcterms:W3CDTF">2022-08-28T21:32:30Z</dcterms:created>
  <dcterms:modified xsi:type="dcterms:W3CDTF">2022-08-28T13:32:35Z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