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8" r:id="rId5"/>
    <p:sldId id="280" r:id="rId6"/>
    <p:sldId id="281" r:id="rId7"/>
    <p:sldId id="282" r:id="rId8"/>
    <p:sldId id="283" r:id="rId9"/>
    <p:sldId id="285" r:id="rId10"/>
    <p:sldId id="286" r:id="rId11"/>
    <p:sldId id="295" r:id="rId12"/>
    <p:sldId id="296" r:id="rId13"/>
    <p:sldId id="297" r:id="rId14"/>
    <p:sldId id="298" r:id="rId15"/>
    <p:sldId id="301" r:id="rId16"/>
    <p:sldId id="299" r:id="rId17"/>
    <p:sldId id="300" r:id="rId18"/>
    <p:sldId id="257" r:id="rId19"/>
    <p:sldId id="278" r:id="rId20"/>
    <p:sldId id="277" r:id="rId21"/>
    <p:sldId id="276" r:id="rId22"/>
    <p:sldId id="275" r:id="rId23"/>
    <p:sldId id="274" r:id="rId24"/>
    <p:sldId id="273" r:id="rId25"/>
    <p:sldId id="272" r:id="rId26"/>
    <p:sldId id="270" r:id="rId27"/>
    <p:sldId id="271" r:id="rId28"/>
    <p:sldId id="269"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0E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6047DBF-95AA-40BC-A783-377E8F18B84D}" type="doc">
      <dgm:prSet loTypeId="hierarchy" loCatId="hierarchy" qsTypeId="urn:microsoft.com/office/officeart/2005/8/quickstyle/simple5" qsCatId="simple" csTypeId="urn:microsoft.com/office/officeart/2005/8/colors/accent1_2" csCatId="accent1" phldr="0"/>
      <dgm:spPr/>
      <dgm:t>
        <a:bodyPr/>
        <a:p>
          <a:endParaRPr lang="zh-CN" altLang="en-US"/>
        </a:p>
      </dgm:t>
    </dgm:pt>
    <dgm:pt modelId="{9CF950A0-AF63-4EEF-9FFD-96C1F7E7E392}">
      <dgm:prSet phldrT="[文本]" phldr="0" custT="1"/>
      <dgm:spPr/>
      <dgm:t>
        <a:bodyPr vert="horz" wrap="square"/>
        <a:p>
          <a:pPr>
            <a:lnSpc>
              <a:spcPct val="100000"/>
            </a:lnSpc>
            <a:spcBef>
              <a:spcPct val="0"/>
            </a:spcBef>
            <a:spcAft>
              <a:spcPct val="35000"/>
            </a:spcAft>
          </a:pPr>
          <a:r>
            <a:rPr lang="zh-CN" altLang="en-US" sz="3600"/>
            <a:t/>
          </a:r>
          <a:endParaRPr lang="zh-CN" altLang="en-US" sz="3600"/>
        </a:p>
      </dgm:t>
    </dgm:pt>
    <dgm:pt modelId="{C208B5D8-5995-4479-A42A-8A55E56C12D9}" cxnId="{86EA3B64-89B5-4235-9D47-D2F60DCE1B08}" type="parTrans">
      <dgm:prSet/>
      <dgm:spPr/>
      <dgm:t>
        <a:bodyPr/>
        <a:p>
          <a:endParaRPr lang="zh-CN" altLang="en-US"/>
        </a:p>
      </dgm:t>
    </dgm:pt>
    <dgm:pt modelId="{789CBC20-C209-4F6E-8277-16D1CD2BC23E}" cxnId="{86EA3B64-89B5-4235-9D47-D2F60DCE1B08}" type="sibTrans">
      <dgm:prSet/>
      <dgm:spPr/>
      <dgm:t>
        <a:bodyPr/>
        <a:p>
          <a:endParaRPr lang="zh-CN" altLang="en-US"/>
        </a:p>
      </dgm:t>
    </dgm:pt>
    <dgm:pt modelId="{43C98814-3703-4708-9480-0269618948C5}">
      <dgm:prSet phldrT="[文本]" phldr="0" custT="1"/>
      <dgm:spPr/>
      <dgm:t>
        <a:bodyPr vert="horz" wrap="square"/>
        <a:p>
          <a:pPr>
            <a:lnSpc>
              <a:spcPct val="100000"/>
            </a:lnSpc>
            <a:spcBef>
              <a:spcPct val="0"/>
            </a:spcBef>
            <a:spcAft>
              <a:spcPct val="35000"/>
            </a:spcAft>
          </a:pPr>
          <a:r>
            <a:rPr lang="zh-CN" altLang="en-US" sz="2800"/>
            <a:t>人文主题</a:t>
          </a:r>
          <a:r>
            <a:rPr lang="zh-CN" altLang="en-US" sz="2800"/>
            <a:t/>
          </a:r>
          <a:endParaRPr lang="zh-CN" altLang="en-US" sz="2800"/>
        </a:p>
      </dgm:t>
    </dgm:pt>
    <dgm:pt modelId="{CEE48522-27B1-4F7F-84F9-D98425D345C1}" cxnId="{85895597-7336-4BC8-800A-080EB8D63AF9}" type="parTrans">
      <dgm:prSet/>
      <dgm:spPr/>
      <dgm:t>
        <a:bodyPr/>
        <a:p>
          <a:endParaRPr lang="zh-CN" altLang="en-US"/>
        </a:p>
      </dgm:t>
    </dgm:pt>
    <dgm:pt modelId="{8F8E0805-276C-4375-BEB7-3681B4D5E062}" cxnId="{85895597-7336-4BC8-800A-080EB8D63AF9}" type="sibTrans">
      <dgm:prSet/>
      <dgm:spPr/>
      <dgm:t>
        <a:bodyPr/>
        <a:p>
          <a:endParaRPr lang="zh-CN" altLang="en-US"/>
        </a:p>
      </dgm:t>
    </dgm:pt>
    <dgm:pt modelId="{96495A8A-4265-434B-BE49-09EFDFF02DCD}">
      <dgm:prSet phldr="0" custT="1"/>
      <dgm:spPr/>
      <dgm:t>
        <a:bodyPr vert="horz" wrap="square"/>
        <a:p>
          <a:pPr>
            <a:lnSpc>
              <a:spcPct val="100000"/>
            </a:lnSpc>
            <a:spcBef>
              <a:spcPct val="0"/>
            </a:spcBef>
            <a:spcAft>
              <a:spcPct val="35000"/>
            </a:spcAft>
          </a:pPr>
          <a:r>
            <a:rPr lang="zh-CN" sz="2800"/>
            <a:t>劳动光荣</a:t>
          </a:r>
          <a:r>
            <a:rPr lang="zh-CN" sz="2800"/>
            <a:t/>
          </a:r>
          <a:endParaRPr lang="zh-CN" sz="2800"/>
        </a:p>
      </dgm:t>
    </dgm:pt>
    <dgm:pt modelId="{138AAA1F-0C73-43A1-9A49-004698E93B72}" cxnId="{C817E9C3-7F03-4801-9A47-8C967F49BB3D}" type="parTrans">
      <dgm:prSet/>
      <dgm:spPr/>
    </dgm:pt>
    <dgm:pt modelId="{00566E46-2CAB-4533-848D-A382985FB101}" cxnId="{C817E9C3-7F03-4801-9A47-8C967F49BB3D}" type="sibTrans">
      <dgm:prSet/>
      <dgm:spPr/>
    </dgm:pt>
    <dgm:pt modelId="{05B7883E-08CA-4B11-978A-0E031766AB04}">
      <dgm:prSet phldrT="[文本]" phldr="0" custT="1"/>
      <dgm:spPr/>
      <dgm:t>
        <a:bodyPr vert="horz" wrap="square"/>
        <a:p>
          <a:pPr>
            <a:lnSpc>
              <a:spcPct val="100000"/>
            </a:lnSpc>
            <a:spcBef>
              <a:spcPct val="0"/>
            </a:spcBef>
            <a:spcAft>
              <a:spcPct val="35000"/>
            </a:spcAft>
          </a:pPr>
          <a:r>
            <a:rPr lang="zh-CN" altLang="en-US" sz="2800"/>
            <a:t>任务群</a:t>
          </a:r>
          <a:r>
            <a:rPr lang="zh-CN" altLang="en-US" sz="2800"/>
            <a:t/>
          </a:r>
          <a:endParaRPr lang="zh-CN" altLang="en-US" sz="2800"/>
        </a:p>
      </dgm:t>
    </dgm:pt>
    <dgm:pt modelId="{D3AE5FBF-22B8-495D-8175-D008E6DBE25A}" cxnId="{FF424DC7-7BBF-48D7-B5FB-2A2F50A24411}" type="parTrans">
      <dgm:prSet/>
      <dgm:spPr/>
      <dgm:t>
        <a:bodyPr/>
        <a:p>
          <a:endParaRPr lang="zh-CN" altLang="en-US"/>
        </a:p>
      </dgm:t>
    </dgm:pt>
    <dgm:pt modelId="{07129F62-24FE-4443-9066-E2A8C0818369}" cxnId="{FF424DC7-7BBF-48D7-B5FB-2A2F50A24411}" type="sibTrans">
      <dgm:prSet/>
      <dgm:spPr/>
      <dgm:t>
        <a:bodyPr/>
        <a:p>
          <a:endParaRPr lang="zh-CN" altLang="en-US"/>
        </a:p>
      </dgm:t>
    </dgm:pt>
    <dgm:pt modelId="{CE321050-7439-4141-848D-4EE872216B67}">
      <dgm:prSet phldr="0" custT="0"/>
      <dgm:spPr/>
      <dgm:t>
        <a:bodyPr vert="horz" wrap="square"/>
        <a:p>
          <a:pPr>
            <a:lnSpc>
              <a:spcPct val="100000"/>
            </a:lnSpc>
            <a:spcBef>
              <a:spcPct val="0"/>
            </a:spcBef>
            <a:spcAft>
              <a:spcPct val="35000"/>
            </a:spcAft>
          </a:pPr>
          <a:r>
            <a:rPr altLang="en-US"/>
            <a:t>实用性阅读与交流</a:t>
          </a:r>
          <a:r>
            <a:rPr altLang="en-US"/>
            <a:t/>
          </a:r>
          <a:endParaRPr altLang="en-US"/>
        </a:p>
      </dgm:t>
    </dgm:pt>
    <dgm:pt modelId="{D4BD45AD-D6C3-4F5A-8FB9-3BEA02E4838E}" cxnId="{78B39392-97B1-471D-A7AC-F7D826F52264}" type="parTrans">
      <dgm:prSet/>
      <dgm:spPr/>
    </dgm:pt>
    <dgm:pt modelId="{0BAA9259-B265-444F-A9AF-4A516AB99AE2}" cxnId="{78B39392-97B1-471D-A7AC-F7D826F52264}" type="sibTrans">
      <dgm:prSet/>
      <dgm:spPr/>
    </dgm:pt>
    <dgm:pt modelId="{D4591CEA-5A47-4CC6-930B-9E797A9FE20C}">
      <dgm:prSet phldr="0" custT="1"/>
      <dgm:spPr/>
      <dgm:t>
        <a:bodyPr vert="horz" wrap="square"/>
        <a:p>
          <a:pPr>
            <a:lnSpc>
              <a:spcPct val="100000"/>
            </a:lnSpc>
            <a:spcBef>
              <a:spcPct val="0"/>
            </a:spcBef>
            <a:spcAft>
              <a:spcPct val="35000"/>
            </a:spcAft>
          </a:pPr>
          <a:r>
            <a:rPr lang="zh-CN" sz="2800"/>
            <a:t>人物通讯</a:t>
          </a:r>
          <a:r>
            <a:rPr lang="zh-CN" sz="2800"/>
            <a:t/>
          </a:r>
          <a:endParaRPr lang="zh-CN" sz="2800"/>
        </a:p>
      </dgm:t>
    </dgm:pt>
    <dgm:pt modelId="{54423FBE-9922-4F18-AB16-25CBDE460F52}" cxnId="{69646ECE-4503-495E-AF79-E10A8DC70D86}" type="parTrans">
      <dgm:prSet/>
      <dgm:spPr/>
    </dgm:pt>
    <dgm:pt modelId="{D71F948C-78F9-4561-A1C6-F299EDDECCA6}" cxnId="{69646ECE-4503-495E-AF79-E10A8DC70D86}" type="sibTrans">
      <dgm:prSet/>
      <dgm:spPr/>
    </dgm:pt>
    <dgm:pt modelId="{9553F18E-96C9-4ED1-B128-D4D09FE1E115}">
      <dgm:prSet phldr="0" custT="1"/>
      <dgm:spPr/>
      <dgm:t>
        <a:bodyPr vert="horz" wrap="square"/>
        <a:p>
          <a:pPr>
            <a:lnSpc>
              <a:spcPct val="100000"/>
            </a:lnSpc>
            <a:spcBef>
              <a:spcPct val="0"/>
            </a:spcBef>
            <a:spcAft>
              <a:spcPct val="35000"/>
            </a:spcAft>
          </a:pPr>
          <a:r>
            <a:rPr lang="zh-CN" sz="2800"/>
            <a:t>新闻评论</a:t>
          </a:r>
          <a:r>
            <a:rPr lang="zh-CN" sz="2800"/>
            <a:t/>
          </a:r>
          <a:endParaRPr lang="zh-CN" sz="2800"/>
        </a:p>
      </dgm:t>
    </dgm:pt>
    <dgm:pt modelId="{CDEDEEB8-5FED-4130-AA98-1015D948054E}" cxnId="{D13BA02E-FA95-43E9-A2A6-16720DE89D79}" type="parTrans">
      <dgm:prSet/>
      <dgm:spPr/>
    </dgm:pt>
    <dgm:pt modelId="{7E4A6A4B-707C-4957-906F-04633DD025CB}" cxnId="{D13BA02E-FA95-43E9-A2A6-16720DE89D79}" type="sibTrans">
      <dgm:prSet/>
      <dgm:spPr/>
    </dgm:pt>
    <dgm:pt modelId="{5CC8BF3C-1545-4C2A-AD4D-E85B151993D5}">
      <dgm:prSet phldr="0" custT="0"/>
      <dgm:spPr/>
      <dgm:t>
        <a:bodyPr vert="horz" wrap="square"/>
        <a:p>
          <a:pPr>
            <a:lnSpc>
              <a:spcPct val="100000"/>
            </a:lnSpc>
            <a:spcBef>
              <a:spcPct val="0"/>
            </a:spcBef>
            <a:spcAft>
              <a:spcPct val="35000"/>
            </a:spcAft>
          </a:pPr>
          <a:r>
            <a:rPr altLang="en-US"/>
            <a:t>文学阅读与写作</a:t>
          </a:r>
          <a:r>
            <a:rPr altLang="en-US"/>
            <a:t/>
          </a:r>
          <a:endParaRPr altLang="en-US"/>
        </a:p>
      </dgm:t>
    </dgm:pt>
    <dgm:pt modelId="{F66116EC-6044-4533-9D02-568EC9D4C08C}" cxnId="{E5E25553-E04C-49C8-97B1-716A08314FBE}" type="parTrans">
      <dgm:prSet/>
      <dgm:spPr/>
    </dgm:pt>
    <dgm:pt modelId="{416184F6-4EEE-4205-8B66-25DBAAC81E23}" cxnId="{E5E25553-E04C-49C8-97B1-716A08314FBE}" type="sibTrans">
      <dgm:prSet/>
      <dgm:spPr/>
    </dgm:pt>
    <dgm:pt modelId="{A95397DF-D33E-4500-B0D1-3B2E96A3302A}">
      <dgm:prSet phldr="0" custT="1"/>
      <dgm:spPr/>
      <dgm:t>
        <a:bodyPr vert="horz" wrap="square"/>
        <a:p>
          <a:pPr>
            <a:lnSpc>
              <a:spcPct val="100000"/>
            </a:lnSpc>
            <a:spcBef>
              <a:spcPct val="0"/>
            </a:spcBef>
            <a:spcAft>
              <a:spcPct val="35000"/>
            </a:spcAft>
          </a:pPr>
          <a:r>
            <a:rPr lang="zh-CN" sz="2800"/>
            <a:t>古诗两首</a:t>
          </a:r>
          <a:r>
            <a:rPr lang="zh-CN" sz="2800"/>
            <a:t/>
          </a:r>
          <a:endParaRPr lang="zh-CN" sz="2800"/>
        </a:p>
      </dgm:t>
    </dgm:pt>
    <dgm:pt modelId="{D1EC2AB2-F074-4251-9DFE-6914CC697014}" cxnId="{F56116EB-4875-4EDB-871D-D178107158FF}" type="parTrans">
      <dgm:prSet/>
      <dgm:spPr/>
    </dgm:pt>
    <dgm:pt modelId="{FAF3649B-CC7E-4149-89FB-4672B88EF652}" cxnId="{F56116EB-4875-4EDB-871D-D178107158FF}" type="sibTrans">
      <dgm:prSet/>
      <dgm:spPr/>
    </dgm:pt>
    <dgm:pt modelId="{D46EE152-774F-4CA8-9116-98CB08AEFA88}" type="pres">
      <dgm:prSet presAssocID="{D6047DBF-95AA-40BC-A783-377E8F18B84D}" presName="Name0" presStyleCnt="0">
        <dgm:presLayoutVars>
          <dgm:chPref val="1"/>
          <dgm:dir/>
          <dgm:animOne val="branch"/>
          <dgm:animLvl val="lvl"/>
          <dgm:resizeHandles val="exact"/>
        </dgm:presLayoutVars>
      </dgm:prSet>
      <dgm:spPr/>
    </dgm:pt>
    <dgm:pt modelId="{D1C58439-AB41-4D73-94D5-800644F6883C}" type="pres">
      <dgm:prSet presAssocID="{9CF950A0-AF63-4EEF-9FFD-96C1F7E7E392}" presName="root1" presStyleCnt="0"/>
      <dgm:spPr/>
    </dgm:pt>
    <dgm:pt modelId="{9B9BF0AB-5901-4E79-B4D7-EC064A6E4281}" type="pres">
      <dgm:prSet presAssocID="{9CF950A0-AF63-4EEF-9FFD-96C1F7E7E392}" presName="LevelOneTextNode" presStyleLbl="node0" presStyleIdx="0" presStyleCnt="1">
        <dgm:presLayoutVars>
          <dgm:chPref val="3"/>
        </dgm:presLayoutVars>
      </dgm:prSet>
      <dgm:spPr/>
    </dgm:pt>
    <dgm:pt modelId="{A6E13702-6C97-4911-A4E2-59EE8E68C431}" type="pres">
      <dgm:prSet presAssocID="{9CF950A0-AF63-4EEF-9FFD-96C1F7E7E392}" presName="level2hierChild" presStyleCnt="0"/>
      <dgm:spPr/>
    </dgm:pt>
    <dgm:pt modelId="{64B430B3-FF1B-406C-9FF2-27BA23788747}" type="pres">
      <dgm:prSet presAssocID="{CEE48522-27B1-4F7F-84F9-D98425D345C1}" presName="conn2-1" presStyleLbl="parChTrans1D2" presStyleIdx="0" presStyleCnt="2"/>
      <dgm:spPr/>
    </dgm:pt>
    <dgm:pt modelId="{C069D299-1B39-4BB1-9C27-833B58C46156}" type="pres">
      <dgm:prSet presAssocID="{CEE48522-27B1-4F7F-84F9-D98425D345C1}" presName="connTx" presStyleCnt="0"/>
      <dgm:spPr/>
    </dgm:pt>
    <dgm:pt modelId="{9C4BE19C-8DBD-46B6-9067-607184141480}" type="pres">
      <dgm:prSet presAssocID="{43C98814-3703-4708-9480-0269618948C5}" presName="root2" presStyleCnt="0"/>
      <dgm:spPr/>
    </dgm:pt>
    <dgm:pt modelId="{CDA235D6-AC41-4ED3-AF28-D9CD9EDCBAED}" type="pres">
      <dgm:prSet presAssocID="{43C98814-3703-4708-9480-0269618948C5}" presName="LevelTwoTextNode" presStyleLbl="node2" presStyleIdx="0" presStyleCnt="2">
        <dgm:presLayoutVars>
          <dgm:chPref val="3"/>
        </dgm:presLayoutVars>
      </dgm:prSet>
      <dgm:spPr/>
    </dgm:pt>
    <dgm:pt modelId="{72E265FC-36E6-4BBF-AC05-214FD6415DAB}" type="pres">
      <dgm:prSet presAssocID="{43C98814-3703-4708-9480-0269618948C5}" presName="level3hierChild" presStyleCnt="0"/>
      <dgm:spPr/>
    </dgm:pt>
    <dgm:pt modelId="{09934E91-12FB-4A5B-B207-E6B654DE98F0}" type="pres">
      <dgm:prSet presAssocID="{138AAA1F-0C73-43A1-9A49-004698E93B72}" presName="conn2-1" presStyleLbl="parChTrans1D3" presStyleIdx="0" presStyleCnt="3"/>
      <dgm:spPr/>
    </dgm:pt>
    <dgm:pt modelId="{A4E01301-6259-4533-8C3F-4EFDA6965E40}" type="pres">
      <dgm:prSet presAssocID="{138AAA1F-0C73-43A1-9A49-004698E93B72}" presName="connTx" presStyleCnt="0"/>
      <dgm:spPr/>
    </dgm:pt>
    <dgm:pt modelId="{A3184079-9C79-4599-882F-E008553E6885}" type="pres">
      <dgm:prSet presAssocID="{96495A8A-4265-434B-BE49-09EFDFF02DCD}" presName="root2" presStyleCnt="0"/>
      <dgm:spPr/>
    </dgm:pt>
    <dgm:pt modelId="{9F04B170-4174-4A09-8A4A-188512F8E1B5}" type="pres">
      <dgm:prSet presAssocID="{96495A8A-4265-434B-BE49-09EFDFF02DCD}" presName="LevelTwoTextNode" presStyleLbl="node3" presStyleIdx="0" presStyleCnt="3">
        <dgm:presLayoutVars>
          <dgm:chPref val="3"/>
        </dgm:presLayoutVars>
      </dgm:prSet>
      <dgm:spPr/>
    </dgm:pt>
    <dgm:pt modelId="{5B739DB1-167D-490A-AA06-1ED7AE5B1B94}" type="pres">
      <dgm:prSet presAssocID="{96495A8A-4265-434B-BE49-09EFDFF02DCD}" presName="level3hierChild" presStyleCnt="0"/>
      <dgm:spPr/>
    </dgm:pt>
    <dgm:pt modelId="{CED1A3A3-B184-469E-86AE-670623BA4E5D}" type="pres">
      <dgm:prSet presAssocID="{D3AE5FBF-22B8-495D-8175-D008E6DBE25A}" presName="conn2-1" presStyleLbl="parChTrans1D2" presStyleIdx="1" presStyleCnt="2"/>
      <dgm:spPr/>
    </dgm:pt>
    <dgm:pt modelId="{925CFC76-454F-4CEF-ADE7-B0D5EBC96571}" type="pres">
      <dgm:prSet presAssocID="{D3AE5FBF-22B8-495D-8175-D008E6DBE25A}" presName="connTx" presStyleCnt="0"/>
      <dgm:spPr/>
    </dgm:pt>
    <dgm:pt modelId="{FE25D188-752C-49DB-8CF7-81DAD4AA116D}" type="pres">
      <dgm:prSet presAssocID="{05B7883E-08CA-4B11-978A-0E031766AB04}" presName="root2" presStyleCnt="0"/>
      <dgm:spPr/>
    </dgm:pt>
    <dgm:pt modelId="{E8D2105A-5421-473B-835F-F6E08D9D2D9B}" type="pres">
      <dgm:prSet presAssocID="{05B7883E-08CA-4B11-978A-0E031766AB04}" presName="LevelTwoTextNode" presStyleLbl="node2" presStyleIdx="1" presStyleCnt="2">
        <dgm:presLayoutVars>
          <dgm:chPref val="3"/>
        </dgm:presLayoutVars>
      </dgm:prSet>
      <dgm:spPr/>
    </dgm:pt>
    <dgm:pt modelId="{8A9817AD-1B7B-4DD1-A786-15A6E30FA3D8}" type="pres">
      <dgm:prSet presAssocID="{05B7883E-08CA-4B11-978A-0E031766AB04}" presName="level3hierChild" presStyleCnt="0"/>
      <dgm:spPr/>
    </dgm:pt>
    <dgm:pt modelId="{795667A5-1810-4C37-8720-16CFB52CED7C}" type="pres">
      <dgm:prSet presAssocID="{D4BD45AD-D6C3-4F5A-8FB9-3BEA02E4838E}" presName="conn2-1" presStyleLbl="parChTrans1D3" presStyleIdx="1" presStyleCnt="3"/>
      <dgm:spPr/>
    </dgm:pt>
    <dgm:pt modelId="{283B0082-F448-4A4E-9643-FDFFE897EA7A}" type="pres">
      <dgm:prSet presAssocID="{D4BD45AD-D6C3-4F5A-8FB9-3BEA02E4838E}" presName="connTx" presStyleCnt="0"/>
      <dgm:spPr/>
    </dgm:pt>
    <dgm:pt modelId="{2920F98F-CD74-4F02-9C4D-EEF6029733E7}" type="pres">
      <dgm:prSet presAssocID="{CE321050-7439-4141-848D-4EE872216B67}" presName="root2" presStyleCnt="0"/>
      <dgm:spPr/>
    </dgm:pt>
    <dgm:pt modelId="{BDA93D61-96F1-4E57-911D-BEE83332014C}" type="pres">
      <dgm:prSet presAssocID="{CE321050-7439-4141-848D-4EE872216B67}" presName="LevelTwoTextNode" presStyleLbl="node3" presStyleIdx="1" presStyleCnt="3">
        <dgm:presLayoutVars>
          <dgm:chPref val="3"/>
        </dgm:presLayoutVars>
      </dgm:prSet>
      <dgm:spPr/>
    </dgm:pt>
    <dgm:pt modelId="{7D1938DD-D827-426A-A8C3-C0DCEDD4785E}" type="pres">
      <dgm:prSet presAssocID="{CE321050-7439-4141-848D-4EE872216B67}" presName="level3hierChild" presStyleCnt="0"/>
      <dgm:spPr/>
    </dgm:pt>
    <dgm:pt modelId="{05835C73-997D-48C7-9575-AFCC5F0CE9F7}" type="pres">
      <dgm:prSet presAssocID="{54423FBE-9922-4F18-AB16-25CBDE460F52}" presName="conn2-1" presStyleLbl="parChTrans1D4" presStyleIdx="0" presStyleCnt="3"/>
      <dgm:spPr/>
    </dgm:pt>
    <dgm:pt modelId="{85F7D9EE-769E-4A71-A1ED-7BD5BD05D365}" type="pres">
      <dgm:prSet presAssocID="{54423FBE-9922-4F18-AB16-25CBDE460F52}" presName="connTx" presStyleCnt="0"/>
      <dgm:spPr/>
    </dgm:pt>
    <dgm:pt modelId="{11B2390A-8F75-48A9-940C-0965DBE509AE}" type="pres">
      <dgm:prSet presAssocID="{D4591CEA-5A47-4CC6-930B-9E797A9FE20C}" presName="root2" presStyleCnt="0"/>
      <dgm:spPr/>
    </dgm:pt>
    <dgm:pt modelId="{92FF7814-96EF-4414-B609-AE507CC639E2}" type="pres">
      <dgm:prSet presAssocID="{D4591CEA-5A47-4CC6-930B-9E797A9FE20C}" presName="LevelTwoTextNode" presStyleLbl="node4" presStyleIdx="0" presStyleCnt="3">
        <dgm:presLayoutVars>
          <dgm:chPref val="3"/>
        </dgm:presLayoutVars>
      </dgm:prSet>
      <dgm:spPr/>
    </dgm:pt>
    <dgm:pt modelId="{62C460B3-BA32-411E-835D-84E611508481}" type="pres">
      <dgm:prSet presAssocID="{D4591CEA-5A47-4CC6-930B-9E797A9FE20C}" presName="level3hierChild" presStyleCnt="0"/>
      <dgm:spPr/>
    </dgm:pt>
    <dgm:pt modelId="{DF153D2C-AFBC-425B-B48C-1733CC1F4C68}" type="pres">
      <dgm:prSet presAssocID="{CDEDEEB8-5FED-4130-AA98-1015D948054E}" presName="conn2-1" presStyleLbl="parChTrans1D4" presStyleIdx="1" presStyleCnt="3"/>
      <dgm:spPr/>
    </dgm:pt>
    <dgm:pt modelId="{F9CD1832-DC0C-481F-B44B-8DEF562D6BCC}" type="pres">
      <dgm:prSet presAssocID="{CDEDEEB8-5FED-4130-AA98-1015D948054E}" presName="connTx" presStyleCnt="0"/>
      <dgm:spPr/>
    </dgm:pt>
    <dgm:pt modelId="{2B60C423-8617-47DA-861B-8008C49A7302}" type="pres">
      <dgm:prSet presAssocID="{9553F18E-96C9-4ED1-B128-D4D09FE1E115}" presName="root2" presStyleCnt="0"/>
      <dgm:spPr/>
    </dgm:pt>
    <dgm:pt modelId="{8F3763D9-71BB-4922-9152-893340255AE7}" type="pres">
      <dgm:prSet presAssocID="{9553F18E-96C9-4ED1-B128-D4D09FE1E115}" presName="LevelTwoTextNode" presStyleLbl="node4" presStyleIdx="1" presStyleCnt="3">
        <dgm:presLayoutVars>
          <dgm:chPref val="3"/>
        </dgm:presLayoutVars>
      </dgm:prSet>
      <dgm:spPr/>
    </dgm:pt>
    <dgm:pt modelId="{D4F3803D-C35B-4590-9F40-64D084990977}" type="pres">
      <dgm:prSet presAssocID="{9553F18E-96C9-4ED1-B128-D4D09FE1E115}" presName="level3hierChild" presStyleCnt="0"/>
      <dgm:spPr/>
    </dgm:pt>
    <dgm:pt modelId="{5EBDF0D6-6875-45CF-8F46-7BD78E23D331}" type="pres">
      <dgm:prSet presAssocID="{F66116EC-6044-4533-9D02-568EC9D4C08C}" presName="conn2-1" presStyleLbl="parChTrans1D3" presStyleIdx="2" presStyleCnt="3"/>
      <dgm:spPr/>
    </dgm:pt>
    <dgm:pt modelId="{A27656DF-E897-441C-9177-A547F832A0B9}" type="pres">
      <dgm:prSet presAssocID="{F66116EC-6044-4533-9D02-568EC9D4C08C}" presName="connTx" presStyleCnt="0"/>
      <dgm:spPr/>
    </dgm:pt>
    <dgm:pt modelId="{8422182F-65E5-4516-BA3C-97C94D8F6EA8}" type="pres">
      <dgm:prSet presAssocID="{5CC8BF3C-1545-4C2A-AD4D-E85B151993D5}" presName="root2" presStyleCnt="0"/>
      <dgm:spPr/>
    </dgm:pt>
    <dgm:pt modelId="{818A6917-8F0F-49C5-94F9-DB355F4C1273}" type="pres">
      <dgm:prSet presAssocID="{5CC8BF3C-1545-4C2A-AD4D-E85B151993D5}" presName="LevelTwoTextNode" presStyleLbl="node3" presStyleIdx="2" presStyleCnt="3">
        <dgm:presLayoutVars>
          <dgm:chPref val="3"/>
        </dgm:presLayoutVars>
      </dgm:prSet>
      <dgm:spPr/>
    </dgm:pt>
    <dgm:pt modelId="{BD27DAB3-4F90-4EC3-9E15-71EA99BE9A6C}" type="pres">
      <dgm:prSet presAssocID="{5CC8BF3C-1545-4C2A-AD4D-E85B151993D5}" presName="level3hierChild" presStyleCnt="0"/>
      <dgm:spPr/>
    </dgm:pt>
    <dgm:pt modelId="{4022042D-50AC-4FE5-BB4F-C441B02475D7}" type="pres">
      <dgm:prSet presAssocID="{D1EC2AB2-F074-4251-9DFE-6914CC697014}" presName="conn2-1" presStyleLbl="parChTrans1D4" presStyleIdx="2" presStyleCnt="3"/>
      <dgm:spPr/>
    </dgm:pt>
    <dgm:pt modelId="{9376233B-7362-4A5C-B556-A7782E8E477D}" type="pres">
      <dgm:prSet presAssocID="{D1EC2AB2-F074-4251-9DFE-6914CC697014}" presName="connTx" presStyleCnt="0"/>
      <dgm:spPr/>
    </dgm:pt>
    <dgm:pt modelId="{4B6B8460-5ED7-4080-B783-7A918B9BC244}" type="pres">
      <dgm:prSet presAssocID="{A95397DF-D33E-4500-B0D1-3B2E96A3302A}" presName="root2" presStyleCnt="0"/>
      <dgm:spPr/>
    </dgm:pt>
    <dgm:pt modelId="{C3BE7CA1-6D62-4AB4-A654-FA68BC200815}" type="pres">
      <dgm:prSet presAssocID="{A95397DF-D33E-4500-B0D1-3B2E96A3302A}" presName="LevelTwoTextNode" presStyleLbl="node4" presStyleIdx="2" presStyleCnt="3">
        <dgm:presLayoutVars>
          <dgm:chPref val="3"/>
        </dgm:presLayoutVars>
      </dgm:prSet>
      <dgm:spPr/>
    </dgm:pt>
    <dgm:pt modelId="{B78D4A93-801C-45AE-BBED-5C1E5B5B9CB2}" type="pres">
      <dgm:prSet presAssocID="{A95397DF-D33E-4500-B0D1-3B2E96A3302A}" presName="level3hierChild" presStyleCnt="0"/>
      <dgm:spPr/>
    </dgm:pt>
  </dgm:ptLst>
  <dgm:cxnLst>
    <dgm:cxn modelId="{86EA3B64-89B5-4235-9D47-D2F60DCE1B08}" srcId="{D6047DBF-95AA-40BC-A783-377E8F18B84D}" destId="{9CF950A0-AF63-4EEF-9FFD-96C1F7E7E392}" srcOrd="0" destOrd="0" parTransId="{C208B5D8-5995-4479-A42A-8A55E56C12D9}" sibTransId="{789CBC20-C209-4F6E-8277-16D1CD2BC23E}"/>
    <dgm:cxn modelId="{85895597-7336-4BC8-800A-080EB8D63AF9}" srcId="{9CF950A0-AF63-4EEF-9FFD-96C1F7E7E392}" destId="{43C98814-3703-4708-9480-0269618948C5}" srcOrd="0" destOrd="0" parTransId="{CEE48522-27B1-4F7F-84F9-D98425D345C1}" sibTransId="{8F8E0805-276C-4375-BEB7-3681B4D5E062}"/>
    <dgm:cxn modelId="{C817E9C3-7F03-4801-9A47-8C967F49BB3D}" srcId="{43C98814-3703-4708-9480-0269618948C5}" destId="{96495A8A-4265-434B-BE49-09EFDFF02DCD}" srcOrd="0" destOrd="0" parTransId="{138AAA1F-0C73-43A1-9A49-004698E93B72}" sibTransId="{00566E46-2CAB-4533-848D-A382985FB101}"/>
    <dgm:cxn modelId="{FF424DC7-7BBF-48D7-B5FB-2A2F50A24411}" srcId="{9CF950A0-AF63-4EEF-9FFD-96C1F7E7E392}" destId="{05B7883E-08CA-4B11-978A-0E031766AB04}" srcOrd="1" destOrd="0" parTransId="{D3AE5FBF-22B8-495D-8175-D008E6DBE25A}" sibTransId="{07129F62-24FE-4443-9066-E2A8C0818369}"/>
    <dgm:cxn modelId="{78B39392-97B1-471D-A7AC-F7D826F52264}" srcId="{05B7883E-08CA-4B11-978A-0E031766AB04}" destId="{CE321050-7439-4141-848D-4EE872216B67}" srcOrd="0" destOrd="1" parTransId="{D4BD45AD-D6C3-4F5A-8FB9-3BEA02E4838E}" sibTransId="{0BAA9259-B265-444F-A9AF-4A516AB99AE2}"/>
    <dgm:cxn modelId="{69646ECE-4503-495E-AF79-E10A8DC70D86}" srcId="{CE321050-7439-4141-848D-4EE872216B67}" destId="{D4591CEA-5A47-4CC6-930B-9E797A9FE20C}" srcOrd="0" destOrd="0" parTransId="{54423FBE-9922-4F18-AB16-25CBDE460F52}" sibTransId="{D71F948C-78F9-4561-A1C6-F299EDDECCA6}"/>
    <dgm:cxn modelId="{D13BA02E-FA95-43E9-A2A6-16720DE89D79}" srcId="{CE321050-7439-4141-848D-4EE872216B67}" destId="{9553F18E-96C9-4ED1-B128-D4D09FE1E115}" srcOrd="1" destOrd="0" parTransId="{CDEDEEB8-5FED-4130-AA98-1015D948054E}" sibTransId="{7E4A6A4B-707C-4957-906F-04633DD025CB}"/>
    <dgm:cxn modelId="{E5E25553-E04C-49C8-97B1-716A08314FBE}" srcId="{05B7883E-08CA-4B11-978A-0E031766AB04}" destId="{5CC8BF3C-1545-4C2A-AD4D-E85B151993D5}" srcOrd="1" destOrd="1" parTransId="{F66116EC-6044-4533-9D02-568EC9D4C08C}" sibTransId="{416184F6-4EEE-4205-8B66-25DBAAC81E23}"/>
    <dgm:cxn modelId="{F56116EB-4875-4EDB-871D-D178107158FF}" srcId="{5CC8BF3C-1545-4C2A-AD4D-E85B151993D5}" destId="{A95397DF-D33E-4500-B0D1-3B2E96A3302A}" srcOrd="0" destOrd="1" parTransId="{D1EC2AB2-F074-4251-9DFE-6914CC697014}" sibTransId="{FAF3649B-CC7E-4149-89FB-4672B88EF652}"/>
    <dgm:cxn modelId="{FFCC7804-CC11-4922-A1E0-24AD509182CB}" type="presOf" srcId="{D6047DBF-95AA-40BC-A783-377E8F18B84D}" destId="{D46EE152-774F-4CA8-9116-98CB08AEFA88}" srcOrd="0" destOrd="0" presId="urn:microsoft.com/office/officeart/2008/layout/HorizontalMultiLevelHierarchy"/>
    <dgm:cxn modelId="{0778C350-1D82-44FF-8FAC-15857CDC39CA}" type="presParOf" srcId="{D46EE152-774F-4CA8-9116-98CB08AEFA88}" destId="{D1C58439-AB41-4D73-94D5-800644F6883C}" srcOrd="0" destOrd="0" presId="urn:microsoft.com/office/officeart/2008/layout/HorizontalMultiLevelHierarchy"/>
    <dgm:cxn modelId="{5E06CC04-6700-422D-BA4A-BD5C342426B7}" type="presParOf" srcId="{D1C58439-AB41-4D73-94D5-800644F6883C}" destId="{9B9BF0AB-5901-4E79-B4D7-EC064A6E4281}" srcOrd="0" destOrd="0" presId="urn:microsoft.com/office/officeart/2008/layout/HorizontalMultiLevelHierarchy"/>
    <dgm:cxn modelId="{1A65077E-51A5-438D-8A8C-DA2742D16F93}" type="presOf" srcId="{9CF950A0-AF63-4EEF-9FFD-96C1F7E7E392}" destId="{9B9BF0AB-5901-4E79-B4D7-EC064A6E4281}" srcOrd="0" destOrd="0" presId="urn:microsoft.com/office/officeart/2008/layout/HorizontalMultiLevelHierarchy"/>
    <dgm:cxn modelId="{0B2F44BC-2E8F-453B-8236-A35E7AA217BE}" type="presParOf" srcId="{D1C58439-AB41-4D73-94D5-800644F6883C}" destId="{A6E13702-6C97-4911-A4E2-59EE8E68C431}" srcOrd="1" destOrd="0" presId="urn:microsoft.com/office/officeart/2008/layout/HorizontalMultiLevelHierarchy"/>
    <dgm:cxn modelId="{295C3BAD-79FA-4405-875C-81E41EE40948}" type="presParOf" srcId="{A6E13702-6C97-4911-A4E2-59EE8E68C431}" destId="{64B430B3-FF1B-406C-9FF2-27BA23788747}" srcOrd="0" destOrd="1" presId="urn:microsoft.com/office/officeart/2008/layout/HorizontalMultiLevelHierarchy"/>
    <dgm:cxn modelId="{3565675E-59E1-43C0-B01F-FD7261EEDA89}" type="presOf" srcId="{CEE48522-27B1-4F7F-84F9-D98425D345C1}" destId="{64B430B3-FF1B-406C-9FF2-27BA23788747}" srcOrd="0" destOrd="0" presId="urn:microsoft.com/office/officeart/2008/layout/HorizontalMultiLevelHierarchy"/>
    <dgm:cxn modelId="{629FA606-57C4-4D53-AAD2-E9CFD7AF1F63}" type="presParOf" srcId="{64B430B3-FF1B-406C-9FF2-27BA23788747}" destId="{C069D299-1B39-4BB1-9C27-833B58C46156}" srcOrd="0" destOrd="0" presId="urn:microsoft.com/office/officeart/2008/layout/HorizontalMultiLevelHierarchy"/>
    <dgm:cxn modelId="{F69441E0-E0BB-4FBC-A350-67DF99BAB242}" type="presOf" srcId="{CEE48522-27B1-4F7F-84F9-D98425D345C1}" destId="{C069D299-1B39-4BB1-9C27-833B58C46156}" srcOrd="1" destOrd="0" presId="urn:microsoft.com/office/officeart/2008/layout/HorizontalMultiLevelHierarchy"/>
    <dgm:cxn modelId="{6BFE3F19-D01F-4F9E-9059-338103505AD4}" type="presParOf" srcId="{A6E13702-6C97-4911-A4E2-59EE8E68C431}" destId="{9C4BE19C-8DBD-46B6-9067-607184141480}" srcOrd="1" destOrd="1" presId="urn:microsoft.com/office/officeart/2008/layout/HorizontalMultiLevelHierarchy"/>
    <dgm:cxn modelId="{DD9E50FD-3793-429B-8ED8-968EBAD057D5}" type="presParOf" srcId="{9C4BE19C-8DBD-46B6-9067-607184141480}" destId="{CDA235D6-AC41-4ED3-AF28-D9CD9EDCBAED}" srcOrd="0" destOrd="1" presId="urn:microsoft.com/office/officeart/2008/layout/HorizontalMultiLevelHierarchy"/>
    <dgm:cxn modelId="{D22B2B4C-1E1C-4864-91E6-3109B4FF8B90}" type="presOf" srcId="{43C98814-3703-4708-9480-0269618948C5}" destId="{CDA235D6-AC41-4ED3-AF28-D9CD9EDCBAED}" srcOrd="0" destOrd="0" presId="urn:microsoft.com/office/officeart/2008/layout/HorizontalMultiLevelHierarchy"/>
    <dgm:cxn modelId="{8621405F-CFA8-47A0-8F68-79B02C318A85}" type="presParOf" srcId="{9C4BE19C-8DBD-46B6-9067-607184141480}" destId="{72E265FC-36E6-4BBF-AC05-214FD6415DAB}" srcOrd="1" destOrd="1" presId="urn:microsoft.com/office/officeart/2008/layout/HorizontalMultiLevelHierarchy"/>
    <dgm:cxn modelId="{27CEA5B0-1202-40B4-8FDD-00BD26022BFB}" type="presParOf" srcId="{72E265FC-36E6-4BBF-AC05-214FD6415DAB}" destId="{09934E91-12FB-4A5B-B207-E6B654DE98F0}" srcOrd="0" destOrd="1" presId="urn:microsoft.com/office/officeart/2008/layout/HorizontalMultiLevelHierarchy"/>
    <dgm:cxn modelId="{979133AA-7DF1-40F1-9A4E-8A819A65E2AF}" type="presOf" srcId="{138AAA1F-0C73-43A1-9A49-004698E93B72}" destId="{09934E91-12FB-4A5B-B207-E6B654DE98F0}" srcOrd="0" destOrd="0" presId="urn:microsoft.com/office/officeart/2008/layout/HorizontalMultiLevelHierarchy"/>
    <dgm:cxn modelId="{305C8DF4-2CF4-46A8-847A-56FB46F4D8FE}" type="presParOf" srcId="{09934E91-12FB-4A5B-B207-E6B654DE98F0}" destId="{A4E01301-6259-4533-8C3F-4EFDA6965E40}" srcOrd="0" destOrd="0" presId="urn:microsoft.com/office/officeart/2008/layout/HorizontalMultiLevelHierarchy"/>
    <dgm:cxn modelId="{02120A47-AFB8-462C-9BB7-732A69C52D2F}" type="presOf" srcId="{138AAA1F-0C73-43A1-9A49-004698E93B72}" destId="{A4E01301-6259-4533-8C3F-4EFDA6965E40}" srcOrd="1" destOrd="0" presId="urn:microsoft.com/office/officeart/2008/layout/HorizontalMultiLevelHierarchy"/>
    <dgm:cxn modelId="{10841ECE-7CAB-4AA3-B41E-F4D679C72238}" type="presParOf" srcId="{72E265FC-36E6-4BBF-AC05-214FD6415DAB}" destId="{A3184079-9C79-4599-882F-E008553E6885}" srcOrd="1" destOrd="1" presId="urn:microsoft.com/office/officeart/2008/layout/HorizontalMultiLevelHierarchy"/>
    <dgm:cxn modelId="{B036E1AC-33DF-4042-9C11-7439428077F6}" type="presParOf" srcId="{A3184079-9C79-4599-882F-E008553E6885}" destId="{9F04B170-4174-4A09-8A4A-188512F8E1B5}" srcOrd="0" destOrd="1" presId="urn:microsoft.com/office/officeart/2008/layout/HorizontalMultiLevelHierarchy"/>
    <dgm:cxn modelId="{E40F3FB1-368B-4591-A36F-887E9FF101E7}" type="presOf" srcId="{96495A8A-4265-434B-BE49-09EFDFF02DCD}" destId="{9F04B170-4174-4A09-8A4A-188512F8E1B5}" srcOrd="0" destOrd="0" presId="urn:microsoft.com/office/officeart/2008/layout/HorizontalMultiLevelHierarchy"/>
    <dgm:cxn modelId="{660B8808-57C6-4C8F-B65E-EFA31BC35C07}" type="presParOf" srcId="{A3184079-9C79-4599-882F-E008553E6885}" destId="{5B739DB1-167D-490A-AA06-1ED7AE5B1B94}" srcOrd="1" destOrd="1" presId="urn:microsoft.com/office/officeart/2008/layout/HorizontalMultiLevelHierarchy"/>
    <dgm:cxn modelId="{6B38722B-5C6E-445D-ABC5-99ADE8605D03}" type="presParOf" srcId="{A6E13702-6C97-4911-A4E2-59EE8E68C431}" destId="{CED1A3A3-B184-469E-86AE-670623BA4E5D}" srcOrd="2" destOrd="1" presId="urn:microsoft.com/office/officeart/2008/layout/HorizontalMultiLevelHierarchy"/>
    <dgm:cxn modelId="{8A2B5C19-BB01-46B9-A8BB-1432D85BB91C}" type="presOf" srcId="{D3AE5FBF-22B8-495D-8175-D008E6DBE25A}" destId="{CED1A3A3-B184-469E-86AE-670623BA4E5D}" srcOrd="0" destOrd="0" presId="urn:microsoft.com/office/officeart/2008/layout/HorizontalMultiLevelHierarchy"/>
    <dgm:cxn modelId="{825F7001-0A47-418F-AB1A-78F461DB9117}" type="presParOf" srcId="{CED1A3A3-B184-469E-86AE-670623BA4E5D}" destId="{925CFC76-454F-4CEF-ADE7-B0D5EBC96571}" srcOrd="0" destOrd="2" presId="urn:microsoft.com/office/officeart/2008/layout/HorizontalMultiLevelHierarchy"/>
    <dgm:cxn modelId="{900D3360-8243-4081-B56B-648EE41714D3}" type="presOf" srcId="{D3AE5FBF-22B8-495D-8175-D008E6DBE25A}" destId="{925CFC76-454F-4CEF-ADE7-B0D5EBC96571}" srcOrd="1" destOrd="0" presId="urn:microsoft.com/office/officeart/2008/layout/HorizontalMultiLevelHierarchy"/>
    <dgm:cxn modelId="{FDBCC15D-2AC1-44D7-B819-262FF9959A15}" type="presParOf" srcId="{A6E13702-6C97-4911-A4E2-59EE8E68C431}" destId="{FE25D188-752C-49DB-8CF7-81DAD4AA116D}" srcOrd="3" destOrd="1" presId="urn:microsoft.com/office/officeart/2008/layout/HorizontalMultiLevelHierarchy"/>
    <dgm:cxn modelId="{6BC7C083-29AB-459B-B22F-560F376654A0}" type="presParOf" srcId="{FE25D188-752C-49DB-8CF7-81DAD4AA116D}" destId="{E8D2105A-5421-473B-835F-F6E08D9D2D9B}" srcOrd="0" destOrd="3" presId="urn:microsoft.com/office/officeart/2008/layout/HorizontalMultiLevelHierarchy"/>
    <dgm:cxn modelId="{C5DDCED5-5698-4E2A-83DE-050F5D758152}" type="presOf" srcId="{05B7883E-08CA-4B11-978A-0E031766AB04}" destId="{E8D2105A-5421-473B-835F-F6E08D9D2D9B}" srcOrd="0" destOrd="0" presId="urn:microsoft.com/office/officeart/2008/layout/HorizontalMultiLevelHierarchy"/>
    <dgm:cxn modelId="{290F6F81-5387-4BBA-A96D-AFC40F302DBF}" type="presParOf" srcId="{FE25D188-752C-49DB-8CF7-81DAD4AA116D}" destId="{8A9817AD-1B7B-4DD1-A786-15A6E30FA3D8}" srcOrd="1" destOrd="3" presId="urn:microsoft.com/office/officeart/2008/layout/HorizontalMultiLevelHierarchy"/>
    <dgm:cxn modelId="{1751FAFE-4D82-46F0-B44E-623624993C84}" type="presParOf" srcId="{8A9817AD-1B7B-4DD1-A786-15A6E30FA3D8}" destId="{795667A5-1810-4C37-8720-16CFB52CED7C}" srcOrd="0" destOrd="1" presId="urn:microsoft.com/office/officeart/2008/layout/HorizontalMultiLevelHierarchy"/>
    <dgm:cxn modelId="{E0DF492C-1752-40C6-8617-5EE6A88AE4F2}" type="presOf" srcId="{D4BD45AD-D6C3-4F5A-8FB9-3BEA02E4838E}" destId="{795667A5-1810-4C37-8720-16CFB52CED7C}" srcOrd="0" destOrd="0" presId="urn:microsoft.com/office/officeart/2008/layout/HorizontalMultiLevelHierarchy"/>
    <dgm:cxn modelId="{073DEFEC-C8F3-4DE7-BFF2-F153AD081ACE}" type="presParOf" srcId="{795667A5-1810-4C37-8720-16CFB52CED7C}" destId="{283B0082-F448-4A4E-9643-FDFFE897EA7A}" srcOrd="0" destOrd="0" presId="urn:microsoft.com/office/officeart/2008/layout/HorizontalMultiLevelHierarchy"/>
    <dgm:cxn modelId="{BD6A591F-6D6F-444D-A8C6-F419D588FA1C}" type="presOf" srcId="{D4BD45AD-D6C3-4F5A-8FB9-3BEA02E4838E}" destId="{283B0082-F448-4A4E-9643-FDFFE897EA7A}" srcOrd="1" destOrd="0" presId="urn:microsoft.com/office/officeart/2008/layout/HorizontalMultiLevelHierarchy"/>
    <dgm:cxn modelId="{4B6F6CED-6792-4ECA-9155-FDB6145CD727}" type="presParOf" srcId="{8A9817AD-1B7B-4DD1-A786-15A6E30FA3D8}" destId="{2920F98F-CD74-4F02-9C4D-EEF6029733E7}" srcOrd="1" destOrd="1" presId="urn:microsoft.com/office/officeart/2008/layout/HorizontalMultiLevelHierarchy"/>
    <dgm:cxn modelId="{498AD5E6-5230-4A38-BDB8-F7C58BD6E7AF}" type="presParOf" srcId="{2920F98F-CD74-4F02-9C4D-EEF6029733E7}" destId="{BDA93D61-96F1-4E57-911D-BEE83332014C}" srcOrd="0" destOrd="1" presId="urn:microsoft.com/office/officeart/2008/layout/HorizontalMultiLevelHierarchy"/>
    <dgm:cxn modelId="{689B310A-5512-4FA4-8BA5-BBA1E1DB114A}" type="presOf" srcId="{CE321050-7439-4141-848D-4EE872216B67}" destId="{BDA93D61-96F1-4E57-911D-BEE83332014C}" srcOrd="0" destOrd="0" presId="urn:microsoft.com/office/officeart/2008/layout/HorizontalMultiLevelHierarchy"/>
    <dgm:cxn modelId="{6D263235-D8C0-4051-B55E-A1C5CABCD942}" type="presParOf" srcId="{2920F98F-CD74-4F02-9C4D-EEF6029733E7}" destId="{7D1938DD-D827-426A-A8C3-C0DCEDD4785E}" srcOrd="1" destOrd="1" presId="urn:microsoft.com/office/officeart/2008/layout/HorizontalMultiLevelHierarchy"/>
    <dgm:cxn modelId="{209FB787-667F-4668-AA80-C7E613C328D3}" type="presParOf" srcId="{7D1938DD-D827-426A-A8C3-C0DCEDD4785E}" destId="{05835C73-997D-48C7-9575-AFCC5F0CE9F7}" srcOrd="0" destOrd="1" presId="urn:microsoft.com/office/officeart/2008/layout/HorizontalMultiLevelHierarchy"/>
    <dgm:cxn modelId="{6BBD7BC6-D630-49B7-908A-5D43DBBA617C}" type="presOf" srcId="{54423FBE-9922-4F18-AB16-25CBDE460F52}" destId="{05835C73-997D-48C7-9575-AFCC5F0CE9F7}" srcOrd="0" destOrd="0" presId="urn:microsoft.com/office/officeart/2008/layout/HorizontalMultiLevelHierarchy"/>
    <dgm:cxn modelId="{66A879FE-69AF-4374-98BD-E0CDF9F5FB45}" type="presParOf" srcId="{05835C73-997D-48C7-9575-AFCC5F0CE9F7}" destId="{85F7D9EE-769E-4A71-A1ED-7BD5BD05D365}" srcOrd="0" destOrd="0" presId="urn:microsoft.com/office/officeart/2008/layout/HorizontalMultiLevelHierarchy"/>
    <dgm:cxn modelId="{972EF243-15C9-4799-9F66-84E1F8BD6AE8}" type="presOf" srcId="{54423FBE-9922-4F18-AB16-25CBDE460F52}" destId="{85F7D9EE-769E-4A71-A1ED-7BD5BD05D365}" srcOrd="1" destOrd="0" presId="urn:microsoft.com/office/officeart/2008/layout/HorizontalMultiLevelHierarchy"/>
    <dgm:cxn modelId="{C95191D6-FCCE-446B-97A0-44DED768A6F3}" type="presParOf" srcId="{7D1938DD-D827-426A-A8C3-C0DCEDD4785E}" destId="{11B2390A-8F75-48A9-940C-0965DBE509AE}" srcOrd="1" destOrd="1" presId="urn:microsoft.com/office/officeart/2008/layout/HorizontalMultiLevelHierarchy"/>
    <dgm:cxn modelId="{D12574BE-18D0-44AB-952E-CD98BD27AA1C}" type="presParOf" srcId="{11B2390A-8F75-48A9-940C-0965DBE509AE}" destId="{92FF7814-96EF-4414-B609-AE507CC639E2}" srcOrd="0" destOrd="1" presId="urn:microsoft.com/office/officeart/2008/layout/HorizontalMultiLevelHierarchy"/>
    <dgm:cxn modelId="{F588DB0F-47C6-4435-80F7-4EE3BB3D3E2C}" type="presOf" srcId="{D4591CEA-5A47-4CC6-930B-9E797A9FE20C}" destId="{92FF7814-96EF-4414-B609-AE507CC639E2}" srcOrd="0" destOrd="0" presId="urn:microsoft.com/office/officeart/2008/layout/HorizontalMultiLevelHierarchy"/>
    <dgm:cxn modelId="{591D3810-D61D-4CCE-9A6A-B2332B471B1F}" type="presParOf" srcId="{11B2390A-8F75-48A9-940C-0965DBE509AE}" destId="{62C460B3-BA32-411E-835D-84E611508481}" srcOrd="1" destOrd="1" presId="urn:microsoft.com/office/officeart/2008/layout/HorizontalMultiLevelHierarchy"/>
    <dgm:cxn modelId="{5D12AA77-55B8-4F44-B4E9-A20C2B443E5D}" type="presParOf" srcId="{7D1938DD-D827-426A-A8C3-C0DCEDD4785E}" destId="{DF153D2C-AFBC-425B-B48C-1733CC1F4C68}" srcOrd="2" destOrd="1" presId="urn:microsoft.com/office/officeart/2008/layout/HorizontalMultiLevelHierarchy"/>
    <dgm:cxn modelId="{17A6C5EF-C7B9-4F09-B7CC-0E2B164B6EC0}" type="presOf" srcId="{CDEDEEB8-5FED-4130-AA98-1015D948054E}" destId="{DF153D2C-AFBC-425B-B48C-1733CC1F4C68}" srcOrd="0" destOrd="0" presId="urn:microsoft.com/office/officeart/2008/layout/HorizontalMultiLevelHierarchy"/>
    <dgm:cxn modelId="{12CD9584-7AC4-44C0-B89B-BC7485301DA0}" type="presParOf" srcId="{DF153D2C-AFBC-425B-B48C-1733CC1F4C68}" destId="{F9CD1832-DC0C-481F-B44B-8DEF562D6BCC}" srcOrd="0" destOrd="2" presId="urn:microsoft.com/office/officeart/2008/layout/HorizontalMultiLevelHierarchy"/>
    <dgm:cxn modelId="{C14CE128-85A9-42D9-8E88-5591908CC364}" type="presOf" srcId="{CDEDEEB8-5FED-4130-AA98-1015D948054E}" destId="{F9CD1832-DC0C-481F-B44B-8DEF562D6BCC}" srcOrd="1" destOrd="0" presId="urn:microsoft.com/office/officeart/2008/layout/HorizontalMultiLevelHierarchy"/>
    <dgm:cxn modelId="{9B572E7E-1EC2-4CFB-8ACE-F6CB6C635541}" type="presParOf" srcId="{7D1938DD-D827-426A-A8C3-C0DCEDD4785E}" destId="{2B60C423-8617-47DA-861B-8008C49A7302}" srcOrd="3" destOrd="1" presId="urn:microsoft.com/office/officeart/2008/layout/HorizontalMultiLevelHierarchy"/>
    <dgm:cxn modelId="{12240DFD-B24E-484E-88F4-68D80BB69147}" type="presParOf" srcId="{2B60C423-8617-47DA-861B-8008C49A7302}" destId="{8F3763D9-71BB-4922-9152-893340255AE7}" srcOrd="0" destOrd="3" presId="urn:microsoft.com/office/officeart/2008/layout/HorizontalMultiLevelHierarchy"/>
    <dgm:cxn modelId="{602F0219-BFDF-43A0-9D56-98B0091BF2DA}" type="presOf" srcId="{9553F18E-96C9-4ED1-B128-D4D09FE1E115}" destId="{8F3763D9-71BB-4922-9152-893340255AE7}" srcOrd="0" destOrd="0" presId="urn:microsoft.com/office/officeart/2008/layout/HorizontalMultiLevelHierarchy"/>
    <dgm:cxn modelId="{BCDCCA6A-1E51-4B54-992D-09BC39AEB740}" type="presParOf" srcId="{2B60C423-8617-47DA-861B-8008C49A7302}" destId="{D4F3803D-C35B-4590-9F40-64D084990977}" srcOrd="1" destOrd="3" presId="urn:microsoft.com/office/officeart/2008/layout/HorizontalMultiLevelHierarchy"/>
    <dgm:cxn modelId="{0B23964C-579D-4BCE-8280-D37828AD2224}" type="presParOf" srcId="{8A9817AD-1B7B-4DD1-A786-15A6E30FA3D8}" destId="{5EBDF0D6-6875-45CF-8F46-7BD78E23D331}" srcOrd="2" destOrd="1" presId="urn:microsoft.com/office/officeart/2008/layout/HorizontalMultiLevelHierarchy"/>
    <dgm:cxn modelId="{CED2E895-E686-44EC-9485-191508567CA9}" type="presOf" srcId="{F66116EC-6044-4533-9D02-568EC9D4C08C}" destId="{5EBDF0D6-6875-45CF-8F46-7BD78E23D331}" srcOrd="0" destOrd="0" presId="urn:microsoft.com/office/officeart/2008/layout/HorizontalMultiLevelHierarchy"/>
    <dgm:cxn modelId="{D38B91F2-19FD-4E4B-A30A-90EBF7C10850}" type="presParOf" srcId="{5EBDF0D6-6875-45CF-8F46-7BD78E23D331}" destId="{A27656DF-E897-441C-9177-A547F832A0B9}" srcOrd="0" destOrd="2" presId="urn:microsoft.com/office/officeart/2008/layout/HorizontalMultiLevelHierarchy"/>
    <dgm:cxn modelId="{F56097E5-1BF0-4370-8945-F1746C5149A2}" type="presOf" srcId="{F66116EC-6044-4533-9D02-568EC9D4C08C}" destId="{A27656DF-E897-441C-9177-A547F832A0B9}" srcOrd="1" destOrd="0" presId="urn:microsoft.com/office/officeart/2008/layout/HorizontalMultiLevelHierarchy"/>
    <dgm:cxn modelId="{927893C5-A8E3-43AE-A3C3-7E1F003BB863}" type="presParOf" srcId="{8A9817AD-1B7B-4DD1-A786-15A6E30FA3D8}" destId="{8422182F-65E5-4516-BA3C-97C94D8F6EA8}" srcOrd="3" destOrd="1" presId="urn:microsoft.com/office/officeart/2008/layout/HorizontalMultiLevelHierarchy"/>
    <dgm:cxn modelId="{A4711BD4-A7E4-4D25-B606-F7B213745488}" type="presParOf" srcId="{8422182F-65E5-4516-BA3C-97C94D8F6EA8}" destId="{818A6917-8F0F-49C5-94F9-DB355F4C1273}" srcOrd="0" destOrd="3" presId="urn:microsoft.com/office/officeart/2008/layout/HorizontalMultiLevelHierarchy"/>
    <dgm:cxn modelId="{A3D7120F-9FE5-43C5-A5C1-2910BB4E135E}" type="presOf" srcId="{5CC8BF3C-1545-4C2A-AD4D-E85B151993D5}" destId="{818A6917-8F0F-49C5-94F9-DB355F4C1273}" srcOrd="0" destOrd="0" presId="urn:microsoft.com/office/officeart/2008/layout/HorizontalMultiLevelHierarchy"/>
    <dgm:cxn modelId="{1611FC57-FC1B-46CC-B743-E2B38B148348}" type="presParOf" srcId="{8422182F-65E5-4516-BA3C-97C94D8F6EA8}" destId="{BD27DAB3-4F90-4EC3-9E15-71EA99BE9A6C}" srcOrd="1" destOrd="3" presId="urn:microsoft.com/office/officeart/2008/layout/HorizontalMultiLevelHierarchy"/>
    <dgm:cxn modelId="{0B189426-5526-49E7-B1DF-33A2AB050D24}" type="presParOf" srcId="{BD27DAB3-4F90-4EC3-9E15-71EA99BE9A6C}" destId="{4022042D-50AC-4FE5-BB4F-C441B02475D7}" srcOrd="0" destOrd="1" presId="urn:microsoft.com/office/officeart/2008/layout/HorizontalMultiLevelHierarchy"/>
    <dgm:cxn modelId="{D8DBA9D1-B438-4430-B5C8-246136DE2868}" type="presOf" srcId="{D1EC2AB2-F074-4251-9DFE-6914CC697014}" destId="{4022042D-50AC-4FE5-BB4F-C441B02475D7}" srcOrd="0" destOrd="0" presId="urn:microsoft.com/office/officeart/2008/layout/HorizontalMultiLevelHierarchy"/>
    <dgm:cxn modelId="{C15AF4B4-C042-4D98-ADAA-1AA92174B16C}" type="presParOf" srcId="{4022042D-50AC-4FE5-BB4F-C441B02475D7}" destId="{9376233B-7362-4A5C-B556-A7782E8E477D}" srcOrd="0" destOrd="0" presId="urn:microsoft.com/office/officeart/2008/layout/HorizontalMultiLevelHierarchy"/>
    <dgm:cxn modelId="{BD2E1AFE-8718-4543-A8EB-B7B4ECACD593}" type="presOf" srcId="{D1EC2AB2-F074-4251-9DFE-6914CC697014}" destId="{9376233B-7362-4A5C-B556-A7782E8E477D}" srcOrd="1" destOrd="0" presId="urn:microsoft.com/office/officeart/2008/layout/HorizontalMultiLevelHierarchy"/>
    <dgm:cxn modelId="{71C7C8EC-48E9-416D-8397-55273DC144E3}" type="presParOf" srcId="{BD27DAB3-4F90-4EC3-9E15-71EA99BE9A6C}" destId="{4B6B8460-5ED7-4080-B783-7A918B9BC244}" srcOrd="1" destOrd="1" presId="urn:microsoft.com/office/officeart/2008/layout/HorizontalMultiLevelHierarchy"/>
    <dgm:cxn modelId="{11866F95-3191-4719-A6AA-295A52E1FD2F}" type="presParOf" srcId="{4B6B8460-5ED7-4080-B783-7A918B9BC244}" destId="{C3BE7CA1-6D62-4AB4-A654-FA68BC200815}" srcOrd="0" destOrd="1" presId="urn:microsoft.com/office/officeart/2008/layout/HorizontalMultiLevelHierarchy"/>
    <dgm:cxn modelId="{F936C475-A2B0-40E2-A5C9-FE8CB976E3B5}" type="presOf" srcId="{A95397DF-D33E-4500-B0D1-3B2E96A3302A}" destId="{C3BE7CA1-6D62-4AB4-A654-FA68BC200815}" srcOrd="0" destOrd="0" presId="urn:microsoft.com/office/officeart/2008/layout/HorizontalMultiLevelHierarchy"/>
    <dgm:cxn modelId="{8B1550E7-D98A-4F44-813F-B8E092F781A2}" type="presParOf" srcId="{4B6B8460-5ED7-4080-B783-7A918B9BC244}" destId="{B78D4A93-801C-45AE-BBED-5C1E5B5B9CB2}" srcOrd="1" destOrd="1"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047DBF-95AA-40BC-A783-377E8F18B84D}" type="doc">
      <dgm:prSet loTypeId="hierarchy" loCatId="hierarchy" qsTypeId="urn:microsoft.com/office/officeart/2005/8/quickstyle/simple5" qsCatId="simple" csTypeId="urn:microsoft.com/office/officeart/2005/8/colors/accent1_2" csCatId="accent1" phldr="0"/>
      <dgm:spPr/>
      <dgm:t>
        <a:bodyPr/>
        <a:p>
          <a:endParaRPr lang="zh-CN" altLang="en-US"/>
        </a:p>
      </dgm:t>
    </dgm:pt>
    <dgm:pt modelId="{9CF950A0-AF63-4EEF-9FFD-96C1F7E7E392}">
      <dgm:prSet phldrT="[文本]" phldr="0" custT="1"/>
      <dgm:spPr/>
      <dgm:t>
        <a:bodyPr vert="horz" wrap="square"/>
        <a:p>
          <a:pPr>
            <a:lnSpc>
              <a:spcPct val="100000"/>
            </a:lnSpc>
            <a:spcBef>
              <a:spcPct val="0"/>
            </a:spcBef>
            <a:spcAft>
              <a:spcPct val="35000"/>
            </a:spcAft>
          </a:pPr>
          <a:r>
            <a:rPr lang="zh-CN" altLang="en-US" sz="3600"/>
            <a:t/>
          </a:r>
          <a:endParaRPr lang="zh-CN" altLang="en-US" sz="3600"/>
        </a:p>
      </dgm:t>
    </dgm:pt>
    <dgm:pt modelId="{C208B5D8-5995-4479-A42A-8A55E56C12D9}" cxnId="{B145BE10-8D7A-4F76-BB3D-8537B9FF7D2F}" type="parTrans">
      <dgm:prSet/>
      <dgm:spPr/>
      <dgm:t>
        <a:bodyPr/>
        <a:p>
          <a:endParaRPr lang="zh-CN" altLang="en-US"/>
        </a:p>
      </dgm:t>
    </dgm:pt>
    <dgm:pt modelId="{789CBC20-C209-4F6E-8277-16D1CD2BC23E}" cxnId="{B145BE10-8D7A-4F76-BB3D-8537B9FF7D2F}" type="sibTrans">
      <dgm:prSet/>
      <dgm:spPr/>
      <dgm:t>
        <a:bodyPr/>
        <a:p>
          <a:endParaRPr lang="zh-CN" altLang="en-US"/>
        </a:p>
      </dgm:t>
    </dgm:pt>
    <dgm:pt modelId="{43C98814-3703-4708-9480-0269618948C5}">
      <dgm:prSet phldrT="[文本]" phldr="0" custT="1"/>
      <dgm:spPr/>
      <dgm:t>
        <a:bodyPr vert="horz" wrap="square"/>
        <a:p>
          <a:pPr>
            <a:lnSpc>
              <a:spcPct val="100000"/>
            </a:lnSpc>
            <a:spcBef>
              <a:spcPct val="0"/>
            </a:spcBef>
            <a:spcAft>
              <a:spcPct val="35000"/>
            </a:spcAft>
          </a:pPr>
          <a:r>
            <a:rPr lang="zh-CN" altLang="en-US" sz="2800"/>
            <a:t>单元导语</a:t>
          </a:r>
          <a:r>
            <a:rPr lang="zh-CN" altLang="en-US" sz="2800"/>
            <a:t/>
          </a:r>
          <a:endParaRPr lang="zh-CN" altLang="en-US" sz="2800"/>
        </a:p>
      </dgm:t>
    </dgm:pt>
    <dgm:pt modelId="{CEE48522-27B1-4F7F-84F9-D98425D345C1}" cxnId="{24CE0490-DF51-46A0-A85C-BBDE0C07A3C1}" type="parTrans">
      <dgm:prSet/>
      <dgm:spPr/>
      <dgm:t>
        <a:bodyPr/>
        <a:p>
          <a:endParaRPr lang="zh-CN" altLang="en-US"/>
        </a:p>
      </dgm:t>
    </dgm:pt>
    <dgm:pt modelId="{8F8E0805-276C-4375-BEB7-3681B4D5E062}" cxnId="{24CE0490-DF51-46A0-A85C-BBDE0C07A3C1}" type="sibTrans">
      <dgm:prSet/>
      <dgm:spPr/>
      <dgm:t>
        <a:bodyPr/>
        <a:p>
          <a:endParaRPr lang="zh-CN" altLang="en-US"/>
        </a:p>
      </dgm:t>
    </dgm:pt>
    <dgm:pt modelId="{802E8BE4-85A4-41DF-A36C-7C9AFA71E46B}">
      <dgm:prSet phldr="0" custT="1"/>
      <dgm:spPr/>
      <dgm:t>
        <a:bodyPr vert="horz" wrap="square"/>
        <a:p>
          <a:pPr>
            <a:lnSpc>
              <a:spcPct val="100000"/>
            </a:lnSpc>
            <a:spcBef>
              <a:spcPct val="0"/>
            </a:spcBef>
            <a:spcAft>
              <a:spcPct val="35000"/>
            </a:spcAft>
          </a:pPr>
          <a:r>
            <a:rPr lang="zh-CN" sz="2800"/>
            <a:t>课文及注释</a:t>
          </a:r>
          <a:r>
            <a:rPr lang="zh-CN" sz="2800"/>
            <a:t/>
          </a:r>
          <a:endParaRPr lang="zh-CN" sz="2800"/>
        </a:p>
      </dgm:t>
    </dgm:pt>
    <dgm:pt modelId="{0E7EA4E8-5B6B-4ED9-9DD0-8A1CB8FE256B}" cxnId="{0C9F10A1-C86A-464E-BF94-F3A645B12D17}" type="parTrans">
      <dgm:prSet/>
      <dgm:spPr/>
    </dgm:pt>
    <dgm:pt modelId="{EE90CCB2-DDF4-4423-A036-EED326EAA503}" cxnId="{0C9F10A1-C86A-464E-BF94-F3A645B12D17}" type="sibTrans">
      <dgm:prSet/>
      <dgm:spPr/>
    </dgm:pt>
    <dgm:pt modelId="{72DDAB3D-3B27-4437-BD5F-A9FC38F07C67}">
      <dgm:prSet phldr="0" custT="1"/>
      <dgm:spPr/>
      <dgm:t>
        <a:bodyPr vert="horz" wrap="square"/>
        <a:p>
          <a:pPr>
            <a:lnSpc>
              <a:spcPct val="100000"/>
            </a:lnSpc>
            <a:spcBef>
              <a:spcPct val="0"/>
            </a:spcBef>
            <a:spcAft>
              <a:spcPct val="35000"/>
            </a:spcAft>
          </a:pPr>
          <a:r>
            <a:rPr lang="zh-CN" sz="2800"/>
            <a:t>学习提示</a:t>
          </a:r>
          <a:r>
            <a:rPr lang="zh-CN" sz="2800"/>
            <a:t/>
          </a:r>
          <a:endParaRPr lang="zh-CN" sz="2800"/>
        </a:p>
      </dgm:t>
    </dgm:pt>
    <dgm:pt modelId="{13F9B52D-93D9-4D49-B7D2-F062B9BFFFF3}" cxnId="{83CF602A-0449-4E85-9A22-6CE63C874308}" type="parTrans">
      <dgm:prSet/>
      <dgm:spPr/>
    </dgm:pt>
    <dgm:pt modelId="{EAF06B41-3938-4F5B-8E38-F9534F3CBDB1}" cxnId="{83CF602A-0449-4E85-9A22-6CE63C874308}" type="sibTrans">
      <dgm:prSet/>
      <dgm:spPr/>
    </dgm:pt>
    <dgm:pt modelId="{6F12E6C4-1689-40FF-A961-EBFE58FE4682}">
      <dgm:prSet phldr="0" custT="1"/>
      <dgm:spPr/>
      <dgm:t>
        <a:bodyPr vert="horz" wrap="square"/>
        <a:p>
          <a:pPr>
            <a:lnSpc>
              <a:spcPct val="100000"/>
            </a:lnSpc>
            <a:spcBef>
              <a:spcPct val="0"/>
            </a:spcBef>
            <a:spcAft>
              <a:spcPct val="35000"/>
            </a:spcAft>
          </a:pPr>
          <a:r>
            <a:rPr lang="zh-CN" sz="2800"/>
            <a:t>单元任务</a:t>
          </a:r>
          <a:r>
            <a:rPr lang="zh-CN" sz="2800"/>
            <a:t/>
          </a:r>
          <a:endParaRPr lang="zh-CN" sz="2800"/>
        </a:p>
      </dgm:t>
    </dgm:pt>
    <dgm:pt modelId="{6E7AF962-063F-43A7-AD5F-387A005D2243}" cxnId="{EED66AE6-EEB8-4BCF-9E18-DC54AB1664CB}" type="parTrans">
      <dgm:prSet/>
      <dgm:spPr/>
    </dgm:pt>
    <dgm:pt modelId="{32153F38-2E32-4A68-834F-24530FC70DB7}" cxnId="{EED66AE6-EEB8-4BCF-9E18-DC54AB1664CB}" type="sibTrans">
      <dgm:prSet/>
      <dgm:spPr/>
    </dgm:pt>
    <dgm:pt modelId="{D46EE152-774F-4CA8-9116-98CB08AEFA88}" type="pres">
      <dgm:prSet presAssocID="{D6047DBF-95AA-40BC-A783-377E8F18B84D}" presName="Name0" presStyleCnt="0">
        <dgm:presLayoutVars>
          <dgm:chPref val="1"/>
          <dgm:dir/>
          <dgm:animOne val="branch"/>
          <dgm:animLvl val="lvl"/>
          <dgm:resizeHandles val="exact"/>
        </dgm:presLayoutVars>
      </dgm:prSet>
      <dgm:spPr/>
    </dgm:pt>
    <dgm:pt modelId="{D1C58439-AB41-4D73-94D5-800644F6883C}" type="pres">
      <dgm:prSet presAssocID="{9CF950A0-AF63-4EEF-9FFD-96C1F7E7E392}" presName="root1" presStyleCnt="0"/>
      <dgm:spPr/>
    </dgm:pt>
    <dgm:pt modelId="{9B9BF0AB-5901-4E79-B4D7-EC064A6E4281}" type="pres">
      <dgm:prSet presAssocID="{9CF950A0-AF63-4EEF-9FFD-96C1F7E7E392}" presName="LevelOneTextNode" presStyleLbl="node0" presStyleIdx="0" presStyleCnt="1">
        <dgm:presLayoutVars>
          <dgm:chPref val="3"/>
        </dgm:presLayoutVars>
      </dgm:prSet>
      <dgm:spPr/>
    </dgm:pt>
    <dgm:pt modelId="{A6E13702-6C97-4911-A4E2-59EE8E68C431}" type="pres">
      <dgm:prSet presAssocID="{9CF950A0-AF63-4EEF-9FFD-96C1F7E7E392}" presName="level2hierChild" presStyleCnt="0"/>
      <dgm:spPr/>
    </dgm:pt>
    <dgm:pt modelId="{64B430B3-FF1B-406C-9FF2-27BA23788747}" type="pres">
      <dgm:prSet presAssocID="{CEE48522-27B1-4F7F-84F9-D98425D345C1}" presName="conn2-1" presStyleLbl="parChTrans1D2" presStyleIdx="0" presStyleCnt="4"/>
      <dgm:spPr/>
    </dgm:pt>
    <dgm:pt modelId="{C069D299-1B39-4BB1-9C27-833B58C46156}" type="pres">
      <dgm:prSet presAssocID="{CEE48522-27B1-4F7F-84F9-D98425D345C1}" presName="connTx" presStyleCnt="0"/>
      <dgm:spPr/>
    </dgm:pt>
    <dgm:pt modelId="{9C4BE19C-8DBD-46B6-9067-607184141480}" type="pres">
      <dgm:prSet presAssocID="{43C98814-3703-4708-9480-0269618948C5}" presName="root2" presStyleCnt="0"/>
      <dgm:spPr/>
    </dgm:pt>
    <dgm:pt modelId="{CDA235D6-AC41-4ED3-AF28-D9CD9EDCBAED}" type="pres">
      <dgm:prSet presAssocID="{43C98814-3703-4708-9480-0269618948C5}" presName="LevelTwoTextNode" presStyleLbl="node2" presStyleIdx="0" presStyleCnt="4">
        <dgm:presLayoutVars>
          <dgm:chPref val="3"/>
        </dgm:presLayoutVars>
      </dgm:prSet>
      <dgm:spPr/>
    </dgm:pt>
    <dgm:pt modelId="{72E265FC-36E6-4BBF-AC05-214FD6415DAB}" type="pres">
      <dgm:prSet presAssocID="{43C98814-3703-4708-9480-0269618948C5}" presName="level3hierChild" presStyleCnt="0"/>
      <dgm:spPr/>
    </dgm:pt>
    <dgm:pt modelId="{5CE35372-F499-45BD-BC8C-C577452A5347}" type="pres">
      <dgm:prSet presAssocID="{0E7EA4E8-5B6B-4ED9-9DD0-8A1CB8FE256B}" presName="conn2-1" presStyleLbl="parChTrans1D2" presStyleIdx="1" presStyleCnt="4"/>
      <dgm:spPr/>
    </dgm:pt>
    <dgm:pt modelId="{7D12321B-C3B6-40B9-8702-2C16849E0E9C}" type="pres">
      <dgm:prSet presAssocID="{0E7EA4E8-5B6B-4ED9-9DD0-8A1CB8FE256B}" presName="connTx" presStyleCnt="0"/>
      <dgm:spPr/>
    </dgm:pt>
    <dgm:pt modelId="{B10B8C7E-5FDC-4F2A-9F0B-5598448E782A}" type="pres">
      <dgm:prSet presAssocID="{802E8BE4-85A4-41DF-A36C-7C9AFA71E46B}" presName="root2" presStyleCnt="0"/>
      <dgm:spPr/>
    </dgm:pt>
    <dgm:pt modelId="{B5AFE183-74C5-49AA-AC64-A479123007B9}" type="pres">
      <dgm:prSet presAssocID="{802E8BE4-85A4-41DF-A36C-7C9AFA71E46B}" presName="LevelTwoTextNode" presStyleLbl="node2" presStyleIdx="1" presStyleCnt="4">
        <dgm:presLayoutVars>
          <dgm:chPref val="3"/>
        </dgm:presLayoutVars>
      </dgm:prSet>
      <dgm:spPr/>
    </dgm:pt>
    <dgm:pt modelId="{8F93CCE1-D84E-4DB6-9AB8-17DEEE357105}" type="pres">
      <dgm:prSet presAssocID="{802E8BE4-85A4-41DF-A36C-7C9AFA71E46B}" presName="level3hierChild" presStyleCnt="0"/>
      <dgm:spPr/>
    </dgm:pt>
    <dgm:pt modelId="{B7A9DF05-3372-4747-B270-3EBC931328ED}" type="pres">
      <dgm:prSet presAssocID="{13F9B52D-93D9-4D49-B7D2-F062B9BFFFF3}" presName="conn2-1" presStyleLbl="parChTrans1D2" presStyleIdx="2" presStyleCnt="4"/>
      <dgm:spPr/>
    </dgm:pt>
    <dgm:pt modelId="{8CCD1484-3183-4B5C-B5FE-079EC41A8DFF}" type="pres">
      <dgm:prSet presAssocID="{13F9B52D-93D9-4D49-B7D2-F062B9BFFFF3}" presName="connTx" presStyleCnt="0"/>
      <dgm:spPr/>
    </dgm:pt>
    <dgm:pt modelId="{3D03E9DC-09C3-4539-B90A-8BFC2E748062}" type="pres">
      <dgm:prSet presAssocID="{72DDAB3D-3B27-4437-BD5F-A9FC38F07C67}" presName="root2" presStyleCnt="0"/>
      <dgm:spPr/>
    </dgm:pt>
    <dgm:pt modelId="{9DE0FC6D-0023-4637-B8BD-98523B47D7FD}" type="pres">
      <dgm:prSet presAssocID="{72DDAB3D-3B27-4437-BD5F-A9FC38F07C67}" presName="LevelTwoTextNode" presStyleLbl="node2" presStyleIdx="2" presStyleCnt="4">
        <dgm:presLayoutVars>
          <dgm:chPref val="3"/>
        </dgm:presLayoutVars>
      </dgm:prSet>
      <dgm:spPr/>
    </dgm:pt>
    <dgm:pt modelId="{C2873A10-09C0-436E-BF37-0919E7FDB070}" type="pres">
      <dgm:prSet presAssocID="{72DDAB3D-3B27-4437-BD5F-A9FC38F07C67}" presName="level3hierChild" presStyleCnt="0"/>
      <dgm:spPr/>
    </dgm:pt>
    <dgm:pt modelId="{F675FF1C-4AC5-4C11-9DC6-9E5DC50025AA}" type="pres">
      <dgm:prSet presAssocID="{6E7AF962-063F-43A7-AD5F-387A005D2243}" presName="conn2-1" presStyleLbl="parChTrans1D2" presStyleIdx="3" presStyleCnt="4"/>
      <dgm:spPr/>
    </dgm:pt>
    <dgm:pt modelId="{3DFA5349-4E74-4EAF-B127-ECCF4DD38545}" type="pres">
      <dgm:prSet presAssocID="{6E7AF962-063F-43A7-AD5F-387A005D2243}" presName="connTx" presStyleCnt="0"/>
      <dgm:spPr/>
    </dgm:pt>
    <dgm:pt modelId="{03AE8287-A7EA-49D7-A545-2F24EC14104C}" type="pres">
      <dgm:prSet presAssocID="{6F12E6C4-1689-40FF-A961-EBFE58FE4682}" presName="root2" presStyleCnt="0"/>
      <dgm:spPr/>
    </dgm:pt>
    <dgm:pt modelId="{D8EDFFC8-D21F-4666-86B9-E52E45F6E160}" type="pres">
      <dgm:prSet presAssocID="{6F12E6C4-1689-40FF-A961-EBFE58FE4682}" presName="LevelTwoTextNode" presStyleLbl="node2" presStyleIdx="3" presStyleCnt="4">
        <dgm:presLayoutVars>
          <dgm:chPref val="3"/>
        </dgm:presLayoutVars>
      </dgm:prSet>
      <dgm:spPr/>
    </dgm:pt>
    <dgm:pt modelId="{73834EA4-2DF9-432D-AE1C-055BC34B9CE6}" type="pres">
      <dgm:prSet presAssocID="{6F12E6C4-1689-40FF-A961-EBFE58FE4682}" presName="level3hierChild" presStyleCnt="0"/>
      <dgm:spPr/>
    </dgm:pt>
  </dgm:ptLst>
  <dgm:cxnLst>
    <dgm:cxn modelId="{B145BE10-8D7A-4F76-BB3D-8537B9FF7D2F}" srcId="{D6047DBF-95AA-40BC-A783-377E8F18B84D}" destId="{9CF950A0-AF63-4EEF-9FFD-96C1F7E7E392}" srcOrd="0" destOrd="0" parTransId="{C208B5D8-5995-4479-A42A-8A55E56C12D9}" sibTransId="{789CBC20-C209-4F6E-8277-16D1CD2BC23E}"/>
    <dgm:cxn modelId="{24CE0490-DF51-46A0-A85C-BBDE0C07A3C1}" srcId="{9CF950A0-AF63-4EEF-9FFD-96C1F7E7E392}" destId="{43C98814-3703-4708-9480-0269618948C5}" srcOrd="0" destOrd="0" parTransId="{CEE48522-27B1-4F7F-84F9-D98425D345C1}" sibTransId="{8F8E0805-276C-4375-BEB7-3681B4D5E062}"/>
    <dgm:cxn modelId="{0C9F10A1-C86A-464E-BF94-F3A645B12D17}" srcId="{9CF950A0-AF63-4EEF-9FFD-96C1F7E7E392}" destId="{802E8BE4-85A4-41DF-A36C-7C9AFA71E46B}" srcOrd="1" destOrd="0" parTransId="{0E7EA4E8-5B6B-4ED9-9DD0-8A1CB8FE256B}" sibTransId="{EE90CCB2-DDF4-4423-A036-EED326EAA503}"/>
    <dgm:cxn modelId="{83CF602A-0449-4E85-9A22-6CE63C874308}" srcId="{9CF950A0-AF63-4EEF-9FFD-96C1F7E7E392}" destId="{72DDAB3D-3B27-4437-BD5F-A9FC38F07C67}" srcOrd="2" destOrd="0" parTransId="{13F9B52D-93D9-4D49-B7D2-F062B9BFFFF3}" sibTransId="{EAF06B41-3938-4F5B-8E38-F9534F3CBDB1}"/>
    <dgm:cxn modelId="{EED66AE6-EEB8-4BCF-9E18-DC54AB1664CB}" srcId="{9CF950A0-AF63-4EEF-9FFD-96C1F7E7E392}" destId="{6F12E6C4-1689-40FF-A961-EBFE58FE4682}" srcOrd="3" destOrd="0" parTransId="{6E7AF962-063F-43A7-AD5F-387A005D2243}" sibTransId="{32153F38-2E32-4A68-834F-24530FC70DB7}"/>
    <dgm:cxn modelId="{C95875DC-3709-4DA7-A6B0-DBAFD2329CBC}" type="presOf" srcId="{D6047DBF-95AA-40BC-A783-377E8F18B84D}" destId="{D46EE152-774F-4CA8-9116-98CB08AEFA88}" srcOrd="0" destOrd="0" presId="urn:microsoft.com/office/officeart/2008/layout/HorizontalMultiLevelHierarchy"/>
    <dgm:cxn modelId="{BFE86820-49D8-4148-9E1D-25A707AFA66E}" type="presParOf" srcId="{D46EE152-774F-4CA8-9116-98CB08AEFA88}" destId="{D1C58439-AB41-4D73-94D5-800644F6883C}" srcOrd="0" destOrd="0" presId="urn:microsoft.com/office/officeart/2008/layout/HorizontalMultiLevelHierarchy"/>
    <dgm:cxn modelId="{A81540FB-C19D-4973-9724-3B0BFF79F18C}" type="presParOf" srcId="{D1C58439-AB41-4D73-94D5-800644F6883C}" destId="{9B9BF0AB-5901-4E79-B4D7-EC064A6E4281}" srcOrd="0" destOrd="0" presId="urn:microsoft.com/office/officeart/2008/layout/HorizontalMultiLevelHierarchy"/>
    <dgm:cxn modelId="{2FA20C94-7188-4660-A20A-DDD310D90265}" type="presOf" srcId="{9CF950A0-AF63-4EEF-9FFD-96C1F7E7E392}" destId="{9B9BF0AB-5901-4E79-B4D7-EC064A6E4281}" srcOrd="0" destOrd="0" presId="urn:microsoft.com/office/officeart/2008/layout/HorizontalMultiLevelHierarchy"/>
    <dgm:cxn modelId="{A203BFD4-FE6E-4674-948A-4DA3DC16D2C6}" type="presParOf" srcId="{D1C58439-AB41-4D73-94D5-800644F6883C}" destId="{A6E13702-6C97-4911-A4E2-59EE8E68C431}" srcOrd="1" destOrd="0" presId="urn:microsoft.com/office/officeart/2008/layout/HorizontalMultiLevelHierarchy"/>
    <dgm:cxn modelId="{EF5AB8DB-5D47-401A-9CF3-E049A19F6547}" type="presParOf" srcId="{A6E13702-6C97-4911-A4E2-59EE8E68C431}" destId="{64B430B3-FF1B-406C-9FF2-27BA23788747}" srcOrd="0" destOrd="1" presId="urn:microsoft.com/office/officeart/2008/layout/HorizontalMultiLevelHierarchy"/>
    <dgm:cxn modelId="{EE028E25-61CE-4066-8B28-E6E1FA04601B}" type="presOf" srcId="{CEE48522-27B1-4F7F-84F9-D98425D345C1}" destId="{64B430B3-FF1B-406C-9FF2-27BA23788747}" srcOrd="0" destOrd="0" presId="urn:microsoft.com/office/officeart/2008/layout/HorizontalMultiLevelHierarchy"/>
    <dgm:cxn modelId="{E1BE8707-15BF-41A3-A5E6-F714A8078EA0}" type="presParOf" srcId="{64B430B3-FF1B-406C-9FF2-27BA23788747}" destId="{C069D299-1B39-4BB1-9C27-833B58C46156}" srcOrd="0" destOrd="0" presId="urn:microsoft.com/office/officeart/2008/layout/HorizontalMultiLevelHierarchy"/>
    <dgm:cxn modelId="{BE81EE1D-CE7D-4AB4-9776-85A9718BB101}" type="presOf" srcId="{CEE48522-27B1-4F7F-84F9-D98425D345C1}" destId="{C069D299-1B39-4BB1-9C27-833B58C46156}" srcOrd="1" destOrd="0" presId="urn:microsoft.com/office/officeart/2008/layout/HorizontalMultiLevelHierarchy"/>
    <dgm:cxn modelId="{64EB2E40-05E0-41D9-9859-6E4BD6AF15A0}" type="presParOf" srcId="{A6E13702-6C97-4911-A4E2-59EE8E68C431}" destId="{9C4BE19C-8DBD-46B6-9067-607184141480}" srcOrd="1" destOrd="1" presId="urn:microsoft.com/office/officeart/2008/layout/HorizontalMultiLevelHierarchy"/>
    <dgm:cxn modelId="{9BCA3EF8-3CAD-498E-9E3C-D73C91AEBB27}" type="presParOf" srcId="{9C4BE19C-8DBD-46B6-9067-607184141480}" destId="{CDA235D6-AC41-4ED3-AF28-D9CD9EDCBAED}" srcOrd="0" destOrd="1" presId="urn:microsoft.com/office/officeart/2008/layout/HorizontalMultiLevelHierarchy"/>
    <dgm:cxn modelId="{DE03C92C-1A7A-429D-8DC8-EEA87A853AA6}" type="presOf" srcId="{43C98814-3703-4708-9480-0269618948C5}" destId="{CDA235D6-AC41-4ED3-AF28-D9CD9EDCBAED}" srcOrd="0" destOrd="0" presId="urn:microsoft.com/office/officeart/2008/layout/HorizontalMultiLevelHierarchy"/>
    <dgm:cxn modelId="{31350A19-BA4D-4CD9-A316-56217A2E9527}" type="presParOf" srcId="{9C4BE19C-8DBD-46B6-9067-607184141480}" destId="{72E265FC-36E6-4BBF-AC05-214FD6415DAB}" srcOrd="1" destOrd="1" presId="urn:microsoft.com/office/officeart/2008/layout/HorizontalMultiLevelHierarchy"/>
    <dgm:cxn modelId="{C0D56499-3A1C-4EDC-92CC-B89688F4021A}" type="presParOf" srcId="{A6E13702-6C97-4911-A4E2-59EE8E68C431}" destId="{5CE35372-F499-45BD-BC8C-C577452A5347}" srcOrd="2" destOrd="1" presId="urn:microsoft.com/office/officeart/2008/layout/HorizontalMultiLevelHierarchy"/>
    <dgm:cxn modelId="{96FF3611-59FB-4019-AADB-69A92DC910EC}" type="presOf" srcId="{0E7EA4E8-5B6B-4ED9-9DD0-8A1CB8FE256B}" destId="{5CE35372-F499-45BD-BC8C-C577452A5347}" srcOrd="0" destOrd="0" presId="urn:microsoft.com/office/officeart/2008/layout/HorizontalMultiLevelHierarchy"/>
    <dgm:cxn modelId="{5E2EE00B-5F3F-45D1-8F53-9610D0FB5ABD}" type="presParOf" srcId="{5CE35372-F499-45BD-BC8C-C577452A5347}" destId="{7D12321B-C3B6-40B9-8702-2C16849E0E9C}" srcOrd="0" destOrd="2" presId="urn:microsoft.com/office/officeart/2008/layout/HorizontalMultiLevelHierarchy"/>
    <dgm:cxn modelId="{9627F443-6B5D-4CA7-AC15-16072F800EAB}" type="presOf" srcId="{0E7EA4E8-5B6B-4ED9-9DD0-8A1CB8FE256B}" destId="{7D12321B-C3B6-40B9-8702-2C16849E0E9C}" srcOrd="1" destOrd="0" presId="urn:microsoft.com/office/officeart/2008/layout/HorizontalMultiLevelHierarchy"/>
    <dgm:cxn modelId="{DBA5E9AC-01F4-413C-9107-EBD4BF220BE6}" type="presParOf" srcId="{A6E13702-6C97-4911-A4E2-59EE8E68C431}" destId="{B10B8C7E-5FDC-4F2A-9F0B-5598448E782A}" srcOrd="3" destOrd="1" presId="urn:microsoft.com/office/officeart/2008/layout/HorizontalMultiLevelHierarchy"/>
    <dgm:cxn modelId="{D07C6421-AFC4-48B9-8A54-46406774E8A8}" type="presParOf" srcId="{B10B8C7E-5FDC-4F2A-9F0B-5598448E782A}" destId="{B5AFE183-74C5-49AA-AC64-A479123007B9}" srcOrd="0" destOrd="3" presId="urn:microsoft.com/office/officeart/2008/layout/HorizontalMultiLevelHierarchy"/>
    <dgm:cxn modelId="{EA8561BC-C631-4CBE-968D-6160E9661768}" type="presOf" srcId="{802E8BE4-85A4-41DF-A36C-7C9AFA71E46B}" destId="{B5AFE183-74C5-49AA-AC64-A479123007B9}" srcOrd="0" destOrd="0" presId="urn:microsoft.com/office/officeart/2008/layout/HorizontalMultiLevelHierarchy"/>
    <dgm:cxn modelId="{59AE4B4F-352F-4927-96A0-53B6AFF4978C}" type="presParOf" srcId="{B10B8C7E-5FDC-4F2A-9F0B-5598448E782A}" destId="{8F93CCE1-D84E-4DB6-9AB8-17DEEE357105}" srcOrd="1" destOrd="3" presId="urn:microsoft.com/office/officeart/2008/layout/HorizontalMultiLevelHierarchy"/>
    <dgm:cxn modelId="{83AF710F-2EA5-461D-AF52-D9B8CA4F27C6}" type="presParOf" srcId="{A6E13702-6C97-4911-A4E2-59EE8E68C431}" destId="{B7A9DF05-3372-4747-B270-3EBC931328ED}" srcOrd="4" destOrd="1" presId="urn:microsoft.com/office/officeart/2008/layout/HorizontalMultiLevelHierarchy"/>
    <dgm:cxn modelId="{FDE99D6F-9B32-4941-9FAE-E21465038364}" type="presOf" srcId="{13F9B52D-93D9-4D49-B7D2-F062B9BFFFF3}" destId="{B7A9DF05-3372-4747-B270-3EBC931328ED}" srcOrd="0" destOrd="0" presId="urn:microsoft.com/office/officeart/2008/layout/HorizontalMultiLevelHierarchy"/>
    <dgm:cxn modelId="{FB92B0A5-7975-4D6E-B1A2-3725CCDB8AB8}" type="presParOf" srcId="{B7A9DF05-3372-4747-B270-3EBC931328ED}" destId="{8CCD1484-3183-4B5C-B5FE-079EC41A8DFF}" srcOrd="0" destOrd="4" presId="urn:microsoft.com/office/officeart/2008/layout/HorizontalMultiLevelHierarchy"/>
    <dgm:cxn modelId="{A153C56C-8FB9-4C54-9DC9-4649D68FC57B}" type="presOf" srcId="{13F9B52D-93D9-4D49-B7D2-F062B9BFFFF3}" destId="{8CCD1484-3183-4B5C-B5FE-079EC41A8DFF}" srcOrd="1" destOrd="0" presId="urn:microsoft.com/office/officeart/2008/layout/HorizontalMultiLevelHierarchy"/>
    <dgm:cxn modelId="{63BDF217-3E2A-42E5-AB89-D2CDD9BB1781}" type="presParOf" srcId="{A6E13702-6C97-4911-A4E2-59EE8E68C431}" destId="{3D03E9DC-09C3-4539-B90A-8BFC2E748062}" srcOrd="5" destOrd="1" presId="urn:microsoft.com/office/officeart/2008/layout/HorizontalMultiLevelHierarchy"/>
    <dgm:cxn modelId="{5E6DF4D2-501D-4F7D-B51A-FD5EA184C775}" type="presParOf" srcId="{3D03E9DC-09C3-4539-B90A-8BFC2E748062}" destId="{9DE0FC6D-0023-4637-B8BD-98523B47D7FD}" srcOrd="0" destOrd="5" presId="urn:microsoft.com/office/officeart/2008/layout/HorizontalMultiLevelHierarchy"/>
    <dgm:cxn modelId="{4164880B-2B71-4EA6-B7D8-4E517BA8A629}" type="presOf" srcId="{72DDAB3D-3B27-4437-BD5F-A9FC38F07C67}" destId="{9DE0FC6D-0023-4637-B8BD-98523B47D7FD}" srcOrd="0" destOrd="0" presId="urn:microsoft.com/office/officeart/2008/layout/HorizontalMultiLevelHierarchy"/>
    <dgm:cxn modelId="{79538771-80A8-42DD-9826-7E5670CAAD6E}" type="presParOf" srcId="{3D03E9DC-09C3-4539-B90A-8BFC2E748062}" destId="{C2873A10-09C0-436E-BF37-0919E7FDB070}" srcOrd="1" destOrd="5" presId="urn:microsoft.com/office/officeart/2008/layout/HorizontalMultiLevelHierarchy"/>
    <dgm:cxn modelId="{7437F02A-D652-4DBF-A409-100799D18808}" type="presParOf" srcId="{A6E13702-6C97-4911-A4E2-59EE8E68C431}" destId="{F675FF1C-4AC5-4C11-9DC6-9E5DC50025AA}" srcOrd="6" destOrd="1" presId="urn:microsoft.com/office/officeart/2008/layout/HorizontalMultiLevelHierarchy"/>
    <dgm:cxn modelId="{C724CC04-3EB5-40F1-9B59-6454DE7F8EEC}" type="presOf" srcId="{6E7AF962-063F-43A7-AD5F-387A005D2243}" destId="{F675FF1C-4AC5-4C11-9DC6-9E5DC50025AA}" srcOrd="0" destOrd="0" presId="urn:microsoft.com/office/officeart/2008/layout/HorizontalMultiLevelHierarchy"/>
    <dgm:cxn modelId="{0D33A28C-24A6-48C8-A797-13F9C5468257}" type="presParOf" srcId="{F675FF1C-4AC5-4C11-9DC6-9E5DC50025AA}" destId="{3DFA5349-4E74-4EAF-B127-ECCF4DD38545}" srcOrd="0" destOrd="6" presId="urn:microsoft.com/office/officeart/2008/layout/HorizontalMultiLevelHierarchy"/>
    <dgm:cxn modelId="{0B3646B5-9993-4F87-9B83-DAB393C12587}" type="presOf" srcId="{6E7AF962-063F-43A7-AD5F-387A005D2243}" destId="{3DFA5349-4E74-4EAF-B127-ECCF4DD38545}" srcOrd="1" destOrd="0" presId="urn:microsoft.com/office/officeart/2008/layout/HorizontalMultiLevelHierarchy"/>
    <dgm:cxn modelId="{8E13FD67-475E-476A-A53F-67C0A8C41274}" type="presParOf" srcId="{A6E13702-6C97-4911-A4E2-59EE8E68C431}" destId="{03AE8287-A7EA-49D7-A545-2F24EC14104C}" srcOrd="7" destOrd="1" presId="urn:microsoft.com/office/officeart/2008/layout/HorizontalMultiLevelHierarchy"/>
    <dgm:cxn modelId="{D57D6C4A-67AB-46AC-ABF0-E07668D2B01D}" type="presParOf" srcId="{03AE8287-A7EA-49D7-A545-2F24EC14104C}" destId="{D8EDFFC8-D21F-4666-86B9-E52E45F6E160}" srcOrd="0" destOrd="7" presId="urn:microsoft.com/office/officeart/2008/layout/HorizontalMultiLevelHierarchy"/>
    <dgm:cxn modelId="{9CF15E63-BF4A-4EBC-9F4F-CD3032ECE259}" type="presOf" srcId="{6F12E6C4-1689-40FF-A961-EBFE58FE4682}" destId="{D8EDFFC8-D21F-4666-86B9-E52E45F6E160}" srcOrd="0" destOrd="0" presId="urn:microsoft.com/office/officeart/2008/layout/HorizontalMultiLevelHierarchy"/>
    <dgm:cxn modelId="{B5F8B0BA-55FC-4632-BC68-BD6CC4EC05CE}" type="presParOf" srcId="{03AE8287-A7EA-49D7-A545-2F24EC14104C}" destId="{73834EA4-2DF9-432D-AE1C-055BC34B9CE6}" srcOrd="1" destOrd="7"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63280" cy="3848100"/>
        <a:chOff x="0" y="0"/>
        <a:chExt cx="8463280" cy="3848100"/>
      </a:xfrm>
    </dsp:grpSpPr>
    <dsp:sp modelId="{64B430B3-FF1B-406C-9FF2-27BA23788747}">
      <dsp:nvSpPr>
        <dsp:cNvPr id="4" name="任意多边形 3"/>
        <dsp:cNvSpPr/>
      </dsp:nvSpPr>
      <dsp:spPr bwMode="white">
        <a:xfrm>
          <a:off x="660781" y="1201321"/>
          <a:ext cx="433472" cy="722729"/>
        </a:xfrm>
        <a:custGeom>
          <a:avLst/>
          <a:gdLst/>
          <a:ahLst/>
          <a:cxnLst/>
          <a:pathLst>
            <a:path w="683" h="1138">
              <a:moveTo>
                <a:pt x="0" y="1138"/>
              </a:moveTo>
              <a:lnTo>
                <a:pt x="341" y="1138"/>
              </a:lnTo>
              <a:lnTo>
                <a:pt x="341" y="0"/>
              </a:lnTo>
              <a:lnTo>
                <a:pt x="683"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p>
      </dsp:txBody>
      <dsp:txXfrm>
        <a:off x="660781" y="1201321"/>
        <a:ext cx="433472" cy="722729"/>
      </dsp:txXfrm>
    </dsp:sp>
    <dsp:sp modelId="{09934E91-12FB-4A5B-B207-E6B654DE98F0}">
      <dsp:nvSpPr>
        <dsp:cNvPr id="18" name="任意多边形 17"/>
        <dsp:cNvSpPr/>
      </dsp:nvSpPr>
      <dsp:spPr bwMode="white">
        <a:xfrm>
          <a:off x="3261614" y="1201321"/>
          <a:ext cx="433472" cy="0"/>
        </a:xfrm>
        <a:custGeom>
          <a:avLst/>
          <a:gdLst/>
          <a:ahLst/>
          <a:cxnLst/>
          <a:pathLst>
            <a:path w="683">
              <a:moveTo>
                <a:pt x="0" y="0"/>
              </a:move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3261614" y="1201321"/>
        <a:ext cx="433472" cy="0"/>
      </dsp:txXfrm>
    </dsp:sp>
    <dsp:sp modelId="{CED1A3A3-B184-469E-86AE-670623BA4E5D}">
      <dsp:nvSpPr>
        <dsp:cNvPr id="8" name="任意多边形 7"/>
        <dsp:cNvSpPr/>
      </dsp:nvSpPr>
      <dsp:spPr bwMode="white">
        <a:xfrm>
          <a:off x="660781" y="1924050"/>
          <a:ext cx="433472" cy="722729"/>
        </a:xfrm>
        <a:custGeom>
          <a:avLst/>
          <a:gdLst/>
          <a:ahLst/>
          <a:cxnLst/>
          <a:pathLst>
            <a:path w="683" h="1138">
              <a:moveTo>
                <a:pt x="0" y="0"/>
              </a:moveTo>
              <a:lnTo>
                <a:pt x="341" y="0"/>
              </a:lnTo>
              <a:lnTo>
                <a:pt x="341" y="1138"/>
              </a:lnTo>
              <a:lnTo>
                <a:pt x="683" y="1138"/>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p>
      </dsp:txBody>
      <dsp:txXfrm>
        <a:off x="660781" y="1924050"/>
        <a:ext cx="433472" cy="722729"/>
      </dsp:txXfrm>
    </dsp:sp>
    <dsp:sp modelId="{795667A5-1810-4C37-8720-16CFB52CED7C}">
      <dsp:nvSpPr>
        <dsp:cNvPr id="12" name="任意多边形 11"/>
        <dsp:cNvSpPr/>
      </dsp:nvSpPr>
      <dsp:spPr bwMode="white">
        <a:xfrm>
          <a:off x="3261614" y="2027297"/>
          <a:ext cx="433472" cy="619482"/>
        </a:xfrm>
        <a:custGeom>
          <a:avLst/>
          <a:gdLst/>
          <a:ahLst/>
          <a:cxnLst/>
          <a:pathLst>
            <a:path w="683" h="976">
              <a:moveTo>
                <a:pt x="0" y="976"/>
              </a:moveTo>
              <a:lnTo>
                <a:pt x="341" y="976"/>
              </a:lnTo>
              <a:lnTo>
                <a:pt x="341" y="0"/>
              </a:ln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3261614" y="2027297"/>
        <a:ext cx="433472" cy="619482"/>
      </dsp:txXfrm>
    </dsp:sp>
    <dsp:sp modelId="{05835C73-997D-48C7-9575-AFCC5F0CE9F7}">
      <dsp:nvSpPr>
        <dsp:cNvPr id="22" name="任意多边形 21"/>
        <dsp:cNvSpPr/>
      </dsp:nvSpPr>
      <dsp:spPr bwMode="white">
        <a:xfrm>
          <a:off x="5862447" y="1614309"/>
          <a:ext cx="433472" cy="412988"/>
        </a:xfrm>
        <a:custGeom>
          <a:avLst/>
          <a:gdLst/>
          <a:ahLst/>
          <a:cxnLst/>
          <a:pathLst>
            <a:path w="683" h="650">
              <a:moveTo>
                <a:pt x="0" y="650"/>
              </a:moveTo>
              <a:lnTo>
                <a:pt x="341" y="650"/>
              </a:lnTo>
              <a:lnTo>
                <a:pt x="341" y="0"/>
              </a:ln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5862447" y="1614309"/>
        <a:ext cx="433472" cy="412988"/>
      </dsp:txXfrm>
    </dsp:sp>
    <dsp:sp modelId="{DF153D2C-AFBC-425B-B48C-1733CC1F4C68}">
      <dsp:nvSpPr>
        <dsp:cNvPr id="24" name="任意多边形 23"/>
        <dsp:cNvSpPr/>
      </dsp:nvSpPr>
      <dsp:spPr bwMode="white">
        <a:xfrm>
          <a:off x="5862447" y="2027297"/>
          <a:ext cx="433472" cy="412988"/>
        </a:xfrm>
        <a:custGeom>
          <a:avLst/>
          <a:gdLst/>
          <a:ahLst/>
          <a:cxnLst/>
          <a:pathLst>
            <a:path w="683" h="650">
              <a:moveTo>
                <a:pt x="0" y="0"/>
              </a:moveTo>
              <a:lnTo>
                <a:pt x="341" y="0"/>
              </a:lnTo>
              <a:lnTo>
                <a:pt x="341" y="650"/>
              </a:lnTo>
              <a:lnTo>
                <a:pt x="683" y="65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5862447" y="2027297"/>
        <a:ext cx="433472" cy="412988"/>
      </dsp:txXfrm>
    </dsp:sp>
    <dsp:sp modelId="{5EBDF0D6-6875-45CF-8F46-7BD78E23D331}">
      <dsp:nvSpPr>
        <dsp:cNvPr id="14" name="任意多边形 13"/>
        <dsp:cNvSpPr/>
      </dsp:nvSpPr>
      <dsp:spPr bwMode="white">
        <a:xfrm>
          <a:off x="3261614" y="2646779"/>
          <a:ext cx="433472" cy="619482"/>
        </a:xfrm>
        <a:custGeom>
          <a:avLst/>
          <a:gdLst/>
          <a:ahLst/>
          <a:cxnLst/>
          <a:pathLst>
            <a:path w="683" h="976">
              <a:moveTo>
                <a:pt x="0" y="0"/>
              </a:moveTo>
              <a:lnTo>
                <a:pt x="341" y="0"/>
              </a:lnTo>
              <a:lnTo>
                <a:pt x="341" y="976"/>
              </a:lnTo>
              <a:lnTo>
                <a:pt x="683" y="97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3261614" y="2646779"/>
        <a:ext cx="433472" cy="619482"/>
      </dsp:txXfrm>
    </dsp:sp>
    <dsp:sp modelId="{4022042D-50AC-4FE5-BB4F-C441B02475D7}">
      <dsp:nvSpPr>
        <dsp:cNvPr id="20" name="任意多边形 19"/>
        <dsp:cNvSpPr/>
      </dsp:nvSpPr>
      <dsp:spPr bwMode="white">
        <a:xfrm>
          <a:off x="5862447" y="3266261"/>
          <a:ext cx="433472" cy="0"/>
        </a:xfrm>
        <a:custGeom>
          <a:avLst/>
          <a:gdLst/>
          <a:ahLst/>
          <a:cxnLst/>
          <a:pathLst>
            <a:path w="683">
              <a:moveTo>
                <a:pt x="0" y="0"/>
              </a:move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5862447" y="3266261"/>
        <a:ext cx="433472" cy="0"/>
      </dsp:txXfrm>
    </dsp:sp>
    <dsp:sp modelId="{9B9BF0AB-5901-4E79-B4D7-EC064A6E4281}">
      <dsp:nvSpPr>
        <dsp:cNvPr id="3" name="矩形 2"/>
        <dsp:cNvSpPr/>
      </dsp:nvSpPr>
      <dsp:spPr bwMode="white">
        <a:xfrm rot="16200000">
          <a:off x="-1408506" y="1593660"/>
          <a:ext cx="3477793"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41275" tIns="41275" rIns="41275" bIns="41275"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endParaRPr lang="zh-CN" altLang="en-US" sz="3600"/>
        </a:p>
      </dsp:txBody>
      <dsp:txXfrm rot="16200000">
        <a:off x="-1408506" y="1593660"/>
        <a:ext cx="3477793" cy="660781"/>
      </dsp:txXfrm>
    </dsp:sp>
    <dsp:sp modelId="{CDA235D6-AC41-4ED3-AF28-D9CD9EDCBAED}">
      <dsp:nvSpPr>
        <dsp:cNvPr id="5" name="矩形 4"/>
        <dsp:cNvSpPr/>
      </dsp:nvSpPr>
      <dsp:spPr bwMode="white">
        <a:xfrm>
          <a:off x="1094253" y="87093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800"/>
            <a:t>人文主题</a:t>
          </a:r>
          <a:endParaRPr lang="zh-CN" altLang="en-US" sz="2800"/>
        </a:p>
      </dsp:txBody>
      <dsp:txXfrm>
        <a:off x="1094253" y="870931"/>
        <a:ext cx="2167361" cy="660781"/>
      </dsp:txXfrm>
    </dsp:sp>
    <dsp:sp modelId="{9F04B170-4174-4A09-8A4A-188512F8E1B5}">
      <dsp:nvSpPr>
        <dsp:cNvPr id="19" name="矩形 18"/>
        <dsp:cNvSpPr/>
      </dsp:nvSpPr>
      <dsp:spPr bwMode="white">
        <a:xfrm>
          <a:off x="3695086" y="87093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劳动光荣</a:t>
          </a:r>
          <a:endParaRPr lang="zh-CN" sz="2800"/>
        </a:p>
      </dsp:txBody>
      <dsp:txXfrm>
        <a:off x="3695086" y="870931"/>
        <a:ext cx="2167361" cy="660781"/>
      </dsp:txXfrm>
    </dsp:sp>
    <dsp:sp modelId="{E8D2105A-5421-473B-835F-F6E08D9D2D9B}">
      <dsp:nvSpPr>
        <dsp:cNvPr id="9" name="矩形 8"/>
        <dsp:cNvSpPr/>
      </dsp:nvSpPr>
      <dsp:spPr bwMode="white">
        <a:xfrm>
          <a:off x="1094253" y="2316389"/>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800"/>
            <a:t>任务群</a:t>
          </a:r>
          <a:endParaRPr lang="zh-CN" altLang="en-US" sz="2800"/>
        </a:p>
      </dsp:txBody>
      <dsp:txXfrm>
        <a:off x="1094253" y="2316389"/>
        <a:ext cx="2167361" cy="660781"/>
      </dsp:txXfrm>
    </dsp:sp>
    <dsp:sp modelId="{BDA93D61-96F1-4E57-911D-BEE83332014C}">
      <dsp:nvSpPr>
        <dsp:cNvPr id="13" name="矩形 12"/>
        <dsp:cNvSpPr/>
      </dsp:nvSpPr>
      <dsp:spPr bwMode="white">
        <a:xfrm>
          <a:off x="3695086" y="1696907"/>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altLang="en-US"/>
            <a:t>实用性阅读与交流</a:t>
          </a:r>
          <a:endParaRPr altLang="en-US"/>
        </a:p>
      </dsp:txBody>
      <dsp:txXfrm>
        <a:off x="3695086" y="1696907"/>
        <a:ext cx="2167361" cy="660781"/>
      </dsp:txXfrm>
    </dsp:sp>
    <dsp:sp modelId="{92FF7814-96EF-4414-B609-AE507CC639E2}">
      <dsp:nvSpPr>
        <dsp:cNvPr id="23" name="矩形 22"/>
        <dsp:cNvSpPr/>
      </dsp:nvSpPr>
      <dsp:spPr bwMode="white">
        <a:xfrm>
          <a:off x="6295919" y="1283919"/>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人物通讯</a:t>
          </a:r>
          <a:endParaRPr lang="zh-CN" sz="2800"/>
        </a:p>
      </dsp:txBody>
      <dsp:txXfrm>
        <a:off x="6295919" y="1283919"/>
        <a:ext cx="2167361" cy="660781"/>
      </dsp:txXfrm>
    </dsp:sp>
    <dsp:sp modelId="{8F3763D9-71BB-4922-9152-893340255AE7}">
      <dsp:nvSpPr>
        <dsp:cNvPr id="25" name="矩形 24"/>
        <dsp:cNvSpPr/>
      </dsp:nvSpPr>
      <dsp:spPr bwMode="white">
        <a:xfrm>
          <a:off x="6295919" y="2109895"/>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新闻评论</a:t>
          </a:r>
          <a:endParaRPr lang="zh-CN" sz="2800"/>
        </a:p>
      </dsp:txBody>
      <dsp:txXfrm>
        <a:off x="6295919" y="2109895"/>
        <a:ext cx="2167361" cy="660781"/>
      </dsp:txXfrm>
    </dsp:sp>
    <dsp:sp modelId="{818A6917-8F0F-49C5-94F9-DB355F4C1273}">
      <dsp:nvSpPr>
        <dsp:cNvPr id="15" name="矩形 14"/>
        <dsp:cNvSpPr/>
      </dsp:nvSpPr>
      <dsp:spPr bwMode="white">
        <a:xfrm>
          <a:off x="3695086" y="293587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altLang="en-US"/>
            <a:t>文学阅读与写作</a:t>
          </a:r>
          <a:endParaRPr altLang="en-US"/>
        </a:p>
      </dsp:txBody>
      <dsp:txXfrm>
        <a:off x="3695086" y="2935871"/>
        <a:ext cx="2167361" cy="660781"/>
      </dsp:txXfrm>
    </dsp:sp>
    <dsp:sp modelId="{C3BE7CA1-6D62-4AB4-A654-FA68BC200815}">
      <dsp:nvSpPr>
        <dsp:cNvPr id="21" name="矩形 20"/>
        <dsp:cNvSpPr/>
      </dsp:nvSpPr>
      <dsp:spPr bwMode="white">
        <a:xfrm>
          <a:off x="6295919" y="293587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古诗两首</a:t>
          </a:r>
          <a:endParaRPr lang="zh-CN" sz="2800"/>
        </a:p>
      </dsp:txBody>
      <dsp:txXfrm>
        <a:off x="6295919" y="2935871"/>
        <a:ext cx="2167361" cy="660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63280" cy="3848100"/>
        <a:chOff x="0" y="0"/>
        <a:chExt cx="8463280" cy="3848100"/>
      </a:xfrm>
    </dsp:grpSpPr>
    <dsp:sp modelId="{64B430B3-FF1B-406C-9FF2-27BA23788747}">
      <dsp:nvSpPr>
        <dsp:cNvPr id="4" name="任意多边形 3"/>
        <dsp:cNvSpPr/>
      </dsp:nvSpPr>
      <dsp:spPr bwMode="white">
        <a:xfrm>
          <a:off x="660781" y="1201321"/>
          <a:ext cx="433472" cy="722729"/>
        </a:xfrm>
        <a:custGeom>
          <a:avLst/>
          <a:gdLst/>
          <a:ahLst/>
          <a:cxnLst/>
          <a:pathLst>
            <a:path w="683" h="1138">
              <a:moveTo>
                <a:pt x="0" y="1138"/>
              </a:moveTo>
              <a:lnTo>
                <a:pt x="341" y="1138"/>
              </a:lnTo>
              <a:lnTo>
                <a:pt x="341" y="0"/>
              </a:lnTo>
              <a:lnTo>
                <a:pt x="683" y="0"/>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p>
      </dsp:txBody>
      <dsp:txXfrm>
        <a:off x="660781" y="1201321"/>
        <a:ext cx="433472" cy="722729"/>
      </dsp:txXfrm>
    </dsp:sp>
    <dsp:sp modelId="{09934E91-12FB-4A5B-B207-E6B654DE98F0}">
      <dsp:nvSpPr>
        <dsp:cNvPr id="18" name="任意多边形 17"/>
        <dsp:cNvSpPr/>
      </dsp:nvSpPr>
      <dsp:spPr bwMode="white">
        <a:xfrm>
          <a:off x="3261614" y="1201321"/>
          <a:ext cx="433472" cy="0"/>
        </a:xfrm>
        <a:custGeom>
          <a:avLst/>
          <a:gdLst/>
          <a:ahLst/>
          <a:cxnLst/>
          <a:pathLst>
            <a:path w="683">
              <a:moveTo>
                <a:pt x="0" y="0"/>
              </a:move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3261614" y="1201321"/>
        <a:ext cx="433472" cy="0"/>
      </dsp:txXfrm>
    </dsp:sp>
    <dsp:sp modelId="{CED1A3A3-B184-469E-86AE-670623BA4E5D}">
      <dsp:nvSpPr>
        <dsp:cNvPr id="8" name="任意多边形 7"/>
        <dsp:cNvSpPr/>
      </dsp:nvSpPr>
      <dsp:spPr bwMode="white">
        <a:xfrm>
          <a:off x="660781" y="1924050"/>
          <a:ext cx="433472" cy="722729"/>
        </a:xfrm>
        <a:custGeom>
          <a:avLst/>
          <a:gdLst/>
          <a:ahLst/>
          <a:cxnLst/>
          <a:pathLst>
            <a:path w="683" h="1138">
              <a:moveTo>
                <a:pt x="0" y="0"/>
              </a:moveTo>
              <a:lnTo>
                <a:pt x="341" y="0"/>
              </a:lnTo>
              <a:lnTo>
                <a:pt x="341" y="1138"/>
              </a:lnTo>
              <a:lnTo>
                <a:pt x="683" y="1138"/>
              </a:lnTo>
            </a:path>
          </a:pathLst>
        </a:custGeom>
      </dsp:spPr>
      <dsp:style>
        <a:lnRef idx="2">
          <a:schemeClr val="accent1">
            <a:shade val="6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endParaRPr lang="zh-CN" altLang="en-US"/>
        </a:p>
      </dsp:txBody>
      <dsp:txXfrm>
        <a:off x="660781" y="1924050"/>
        <a:ext cx="433472" cy="722729"/>
      </dsp:txXfrm>
    </dsp:sp>
    <dsp:sp modelId="{795667A5-1810-4C37-8720-16CFB52CED7C}">
      <dsp:nvSpPr>
        <dsp:cNvPr id="12" name="任意多边形 11"/>
        <dsp:cNvSpPr/>
      </dsp:nvSpPr>
      <dsp:spPr bwMode="white">
        <a:xfrm>
          <a:off x="3261614" y="2027297"/>
          <a:ext cx="433472" cy="619482"/>
        </a:xfrm>
        <a:custGeom>
          <a:avLst/>
          <a:gdLst/>
          <a:ahLst/>
          <a:cxnLst/>
          <a:pathLst>
            <a:path w="683" h="976">
              <a:moveTo>
                <a:pt x="0" y="976"/>
              </a:moveTo>
              <a:lnTo>
                <a:pt x="341" y="976"/>
              </a:lnTo>
              <a:lnTo>
                <a:pt x="341" y="0"/>
              </a:ln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3261614" y="2027297"/>
        <a:ext cx="433472" cy="619482"/>
      </dsp:txXfrm>
    </dsp:sp>
    <dsp:sp modelId="{05835C73-997D-48C7-9575-AFCC5F0CE9F7}">
      <dsp:nvSpPr>
        <dsp:cNvPr id="22" name="任意多边形 21"/>
        <dsp:cNvSpPr/>
      </dsp:nvSpPr>
      <dsp:spPr bwMode="white">
        <a:xfrm>
          <a:off x="5862447" y="1614309"/>
          <a:ext cx="433472" cy="412988"/>
        </a:xfrm>
        <a:custGeom>
          <a:avLst/>
          <a:gdLst/>
          <a:ahLst/>
          <a:cxnLst/>
          <a:pathLst>
            <a:path w="683" h="650">
              <a:moveTo>
                <a:pt x="0" y="650"/>
              </a:moveTo>
              <a:lnTo>
                <a:pt x="341" y="650"/>
              </a:lnTo>
              <a:lnTo>
                <a:pt x="341" y="0"/>
              </a:ln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5862447" y="1614309"/>
        <a:ext cx="433472" cy="412988"/>
      </dsp:txXfrm>
    </dsp:sp>
    <dsp:sp modelId="{DF153D2C-AFBC-425B-B48C-1733CC1F4C68}">
      <dsp:nvSpPr>
        <dsp:cNvPr id="24" name="任意多边形 23"/>
        <dsp:cNvSpPr/>
      </dsp:nvSpPr>
      <dsp:spPr bwMode="white">
        <a:xfrm>
          <a:off x="5862447" y="2027297"/>
          <a:ext cx="433472" cy="412988"/>
        </a:xfrm>
        <a:custGeom>
          <a:avLst/>
          <a:gdLst/>
          <a:ahLst/>
          <a:cxnLst/>
          <a:pathLst>
            <a:path w="683" h="650">
              <a:moveTo>
                <a:pt x="0" y="0"/>
              </a:moveTo>
              <a:lnTo>
                <a:pt x="341" y="0"/>
              </a:lnTo>
              <a:lnTo>
                <a:pt x="341" y="650"/>
              </a:lnTo>
              <a:lnTo>
                <a:pt x="683" y="65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5862447" y="2027297"/>
        <a:ext cx="433472" cy="412988"/>
      </dsp:txXfrm>
    </dsp:sp>
    <dsp:sp modelId="{5EBDF0D6-6875-45CF-8F46-7BD78E23D331}">
      <dsp:nvSpPr>
        <dsp:cNvPr id="14" name="任意多边形 13"/>
        <dsp:cNvSpPr/>
      </dsp:nvSpPr>
      <dsp:spPr bwMode="white">
        <a:xfrm>
          <a:off x="3261614" y="2646779"/>
          <a:ext cx="433472" cy="619482"/>
        </a:xfrm>
        <a:custGeom>
          <a:avLst/>
          <a:gdLst/>
          <a:ahLst/>
          <a:cxnLst/>
          <a:pathLst>
            <a:path w="683" h="976">
              <a:moveTo>
                <a:pt x="0" y="0"/>
              </a:moveTo>
              <a:lnTo>
                <a:pt x="341" y="0"/>
              </a:lnTo>
              <a:lnTo>
                <a:pt x="341" y="976"/>
              </a:lnTo>
              <a:lnTo>
                <a:pt x="683" y="976"/>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3261614" y="2646779"/>
        <a:ext cx="433472" cy="619482"/>
      </dsp:txXfrm>
    </dsp:sp>
    <dsp:sp modelId="{4022042D-50AC-4FE5-BB4F-C441B02475D7}">
      <dsp:nvSpPr>
        <dsp:cNvPr id="20" name="任意多边形 19"/>
        <dsp:cNvSpPr/>
      </dsp:nvSpPr>
      <dsp:spPr bwMode="white">
        <a:xfrm>
          <a:off x="5862447" y="3266261"/>
          <a:ext cx="433472" cy="0"/>
        </a:xfrm>
        <a:custGeom>
          <a:avLst/>
          <a:gdLst/>
          <a:ahLst/>
          <a:cxnLst/>
          <a:pathLst>
            <a:path w="683">
              <a:moveTo>
                <a:pt x="0" y="0"/>
              </a:moveTo>
              <a:lnTo>
                <a:pt x="683" y="0"/>
              </a:lnTo>
            </a:path>
          </a:pathLst>
        </a:custGeom>
      </dsp:spPr>
      <dsp:style>
        <a:lnRef idx="2">
          <a:schemeClr val="accent1">
            <a:shade val="80000"/>
          </a:schemeClr>
        </a:lnRef>
        <a:fillRef idx="0">
          <a:schemeClr val="accent1"/>
        </a:fillRef>
        <a:effectRef idx="0">
          <a:scrgbClr r="0" g="0" b="0"/>
        </a:effectRef>
        <a:fontRef idx="minor"/>
      </dsp:style>
      <dsp:txBody>
        <a:bodyPr lIns="12700" tIns="0" rIns="12700" bIns="0" anchor="ctr"/>
        <a:lstStyle>
          <a:lvl1pPr algn="ctr">
            <a:defRPr sz="5000"/>
          </a:lvl1pPr>
          <a:lvl2pPr marL="285750" indent="-285750" algn="ctr">
            <a:defRPr sz="3900"/>
          </a:lvl2pPr>
          <a:lvl3pPr marL="571500" indent="-285750" algn="ctr">
            <a:defRPr sz="3900"/>
          </a:lvl3pPr>
          <a:lvl4pPr marL="857250" indent="-285750" algn="ctr">
            <a:defRPr sz="3900"/>
          </a:lvl4pPr>
          <a:lvl5pPr marL="1143000" indent="-285750" algn="ctr">
            <a:defRPr sz="3900"/>
          </a:lvl5pPr>
          <a:lvl6pPr marL="1428750" indent="-285750" algn="ctr">
            <a:defRPr sz="3900"/>
          </a:lvl6pPr>
          <a:lvl7pPr marL="1714500" indent="-285750" algn="ctr">
            <a:defRPr sz="3900"/>
          </a:lvl7pPr>
          <a:lvl8pPr marL="2000250" indent="-285750" algn="ctr">
            <a:defRPr sz="3900"/>
          </a:lvl8pPr>
          <a:lvl9pPr marL="2286000" indent="-285750" algn="ctr">
            <a:defRPr sz="3900"/>
          </a:lvl9pPr>
        </a:lstStyle>
        <a:p>
          <a:pPr lvl="0">
            <a:lnSpc>
              <a:spcPct val="100000"/>
            </a:lnSpc>
            <a:spcBef>
              <a:spcPct val="0"/>
            </a:spcBef>
            <a:spcAft>
              <a:spcPct val="35000"/>
            </a:spcAft>
          </a:pPr>
        </a:p>
      </dsp:txBody>
      <dsp:txXfrm>
        <a:off x="5862447" y="3266261"/>
        <a:ext cx="433472" cy="0"/>
      </dsp:txXfrm>
    </dsp:sp>
    <dsp:sp modelId="{9B9BF0AB-5901-4E79-B4D7-EC064A6E4281}">
      <dsp:nvSpPr>
        <dsp:cNvPr id="3" name="矩形 2"/>
        <dsp:cNvSpPr/>
      </dsp:nvSpPr>
      <dsp:spPr bwMode="white">
        <a:xfrm rot="16200000">
          <a:off x="-1408506" y="1593660"/>
          <a:ext cx="3477793"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22860" tIns="22860" rIns="2286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a:t>双线组元</a:t>
          </a:r>
          <a:endParaRPr lang="zh-CN" altLang="en-US" sz="3600"/>
        </a:p>
      </dsp:txBody>
      <dsp:txXfrm rot="16200000">
        <a:off x="-1408506" y="1593660"/>
        <a:ext cx="3477793" cy="660781"/>
      </dsp:txXfrm>
    </dsp:sp>
    <dsp:sp modelId="{CDA235D6-AC41-4ED3-AF28-D9CD9EDCBAED}">
      <dsp:nvSpPr>
        <dsp:cNvPr id="5" name="矩形 4"/>
        <dsp:cNvSpPr/>
      </dsp:nvSpPr>
      <dsp:spPr bwMode="white">
        <a:xfrm>
          <a:off x="1094253" y="87093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800"/>
            <a:t>人文主题</a:t>
          </a:r>
          <a:endParaRPr lang="zh-CN" altLang="en-US" sz="2800"/>
        </a:p>
      </dsp:txBody>
      <dsp:txXfrm>
        <a:off x="1094253" y="870931"/>
        <a:ext cx="2167361" cy="660781"/>
      </dsp:txXfrm>
    </dsp:sp>
    <dsp:sp modelId="{9F04B170-4174-4A09-8A4A-188512F8E1B5}">
      <dsp:nvSpPr>
        <dsp:cNvPr id="19" name="矩形 18"/>
        <dsp:cNvSpPr/>
      </dsp:nvSpPr>
      <dsp:spPr bwMode="white">
        <a:xfrm>
          <a:off x="3695086" y="87093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buNone/>
          </a:pPr>
          <a:r>
            <a:rPr lang="zh-CN" sz="2800"/>
            <a:t>劳动光荣</a:t>
          </a:r>
          <a:endParaRPr lang="zh-CN" sz="2800"/>
        </a:p>
      </dsp:txBody>
      <dsp:txXfrm>
        <a:off x="3695086" y="870931"/>
        <a:ext cx="2167361" cy="660781"/>
      </dsp:txXfrm>
    </dsp:sp>
    <dsp:sp modelId="{E8D2105A-5421-473B-835F-F6E08D9D2D9B}">
      <dsp:nvSpPr>
        <dsp:cNvPr id="9" name="矩形 8"/>
        <dsp:cNvSpPr/>
      </dsp:nvSpPr>
      <dsp:spPr bwMode="white">
        <a:xfrm>
          <a:off x="1094253" y="2316389"/>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sz="2800"/>
            <a:t>任务群</a:t>
          </a:r>
          <a:endParaRPr lang="zh-CN" altLang="en-US" sz="2800"/>
        </a:p>
      </dsp:txBody>
      <dsp:txXfrm>
        <a:off x="1094253" y="2316389"/>
        <a:ext cx="2167361" cy="660781"/>
      </dsp:txXfrm>
    </dsp:sp>
    <dsp:sp modelId="{BDA93D61-96F1-4E57-911D-BEE83332014C}">
      <dsp:nvSpPr>
        <dsp:cNvPr id="13" name="矩形 12"/>
        <dsp:cNvSpPr/>
      </dsp:nvSpPr>
      <dsp:spPr bwMode="white">
        <a:xfrm>
          <a:off x="3695086" y="1696907"/>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altLang="en-US"/>
            <a:t>实用性阅读与交流</a:t>
          </a:r>
          <a:endParaRPr altLang="en-US"/>
        </a:p>
      </dsp:txBody>
      <dsp:txXfrm>
        <a:off x="3695086" y="1696907"/>
        <a:ext cx="2167361" cy="660781"/>
      </dsp:txXfrm>
    </dsp:sp>
    <dsp:sp modelId="{92FF7814-96EF-4414-B609-AE507CC639E2}">
      <dsp:nvSpPr>
        <dsp:cNvPr id="23" name="矩形 22"/>
        <dsp:cNvSpPr/>
      </dsp:nvSpPr>
      <dsp:spPr bwMode="white">
        <a:xfrm>
          <a:off x="6295919" y="1283919"/>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人物通讯</a:t>
          </a:r>
          <a:endParaRPr lang="zh-CN" sz="2800"/>
        </a:p>
      </dsp:txBody>
      <dsp:txXfrm>
        <a:off x="6295919" y="1283919"/>
        <a:ext cx="2167361" cy="660781"/>
      </dsp:txXfrm>
    </dsp:sp>
    <dsp:sp modelId="{8F3763D9-71BB-4922-9152-893340255AE7}">
      <dsp:nvSpPr>
        <dsp:cNvPr id="25" name="矩形 24"/>
        <dsp:cNvSpPr/>
      </dsp:nvSpPr>
      <dsp:spPr bwMode="white">
        <a:xfrm>
          <a:off x="6295919" y="2109895"/>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新闻评论</a:t>
          </a:r>
          <a:endParaRPr lang="zh-CN" sz="2800"/>
        </a:p>
      </dsp:txBody>
      <dsp:txXfrm>
        <a:off x="6295919" y="2109895"/>
        <a:ext cx="2167361" cy="660781"/>
      </dsp:txXfrm>
    </dsp:sp>
    <dsp:sp modelId="{818A6917-8F0F-49C5-94F9-DB355F4C1273}">
      <dsp:nvSpPr>
        <dsp:cNvPr id="15" name="矩形 14"/>
        <dsp:cNvSpPr/>
      </dsp:nvSpPr>
      <dsp:spPr bwMode="white">
        <a:xfrm>
          <a:off x="3695086" y="293587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3335" tIns="13335" rIns="13335" bIns="13335"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altLang="en-US"/>
            <a:t>文学阅读与写作</a:t>
          </a:r>
          <a:endParaRPr altLang="en-US"/>
        </a:p>
      </dsp:txBody>
      <dsp:txXfrm>
        <a:off x="3695086" y="2935871"/>
        <a:ext cx="2167361" cy="660781"/>
      </dsp:txXfrm>
    </dsp:sp>
    <dsp:sp modelId="{C3BE7CA1-6D62-4AB4-A654-FA68BC200815}">
      <dsp:nvSpPr>
        <dsp:cNvPr id="21" name="矩形 20"/>
        <dsp:cNvSpPr/>
      </dsp:nvSpPr>
      <dsp:spPr bwMode="white">
        <a:xfrm>
          <a:off x="6295919" y="2935871"/>
          <a:ext cx="2167361" cy="660781"/>
        </a:xfrm>
        <a:prstGeom prst="rect">
          <a:avLst/>
        </a:prstGeom>
      </dsp:spPr>
      <dsp:style>
        <a:lnRef idx="0">
          <a:schemeClr val="lt1"/>
        </a:lnRef>
        <a:fillRef idx="3">
          <a:schemeClr val="accent1"/>
        </a:fillRef>
        <a:effectRef idx="3">
          <a:scrgbClr r="0" g="0" b="0"/>
        </a:effectRef>
        <a:fontRef idx="minor">
          <a:schemeClr val="lt1"/>
        </a:fontRef>
      </dsp:style>
      <dsp:txBody>
        <a:bodyPr vert="horz" wrap="square" lIns="17780" tIns="17780" rIns="17780" bIns="1778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sz="2800"/>
            <a:t>古诗两首</a:t>
          </a:r>
          <a:endParaRPr lang="zh-CN" sz="2800"/>
        </a:p>
      </dsp:txBody>
      <dsp:txXfrm>
        <a:off x="6295919" y="2935871"/>
        <a:ext cx="2167361" cy="66078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66A4BE8-77FE-4CD6-9733-A84A79002F0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F02D07-F8B2-4C68-885F-AEF19BA69E6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6A4BE8-77FE-4CD6-9733-A84A79002F0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F02D07-F8B2-4C68-885F-AEF19BA69E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slow" p14:dur="15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emf"/><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20265" y="2352675"/>
            <a:ext cx="8590915" cy="829945"/>
          </a:xfrm>
          <a:prstGeom prst="rect">
            <a:avLst/>
          </a:prstGeom>
          <a:noFill/>
        </p:spPr>
        <p:txBody>
          <a:bodyPr wrap="square" rtlCol="0">
            <a:spAutoFit/>
          </a:bodyPr>
          <a:p>
            <a:pPr algn="l"/>
            <a:r>
              <a:rPr lang="en-US" altLang="zh-CN" sz="4800">
                <a:solidFill>
                  <a:srgbClr val="410EC4"/>
                </a:solidFill>
                <a:latin typeface="黑体" panose="02010609060101010101" charset="-122"/>
                <a:ea typeface="黑体" panose="02010609060101010101" charset="-122"/>
                <a:cs typeface="黑体" panose="02010609060101010101" charset="-122"/>
              </a:rPr>
              <a:t>“</a:t>
            </a:r>
            <a:r>
              <a:rPr lang="zh-CN" altLang="en-US" sz="4800">
                <a:solidFill>
                  <a:srgbClr val="410EC4"/>
                </a:solidFill>
                <a:latin typeface="黑体" panose="02010609060101010101" charset="-122"/>
                <a:ea typeface="黑体" panose="02010609060101010101" charset="-122"/>
                <a:cs typeface="黑体" panose="02010609060101010101" charset="-122"/>
              </a:rPr>
              <a:t>劳动光荣</a:t>
            </a:r>
            <a:r>
              <a:rPr lang="en-US" altLang="zh-CN" sz="4800">
                <a:solidFill>
                  <a:srgbClr val="410EC4"/>
                </a:solidFill>
                <a:latin typeface="黑体" panose="02010609060101010101" charset="-122"/>
                <a:ea typeface="黑体" panose="02010609060101010101" charset="-122"/>
                <a:cs typeface="黑体" panose="02010609060101010101" charset="-122"/>
              </a:rPr>
              <a:t>”</a:t>
            </a:r>
            <a:r>
              <a:rPr lang="zh-CN" altLang="en-US" sz="4800">
                <a:solidFill>
                  <a:srgbClr val="410EC4"/>
                </a:solidFill>
                <a:latin typeface="黑体" panose="02010609060101010101" charset="-122"/>
                <a:ea typeface="黑体" panose="02010609060101010101" charset="-122"/>
                <a:cs typeface="黑体" panose="02010609060101010101" charset="-122"/>
              </a:rPr>
              <a:t>单元</a:t>
            </a:r>
            <a:r>
              <a:rPr lang="zh-CN" altLang="en-US" sz="4800">
                <a:solidFill>
                  <a:srgbClr val="410EC4"/>
                </a:solidFill>
                <a:latin typeface="黑体" panose="02010609060101010101" charset="-122"/>
                <a:ea typeface="黑体" panose="02010609060101010101" charset="-122"/>
                <a:cs typeface="黑体" panose="02010609060101010101" charset="-122"/>
              </a:rPr>
              <a:t>教学设计</a:t>
            </a:r>
            <a:endParaRPr lang="zh-CN" altLang="en-US" sz="4800">
              <a:solidFill>
                <a:srgbClr val="410EC4"/>
              </a:solidFill>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3234055" y="4046855"/>
            <a:ext cx="5615305" cy="460375"/>
          </a:xfrm>
          <a:prstGeom prst="rect">
            <a:avLst/>
          </a:prstGeom>
          <a:noFill/>
        </p:spPr>
        <p:txBody>
          <a:bodyPr wrap="square" rtlCol="0">
            <a:spAutoFit/>
          </a:bodyPr>
          <a:p>
            <a:pPr algn="ctr"/>
            <a:r>
              <a:rPr lang="zh-CN" altLang="en-US" sz="2400" b="1">
                <a:solidFill>
                  <a:srgbClr val="410EC4"/>
                </a:solidFill>
                <a:latin typeface="楷体_GB2312" panose="02010609030101010101" charset="-122"/>
                <a:ea typeface="楷体_GB2312" panose="02010609030101010101" charset="-122"/>
                <a:cs typeface="楷体_GB2312" panose="02010609030101010101" charset="-122"/>
              </a:rPr>
              <a:t>寿光市教育科学研究中心  郭俊洲</a:t>
            </a:r>
            <a:endParaRPr lang="zh-CN" altLang="en-US" sz="2400" b="1">
              <a:solidFill>
                <a:srgbClr val="410EC4"/>
              </a:solidFill>
              <a:latin typeface="楷体_GB2312" panose="02010609030101010101" charset="-122"/>
              <a:ea typeface="楷体_GB2312" panose="02010609030101010101" charset="-122"/>
              <a:cs typeface="楷体_GB2312" panose="02010609030101010101" charset="-122"/>
            </a:endParaRPr>
          </a:p>
        </p:txBody>
      </p:sp>
      <p:sp>
        <p:nvSpPr>
          <p:cNvPr id="15" name="文本框 14"/>
          <p:cNvSpPr txBox="1"/>
          <p:nvPr/>
        </p:nvSpPr>
        <p:spPr>
          <a:xfrm>
            <a:off x="4233545" y="1628140"/>
            <a:ext cx="3847465" cy="521970"/>
          </a:xfrm>
          <a:prstGeom prst="rect">
            <a:avLst/>
          </a:prstGeom>
          <a:noFill/>
        </p:spPr>
        <p:txBody>
          <a:bodyPr wrap="square" rtlCol="0">
            <a:spAutoFit/>
          </a:bodyPr>
          <a:p>
            <a:pPr algn="ctr"/>
            <a:r>
              <a:rPr lang="zh-CN" altLang="en-US" sz="2800" b="1">
                <a:solidFill>
                  <a:srgbClr val="410EC4"/>
                </a:solidFill>
                <a:effectLst>
                  <a:outerShdw blurRad="38100" dist="38100" dir="2700000" algn="tl">
                    <a:srgbClr val="000000">
                      <a:alpha val="43137"/>
                    </a:srgbClr>
                  </a:outerShdw>
                </a:effectLst>
                <a:latin typeface="仿宋" panose="02010609060101010101" charset="-122"/>
                <a:ea typeface="仿宋" panose="02010609060101010101" charset="-122"/>
              </a:rPr>
              <a:t>必修上册第二单元</a:t>
            </a:r>
            <a:endParaRPr lang="zh-CN" altLang="en-US" sz="2800" b="1">
              <a:solidFill>
                <a:srgbClr val="410EC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3921125" y="1619250"/>
            <a:ext cx="5080000" cy="521970"/>
          </a:xfrm>
          <a:prstGeom prst="rect">
            <a:avLst/>
          </a:prstGeom>
          <a:noFill/>
          <a:ln w="9525">
            <a:noFill/>
          </a:ln>
        </p:spPr>
        <p:txBody>
          <a:bodyPr>
            <a:spAutoFit/>
          </a:bodyPr>
          <a:p>
            <a:pPr indent="0" algn="ctr"/>
            <a:r>
              <a:rPr lang="zh-CN" sz="2800" b="0">
                <a:latin typeface="黑体" panose="02010609060101010101" charset="-122"/>
                <a:ea typeface="黑体" panose="02010609060101010101" charset="-122"/>
              </a:rPr>
              <a:t>单元学习任务</a:t>
            </a:r>
            <a:endParaRPr lang="zh-CN" altLang="en-US" sz="2800" b="0">
              <a:latin typeface="黑体" panose="02010609060101010101" charset="-122"/>
              <a:ea typeface="黑体" panose="02010609060101010101" charset="-122"/>
            </a:endParaRPr>
          </a:p>
        </p:txBody>
      </p:sp>
      <p:sp>
        <p:nvSpPr>
          <p:cNvPr id="4" name="文本框 3"/>
          <p:cNvSpPr txBox="1"/>
          <p:nvPr/>
        </p:nvSpPr>
        <p:spPr>
          <a:xfrm>
            <a:off x="1303655" y="2141220"/>
            <a:ext cx="9805035" cy="3784600"/>
          </a:xfrm>
          <a:prstGeom prst="rect">
            <a:avLst/>
          </a:prstGeom>
          <a:noFill/>
          <a:ln w="9525">
            <a:solidFill>
              <a:srgbClr val="FFC000"/>
            </a:solidFill>
          </a:ln>
        </p:spPr>
        <p:txBody>
          <a:bodyPr wrap="square">
            <a:spAutoFit/>
          </a:bodyPr>
          <a:p>
            <a:pPr indent="0"/>
            <a:r>
              <a:rPr lang="en-US" altLang="zh-CN" sz="2400" b="1">
                <a:ea typeface="宋体" panose="02010600030101010101" pitchFamily="2" charset="-122"/>
              </a:rPr>
              <a:t>      </a:t>
            </a:r>
            <a:r>
              <a:rPr lang="zh-CN" sz="2400" b="1">
                <a:ea typeface="宋体" panose="02010600030101010101" pitchFamily="2" charset="-122"/>
              </a:rPr>
              <a:t>三、我们每天都会接触各种新闻，新闻在生活中无处不在。选择一份报纸或一个新闻网站，浏览一周的内容，从中挑选出三四篇你认为比较优秀的新闻作品。小组合作，从新闻价值、报道角度、结构层次、语言表达等方面草拟一份优秀新闻评选标准。每个小组按照标准评选出消息和通讯各一篇，合作撰写一份推荐书，阐述推荐理由，与新闻作品一起在全班展示、交流。</a:t>
            </a:r>
            <a:r>
              <a:rPr lang="en-US" sz="2400" b="1">
                <a:solidFill>
                  <a:srgbClr val="FF0000"/>
                </a:solidFill>
                <a:latin typeface="宋体" panose="02010600030101010101" pitchFamily="2" charset="-122"/>
                <a:ea typeface="宋体" panose="02010600030101010101" pitchFamily="2" charset="-122"/>
              </a:rPr>
              <a:t>    </a:t>
            </a:r>
            <a:r>
              <a:rPr lang="zh-CN" sz="2400" b="1">
                <a:ea typeface="宋体" panose="02010600030101010101" pitchFamily="2" charset="-122"/>
              </a:rPr>
              <a:t>四、教过两代人的山村小学教师，救死扶伤护佑生命的医生，精心擦拭每一块玻璃的保洁阿姨，春耕秋收辛勤劳作的农民，等等。生活中，有很多平凡的劳动者值得我们关注，发生在他们身上的不少事也可能触动我们的心灵。写一个你熟悉的劳动者，不少于</a:t>
            </a:r>
            <a:r>
              <a:rPr lang="en-US" sz="2400" b="1">
                <a:latin typeface="宋体" panose="02010600030101010101" pitchFamily="2" charset="-122"/>
                <a:ea typeface="宋体" panose="02010600030101010101" pitchFamily="2" charset="-122"/>
              </a:rPr>
              <a:t>800</a:t>
            </a:r>
            <a:r>
              <a:rPr lang="zh-CN" sz="2400" b="1">
                <a:ea typeface="宋体" panose="02010600030101010101" pitchFamily="2" charset="-122"/>
              </a:rPr>
              <a:t>字，题目自拟。 </a:t>
            </a:r>
            <a:endParaRPr lang="zh-CN" altLang="en-US" sz="2400" b="1"/>
          </a:p>
        </p:txBody>
      </p:sp>
      <p:sp>
        <p:nvSpPr>
          <p:cNvPr id="8" name="圆角矩形标注 7"/>
          <p:cNvSpPr/>
          <p:nvPr/>
        </p:nvSpPr>
        <p:spPr>
          <a:xfrm>
            <a:off x="8121015" y="2282190"/>
            <a:ext cx="2853055" cy="1461770"/>
          </a:xfrm>
          <a:prstGeom prst="wedgeRoundRectCallout">
            <a:avLst>
              <a:gd name="adj1" fmla="val -41840"/>
              <a:gd name="adj2" fmla="val 78974"/>
              <a:gd name="adj3" fmla="val 16667"/>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rgbClr val="FFFF00"/>
                </a:solidFill>
                <a:latin typeface="微软雅黑" panose="020B0503020204020204" charset="-122"/>
                <a:ea typeface="微软雅黑" panose="020B0503020204020204" charset="-122"/>
                <a:sym typeface="+mn-ea"/>
              </a:rPr>
              <a:t>阅读与鉴赏</a:t>
            </a:r>
            <a:endParaRPr lang="zh-CN" altLang="en-US" sz="2400" dirty="0">
              <a:solidFill>
                <a:srgbClr val="FFFF00"/>
              </a:solidFill>
              <a:latin typeface="微软雅黑" panose="020B0503020204020204" charset="-122"/>
              <a:ea typeface="微软雅黑" panose="020B0503020204020204" charset="-122"/>
              <a:sym typeface="+mn-ea"/>
            </a:endParaRPr>
          </a:p>
          <a:p>
            <a:pPr algn="ctr"/>
            <a:r>
              <a:rPr lang="zh-CN" altLang="en-US" sz="2400" dirty="0">
                <a:solidFill>
                  <a:srgbClr val="FFFF00"/>
                </a:solidFill>
                <a:latin typeface="微软雅黑" panose="020B0503020204020204" charset="-122"/>
                <a:ea typeface="微软雅黑" panose="020B0503020204020204" charset="-122"/>
                <a:sym typeface="+mn-ea"/>
              </a:rPr>
              <a:t>梳理与探究</a:t>
            </a:r>
            <a:endParaRPr lang="zh-CN" altLang="en-US" sz="2400" dirty="0">
              <a:solidFill>
                <a:srgbClr val="FFFF00"/>
              </a:solidFill>
              <a:latin typeface="微软雅黑" panose="020B0503020204020204" charset="-122"/>
              <a:ea typeface="微软雅黑" panose="020B0503020204020204" charset="-122"/>
              <a:sym typeface="+mn-ea"/>
            </a:endParaRPr>
          </a:p>
          <a:p>
            <a:pPr algn="ctr"/>
            <a:r>
              <a:rPr lang="zh-CN" altLang="en-US" sz="2400" dirty="0">
                <a:solidFill>
                  <a:srgbClr val="FFFF00"/>
                </a:solidFill>
                <a:latin typeface="微软雅黑" panose="020B0503020204020204" charset="-122"/>
                <a:ea typeface="微软雅黑" panose="020B0503020204020204" charset="-122"/>
                <a:sym typeface="+mn-ea"/>
              </a:rPr>
              <a:t>表达与交流</a:t>
            </a:r>
            <a:endParaRPr lang="zh-CN" altLang="en-US" sz="2400" dirty="0">
              <a:solidFill>
                <a:srgbClr val="FFFF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3921125" y="1619250"/>
            <a:ext cx="5080000" cy="521970"/>
          </a:xfrm>
          <a:prstGeom prst="rect">
            <a:avLst/>
          </a:prstGeom>
          <a:noFill/>
          <a:ln w="9525">
            <a:noFill/>
          </a:ln>
        </p:spPr>
        <p:txBody>
          <a:bodyPr>
            <a:spAutoFit/>
          </a:bodyPr>
          <a:p>
            <a:pPr indent="0" algn="ctr"/>
            <a:r>
              <a:rPr lang="zh-CN" altLang="en-US" sz="2800" b="0">
                <a:latin typeface="黑体" panose="02010609060101010101" charset="-122"/>
                <a:ea typeface="黑体" panose="02010609060101010101" charset="-122"/>
              </a:rPr>
              <a:t>一点认识</a:t>
            </a:r>
            <a:endParaRPr lang="zh-CN" altLang="en-US" sz="2800" b="0">
              <a:latin typeface="黑体" panose="02010609060101010101" charset="-122"/>
              <a:ea typeface="黑体" panose="02010609060101010101" charset="-122"/>
            </a:endParaRPr>
          </a:p>
        </p:txBody>
      </p:sp>
      <p:sp>
        <p:nvSpPr>
          <p:cNvPr id="4" name="文本框 3"/>
          <p:cNvSpPr txBox="1"/>
          <p:nvPr/>
        </p:nvSpPr>
        <p:spPr>
          <a:xfrm>
            <a:off x="1339215" y="2226945"/>
            <a:ext cx="9514205" cy="3538220"/>
          </a:xfrm>
          <a:prstGeom prst="rect">
            <a:avLst/>
          </a:prstGeom>
          <a:noFill/>
          <a:ln w="9525">
            <a:solidFill>
              <a:srgbClr val="FFC000"/>
            </a:solidFill>
          </a:ln>
        </p:spPr>
        <p:txBody>
          <a:bodyPr wrap="square">
            <a:spAutoFit/>
          </a:bodyPr>
          <a:p>
            <a:pPr indent="0"/>
            <a:r>
              <a:rPr lang="en-US" altLang="zh-CN" sz="2800" b="1">
                <a:solidFill>
                  <a:srgbClr val="FF0000"/>
                </a:solidFill>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单元导语、学习提示、单元学习任务三位一体。</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三者在形式上高度一致，都非常贴合教材双线组元特点，每部分都是由人文主题和任务群两部分组成。单元导语的学习要求部分亦是如此。</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    学习提示是对单元导语(学习要求)中涉及本课内容的详细解读，而单元学习任务则提供了落实单元导语中学习要求的具体路径。这些学习任务都很好地体现了学生学习的主体性，学习活动的综合性和实践性。</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标注 7"/>
          <p:cNvSpPr/>
          <p:nvPr/>
        </p:nvSpPr>
        <p:spPr>
          <a:xfrm>
            <a:off x="7135495" y="2141220"/>
            <a:ext cx="3986530" cy="1838960"/>
          </a:xfrm>
          <a:prstGeom prst="wedgeRoundRectCallout">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sz="2400" b="1">
                <a:solidFill>
                  <a:srgbClr val="FFFF00"/>
                </a:solidFill>
                <a:ea typeface="宋体" panose="02010600030101010101" pitchFamily="2" charset="-122"/>
                <a:sym typeface="+mn-ea"/>
              </a:rPr>
              <a:t>单元导语、学习提示、单元学习任务是编者编写意图的精华所在，须高度重视，坚决理解落实。</a:t>
            </a:r>
            <a:endParaRPr lang="zh-CN" altLang="en-US" sz="2400" b="1">
              <a:solidFill>
                <a:srgbClr val="FFFF00"/>
              </a:solidFill>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课标解读</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4" name="文本框 3"/>
          <p:cNvSpPr txBox="1"/>
          <p:nvPr/>
        </p:nvSpPr>
        <p:spPr>
          <a:xfrm>
            <a:off x="1191895" y="2106930"/>
            <a:ext cx="9808210" cy="4399915"/>
          </a:xfrm>
          <a:prstGeom prst="rect">
            <a:avLst/>
          </a:prstGeom>
          <a:noFill/>
          <a:ln w="9525">
            <a:solidFill>
              <a:srgbClr val="FFC000"/>
            </a:solidFill>
          </a:ln>
        </p:spPr>
        <p:txBody>
          <a:bodyPr wrap="square">
            <a:spAutoFit/>
          </a:bodyPr>
          <a:p>
            <a:pPr indent="0"/>
            <a:r>
              <a:rPr lang="en-US" altLang="zh-CN" sz="2800" b="1">
                <a:ea typeface="宋体" panose="02010600030101010101" pitchFamily="2" charset="-122"/>
              </a:rPr>
              <a:t>    </a:t>
            </a:r>
            <a:r>
              <a:rPr lang="zh-CN" sz="2800" b="1">
                <a:latin typeface="楷体_GB2312" panose="02010609030101010101" charset="-122"/>
                <a:ea typeface="楷体_GB2312" panose="02010609030101010101" charset="-122"/>
                <a:cs typeface="楷体_GB2312" panose="02010609030101010101" charset="-122"/>
              </a:rPr>
              <a:t>1.“语文学习任务群”</a:t>
            </a:r>
            <a:r>
              <a:rPr lang="zh-CN" sz="2800" b="1">
                <a:solidFill>
                  <a:srgbClr val="FF0000"/>
                </a:solidFill>
                <a:latin typeface="楷体_GB2312" panose="02010609030101010101" charset="-122"/>
                <a:ea typeface="楷体_GB2312" panose="02010609030101010101" charset="-122"/>
                <a:cs typeface="楷体_GB2312" panose="02010609030101010101" charset="-122"/>
              </a:rPr>
              <a:t>以任务为导向</a:t>
            </a:r>
            <a:r>
              <a:rPr lang="zh-CN" sz="2800" b="1">
                <a:latin typeface="楷体_GB2312" panose="02010609030101010101" charset="-122"/>
                <a:ea typeface="楷体_GB2312" panose="02010609030101010101" charset="-122"/>
                <a:cs typeface="楷体_GB2312" panose="02010609030101010101" charset="-122"/>
              </a:rPr>
              <a:t>，以</a:t>
            </a:r>
            <a:r>
              <a:rPr lang="zh-CN" sz="2800" b="1">
                <a:solidFill>
                  <a:srgbClr val="FF0000"/>
                </a:solidFill>
                <a:latin typeface="楷体_GB2312" panose="02010609030101010101" charset="-122"/>
                <a:ea typeface="楷体_GB2312" panose="02010609030101010101" charset="-122"/>
                <a:cs typeface="楷体_GB2312" panose="02010609030101010101" charset="-122"/>
              </a:rPr>
              <a:t>学习项目</a:t>
            </a:r>
            <a:r>
              <a:rPr lang="zh-CN" sz="2800" b="1">
                <a:latin typeface="楷体_GB2312" panose="02010609030101010101" charset="-122"/>
                <a:ea typeface="楷体_GB2312" panose="02010609030101010101" charset="-122"/>
                <a:cs typeface="楷体_GB2312" panose="02010609030101010101" charset="-122"/>
              </a:rPr>
              <a:t>为载体，整合学习情境、学习内容、学习方法和学习资源，引导学生在</a:t>
            </a:r>
            <a:r>
              <a:rPr lang="zh-CN" sz="2800" b="1">
                <a:solidFill>
                  <a:srgbClr val="FF0000"/>
                </a:solidFill>
                <a:latin typeface="楷体_GB2312" panose="02010609030101010101" charset="-122"/>
                <a:ea typeface="楷体_GB2312" panose="02010609030101010101" charset="-122"/>
                <a:cs typeface="楷体_GB2312" panose="02010609030101010101" charset="-122"/>
              </a:rPr>
              <a:t>运用语言</a:t>
            </a:r>
            <a:r>
              <a:rPr lang="zh-CN" sz="2800" b="1">
                <a:latin typeface="楷体_GB2312" panose="02010609030101010101" charset="-122"/>
                <a:ea typeface="楷体_GB2312" panose="02010609030101010101" charset="-122"/>
                <a:cs typeface="楷体_GB2312" panose="02010609030101010101" charset="-122"/>
              </a:rPr>
              <a:t>的过程中提升</a:t>
            </a:r>
            <a:r>
              <a:rPr lang="zh-CN" sz="2800" b="1">
                <a:solidFill>
                  <a:srgbClr val="FF0000"/>
                </a:solidFill>
                <a:latin typeface="楷体_GB2312" panose="02010609030101010101" charset="-122"/>
                <a:ea typeface="楷体_GB2312" panose="02010609030101010101" charset="-122"/>
                <a:cs typeface="楷体_GB2312" panose="02010609030101010101" charset="-122"/>
              </a:rPr>
              <a:t>语文素养</a:t>
            </a:r>
            <a:r>
              <a:rPr lang="zh-CN" sz="2800" b="1">
                <a:latin typeface="楷体_GB2312" panose="02010609030101010101" charset="-122"/>
                <a:ea typeface="楷体_GB2312" panose="02010609030101010101" charset="-122"/>
                <a:cs typeface="楷体_GB2312" panose="02010609030101010101" charset="-122"/>
              </a:rPr>
              <a:t>。</a:t>
            </a:r>
            <a:endParaRPr lang="en-US" sz="2800" b="1">
              <a:latin typeface="楷体_GB2312" panose="02010609030101010101" charset="-122"/>
              <a:ea typeface="楷体_GB2312" panose="02010609030101010101" charset="-122"/>
              <a:cs typeface="楷体_GB2312" panose="02010609030101010101" charset="-122"/>
            </a:endParaRPr>
          </a:p>
          <a:p>
            <a:pPr indent="0"/>
            <a:r>
              <a:rPr lang="en-US" sz="2800" b="1">
                <a:latin typeface="Calibri" panose="020F0502020204030204" charset="0"/>
                <a:ea typeface="宋体" panose="02010600030101010101" pitchFamily="2" charset="-122"/>
              </a:rPr>
              <a:t>                                                                              ——</a:t>
            </a:r>
            <a:r>
              <a:rPr lang="zh-CN" sz="2800" b="1">
                <a:ea typeface="宋体" panose="02010600030101010101" pitchFamily="2" charset="-122"/>
              </a:rPr>
              <a:t>《课程标准》    </a:t>
            </a:r>
            <a:r>
              <a:rPr lang="zh-CN" sz="2800" b="1">
                <a:latin typeface="楷体_GB2312" panose="02010609030101010101" charset="-122"/>
                <a:ea typeface="楷体_GB2312" panose="02010609030101010101" charset="-122"/>
                <a:cs typeface="楷体_GB2312" panose="02010609030101010101" charset="-122"/>
              </a:rPr>
              <a:t>2.任务群并不是语文知识点、能力点的线性排列，而是</a:t>
            </a:r>
            <a:r>
              <a:rPr lang="zh-CN" sz="2800" b="1">
                <a:solidFill>
                  <a:srgbClr val="FF0000"/>
                </a:solidFill>
                <a:latin typeface="楷体_GB2312" panose="02010609030101010101" charset="-122"/>
                <a:ea typeface="楷体_GB2312" panose="02010609030101010101" charset="-122"/>
                <a:cs typeface="楷体_GB2312" panose="02010609030101010101" charset="-122"/>
              </a:rPr>
              <a:t>以语文学科核心素养为纲</a:t>
            </a:r>
            <a:r>
              <a:rPr lang="zh-CN" sz="2800" b="1">
                <a:latin typeface="楷体_GB2312" panose="02010609030101010101" charset="-122"/>
                <a:ea typeface="楷体_GB2312" panose="02010609030101010101" charset="-122"/>
                <a:cs typeface="楷体_GB2312" panose="02010609030101010101" charset="-122"/>
              </a:rPr>
              <a:t>，以学生的语文实践为主线，以任务为导向，以学习项目为载体，整合学习情境、学习内容、学习方法和学习资源，引导学生在运用语言的过程中提升语文素养。</a:t>
            </a:r>
            <a:r>
              <a:rPr lang="en-US" sz="2800" b="1">
                <a:latin typeface="Calibri" panose="020F0502020204030204" charset="0"/>
                <a:ea typeface="宋体" panose="02010600030101010101" pitchFamily="2" charset="-122"/>
              </a:rPr>
              <a:t>                                            ——</a:t>
            </a:r>
            <a:r>
              <a:rPr lang="zh-CN" sz="2800" b="1">
                <a:ea typeface="宋体" panose="02010600030101010101" pitchFamily="2" charset="-122"/>
              </a:rPr>
              <a:t>陆志平《语文学习任务群的特点》</a:t>
            </a:r>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课标解读</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1066800" y="1995805"/>
            <a:ext cx="10346690" cy="4351655"/>
          </a:xfrm>
          <a:prstGeom prst="rect">
            <a:avLst/>
          </a:prstGeom>
          <a:noFill/>
          <a:ln w="12700" cmpd="sng">
            <a:solidFill>
              <a:schemeClr val="accent1">
                <a:shade val="50000"/>
              </a:schemeClr>
            </a:solidFill>
            <a:prstDash val="solid"/>
          </a:ln>
        </p:spPr>
        <p:txBody>
          <a:bodyPr wrap="square">
            <a:spAutoFit/>
          </a:bodyPr>
          <a:p>
            <a:pPr indent="0">
              <a:lnSpc>
                <a:spcPct val="90000"/>
              </a:lnSpc>
            </a:pPr>
            <a:r>
              <a:rPr lang="en-US" altLang="zh-CN" sz="2800" b="1">
                <a:ea typeface="宋体" panose="02010600030101010101" pitchFamily="2" charset="-122"/>
              </a:rPr>
              <a:t>    </a:t>
            </a:r>
            <a:r>
              <a:rPr lang="zh-CN" sz="2800" b="1">
                <a:latin typeface="楷体_GB2312" panose="02010609030101010101" charset="-122"/>
                <a:ea typeface="楷体_GB2312" panose="02010609030101010101" charset="-122"/>
                <a:cs typeface="楷体_GB2312" panose="02010609030101010101" charset="-122"/>
              </a:rPr>
              <a:t>3.第一，学习任务群的</a:t>
            </a:r>
            <a:r>
              <a:rPr lang="zh-CN" sz="2800" b="1">
                <a:solidFill>
                  <a:srgbClr val="FF0000"/>
                </a:solidFill>
                <a:latin typeface="楷体_GB2312" panose="02010609030101010101" charset="-122"/>
                <a:ea typeface="楷体_GB2312" panose="02010609030101010101" charset="-122"/>
                <a:cs typeface="楷体_GB2312" panose="02010609030101010101" charset="-122"/>
              </a:rPr>
              <a:t>本质是学生自主学习</a:t>
            </a:r>
            <a:r>
              <a:rPr lang="zh-CN" sz="2800" b="1">
                <a:latin typeface="楷体_GB2312" panose="02010609030101010101" charset="-122"/>
                <a:ea typeface="楷体_GB2312" panose="02010609030101010101" charset="-122"/>
                <a:cs typeface="楷体_GB2312" panose="02010609030101010101" charset="-122"/>
              </a:rPr>
              <a:t>，</a:t>
            </a:r>
            <a:r>
              <a:rPr lang="zh-CN" sz="2800" b="1">
                <a:solidFill>
                  <a:srgbClr val="FF0000"/>
                </a:solidFill>
                <a:latin typeface="楷体_GB2312" panose="02010609030101010101" charset="-122"/>
                <a:ea typeface="楷体_GB2312" panose="02010609030101010101" charset="-122"/>
                <a:cs typeface="楷体_GB2312" panose="02010609030101010101" charset="-122"/>
              </a:rPr>
              <a:t>是不是以学生为主体，有没有学生学习的真实情境</a:t>
            </a:r>
            <a:r>
              <a:rPr lang="zh-CN" sz="2800" b="1">
                <a:latin typeface="楷体_GB2312" panose="02010609030101010101" charset="-122"/>
                <a:ea typeface="楷体_GB2312" panose="02010609030101010101" charset="-122"/>
                <a:cs typeface="楷体_GB2312" panose="02010609030101010101" charset="-122"/>
              </a:rPr>
              <a:t>，这是衡量学习任务群实施是否到位的首要标准。第二，教学</a:t>
            </a:r>
            <a:r>
              <a:rPr lang="zh-CN" sz="2800" b="1">
                <a:solidFill>
                  <a:srgbClr val="FF0000"/>
                </a:solidFill>
                <a:latin typeface="楷体_GB2312" panose="02010609030101010101" charset="-122"/>
                <a:ea typeface="楷体_GB2312" panose="02010609030101010101" charset="-122"/>
                <a:cs typeface="楷体_GB2312" panose="02010609030101010101" charset="-122"/>
              </a:rPr>
              <a:t>必须符合语文课程的特质，也就是要做到语言文字运用</a:t>
            </a:r>
            <a:r>
              <a:rPr lang="zh-CN" sz="2800" b="1">
                <a:latin typeface="楷体_GB2312" panose="02010609030101010101" charset="-122"/>
                <a:ea typeface="楷体_GB2312" panose="02010609030101010101" charset="-122"/>
                <a:cs typeface="楷体_GB2312" panose="02010609030101010101" charset="-122"/>
              </a:rPr>
              <a:t>，在任务驱动下把“阅读与鉴赏”“表达与交流”“梳理与探究”这三个语文活动综合起来，实现实践性、综合性。我想，这两点做到了，单个的学习任务群的基本精神就能够体现了。</a:t>
            </a:r>
            <a:endParaRPr lang="en-US" sz="2800" b="1">
              <a:latin typeface="楷体_GB2312" panose="02010609030101010101" charset="-122"/>
              <a:ea typeface="楷体_GB2312" panose="02010609030101010101" charset="-122"/>
              <a:cs typeface="楷体_GB2312" panose="02010609030101010101" charset="-122"/>
            </a:endParaRPr>
          </a:p>
          <a:p>
            <a:pPr indent="0">
              <a:lnSpc>
                <a:spcPct val="90000"/>
              </a:lnSpc>
            </a:pPr>
            <a:r>
              <a:rPr lang="en-US" sz="2800" b="1">
                <a:latin typeface="Calibri" panose="020F0502020204030204" charset="0"/>
                <a:ea typeface="宋体" panose="02010600030101010101" pitchFamily="2" charset="-122"/>
              </a:rPr>
              <a:t>                                         ——</a:t>
            </a:r>
            <a:r>
              <a:rPr lang="zh-CN" sz="2800" b="1">
                <a:ea typeface="宋体" panose="02010600030101010101" pitchFamily="2" charset="-122"/>
              </a:rPr>
              <a:t>王宁《语文学习任务群的</a:t>
            </a:r>
            <a:r>
              <a:rPr lang="en-US" sz="2800" b="1">
                <a:latin typeface="Calibri" panose="020F0502020204030204" charset="0"/>
                <a:ea typeface="宋体" panose="02010600030101010101" pitchFamily="2" charset="-122"/>
              </a:rPr>
              <a:t>“</a:t>
            </a:r>
            <a:r>
              <a:rPr lang="zh-CN" sz="2800" b="1">
                <a:ea typeface="宋体" panose="02010600030101010101" pitchFamily="2" charset="-122"/>
              </a:rPr>
              <a:t>是</a:t>
            </a:r>
            <a:r>
              <a:rPr lang="en-US" sz="2800" b="1">
                <a:latin typeface="Calibri" panose="020F0502020204030204" charset="0"/>
                <a:ea typeface="宋体" panose="02010600030101010101" pitchFamily="2" charset="-122"/>
              </a:rPr>
              <a:t>”</a:t>
            </a:r>
            <a:r>
              <a:rPr lang="zh-CN" sz="2800" b="1">
                <a:ea typeface="宋体" panose="02010600030101010101" pitchFamily="2" charset="-122"/>
              </a:rPr>
              <a:t>与</a:t>
            </a:r>
            <a:r>
              <a:rPr lang="en-US" sz="2800" b="1">
                <a:latin typeface="Calibri" panose="020F0502020204030204" charset="0"/>
                <a:ea typeface="宋体" panose="02010600030101010101" pitchFamily="2" charset="-122"/>
              </a:rPr>
              <a:t>“</a:t>
            </a:r>
            <a:r>
              <a:rPr lang="zh-CN" sz="2800" b="1">
                <a:ea typeface="宋体" panose="02010600030101010101" pitchFamily="2" charset="-122"/>
              </a:rPr>
              <a:t>非</a:t>
            </a:r>
            <a:r>
              <a:rPr lang="en-US" sz="2800" b="1">
                <a:latin typeface="Calibri" panose="020F0502020204030204" charset="0"/>
                <a:ea typeface="宋体" panose="02010600030101010101" pitchFamily="2" charset="-122"/>
              </a:rPr>
              <a:t>”</a:t>
            </a:r>
            <a:r>
              <a:rPr lang="zh-CN" sz="2800" b="1">
                <a:ea typeface="宋体" panose="02010600030101010101" pitchFamily="2" charset="-122"/>
              </a:rPr>
              <a:t>》</a:t>
            </a:r>
            <a:r>
              <a:rPr lang="en-US" sz="2800" b="1">
                <a:latin typeface="Calibri" panose="020F0502020204030204" charset="0"/>
                <a:ea typeface="宋体" panose="02010600030101010101" pitchFamily="2" charset="-122"/>
              </a:rPr>
              <a:t> </a:t>
            </a:r>
            <a:r>
              <a:rPr lang="en-US" sz="2800" b="1">
                <a:latin typeface="宋体" panose="02010600030101010101" pitchFamily="2" charset="-122"/>
                <a:ea typeface="宋体" panose="02010600030101010101" pitchFamily="2" charset="-122"/>
              </a:rPr>
              <a:t>  </a:t>
            </a:r>
            <a:r>
              <a:rPr lang="en-US" sz="2800" b="1">
                <a:latin typeface="楷体_GB2312" panose="02010609030101010101" charset="-122"/>
                <a:ea typeface="楷体_GB2312" panose="02010609030101010101" charset="-122"/>
                <a:cs typeface="楷体_GB2312" panose="02010609030101010101" charset="-122"/>
              </a:rPr>
              <a:t>4.</a:t>
            </a:r>
            <a:r>
              <a:rPr lang="zh-CN" sz="2800" b="1">
                <a:latin typeface="楷体_GB2312" panose="02010609030101010101" charset="-122"/>
                <a:ea typeface="楷体_GB2312" panose="02010609030101010101" charset="-122"/>
                <a:cs typeface="楷体_GB2312" panose="02010609030101010101" charset="-122"/>
              </a:rPr>
              <a:t>学习任务群的构建，是一种新的</a:t>
            </a:r>
            <a:r>
              <a:rPr lang="zh-CN" sz="2800" b="1">
                <a:solidFill>
                  <a:srgbClr val="FF0000"/>
                </a:solidFill>
                <a:latin typeface="楷体_GB2312" panose="02010609030101010101" charset="-122"/>
                <a:ea typeface="楷体_GB2312" panose="02010609030101010101" charset="-122"/>
                <a:cs typeface="楷体_GB2312" panose="02010609030101010101" charset="-122"/>
              </a:rPr>
              <a:t>单元设计</a:t>
            </a:r>
            <a:r>
              <a:rPr lang="zh-CN" sz="2800" b="1">
                <a:latin typeface="楷体_GB2312" panose="02010609030101010101" charset="-122"/>
                <a:ea typeface="楷体_GB2312" panose="02010609030101010101" charset="-122"/>
                <a:cs typeface="楷体_GB2312" panose="02010609030101010101" charset="-122"/>
              </a:rPr>
              <a:t>，虽然它也将人文主题作为重要元素，但其</a:t>
            </a:r>
            <a:r>
              <a:rPr lang="zh-CN" sz="2800" b="1">
                <a:solidFill>
                  <a:srgbClr val="FF0000"/>
                </a:solidFill>
                <a:latin typeface="楷体_GB2312" panose="02010609030101010101" charset="-122"/>
                <a:ea typeface="楷体_GB2312" panose="02010609030101010101" charset="-122"/>
                <a:cs typeface="楷体_GB2312" panose="02010609030101010101" charset="-122"/>
              </a:rPr>
              <a:t>中心不是学科内容和人文主题</a:t>
            </a:r>
            <a:r>
              <a:rPr lang="zh-CN" sz="2800" b="1">
                <a:latin typeface="楷体_GB2312" panose="02010609030101010101" charset="-122"/>
                <a:ea typeface="楷体_GB2312" panose="02010609030101010101" charset="-122"/>
                <a:cs typeface="楷体_GB2312" panose="02010609030101010101" charset="-122"/>
              </a:rPr>
              <a:t>，而是</a:t>
            </a:r>
            <a:r>
              <a:rPr lang="zh-CN" sz="2800" b="1">
                <a:solidFill>
                  <a:srgbClr val="FF0000"/>
                </a:solidFill>
                <a:latin typeface="楷体_GB2312" panose="02010609030101010101" charset="-122"/>
                <a:ea typeface="楷体_GB2312" panose="02010609030101010101" charset="-122"/>
                <a:cs typeface="楷体_GB2312" panose="02010609030101010101" charset="-122"/>
              </a:rPr>
              <a:t>核心素养</a:t>
            </a:r>
            <a:r>
              <a:rPr lang="zh-CN" sz="2800" b="1">
                <a:latin typeface="楷体_GB2312" panose="02010609030101010101" charset="-122"/>
                <a:ea typeface="楷体_GB2312" panose="02010609030101010101" charset="-122"/>
                <a:cs typeface="楷体_GB2312" panose="02010609030101010101" charset="-122"/>
              </a:rPr>
              <a:t>的考量与规划。</a:t>
            </a:r>
            <a:endParaRPr lang="zh-CN" altLang="en-US" sz="2800" b="1">
              <a:latin typeface="楷体_GB2312" panose="02010609030101010101" charset="-122"/>
              <a:ea typeface="楷体_GB2312" panose="02010609030101010101" charset="-122"/>
              <a:cs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课标解读</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1303655" y="2011680"/>
            <a:ext cx="9747250" cy="3969385"/>
          </a:xfrm>
          <a:prstGeom prst="rect">
            <a:avLst/>
          </a:prstGeom>
          <a:noFill/>
          <a:ln w="9525">
            <a:noFill/>
          </a:ln>
        </p:spPr>
        <p:txBody>
          <a:bodyPr wrap="square">
            <a:spAutoFit/>
          </a:bodyPr>
          <a:p>
            <a:pPr indent="266700"/>
            <a:r>
              <a:rPr lang="en-US" altLang="zh-CN" sz="2800" b="1">
                <a:latin typeface="楷体_GB2312" panose="02010609030101010101" charset="-122"/>
                <a:ea typeface="楷体_GB2312" panose="02010609030101010101" charset="-122"/>
                <a:cs typeface="楷体_GB2312" panose="02010609030101010101" charset="-122"/>
              </a:rPr>
              <a:t>  </a:t>
            </a:r>
            <a:r>
              <a:rPr lang="zh-CN" sz="2800" b="1">
                <a:latin typeface="楷体_GB2312" panose="02010609030101010101" charset="-122"/>
                <a:ea typeface="楷体_GB2312" panose="02010609030101010101" charset="-122"/>
                <a:cs typeface="楷体_GB2312" panose="02010609030101010101" charset="-122"/>
              </a:rPr>
              <a:t>5.活动首先一定得是语文活动</a:t>
            </a:r>
            <a:r>
              <a:rPr lang="zh-CN" sz="2800" b="1">
                <a:solidFill>
                  <a:srgbClr val="FF0000"/>
                </a:solidFill>
                <a:latin typeface="楷体_GB2312" panose="02010609030101010101" charset="-122"/>
                <a:ea typeface="楷体_GB2312" panose="02010609030101010101" charset="-122"/>
                <a:cs typeface="楷体_GB2312" panose="02010609030101010101" charset="-122"/>
              </a:rPr>
              <a:t>，落脚点一定要在语言文字上</a:t>
            </a:r>
            <a:r>
              <a:rPr lang="zh-CN" sz="2800" b="1">
                <a:latin typeface="楷体_GB2312" panose="02010609030101010101" charset="-122"/>
                <a:ea typeface="楷体_GB2312" panose="02010609030101010101" charset="-122"/>
                <a:cs typeface="楷体_GB2312" panose="02010609030101010101" charset="-122"/>
              </a:rPr>
              <a:t>，也就是说，最后要回到</a:t>
            </a:r>
            <a:r>
              <a:rPr lang="zh-CN" sz="2800" b="1">
                <a:solidFill>
                  <a:srgbClr val="FF0000"/>
                </a:solidFill>
                <a:latin typeface="楷体_GB2312" panose="02010609030101010101" charset="-122"/>
                <a:ea typeface="楷体_GB2312" panose="02010609030101010101" charset="-122"/>
                <a:cs typeface="楷体_GB2312" panose="02010609030101010101" charset="-122"/>
              </a:rPr>
              <a:t>语文素养</a:t>
            </a:r>
            <a:r>
              <a:rPr lang="zh-CN" sz="2800" b="1">
                <a:latin typeface="楷体_GB2312" panose="02010609030101010101" charset="-122"/>
                <a:ea typeface="楷体_GB2312" panose="02010609030101010101" charset="-122"/>
                <a:cs typeface="楷体_GB2312" panose="02010609030101010101" charset="-122"/>
              </a:rPr>
              <a:t>上</a:t>
            </a:r>
            <a:r>
              <a:rPr lang="en-US" sz="2800" b="1">
                <a:latin typeface="楷体_GB2312" panose="02010609030101010101" charset="-122"/>
                <a:ea typeface="楷体_GB2312" panose="02010609030101010101" charset="-122"/>
                <a:cs typeface="楷体_GB2312" panose="02010609030101010101" charset="-122"/>
              </a:rPr>
              <a:t>……</a:t>
            </a:r>
            <a:r>
              <a:rPr lang="zh-CN" sz="2800" b="1">
                <a:latin typeface="楷体_GB2312" panose="02010609030101010101" charset="-122"/>
                <a:ea typeface="楷体_GB2312" panose="02010609030101010101" charset="-122"/>
                <a:cs typeface="楷体_GB2312" panose="02010609030101010101" charset="-122"/>
              </a:rPr>
              <a:t>   </a:t>
            </a:r>
            <a:r>
              <a:rPr lang="zh-CN" sz="2800" b="1">
                <a:solidFill>
                  <a:srgbClr val="FF0000"/>
                </a:solidFill>
                <a:latin typeface="楷体_GB2312" panose="02010609030101010101" charset="-122"/>
                <a:ea typeface="楷体_GB2312" panose="02010609030101010101" charset="-122"/>
                <a:cs typeface="楷体_GB2312" panose="02010609030101010101" charset="-122"/>
              </a:rPr>
              <a:t>有些“任务”和“活动”注重形式，忽略了内容；注重手段，忽略了目标。如果这个问题不解决好，学习任务群就会制造一种浮躁，学生不好好念书，都出去做活动了</a:t>
            </a:r>
            <a:r>
              <a:rPr lang="zh-CN" sz="2800" b="1">
                <a:latin typeface="楷体_GB2312" panose="02010609030101010101" charset="-122"/>
                <a:ea typeface="楷体_GB2312" panose="02010609030101010101" charset="-122"/>
                <a:cs typeface="楷体_GB2312" panose="02010609030101010101" charset="-122"/>
              </a:rPr>
              <a:t>。学习任务群要用学生感兴趣的话题和有意义的讨论解决学生不喜欢读书的问题，</a:t>
            </a:r>
            <a:r>
              <a:rPr lang="zh-CN" sz="2800" b="1">
                <a:solidFill>
                  <a:srgbClr val="FF0000"/>
                </a:solidFill>
                <a:latin typeface="楷体_GB2312" panose="02010609030101010101" charset="-122"/>
                <a:ea typeface="楷体_GB2312" panose="02010609030101010101" charset="-122"/>
                <a:cs typeface="楷体_GB2312" panose="02010609030101010101" charset="-122"/>
              </a:rPr>
              <a:t>不能因迁就学生不喜欢读书而去搞与语文关系不大的课外活动。</a:t>
            </a:r>
            <a:endParaRPr lang="en-US" sz="2800" b="1">
              <a:latin typeface="楷体_GB2312" panose="02010609030101010101" charset="-122"/>
              <a:ea typeface="楷体_GB2312" panose="02010609030101010101" charset="-122"/>
              <a:cs typeface="楷体_GB2312" panose="02010609030101010101" charset="-122"/>
            </a:endParaRPr>
          </a:p>
          <a:p>
            <a:pPr indent="266700"/>
            <a:r>
              <a:rPr lang="en-US" sz="2800" b="1">
                <a:latin typeface="宋体" panose="02010600030101010101" pitchFamily="2" charset="-122"/>
                <a:ea typeface="宋体" panose="02010600030101010101" pitchFamily="2" charset="-122"/>
                <a:cs typeface="宋体" panose="02010600030101010101" pitchFamily="2" charset="-122"/>
              </a:rPr>
              <a:t>                                        ——</a:t>
            </a:r>
            <a:r>
              <a:rPr lang="zh-CN" sz="2800" b="1">
                <a:latin typeface="宋体" panose="02010600030101010101" pitchFamily="2" charset="-122"/>
                <a:ea typeface="宋体" panose="02010600030101010101" pitchFamily="2" charset="-122"/>
                <a:cs typeface="宋体" panose="02010600030101010101" pitchFamily="2" charset="-122"/>
              </a:rPr>
              <a:t>王宁</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6" name="圆角矩形标注 5"/>
          <p:cNvSpPr/>
          <p:nvPr/>
        </p:nvSpPr>
        <p:spPr>
          <a:xfrm>
            <a:off x="4836160" y="1458595"/>
            <a:ext cx="6597650" cy="2255520"/>
          </a:xfrm>
          <a:prstGeom prst="wedgeRoundRectCallout">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rgbClr val="FFFF00"/>
                </a:solidFill>
              </a:rPr>
              <a:t>1.</a:t>
            </a:r>
            <a:r>
              <a:rPr lang="zh-CN" altLang="en-US" sz="2400">
                <a:solidFill>
                  <a:srgbClr val="FFFF00"/>
                </a:solidFill>
              </a:rPr>
              <a:t>语文姓</a:t>
            </a:r>
            <a:r>
              <a:rPr lang="en-US" altLang="zh-CN" sz="2400">
                <a:solidFill>
                  <a:srgbClr val="FFFF00"/>
                </a:solidFill>
              </a:rPr>
              <a:t>“</a:t>
            </a:r>
            <a:r>
              <a:rPr lang="zh-CN" altLang="en-US" sz="2400">
                <a:solidFill>
                  <a:srgbClr val="FFFF00"/>
                </a:solidFill>
              </a:rPr>
              <a:t>语</a:t>
            </a:r>
            <a:r>
              <a:rPr lang="en-US" altLang="zh-CN" sz="2400">
                <a:solidFill>
                  <a:srgbClr val="FFFF00"/>
                </a:solidFill>
              </a:rPr>
              <a:t>”</a:t>
            </a:r>
            <a:r>
              <a:rPr lang="zh-CN" altLang="en-US" sz="2400">
                <a:solidFill>
                  <a:srgbClr val="FFFF00"/>
                </a:solidFill>
              </a:rPr>
              <a:t>，要用语文的方法教语文。</a:t>
            </a:r>
            <a:endParaRPr lang="zh-CN" altLang="en-US" sz="2400">
              <a:solidFill>
                <a:srgbClr val="FFFF00"/>
              </a:solidFill>
            </a:endParaRPr>
          </a:p>
          <a:p>
            <a:pPr algn="ctr"/>
            <a:r>
              <a:rPr lang="en-US" altLang="zh-CN" sz="2400">
                <a:solidFill>
                  <a:srgbClr val="FFFF00"/>
                </a:solidFill>
              </a:rPr>
              <a:t>2.</a:t>
            </a:r>
            <a:r>
              <a:rPr lang="zh-CN" altLang="en-US" sz="2400">
                <a:solidFill>
                  <a:srgbClr val="FFFF00"/>
                </a:solidFill>
              </a:rPr>
              <a:t>核心素养是所有语文课堂教学的落脚点。</a:t>
            </a:r>
            <a:endParaRPr lang="zh-CN" altLang="en-US" sz="2400">
              <a:solidFill>
                <a:srgbClr val="FFFF00"/>
              </a:solidFill>
            </a:endParaRPr>
          </a:p>
          <a:p>
            <a:pPr algn="ctr"/>
            <a:r>
              <a:rPr lang="en-US" altLang="zh-CN" sz="2400">
                <a:solidFill>
                  <a:srgbClr val="FFFF00"/>
                </a:solidFill>
              </a:rPr>
              <a:t>3.</a:t>
            </a:r>
            <a:r>
              <a:rPr lang="zh-CN" altLang="en-US" sz="2400">
                <a:solidFill>
                  <a:srgbClr val="FFFF00"/>
                </a:solidFill>
              </a:rPr>
              <a:t>要让学生喜欢读书、热爱读书、会读书。</a:t>
            </a:r>
            <a:endParaRPr lang="zh-CN" altLang="en-US" sz="2400">
              <a:solidFill>
                <a:srgbClr val="FFFF00"/>
              </a:solidFill>
            </a:endParaRPr>
          </a:p>
          <a:p>
            <a:pPr algn="ctr"/>
            <a:r>
              <a:rPr lang="en-US" altLang="zh-CN" sz="2400">
                <a:solidFill>
                  <a:srgbClr val="FFFF00"/>
                </a:solidFill>
              </a:rPr>
              <a:t>4.</a:t>
            </a:r>
            <a:r>
              <a:rPr lang="zh-CN" altLang="en-US" sz="2400">
                <a:solidFill>
                  <a:srgbClr val="FFFF00"/>
                </a:solidFill>
              </a:rPr>
              <a:t>要在单元教学目标下审视每一课的教学。</a:t>
            </a:r>
            <a:endParaRPr lang="zh-CN" altLang="en-US" sz="2400">
              <a:solidFill>
                <a:srgbClr val="FFFF00"/>
              </a:solidFill>
            </a:endParaRPr>
          </a:p>
          <a:p>
            <a:pPr algn="ctr"/>
            <a:r>
              <a:rPr lang="en-US" altLang="zh-CN" sz="2400">
                <a:solidFill>
                  <a:srgbClr val="FFFF00"/>
                </a:solidFill>
              </a:rPr>
              <a:t>5.</a:t>
            </a:r>
            <a:r>
              <a:rPr lang="zh-CN" altLang="en-US" sz="2400">
                <a:solidFill>
                  <a:srgbClr val="FFFF00"/>
                </a:solidFill>
              </a:rPr>
              <a:t>必须</a:t>
            </a:r>
            <a:r>
              <a:rPr lang="zh-CN" altLang="en-US" sz="2400">
                <a:solidFill>
                  <a:srgbClr val="FFFF00"/>
                </a:solidFill>
              </a:rPr>
              <a:t>要让学生真正成为课堂学习的主人。</a:t>
            </a:r>
            <a:endParaRPr lang="zh-CN" altLang="en-US" sz="24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5160645" cy="583565"/>
          </a:xfrm>
          <a:prstGeom prst="rect">
            <a:avLst/>
          </a:prstGeom>
          <a:noFill/>
        </p:spPr>
        <p:txBody>
          <a:bodyPr wrap="square" rtlCol="0">
            <a:spAutoFit/>
          </a:bodyPr>
          <a:p>
            <a:r>
              <a:rPr lang="zh-CN" altLang="en-US" sz="3200">
                <a:solidFill>
                  <a:srgbClr val="410EC4"/>
                </a:solidFill>
              </a:rPr>
              <a:t>任务群解读</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1129665" y="1988820"/>
            <a:ext cx="9932035" cy="4276725"/>
          </a:xfrm>
          <a:prstGeom prst="rect">
            <a:avLst/>
          </a:prstGeom>
          <a:noFill/>
          <a:ln w="9525">
            <a:solidFill>
              <a:srgbClr val="FFC000"/>
            </a:solidFill>
          </a:ln>
        </p:spPr>
        <p:txBody>
          <a:bodyPr wrap="square">
            <a:spAutoFit/>
          </a:bodyPr>
          <a:p>
            <a:pPr indent="0"/>
            <a:r>
              <a:rPr lang="en-US" sz="2400" b="1">
                <a:latin typeface="黑体" panose="02010609060101010101" charset="-122"/>
                <a:ea typeface="宋体" panose="02010600030101010101" pitchFamily="2" charset="-122"/>
              </a:rPr>
              <a:t>   </a:t>
            </a:r>
            <a:r>
              <a:rPr lang="en-US" sz="2400" b="1">
                <a:latin typeface="楷体_GB2312" panose="02010609030101010101" charset="-122"/>
                <a:ea typeface="楷体_GB2312" panose="02010609030101010101" charset="-122"/>
              </a:rPr>
              <a:t>(1)</a:t>
            </a:r>
            <a:r>
              <a:rPr lang="zh-CN" sz="2400" b="1">
                <a:ea typeface="宋体" panose="02010600030101010101" pitchFamily="2" charset="-122"/>
              </a:rPr>
              <a:t>本任务群旨在引导学生学习当代社会生活中的实用性语文，包括实用性文本的</a:t>
            </a:r>
            <a:r>
              <a:rPr lang="zh-CN" sz="2400" b="1">
                <a:solidFill>
                  <a:srgbClr val="FF0000"/>
                </a:solidFill>
                <a:ea typeface="宋体" panose="02010600030101010101" pitchFamily="2" charset="-122"/>
              </a:rPr>
              <a:t>独立阅读与理解</a:t>
            </a:r>
            <a:r>
              <a:rPr lang="zh-CN" sz="2400" b="1">
                <a:ea typeface="宋体" panose="02010600030101010101" pitchFamily="2" charset="-122"/>
              </a:rPr>
              <a:t>，日常社会生活需要的口头与书面的</a:t>
            </a:r>
            <a:r>
              <a:rPr lang="zh-CN" sz="2400" b="1">
                <a:solidFill>
                  <a:srgbClr val="FF0000"/>
                </a:solidFill>
                <a:ea typeface="宋体" panose="02010600030101010101" pitchFamily="2" charset="-122"/>
              </a:rPr>
              <a:t>表达交流</a:t>
            </a:r>
            <a:r>
              <a:rPr lang="zh-CN" sz="2400" b="1">
                <a:ea typeface="宋体" panose="02010600030101010101" pitchFamily="2" charset="-122"/>
              </a:rPr>
              <a:t>。通过本任务群的学习，丰富学生的生活经历和情感体验，提高阅读与表达交流的水平，增强适应社会、服务社会的能力。     </a:t>
            </a:r>
            <a:r>
              <a:rPr lang="en-US" sz="2400" b="1">
                <a:latin typeface="楷体_GB2312" panose="02010609030101010101" charset="-122"/>
                <a:ea typeface="楷体_GB2312" panose="02010609030101010101" charset="-122"/>
              </a:rPr>
              <a:t>(2)</a:t>
            </a:r>
            <a:r>
              <a:rPr lang="zh-CN" sz="2400" b="1">
                <a:ea typeface="宋体" panose="02010600030101010101" pitchFamily="2" charset="-122"/>
              </a:rPr>
              <a:t>学习多角度观察社会生活，</a:t>
            </a:r>
            <a:r>
              <a:rPr lang="zh-CN" sz="3200" b="1">
                <a:solidFill>
                  <a:srgbClr val="410EC4"/>
                </a:solidFill>
                <a:ea typeface="宋体" panose="02010600030101010101" pitchFamily="2" charset="-122"/>
              </a:rPr>
              <a:t>掌握</a:t>
            </a:r>
            <a:r>
              <a:rPr lang="zh-CN" sz="2400" b="1">
                <a:solidFill>
                  <a:srgbClr val="FF0000"/>
                </a:solidFill>
                <a:ea typeface="宋体" panose="02010600030101010101" pitchFamily="2" charset="-122"/>
              </a:rPr>
              <a:t>当代社会</a:t>
            </a:r>
            <a:r>
              <a:rPr lang="zh-CN" sz="3200" b="1">
                <a:solidFill>
                  <a:srgbClr val="410EC4"/>
                </a:solidFill>
                <a:ea typeface="宋体" panose="02010600030101010101" pitchFamily="2" charset="-122"/>
              </a:rPr>
              <a:t>常用</a:t>
            </a:r>
            <a:r>
              <a:rPr lang="zh-CN" sz="2400" b="1">
                <a:solidFill>
                  <a:srgbClr val="FF0000"/>
                </a:solidFill>
                <a:ea typeface="宋体" panose="02010600030101010101" pitchFamily="2" charset="-122"/>
              </a:rPr>
              <a:t>的实用文本</a:t>
            </a:r>
            <a:r>
              <a:rPr lang="zh-CN" sz="2400" b="1">
                <a:ea typeface="宋体" panose="02010600030101010101" pitchFamily="2" charset="-122"/>
              </a:rPr>
              <a:t>，善于学习并运用新的表达方式。     </a:t>
            </a:r>
            <a:r>
              <a:rPr lang="en-US" sz="2400" b="1">
                <a:latin typeface="楷体_GB2312" panose="02010609030101010101" charset="-122"/>
                <a:ea typeface="楷体_GB2312" panose="02010609030101010101" charset="-122"/>
              </a:rPr>
              <a:t>(3)</a:t>
            </a:r>
            <a:r>
              <a:rPr lang="zh-CN" sz="2400" b="1">
                <a:ea typeface="宋体" panose="02010600030101010101" pitchFamily="2" charset="-122"/>
              </a:rPr>
              <a:t>新闻传媒类内容，在分析与研究当代社会传媒的过程中学习。如自主选择、分析研究一份报纸或一个网站一周的内容。</a:t>
            </a:r>
            <a:r>
              <a:rPr lang="zh-CN" sz="2400" b="1">
                <a:solidFill>
                  <a:srgbClr val="FF0000"/>
                </a:solidFill>
                <a:ea typeface="宋体" panose="02010600030101010101" pitchFamily="2" charset="-122"/>
              </a:rPr>
              <a:t>分析其栏目设置、文体构成、内容的价值取向，撰写文字分析报告，多媒体展示交流</a:t>
            </a:r>
            <a:r>
              <a:rPr lang="zh-CN" sz="2400" b="1">
                <a:ea typeface="宋体" panose="02010600030101010101" pitchFamily="2" charset="-122"/>
              </a:rPr>
              <a:t>。</a:t>
            </a:r>
            <a:r>
              <a:rPr lang="zh-CN" sz="2400" b="1">
                <a:solidFill>
                  <a:srgbClr val="410EC4"/>
                </a:solidFill>
                <a:ea typeface="宋体" panose="02010600030101010101" pitchFamily="2" charset="-122"/>
              </a:rPr>
              <a:t>推荐最精彩的一个栏目、不同体裁的精彩文章若干篇，并说明理由。</a:t>
            </a:r>
            <a:r>
              <a:rPr lang="zh-CN" sz="2400" b="1">
                <a:solidFill>
                  <a:srgbClr val="FF0000"/>
                </a:solidFill>
                <a:ea typeface="宋体" panose="02010600030101010101" pitchFamily="2" charset="-122"/>
              </a:rPr>
              <a:t>尝试选择传统媒体和新媒体写作。</a:t>
            </a:r>
            <a:endParaRPr lang="zh-CN" altLang="en-US" sz="2400" b="1">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solidFill>
                  <a:schemeClr val="tx1"/>
                </a:solidFill>
                <a:latin typeface="黑体" panose="02010609060101010101" charset="-122"/>
                <a:ea typeface="黑体" panose="02010609060101010101" charset="-122"/>
                <a:cs typeface="黑体" panose="02010609060101010101" charset="-122"/>
              </a:rPr>
              <a:t>“</a:t>
            </a:r>
            <a:r>
              <a:rPr lang="zh-CN" altLang="en-US" sz="3600">
                <a:solidFill>
                  <a:schemeClr val="tx1"/>
                </a:solidFill>
                <a:latin typeface="黑体" panose="02010609060101010101" charset="-122"/>
                <a:ea typeface="黑体" panose="02010609060101010101" charset="-122"/>
                <a:cs typeface="黑体" panose="02010609060101010101" charset="-122"/>
              </a:rPr>
              <a:t>劳动光荣</a:t>
            </a:r>
            <a:r>
              <a:rPr lang="en-US" altLang="zh-CN" sz="3600">
                <a:solidFill>
                  <a:schemeClr val="tx1"/>
                </a:solidFill>
                <a:latin typeface="黑体" panose="02010609060101010101" charset="-122"/>
                <a:ea typeface="黑体" panose="02010609060101010101" charset="-122"/>
                <a:cs typeface="黑体" panose="02010609060101010101" charset="-122"/>
              </a:rPr>
              <a:t>”</a:t>
            </a:r>
            <a:r>
              <a:rPr lang="zh-CN" altLang="en-US" sz="3600">
                <a:solidFill>
                  <a:schemeClr val="tx1"/>
                </a:solidFill>
                <a:latin typeface="黑体" panose="02010609060101010101" charset="-122"/>
                <a:ea typeface="黑体" panose="02010609060101010101" charset="-122"/>
                <a:cs typeface="黑体" panose="02010609060101010101" charset="-122"/>
              </a:rPr>
              <a:t>单元教学设计</a:t>
            </a:r>
            <a:endParaRPr lang="zh-CN" altLang="en-US" sz="3600">
              <a:solidFill>
                <a:schemeClr val="tx1"/>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120775" y="1762760"/>
            <a:ext cx="10681335" cy="4556125"/>
          </a:xfrm>
          <a:prstGeom prst="rect">
            <a:avLst/>
          </a:prstGeom>
          <a:noFill/>
          <a:ln w="9525">
            <a:solidFill>
              <a:srgbClr val="FFC000"/>
            </a:solidFill>
          </a:ln>
        </p:spPr>
        <p:txBody>
          <a:bodyPr wrap="square">
            <a:spAutoFit/>
          </a:bodyPr>
          <a:p>
            <a:pPr indent="0">
              <a:lnSpc>
                <a:spcPct val="110000"/>
              </a:lnSpc>
            </a:pPr>
            <a:r>
              <a:rPr lang="en-US" sz="2400" b="0">
                <a:solidFill>
                  <a:schemeClr val="tx1"/>
                </a:solidFill>
                <a:latin typeface="宋体" panose="02010600030101010101" pitchFamily="2" charset="-122"/>
                <a:ea typeface="宋体" panose="02010600030101010101" pitchFamily="2" charset="-122"/>
              </a:rPr>
              <a:t>    </a:t>
            </a:r>
            <a:r>
              <a:rPr lang="zh-CN" sz="2400" b="1">
                <a:solidFill>
                  <a:schemeClr val="tx1"/>
                </a:solidFill>
                <a:latin typeface="楷体_GB2312" panose="02010609030101010101" charset="-122"/>
                <a:ea typeface="楷体_GB2312" panose="02010609030101010101" charset="-122"/>
                <a:cs typeface="楷体_GB2312" panose="02010609030101010101" charset="-122"/>
              </a:rPr>
              <a:t>1.</a:t>
            </a:r>
            <a:r>
              <a:rPr lang="zh-CN" sz="2400" b="1">
                <a:solidFill>
                  <a:srgbClr val="410EC4"/>
                </a:solidFill>
                <a:latin typeface="楷体_GB2312" panose="02010609030101010101" charset="-122"/>
                <a:ea typeface="楷体_GB2312" panose="02010609030101010101" charset="-122"/>
                <a:cs typeface="楷体_GB2312" panose="02010609030101010101" charset="-122"/>
              </a:rPr>
              <a:t>学习</a:t>
            </a:r>
            <a:r>
              <a:rPr lang="zh-CN" sz="2400" b="1">
                <a:solidFill>
                  <a:schemeClr val="tx1"/>
                </a:solidFill>
                <a:latin typeface="楷体_GB2312" panose="02010609030101010101" charset="-122"/>
                <a:ea typeface="楷体_GB2312" panose="02010609030101010101" charset="-122"/>
                <a:cs typeface="楷体_GB2312" panose="02010609030101010101" charset="-122"/>
              </a:rPr>
              <a:t>优秀劳动者的杰出事迹，</a:t>
            </a:r>
            <a:r>
              <a:rPr lang="zh-CN" sz="2400" b="1">
                <a:solidFill>
                  <a:srgbClr val="410EC4"/>
                </a:solidFill>
                <a:latin typeface="楷体_GB2312" panose="02010609030101010101" charset="-122"/>
                <a:ea typeface="楷体_GB2312" panose="02010609030101010101" charset="-122"/>
                <a:cs typeface="楷体_GB2312" panose="02010609030101010101" charset="-122"/>
              </a:rPr>
              <a:t>体会</a:t>
            </a:r>
            <a:r>
              <a:rPr lang="zh-CN" sz="2400" b="1">
                <a:solidFill>
                  <a:schemeClr val="tx1"/>
                </a:solidFill>
                <a:latin typeface="楷体_GB2312" panose="02010609030101010101" charset="-122"/>
                <a:ea typeface="楷体_GB2312" panose="02010609030101010101" charset="-122"/>
                <a:cs typeface="楷体_GB2312" panose="02010609030101010101" charset="-122"/>
              </a:rPr>
              <a:t>“劳动最光荣、劳动最伟大、劳动最美丽”的思想，</a:t>
            </a:r>
            <a:r>
              <a:rPr lang="zh-CN" sz="2400" b="1">
                <a:solidFill>
                  <a:srgbClr val="410EC4"/>
                </a:solidFill>
                <a:latin typeface="楷体_GB2312" panose="02010609030101010101" charset="-122"/>
                <a:ea typeface="楷体_GB2312" panose="02010609030101010101" charset="-122"/>
                <a:cs typeface="楷体_GB2312" panose="02010609030101010101" charset="-122"/>
              </a:rPr>
              <a:t>认识</a:t>
            </a:r>
            <a:r>
              <a:rPr lang="zh-CN" sz="2400" b="1">
                <a:solidFill>
                  <a:schemeClr val="tx1"/>
                </a:solidFill>
                <a:latin typeface="楷体_GB2312" panose="02010609030101010101" charset="-122"/>
                <a:ea typeface="楷体_GB2312" panose="02010609030101010101" charset="-122"/>
                <a:cs typeface="楷体_GB2312" panose="02010609030101010101" charset="-122"/>
              </a:rPr>
              <a:t>坚守与践行工匠精神在当代的意义与价值，形成正确的劳动观念，自觉继承和发扬中华民族尊重劳动、热爱劳动的美德。</a:t>
            </a:r>
            <a:r>
              <a:rPr lang="en-US" sz="2400" b="1">
                <a:solidFill>
                  <a:schemeClr val="tx1"/>
                </a:solidFill>
                <a:latin typeface="楷体_GB2312" panose="02010609030101010101" charset="-122"/>
                <a:ea typeface="楷体_GB2312" panose="02010609030101010101" charset="-122"/>
                <a:cs typeface="楷体_GB2312" panose="02010609030101010101" charset="-122"/>
              </a:rPr>
              <a:t>    </a:t>
            </a:r>
            <a:r>
              <a:rPr lang="zh-CN" sz="2400" b="1">
                <a:solidFill>
                  <a:schemeClr val="tx1"/>
                </a:solidFill>
                <a:latin typeface="楷体_GB2312" panose="02010609030101010101" charset="-122"/>
                <a:ea typeface="楷体_GB2312" panose="02010609030101010101" charset="-122"/>
                <a:cs typeface="楷体_GB2312" panose="02010609030101010101" charset="-122"/>
              </a:rPr>
              <a:t>2.学习通讯报道，</a:t>
            </a:r>
            <a:r>
              <a:rPr lang="zh-CN" sz="2400" b="1">
                <a:solidFill>
                  <a:srgbClr val="FF0000"/>
                </a:solidFill>
                <a:latin typeface="楷体_GB2312" panose="02010609030101010101" charset="-122"/>
                <a:ea typeface="楷体_GB2312" panose="02010609030101010101" charset="-122"/>
                <a:cs typeface="楷体_GB2312" panose="02010609030101010101" charset="-122"/>
              </a:rPr>
              <a:t>学会</a:t>
            </a:r>
            <a:r>
              <a:rPr lang="zh-CN" sz="2400" b="1">
                <a:solidFill>
                  <a:srgbClr val="410EC4"/>
                </a:solidFill>
                <a:latin typeface="楷体_GB2312" panose="02010609030101010101" charset="-122"/>
                <a:ea typeface="楷体_GB2312" panose="02010609030101010101" charset="-122"/>
                <a:cs typeface="楷体_GB2312" panose="02010609030101010101" charset="-122"/>
              </a:rPr>
              <a:t>准确把握新闻信息</a:t>
            </a:r>
            <a:r>
              <a:rPr lang="zh-CN" sz="2400" b="1">
                <a:solidFill>
                  <a:schemeClr val="tx1"/>
                </a:solidFill>
                <a:latin typeface="楷体_GB2312" panose="02010609030101010101" charset="-122"/>
                <a:ea typeface="楷体_GB2312" panose="02010609030101010101" charset="-122"/>
                <a:cs typeface="楷体_GB2312" panose="02010609030101010101" charset="-122"/>
              </a:rPr>
              <a:t>，学习以典型事件和细节表现人物品质的写法，分析报道角度，</a:t>
            </a:r>
            <a:r>
              <a:rPr lang="zh-CN" sz="2400" b="1">
                <a:solidFill>
                  <a:srgbClr val="FF0000"/>
                </a:solidFill>
                <a:latin typeface="楷体_GB2312" panose="02010609030101010101" charset="-122"/>
                <a:ea typeface="楷体_GB2312" panose="02010609030101010101" charset="-122"/>
                <a:cs typeface="楷体_GB2312" panose="02010609030101010101" charset="-122"/>
              </a:rPr>
              <a:t>区分新闻事实和新闻背景</a:t>
            </a:r>
            <a:r>
              <a:rPr lang="zh-CN" sz="2400" b="1">
                <a:solidFill>
                  <a:schemeClr val="tx1"/>
                </a:solidFill>
                <a:latin typeface="楷体_GB2312" panose="02010609030101010101" charset="-122"/>
                <a:ea typeface="楷体_GB2312" panose="02010609030101010101" charset="-122"/>
                <a:cs typeface="楷体_GB2312" panose="02010609030101010101" charset="-122"/>
              </a:rPr>
              <a:t>，理解新闻的倾向性，有意识地提升自己的媒介素养。</a:t>
            </a:r>
            <a:r>
              <a:rPr lang="en-US" sz="2400" b="1">
                <a:solidFill>
                  <a:schemeClr val="tx1"/>
                </a:solidFill>
                <a:latin typeface="楷体_GB2312" panose="02010609030101010101" charset="-122"/>
                <a:ea typeface="楷体_GB2312" panose="02010609030101010101" charset="-122"/>
                <a:cs typeface="楷体_GB2312" panose="02010609030101010101" charset="-122"/>
              </a:rPr>
              <a:t>    </a:t>
            </a:r>
            <a:r>
              <a:rPr lang="zh-CN" sz="2400" b="1">
                <a:solidFill>
                  <a:schemeClr val="tx1"/>
                </a:solidFill>
                <a:latin typeface="楷体_GB2312" panose="02010609030101010101" charset="-122"/>
                <a:ea typeface="楷体_GB2312" panose="02010609030101010101" charset="-122"/>
                <a:cs typeface="楷体_GB2312" panose="02010609030101010101" charset="-122"/>
              </a:rPr>
              <a:t>3.学习新闻评论，</a:t>
            </a:r>
            <a:r>
              <a:rPr lang="zh-CN" sz="2400" b="1">
                <a:solidFill>
                  <a:srgbClr val="410EC4"/>
                </a:solidFill>
                <a:latin typeface="楷体_GB2312" panose="02010609030101010101" charset="-122"/>
                <a:ea typeface="楷体_GB2312" panose="02010609030101010101" charset="-122"/>
                <a:cs typeface="楷体_GB2312" panose="02010609030101010101" charset="-122"/>
              </a:rPr>
              <a:t>理解</a:t>
            </a:r>
            <a:r>
              <a:rPr lang="zh-CN" sz="2400" b="1">
                <a:solidFill>
                  <a:schemeClr val="tx1"/>
                </a:solidFill>
                <a:latin typeface="楷体_GB2312" panose="02010609030101010101" charset="-122"/>
                <a:ea typeface="楷体_GB2312" panose="02010609030101010101" charset="-122"/>
                <a:cs typeface="楷体_GB2312" panose="02010609030101010101" charset="-122"/>
              </a:rPr>
              <a:t>评论所依据的新闻事实与评论的立场、观点的关系，理解评论的舆论导向性。</a:t>
            </a:r>
            <a:r>
              <a:rPr lang="zh-CN" sz="2400" b="1">
                <a:solidFill>
                  <a:srgbClr val="410EC4"/>
                </a:solidFill>
                <a:latin typeface="楷体_GB2312" panose="02010609030101010101" charset="-122"/>
                <a:ea typeface="楷体_GB2312" panose="02010609030101010101" charset="-122"/>
                <a:cs typeface="楷体_GB2312" panose="02010609030101010101" charset="-122"/>
              </a:rPr>
              <a:t>学习</a:t>
            </a:r>
            <a:r>
              <a:rPr lang="zh-CN" sz="2400" b="1">
                <a:solidFill>
                  <a:schemeClr val="tx1"/>
                </a:solidFill>
                <a:latin typeface="楷体_GB2312" panose="02010609030101010101" charset="-122"/>
                <a:ea typeface="楷体_GB2312" panose="02010609030101010101" charset="-122"/>
                <a:cs typeface="楷体_GB2312" panose="02010609030101010101" charset="-122"/>
              </a:rPr>
              <a:t>联系社会现实提出观点并合理阐述的写法。</a:t>
            </a:r>
            <a:r>
              <a:rPr lang="zh-CN" sz="2400" b="1">
                <a:solidFill>
                  <a:srgbClr val="410EC4"/>
                </a:solidFill>
                <a:latin typeface="楷体_GB2312" panose="02010609030101010101" charset="-122"/>
                <a:ea typeface="楷体_GB2312" panose="02010609030101010101" charset="-122"/>
                <a:cs typeface="楷体_GB2312" panose="02010609030101010101" charset="-122"/>
              </a:rPr>
              <a:t>体会</a:t>
            </a:r>
            <a:r>
              <a:rPr lang="zh-CN" sz="2400" b="1">
                <a:solidFill>
                  <a:schemeClr val="tx1"/>
                </a:solidFill>
                <a:latin typeface="楷体_GB2312" panose="02010609030101010101" charset="-122"/>
                <a:ea typeface="楷体_GB2312" panose="02010609030101010101" charset="-122"/>
                <a:cs typeface="楷体_GB2312" panose="02010609030101010101" charset="-122"/>
              </a:rPr>
              <a:t>新闻评论直面现实、有的放矢的文体特点。</a:t>
            </a:r>
            <a:r>
              <a:rPr lang="en-US" sz="2400" b="1">
                <a:solidFill>
                  <a:schemeClr val="tx1"/>
                </a:solidFill>
                <a:latin typeface="楷体_GB2312" panose="02010609030101010101" charset="-122"/>
                <a:ea typeface="楷体_GB2312" panose="02010609030101010101" charset="-122"/>
                <a:cs typeface="楷体_GB2312" panose="02010609030101010101" charset="-122"/>
              </a:rPr>
              <a:t>    </a:t>
            </a:r>
            <a:r>
              <a:rPr lang="zh-CN" sz="2400" b="1">
                <a:solidFill>
                  <a:schemeClr val="tx1"/>
                </a:solidFill>
                <a:latin typeface="楷体_GB2312" panose="02010609030101010101" charset="-122"/>
                <a:ea typeface="楷体_GB2312" panose="02010609030101010101" charset="-122"/>
                <a:cs typeface="楷体_GB2312" panose="02010609030101010101" charset="-122"/>
              </a:rPr>
              <a:t>4.</a:t>
            </a:r>
            <a:r>
              <a:rPr lang="zh-CN" sz="2400" b="1">
                <a:solidFill>
                  <a:srgbClr val="410EC4"/>
                </a:solidFill>
                <a:latin typeface="楷体_GB2312" panose="02010609030101010101" charset="-122"/>
                <a:ea typeface="楷体_GB2312" panose="02010609030101010101" charset="-122"/>
                <a:cs typeface="楷体_GB2312" panose="02010609030101010101" charset="-122"/>
              </a:rPr>
              <a:t>鉴赏</a:t>
            </a:r>
            <a:r>
              <a:rPr lang="zh-CN" sz="2400" b="1">
                <a:solidFill>
                  <a:schemeClr val="tx1"/>
                </a:solidFill>
                <a:latin typeface="楷体_GB2312" panose="02010609030101010101" charset="-122"/>
                <a:ea typeface="楷体_GB2312" panose="02010609030101010101" charset="-122"/>
                <a:cs typeface="楷体_GB2312" panose="02010609030101010101" charset="-122"/>
              </a:rPr>
              <a:t>表现劳动生活的古代诗歌，</a:t>
            </a:r>
            <a:r>
              <a:rPr lang="zh-CN" sz="2400" b="1">
                <a:solidFill>
                  <a:srgbClr val="410EC4"/>
                </a:solidFill>
                <a:latin typeface="楷体_GB2312" panose="02010609030101010101" charset="-122"/>
                <a:ea typeface="楷体_GB2312" panose="02010609030101010101" charset="-122"/>
                <a:cs typeface="楷体_GB2312" panose="02010609030101010101" charset="-122"/>
              </a:rPr>
              <a:t>体会</a:t>
            </a:r>
            <a:r>
              <a:rPr lang="zh-CN" sz="2400" b="1">
                <a:solidFill>
                  <a:schemeClr val="tx1"/>
                </a:solidFill>
                <a:latin typeface="楷体_GB2312" panose="02010609030101010101" charset="-122"/>
                <a:ea typeface="楷体_GB2312" panose="02010609030101010101" charset="-122"/>
                <a:cs typeface="楷体_GB2312" panose="02010609030101010101" charset="-122"/>
              </a:rPr>
              <a:t>劳动之美，自觉地在学习实践中丰富对社会生活的认识和对美好情感的体验，增强适应社会、服务社会的能力。</a:t>
            </a:r>
            <a:endParaRPr lang="zh-CN" altLang="en-US" sz="2400" b="1">
              <a:solidFill>
                <a:schemeClr val="tx1"/>
              </a:solidFill>
              <a:latin typeface="楷体_GB2312" panose="02010609030101010101" charset="-122"/>
              <a:ea typeface="楷体_GB2312" panose="02010609030101010101" charset="-122"/>
              <a:cs typeface="楷体_GB2312" panose="02010609030101010101" charset="-122"/>
            </a:endParaRPr>
          </a:p>
        </p:txBody>
      </p:sp>
      <p:sp>
        <p:nvSpPr>
          <p:cNvPr id="2" name="文本框 1"/>
          <p:cNvSpPr txBox="1"/>
          <p:nvPr/>
        </p:nvSpPr>
        <p:spPr>
          <a:xfrm>
            <a:off x="1303655" y="1180465"/>
            <a:ext cx="1402080" cy="460375"/>
          </a:xfrm>
          <a:prstGeom prst="rect">
            <a:avLst/>
          </a:prstGeom>
          <a:noFill/>
        </p:spPr>
        <p:txBody>
          <a:bodyPr wrap="none" rtlCol="0">
            <a:spAutoFit/>
          </a:bodyPr>
          <a:p>
            <a:pPr algn="l"/>
            <a:r>
              <a:rPr lang="zh-CN" sz="2400">
                <a:latin typeface="黑体" panose="02010609060101010101" charset="-122"/>
                <a:ea typeface="黑体" panose="02010609060101010101" charset="-122"/>
                <a:sym typeface="+mn-ea"/>
              </a:rPr>
              <a:t>单元目标</a:t>
            </a:r>
            <a:endParaRPr lang="zh-CN" altLang="en-US" sz="2400" b="1">
              <a:solidFill>
                <a:schemeClr val="tx1"/>
              </a:solidFill>
              <a:latin typeface="楷体_GB2312" panose="02010609030101010101" charset="-122"/>
              <a:ea typeface="楷体_GB2312" panose="02010609030101010101" charset="-122"/>
              <a:cs typeface="楷体_GB2312" panose="02010609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973455" y="1717675"/>
            <a:ext cx="10257790" cy="4556125"/>
          </a:xfrm>
          <a:prstGeom prst="rect">
            <a:avLst/>
          </a:prstGeom>
          <a:noFill/>
          <a:ln w="9525">
            <a:solidFill>
              <a:srgbClr val="FFC000"/>
            </a:solidFill>
          </a:ln>
        </p:spPr>
        <p:txBody>
          <a:bodyPr wrap="square">
            <a:spAutoFit/>
          </a:bodyPr>
          <a:p>
            <a:pPr indent="0">
              <a:lnSpc>
                <a:spcPct val="110000"/>
              </a:lnSpc>
            </a:pPr>
            <a:r>
              <a:rPr lang="en-US" sz="2400" b="1">
                <a:latin typeface="楷体_GB2312" panose="02010609030101010101" charset="-122"/>
                <a:ea typeface="楷体_GB2312" panose="02010609030101010101" charset="-122"/>
                <a:cs typeface="楷体_GB2312" panose="02010609030101010101" charset="-122"/>
              </a:rPr>
              <a:t>    </a:t>
            </a:r>
            <a:r>
              <a:rPr lang="zh-CN" sz="2400">
                <a:solidFill>
                  <a:srgbClr val="410EC4"/>
                </a:solidFill>
                <a:latin typeface="黑体" panose="02010609060101010101" charset="-122"/>
                <a:ea typeface="黑体" panose="02010609060101010101" charset="-122"/>
                <a:cs typeface="楷体_GB2312" panose="02010609030101010101" charset="-122"/>
              </a:rPr>
              <a:t>语言建构与运用</a:t>
            </a:r>
            <a:r>
              <a:rPr lang="zh-CN" sz="2400" b="1">
                <a:latin typeface="楷体_GB2312" panose="02010609030101010101" charset="-122"/>
                <a:ea typeface="楷体_GB2312" panose="02010609030101010101" charset="-122"/>
                <a:cs typeface="楷体_GB2312" panose="02010609030101010101" charset="-122"/>
              </a:rPr>
              <a:t>：</a:t>
            </a:r>
            <a:r>
              <a:rPr lang="zh-CN" sz="2400" b="1">
                <a:latin typeface="仿宋" panose="02010609060101010101" charset="-122"/>
                <a:ea typeface="仿宋" panose="02010609060101010101" charset="-122"/>
                <a:cs typeface="楷体_GB2312" panose="02010609030101010101" charset="-122"/>
              </a:rPr>
              <a:t>积累文本中的词语、成语；把握人物通讯的写作特点；反复诵读，体会古代经典作品的艺术魅力；学会写推荐书；学会通过典型事例和细节描写表现人物特征。</a:t>
            </a:r>
            <a:endParaRPr lang="en-US" sz="2400" b="1">
              <a:latin typeface="仿宋" panose="02010609060101010101" charset="-122"/>
              <a:ea typeface="仿宋" panose="02010609060101010101" charset="-122"/>
              <a:cs typeface="楷体_GB2312" panose="02010609030101010101" charset="-122"/>
            </a:endParaRPr>
          </a:p>
          <a:p>
            <a:pPr indent="0">
              <a:lnSpc>
                <a:spcPct val="110000"/>
              </a:lnSpc>
            </a:pPr>
            <a:r>
              <a:rPr lang="en-US" sz="2400" b="1">
                <a:latin typeface="楷体_GB2312" panose="02010609030101010101" charset="-122"/>
                <a:ea typeface="楷体_GB2312" panose="02010609030101010101" charset="-122"/>
                <a:cs typeface="楷体_GB2312" panose="02010609030101010101" charset="-122"/>
              </a:rPr>
              <a:t>    </a:t>
            </a:r>
            <a:r>
              <a:rPr lang="zh-CN" sz="2400">
                <a:solidFill>
                  <a:srgbClr val="410EC4"/>
                </a:solidFill>
                <a:latin typeface="黑体" panose="02010609060101010101" charset="-122"/>
                <a:ea typeface="黑体" panose="02010609060101010101" charset="-122"/>
                <a:cs typeface="楷体_GB2312" panose="02010609030101010101" charset="-122"/>
              </a:rPr>
              <a:t>思维发展与提升</a:t>
            </a:r>
            <a:r>
              <a:rPr lang="zh-CN" sz="2400" b="1">
                <a:latin typeface="楷体_GB2312" panose="02010609030101010101" charset="-122"/>
                <a:ea typeface="楷体_GB2312" panose="02010609030101010101" charset="-122"/>
                <a:cs typeface="楷体_GB2312" panose="02010609030101010101" charset="-122"/>
              </a:rPr>
              <a:t>：</a:t>
            </a:r>
            <a:r>
              <a:rPr lang="zh-CN" sz="2400" b="1">
                <a:latin typeface="仿宋" panose="02010609060101010101" charset="-122"/>
                <a:ea typeface="仿宋" panose="02010609060101010101" charset="-122"/>
                <a:cs typeface="楷体_GB2312" panose="02010609030101010101" charset="-122"/>
              </a:rPr>
              <a:t>学会分析通讯的报道角度，理解事实与观点的关系，抓住典型事件，把握人物精神；了解新闻评论的观点，学习阐述观点的方法；辨析和把握新闻的报道立场，提升媒介素养。培养学生的想象力，提升鉴赏诗歌的能力。</a:t>
            </a:r>
            <a:endParaRPr lang="zh-CN" sz="2400" b="1">
              <a:latin typeface="仿宋" panose="02010609060101010101" charset="-122"/>
              <a:ea typeface="仿宋" panose="02010609060101010101" charset="-122"/>
              <a:cs typeface="楷体_GB2312" panose="02010609030101010101" charset="-122"/>
            </a:endParaRPr>
          </a:p>
          <a:p>
            <a:pPr indent="0">
              <a:lnSpc>
                <a:spcPct val="110000"/>
              </a:lnSpc>
            </a:pPr>
            <a:r>
              <a:rPr lang="en-US" sz="2400" b="1">
                <a:latin typeface="楷体_GB2312" panose="02010609030101010101" charset="-122"/>
                <a:ea typeface="楷体_GB2312" panose="02010609030101010101" charset="-122"/>
                <a:cs typeface="楷体_GB2312" panose="02010609030101010101" charset="-122"/>
              </a:rPr>
              <a:t>    </a:t>
            </a:r>
            <a:r>
              <a:rPr lang="zh-CN" sz="2400">
                <a:solidFill>
                  <a:srgbClr val="410EC4"/>
                </a:solidFill>
                <a:latin typeface="黑体" panose="02010609060101010101" charset="-122"/>
                <a:ea typeface="黑体" panose="02010609060101010101" charset="-122"/>
                <a:cs typeface="楷体_GB2312" panose="02010609030101010101" charset="-122"/>
              </a:rPr>
              <a:t>审美鉴赏与创造</a:t>
            </a:r>
            <a:r>
              <a:rPr lang="zh-CN" sz="2400" b="1">
                <a:latin typeface="楷体_GB2312" panose="02010609030101010101" charset="-122"/>
                <a:ea typeface="楷体_GB2312" panose="02010609030101010101" charset="-122"/>
                <a:cs typeface="楷体_GB2312" panose="02010609030101010101" charset="-122"/>
              </a:rPr>
              <a:t>：</a:t>
            </a:r>
            <a:r>
              <a:rPr lang="zh-CN" sz="2400" b="1">
                <a:latin typeface="仿宋" panose="02010609060101010101" charset="-122"/>
                <a:ea typeface="仿宋" panose="02010609060101010101" charset="-122"/>
                <a:cs typeface="楷体_GB2312" panose="02010609030101010101" charset="-122"/>
              </a:rPr>
              <a:t>深入体会“劳动最光荣、劳动最崇高、劳动最伟大、劳动最美丽”的思想，形成无私奉献、锐意进取、勇于创造的劳动观念。</a:t>
            </a:r>
            <a:r>
              <a:rPr lang="zh-CN" sz="2400" b="1">
                <a:latin typeface="楷体_GB2312" panose="02010609030101010101" charset="-122"/>
                <a:ea typeface="楷体_GB2312" panose="02010609030101010101" charset="-122"/>
                <a:cs typeface="楷体_GB2312" panose="02010609030101010101" charset="-122"/>
              </a:rPr>
              <a:t>    </a:t>
            </a:r>
            <a:r>
              <a:rPr lang="zh-CN" sz="2400">
                <a:solidFill>
                  <a:srgbClr val="410EC4"/>
                </a:solidFill>
                <a:latin typeface="黑体" panose="02010609060101010101" charset="-122"/>
                <a:ea typeface="黑体" panose="02010609060101010101" charset="-122"/>
                <a:cs typeface="楷体_GB2312" panose="02010609030101010101" charset="-122"/>
              </a:rPr>
              <a:t>文化传承与理解</a:t>
            </a:r>
            <a:r>
              <a:rPr lang="zh-CN" sz="2400" b="1">
                <a:latin typeface="楷体_GB2312" panose="02010609030101010101" charset="-122"/>
                <a:ea typeface="楷体_GB2312" panose="02010609030101010101" charset="-122"/>
                <a:cs typeface="楷体_GB2312" panose="02010609030101010101" charset="-122"/>
              </a:rPr>
              <a:t>：</a:t>
            </a:r>
            <a:r>
              <a:rPr lang="zh-CN" sz="2400" b="1">
                <a:latin typeface="仿宋" panose="02010609060101010101" charset="-122"/>
                <a:ea typeface="仿宋" panose="02010609060101010101" charset="-122"/>
                <a:cs typeface="楷体_GB2312" panose="02010609030101010101" charset="-122"/>
              </a:rPr>
              <a:t>传承中华民族世代相传的崇尚劳动、尊重劳动、热爱劳动的美德。</a:t>
            </a:r>
            <a:endParaRPr lang="zh-CN" sz="2400" b="1">
              <a:latin typeface="仿宋" panose="02010609060101010101" charset="-122"/>
              <a:ea typeface="仿宋" panose="02010609060101010101" charset="-122"/>
              <a:cs typeface="楷体_GB2312" panose="02010609030101010101" charset="-122"/>
            </a:endParaRPr>
          </a:p>
        </p:txBody>
      </p:sp>
      <p:sp>
        <p:nvSpPr>
          <p:cNvPr id="2" name="文本框 1"/>
          <p:cNvSpPr txBox="1"/>
          <p:nvPr/>
        </p:nvSpPr>
        <p:spPr>
          <a:xfrm>
            <a:off x="973455" y="1257300"/>
            <a:ext cx="1402080" cy="460375"/>
          </a:xfrm>
          <a:prstGeom prst="rect">
            <a:avLst/>
          </a:prstGeom>
          <a:noFill/>
        </p:spPr>
        <p:txBody>
          <a:bodyPr wrap="none" rtlCol="0">
            <a:spAutoFit/>
          </a:bodyPr>
          <a:p>
            <a:pPr algn="l"/>
            <a:r>
              <a:rPr lang="zh-CN" sz="2400">
                <a:latin typeface="黑体" panose="02010609060101010101" charset="-122"/>
                <a:ea typeface="黑体" panose="02010609060101010101" charset="-122"/>
                <a:sym typeface="+mn-ea"/>
              </a:rPr>
              <a:t>核心素养</a:t>
            </a:r>
            <a:endParaRPr lang="zh-CN" altLang="en-US" sz="2400">
              <a:latin typeface="黑体" panose="02010609060101010101" charset="-122"/>
              <a:ea typeface="黑体" panose="02010609060101010101" charset="-122"/>
              <a:sym typeface="+mn-ea"/>
            </a:endParaRPr>
          </a:p>
        </p:txBody>
      </p:sp>
      <p:sp>
        <p:nvSpPr>
          <p:cNvPr id="3" name="圆角矩形标注 2"/>
          <p:cNvSpPr/>
          <p:nvPr/>
        </p:nvSpPr>
        <p:spPr>
          <a:xfrm>
            <a:off x="6273165" y="1442720"/>
            <a:ext cx="5284470" cy="2225675"/>
          </a:xfrm>
          <a:prstGeom prst="wedgeRoundRectCallout">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olidFill>
                  <a:srgbClr val="FFFF00"/>
                </a:solidFill>
              </a:rPr>
              <a:t>说明：这样分别表述是不科学的，各素养不是孤立的，而是以语言构建与运用为基础，在各种语文实践活动中形成的。之所以如此表述，实为矫枉过正，强调树立素养意识而已)</a:t>
            </a:r>
            <a:endParaRPr lang="zh-CN" altLang="en-US" sz="2400">
              <a:solidFill>
                <a:srgbClr val="FFFF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713105" y="1290320"/>
            <a:ext cx="1774190" cy="460375"/>
          </a:xfrm>
          <a:prstGeom prst="rect">
            <a:avLst/>
          </a:prstGeom>
          <a:noFill/>
          <a:ln w="9525">
            <a:noFill/>
          </a:ln>
        </p:spPr>
        <p:txBody>
          <a:bodyPr wrap="square">
            <a:spAutoFit/>
          </a:bodyPr>
          <a:p>
            <a:pPr indent="0"/>
            <a:r>
              <a:rPr lang="zh-CN" sz="2400" b="0">
                <a:latin typeface="黑体" panose="02010609060101010101" charset="-122"/>
                <a:ea typeface="黑体" panose="02010609060101010101" charset="-122"/>
              </a:rPr>
              <a:t>课时安排</a:t>
            </a:r>
            <a:endParaRPr lang="zh-CN" altLang="en-US" sz="2400" b="0">
              <a:latin typeface="黑体" panose="02010609060101010101" charset="-122"/>
              <a:ea typeface="黑体" panose="02010609060101010101" charset="-122"/>
            </a:endParaRPr>
          </a:p>
        </p:txBody>
      </p:sp>
      <p:sp>
        <p:nvSpPr>
          <p:cNvPr id="2" name="文本框 1"/>
          <p:cNvSpPr txBox="1"/>
          <p:nvPr/>
        </p:nvSpPr>
        <p:spPr>
          <a:xfrm>
            <a:off x="922020" y="2447925"/>
            <a:ext cx="10348595" cy="3107690"/>
          </a:xfrm>
          <a:prstGeom prst="rect">
            <a:avLst/>
          </a:prstGeom>
          <a:noFill/>
          <a:ln w="9525">
            <a:solidFill>
              <a:srgbClr val="FFC000"/>
            </a:solidFill>
          </a:ln>
        </p:spPr>
        <p:txBody>
          <a:bodyPr wrap="square">
            <a:spAutoFit/>
          </a:bodyPr>
          <a:p>
            <a:pPr indent="266700" algn="l"/>
            <a:r>
              <a:rPr lang="en-US" altLang="zh-CN" sz="2800" b="1">
                <a:latin typeface="楷体_GB2312" panose="02010609030101010101" charset="-122"/>
                <a:ea typeface="楷体_GB2312" panose="02010609030101010101" charset="-122"/>
                <a:cs typeface="楷体_GB2312" panose="02010609030101010101" charset="-122"/>
              </a:rPr>
              <a:t>  </a:t>
            </a:r>
            <a:r>
              <a:rPr lang="zh-CN" sz="2800" b="1">
                <a:latin typeface="楷体_GB2312" panose="02010609030101010101" charset="-122"/>
                <a:ea typeface="楷体_GB2312" panose="02010609030101010101" charset="-122"/>
                <a:cs typeface="楷体_GB2312" panose="02010609030101010101" charset="-122"/>
              </a:rPr>
              <a:t>第一节：</a:t>
            </a:r>
            <a:r>
              <a:rPr lang="zh-CN" sz="2800" b="1">
                <a:latin typeface="仿宋" panose="02010609060101010101" charset="-122"/>
                <a:ea typeface="仿宋" panose="02010609060101010101" charset="-122"/>
                <a:cs typeface="仿宋" panose="02010609060101010101" charset="-122"/>
              </a:rPr>
              <a:t>单元导读课(单元导语 单元学习任务 </a:t>
            </a:r>
            <a:endParaRPr lang="zh-CN" sz="2800" b="1">
              <a:latin typeface="仿宋" panose="02010609060101010101" charset="-122"/>
              <a:ea typeface="仿宋" panose="02010609060101010101" charset="-122"/>
              <a:cs typeface="仿宋" panose="02010609060101010101" charset="-122"/>
            </a:endParaRPr>
          </a:p>
          <a:p>
            <a:pPr indent="266700" algn="l">
              <a:buClrTx/>
              <a:buSzTx/>
              <a:buNone/>
            </a:pPr>
            <a:r>
              <a:rPr lang="zh-CN" sz="2800" b="1">
                <a:latin typeface="仿宋" panose="02010609060101010101" charset="-122"/>
                <a:ea typeface="仿宋" panose="02010609060101010101" charset="-122"/>
                <a:cs typeface="仿宋" panose="02010609060101010101" charset="-122"/>
              </a:rPr>
              <a:t>                   单元学习方案   新闻相关资料)</a:t>
            </a:r>
            <a:endParaRPr lang="zh-CN" sz="2800" b="1">
              <a:latin typeface="仿宋" panose="02010609060101010101" charset="-122"/>
              <a:ea typeface="仿宋" panose="02010609060101010101" charset="-122"/>
              <a:cs typeface="仿宋" panose="02010609060101010101" charset="-122"/>
            </a:endParaRPr>
          </a:p>
          <a:p>
            <a:pPr indent="266700" algn="l">
              <a:buClrTx/>
              <a:buSzTx/>
              <a:buNone/>
            </a:pPr>
            <a:r>
              <a:rPr lang="zh-CN" sz="2800" b="1">
                <a:latin typeface="楷体_GB2312" panose="02010609030101010101" charset="-122"/>
                <a:ea typeface="楷体_GB2312" panose="02010609030101010101" charset="-122"/>
                <a:cs typeface="楷体_GB2312" panose="02010609030101010101" charset="-122"/>
              </a:rPr>
              <a:t>  第二节：</a:t>
            </a:r>
            <a:r>
              <a:rPr lang="zh-CN" sz="2800" b="1">
                <a:latin typeface="仿宋" panose="02010609060101010101" charset="-122"/>
                <a:ea typeface="仿宋" panose="02010609060101010101" charset="-122"/>
                <a:cs typeface="仿宋" panose="02010609060101010101" charset="-122"/>
              </a:rPr>
              <a:t>文本研读课(第4课)</a:t>
            </a:r>
            <a:endParaRPr lang="zh-CN" sz="2800" b="1">
              <a:latin typeface="仿宋" panose="02010609060101010101" charset="-122"/>
              <a:ea typeface="仿宋" panose="02010609060101010101" charset="-122"/>
              <a:cs typeface="仿宋" panose="02010609060101010101" charset="-122"/>
            </a:endParaRPr>
          </a:p>
          <a:p>
            <a:pPr indent="266700" algn="l">
              <a:buClrTx/>
              <a:buSzTx/>
              <a:buNone/>
            </a:pPr>
            <a:r>
              <a:rPr lang="zh-CN" sz="2800" b="1">
                <a:latin typeface="楷体_GB2312" panose="02010609030101010101" charset="-122"/>
                <a:ea typeface="楷体_GB2312" panose="02010609030101010101" charset="-122"/>
                <a:cs typeface="楷体_GB2312" panose="02010609030101010101" charset="-122"/>
              </a:rPr>
              <a:t>  第三节：</a:t>
            </a:r>
            <a:r>
              <a:rPr lang="zh-CN" sz="2800" b="1">
                <a:latin typeface="仿宋" panose="02010609060101010101" charset="-122"/>
                <a:ea typeface="仿宋" panose="02010609060101010101" charset="-122"/>
                <a:cs typeface="仿宋" panose="02010609060101010101" charset="-122"/>
              </a:rPr>
              <a:t>文本研读课(第5课)</a:t>
            </a:r>
            <a:endParaRPr lang="zh-CN" sz="2800" b="1">
              <a:latin typeface="仿宋" panose="02010609060101010101" charset="-122"/>
              <a:ea typeface="仿宋" panose="02010609060101010101" charset="-122"/>
              <a:cs typeface="仿宋" panose="02010609060101010101" charset="-122"/>
            </a:endParaRPr>
          </a:p>
          <a:p>
            <a:pPr indent="266700" algn="l">
              <a:buClrTx/>
              <a:buSzTx/>
              <a:buNone/>
            </a:pPr>
            <a:r>
              <a:rPr lang="zh-CN" sz="2800" b="1">
                <a:latin typeface="楷体_GB2312" panose="02010609030101010101" charset="-122"/>
                <a:ea typeface="楷体_GB2312" panose="02010609030101010101" charset="-122"/>
                <a:cs typeface="楷体_GB2312" panose="02010609030101010101" charset="-122"/>
              </a:rPr>
              <a:t>  第四节：</a:t>
            </a:r>
            <a:r>
              <a:rPr lang="zh-CN" sz="2800" b="1">
                <a:latin typeface="仿宋" panose="02010609060101010101" charset="-122"/>
                <a:ea typeface="仿宋" panose="02010609060101010101" charset="-122"/>
                <a:cs typeface="仿宋" panose="02010609060101010101" charset="-122"/>
              </a:rPr>
              <a:t>合作探究课(第4课 第5课)</a:t>
            </a:r>
            <a:endParaRPr lang="zh-CN" sz="2800" b="1">
              <a:latin typeface="仿宋" panose="02010609060101010101" charset="-122"/>
              <a:ea typeface="仿宋" panose="02010609060101010101" charset="-122"/>
              <a:cs typeface="仿宋" panose="02010609060101010101" charset="-122"/>
            </a:endParaRPr>
          </a:p>
          <a:p>
            <a:pPr indent="266700" algn="l">
              <a:buClrTx/>
              <a:buSzTx/>
              <a:buNone/>
            </a:pPr>
            <a:r>
              <a:rPr lang="zh-CN" sz="2800" b="1">
                <a:latin typeface="楷体_GB2312" panose="02010609030101010101" charset="-122"/>
                <a:ea typeface="楷体_GB2312" panose="02010609030101010101" charset="-122"/>
                <a:cs typeface="楷体_GB2312" panose="02010609030101010101" charset="-122"/>
              </a:rPr>
              <a:t>  第五节：</a:t>
            </a:r>
            <a:r>
              <a:rPr lang="zh-CN" sz="2800" b="1">
                <a:latin typeface="仿宋" panose="02010609060101010101" charset="-122"/>
                <a:ea typeface="仿宋" panose="02010609060101010101" charset="-122"/>
                <a:cs typeface="仿宋" panose="02010609060101010101" charset="-122"/>
              </a:rPr>
              <a:t>专题研讨课(第6课，第4课第5课，补充资料)</a:t>
            </a:r>
            <a:r>
              <a:rPr lang="zh-CN" sz="2800" b="1">
                <a:latin typeface="楷体_GB2312" panose="02010609030101010101" charset="-122"/>
                <a:ea typeface="楷体_GB2312" panose="02010609030101010101" charset="-122"/>
                <a:cs typeface="楷体_GB2312" panose="02010609030101010101" charset="-122"/>
              </a:rPr>
              <a:t>    第六节：</a:t>
            </a:r>
            <a:r>
              <a:rPr lang="zh-CN" sz="2800" b="1">
                <a:latin typeface="仿宋" panose="02010609060101010101" charset="-122"/>
                <a:ea typeface="仿宋" panose="02010609060101010101" charset="-122"/>
                <a:cs typeface="仿宋" panose="02010609060101010101" charset="-122"/>
              </a:rPr>
              <a:t>导写训练课(写人要关注事例和细节)</a:t>
            </a:r>
            <a:endParaRPr lang="zh-CN" sz="2800" b="1">
              <a:latin typeface="仿宋" panose="02010609060101010101" charset="-122"/>
              <a:ea typeface="仿宋" panose="02010609060101010101" charset="-122"/>
              <a:cs typeface="仿宋" panose="02010609060101010101" charset="-122"/>
            </a:endParaRPr>
          </a:p>
        </p:txBody>
      </p:sp>
      <p:sp>
        <p:nvSpPr>
          <p:cNvPr id="3" name="文本框 2"/>
          <p:cNvSpPr txBox="1"/>
          <p:nvPr/>
        </p:nvSpPr>
        <p:spPr>
          <a:xfrm>
            <a:off x="4217670" y="1750695"/>
            <a:ext cx="3383280" cy="521970"/>
          </a:xfrm>
          <a:prstGeom prst="rect">
            <a:avLst/>
          </a:prstGeom>
          <a:noFill/>
        </p:spPr>
        <p:txBody>
          <a:bodyPr wrap="none" rtlCol="0">
            <a:spAutoFit/>
          </a:bodyPr>
          <a:p>
            <a:pPr algn="l"/>
            <a:r>
              <a:rPr lang="zh-CN" sz="2800">
                <a:latin typeface="黑体" panose="02010609060101010101" charset="-122"/>
                <a:ea typeface="黑体" panose="02010609060101010101" charset="-122"/>
                <a:sym typeface="+mn-ea"/>
              </a:rPr>
              <a:t>课时分配及学习内容</a:t>
            </a:r>
            <a:endParaRPr lang="zh-CN" altLang="en-US" sz="2800" b="0">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968375" y="1841500"/>
            <a:ext cx="10579735" cy="4741545"/>
          </a:xfrm>
          <a:prstGeom prst="rect">
            <a:avLst/>
          </a:prstGeom>
          <a:noFill/>
          <a:ln w="12700" cmpd="sng">
            <a:solidFill>
              <a:srgbClr val="FFC000"/>
            </a:solidFill>
            <a:prstDash val="solid"/>
          </a:ln>
        </p:spPr>
        <p:txBody>
          <a:bodyPr wrap="square">
            <a:spAutoFit/>
          </a:bodyPr>
          <a:p>
            <a:pPr indent="0" algn="just">
              <a:lnSpc>
                <a:spcPct val="90000"/>
              </a:lnSpc>
            </a:pPr>
            <a:r>
              <a:rPr lang="zh-CN" sz="2400" b="1">
                <a:latin typeface="黑体" panose="02010609060101010101" charset="-122"/>
                <a:ea typeface="黑体" panose="02010609060101010101" charset="-122"/>
              </a:rPr>
              <a:t>学习目标</a:t>
            </a:r>
            <a:r>
              <a:rPr lang="zh-CN" sz="2400" b="0">
                <a:ea typeface="宋体" panose="02010600030101010101" pitchFamily="2" charset="-122"/>
              </a:rPr>
              <a:t>   </a:t>
            </a:r>
            <a:r>
              <a:rPr lang="zh-CN" sz="2400" b="1">
                <a:latin typeface="宋体" panose="02010600030101010101" pitchFamily="2" charset="-122"/>
                <a:ea typeface="宋体" panose="02010600030101010101" pitchFamily="2" charset="-122"/>
                <a:cs typeface="宋体" panose="02010600030101010101" pitchFamily="2" charset="-122"/>
              </a:rPr>
              <a:t>1.明确学习本单元的学习要求及学习任务。  2.明确本单元的学习方案及预期学习成果。</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黑体" panose="02010609060101010101" charset="-122"/>
                <a:ea typeface="黑体" panose="02010609060101010101" charset="-122"/>
              </a:rPr>
              <a:t>学习任务</a:t>
            </a:r>
            <a:r>
              <a:rPr lang="en-US" sz="2400" b="1">
                <a:latin typeface="宋体" panose="02010600030101010101" pitchFamily="2" charset="-122"/>
                <a:ea typeface="宋体" panose="02010600030101010101" pitchFamily="2" charset="-122"/>
              </a:rPr>
              <a:t>   </a:t>
            </a:r>
            <a:r>
              <a:rPr lang="zh-CN" sz="2400" b="1">
                <a:ea typeface="宋体" panose="02010600030101010101" pitchFamily="2" charset="-122"/>
              </a:rPr>
              <a:t>任务一：研读单元导语、单元学习任务，结合单元文本内容，明确单元学习要求和单元学习活动。</a:t>
            </a:r>
            <a:endParaRPr lang="zh-CN" sz="2400" b="1">
              <a:ea typeface="宋体" panose="02010600030101010101" pitchFamily="2" charset="-122"/>
            </a:endParaRPr>
          </a:p>
          <a:p>
            <a:pPr indent="0" algn="just">
              <a:lnSpc>
                <a:spcPct val="90000"/>
              </a:lnSpc>
            </a:pPr>
            <a:r>
              <a:rPr lang="zh-CN" altLang="en-US" sz="2400" b="1"/>
              <a:t>     </a:t>
            </a:r>
            <a:r>
              <a:rPr lang="zh-CN" sz="2400" b="1">
                <a:latin typeface="宋体" panose="02010600030101010101" pitchFamily="2" charset="-122"/>
                <a:ea typeface="宋体" panose="02010600030101010101" pitchFamily="2" charset="-122"/>
                <a:cs typeface="宋体" panose="02010600030101010101" pitchFamily="2" charset="-122"/>
              </a:rPr>
              <a:t>任务二：阅读学习方案，明确学习任务。</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宋体" panose="02010600030101010101" pitchFamily="2" charset="-122"/>
                <a:ea typeface="宋体" panose="02010600030101010101" pitchFamily="2" charset="-122"/>
                <a:cs typeface="宋体" panose="02010600030101010101" pitchFamily="2" charset="-122"/>
              </a:rPr>
              <a:t>   任务三：阅读补充资料，从中筛选、摘录能帮助你完成单元学习任务的部分，小组讨论完成学习任务需要摘录什么，组内展示整合成果。</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宋体" panose="02010600030101010101" pitchFamily="2" charset="-122"/>
                <a:ea typeface="宋体" panose="02010600030101010101" pitchFamily="2" charset="-122"/>
                <a:cs typeface="宋体" panose="02010600030101010101" pitchFamily="2" charset="-122"/>
              </a:rPr>
              <a:t> 附： (1)《新闻是什么》(摘自《新闻阅读与实践》第一章)</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宋体" panose="02010600030101010101" pitchFamily="2" charset="-122"/>
                <a:ea typeface="宋体" panose="02010600030101010101" pitchFamily="2" charset="-122"/>
                <a:cs typeface="宋体" panose="02010600030101010101" pitchFamily="2" charset="-122"/>
              </a:rPr>
              <a:t>      (2)《通讯：讲述新闻故事》(摘自《新闻阅读与实践》第三章)</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宋体" panose="02010600030101010101" pitchFamily="2" charset="-122"/>
                <a:ea typeface="宋体" panose="02010600030101010101" pitchFamily="2" charset="-122"/>
                <a:cs typeface="宋体" panose="02010600030101010101" pitchFamily="2" charset="-122"/>
              </a:rPr>
              <a:t>         《通讯的特点》(康文久，摘自《教学指导用书》)</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宋体" panose="02010600030101010101" pitchFamily="2" charset="-122"/>
                <a:ea typeface="宋体" panose="02010600030101010101" pitchFamily="2" charset="-122"/>
                <a:cs typeface="宋体" panose="02010600030101010101" pitchFamily="2" charset="-122"/>
              </a:rPr>
              <a:t>      (3)新闻事实与新闻立场辨析(孙玉锋)</a:t>
            </a:r>
            <a:endParaRPr lang="zh-CN" sz="2400" b="1">
              <a:latin typeface="宋体" panose="02010600030101010101" pitchFamily="2" charset="-122"/>
              <a:ea typeface="宋体" panose="02010600030101010101" pitchFamily="2" charset="-122"/>
              <a:cs typeface="宋体" panose="02010600030101010101" pitchFamily="2" charset="-122"/>
            </a:endParaRPr>
          </a:p>
          <a:p>
            <a:pPr indent="0" algn="just">
              <a:lnSpc>
                <a:spcPct val="90000"/>
              </a:lnSpc>
            </a:pPr>
            <a:r>
              <a:rPr lang="zh-CN" sz="2400" b="1">
                <a:latin typeface="宋体" panose="02010600030101010101" pitchFamily="2" charset="-122"/>
                <a:ea typeface="宋体" panose="02010600030101010101" pitchFamily="2" charset="-122"/>
                <a:cs typeface="宋体" panose="02010600030101010101" pitchFamily="2" charset="-122"/>
              </a:rPr>
              <a:t>        《关于新闻评论》(摘自《教学指导用书》)</a:t>
            </a:r>
            <a:endParaRPr lang="zh-CN"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532120" y="1381125"/>
            <a:ext cx="2773680" cy="460375"/>
          </a:xfrm>
          <a:prstGeom prst="rect">
            <a:avLst/>
          </a:prstGeom>
          <a:noFill/>
        </p:spPr>
        <p:txBody>
          <a:bodyPr wrap="none" rtlCol="0">
            <a:spAutoFit/>
          </a:bodyPr>
          <a:p>
            <a:pPr algn="l"/>
            <a:r>
              <a:rPr lang="zh-CN" sz="2400">
                <a:latin typeface="黑体" panose="02010609060101010101" charset="-122"/>
                <a:ea typeface="黑体" panose="02010609060101010101" charset="-122"/>
                <a:cs typeface="黑体" panose="02010609060101010101" charset="-122"/>
                <a:sym typeface="+mn-ea"/>
              </a:rPr>
              <a:t>第一课时</a:t>
            </a:r>
            <a:r>
              <a:rPr lang="en-US" sz="2400">
                <a:latin typeface="黑体" panose="02010609060101010101" charset="-122"/>
                <a:ea typeface="黑体" panose="02010609060101010101" charset="-122"/>
                <a:cs typeface="黑体" panose="02010609060101010101" charset="-122"/>
                <a:sym typeface="+mn-ea"/>
              </a:rPr>
              <a:t> </a:t>
            </a:r>
            <a:r>
              <a:rPr lang="zh-CN" sz="2400">
                <a:latin typeface="黑体" panose="02010609060101010101" charset="-122"/>
                <a:ea typeface="黑体" panose="02010609060101010101" charset="-122"/>
                <a:cs typeface="黑体" panose="02010609060101010101" charset="-122"/>
                <a:sym typeface="+mn-ea"/>
              </a:rPr>
              <a:t>单元导读</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graphicFrame>
        <p:nvGraphicFramePr>
          <p:cNvPr id="12" name="图示 11"/>
          <p:cNvGraphicFramePr/>
          <p:nvPr/>
        </p:nvGraphicFramePr>
        <p:xfrm>
          <a:off x="2293620" y="1871980"/>
          <a:ext cx="8463280" cy="3848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文本框 13"/>
          <p:cNvSpPr txBox="1"/>
          <p:nvPr/>
        </p:nvSpPr>
        <p:spPr>
          <a:xfrm>
            <a:off x="2360295" y="2158365"/>
            <a:ext cx="675005" cy="3275965"/>
          </a:xfrm>
          <a:prstGeom prst="rect">
            <a:avLst/>
          </a:prstGeom>
          <a:noFill/>
        </p:spPr>
        <p:txBody>
          <a:bodyPr vert="eaVert" wrap="square" rtlCol="0">
            <a:spAutoFit/>
          </a:bodyPr>
          <a:p>
            <a:pPr algn="ctr"/>
            <a:r>
              <a:rPr lang="zh-CN" altLang="en-US" sz="3200">
                <a:solidFill>
                  <a:schemeClr val="bg1"/>
                </a:solidFill>
              </a:rPr>
              <a:t>双线组元</a:t>
            </a:r>
            <a:endParaRPr lang="zh-CN" altLang="en-US" sz="32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068070" y="1995170"/>
            <a:ext cx="10409555" cy="4523105"/>
          </a:xfrm>
          <a:prstGeom prst="rect">
            <a:avLst/>
          </a:prstGeom>
          <a:noFill/>
          <a:ln w="9525">
            <a:solidFill>
              <a:srgbClr val="FFC000"/>
            </a:solidFill>
          </a:ln>
        </p:spPr>
        <p:txBody>
          <a:bodyPr wrap="square">
            <a:spAutoFit/>
          </a:bodyPr>
          <a:p>
            <a:pPr indent="0"/>
            <a:r>
              <a:rPr lang="zh-CN" sz="2400" b="0">
                <a:latin typeface="黑体" panose="02010609060101010101" charset="-122"/>
                <a:ea typeface="黑体" panose="02010609060101010101" charset="-122"/>
              </a:rPr>
              <a:t>学习目标</a:t>
            </a:r>
            <a:r>
              <a:rPr lang="en-US" sz="2400" b="0">
                <a:latin typeface="宋体" panose="02010600030101010101" pitchFamily="2" charset="-122"/>
                <a:ea typeface="宋体" panose="02010600030101010101" pitchFamily="2" charset="-122"/>
              </a:rPr>
              <a:t>  </a:t>
            </a:r>
            <a:r>
              <a:rPr lang="en-US" sz="2400" b="1">
                <a:latin typeface="宋体" panose="02010600030101010101" pitchFamily="2" charset="-122"/>
                <a:ea typeface="宋体" panose="02010600030101010101" pitchFamily="2" charset="-122"/>
              </a:rPr>
              <a:t> 1.</a:t>
            </a:r>
            <a:r>
              <a:rPr lang="zh-CN" sz="2400" b="1">
                <a:ea typeface="宋体" panose="02010600030101010101" pitchFamily="2" charset="-122"/>
              </a:rPr>
              <a:t>学会分析通讯的报道角度，理解事实与观点的关系，抓住典型事件和细节描写，把握人物精神。</a:t>
            </a:r>
            <a:r>
              <a:rPr lang="en-US" sz="2400" b="1">
                <a:latin typeface="宋体" panose="02010600030101010101" pitchFamily="2" charset="-122"/>
                <a:ea typeface="宋体" panose="02010600030101010101" pitchFamily="2" charset="-122"/>
              </a:rPr>
              <a:t>   2.</a:t>
            </a:r>
            <a:r>
              <a:rPr lang="zh-CN" sz="2400" b="1">
                <a:ea typeface="宋体" panose="02010600030101010101" pitchFamily="2" charset="-122"/>
              </a:rPr>
              <a:t>了解通讯报道的一般特点，关注作者是如何分角度多层次进行报道的。</a:t>
            </a:r>
            <a:endParaRPr lang="zh-CN" sz="2400" b="1">
              <a:ea typeface="宋体" panose="02010600030101010101" pitchFamily="2" charset="-122"/>
            </a:endParaRPr>
          </a:p>
          <a:p>
            <a:pPr indent="0"/>
            <a:r>
              <a:rPr lang="zh-CN" sz="2400" b="1">
                <a:latin typeface="黑体" panose="02010609060101010101" charset="-122"/>
                <a:ea typeface="黑体" panose="02010609060101010101" charset="-122"/>
              </a:rPr>
              <a:t>学习任务</a:t>
            </a:r>
            <a:endParaRPr lang="zh-CN" sz="2400" b="1">
              <a:ea typeface="宋体" panose="02010600030101010101" pitchFamily="2" charset="-122"/>
            </a:endParaRPr>
          </a:p>
          <a:p>
            <a:pPr indent="0"/>
            <a:r>
              <a:rPr lang="zh-CN"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黑体" panose="02010609060101010101" charset="-122"/>
                <a:ea typeface="黑体" panose="02010609060101010101" charset="-122"/>
                <a:cs typeface="宋体" panose="02010600030101010101" pitchFamily="2" charset="-122"/>
              </a:rPr>
              <a:t>任务一</a:t>
            </a:r>
            <a:r>
              <a:rPr lang="zh-CN" sz="2400" b="1">
                <a:latin typeface="宋体" panose="02010600030101010101" pitchFamily="2" charset="-122"/>
                <a:ea typeface="宋体" panose="02010600030101010101" pitchFamily="2" charset="-122"/>
                <a:cs typeface="宋体" panose="02010600030101010101" pitchFamily="2" charset="-122"/>
              </a:rPr>
              <a:t>：</a:t>
            </a:r>
            <a:r>
              <a:rPr lang="zh-CN" sz="2400" b="1">
                <a:solidFill>
                  <a:srgbClr val="410EC4"/>
                </a:solidFill>
                <a:latin typeface="宋体" panose="02010600030101010101" pitchFamily="2" charset="-122"/>
                <a:ea typeface="宋体" panose="02010600030101010101" pitchFamily="2" charset="-122"/>
                <a:cs typeface="宋体" panose="02010600030101010101" pitchFamily="2" charset="-122"/>
              </a:rPr>
              <a:t>研读本课三篇人物通讯。完成下面的表格，梳理三篇人物通讯其中的具体事件，从中总结出人物精神，</a:t>
            </a: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并找出作者想要表达的立场</a:t>
            </a:r>
            <a:r>
              <a:rPr lang="zh-CN" sz="2400" b="1">
                <a:solidFill>
                  <a:srgbClr val="410EC4"/>
                </a:solidFill>
                <a:latin typeface="宋体" panose="02010600030101010101" pitchFamily="2" charset="-122"/>
                <a:ea typeface="宋体" panose="02010600030101010101" pitchFamily="2" charset="-122"/>
                <a:cs typeface="宋体" panose="02010600030101010101" pitchFamily="2" charset="-122"/>
              </a:rPr>
              <a:t>。组内展示交流，形成小组学习成果，在全班展示交流。</a:t>
            </a:r>
            <a:endParaRPr lang="zh-CN" sz="2400" b="1">
              <a:solidFill>
                <a:srgbClr val="410EC4"/>
              </a:solidFill>
              <a:latin typeface="宋体" panose="02010600030101010101" pitchFamily="2" charset="-122"/>
              <a:ea typeface="宋体" panose="02010600030101010101" pitchFamily="2" charset="-122"/>
              <a:cs typeface="宋体" panose="02010600030101010101" pitchFamily="2" charset="-122"/>
            </a:endParaRPr>
          </a:p>
          <a:p>
            <a:pPr indent="0"/>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黑体" panose="02010609060101010101" charset="-122"/>
                <a:ea typeface="黑体" panose="02010609060101010101" charset="-122"/>
                <a:cs typeface="宋体" panose="02010600030101010101" pitchFamily="2" charset="-122"/>
              </a:rPr>
              <a:t>任务二</a:t>
            </a:r>
            <a:r>
              <a:rPr lang="zh-CN" altLang="en-US" sz="2400" b="1">
                <a:latin typeface="宋体" panose="02010600030101010101" pitchFamily="2" charset="-122"/>
                <a:ea typeface="宋体" panose="02010600030101010101" pitchFamily="2" charset="-122"/>
                <a:cs typeface="宋体" panose="02010600030101010101" pitchFamily="2" charset="-122"/>
              </a:rPr>
              <a:t>：结合某一篇课文内容，分组研讨该篇人物通讯是如何多角度、分层次进行报道的。</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sz="2400" b="1">
                <a:latin typeface="黑体" panose="02010609060101010101" charset="-122"/>
                <a:ea typeface="黑体" panose="02010609060101010101" charset="-122"/>
                <a:cs typeface="宋体" panose="02010600030101010101" pitchFamily="2" charset="-122"/>
              </a:rPr>
              <a:t>任务三</a:t>
            </a:r>
            <a:r>
              <a:rPr lang="zh-CN" altLang="en-US" sz="2400" b="1">
                <a:latin typeface="宋体" panose="02010600030101010101" pitchFamily="2" charset="-122"/>
                <a:ea typeface="宋体" panose="02010600030101010101" pitchFamily="2" charset="-122"/>
                <a:cs typeface="宋体" panose="02010600030101010101" pitchFamily="2" charset="-122"/>
              </a:rPr>
              <a:t>：阅读三篇人物通讯，找出给你留下深刻印象的人物细节描写，并且用做批注的形式分析这些细节的作用。</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732530" y="1357630"/>
            <a:ext cx="5080000" cy="460375"/>
          </a:xfrm>
          <a:prstGeom prst="rect">
            <a:avLst/>
          </a:prstGeom>
          <a:noFill/>
          <a:ln w="9525">
            <a:noFill/>
          </a:ln>
        </p:spPr>
        <p:txBody>
          <a:bodyPr>
            <a:spAutoFit/>
          </a:bodyPr>
          <a:p>
            <a:pPr indent="0" algn="ctr"/>
            <a:r>
              <a:rPr lang="zh-CN" sz="2400" b="0">
                <a:latin typeface="黑体" panose="02010609060101010101" charset="-122"/>
                <a:ea typeface="黑体" panose="02010609060101010101" charset="-122"/>
                <a:cs typeface="黑体" panose="02010609060101010101" charset="-122"/>
              </a:rPr>
              <a:t>第二课时</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研读第4课</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1042670" y="1953260"/>
            <a:ext cx="10338435" cy="4309745"/>
          </a:xfrm>
          <a:prstGeom prst="rect">
            <a:avLst/>
          </a:prstGeom>
          <a:ln>
            <a:solidFill>
              <a:srgbClr val="FFC000"/>
            </a:solidFill>
          </a:ln>
        </p:spPr>
      </p:pic>
      <p:sp>
        <p:nvSpPr>
          <p:cNvPr id="100" name="文本框 99"/>
          <p:cNvSpPr txBox="1"/>
          <p:nvPr/>
        </p:nvSpPr>
        <p:spPr>
          <a:xfrm>
            <a:off x="3921125" y="1336675"/>
            <a:ext cx="5080000" cy="460375"/>
          </a:xfrm>
          <a:prstGeom prst="rect">
            <a:avLst/>
          </a:prstGeom>
          <a:noFill/>
          <a:ln w="9525">
            <a:noFill/>
          </a:ln>
        </p:spPr>
        <p:txBody>
          <a:bodyPr>
            <a:spAutoFit/>
          </a:bodyPr>
          <a:p>
            <a:pPr indent="0" algn="ctr"/>
            <a:r>
              <a:rPr lang="zh-CN" sz="2400" b="0">
                <a:latin typeface="黑体" panose="02010609060101010101" charset="-122"/>
                <a:ea typeface="黑体" panose="02010609060101010101" charset="-122"/>
                <a:cs typeface="黑体" panose="02010609060101010101" charset="-122"/>
              </a:rPr>
              <a:t>第三课时</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研读第5课</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690880" y="1798955"/>
            <a:ext cx="10810875" cy="4707890"/>
          </a:xfrm>
          <a:prstGeom prst="rect">
            <a:avLst/>
          </a:prstGeom>
          <a:noFill/>
          <a:ln w="9525">
            <a:solidFill>
              <a:srgbClr val="FFC000"/>
            </a:solidFill>
          </a:ln>
        </p:spPr>
        <p:txBody>
          <a:bodyPr wrap="square">
            <a:spAutoFit/>
          </a:bodyPr>
          <a:p>
            <a:pPr indent="0">
              <a:lnSpc>
                <a:spcPct val="100000"/>
              </a:lnSpc>
            </a:pPr>
            <a:r>
              <a:rPr lang="zh-CN" sz="2000" b="1">
                <a:latin typeface="黑体" panose="02010609060101010101" charset="-122"/>
                <a:ea typeface="黑体" panose="02010609060101010101" charset="-122"/>
                <a:cs typeface="宋体" panose="02010600030101010101" pitchFamily="2" charset="-122"/>
              </a:rPr>
              <a:t>学习目标</a:t>
            </a:r>
            <a:r>
              <a:rPr lang="zh-CN" sz="2000" b="1">
                <a:latin typeface="宋体" panose="02010600030101010101" pitchFamily="2" charset="-122"/>
                <a:ea typeface="宋体" panose="02010600030101010101" pitchFamily="2" charset="-122"/>
                <a:cs typeface="宋体" panose="02010600030101010101" pitchFamily="2" charset="-122"/>
              </a:rPr>
              <a:t>    1.明确好新闻的标准，理解新闻的倾向性，有意识地提升自己的媒介素养。    2.学会撰写优秀新闻作品推荐书。</a:t>
            </a:r>
            <a:endParaRPr lang="zh-CN" sz="2000" b="1">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lang="zh-CN" sz="2000" b="1">
                <a:latin typeface="黑体" panose="02010609060101010101" charset="-122"/>
                <a:ea typeface="黑体" panose="02010609060101010101" charset="-122"/>
                <a:cs typeface="宋体" panose="02010600030101010101" pitchFamily="2" charset="-122"/>
              </a:rPr>
              <a:t>学习任务</a:t>
            </a:r>
            <a:r>
              <a:rPr lang="zh-CN" sz="2000" b="1">
                <a:latin typeface="宋体" panose="02010600030101010101" pitchFamily="2" charset="-122"/>
                <a:ea typeface="宋体" panose="02010600030101010101" pitchFamily="2" charset="-122"/>
                <a:cs typeface="宋体" panose="02010600030101010101" pitchFamily="2" charset="-122"/>
              </a:rPr>
              <a:t>    </a:t>
            </a:r>
            <a:r>
              <a:rPr lang="zh-CN" sz="2000">
                <a:latin typeface="黑体" panose="02010609060101010101" charset="-122"/>
                <a:ea typeface="黑体" panose="02010609060101010101" charset="-122"/>
                <a:cs typeface="宋体" panose="02010600030101010101" pitchFamily="2" charset="-122"/>
              </a:rPr>
              <a:t>任务一</a:t>
            </a:r>
            <a:r>
              <a:rPr lang="zh-CN" sz="2000" b="1">
                <a:latin typeface="宋体" panose="02010600030101010101" pitchFamily="2" charset="-122"/>
                <a:ea typeface="宋体" panose="02010600030101010101" pitchFamily="2" charset="-122"/>
                <a:cs typeface="宋体" panose="02010600030101010101" pitchFamily="2" charset="-122"/>
              </a:rPr>
              <a:t>：阅读资料链接，明确新闻价值、报道角度、结构层次、语言表达的含义，依据第四课《喜看稻菽千重浪——记首届国家最高科技奖获得者袁隆平》、《心有一团火，温暖众人心》、《“探界者”钟扬》三篇人物通讯，找出这三篇通讯在新闻价值、报道角度、结构层次、语言表达方面的精彩之处。    </a:t>
            </a:r>
            <a:r>
              <a:rPr lang="zh-CN" sz="2000">
                <a:latin typeface="黑体" panose="02010609060101010101" charset="-122"/>
                <a:ea typeface="黑体" panose="02010609060101010101" charset="-122"/>
                <a:cs typeface="宋体" panose="02010600030101010101" pitchFamily="2" charset="-122"/>
              </a:rPr>
              <a:t>任务二</a:t>
            </a:r>
            <a:r>
              <a:rPr lang="zh-CN" sz="2000" b="1">
                <a:latin typeface="宋体" panose="02010600030101010101" pitchFamily="2" charset="-122"/>
                <a:ea typeface="宋体" panose="02010600030101010101" pitchFamily="2" charset="-122"/>
                <a:cs typeface="宋体" panose="02010600030101010101" pitchFamily="2" charset="-122"/>
              </a:rPr>
              <a:t>：根据你找到的精彩之处，小组合作，从新闻价值、报道角度、结构层次、语言表达四个方面，制定一份优秀新闻作品评价标准，要求语言凝练，每条不超过</a:t>
            </a:r>
            <a:r>
              <a:rPr lang="en-US" sz="2000" b="1">
                <a:latin typeface="宋体" panose="02010600030101010101" pitchFamily="2" charset="-122"/>
                <a:ea typeface="宋体" panose="02010600030101010101" pitchFamily="2" charset="-122"/>
                <a:cs typeface="宋体" panose="02010600030101010101" pitchFamily="2" charset="-122"/>
              </a:rPr>
              <a:t>30</a:t>
            </a:r>
            <a:r>
              <a:rPr lang="zh-CN" sz="2000" b="1">
                <a:latin typeface="宋体" panose="02010600030101010101" pitchFamily="2" charset="-122"/>
                <a:ea typeface="宋体" panose="02010600030101010101" pitchFamily="2" charset="-122"/>
                <a:cs typeface="宋体" panose="02010600030101010101" pitchFamily="2" charset="-122"/>
              </a:rPr>
              <a:t>字。</a:t>
            </a:r>
            <a:endParaRPr lang="zh-CN" sz="2000" b="1">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lang="zh-CN" altLang="en-US" sz="2000" b="1">
                <a:latin typeface="宋体" panose="02010600030101010101" pitchFamily="2" charset="-122"/>
                <a:ea typeface="宋体" panose="02010600030101010101" pitchFamily="2" charset="-122"/>
                <a:cs typeface="宋体" panose="02010600030101010101" pitchFamily="2" charset="-122"/>
              </a:rPr>
              <a:t>    </a:t>
            </a:r>
            <a:r>
              <a:rPr lang="zh-CN" sz="2000">
                <a:latin typeface="黑体" panose="02010609060101010101" charset="-122"/>
                <a:ea typeface="黑体" panose="02010609060101010101" charset="-122"/>
                <a:cs typeface="宋体" panose="02010600030101010101" pitchFamily="2" charset="-122"/>
              </a:rPr>
              <a:t>任务三</a:t>
            </a:r>
            <a:r>
              <a:rPr lang="zh-CN" altLang="en-US" sz="2000" b="1">
                <a:latin typeface="宋体" panose="02010600030101010101" pitchFamily="2" charset="-122"/>
                <a:ea typeface="宋体" panose="02010600030101010101" pitchFamily="2" charset="-122"/>
                <a:cs typeface="宋体" panose="02010600030101010101" pitchFamily="2" charset="-122"/>
              </a:rPr>
              <a:t>：学校要举办一届“好新闻评选大赛”，要求从同学们票选出的五篇新闻作品中挑选出一篇最佳新闻作品，依据优秀新闻作品评价标准，小组合作，撰写一份推荐书，向全校同学推介好新闻，最终挑选出的最佳新闻作品，将与推荐书一起，共同刊登在校园报的头条。</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lang="zh-CN" altLang="en-US" sz="2000" b="1">
                <a:latin typeface="宋体" panose="02010600030101010101" pitchFamily="2" charset="-122"/>
                <a:ea typeface="宋体" panose="02010600030101010101" pitchFamily="2" charset="-122"/>
                <a:cs typeface="宋体" panose="02010600030101010101" pitchFamily="2" charset="-122"/>
              </a:rPr>
              <a:t>    </a:t>
            </a:r>
            <a:r>
              <a:rPr lang="zh-CN" altLang="en-US" sz="2000" b="1">
                <a:latin typeface="楷体_GB2312" panose="02010609030101010101" charset="-122"/>
                <a:ea typeface="楷体_GB2312" panose="02010609030101010101" charset="-122"/>
                <a:cs typeface="楷体_GB2312" panose="02010609030101010101" charset="-122"/>
              </a:rPr>
              <a:t>附1：《折翼海天，用生命为航母事业铺路》、《奥斯维辛没有什么新闻》、《民生实事 莫沉迷于“数字突破”》、《“见字如面”23年》、《别了，不列颠尼亚》。</a:t>
            </a:r>
            <a:endParaRPr lang="zh-CN" altLang="en-US" sz="2000" b="1">
              <a:latin typeface="楷体_GB2312" panose="02010609030101010101" charset="-122"/>
              <a:ea typeface="楷体_GB2312" panose="02010609030101010101" charset="-122"/>
              <a:cs typeface="楷体_GB2312" panose="02010609030101010101" charset="-122"/>
            </a:endParaRPr>
          </a:p>
        </p:txBody>
      </p:sp>
      <p:sp>
        <p:nvSpPr>
          <p:cNvPr id="4" name="文本框 3"/>
          <p:cNvSpPr txBox="1"/>
          <p:nvPr/>
        </p:nvSpPr>
        <p:spPr>
          <a:xfrm>
            <a:off x="3921125" y="1338580"/>
            <a:ext cx="5080000" cy="460375"/>
          </a:xfrm>
          <a:prstGeom prst="rect">
            <a:avLst/>
          </a:prstGeom>
          <a:noFill/>
          <a:ln w="9525">
            <a:noFill/>
          </a:ln>
        </p:spPr>
        <p:txBody>
          <a:bodyPr>
            <a:spAutoFit/>
          </a:bodyPr>
          <a:p>
            <a:pPr indent="0" algn="ctr"/>
            <a:r>
              <a:rPr lang="zh-CN" sz="2400" b="0">
                <a:latin typeface="黑体" panose="02010609060101010101" charset="-122"/>
                <a:ea typeface="黑体" panose="02010609060101010101" charset="-122"/>
                <a:cs typeface="黑体" panose="02010609060101010101" charset="-122"/>
              </a:rPr>
              <a:t>第四课时</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推荐好新闻</a:t>
            </a:r>
            <a:endParaRPr lang="zh-CN" altLang="en-US" sz="2400">
              <a:latin typeface="黑体" panose="02010609060101010101" charset="-122"/>
              <a:ea typeface="黑体" panose="02010609060101010101" charset="-122"/>
              <a:cs typeface="黑体" panose="02010609060101010101" charset="-122"/>
            </a:endParaRPr>
          </a:p>
        </p:txBody>
      </p:sp>
      <p:sp>
        <p:nvSpPr>
          <p:cNvPr id="6" name="圆角矩形标注 5"/>
          <p:cNvSpPr/>
          <p:nvPr/>
        </p:nvSpPr>
        <p:spPr>
          <a:xfrm>
            <a:off x="7045960" y="1180465"/>
            <a:ext cx="3881120" cy="2856865"/>
          </a:xfrm>
          <a:prstGeom prst="wedgeRoundRectCallout">
            <a:avLst>
              <a:gd name="adj1" fmla="val -12189"/>
              <a:gd name="adj2" fmla="val 47843"/>
              <a:gd name="adj3" fmla="val 16667"/>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400" dirty="0">
                <a:solidFill>
                  <a:srgbClr val="FFFF00"/>
                </a:solidFill>
                <a:latin typeface="微软雅黑" panose="020B0503020204020204" charset="-122"/>
                <a:ea typeface="微软雅黑" panose="020B0503020204020204" charset="-122"/>
                <a:sym typeface="+mn-ea"/>
              </a:rPr>
              <a:t>创设真实的语言运用情境</a:t>
            </a:r>
            <a:endParaRPr lang="en-US" altLang="zh-CN" sz="2400" dirty="0">
              <a:solidFill>
                <a:srgbClr val="FFFF00"/>
              </a:solidFill>
              <a:latin typeface="微软雅黑" panose="020B0503020204020204" charset="-122"/>
              <a:ea typeface="微软雅黑" panose="020B0503020204020204" charset="-122"/>
            </a:endParaRPr>
          </a:p>
          <a:p>
            <a:pPr algn="l"/>
            <a:r>
              <a:rPr lang="zh-CN" altLang="en-US" sz="2400" dirty="0">
                <a:solidFill>
                  <a:srgbClr val="FFFF00"/>
                </a:solidFill>
                <a:latin typeface="微软雅黑" panose="020B0503020204020204" charset="-122"/>
                <a:ea typeface="微软雅黑" panose="020B0503020204020204" charset="-122"/>
                <a:sym typeface="+mn-ea"/>
              </a:rPr>
              <a:t>任务驱动</a:t>
            </a:r>
            <a:endParaRPr lang="en-US" altLang="zh-CN" sz="2400" dirty="0">
              <a:solidFill>
                <a:srgbClr val="FFFF00"/>
              </a:solidFill>
              <a:latin typeface="微软雅黑" panose="020B0503020204020204" charset="-122"/>
              <a:ea typeface="微软雅黑" panose="020B0503020204020204" charset="-122"/>
            </a:endParaRPr>
          </a:p>
          <a:p>
            <a:pPr algn="l"/>
            <a:r>
              <a:rPr lang="zh-CN" altLang="en-US" sz="2400" dirty="0">
                <a:solidFill>
                  <a:srgbClr val="FFFF00"/>
                </a:solidFill>
                <a:latin typeface="微软雅黑" panose="020B0503020204020204" charset="-122"/>
                <a:ea typeface="微软雅黑" panose="020B0503020204020204" charset="-122"/>
                <a:sym typeface="+mn-ea"/>
              </a:rPr>
              <a:t>运用策略解决问题</a:t>
            </a:r>
            <a:endParaRPr lang="en-US" altLang="zh-CN" sz="2400" dirty="0">
              <a:solidFill>
                <a:srgbClr val="FFFF00"/>
              </a:solidFill>
              <a:latin typeface="微软雅黑" panose="020B0503020204020204" charset="-122"/>
              <a:ea typeface="微软雅黑" panose="020B0503020204020204" charset="-122"/>
            </a:endParaRPr>
          </a:p>
          <a:p>
            <a:pPr algn="l"/>
            <a:r>
              <a:rPr lang="zh-CN" altLang="en-US" sz="2400" dirty="0">
                <a:solidFill>
                  <a:srgbClr val="FFFF00"/>
                </a:solidFill>
                <a:latin typeface="微软雅黑" panose="020B0503020204020204" charset="-122"/>
                <a:ea typeface="微软雅黑" panose="020B0503020204020204" charset="-122"/>
                <a:sym typeface="+mn-ea"/>
              </a:rPr>
              <a:t>补充典范文本</a:t>
            </a:r>
            <a:endParaRPr lang="en-US" altLang="zh-CN" sz="2400" dirty="0">
              <a:solidFill>
                <a:srgbClr val="FFFF00"/>
              </a:solidFill>
              <a:latin typeface="微软雅黑" panose="020B0503020204020204" charset="-122"/>
              <a:ea typeface="微软雅黑" panose="020B0503020204020204" charset="-122"/>
            </a:endParaRPr>
          </a:p>
          <a:p>
            <a:pPr algn="l"/>
            <a:r>
              <a:rPr lang="zh-CN" altLang="en-US" sz="2400" dirty="0">
                <a:solidFill>
                  <a:srgbClr val="FFFF00"/>
                </a:solidFill>
                <a:latin typeface="微软雅黑" panose="020B0503020204020204" charset="-122"/>
                <a:ea typeface="微软雅黑" panose="020B0503020204020204" charset="-122"/>
                <a:sym typeface="+mn-ea"/>
              </a:rPr>
              <a:t>实用文体写作</a:t>
            </a:r>
            <a:endParaRPr lang="en-US" altLang="zh-CN" sz="2400" dirty="0">
              <a:solidFill>
                <a:srgbClr val="FFFF00"/>
              </a:solidFill>
              <a:latin typeface="微软雅黑" panose="020B0503020204020204" charset="-122"/>
              <a:ea typeface="微软雅黑" panose="020B0503020204020204" charset="-122"/>
            </a:endParaRPr>
          </a:p>
          <a:p>
            <a:pPr algn="l"/>
            <a:r>
              <a:rPr lang="zh-CN" altLang="en-US" sz="2400" dirty="0">
                <a:solidFill>
                  <a:srgbClr val="FFFF00"/>
                </a:solidFill>
                <a:latin typeface="微软雅黑" panose="020B0503020204020204" charset="-122"/>
                <a:ea typeface="微软雅黑" panose="020B0503020204020204" charset="-122"/>
                <a:sym typeface="+mn-ea"/>
              </a:rPr>
              <a:t>综合性学习</a:t>
            </a:r>
            <a:endParaRPr lang="zh-CN" altLang="en-US" sz="2400" dirty="0">
              <a:solidFill>
                <a:srgbClr val="FFFF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929640" y="2009775"/>
            <a:ext cx="10455910" cy="4588510"/>
          </a:xfrm>
          <a:prstGeom prst="rect">
            <a:avLst/>
          </a:prstGeom>
          <a:noFill/>
          <a:ln w="9525">
            <a:solidFill>
              <a:srgbClr val="FFC000"/>
            </a:solidFill>
          </a:ln>
        </p:spPr>
        <p:txBody>
          <a:bodyPr wrap="square">
            <a:spAutoFit/>
          </a:bodyPr>
          <a:p>
            <a:pPr indent="0">
              <a:lnSpc>
                <a:spcPct val="90000"/>
              </a:lnSpc>
            </a:pPr>
            <a:r>
              <a:rPr lang="zh-CN" sz="1900">
                <a:latin typeface="黑体" panose="02010609060101010101" charset="-122"/>
                <a:ea typeface="黑体" panose="02010609060101010101" charset="-122"/>
                <a:cs typeface="宋体" panose="02010600030101010101" pitchFamily="2" charset="-122"/>
              </a:rPr>
              <a:t>学习目标</a:t>
            </a:r>
            <a:r>
              <a:rPr lang="zh-CN" sz="1900" b="1">
                <a:latin typeface="宋体" panose="02010600030101010101" pitchFamily="2" charset="-122"/>
                <a:ea typeface="宋体" panose="02010600030101010101" pitchFamily="2" charset="-122"/>
                <a:cs typeface="宋体" panose="02010600030101010101" pitchFamily="2" charset="-122"/>
              </a:rPr>
              <a:t>    1.深入体会“劳动最光荣、劳动最崇高、劳动最伟大、劳动最美丽”的思想，形成无私奉献、锐意进取、勇于创造的劳动观念。</a:t>
            </a:r>
            <a:r>
              <a:rPr lang="en-US" sz="1900" b="1">
                <a:latin typeface="宋体" panose="02010600030101010101" pitchFamily="2" charset="-122"/>
                <a:ea typeface="宋体" panose="02010600030101010101" pitchFamily="2" charset="-122"/>
                <a:cs typeface="宋体" panose="02010600030101010101" pitchFamily="2" charset="-122"/>
              </a:rPr>
              <a:t>    2.</a:t>
            </a:r>
            <a:r>
              <a:rPr lang="zh-CN" sz="1900" b="1">
                <a:latin typeface="宋体" panose="02010600030101010101" pitchFamily="2" charset="-122"/>
                <a:ea typeface="宋体" panose="02010600030101010101" pitchFamily="2" charset="-122"/>
                <a:cs typeface="宋体" panose="02010600030101010101" pitchFamily="2" charset="-122"/>
              </a:rPr>
              <a:t>传承中华民族世代相传的崇尚劳动、尊重劳动、热爱劳动的美德。</a:t>
            </a:r>
            <a:endParaRPr lang="zh-CN" sz="1900" b="1">
              <a:latin typeface="宋体" panose="02010600030101010101" pitchFamily="2" charset="-122"/>
              <a:ea typeface="宋体" panose="02010600030101010101" pitchFamily="2" charset="-122"/>
              <a:cs typeface="宋体" panose="02010600030101010101" pitchFamily="2" charset="-122"/>
            </a:endParaRPr>
          </a:p>
          <a:p>
            <a:pPr indent="0">
              <a:lnSpc>
                <a:spcPct val="90000"/>
              </a:lnSpc>
            </a:pPr>
            <a:r>
              <a:rPr lang="zh-CN" sz="1900">
                <a:latin typeface="黑体" panose="02010609060101010101" charset="-122"/>
                <a:ea typeface="黑体" panose="02010609060101010101" charset="-122"/>
                <a:cs typeface="宋体" panose="02010600030101010101" pitchFamily="2" charset="-122"/>
              </a:rPr>
              <a:t>学习任务：</a:t>
            </a:r>
            <a:r>
              <a:rPr lang="en-US" sz="1900" b="1">
                <a:latin typeface="宋体" panose="02010600030101010101" pitchFamily="2" charset="-122"/>
                <a:ea typeface="宋体" panose="02010600030101010101" pitchFamily="2" charset="-122"/>
                <a:cs typeface="宋体" panose="02010600030101010101" pitchFamily="2" charset="-122"/>
              </a:rPr>
              <a:t>    </a:t>
            </a:r>
            <a:r>
              <a:rPr lang="zh-CN" sz="2000">
                <a:latin typeface="黑体" panose="02010609060101010101" charset="-122"/>
                <a:ea typeface="黑体" panose="02010609060101010101" charset="-122"/>
                <a:cs typeface="宋体" panose="02010600030101010101" pitchFamily="2" charset="-122"/>
              </a:rPr>
              <a:t>任务一</a:t>
            </a:r>
            <a:r>
              <a:rPr lang="zh-CN" sz="1900" b="1">
                <a:latin typeface="宋体" panose="02010600030101010101" pitchFamily="2" charset="-122"/>
                <a:ea typeface="宋体" panose="02010600030101010101" pitchFamily="2" charset="-122"/>
                <a:cs typeface="宋体" panose="02010600030101010101" pitchFamily="2" charset="-122"/>
              </a:rPr>
              <a:t>：体悟劳动之乐</a:t>
            </a:r>
            <a:r>
              <a:rPr lang="en-US" sz="1900" b="1">
                <a:latin typeface="宋体" panose="02010600030101010101" pitchFamily="2" charset="-122"/>
                <a:ea typeface="宋体" panose="02010600030101010101" pitchFamily="2" charset="-122"/>
                <a:cs typeface="宋体" panose="02010600030101010101" pitchFamily="2" charset="-122"/>
              </a:rPr>
              <a:t>    </a:t>
            </a:r>
            <a:r>
              <a:rPr lang="zh-CN" sz="1900" b="1">
                <a:latin typeface="楷体_GB2312" panose="02010609030101010101" charset="-122"/>
                <a:ea typeface="楷体_GB2312" panose="02010609030101010101" charset="-122"/>
                <a:cs typeface="楷体_GB2312" panose="02010609030101010101" charset="-122"/>
              </a:rPr>
              <a:t>元人吴思道评《芣苢》说：“此诗终篇言乐，不出一个乐字，读之自见意思。”请你反复诵读这首诗，将你读出的“乐”用一段话表现出来，也不着一“乐”字。《文氏外孙入村收麦》一诗也表现了劳动的喜悦，但表现手法与《芣苢》有所不同，请反复诵读这两首诗，分析两首诗在表现手法上有何不同。</a:t>
            </a:r>
            <a:r>
              <a:rPr lang="en-US" sz="1900" b="1">
                <a:latin typeface="宋体" panose="02010600030101010101" pitchFamily="2" charset="-122"/>
                <a:ea typeface="宋体" panose="02010600030101010101" pitchFamily="2" charset="-122"/>
                <a:cs typeface="宋体" panose="02010600030101010101" pitchFamily="2" charset="-122"/>
              </a:rPr>
              <a:t>   </a:t>
            </a:r>
            <a:r>
              <a:rPr lang="zh-CN" sz="2000">
                <a:latin typeface="黑体" panose="02010609060101010101" charset="-122"/>
                <a:ea typeface="黑体" panose="02010609060101010101" charset="-122"/>
                <a:cs typeface="宋体" panose="02010600030101010101" pitchFamily="2" charset="-122"/>
              </a:rPr>
              <a:t> 任务二</a:t>
            </a:r>
            <a:r>
              <a:rPr lang="zh-CN" sz="1900" b="1">
                <a:latin typeface="宋体" panose="02010600030101010101" pitchFamily="2" charset="-122"/>
                <a:ea typeface="宋体" panose="02010600030101010101" pitchFamily="2" charset="-122"/>
                <a:cs typeface="宋体" panose="02010600030101010101" pitchFamily="2" charset="-122"/>
              </a:rPr>
              <a:t>：感受劳动之美  </a:t>
            </a:r>
            <a:r>
              <a:rPr lang="zh-CN" sz="1900" b="1">
                <a:latin typeface="楷体_GB2312" panose="02010609030101010101" charset="-122"/>
                <a:ea typeface="楷体_GB2312" panose="02010609030101010101" charset="-122"/>
                <a:cs typeface="楷体_GB2312" panose="02010609030101010101" charset="-122"/>
              </a:rPr>
              <a:t>  袁隆平、张秉贵、钟扬入选“100位新中国成立以来感动中国人物”，你认为他们是怎样感动中国的？请为他们中的一位写一篇颁奖辞，不超过150字。</a:t>
            </a:r>
            <a:r>
              <a:rPr lang="en-US" sz="1900" b="1">
                <a:latin typeface="宋体" panose="02010600030101010101" pitchFamily="2" charset="-122"/>
                <a:ea typeface="宋体" panose="02010600030101010101" pitchFamily="2" charset="-122"/>
                <a:cs typeface="宋体" panose="02010600030101010101" pitchFamily="2" charset="-122"/>
              </a:rPr>
              <a:t>    </a:t>
            </a:r>
            <a:r>
              <a:rPr lang="zh-CN" sz="2000">
                <a:latin typeface="黑体" panose="02010609060101010101" charset="-122"/>
                <a:ea typeface="黑体" panose="02010609060101010101" charset="-122"/>
                <a:cs typeface="宋体" panose="02010600030101010101" pitchFamily="2" charset="-122"/>
              </a:rPr>
              <a:t>任务三</a:t>
            </a:r>
            <a:r>
              <a:rPr lang="zh-CN" sz="1900" b="1">
                <a:latin typeface="宋体" panose="02010600030101010101" pitchFamily="2" charset="-122"/>
                <a:ea typeface="宋体" panose="02010600030101010101" pitchFamily="2" charset="-122"/>
                <a:cs typeface="宋体" panose="02010600030101010101" pitchFamily="2" charset="-122"/>
              </a:rPr>
              <a:t>：担当劳动之责    </a:t>
            </a:r>
            <a:r>
              <a:rPr lang="zh-CN" sz="1900" b="1">
                <a:latin typeface="楷体_GB2312" panose="02010609030101010101" charset="-122"/>
                <a:ea typeface="楷体_GB2312" panose="02010609030101010101" charset="-122"/>
                <a:cs typeface="楷体_GB2312" panose="02010609030101010101" charset="-122"/>
              </a:rPr>
              <a:t>学校进行生涯规划教育时，有的同学说将来想当一名科学家，有的想成为一名保家卫国的军人，有的想成为动物保护人士，还有的想成为一名高级蓝领技术工人。请你以生涯规划老师的身份，给其中的一位同学写一封信。字数不少于300字。</a:t>
            </a:r>
            <a:endParaRPr lang="zh-CN" altLang="en-US" sz="1900" b="1">
              <a:latin typeface="楷体_GB2312" panose="02010609030101010101" charset="-122"/>
              <a:ea typeface="楷体_GB2312" panose="02010609030101010101" charset="-122"/>
              <a:cs typeface="楷体_GB2312" panose="02010609030101010101" charset="-122"/>
            </a:endParaRPr>
          </a:p>
        </p:txBody>
      </p:sp>
      <p:sp>
        <p:nvSpPr>
          <p:cNvPr id="2" name="文本框 1"/>
          <p:cNvSpPr txBox="1"/>
          <p:nvPr/>
        </p:nvSpPr>
        <p:spPr>
          <a:xfrm>
            <a:off x="3772535" y="1425575"/>
            <a:ext cx="5080000" cy="460375"/>
          </a:xfrm>
          <a:prstGeom prst="rect">
            <a:avLst/>
          </a:prstGeom>
          <a:noFill/>
          <a:ln w="9525">
            <a:noFill/>
          </a:ln>
        </p:spPr>
        <p:txBody>
          <a:bodyPr>
            <a:spAutoFit/>
          </a:bodyPr>
          <a:p>
            <a:pPr indent="0" algn="ctr"/>
            <a:r>
              <a:rPr lang="zh-CN" sz="2400" b="0">
                <a:latin typeface="黑体" panose="02010609060101010101" charset="-122"/>
                <a:ea typeface="黑体" panose="02010609060101010101" charset="-122"/>
                <a:cs typeface="黑体" panose="02010609060101010101" charset="-122"/>
              </a:rPr>
              <a:t>第五课时</a:t>
            </a:r>
            <a:r>
              <a:rPr lang="en-US"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专题研讨</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975995" y="1887855"/>
            <a:ext cx="10441305" cy="4408805"/>
          </a:xfrm>
          <a:prstGeom prst="rect">
            <a:avLst/>
          </a:prstGeom>
          <a:noFill/>
          <a:ln w="9525">
            <a:solidFill>
              <a:schemeClr val="accent1"/>
            </a:solidFill>
          </a:ln>
        </p:spPr>
        <p:txBody>
          <a:bodyPr wrap="square">
            <a:spAutoFit/>
          </a:bodyPr>
          <a:p>
            <a:pPr indent="0">
              <a:lnSpc>
                <a:spcPct val="90000"/>
              </a:lnSpc>
            </a:pPr>
            <a:r>
              <a:rPr lang="zh-CN" sz="2400" b="0">
                <a:latin typeface="黑体" panose="02010609060101010101" charset="-122"/>
                <a:ea typeface="黑体" panose="02010609060101010101" charset="-122"/>
              </a:rPr>
              <a:t>学习目标</a:t>
            </a:r>
            <a:r>
              <a:rPr lang="zh-CN" sz="2400" b="0">
                <a:ea typeface="宋体" panose="02010600030101010101" pitchFamily="2" charset="-122"/>
              </a:rPr>
              <a:t>    1.学会通过典型事例和细节描写表现人物特征。    2.学会观察生活，体验生活，在观察体验中深入体会劳动之美，丰富对社会生活的认识和对美好情感的体验。</a:t>
            </a:r>
            <a:endParaRPr lang="zh-CN" sz="2400" b="0">
              <a:ea typeface="宋体" panose="02010600030101010101" pitchFamily="2" charset="-122"/>
            </a:endParaRPr>
          </a:p>
          <a:p>
            <a:pPr indent="0">
              <a:lnSpc>
                <a:spcPct val="90000"/>
              </a:lnSpc>
            </a:pPr>
            <a:r>
              <a:rPr lang="zh-CN" sz="2400" b="0">
                <a:latin typeface="黑体" panose="02010609060101010101" charset="-122"/>
                <a:ea typeface="黑体" panose="02010609060101010101" charset="-122"/>
              </a:rPr>
              <a:t>学习任务</a:t>
            </a:r>
            <a:r>
              <a:rPr lang="zh-CN" sz="2400" b="0">
                <a:ea typeface="宋体" panose="02010600030101010101" pitchFamily="2" charset="-122"/>
              </a:rPr>
              <a:t>    </a:t>
            </a:r>
            <a:r>
              <a:rPr lang="zh-CN" sz="2400" b="0">
                <a:solidFill>
                  <a:srgbClr val="410EC4"/>
                </a:solidFill>
                <a:ea typeface="宋体" panose="02010600030101010101" pitchFamily="2" charset="-122"/>
              </a:rPr>
              <a:t>以“记我心中的最美劳动者”为副标题写一篇文章，不少于800字。</a:t>
            </a:r>
            <a:r>
              <a:rPr lang="zh-CN" sz="2400" b="0">
                <a:ea typeface="宋体" panose="02010600030101010101" pitchFamily="2" charset="-122"/>
              </a:rPr>
              <a:t>    </a:t>
            </a:r>
            <a:r>
              <a:rPr lang="zh-CN" sz="2400">
                <a:latin typeface="黑体" panose="02010609060101010101" charset="-122"/>
                <a:ea typeface="黑体" panose="02010609060101010101" charset="-122"/>
                <a:cs typeface="宋体" panose="02010600030101010101" pitchFamily="2" charset="-122"/>
              </a:rPr>
              <a:t>任务一</a:t>
            </a:r>
            <a:r>
              <a:rPr lang="zh-CN" sz="2400" b="0">
                <a:ea typeface="宋体" panose="02010600030101010101" pitchFamily="2" charset="-122"/>
              </a:rPr>
              <a:t>：写出你所描写的劳动者最美在哪些方面，分别用几个词加以概括，力求从多角度多侧面表现人物形象。    </a:t>
            </a:r>
            <a:r>
              <a:rPr lang="zh-CN" sz="2400">
                <a:latin typeface="黑体" panose="02010609060101010101" charset="-122"/>
                <a:ea typeface="黑体" panose="02010609060101010101" charset="-122"/>
                <a:cs typeface="宋体" panose="02010600030101010101" pitchFamily="2" charset="-122"/>
              </a:rPr>
              <a:t>任务二</a:t>
            </a:r>
            <a:r>
              <a:rPr lang="zh-CN" sz="2400" b="0">
                <a:ea typeface="宋体" panose="02010600030101010101" pitchFamily="2" charset="-122"/>
              </a:rPr>
              <a:t>：将你搜集的事迹与该劳动者最美之处相对应，并思考重点叙述哪几件事？    </a:t>
            </a:r>
            <a:r>
              <a:rPr lang="zh-CN" sz="2400">
                <a:latin typeface="黑体" panose="02010609060101010101" charset="-122"/>
                <a:ea typeface="黑体" panose="02010609060101010101" charset="-122"/>
                <a:cs typeface="宋体" panose="02010600030101010101" pitchFamily="2" charset="-122"/>
              </a:rPr>
              <a:t>任务三</a:t>
            </a:r>
            <a:r>
              <a:rPr lang="zh-CN" sz="2400" b="0">
                <a:ea typeface="宋体" panose="02010600030101010101" pitchFamily="2" charset="-122"/>
              </a:rPr>
              <a:t>：在你记叙的事件中，哪些地方最感人？需要用细节描写加以表现？   </a:t>
            </a:r>
            <a:r>
              <a:rPr lang="zh-CN" sz="2400" b="0">
                <a:latin typeface="黑体" panose="02010609060101010101" charset="-122"/>
                <a:ea typeface="黑体" panose="02010609060101010101" charset="-122"/>
                <a:cs typeface="宋体" panose="02010600030101010101" pitchFamily="2" charset="-122"/>
              </a:rPr>
              <a:t> </a:t>
            </a:r>
            <a:r>
              <a:rPr lang="zh-CN" sz="2400">
                <a:latin typeface="黑体" panose="02010609060101010101" charset="-122"/>
                <a:ea typeface="黑体" panose="02010609060101010101" charset="-122"/>
                <a:cs typeface="宋体" panose="02010600030101010101" pitchFamily="2" charset="-122"/>
              </a:rPr>
              <a:t>任务四</a:t>
            </a:r>
            <a:r>
              <a:rPr lang="zh-CN" sz="2400" b="0">
                <a:ea typeface="宋体" panose="02010600030101010101" pitchFamily="2" charset="-122"/>
              </a:rPr>
              <a:t>：快速成文。    </a:t>
            </a:r>
            <a:r>
              <a:rPr lang="zh-CN" sz="2400">
                <a:latin typeface="黑体" panose="02010609060101010101" charset="-122"/>
                <a:ea typeface="黑体" panose="02010609060101010101" charset="-122"/>
                <a:cs typeface="宋体" panose="02010600030101010101" pitchFamily="2" charset="-122"/>
              </a:rPr>
              <a:t>任务五</a:t>
            </a:r>
            <a:r>
              <a:rPr lang="zh-CN" sz="2400" b="0">
                <a:ea typeface="宋体" panose="02010600030101010101" pitchFamily="2" charset="-122"/>
              </a:rPr>
              <a:t>：根据评价</a:t>
            </a:r>
            <a:r>
              <a:rPr lang="zh-CN" sz="2400" b="0">
                <a:ea typeface="宋体" panose="02010600030101010101" pitchFamily="2" charset="-122"/>
              </a:rPr>
              <a:t>量表自评并修改。</a:t>
            </a:r>
            <a:endParaRPr lang="zh-CN" altLang="en-US" sz="2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221740" y="1386840"/>
            <a:ext cx="5080000" cy="460375"/>
          </a:xfrm>
          <a:prstGeom prst="rect">
            <a:avLst/>
          </a:prstGeom>
          <a:noFill/>
          <a:ln w="9525">
            <a:noFill/>
          </a:ln>
        </p:spPr>
        <p:txBody>
          <a:bodyPr>
            <a:spAutoFit/>
          </a:bodyPr>
          <a:p>
            <a:pPr indent="266700"/>
            <a:r>
              <a:rPr lang="zh-CN" sz="2400" b="0">
                <a:latin typeface="黑体" panose="02010609060101010101" charset="-122"/>
                <a:ea typeface="黑体" panose="02010609060101010101" charset="-122"/>
              </a:rPr>
              <a:t>附：评价量表</a:t>
            </a:r>
            <a:endParaRPr lang="zh-CN" altLang="en-US" sz="2400" b="0">
              <a:latin typeface="黑体" panose="02010609060101010101" charset="-122"/>
              <a:ea typeface="黑体" panose="02010609060101010101" charset="-122"/>
            </a:endParaRPr>
          </a:p>
        </p:txBody>
      </p:sp>
      <p:pic>
        <p:nvPicPr>
          <p:cNvPr id="3" name="图片 2"/>
          <p:cNvPicPr>
            <a:picLocks noChangeAspect="1"/>
          </p:cNvPicPr>
          <p:nvPr/>
        </p:nvPicPr>
        <p:blipFill>
          <a:blip r:embed="rId3"/>
          <a:stretch>
            <a:fillRect/>
          </a:stretch>
        </p:blipFill>
        <p:spPr>
          <a:xfrm>
            <a:off x="850900" y="323850"/>
            <a:ext cx="12395200" cy="6209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2" name="文本框 1"/>
          <p:cNvSpPr txBox="1"/>
          <p:nvPr/>
        </p:nvSpPr>
        <p:spPr>
          <a:xfrm>
            <a:off x="2950845" y="2370455"/>
            <a:ext cx="7216140" cy="922020"/>
          </a:xfrm>
          <a:prstGeom prst="rect">
            <a:avLst/>
          </a:prstGeom>
          <a:noFill/>
        </p:spPr>
        <p:txBody>
          <a:bodyPr wrap="square" rtlCol="0">
            <a:spAutoFit/>
            <a:scene3d>
              <a:camera prst="orthographicFront"/>
              <a:lightRig rig="threePt" dir="t"/>
            </a:scene3d>
          </a:bodyPr>
          <a:p>
            <a:r>
              <a:rPr lang="zh-CN" altLang="en-US" sz="5400">
                <a:ln w="22225">
                  <a:solidFill>
                    <a:schemeClr val="accent2"/>
                  </a:solidFill>
                  <a:prstDash val="solid"/>
                </a:ln>
                <a:solidFill>
                  <a:schemeClr val="accent2">
                    <a:lumMod val="40000"/>
                    <a:lumOff val="60000"/>
                  </a:schemeClr>
                </a:solidFill>
                <a:effectLst/>
              </a:rPr>
              <a:t>欢迎老师们批评指正</a:t>
            </a:r>
            <a:r>
              <a:rPr lang="en-US" altLang="zh-CN" sz="5400">
                <a:ln w="22225">
                  <a:solidFill>
                    <a:schemeClr val="accent2"/>
                  </a:solidFill>
                  <a:prstDash val="solid"/>
                </a:ln>
                <a:solidFill>
                  <a:schemeClr val="accent2">
                    <a:lumMod val="40000"/>
                    <a:lumOff val="60000"/>
                  </a:schemeClr>
                </a:solidFill>
                <a:effectLst/>
              </a:rPr>
              <a:t>!</a:t>
            </a:r>
            <a:endParaRPr lang="en-US" altLang="zh-CN" sz="5400">
              <a:ln w="22225">
                <a:solidFill>
                  <a:schemeClr val="accent2"/>
                </a:solidFill>
                <a:prstDash val="solid"/>
              </a:ln>
              <a:solidFill>
                <a:schemeClr val="accent2">
                  <a:lumMod val="40000"/>
                  <a:lumOff val="60000"/>
                </a:schemeClr>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graphicFrame>
        <p:nvGraphicFramePr>
          <p:cNvPr id="12" name="图示 11"/>
          <p:cNvGraphicFramePr/>
          <p:nvPr/>
        </p:nvGraphicFramePr>
        <p:xfrm>
          <a:off x="1568450" y="1871980"/>
          <a:ext cx="9188450" cy="3848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文本框 2"/>
          <p:cNvSpPr txBox="1"/>
          <p:nvPr/>
        </p:nvSpPr>
        <p:spPr>
          <a:xfrm>
            <a:off x="4361815" y="2281555"/>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1005840" y="1871980"/>
            <a:ext cx="10426700" cy="4523105"/>
          </a:xfrm>
          <a:prstGeom prst="rect">
            <a:avLst/>
          </a:prstGeom>
          <a:noFill/>
          <a:ln w="12700" cmpd="sng">
            <a:solidFill>
              <a:srgbClr val="FFC000"/>
            </a:solidFill>
            <a:prstDash val="solid"/>
          </a:ln>
        </p:spPr>
        <p:txBody>
          <a:bodyPr wrap="square">
            <a:spAutoFit/>
          </a:bodyPr>
          <a:p>
            <a:pPr indent="0"/>
            <a:r>
              <a:rPr lang="en-US" altLang="zh-CN" sz="2400" b="0">
                <a:ea typeface="宋体" panose="02010600030101010101" pitchFamily="2" charset="-122"/>
              </a:rPr>
              <a:t>                                                 </a:t>
            </a:r>
            <a:r>
              <a:rPr lang="en-US" altLang="zh-CN" sz="2400" b="0">
                <a:latin typeface="黑体" panose="02010609060101010101" charset="-122"/>
                <a:ea typeface="黑体" panose="02010609060101010101" charset="-122"/>
                <a:cs typeface="黑体" panose="02010609060101010101" charset="-122"/>
              </a:rPr>
              <a:t> </a:t>
            </a:r>
            <a:r>
              <a:rPr lang="zh-CN" sz="2400" b="0">
                <a:latin typeface="黑体" panose="02010609060101010101" charset="-122"/>
                <a:ea typeface="黑体" panose="02010609060101010101" charset="-122"/>
                <a:cs typeface="黑体" panose="02010609060101010101" charset="-122"/>
              </a:rPr>
              <a:t>单元导语</a:t>
            </a:r>
            <a:r>
              <a:rPr lang="en-US" sz="2400" b="0">
                <a:latin typeface="黑体" panose="02010609060101010101" charset="-122"/>
                <a:ea typeface="黑体" panose="02010609060101010101" charset="-122"/>
                <a:cs typeface="黑体" panose="02010609060101010101" charset="-122"/>
              </a:rPr>
              <a:t> </a:t>
            </a:r>
            <a:r>
              <a:rPr lang="en-US" sz="2400" b="1">
                <a:latin typeface="宋体" panose="02010600030101010101" pitchFamily="2" charset="-122"/>
                <a:ea typeface="宋体" panose="02010600030101010101" pitchFamily="2" charset="-122"/>
              </a:rPr>
              <a:t>    </a:t>
            </a:r>
            <a:r>
              <a:rPr lang="zh-CN" sz="2400" b="1">
                <a:ea typeface="宋体" panose="02010600030101010101" pitchFamily="2" charset="-122"/>
              </a:rPr>
              <a:t>主题解读</a:t>
            </a:r>
            <a:r>
              <a:rPr lang="zh-CN" sz="2400" b="0">
                <a:ea typeface="宋体" panose="02010600030101010101" pitchFamily="2" charset="-122"/>
              </a:rPr>
              <a:t>：</a:t>
            </a:r>
            <a:r>
              <a:rPr lang="zh-CN" sz="2400" b="1">
                <a:latin typeface="楷体_GB2312" panose="02010609030101010101" charset="-122"/>
                <a:ea typeface="楷体_GB2312" panose="02010609030101010101" charset="-122"/>
              </a:rPr>
              <a:t>劳动改造世界，劳动创造文明。崇尚劳动，尊重劳动，热爱劳动，是中华民族世代相传的美德；无私奉献，锐意进取，勇于无创造，是新时代青年应该树立的劳动观念。</a:t>
            </a:r>
            <a:r>
              <a:rPr lang="en-US" sz="2400" b="1">
                <a:latin typeface="宋体" panose="02010600030101010101" pitchFamily="2" charset="-122"/>
                <a:ea typeface="宋体" panose="02010600030101010101" pitchFamily="2" charset="-122"/>
              </a:rPr>
              <a:t>    </a:t>
            </a:r>
            <a:r>
              <a:rPr lang="zh-CN" sz="2400" b="1">
                <a:ea typeface="宋体" panose="02010600030101010101" pitchFamily="2" charset="-122"/>
              </a:rPr>
              <a:t>内容概说</a:t>
            </a:r>
            <a:r>
              <a:rPr lang="zh-CN" sz="2400" b="0">
                <a:ea typeface="宋体" panose="02010600030101010101" pitchFamily="2" charset="-122"/>
              </a:rPr>
              <a:t>：</a:t>
            </a:r>
            <a:r>
              <a:rPr lang="zh-CN" sz="2400" b="0">
                <a:latin typeface="楷体_GB2312" panose="02010609030101010101" charset="-122"/>
                <a:ea typeface="楷体_GB2312" panose="02010609030101010101" charset="-122"/>
              </a:rPr>
              <a:t>本单元作品，</a:t>
            </a:r>
            <a:r>
              <a:rPr lang="zh-CN" sz="2400" b="0">
                <a:solidFill>
                  <a:srgbClr val="FF0000"/>
                </a:solidFill>
                <a:latin typeface="楷体_GB2312" panose="02010609030101010101" charset="-122"/>
                <a:ea typeface="楷体_GB2312" panose="02010609030101010101" charset="-122"/>
              </a:rPr>
              <a:t>或</a:t>
            </a:r>
            <a:r>
              <a:rPr lang="zh-CN" sz="2400" b="0">
                <a:latin typeface="楷体_GB2312" panose="02010609030101010101" charset="-122"/>
                <a:ea typeface="楷体_GB2312" panose="02010609030101010101" charset="-122"/>
              </a:rPr>
              <a:t>报道优秀劳动者的杰出事迹，</a:t>
            </a:r>
            <a:r>
              <a:rPr lang="zh-CN" sz="2400" b="0">
                <a:solidFill>
                  <a:srgbClr val="FF0000"/>
                </a:solidFill>
                <a:latin typeface="楷体_GB2312" panose="02010609030101010101" charset="-122"/>
                <a:ea typeface="楷体_GB2312" panose="02010609030101010101" charset="-122"/>
              </a:rPr>
              <a:t>或</a:t>
            </a:r>
            <a:r>
              <a:rPr lang="zh-CN" sz="2400" b="0">
                <a:latin typeface="楷体_GB2312" panose="02010609030101010101" charset="-122"/>
                <a:ea typeface="楷体_GB2312" panose="02010609030101010101" charset="-122"/>
              </a:rPr>
              <a:t>倡导践行工匠精神，</a:t>
            </a:r>
            <a:r>
              <a:rPr lang="zh-CN" sz="2400" b="0">
                <a:solidFill>
                  <a:srgbClr val="FF0000"/>
                </a:solidFill>
                <a:latin typeface="楷体_GB2312" panose="02010609030101010101" charset="-122"/>
                <a:ea typeface="楷体_GB2312" panose="02010609030101010101" charset="-122"/>
              </a:rPr>
              <a:t>或</a:t>
            </a:r>
            <a:r>
              <a:rPr lang="zh-CN" sz="2400" b="0">
                <a:latin typeface="楷体_GB2312" panose="02010609030101010101" charset="-122"/>
                <a:ea typeface="楷体_GB2312" panose="02010609030101010101" charset="-122"/>
              </a:rPr>
              <a:t>歌咏劳动的美与欢乐，</a:t>
            </a:r>
            <a:r>
              <a:rPr lang="zh-CN" sz="2400" b="1">
                <a:gradFill>
                  <a:gsLst>
                    <a:gs pos="0">
                      <a:srgbClr val="012D86"/>
                    </a:gs>
                    <a:gs pos="100000">
                      <a:srgbClr val="0E2557"/>
                    </a:gs>
                  </a:gsLst>
                  <a:lin scaled="0"/>
                </a:gradFill>
                <a:latin typeface="楷体_GB2312" panose="02010609030101010101" charset="-122"/>
                <a:ea typeface="楷体_GB2312" panose="02010609030101010101" charset="-122"/>
              </a:rPr>
              <a:t>从不同角度彰显劳动的伟大意义，体现劳动精神的传承和发展。</a:t>
            </a:r>
            <a:endParaRPr lang="en-US" sz="2400" b="1">
              <a:gradFill>
                <a:gsLst>
                  <a:gs pos="0">
                    <a:srgbClr val="012D86"/>
                  </a:gs>
                  <a:gs pos="100000">
                    <a:srgbClr val="0E2557"/>
                  </a:gs>
                </a:gsLst>
                <a:lin scaled="0"/>
              </a:gradFill>
              <a:latin typeface="楷体_GB2312" panose="02010609030101010101" charset="-122"/>
              <a:ea typeface="楷体_GB2312" panose="02010609030101010101" charset="-122"/>
            </a:endParaRPr>
          </a:p>
          <a:p>
            <a:pPr indent="0"/>
            <a:r>
              <a:rPr lang="en-US" sz="2400" b="1">
                <a:latin typeface="宋体" panose="02010600030101010101" pitchFamily="2" charset="-122"/>
                <a:ea typeface="宋体" panose="02010600030101010101" pitchFamily="2" charset="-122"/>
              </a:rPr>
              <a:t>    </a:t>
            </a:r>
            <a:r>
              <a:rPr lang="zh-CN" sz="2400" b="1">
                <a:ea typeface="宋体" panose="02010600030101010101" pitchFamily="2" charset="-122"/>
              </a:rPr>
              <a:t>学习要求</a:t>
            </a:r>
            <a:r>
              <a:rPr lang="zh-CN" sz="2400" b="0">
                <a:ea typeface="宋体" panose="02010600030101010101" pitchFamily="2" charset="-122"/>
              </a:rPr>
              <a:t>：学</a:t>
            </a:r>
            <a:r>
              <a:rPr lang="zh-CN" sz="2400" b="0">
                <a:latin typeface="楷体_GB2312" panose="02010609030101010101" charset="-122"/>
                <a:ea typeface="楷体_GB2312" panose="02010609030101010101" charset="-122"/>
                <a:cs typeface="楷体_GB2312" panose="02010609030101010101" charset="-122"/>
              </a:rPr>
              <a:t>习本单元，通过专题研讨等活动，深入体会“劳动最光荣、劳动最崇高、劳动最伟大、劳动最美丽”的思想，形成正确的劳动观念。</a:t>
            </a:r>
            <a:r>
              <a:rPr lang="en-US" sz="2400" b="0">
                <a:solidFill>
                  <a:srgbClr val="FF0000"/>
                </a:solidFill>
                <a:latin typeface="宋体" panose="02010600030101010101" pitchFamily="2" charset="-122"/>
                <a:ea typeface="宋体" panose="02010600030101010101" pitchFamily="2" charset="-122"/>
              </a:rPr>
              <a:t>(</a:t>
            </a:r>
            <a:r>
              <a:rPr lang="zh-CN" sz="2400" b="0">
                <a:solidFill>
                  <a:srgbClr val="FF0000"/>
                </a:solidFill>
                <a:ea typeface="宋体" panose="02010600030101010101" pitchFamily="2" charset="-122"/>
              </a:rPr>
              <a:t>人文主题</a:t>
            </a:r>
            <a:r>
              <a:rPr lang="en-US" sz="2400" b="0">
                <a:solidFill>
                  <a:srgbClr val="FF0000"/>
                </a:solidFill>
                <a:latin typeface="Calibri" panose="020F0502020204030204" charset="0"/>
                <a:ea typeface="宋体" panose="02010600030101010101" pitchFamily="2" charset="-122"/>
              </a:rPr>
              <a:t>)</a:t>
            </a:r>
            <a:r>
              <a:rPr lang="zh-CN" sz="2400" b="0">
                <a:latin typeface="楷体_GB2312" panose="02010609030101010101" charset="-122"/>
                <a:ea typeface="楷体_GB2312" panose="02010609030101010101" charset="-122"/>
                <a:cs typeface="楷体_GB2312" panose="02010609030101010101" charset="-122"/>
              </a:rPr>
              <a:t>学会分析通讯的报道角度，理解事实与观点的关系，抓住典型事件，把握人物精神；</a:t>
            </a:r>
            <a:r>
              <a:rPr lang="en-US" sz="2400" b="0">
                <a:solidFill>
                  <a:srgbClr val="000000"/>
                </a:solidFill>
                <a:latin typeface="楷体_GB2312" panose="02010609030101010101" charset="-122"/>
                <a:ea typeface="楷体_GB2312" panose="02010609030101010101" charset="-122"/>
                <a:cs typeface="楷体_GB2312" panose="02010609030101010101" charset="-122"/>
              </a:rPr>
              <a:t>(</a:t>
            </a:r>
            <a:r>
              <a:rPr lang="zh-CN" sz="2400" b="0">
                <a:solidFill>
                  <a:srgbClr val="000000"/>
                </a:solidFill>
                <a:latin typeface="楷体_GB2312" panose="02010609030101010101" charset="-122"/>
                <a:ea typeface="楷体_GB2312" panose="02010609030101010101" charset="-122"/>
                <a:cs typeface="楷体_GB2312" panose="02010609030101010101" charset="-122"/>
              </a:rPr>
              <a:t>第</a:t>
            </a:r>
            <a:r>
              <a:rPr lang="en-US" sz="2400" b="0">
                <a:solidFill>
                  <a:srgbClr val="000000"/>
                </a:solidFill>
                <a:latin typeface="楷体_GB2312" panose="02010609030101010101" charset="-122"/>
                <a:ea typeface="楷体_GB2312" panose="02010609030101010101" charset="-122"/>
                <a:cs typeface="楷体_GB2312" panose="02010609030101010101" charset="-122"/>
              </a:rPr>
              <a:t>4</a:t>
            </a:r>
            <a:r>
              <a:rPr lang="zh-CN" sz="2400" b="0">
                <a:solidFill>
                  <a:srgbClr val="000000"/>
                </a:solidFill>
                <a:latin typeface="楷体_GB2312" panose="02010609030101010101" charset="-122"/>
                <a:ea typeface="楷体_GB2312" panose="02010609030101010101" charset="-122"/>
                <a:cs typeface="楷体_GB2312" panose="02010609030101010101" charset="-122"/>
              </a:rPr>
              <a:t>课</a:t>
            </a:r>
            <a:r>
              <a:rPr lang="en-US" sz="2400" b="0">
                <a:solidFill>
                  <a:srgbClr val="000000"/>
                </a:solidFill>
                <a:latin typeface="楷体_GB2312" panose="02010609030101010101" charset="-122"/>
                <a:ea typeface="楷体_GB2312" panose="02010609030101010101" charset="-122"/>
                <a:cs typeface="楷体_GB2312" panose="02010609030101010101" charset="-122"/>
              </a:rPr>
              <a:t>)</a:t>
            </a:r>
            <a:r>
              <a:rPr lang="zh-CN" sz="2400" b="0">
                <a:latin typeface="楷体_GB2312" panose="02010609030101010101" charset="-122"/>
                <a:ea typeface="楷体_GB2312" panose="02010609030101010101" charset="-122"/>
                <a:cs typeface="楷体_GB2312" panose="02010609030101010101" charset="-122"/>
              </a:rPr>
              <a:t>了解新闻评论的观点，学习阐述观点的方法；</a:t>
            </a:r>
            <a:r>
              <a:rPr lang="en-US" sz="2400" b="0">
                <a:solidFill>
                  <a:srgbClr val="0070C0"/>
                </a:solidFill>
                <a:latin typeface="宋体" panose="02010600030101010101" pitchFamily="2" charset="-122"/>
                <a:ea typeface="宋体" panose="02010600030101010101" pitchFamily="2" charset="-122"/>
              </a:rPr>
              <a:t>(</a:t>
            </a:r>
            <a:r>
              <a:rPr lang="zh-CN" sz="2400" b="0">
                <a:solidFill>
                  <a:srgbClr val="0070C0"/>
                </a:solidFill>
                <a:ea typeface="宋体" panose="02010600030101010101" pitchFamily="2" charset="-122"/>
              </a:rPr>
              <a:t>第</a:t>
            </a:r>
            <a:r>
              <a:rPr lang="en-US" sz="2400" b="0">
                <a:solidFill>
                  <a:srgbClr val="0070C0"/>
                </a:solidFill>
                <a:latin typeface="Calibri" panose="020F0502020204030204" charset="0"/>
                <a:ea typeface="宋体" panose="02010600030101010101" pitchFamily="2" charset="-122"/>
              </a:rPr>
              <a:t>5</a:t>
            </a:r>
            <a:r>
              <a:rPr lang="zh-CN" sz="2400" b="0">
                <a:solidFill>
                  <a:srgbClr val="0070C0"/>
                </a:solidFill>
                <a:ea typeface="宋体" panose="02010600030101010101" pitchFamily="2" charset="-122"/>
              </a:rPr>
              <a:t>课</a:t>
            </a:r>
            <a:r>
              <a:rPr lang="en-US" sz="2400" b="0">
                <a:solidFill>
                  <a:srgbClr val="0070C0"/>
                </a:solidFill>
                <a:latin typeface="Calibri" panose="020F0502020204030204" charset="0"/>
                <a:ea typeface="宋体" panose="02010600030101010101" pitchFamily="2" charset="-122"/>
              </a:rPr>
              <a:t>)</a:t>
            </a:r>
            <a:r>
              <a:rPr lang="zh-CN" sz="2400" b="0">
                <a:latin typeface="楷体_GB2312" panose="02010609030101010101" charset="-122"/>
                <a:ea typeface="楷体_GB2312" panose="02010609030101010101" charset="-122"/>
              </a:rPr>
              <a:t>辨析和把握新闻的报道立场，提升媒介素养。</a:t>
            </a:r>
            <a:r>
              <a:rPr lang="en-US" sz="2400" b="0">
                <a:solidFill>
                  <a:srgbClr val="0070C0"/>
                </a:solidFill>
                <a:latin typeface="宋体" panose="02010600030101010101" pitchFamily="2" charset="-122"/>
                <a:ea typeface="宋体" panose="02010600030101010101" pitchFamily="2" charset="-122"/>
              </a:rPr>
              <a:t>(</a:t>
            </a:r>
            <a:r>
              <a:rPr lang="zh-CN" sz="2400" b="0">
                <a:solidFill>
                  <a:srgbClr val="0070C0"/>
                </a:solidFill>
                <a:ea typeface="宋体" panose="02010600030101010101" pitchFamily="2" charset="-122"/>
              </a:rPr>
              <a:t>第</a:t>
            </a:r>
            <a:r>
              <a:rPr lang="en-US" sz="2400" b="0">
                <a:solidFill>
                  <a:srgbClr val="0070C0"/>
                </a:solidFill>
                <a:latin typeface="Calibri" panose="020F0502020204030204" charset="0"/>
                <a:ea typeface="宋体" panose="02010600030101010101" pitchFamily="2" charset="-122"/>
              </a:rPr>
              <a:t>4</a:t>
            </a:r>
            <a:r>
              <a:rPr lang="zh-CN" sz="2400" b="0">
                <a:solidFill>
                  <a:srgbClr val="0070C0"/>
                </a:solidFill>
                <a:ea typeface="宋体" panose="02010600030101010101" pitchFamily="2" charset="-122"/>
              </a:rPr>
              <a:t>课和第</a:t>
            </a:r>
            <a:r>
              <a:rPr lang="en-US" sz="2400" b="0">
                <a:solidFill>
                  <a:srgbClr val="0070C0"/>
                </a:solidFill>
                <a:latin typeface="Calibri" panose="020F0502020204030204" charset="0"/>
                <a:ea typeface="宋体" panose="02010600030101010101" pitchFamily="2" charset="-122"/>
              </a:rPr>
              <a:t>5</a:t>
            </a:r>
            <a:r>
              <a:rPr lang="zh-CN" sz="2400" b="0">
                <a:solidFill>
                  <a:srgbClr val="0070C0"/>
                </a:solidFill>
                <a:ea typeface="宋体" panose="02010600030101010101" pitchFamily="2" charset="-122"/>
              </a:rPr>
              <a:t>课</a:t>
            </a:r>
            <a:r>
              <a:rPr lang="en-US" sz="2400" b="0">
                <a:solidFill>
                  <a:srgbClr val="0070C0"/>
                </a:solidFill>
                <a:latin typeface="Calibri" panose="020F0502020204030204" charset="0"/>
                <a:ea typeface="宋体" panose="02010600030101010101" pitchFamily="2" charset="-122"/>
              </a:rPr>
              <a:t>)</a:t>
            </a:r>
            <a:r>
              <a:rPr lang="en-US" sz="2400" b="0">
                <a:solidFill>
                  <a:srgbClr val="FF0000"/>
                </a:solidFill>
                <a:latin typeface="宋体" panose="02010600030101010101" pitchFamily="2" charset="-122"/>
                <a:ea typeface="宋体" panose="02010600030101010101" pitchFamily="2" charset="-122"/>
              </a:rPr>
              <a:t>(</a:t>
            </a:r>
            <a:r>
              <a:rPr lang="zh-CN" sz="2400" b="0">
                <a:solidFill>
                  <a:srgbClr val="FF0000"/>
                </a:solidFill>
                <a:ea typeface="宋体" panose="02010600030101010101" pitchFamily="2" charset="-122"/>
              </a:rPr>
              <a:t>任务群</a:t>
            </a:r>
            <a:r>
              <a:rPr lang="en-US" sz="2400" b="0">
                <a:solidFill>
                  <a:srgbClr val="FF0000"/>
                </a:solidFill>
                <a:latin typeface="Calibri" panose="020F0502020204030204"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6" name="文本框 5"/>
          <p:cNvSpPr txBox="1"/>
          <p:nvPr/>
        </p:nvSpPr>
        <p:spPr>
          <a:xfrm>
            <a:off x="922655" y="2103755"/>
            <a:ext cx="10346690" cy="3784600"/>
          </a:xfrm>
          <a:prstGeom prst="rect">
            <a:avLst/>
          </a:prstGeom>
          <a:noFill/>
          <a:ln w="9525">
            <a:solidFill>
              <a:srgbClr val="FFC000"/>
            </a:solidFill>
          </a:ln>
        </p:spPr>
        <p:txBody>
          <a:bodyPr wrap="square">
            <a:spAutoFit/>
          </a:bodyPr>
          <a:p>
            <a:pPr indent="0" algn="just"/>
            <a:r>
              <a:rPr lang="zh-CN" sz="2400" b="0">
                <a:ea typeface="宋体" panose="02010600030101010101" pitchFamily="2" charset="-122"/>
              </a:rPr>
              <a:t>      </a:t>
            </a:r>
            <a:r>
              <a:rPr lang="zh-CN" sz="2400" b="1">
                <a:latin typeface="楷体_GB2312" panose="02010609030101010101" charset="-122"/>
                <a:ea typeface="楷体_GB2312" panose="02010609030101010101" charset="-122"/>
                <a:cs typeface="楷体_GB2312" panose="02010609030101010101" charset="-122"/>
              </a:rPr>
              <a:t>这三篇通讯都很注意通过</a:t>
            </a:r>
            <a:r>
              <a:rPr lang="zh-CN" sz="2400" b="1">
                <a:solidFill>
                  <a:srgbClr val="FF0000"/>
                </a:solidFill>
                <a:latin typeface="楷体_GB2312" panose="02010609030101010101" charset="-122"/>
                <a:ea typeface="楷体_GB2312" panose="02010609030101010101" charset="-122"/>
                <a:cs typeface="楷体_GB2312" panose="02010609030101010101" charset="-122"/>
              </a:rPr>
              <a:t>具有典型意义的事件来表现人物的优秀品质</a:t>
            </a:r>
            <a:r>
              <a:rPr lang="en-US" sz="2400" b="1">
                <a:solidFill>
                  <a:srgbClr val="FF0000"/>
                </a:solidFill>
                <a:latin typeface="楷体_GB2312" panose="02010609030101010101" charset="-122"/>
                <a:ea typeface="楷体_GB2312" panose="02010609030101010101" charset="-122"/>
                <a:cs typeface="楷体_GB2312" panose="02010609030101010101" charset="-122"/>
              </a:rPr>
              <a:t>⑴</a:t>
            </a:r>
            <a:r>
              <a:rPr lang="zh-CN" sz="2400" b="1">
                <a:latin typeface="楷体_GB2312" panose="02010609030101010101" charset="-122"/>
                <a:ea typeface="楷体_GB2312" panose="02010609030101010101" charset="-122"/>
                <a:cs typeface="楷体_GB2312" panose="02010609030101010101" charset="-122"/>
              </a:rPr>
              <a:t>。比如，袁隆平头顶烈日脚踩淤泥，终于找到水稻雄性不育植株；张秉贵“以热对冷，变冷为热”，感动了不讲理的顾客。</a:t>
            </a:r>
            <a:r>
              <a:rPr lang="zh-CN" sz="2400" b="1">
                <a:solidFill>
                  <a:srgbClr val="FF0000"/>
                </a:solidFill>
                <a:latin typeface="楷体_GB2312" panose="02010609030101010101" charset="-122"/>
                <a:ea typeface="楷体_GB2312" panose="02010609030101010101" charset="-122"/>
                <a:cs typeface="楷体_GB2312" panose="02010609030101010101" charset="-122"/>
              </a:rPr>
              <a:t>同时，三篇通讯还着力刻画了一些细节</a:t>
            </a:r>
            <a:r>
              <a:rPr lang="en-US" sz="2400" b="1">
                <a:solidFill>
                  <a:srgbClr val="FF0000"/>
                </a:solidFill>
                <a:latin typeface="楷体_GB2312" panose="02010609030101010101" charset="-122"/>
                <a:ea typeface="楷体_GB2312" panose="02010609030101010101" charset="-122"/>
                <a:cs typeface="楷体_GB2312" panose="02010609030101010101" charset="-122"/>
              </a:rPr>
              <a:t>⑵</a:t>
            </a:r>
            <a:r>
              <a:rPr lang="zh-CN" sz="2400" b="1">
                <a:latin typeface="楷体_GB2312" panose="02010609030101010101" charset="-122"/>
                <a:ea typeface="楷体_GB2312" panose="02010609030101010101" charset="-122"/>
                <a:cs typeface="楷体_GB2312" panose="02010609030101010101" charset="-122"/>
              </a:rPr>
              <a:t>，如张秉贵在柜台里“三步并作两步走，一点儿不知累”，下班后累得“有时连上楼还要扶着墙”，又如钟扬背包里的一张又一张小纸条…</a:t>
            </a:r>
            <a:r>
              <a:rPr lang="zh-CN" sz="2400" b="1">
                <a:solidFill>
                  <a:srgbClr val="FF0000"/>
                </a:solidFill>
                <a:latin typeface="楷体_GB2312" panose="02010609030101010101" charset="-122"/>
                <a:ea typeface="楷体_GB2312" panose="02010609030101010101" charset="-122"/>
                <a:cs typeface="楷体_GB2312" panose="02010609030101010101" charset="-122"/>
              </a:rPr>
              <a:t>这些细节让人物形象更加丰满，内容更加真切感人</a:t>
            </a:r>
            <a:r>
              <a:rPr lang="zh-CN" sz="2400" b="1">
                <a:latin typeface="楷体_GB2312" panose="02010609030101010101" charset="-122"/>
                <a:ea typeface="楷体_GB2312" panose="02010609030101010101" charset="-122"/>
                <a:cs typeface="楷体_GB2312" panose="02010609030101010101" charset="-122"/>
              </a:rPr>
              <a:t>。    阅读时注意</a:t>
            </a:r>
            <a:r>
              <a:rPr lang="zh-CN" sz="2400" b="1">
                <a:solidFill>
                  <a:srgbClr val="FF0000"/>
                </a:solidFill>
                <a:latin typeface="楷体_GB2312" panose="02010609030101010101" charset="-122"/>
                <a:ea typeface="楷体_GB2312" panose="02010609030101010101" charset="-122"/>
                <a:cs typeface="楷体_GB2312" panose="02010609030101010101" charset="-122"/>
              </a:rPr>
              <a:t>了解</a:t>
            </a:r>
            <a:r>
              <a:rPr lang="zh-CN" sz="2400" b="1">
                <a:latin typeface="楷体_GB2312" panose="02010609030101010101" charset="-122"/>
                <a:ea typeface="楷体_GB2312" panose="02010609030101010101" charset="-122"/>
                <a:cs typeface="楷体_GB2312" panose="02010609030101010101" charset="-122"/>
              </a:rPr>
              <a:t>通讯报道的一般特点⑶，</a:t>
            </a:r>
            <a:r>
              <a:rPr lang="zh-CN" sz="2400" b="1">
                <a:solidFill>
                  <a:srgbClr val="FF0000"/>
                </a:solidFill>
                <a:latin typeface="楷体_GB2312" panose="02010609030101010101" charset="-122"/>
                <a:ea typeface="楷体_GB2312" panose="02010609030101010101" charset="-122"/>
                <a:cs typeface="楷体_GB2312" panose="02010609030101010101" charset="-122"/>
              </a:rPr>
              <a:t>关注</a:t>
            </a:r>
            <a:r>
              <a:rPr lang="zh-CN" sz="2400" b="1">
                <a:latin typeface="楷体_GB2312" panose="02010609030101010101" charset="-122"/>
                <a:ea typeface="楷体_GB2312" panose="02010609030101010101" charset="-122"/>
                <a:cs typeface="楷体_GB2312" panose="02010609030101010101" charset="-122"/>
              </a:rPr>
              <a:t>作者如何通过不同的渠道采集材料，又是怎样多角度、分层次进行报道的①。通讯作者在记述新闻事实时，常常表达自己的观点，阅读时要</a:t>
            </a:r>
            <a:r>
              <a:rPr lang="zh-CN" sz="2400" b="1">
                <a:solidFill>
                  <a:srgbClr val="FF0000"/>
                </a:solidFill>
                <a:latin typeface="楷体_GB2312" panose="02010609030101010101" charset="-122"/>
                <a:ea typeface="楷体_GB2312" panose="02010609030101010101" charset="-122"/>
                <a:cs typeface="楷体_GB2312" panose="02010609030101010101" charset="-122"/>
              </a:rPr>
              <a:t>注意理解</a:t>
            </a:r>
            <a:r>
              <a:rPr lang="zh-CN" sz="2400" b="1">
                <a:latin typeface="楷体_GB2312" panose="02010609030101010101" charset="-122"/>
                <a:ea typeface="楷体_GB2312" panose="02010609030101010101" charset="-122"/>
                <a:cs typeface="楷体_GB2312" panose="02010609030101010101" charset="-122"/>
              </a:rPr>
              <a:t>事实与观点的关系②，</a:t>
            </a:r>
            <a:r>
              <a:rPr lang="zh-CN" sz="2400" b="1">
                <a:solidFill>
                  <a:srgbClr val="FF0000"/>
                </a:solidFill>
                <a:latin typeface="楷体_GB2312" panose="02010609030101010101" charset="-122"/>
                <a:ea typeface="楷体_GB2312" panose="02010609030101010101" charset="-122"/>
                <a:cs typeface="楷体_GB2312" panose="02010609030101010101" charset="-122"/>
              </a:rPr>
              <a:t>把握</a:t>
            </a:r>
            <a:r>
              <a:rPr lang="zh-CN" sz="2400" b="1">
                <a:latin typeface="楷体_GB2312" panose="02010609030101010101" charset="-122"/>
                <a:ea typeface="楷体_GB2312" panose="02010609030101010101" charset="-122"/>
                <a:cs typeface="楷体_GB2312" panose="02010609030101010101" charset="-122"/>
              </a:rPr>
              <a:t>作者表达观点的方法③。</a:t>
            </a:r>
            <a:endParaRPr lang="zh-CN" altLang="en-US" sz="2400" b="1">
              <a:latin typeface="楷体_GB2312" panose="02010609030101010101" charset="-122"/>
              <a:ea typeface="楷体_GB2312" panose="02010609030101010101" charset="-122"/>
              <a:cs typeface="楷体_GB2312" panose="02010609030101010101" charset="-122"/>
            </a:endParaRPr>
          </a:p>
        </p:txBody>
      </p:sp>
      <p:sp>
        <p:nvSpPr>
          <p:cNvPr id="11" name="文本框 10"/>
          <p:cNvSpPr txBox="1"/>
          <p:nvPr/>
        </p:nvSpPr>
        <p:spPr>
          <a:xfrm>
            <a:off x="4959985" y="1643380"/>
            <a:ext cx="2468880" cy="460375"/>
          </a:xfrm>
          <a:prstGeom prst="rect">
            <a:avLst/>
          </a:prstGeom>
          <a:noFill/>
        </p:spPr>
        <p:txBody>
          <a:bodyPr wrap="none" rtlCol="0">
            <a:spAutoFit/>
          </a:bodyPr>
          <a:p>
            <a:pPr algn="l"/>
            <a:r>
              <a:rPr lang="zh-CN" sz="2400">
                <a:latin typeface="黑体" panose="02010609060101010101" charset="-122"/>
                <a:ea typeface="黑体" panose="02010609060101010101" charset="-122"/>
                <a:sym typeface="+mn-ea"/>
              </a:rPr>
              <a:t>学习提示</a:t>
            </a:r>
            <a:r>
              <a:rPr lang="en-US" altLang="zh-CN" sz="2400">
                <a:latin typeface="黑体" panose="02010609060101010101" charset="-122"/>
                <a:ea typeface="黑体" panose="02010609060101010101" charset="-122"/>
                <a:sym typeface="+mn-ea"/>
              </a:rPr>
              <a:t>(</a:t>
            </a:r>
            <a:r>
              <a:rPr lang="zh-CN" altLang="en-US" sz="2400">
                <a:latin typeface="黑体" panose="02010609060101010101" charset="-122"/>
                <a:ea typeface="黑体" panose="02010609060101010101" charset="-122"/>
                <a:sym typeface="+mn-ea"/>
              </a:rPr>
              <a:t>第</a:t>
            </a:r>
            <a:r>
              <a:rPr lang="en-US" altLang="zh-CN" sz="2400">
                <a:latin typeface="黑体" panose="02010609060101010101" charset="-122"/>
                <a:ea typeface="黑体" panose="02010609060101010101" charset="-122"/>
                <a:sym typeface="+mn-ea"/>
              </a:rPr>
              <a:t>4</a:t>
            </a:r>
            <a:r>
              <a:rPr lang="zh-CN" altLang="en-US" sz="2400">
                <a:latin typeface="黑体" panose="02010609060101010101" charset="-122"/>
                <a:ea typeface="黑体" panose="02010609060101010101" charset="-122"/>
                <a:sym typeface="+mn-ea"/>
              </a:rPr>
              <a:t>课</a:t>
            </a:r>
            <a:r>
              <a:rPr lang="en-US" altLang="zh-CN" sz="2400">
                <a:latin typeface="黑体" panose="02010609060101010101" charset="-122"/>
                <a:ea typeface="黑体" panose="02010609060101010101" charset="-122"/>
                <a:sym typeface="+mn-ea"/>
              </a:rPr>
              <a:t>)</a:t>
            </a:r>
            <a:endParaRPr lang="zh-CN" altLang="en-US" sz="24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1059815" y="2121535"/>
            <a:ext cx="10072370" cy="4154170"/>
          </a:xfrm>
          <a:prstGeom prst="rect">
            <a:avLst/>
          </a:prstGeom>
          <a:noFill/>
          <a:ln w="9525">
            <a:solidFill>
              <a:srgbClr val="FFC000"/>
            </a:solidFill>
          </a:ln>
        </p:spPr>
        <p:txBody>
          <a:bodyPr wrap="square">
            <a:spAutoFit/>
          </a:bodyPr>
          <a:p>
            <a:pPr indent="0" algn="just"/>
            <a:r>
              <a:rPr lang="en-US" sz="2400" b="0">
                <a:latin typeface="楷体_GB2312" panose="02010609030101010101" charset="-122"/>
                <a:ea typeface="宋体" panose="02010600030101010101" pitchFamily="2" charset="-122"/>
              </a:rPr>
              <a:t>   </a:t>
            </a:r>
            <a:r>
              <a:rPr lang="en-US" sz="2400" b="1">
                <a:latin typeface="楷体_GB2312" panose="02010609030101010101" charset="-122"/>
                <a:ea typeface="楷体_GB2312" panose="02010609030101010101" charset="-122"/>
                <a:cs typeface="楷体_GB2312" panose="02010609030101010101" charset="-122"/>
              </a:rPr>
              <a:t> </a:t>
            </a:r>
            <a:r>
              <a:rPr lang="zh-CN" sz="2400" b="1">
                <a:solidFill>
                  <a:srgbClr val="FF0000"/>
                </a:solidFill>
                <a:latin typeface="楷体_GB2312" panose="02010609030101010101" charset="-122"/>
                <a:ea typeface="楷体_GB2312" panose="02010609030101010101" charset="-122"/>
                <a:cs typeface="楷体_GB2312" panose="02010609030101010101" charset="-122"/>
              </a:rPr>
              <a:t>什么是工匠精神?在自动化程度越来越高的现代社会，传统社会所孕育的工匠精神是否还有坚守的必要?如果有，我们应该怎样践行?</a:t>
            </a:r>
            <a:r>
              <a:rPr lang="zh-CN" sz="2400" b="1">
                <a:latin typeface="楷体_GB2312" panose="02010609030101010101" charset="-122"/>
                <a:ea typeface="楷体_GB2312" panose="02010609030101010101" charset="-122"/>
                <a:cs typeface="楷体_GB2312" panose="02010609030101010101" charset="-122"/>
              </a:rPr>
              <a:t>这些问题关乎如何认识劳动的意义与价值，值得我们深思。</a:t>
            </a:r>
            <a:r>
              <a:rPr lang="en-US" sz="2400" b="1">
                <a:latin typeface="楷体_GB2312" panose="02010609030101010101" charset="-122"/>
                <a:ea typeface="楷体_GB2312" panose="02010609030101010101" charset="-122"/>
                <a:cs typeface="楷体_GB2312" panose="02010609030101010101" charset="-122"/>
              </a:rPr>
              <a:t>    </a:t>
            </a:r>
            <a:r>
              <a:rPr lang="zh-CN" sz="2400" b="1">
                <a:latin typeface="楷体_GB2312" panose="02010609030101010101" charset="-122"/>
                <a:ea typeface="楷体_GB2312" panose="02010609030101010101" charset="-122"/>
                <a:cs typeface="楷体_GB2312" panose="02010609030101010101" charset="-122"/>
              </a:rPr>
              <a:t>这篇新闻评论结合时代特点深入阐述了工匠精神的内涵，点明其当代价值，呼吁每个人在自己的工作中努力践行，具有很强的现实意义。文章观点鲜明，持论严正，既批评了社会上存在的浮躁风气和短视心态，也澄清了对工匠精神的些误解，可以深化我们对劳动的认识，激发我们尊重劳动、追求卓越的情感。</a:t>
            </a:r>
            <a:r>
              <a:rPr lang="zh-CN" sz="2400" b="1">
                <a:solidFill>
                  <a:srgbClr val="FF0000"/>
                </a:solidFill>
                <a:latin typeface="楷体_GB2312" panose="02010609030101010101" charset="-122"/>
                <a:ea typeface="楷体_GB2312" panose="02010609030101010101" charset="-122"/>
                <a:cs typeface="楷体_GB2312" panose="02010609030101010101" charset="-122"/>
              </a:rPr>
              <a:t>    新闻评论既具有议论性文章的特点，又有新闻作品的属性。</a:t>
            </a:r>
            <a:r>
              <a:rPr lang="zh-CN" sz="2400" b="1">
                <a:latin typeface="楷体_GB2312" panose="02010609030101010101" charset="-122"/>
                <a:ea typeface="楷体_GB2312" panose="02010609030101010101" charset="-122"/>
                <a:cs typeface="楷体_GB2312" panose="02010609030101010101" charset="-122"/>
              </a:rPr>
              <a:t>要注意分析文章中事实与观点的关系，学习文章联系社会现实提出观点并</a:t>
            </a:r>
            <a:r>
              <a:rPr lang="zh-CN" sz="2400" b="1">
                <a:solidFill>
                  <a:srgbClr val="FF0000"/>
                </a:solidFill>
                <a:latin typeface="楷体_GB2312" panose="02010609030101010101" charset="-122"/>
                <a:ea typeface="楷体_GB2312" panose="02010609030101010101" charset="-122"/>
                <a:cs typeface="楷体_GB2312" panose="02010609030101010101" charset="-122"/>
              </a:rPr>
              <a:t>合理阐述</a:t>
            </a:r>
            <a:r>
              <a:rPr lang="zh-CN" sz="2400" b="1">
                <a:latin typeface="楷体_GB2312" panose="02010609030101010101" charset="-122"/>
                <a:ea typeface="楷体_GB2312" panose="02010609030101010101" charset="-122"/>
                <a:cs typeface="楷体_GB2312" panose="02010609030101010101" charset="-122"/>
              </a:rPr>
              <a:t>的写法，体会其有的放矢、直面现实的新闻品格。</a:t>
            </a:r>
            <a:endParaRPr lang="zh-CN" altLang="en-US" sz="2400" b="1">
              <a:latin typeface="楷体_GB2312" panose="02010609030101010101" charset="-122"/>
              <a:ea typeface="楷体_GB2312" panose="02010609030101010101" charset="-122"/>
              <a:cs typeface="楷体_GB2312" panose="02010609030101010101" charset="-122"/>
            </a:endParaRPr>
          </a:p>
        </p:txBody>
      </p:sp>
      <p:sp>
        <p:nvSpPr>
          <p:cNvPr id="4" name="文本框 3"/>
          <p:cNvSpPr txBox="1"/>
          <p:nvPr/>
        </p:nvSpPr>
        <p:spPr>
          <a:xfrm>
            <a:off x="5252085" y="1550670"/>
            <a:ext cx="2418080" cy="460375"/>
          </a:xfrm>
          <a:prstGeom prst="rect">
            <a:avLst/>
          </a:prstGeom>
          <a:noFill/>
        </p:spPr>
        <p:txBody>
          <a:bodyPr wrap="none" rtlCol="0">
            <a:spAutoFit/>
          </a:bodyPr>
          <a:p>
            <a:pPr algn="l"/>
            <a:r>
              <a:rPr lang="zh-CN" sz="2400">
                <a:latin typeface="黑体" panose="02010609060101010101" charset="-122"/>
                <a:ea typeface="黑体" panose="02010609060101010101" charset="-122"/>
                <a:sym typeface="+mn-ea"/>
              </a:rPr>
              <a:t>学习提示</a:t>
            </a:r>
            <a:r>
              <a:rPr lang="en-US" altLang="zh-CN" sz="2400">
                <a:latin typeface="黑体" panose="02010609060101010101" charset="-122"/>
                <a:ea typeface="黑体" panose="02010609060101010101" charset="-122"/>
                <a:sym typeface="+mn-ea"/>
              </a:rPr>
              <a:t>(</a:t>
            </a:r>
            <a:r>
              <a:rPr lang="zh-CN" sz="2400">
                <a:ea typeface="宋体" panose="02010600030101010101" pitchFamily="2" charset="-122"/>
                <a:sym typeface="+mn-ea"/>
              </a:rPr>
              <a:t>第</a:t>
            </a:r>
            <a:r>
              <a:rPr lang="en-US" sz="2400">
                <a:latin typeface="宋体" panose="02010600030101010101" pitchFamily="2" charset="-122"/>
                <a:ea typeface="宋体" panose="02010600030101010101" pitchFamily="2" charset="-122"/>
                <a:sym typeface="+mn-ea"/>
              </a:rPr>
              <a:t>5</a:t>
            </a:r>
            <a:r>
              <a:rPr lang="zh-CN" sz="2400">
                <a:ea typeface="宋体" panose="02010600030101010101" pitchFamily="2" charset="-122"/>
                <a:sym typeface="+mn-ea"/>
              </a:rPr>
              <a:t>课</a:t>
            </a:r>
            <a:r>
              <a:rPr lang="en-US" altLang="zh-CN" sz="2400">
                <a:ea typeface="宋体" panose="02010600030101010101" pitchFamily="2" charset="-122"/>
                <a:sym typeface="+mn-ea"/>
              </a:rPr>
              <a:t>)</a:t>
            </a:r>
            <a:endParaRPr lang="en-US" altLang="zh-CN" sz="2400">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720725" y="2042795"/>
            <a:ext cx="10750550" cy="4515485"/>
          </a:xfrm>
          <a:prstGeom prst="rect">
            <a:avLst/>
          </a:prstGeom>
          <a:noFill/>
          <a:ln w="9525">
            <a:solidFill>
              <a:srgbClr val="FFC000"/>
            </a:solidFill>
          </a:ln>
        </p:spPr>
        <p:txBody>
          <a:bodyPr wrap="square">
            <a:spAutoFit/>
          </a:bodyPr>
          <a:p>
            <a:pPr indent="0">
              <a:lnSpc>
                <a:spcPct val="80000"/>
              </a:lnSpc>
            </a:pPr>
            <a:r>
              <a:rPr lang="en-US" sz="2400" b="1">
                <a:latin typeface="楷体_GB2312" panose="02010609030101010101" charset="-122"/>
                <a:ea typeface="楷体_GB2312" panose="02010609030101010101" charset="-122"/>
                <a:cs typeface="楷体_GB2312" panose="02010609030101010101" charset="-122"/>
              </a:rPr>
              <a:t>     </a:t>
            </a:r>
            <a:r>
              <a:rPr lang="zh-CN" sz="2400" b="1">
                <a:latin typeface="楷体_GB2312" panose="02010609030101010101" charset="-122"/>
                <a:ea typeface="楷体_GB2312" panose="02010609030101010101" charset="-122"/>
                <a:cs typeface="楷体_GB2312" panose="02010609030101010101" charset="-122"/>
              </a:rPr>
              <a:t>本单元特别选入这两首描写劳动的古诗，从中可以读到古人的日常生活与劳作场景</a:t>
            </a:r>
            <a:r>
              <a:rPr lang="zh-CN" sz="2400" b="1">
                <a:solidFill>
                  <a:srgbClr val="FF0000"/>
                </a:solidFill>
                <a:latin typeface="楷体_GB2312" panose="02010609030101010101" charset="-122"/>
                <a:ea typeface="楷体_GB2312" panose="02010609030101010101" charset="-122"/>
                <a:cs typeface="楷体_GB2312" panose="02010609030101010101" charset="-122"/>
              </a:rPr>
              <a:t>，感受他们劳动时的欢乐与情趣，体会古诗超越时空的魅力。</a:t>
            </a:r>
            <a:r>
              <a:rPr lang="zh-CN" sz="2400" b="1">
                <a:latin typeface="楷体_GB2312" panose="02010609030101010101" charset="-122"/>
                <a:ea typeface="楷体_GB2312" panose="02010609030101010101" charset="-122"/>
                <a:cs typeface="楷体_GB2312" panose="02010609030101010101" charset="-122"/>
              </a:rPr>
              <a:t>阅读时要展开想象，走进其中描摹的场景，悉心感受诗人的情感，</a:t>
            </a:r>
            <a:r>
              <a:rPr lang="zh-CN" sz="2400" b="1">
                <a:solidFill>
                  <a:srgbClr val="FF0000"/>
                </a:solidFill>
                <a:latin typeface="楷体_GB2312" panose="02010609030101010101" charset="-122"/>
                <a:ea typeface="楷体_GB2312" panose="02010609030101010101" charset="-122"/>
                <a:cs typeface="楷体_GB2312" panose="02010609030101010101" charset="-122"/>
              </a:rPr>
              <a:t>体会</a:t>
            </a:r>
            <a:r>
              <a:rPr lang="zh-CN" sz="2400" b="1">
                <a:latin typeface="楷体_GB2312" panose="02010609030101010101" charset="-122"/>
                <a:ea typeface="楷体_GB2312" panose="02010609030101010101" charset="-122"/>
                <a:cs typeface="楷体_GB2312" panose="02010609030101010101" charset="-122"/>
              </a:rPr>
              <a:t>其中表现出的劳动之美。</a:t>
            </a:r>
            <a:r>
              <a:rPr lang="en-US" sz="2400" b="1">
                <a:latin typeface="楷体_GB2312" panose="02010609030101010101" charset="-122"/>
                <a:ea typeface="楷体_GB2312" panose="02010609030101010101" charset="-122"/>
                <a:cs typeface="楷体_GB2312" panose="02010609030101010101" charset="-122"/>
              </a:rPr>
              <a:t>    </a:t>
            </a:r>
            <a:r>
              <a:rPr lang="zh-CN" sz="2400" b="1">
                <a:latin typeface="楷体_GB2312" panose="02010609030101010101" charset="-122"/>
                <a:ea typeface="楷体_GB2312" panose="02010609030101010101" charset="-122"/>
                <a:cs typeface="楷体_GB2312" panose="02010609030101010101" charset="-122"/>
              </a:rPr>
              <a:t>《芣苢》句式整齐，节奏明朗、轻快，自然流露出劳动的喜悦；采”“有”掇”等</a:t>
            </a:r>
            <a:r>
              <a:rPr lang="zh-CN" sz="2400" b="1">
                <a:solidFill>
                  <a:srgbClr val="FF0000"/>
                </a:solidFill>
                <a:latin typeface="楷体_GB2312" panose="02010609030101010101" charset="-122"/>
                <a:ea typeface="楷体_GB2312" panose="02010609030101010101" charset="-122"/>
                <a:cs typeface="楷体_GB2312" panose="02010609030101010101" charset="-122"/>
              </a:rPr>
              <a:t>一系列动词的变换，细腻地描绘出劳动的过程，富于诗情和画意</a:t>
            </a:r>
            <a:r>
              <a:rPr lang="zh-CN" sz="2400" b="1">
                <a:latin typeface="楷体_GB2312" panose="02010609030101010101" charset="-122"/>
                <a:ea typeface="楷体_GB2312" panose="02010609030101010101" charset="-122"/>
                <a:cs typeface="楷体_GB2312" panose="02010609030101010101" charset="-122"/>
              </a:rPr>
              <a:t>。清代方玉润在《诗经原始》中说，这首诗读来好似“田家妇女，三三五五，于平原绣野风和日丽中，群歌互答，余音袅袅，若远若近，忽断忽续，不知其情之何以移而神之何以旷”。《文氏外孙入村收麦》不详细描绘劳动场面，而是从诸孙“入村”写起，</a:t>
            </a:r>
            <a:r>
              <a:rPr lang="zh-CN" sz="2400" b="1">
                <a:solidFill>
                  <a:srgbClr val="FF0000"/>
                </a:solidFill>
                <a:latin typeface="楷体_GB2312" panose="02010609030101010101" charset="-122"/>
                <a:ea typeface="楷体_GB2312" panose="02010609030101010101" charset="-122"/>
                <a:cs typeface="楷体_GB2312" panose="02010609030101010101" charset="-122"/>
              </a:rPr>
              <a:t>以对比手法写出久雨忽晴、宜事农桑的喜悦</a:t>
            </a:r>
            <a:r>
              <a:rPr lang="zh-CN" sz="2400" b="1">
                <a:latin typeface="楷体_GB2312" panose="02010609030101010101" charset="-122"/>
                <a:ea typeface="楷体_GB2312" panose="02010609030101010101" charset="-122"/>
                <a:cs typeface="楷体_GB2312" panose="02010609030101010101" charset="-122"/>
              </a:rPr>
              <a:t>。诗中所呈现的充满乡村气息的饮食，</a:t>
            </a:r>
            <a:r>
              <a:rPr lang="zh-CN" sz="2400" b="1">
                <a:solidFill>
                  <a:srgbClr val="FF0000"/>
                </a:solidFill>
                <a:latin typeface="楷体_GB2312" panose="02010609030101010101" charset="-122"/>
                <a:ea typeface="楷体_GB2312" panose="02010609030101010101" charset="-122"/>
                <a:cs typeface="楷体_GB2312" panose="02010609030101010101" charset="-122"/>
              </a:rPr>
              <a:t>侧面展现出劳动场面的热烈</a:t>
            </a:r>
            <a:r>
              <a:rPr lang="zh-CN" sz="2400" b="1">
                <a:latin typeface="楷体_GB2312" panose="02010609030101010101" charset="-122"/>
                <a:ea typeface="楷体_GB2312" panose="02010609030101010101" charset="-122"/>
                <a:cs typeface="楷体_GB2312" panose="02010609030101010101" charset="-122"/>
              </a:rPr>
              <a:t>，令人感受到浓浓的亲情以及劳动的欢乐。</a:t>
            </a:r>
            <a:r>
              <a:rPr lang="en-US" sz="2400" b="1">
                <a:latin typeface="楷体_GB2312" panose="02010609030101010101" charset="-122"/>
                <a:ea typeface="楷体_GB2312" panose="02010609030101010101" charset="-122"/>
                <a:cs typeface="楷体_GB2312" panose="02010609030101010101" charset="-122"/>
              </a:rPr>
              <a:t>    </a:t>
            </a:r>
            <a:r>
              <a:rPr lang="zh-CN" sz="2400" b="1">
                <a:latin typeface="楷体_GB2312" panose="02010609030101010101" charset="-122"/>
                <a:ea typeface="楷体_GB2312" panose="02010609030101010101" charset="-122"/>
                <a:cs typeface="楷体_GB2312" panose="02010609030101010101" charset="-122"/>
              </a:rPr>
              <a:t>两首诗各具不同的艺术魅力。《芣苢》重章叠唱，回环往复，令人神往；《文氏外孙入村收麦》对仗工整，率真自然，饶有趣味。</a:t>
            </a:r>
            <a:r>
              <a:rPr lang="zh-CN" sz="2400" b="1">
                <a:solidFill>
                  <a:srgbClr val="FF0000"/>
                </a:solidFill>
                <a:latin typeface="楷体_GB2312" panose="02010609030101010101" charset="-122"/>
                <a:ea typeface="楷体_GB2312" panose="02010609030101010101" charset="-122"/>
                <a:cs typeface="楷体_GB2312" panose="02010609030101010101" charset="-122"/>
              </a:rPr>
              <a:t>学习时可反复诵读，认真体会</a:t>
            </a:r>
            <a:r>
              <a:rPr lang="en-US" sz="2400" b="1">
                <a:solidFill>
                  <a:srgbClr val="FF0000"/>
                </a:solidFill>
                <a:latin typeface="楷体_GB2312" panose="02010609030101010101" charset="-122"/>
                <a:ea typeface="楷体_GB2312" panose="02010609030101010101" charset="-122"/>
                <a:cs typeface="楷体_GB2312" panose="02010609030101010101" charset="-122"/>
              </a:rPr>
              <a:t> </a:t>
            </a:r>
            <a:r>
              <a:rPr lang="zh-CN" sz="2400" b="1">
                <a:solidFill>
                  <a:srgbClr val="FF0000"/>
                </a:solidFill>
                <a:latin typeface="楷体_GB2312" panose="02010609030101010101" charset="-122"/>
                <a:ea typeface="楷体_GB2312" panose="02010609030101010101" charset="-122"/>
                <a:cs typeface="楷体_GB2312" panose="02010609030101010101" charset="-122"/>
              </a:rPr>
              <a:t>。</a:t>
            </a:r>
            <a:endParaRPr lang="zh-CN" altLang="en-US" sz="2400" b="1">
              <a:solidFill>
                <a:srgbClr val="FF0000"/>
              </a:solidFill>
              <a:latin typeface="楷体_GB2312" panose="02010609030101010101" charset="-122"/>
              <a:ea typeface="楷体_GB2312" panose="02010609030101010101" charset="-122"/>
              <a:cs typeface="楷体_GB2312" panose="02010609030101010101" charset="-122"/>
            </a:endParaRPr>
          </a:p>
        </p:txBody>
      </p:sp>
      <p:sp>
        <p:nvSpPr>
          <p:cNvPr id="4" name="文本框 3"/>
          <p:cNvSpPr txBox="1"/>
          <p:nvPr/>
        </p:nvSpPr>
        <p:spPr>
          <a:xfrm>
            <a:off x="4234180" y="1503680"/>
            <a:ext cx="4110355" cy="460375"/>
          </a:xfrm>
          <a:prstGeom prst="rect">
            <a:avLst/>
          </a:prstGeom>
          <a:noFill/>
        </p:spPr>
        <p:txBody>
          <a:bodyPr wrap="square" rtlCol="0">
            <a:spAutoFit/>
          </a:bodyPr>
          <a:p>
            <a:pPr algn="ctr"/>
            <a:r>
              <a:rPr lang="zh-CN" altLang="en-US" sz="2400" b="1">
                <a:latin typeface="黑体" panose="02010609060101010101" charset="-122"/>
                <a:ea typeface="黑体" panose="02010609060101010101" charset="-122"/>
                <a:cs typeface="黑体" panose="02010609060101010101" charset="-122"/>
              </a:rPr>
              <a:t>学习提示</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第</a:t>
            </a:r>
            <a:r>
              <a:rPr lang="en-US" altLang="zh-CN" sz="2400" b="1">
                <a:latin typeface="黑体" panose="02010609060101010101" charset="-122"/>
                <a:ea typeface="黑体" panose="02010609060101010101" charset="-122"/>
                <a:cs typeface="黑体" panose="02010609060101010101" charset="-122"/>
              </a:rPr>
              <a:t>6</a:t>
            </a:r>
            <a:r>
              <a:rPr lang="zh-CN" altLang="en-US" sz="2400" b="1">
                <a:latin typeface="黑体" panose="02010609060101010101" charset="-122"/>
                <a:ea typeface="黑体" panose="02010609060101010101" charset="-122"/>
                <a:cs typeface="黑体" panose="02010609060101010101" charset="-122"/>
              </a:rPr>
              <a:t>课</a:t>
            </a:r>
            <a:r>
              <a:rPr lang="en-US" altLang="zh-CN" sz="2400" b="1">
                <a:latin typeface="黑体" panose="02010609060101010101" charset="-122"/>
                <a:ea typeface="黑体" panose="02010609060101010101" charset="-122"/>
                <a:cs typeface="黑体" panose="02010609060101010101" charset="-122"/>
              </a:rPr>
              <a:t>)</a:t>
            </a:r>
            <a:endParaRPr lang="en-US" altLang="zh-CN" sz="2400" b="1">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3828415" y="1510665"/>
            <a:ext cx="5080000" cy="521970"/>
          </a:xfrm>
          <a:prstGeom prst="rect">
            <a:avLst/>
          </a:prstGeom>
          <a:noFill/>
          <a:ln w="9525">
            <a:noFill/>
          </a:ln>
        </p:spPr>
        <p:txBody>
          <a:bodyPr>
            <a:spAutoFit/>
          </a:bodyPr>
          <a:p>
            <a:pPr indent="0" algn="ctr"/>
            <a:r>
              <a:rPr lang="zh-CN" sz="2800" b="0">
                <a:latin typeface="黑体" panose="02010609060101010101" charset="-122"/>
                <a:ea typeface="黑体" panose="02010609060101010101" charset="-122"/>
              </a:rPr>
              <a:t>单元学习任务</a:t>
            </a:r>
            <a:endParaRPr lang="zh-CN" altLang="en-US" sz="2800" b="0">
              <a:latin typeface="黑体" panose="02010609060101010101" charset="-122"/>
              <a:ea typeface="黑体" panose="02010609060101010101" charset="-122"/>
            </a:endParaRPr>
          </a:p>
        </p:txBody>
      </p:sp>
      <p:sp>
        <p:nvSpPr>
          <p:cNvPr id="4" name="文本框 3"/>
          <p:cNvSpPr txBox="1"/>
          <p:nvPr/>
        </p:nvSpPr>
        <p:spPr>
          <a:xfrm>
            <a:off x="1122045" y="2211705"/>
            <a:ext cx="10055860" cy="3969385"/>
          </a:xfrm>
          <a:prstGeom prst="rect">
            <a:avLst/>
          </a:prstGeom>
          <a:noFill/>
          <a:ln w="9525">
            <a:solidFill>
              <a:srgbClr val="FFC000"/>
            </a:solidFill>
          </a:ln>
        </p:spPr>
        <p:txBody>
          <a:bodyPr wrap="square">
            <a:spAutoFit/>
          </a:bodyPr>
          <a:p>
            <a:pPr indent="0"/>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2800" b="1">
                <a:latin typeface="宋体" panose="02010600030101010101" pitchFamily="2" charset="-122"/>
                <a:ea typeface="宋体" panose="02010600030101010101" pitchFamily="2" charset="-122"/>
                <a:cs typeface="宋体" panose="02010600030101010101" pitchFamily="2" charset="-122"/>
              </a:rPr>
              <a:t>一、劳动推动着社会的发展、时代的进步，也塑造着人的思想品格。袁隆平等杰出劳动者的模范事迹，古代人民热烈的劳动场面，彰显了劳动的崇高与美丽；普通劳动者的辛勤汗水，手工匠人的高超技艺，体现出劳动的价值与意义。从下列话题中任选一个结合课文具体内容，分组进行</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专题研讨</a:t>
            </a:r>
            <a:r>
              <a:rPr lang="zh-CN" sz="2800" b="1">
                <a:latin typeface="宋体" panose="02010600030101010101" pitchFamily="2" charset="-122"/>
                <a:ea typeface="宋体" panose="02010600030101010101" pitchFamily="2" charset="-122"/>
                <a:cs typeface="宋体" panose="02010600030101010101" pitchFamily="2" charset="-122"/>
              </a:rPr>
              <a:t>。</a:t>
            </a:r>
            <a:r>
              <a:rPr lang="en-US" sz="2800" b="1">
                <a:latin typeface="宋体" panose="02010600030101010101" pitchFamily="2" charset="-122"/>
                <a:ea typeface="宋体" panose="02010600030101010101" pitchFamily="2" charset="-122"/>
                <a:cs typeface="宋体" panose="02010600030101010101" pitchFamily="2" charset="-122"/>
              </a:rPr>
              <a:t>    </a:t>
            </a:r>
            <a:r>
              <a:rPr lang="zh-CN" sz="2800" b="1">
                <a:latin typeface="楷体_GB2312" panose="02010609030101010101" charset="-122"/>
                <a:ea typeface="楷体_GB2312" panose="02010609030101010101" charset="-122"/>
                <a:cs typeface="楷体_GB2312" panose="02010609030101010101" charset="-122"/>
              </a:rPr>
              <a:t>话题1：劳动的崇高与美丽</a:t>
            </a:r>
            <a:r>
              <a:rPr lang="en-US" sz="2800" b="1">
                <a:latin typeface="楷体_GB2312" panose="02010609030101010101" charset="-122"/>
                <a:ea typeface="楷体_GB2312" panose="02010609030101010101" charset="-122"/>
                <a:cs typeface="楷体_GB2312" panose="02010609030101010101" charset="-122"/>
              </a:rPr>
              <a:t>    </a:t>
            </a:r>
            <a:r>
              <a:rPr lang="zh-CN" sz="2800" b="1">
                <a:latin typeface="楷体_GB2312" panose="02010609030101010101" charset="-122"/>
                <a:ea typeface="楷体_GB2312" panose="02010609030101010101" charset="-122"/>
                <a:cs typeface="楷体_GB2312" panose="02010609030101010101" charset="-122"/>
              </a:rPr>
              <a:t>话题2：劳动的价值与意义</a:t>
            </a:r>
            <a:r>
              <a:rPr lang="en-US" sz="2800" b="1">
                <a:latin typeface="楷体_GB2312" panose="02010609030101010101" charset="-122"/>
                <a:ea typeface="楷体_GB2312" panose="02010609030101010101" charset="-122"/>
                <a:cs typeface="楷体_GB2312" panose="02010609030101010101" charset="-122"/>
              </a:rPr>
              <a:t>    </a:t>
            </a:r>
            <a:r>
              <a:rPr lang="zh-CN" sz="2800" b="1">
                <a:latin typeface="楷体_GB2312" panose="02010609030101010101" charset="-122"/>
                <a:ea typeface="楷体_GB2312" panose="02010609030101010101" charset="-122"/>
                <a:cs typeface="楷体_GB2312" panose="02010609030101010101" charset="-122"/>
              </a:rPr>
              <a:t>话题3：无私奉献、锐意进取、勇于创造</a:t>
            </a:r>
            <a:r>
              <a:rPr lang="en-US" sz="2800" b="1">
                <a:latin typeface="楷体_GB2312" panose="02010609030101010101" charset="-122"/>
                <a:ea typeface="楷体_GB2312" panose="02010609030101010101" charset="-122"/>
                <a:cs typeface="楷体_GB2312" panose="02010609030101010101" charset="-122"/>
              </a:rPr>
              <a:t>    </a:t>
            </a:r>
            <a:r>
              <a:rPr lang="zh-CN" sz="2800" b="1">
                <a:latin typeface="楷体_GB2312" panose="02010609030101010101" charset="-122"/>
                <a:ea typeface="楷体_GB2312" panose="02010609030101010101" charset="-122"/>
                <a:cs typeface="楷体_GB2312" panose="02010609030101010101" charset="-122"/>
              </a:rPr>
              <a:t>话题4：辛勤劳动、诚实劳动、创造性劳动</a:t>
            </a:r>
            <a:endParaRPr lang="zh-CN" altLang="en-US" sz="2800" b="1">
              <a:latin typeface="楷体_GB2312" panose="02010609030101010101" charset="-122"/>
              <a:ea typeface="楷体_GB2312" panose="02010609030101010101" charset="-122"/>
              <a:cs typeface="楷体_GB2312" panose="02010609030101010101" charset="-122"/>
            </a:endParaRPr>
          </a:p>
        </p:txBody>
      </p:sp>
      <p:sp>
        <p:nvSpPr>
          <p:cNvPr id="6" name="圆角矩形标注 5"/>
          <p:cNvSpPr/>
          <p:nvPr/>
        </p:nvSpPr>
        <p:spPr>
          <a:xfrm>
            <a:off x="7910830" y="1288415"/>
            <a:ext cx="3161665" cy="1962785"/>
          </a:xfrm>
          <a:prstGeom prst="wedgeRoundRectCallout">
            <a:avLst>
              <a:gd name="adj1" fmla="val -46060"/>
              <a:gd name="adj2" fmla="val 85975"/>
              <a:gd name="adj3" fmla="val 16667"/>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eaLnBrk="1" hangingPunct="1">
              <a:lnSpc>
                <a:spcPct val="120000"/>
              </a:lnSpc>
              <a:spcBef>
                <a:spcPct val="0"/>
              </a:spcBef>
              <a:spcAft>
                <a:spcPts val="1000"/>
              </a:spcAft>
              <a:buClrTx/>
              <a:buSzTx/>
            </a:pPr>
            <a:r>
              <a:rPr lang="en-US" altLang="en-US" sz="2400" b="1" dirty="0">
                <a:solidFill>
                  <a:srgbClr val="FFFF00"/>
                </a:solidFill>
                <a:latin typeface="宋体" panose="02010600030101010101" pitchFamily="2" charset="-122"/>
                <a:sym typeface="+mn-ea"/>
              </a:rPr>
              <a:t>主题研讨</a:t>
            </a:r>
            <a:r>
              <a:rPr lang="en-US" altLang="en-US" sz="2400" dirty="0">
                <a:solidFill>
                  <a:srgbClr val="FFFF00"/>
                </a:solidFill>
                <a:latin typeface="微软雅黑" panose="020B0503020204020204" charset="-122"/>
                <a:ea typeface="微软雅黑" panose="020B0503020204020204" charset="-122"/>
                <a:sym typeface="+mn-ea"/>
              </a:rPr>
              <a:t>（挖掘作品内涵，探讨人文价值）</a:t>
            </a:r>
            <a:r>
              <a:rPr lang="en-US" altLang="en-US" sz="2400" b="1" dirty="0">
                <a:solidFill>
                  <a:srgbClr val="FFFF00"/>
                </a:solidFill>
                <a:latin typeface="宋体" panose="02010600030101010101" pitchFamily="2" charset="-122"/>
                <a:sym typeface="+mn-ea"/>
              </a:rPr>
              <a:t>。劳动的意义与价值</a:t>
            </a:r>
            <a:endParaRPr lang="en-US" altLang="en-US" sz="2400" b="1" dirty="0">
              <a:solidFill>
                <a:srgbClr val="FFFF00"/>
              </a:solidFill>
              <a:latin typeface="宋体" panose="02010600030101010101" pitchFamily="2" charset="-122"/>
              <a:sym typeface="+mn-ea"/>
            </a:endParaRPr>
          </a:p>
        </p:txBody>
      </p:sp>
      <p:sp>
        <p:nvSpPr>
          <p:cNvPr id="8" name="圆角矩形标注 7"/>
          <p:cNvSpPr/>
          <p:nvPr/>
        </p:nvSpPr>
        <p:spPr>
          <a:xfrm>
            <a:off x="8006715" y="4551680"/>
            <a:ext cx="3065780" cy="869950"/>
          </a:xfrm>
          <a:prstGeom prst="wedgeRoundRectCallout">
            <a:avLst>
              <a:gd name="adj1" fmla="val -50451"/>
              <a:gd name="adj2" fmla="val -72411"/>
              <a:gd name="adj3" fmla="val 16667"/>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eaLnBrk="1" hangingPunct="1">
              <a:lnSpc>
                <a:spcPct val="150000"/>
              </a:lnSpc>
              <a:spcBef>
                <a:spcPct val="0"/>
              </a:spcBef>
              <a:spcAft>
                <a:spcPts val="1000"/>
              </a:spcAft>
              <a:buClrTx/>
              <a:buSzTx/>
            </a:pPr>
            <a:r>
              <a:rPr lang="zh-CN" altLang="en-US" sz="2400" b="1" dirty="0">
                <a:solidFill>
                  <a:srgbClr val="FFFF00"/>
                </a:solidFill>
                <a:latin typeface="宋体" panose="02010600030101010101" pitchFamily="2" charset="-122"/>
                <a:sym typeface="+mn-ea"/>
              </a:rPr>
              <a:t>表达与交流</a:t>
            </a:r>
            <a:endParaRPr lang="zh-CN" altLang="en-US" sz="2400" b="1" dirty="0">
              <a:solidFill>
                <a:srgbClr val="FFFF00"/>
              </a:solidFill>
              <a:latin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rot="0">
            <a:off x="184785" y="257175"/>
            <a:ext cx="1118870" cy="739775"/>
            <a:chOff x="4047600" y="12678"/>
            <a:chExt cx="3444796" cy="3243581"/>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8093907">
              <a:off x="3828049" y="232229"/>
              <a:ext cx="3242596" cy="2803493"/>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58038" y="511969"/>
              <a:ext cx="3334358" cy="2744290"/>
            </a:xfrm>
            <a:prstGeom prst="rect">
              <a:avLst/>
            </a:prstGeom>
          </p:spPr>
        </p:pic>
      </p:grpSp>
      <p:sp>
        <p:nvSpPr>
          <p:cNvPr id="5" name="文本框 4"/>
          <p:cNvSpPr txBox="1"/>
          <p:nvPr/>
        </p:nvSpPr>
        <p:spPr>
          <a:xfrm>
            <a:off x="2165985" y="535305"/>
            <a:ext cx="8590915" cy="645160"/>
          </a:xfrm>
          <a:prstGeom prst="rect">
            <a:avLst/>
          </a:prstGeom>
          <a:noFill/>
        </p:spPr>
        <p:txBody>
          <a:bodyPr wrap="square" rtlCol="0">
            <a:spAutoFit/>
          </a:bodyPr>
          <a:p>
            <a:pPr algn="ct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劳动光荣</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单元教学设计</a:t>
            </a:r>
            <a:endParaRPr lang="zh-CN" altLang="en-US" sz="3600">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91185" y="1288415"/>
            <a:ext cx="1931670" cy="583565"/>
          </a:xfrm>
          <a:prstGeom prst="rect">
            <a:avLst/>
          </a:prstGeom>
          <a:noFill/>
        </p:spPr>
        <p:txBody>
          <a:bodyPr wrap="square" rtlCol="0">
            <a:spAutoFit/>
          </a:bodyPr>
          <a:p>
            <a:r>
              <a:rPr lang="zh-CN" altLang="en-US" sz="3200">
                <a:solidFill>
                  <a:srgbClr val="410EC4"/>
                </a:solidFill>
              </a:rPr>
              <a:t>教材分析</a:t>
            </a:r>
            <a:endParaRPr lang="zh-CN" altLang="en-US" sz="3200">
              <a:solidFill>
                <a:srgbClr val="410EC4"/>
              </a:solidFill>
            </a:endParaRPr>
          </a:p>
        </p:txBody>
      </p:sp>
      <p:sp>
        <p:nvSpPr>
          <p:cNvPr id="3" name="文本框 2"/>
          <p:cNvSpPr txBox="1"/>
          <p:nvPr/>
        </p:nvSpPr>
        <p:spPr>
          <a:xfrm>
            <a:off x="1221105" y="2481580"/>
            <a:ext cx="675005" cy="3028950"/>
          </a:xfrm>
          <a:prstGeom prst="rect">
            <a:avLst/>
          </a:prstGeom>
          <a:noFill/>
        </p:spPr>
        <p:txBody>
          <a:bodyPr vert="eaVert" wrap="square" rtlCol="0">
            <a:spAutoFit/>
          </a:bodyPr>
          <a:p>
            <a:pPr algn="ctr"/>
            <a:r>
              <a:rPr lang="zh-CN" altLang="en-US" sz="3200">
                <a:solidFill>
                  <a:schemeClr val="bg1"/>
                </a:solidFill>
              </a:rPr>
              <a:t>单元体例</a:t>
            </a:r>
            <a:endParaRPr lang="zh-CN" altLang="en-US" sz="3200">
              <a:solidFill>
                <a:schemeClr val="bg1"/>
              </a:solidFill>
            </a:endParaRPr>
          </a:p>
        </p:txBody>
      </p:sp>
      <p:sp>
        <p:nvSpPr>
          <p:cNvPr id="100" name="文本框 99"/>
          <p:cNvSpPr txBox="1"/>
          <p:nvPr/>
        </p:nvSpPr>
        <p:spPr>
          <a:xfrm>
            <a:off x="3921125" y="1619250"/>
            <a:ext cx="5080000" cy="521970"/>
          </a:xfrm>
          <a:prstGeom prst="rect">
            <a:avLst/>
          </a:prstGeom>
          <a:noFill/>
          <a:ln w="9525">
            <a:noFill/>
          </a:ln>
        </p:spPr>
        <p:txBody>
          <a:bodyPr>
            <a:spAutoFit/>
          </a:bodyPr>
          <a:p>
            <a:pPr indent="0" algn="ctr"/>
            <a:r>
              <a:rPr lang="zh-CN" sz="2800" b="0">
                <a:latin typeface="黑体" panose="02010609060101010101" charset="-122"/>
                <a:ea typeface="黑体" panose="02010609060101010101" charset="-122"/>
              </a:rPr>
              <a:t>单元学习任务</a:t>
            </a:r>
            <a:endParaRPr lang="zh-CN" altLang="en-US" sz="2800" b="0">
              <a:latin typeface="黑体" panose="02010609060101010101" charset="-122"/>
              <a:ea typeface="黑体" panose="02010609060101010101" charset="-122"/>
            </a:endParaRPr>
          </a:p>
        </p:txBody>
      </p:sp>
      <p:sp>
        <p:nvSpPr>
          <p:cNvPr id="4" name="文本框 3"/>
          <p:cNvSpPr txBox="1"/>
          <p:nvPr/>
        </p:nvSpPr>
        <p:spPr>
          <a:xfrm>
            <a:off x="960120" y="2141220"/>
            <a:ext cx="10271125" cy="4408805"/>
          </a:xfrm>
          <a:prstGeom prst="rect">
            <a:avLst/>
          </a:prstGeom>
          <a:noFill/>
          <a:ln w="9525">
            <a:solidFill>
              <a:srgbClr val="FFC000"/>
            </a:solidFill>
          </a:ln>
        </p:spPr>
        <p:txBody>
          <a:bodyPr wrap="square">
            <a:spAutoFit/>
          </a:bodyPr>
          <a:p>
            <a:pPr indent="0">
              <a:lnSpc>
                <a:spcPct val="90000"/>
              </a:lnSpc>
            </a:pPr>
            <a:r>
              <a:rPr lang="en-US" altLang="zh-CN" sz="2400" b="1">
                <a:ea typeface="宋体" panose="02010600030101010101" pitchFamily="2" charset="-122"/>
              </a:rPr>
              <a:t>    </a:t>
            </a:r>
            <a:r>
              <a:rPr lang="zh-CN" sz="2400" b="1">
                <a:ea typeface="宋体" panose="02010600030101010101" pitchFamily="2" charset="-122"/>
              </a:rPr>
              <a:t>二、本单元所选的新闻作品包括人物通讯和新闻评论。前者报道典型人物，树立时代楷模；后者评论社会热点，引导社会舆论。细读相关课文，完成下列任务。    1.人物通讯要深入挖掘典型事件以表现人物精神，并在其中体现作者的立场和态度阅读本单元的三篇人物通讯，以表格的形式梳理其中的具体事件、人物精神和作者立场。    2.新闻评论讲究观点鲜明、针对性强，注重行文的逻辑性。梳理《以工匠精神雕琢时代品质》一文的思路，体会文章是怎样辩证地讨论有关“工匠精神”的话题的。    3.角度的选择对新闻评论非常重要。面对某个事实或问题，评论的角度不同，文章面貌往往迥异。思考《以工匠精神雕琢时代品质》在选择评论角度方面的特点，在此基础上，从本单元的人物通讯中任选一篇，基于其呈现的事实，考虑可以从哪些角度进行评论。</a:t>
            </a:r>
            <a:endParaRPr lang="zh-CN" altLang="en-US" sz="2400" b="1">
              <a:ea typeface="宋体" panose="02010600030101010101" pitchFamily="2" charset="-122"/>
            </a:endParaRPr>
          </a:p>
        </p:txBody>
      </p:sp>
      <p:sp>
        <p:nvSpPr>
          <p:cNvPr id="6" name="圆角矩形标注 5"/>
          <p:cNvSpPr/>
          <p:nvPr/>
        </p:nvSpPr>
        <p:spPr>
          <a:xfrm>
            <a:off x="7693025" y="1871980"/>
            <a:ext cx="3462655" cy="1368425"/>
          </a:xfrm>
          <a:prstGeom prst="wedgeRoundRectCallout">
            <a:avLst>
              <a:gd name="adj1" fmla="val -37639"/>
              <a:gd name="adj2" fmla="val 89164"/>
              <a:gd name="adj3" fmla="val 16667"/>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en-US" sz="2400" b="1" dirty="0">
                <a:solidFill>
                  <a:srgbClr val="FFFF00"/>
                </a:solidFill>
                <a:latin typeface="宋体" panose="02010600030101010101" pitchFamily="2" charset="-122"/>
                <a:sym typeface="+mn-ea"/>
              </a:rPr>
              <a:t>(文本研读）</a:t>
            </a:r>
            <a:r>
              <a:rPr lang="en-US" altLang="en-US" sz="2400" dirty="0">
                <a:solidFill>
                  <a:srgbClr val="FFFF00"/>
                </a:solidFill>
                <a:latin typeface="微软雅黑" panose="020B0503020204020204" charset="-122"/>
                <a:ea typeface="微软雅黑" panose="020B0503020204020204" charset="-122"/>
                <a:sym typeface="+mn-ea"/>
              </a:rPr>
              <a:t>（赏析作品写法，研究风格技巧）</a:t>
            </a:r>
            <a:endParaRPr lang="en-US" altLang="en-US" sz="2400" dirty="0">
              <a:solidFill>
                <a:srgbClr val="FFFF00"/>
              </a:solidFill>
              <a:latin typeface="微软雅黑" panose="020B0503020204020204" charset="-122"/>
              <a:ea typeface="微软雅黑" panose="020B0503020204020204" charset="-122"/>
              <a:sym typeface="+mn-ea"/>
            </a:endParaRPr>
          </a:p>
        </p:txBody>
      </p:sp>
      <p:sp>
        <p:nvSpPr>
          <p:cNvPr id="8" name="圆角矩形标注 7"/>
          <p:cNvSpPr/>
          <p:nvPr/>
        </p:nvSpPr>
        <p:spPr>
          <a:xfrm>
            <a:off x="7863840" y="5068570"/>
            <a:ext cx="3291840" cy="1167130"/>
          </a:xfrm>
          <a:prstGeom prst="wedgeRoundRectCallout">
            <a:avLst>
              <a:gd name="adj1" fmla="val -37615"/>
              <a:gd name="adj2" fmla="val -78400"/>
              <a:gd name="adj3" fmla="val 16667"/>
            </a:avLst>
          </a:prstGeom>
          <a:blipFill rotWithShape="1">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rgbClr val="FFFF00"/>
                </a:solidFill>
                <a:latin typeface="微软雅黑" panose="020B0503020204020204" charset="-122"/>
                <a:ea typeface="微软雅黑" panose="020B0503020204020204" charset="-122"/>
                <a:sym typeface="+mn-ea"/>
              </a:rPr>
              <a:t>阅读与鉴赏</a:t>
            </a:r>
            <a:endParaRPr lang="zh-CN" altLang="en-US" sz="2400" dirty="0">
              <a:solidFill>
                <a:srgbClr val="FFFF00"/>
              </a:solidFill>
              <a:latin typeface="微软雅黑" panose="020B0503020204020204" charset="-122"/>
              <a:ea typeface="微软雅黑" panose="020B0503020204020204" charset="-122"/>
              <a:sym typeface="+mn-ea"/>
            </a:endParaRPr>
          </a:p>
          <a:p>
            <a:pPr algn="ctr"/>
            <a:r>
              <a:rPr lang="zh-CN" altLang="en-US" sz="2400" dirty="0">
                <a:solidFill>
                  <a:srgbClr val="FFFF00"/>
                </a:solidFill>
                <a:latin typeface="微软雅黑" panose="020B0503020204020204" charset="-122"/>
                <a:ea typeface="微软雅黑" panose="020B0503020204020204" charset="-122"/>
                <a:sym typeface="+mn-ea"/>
              </a:rPr>
              <a:t>梳理与探究</a:t>
            </a:r>
            <a:endParaRPr lang="zh-CN" altLang="en-US" sz="2400" dirty="0">
              <a:solidFill>
                <a:srgbClr val="FFFF00"/>
              </a:solidFill>
              <a:latin typeface="微软雅黑" panose="020B0503020204020204" charset="-122"/>
              <a:ea typeface="微软雅黑" panose="020B0503020204020204" charset="-122"/>
              <a:sym typeface="+mn-ea"/>
            </a:endParaRPr>
          </a:p>
          <a:p>
            <a:pPr algn="ctr"/>
            <a:r>
              <a:rPr lang="zh-CN" altLang="en-US" sz="2400" dirty="0">
                <a:solidFill>
                  <a:srgbClr val="FFFF00"/>
                </a:solidFill>
                <a:latin typeface="微软雅黑" panose="020B0503020204020204" charset="-122"/>
                <a:ea typeface="微软雅黑" panose="020B0503020204020204" charset="-122"/>
                <a:sym typeface="+mn-ea"/>
              </a:rPr>
              <a:t>表达与交流</a:t>
            </a:r>
            <a:endParaRPr lang="zh-CN" altLang="en-US" sz="2400" dirty="0">
              <a:solidFill>
                <a:srgbClr val="FFFF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1E4E79"/>
      </a:accent1>
      <a:accent2>
        <a:srgbClr val="1E4E79"/>
      </a:accent2>
      <a:accent3>
        <a:srgbClr val="ED7892"/>
      </a:accent3>
      <a:accent4>
        <a:srgbClr val="A7D7DA"/>
      </a:accent4>
      <a:accent5>
        <a:srgbClr val="F9D1D4"/>
      </a:accent5>
      <a:accent6>
        <a:srgbClr val="A7D7DA"/>
      </a:accent6>
      <a:hlink>
        <a:srgbClr val="0563C1"/>
      </a:hlink>
      <a:folHlink>
        <a:srgbClr val="954D72"/>
      </a:folHlink>
    </a:clrScheme>
    <a:fontScheme name="ufkyh5m1">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7256</Words>
  <Application>WPS 演示</Application>
  <PresentationFormat>宽屏</PresentationFormat>
  <Paragraphs>298</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Arial</vt:lpstr>
      <vt:lpstr>宋体</vt:lpstr>
      <vt:lpstr>Wingdings</vt:lpstr>
      <vt:lpstr>黑体</vt:lpstr>
      <vt:lpstr>楷体_GB2312</vt:lpstr>
      <vt:lpstr>仿宋</vt:lpstr>
      <vt:lpstr>Calibri</vt:lpstr>
      <vt:lpstr>微软雅黑</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Dell</dc:creator>
  <cp:lastModifiedBy>淡烟流水</cp:lastModifiedBy>
  <cp:revision>10</cp:revision>
  <dcterms:created xsi:type="dcterms:W3CDTF">2019-10-05T07:22:00Z</dcterms:created>
  <dcterms:modified xsi:type="dcterms:W3CDTF">2019-10-09T12:47:57Z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