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5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2" r:id="rId23"/>
    <p:sldId id="283" r:id="rId24"/>
    <p:sldId id="284" r:id="rId25"/>
    <p:sldId id="285" r:id="rId26"/>
    <p:sldId id="286" r:id="rId27"/>
    <p:sldId id="288" r:id="rId28"/>
    <p:sldId id="290" r:id="rId29"/>
    <p:sldId id="291" r:id="rId30"/>
    <p:sldId id="292" r:id="rId31"/>
    <p:sldId id="293" r:id="rId32"/>
    <p:sldId id="294" r:id="rId33"/>
    <p:sldId id="296" r:id="rId34"/>
    <p:sldId id="298" r:id="rId35"/>
    <p:sldId id="299" r:id="rId36"/>
    <p:sldId id="300" r:id="rId37"/>
    <p:sldId id="301" r:id="rId38"/>
    <p:sldId id="302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315" r:id="rId50"/>
    <p:sldId id="316" r:id="rId51"/>
    <p:sldId id="317" r:id="rId52"/>
    <p:sldId id="318" r:id="rId53"/>
    <p:sldId id="319" r:id="rId54"/>
    <p:sldId id="320" r:id="rId55"/>
    <p:sldId id="321" r:id="rId56"/>
    <p:sldId id="322" r:id="rId57"/>
    <p:sldId id="323" r:id="rId58"/>
    <p:sldId id="324" r:id="rId59"/>
    <p:sldId id="325" r:id="rId60"/>
    <p:sldId id="326" r:id="rId61"/>
    <p:sldId id="328" r:id="rId62"/>
    <p:sldId id="329" r:id="rId63"/>
    <p:sldId id="330" r:id="rId64"/>
    <p:sldId id="331" r:id="rId65"/>
    <p:sldId id="333" r:id="rId66"/>
    <p:sldId id="334" r:id="rId67"/>
    <p:sldId id="335" r:id="rId68"/>
    <p:sldId id="336" r:id="rId69"/>
    <p:sldId id="337" r:id="rId70"/>
    <p:sldId id="338" r:id="rId71"/>
    <p:sldId id="339" r:id="rId72"/>
    <p:sldId id="340" r:id="rId73"/>
    <p:sldId id="341" r:id="rId74"/>
    <p:sldId id="342" r:id="rId75"/>
    <p:sldId id="344" r:id="rId76"/>
    <p:sldId id="345" r:id="rId77"/>
    <p:sldId id="346" r:id="rId78"/>
    <p:sldId id="347" r:id="rId79"/>
    <p:sldId id="348" r:id="rId80"/>
    <p:sldId id="349" r:id="rId81"/>
    <p:sldId id="350" r:id="rId82"/>
    <p:sldId id="351" r:id="rId83"/>
    <p:sldId id="352" r:id="rId84"/>
  </p:sldIdLst>
  <p:sldSz cx="9144000" cy="684053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8142" autoAdjust="0"/>
  </p:normalViewPr>
  <p:slideViewPr>
    <p:cSldViewPr>
      <p:cViewPr>
        <p:scale>
          <a:sx n="50" d="100"/>
          <a:sy n="50" d="100"/>
        </p:scale>
        <p:origin x="-2118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E773EF0-F072-4DDF-8C3E-B761D052E96F}" type="datetimeFigureOut">
              <a:rPr lang="zh-CN" altLang="en-US"/>
              <a:pPr>
                <a:defRPr/>
              </a:pPr>
              <a:t>2016/7/19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C80A31A-3850-41B5-8BC0-133AAA7C19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备注占位符 1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3"/>
          <p:cNvSpPr/>
          <p:nvPr/>
        </p:nvSpPr>
        <p:spPr>
          <a:xfrm>
            <a:off x="7643813" y="0"/>
            <a:ext cx="1500187" cy="56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32"/>
          <p:cNvGrpSpPr>
            <a:grpSpLocks/>
          </p:cNvGrpSpPr>
          <p:nvPr/>
        </p:nvGrpSpPr>
        <p:grpSpPr bwMode="auto">
          <a:xfrm>
            <a:off x="7929563" y="204788"/>
            <a:ext cx="915987" cy="307975"/>
            <a:chOff x="6500826" y="236060"/>
            <a:chExt cx="1071570" cy="345632"/>
          </a:xfrm>
        </p:grpSpPr>
        <p:sp>
          <p:nvSpPr>
            <p:cNvPr id="4" name="流程图: 终止 33"/>
            <p:cNvSpPr/>
            <p:nvPr userDrawn="1"/>
          </p:nvSpPr>
          <p:spPr>
            <a:xfrm>
              <a:off x="6500826" y="282382"/>
              <a:ext cx="1071570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964B78"/>
                </a:gs>
                <a:gs pos="25000">
                  <a:srgbClr val="FFCCFF"/>
                </a:gs>
                <a:gs pos="75000">
                  <a:srgbClr val="964B78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TextBox 34"/>
            <p:cNvSpPr txBox="1"/>
            <p:nvPr userDrawn="1"/>
          </p:nvSpPr>
          <p:spPr>
            <a:xfrm>
              <a:off x="6500826" y="236060"/>
              <a:ext cx="1054856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栏目索引</a:t>
              </a:r>
              <a:endParaRPr lang="zh-CN" altLang="en-US" sz="1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6" name="Picture 1" descr="C:\Users\Administrator\Desktop\未标题-2.png"/>
          <p:cNvPicPr>
            <a:picLocks noChangeAspect="1" noChangeArrowheads="1"/>
          </p:cNvPicPr>
          <p:nvPr/>
        </p:nvPicPr>
        <p:blipFill>
          <a:blip r:embed="rId2"/>
          <a:srcRect l="24910" t="5843" b="86040"/>
          <a:stretch>
            <a:fillRect/>
          </a:stretch>
        </p:blipFill>
        <p:spPr bwMode="auto">
          <a:xfrm>
            <a:off x="2366963" y="190500"/>
            <a:ext cx="4516437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Administrator\Desktop\未标题-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200" y="222250"/>
            <a:ext cx="642938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8"/>
          <p:cNvSpPr/>
          <p:nvPr/>
        </p:nvSpPr>
        <p:spPr>
          <a:xfrm>
            <a:off x="0" y="0"/>
            <a:ext cx="9144000" cy="1657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643813" y="0"/>
            <a:ext cx="1500187" cy="56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31" name="Picture 2" descr="C:\Users\Administrator\Desktop\未标题-3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1200" y="222250"/>
            <a:ext cx="642938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2195513" y="3276600"/>
            <a:ext cx="4752975" cy="65722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3600" b="1" dirty="0">
                <a:latin typeface="黑体" pitchFamily="2" charset="-122"/>
                <a:ea typeface="黑体" pitchFamily="2" charset="-122"/>
                <a:cs typeface="+mj-cs"/>
              </a:rPr>
              <a:t>课标版  语文</a:t>
            </a:r>
          </a:p>
        </p:txBody>
      </p:sp>
      <p:sp>
        <p:nvSpPr>
          <p:cNvPr id="3" name="标题 1"/>
          <p:cNvSpPr txBox="1">
            <a:spLocks noChangeArrowheads="1"/>
          </p:cNvSpPr>
          <p:nvPr/>
        </p:nvSpPr>
        <p:spPr bwMode="auto">
          <a:xfrm>
            <a:off x="0" y="4429125"/>
            <a:ext cx="91440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专题五　扩展语句,压缩语段</a:t>
            </a:r>
            <a:endParaRPr lang="zh-CN" altLang="en-US" sz="32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490538"/>
            <a:ext cx="8505825" cy="65039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6.(2013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安徽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,18)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某校利用宣传橱窗举办关于“蛟龙”号的专题展览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展览</a:t>
            </a:r>
            <a:r>
              <a:rPr lang="zh-CN" altLang="en-US" sz="2000" dirty="0">
                <a:latin typeface="+mn-lt"/>
                <a:ea typeface="+mn-ea"/>
              </a:rPr>
              <a:t/>
            </a:r>
            <a:br>
              <a:rPr lang="zh-CN" altLang="en-US" sz="2000" dirty="0">
                <a:latin typeface="+mn-lt"/>
                <a:ea typeface="+mn-ea"/>
              </a:rPr>
            </a:b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包括四个板块。请根据下面的材料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为展览拟写总标题和各板块标题。要</a:t>
            </a:r>
            <a:r>
              <a:rPr lang="zh-CN" altLang="en-US" sz="2000" dirty="0">
                <a:latin typeface="+mn-lt"/>
                <a:ea typeface="+mn-ea"/>
              </a:rPr>
              <a:t/>
            </a:r>
            <a:br>
              <a:rPr lang="zh-CN" altLang="en-US" sz="2000" dirty="0">
                <a:latin typeface="+mn-lt"/>
                <a:ea typeface="+mn-ea"/>
              </a:rPr>
            </a:b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简明生动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每个标题不超过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字。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(6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0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“蛟龙”号是我国第一台深海载人潜水器。“蛟龙”号完全由我国工程</a:t>
            </a:r>
            <a:r>
              <a:rPr sz="2000" dirty="0">
                <a:latin typeface="+mn-lt"/>
                <a:ea typeface="+mn-ea"/>
              </a:rPr>
              <a:t/>
            </a:r>
            <a:br>
              <a:rPr sz="2000" dirty="0">
                <a:latin typeface="+mn-lt"/>
                <a:ea typeface="+mn-ea"/>
              </a:rPr>
            </a:b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技术人员自主设计,除少数非核心零部件之外,绝大部分零部件都是“中国</a:t>
            </a:r>
            <a:r>
              <a:rPr sz="2000" dirty="0">
                <a:latin typeface="+mn-lt"/>
                <a:ea typeface="+mn-ea"/>
              </a:rPr>
              <a:t/>
            </a:r>
            <a:br>
              <a:rPr sz="2000" dirty="0">
                <a:latin typeface="+mn-lt"/>
                <a:ea typeface="+mn-ea"/>
              </a:rPr>
            </a:b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制造”,总装也由我国独立完成。“蛟龙”号技术上拥有三个优势,即先进</a:t>
            </a:r>
            <a:r>
              <a:rPr sz="2000" dirty="0">
                <a:latin typeface="+mn-lt"/>
                <a:ea typeface="+mn-ea"/>
              </a:rPr>
              <a:t/>
            </a:r>
            <a:br>
              <a:rPr sz="2000" dirty="0">
                <a:latin typeface="+mn-lt"/>
                <a:ea typeface="+mn-ea"/>
              </a:rPr>
            </a:b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的近底自动航行和悬停定位功能、高速水声通信功能、强大的续航供电</a:t>
            </a:r>
            <a:r>
              <a:rPr sz="2000" dirty="0">
                <a:latin typeface="+mn-lt"/>
                <a:ea typeface="+mn-ea"/>
              </a:rPr>
              <a:t/>
            </a:r>
            <a:br>
              <a:rPr sz="2000" dirty="0">
                <a:latin typeface="+mn-lt"/>
                <a:ea typeface="+mn-ea"/>
              </a:rPr>
            </a:b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功能;与国际上现有的大深度载人潜水器相比,其综合性能稳居前列。2012</a:t>
            </a:r>
            <a:r>
              <a:rPr sz="2000" dirty="0">
                <a:latin typeface="+mn-lt"/>
                <a:ea typeface="+mn-ea"/>
              </a:rPr>
              <a:t/>
            </a:r>
            <a:br>
              <a:rPr sz="2000" dirty="0">
                <a:latin typeface="+mn-lt"/>
                <a:ea typeface="+mn-ea"/>
              </a:rPr>
            </a:b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年6月24日,“蛟龙”号顺利下潜到马里亚纳海沟7 062米的深处,全世界为</a:t>
            </a:r>
            <a:r>
              <a:rPr sz="2000" dirty="0">
                <a:latin typeface="+mn-lt"/>
                <a:ea typeface="+mn-ea"/>
              </a:rPr>
              <a:t/>
            </a:r>
            <a:br>
              <a:rPr sz="2000" dirty="0">
                <a:latin typeface="+mn-lt"/>
                <a:ea typeface="+mn-ea"/>
              </a:rPr>
            </a:b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之瞩目。此次深海作业的成功,证明这条“中国龙”具备了在全球99.8%</a:t>
            </a:r>
            <a:r>
              <a:rPr sz="2000" dirty="0">
                <a:latin typeface="+mn-lt"/>
                <a:ea typeface="+mn-ea"/>
              </a:rPr>
              <a:t/>
            </a:r>
            <a:br>
              <a:rPr sz="2000" dirty="0">
                <a:latin typeface="+mn-lt"/>
                <a:ea typeface="+mn-ea"/>
              </a:rPr>
            </a:b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的海域潜航的能力,标志着海底资源宝库向中国人敞开了大门。</a:t>
            </a:r>
            <a:endParaRPr lang="zh-CN" altLang="en-US" sz="20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总标题:</a:t>
            </a:r>
            <a:r>
              <a:rPr lang="zh-CN" altLang="en-US" sz="20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endParaRPr lang="zh-CN" altLang="en-US" sz="20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板块标题:①</a:t>
            </a:r>
            <a:r>
              <a:rPr lang="zh-CN" altLang="en-US" sz="20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②</a:t>
            </a:r>
            <a:r>
              <a:rPr lang="zh-CN" altLang="en-US" sz="20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endParaRPr lang="zh-CN" altLang="en-US" sz="20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</a:t>
            </a:r>
            <a:r>
              <a:rPr lang="zh-CN" altLang="en-US" sz="20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④</a:t>
            </a:r>
            <a:r>
              <a:rPr lang="zh-CN" altLang="en-US" sz="2000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    </a:t>
            </a:r>
            <a:endParaRPr lang="zh-CN" altLang="en-US" sz="20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6450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总标题: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板块标题: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(示例1)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中国蛟龙!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①真正中国造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②世界第一流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③蛟龙潜深海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④探宝四大洋　　　    　    (示例2)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中国龙,我骄傲!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28674" name="图片 3" descr="textimage1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013" y="127158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①中国制造大显神威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②技术性能世界一流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③蛟龙潜海世界瞩目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④海底宝库敞开大门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材料共五句话,首句总说,2、3句强调“中国制造”及技术优势,第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4句强调“深潜”,第5句强调其意义和作用。总标题可借用第1句“蛟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龙”或第5句“中国龙”的说法,板块标题应根据后四句内容分别概括。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20" kern="0" spc="145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30722" name="图片 3" descr="textimage13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313213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725" y="1939925"/>
          <a:ext cx="7739063" cy="2909888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41918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考纲要求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扩展语句,压缩语段,能力层级为E级(表达应用)。</a:t>
                      </a:r>
                    </a:p>
                  </a:txBody>
                  <a:tcPr marL="45720" marR="45720"/>
                </a:tc>
              </a:tr>
              <a:tr h="124473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考点阐释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“扩展语句”考查根据特定情境丰富语言信息的能力。</a:t>
                      </a:r>
                      <a:r>
                        <a:t/>
                      </a:r>
                      <a:br/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一般是根据要求,将若干词语合理地扩展为一句话或几句</a:t>
                      </a:r>
                      <a:r>
                        <a:t/>
                      </a:r>
                      <a:br/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话,或将一句话扩展为几句话或一段话。“压缩语段”考</a:t>
                      </a:r>
                      <a:r>
                        <a:t/>
                      </a:r>
                      <a:br/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查根据要求准确提取信息、概括语意的能力。</a:t>
                      </a:r>
                    </a:p>
                  </a:txBody>
                  <a:tcPr marL="45720" marR="45720"/>
                </a:tc>
              </a:tr>
              <a:tr h="124473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考情观察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近三年,课标卷都没有直接考查扩展语句、压缩语段。扩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展语句题具有较强的综合性,涉及语言表达生动、连贯和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修辞手法。压缩语段题形式多样,材料时代感强。在备考</a:t>
                      </a:r>
                      <a:r>
                        <a:rPr dirty="0"/>
                        <a:t/>
                      </a:r>
                      <a:br>
                        <a:rPr dirty="0"/>
                      </a:b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中,我们不能忽视这两个考点。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2783" name="图片 4" descr="textimage2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457325"/>
            <a:ext cx="135731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34302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考点一　扩展语句</a:t>
            </a:r>
            <a:endParaRPr lang="zh-CN" altLang="en-US" sz="2400" b="1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扩展语句是将少量的文字扩写为比较多的文字,将表意抽象的、概括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的语句扩展成表意较形象的、具体的语句。主要考查考生通过想象、联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想,运用比喻、拟人、排比、夸张等修辞手法把一个简单的句子的内容充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实丰富起来或者将其合理地扩展成几句话,从而深入表达思想、感受,表现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特定气氛、环境的能力。原句常表现为语言简洁、凝练,情景单调,情感单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一,信息量不足等特点。扩展后的语句应该表意丰富,内容充实,观点鲜明,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形象生动;另外,句式或修辞等应符合试题要求。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扩展语句应遵循如下原则: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1.扩展后的语句应体现完整而明确的思想,使原句的意思表达得更充分、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更丰富,并符合题目要求。</a:t>
            </a:r>
            <a:endParaRPr lang="zh-CN" altLang="en-US" dirty="0">
              <a:latin typeface="+mn-lt"/>
              <a:ea typeface="+mn-ea"/>
            </a:endParaRPr>
          </a:p>
        </p:txBody>
      </p:sp>
      <p:grpSp>
        <p:nvGrpSpPr>
          <p:cNvPr id="34818" name="组合 2"/>
          <p:cNvGrpSpPr>
            <a:grpSpLocks/>
          </p:cNvGrpSpPr>
          <p:nvPr/>
        </p:nvGrpSpPr>
        <p:grpSpPr bwMode="auto">
          <a:xfrm>
            <a:off x="3571875" y="704850"/>
            <a:ext cx="2000250" cy="614363"/>
            <a:chOff x="3571875" y="1314450"/>
            <a:chExt cx="2000250" cy="613584"/>
          </a:xfrm>
        </p:grpSpPr>
        <p:sp>
          <p:nvSpPr>
            <p:cNvPr id="4" name="对角圆角矩形 3"/>
            <p:cNvSpPr/>
            <p:nvPr/>
          </p:nvSpPr>
          <p:spPr>
            <a:xfrm>
              <a:off x="3571875" y="1314450"/>
              <a:ext cx="2000250" cy="561262"/>
            </a:xfrm>
            <a:prstGeom prst="round2DiagRect">
              <a:avLst/>
            </a:prstGeom>
            <a:solidFill>
              <a:srgbClr val="AA6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34820" name="TextBox 9"/>
            <p:cNvSpPr txBox="1">
              <a:spLocks noChangeArrowheads="1"/>
            </p:cNvSpPr>
            <p:nvPr/>
          </p:nvSpPr>
          <p:spPr bwMode="auto">
            <a:xfrm>
              <a:off x="3638550" y="1343259"/>
              <a:ext cx="18573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t"/>
              <a:r>
                <a:rPr lang="zh-CN" altLang="en-US" sz="3200" b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考点突破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2.内容要前后衔接自然,连贯有序。扩展后的语句应与原文意思基本保持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一致,并做到话题一致;叙述角度合理,并使语句间层次严密。若偏离了原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话题或基本观点,都是不合要求的。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3.感情色彩一致,语境统一。扩展的语句比原句内容更丰富,表情达意更具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体、真切,但必须注意情感色彩的统一,否则就会背离原句主旨。另外,有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些原句表意单纯,或只有一个主干句,情感色彩并不明显。这种情况下,就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要求扩展的语句情感自然和谐,做到文意顺畅,情理通达。在这里,讲究语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境的协调很重要。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4.语言形式要符合要求。做到扩展合理,语言连贯、得体是重要的一环。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语言连贯方能文意贯通,语言得体,才会情调氛围一致。有时,题目还会对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语言形式做出具体要求,要结合这些要求进行扩展。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27352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5.几条注意事项:(1)不可将扩展语句理解为字面上的简单解释;(2)先确定扩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展中心,再扩展,不可主次不分,乱扩一气;(3)扩展中要注意遣词造句,保持文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气一致;(4)运用修辞来扩展语句,要注意修辞的作用,考虑到它的修辞效果;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(5)议论文语段的扩展要注意合乎逻辑。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扩展语句的主要题型有:词语连缀型,句意丰富型,话题拓展型,情境拟写型,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理解鉴赏型。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847725"/>
            <a:ext cx="8505825" cy="55213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角度一　词语连缀型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词语连缀型的扩展语句,往往是要求将几个互不相关的词语扩展成一个意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蕴丰富的句子或段落,一般有字数要求。做这类扩展题,要运用联想和想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象,使看似互不相关的词语建立起联系。这种类型又可以细分为有重点式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扩展和无重点式扩展,有些题目没有明确要求以某个词语或话题为中心进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行扩展,面对这样的题目我们只需要弄清各个词语之间的联系,按照题目要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求连词成句就可以了,这叫无重点式扩展。有些题目则要求以某个词语或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话题为中心进行扩展,这叫有重点式扩展。有重点式扩展需要准确把握扩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展重点,常用方法是让重点词语充当主语,对其进行描绘。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　使用下面的词语写一段描写性文字,要求运用比喻、拟人的修辞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方法。(不超过60字)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银杏树　初冬　疾风骤雨　凋零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955800"/>
            <a:ext cx="8505825" cy="23225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答案    (示例)时光老人刚迈入初冬的门槛,便迫不及待地显示北风利剑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般神威,“唰”一挥,一阵疾风骤雨,银杏树树叶便纷纷坠落,更显凋零之状。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根据所给的四个词,分析好它们之间的关系才可写成一段文字。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时间是初冬,对象是银杏树,手段是风雨,如何描写凋零之状,我们只要按情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理顺序连缀为文即可。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43010" name="图片 3" descr="textimage1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209232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图片 4" descr="textimage17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2450" y="302736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81138"/>
            <a:ext cx="8505825" cy="48736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词语连缀型扩展语句答题步骤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1.要注意题目的要求;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2.要整体浏览词语,想象词语所提供的主要信息;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3.对词语进行时空、逻辑排序;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4.注意表达方式和语言风格;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5.根据字数等要求连缀成文;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6.检查是否漏掉了关键词、关键信息。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45058" name="图片 3" descr="textimage18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13347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4561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20" kern="0" spc="145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1072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1.(2015湖南,21)根据首尾语句,发挥想象,有创意地补写中间一段文字。100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字左右。(6分)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苍天有裂,补天迫在眉睫;苍生有苦,女娲忧心如焚!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面对万民翘盼,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　　　　　    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只见,青冥浩荡,四海升平,万物回春,人们载歌载舞。</a:t>
            </a:r>
            <a:endParaRPr lang="zh-CN" altLang="en-US" dirty="0">
              <a:latin typeface="+mn-lt"/>
              <a:ea typeface="+mn-ea"/>
            </a:endParaRPr>
          </a:p>
        </p:txBody>
      </p:sp>
      <p:grpSp>
        <p:nvGrpSpPr>
          <p:cNvPr id="10242" name="组合 6"/>
          <p:cNvGrpSpPr>
            <a:grpSpLocks/>
          </p:cNvGrpSpPr>
          <p:nvPr/>
        </p:nvGrpSpPr>
        <p:grpSpPr bwMode="auto">
          <a:xfrm>
            <a:off x="3429000" y="704850"/>
            <a:ext cx="2000250" cy="601663"/>
            <a:chOff x="3571875" y="1314450"/>
            <a:chExt cx="2000250" cy="600884"/>
          </a:xfrm>
        </p:grpSpPr>
        <p:sp>
          <p:nvSpPr>
            <p:cNvPr id="8" name="对角圆角矩形 7"/>
            <p:cNvSpPr/>
            <p:nvPr/>
          </p:nvSpPr>
          <p:spPr>
            <a:xfrm>
              <a:off x="3571875" y="1314450"/>
              <a:ext cx="2000250" cy="561247"/>
            </a:xfrm>
            <a:prstGeom prst="round2DiagRect">
              <a:avLst/>
            </a:prstGeom>
            <a:solidFill>
              <a:srgbClr val="AA6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10245" name="TextBox 8"/>
            <p:cNvSpPr txBox="1">
              <a:spLocks noChangeArrowheads="1"/>
            </p:cNvSpPr>
            <p:nvPr/>
          </p:nvSpPr>
          <p:spPr bwMode="auto">
            <a:xfrm>
              <a:off x="3638550" y="1330559"/>
              <a:ext cx="18573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t"/>
              <a:r>
                <a:rPr lang="zh-CN" altLang="en-US" sz="3200" b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三年高考</a:t>
              </a:r>
            </a:p>
          </p:txBody>
        </p:sp>
      </p:grpSp>
      <p:pic>
        <p:nvPicPr>
          <p:cNvPr id="10243" name="图片 3" descr="textimage1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950" y="1490663"/>
            <a:ext cx="136842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561975"/>
            <a:ext cx="8505825" cy="58928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角度二　句意丰富型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句意丰富型的扩展语句就是对一个结构简单的句子,采用记叙、描写等表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达方式,通过添加修饰成分或运用修辞手法、表现手法等,使之具体、生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动、内容充实。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　扩展下面一句话,使内容更加具体、形象、生动。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踏春归来,襟袖间还飘逸着春天的气息。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(示例)踏春归来,襟袖间还飘逸着春天的气息,那青草淡淡的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香味还存留在衣袖间,那花儿绚烂的色彩还在眼前闪现,那小河奔腾不息的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声响还在耳边回响。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原句只有对事件的概括交代,没有作生动细致的描写,答题时可运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用多种修辞手法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将其情境化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以达到“具体、形象、生动”的要求。仔细审读原句</a:t>
            </a:r>
            <a:endParaRPr lang="en-US" altLang="zh-CN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联系该句所蕴含的主旨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可以发现使它“具体”的扩展点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主要是“春天的气息”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即具体描绘有春天气息的景致或场面。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47106" name="图片 3" descr="textimage19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4100" y="349091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图片 4" descr="textimage2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488632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81138"/>
            <a:ext cx="8505825" cy="48736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句意丰富型扩展语句解题方法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1.添加修饰性词语。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选择恰当的形容词、数量词、副词等来修饰中心词,或在句子中添加表示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情感、动作的修饰性定语、状语或补语成分。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2.运用修辞手法。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运用比喻、比拟、夸张、排比、对偶、设问、反问等修辞手法来描述事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物,可以化平淡为生动,化简单为丰富。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3.运用表现手法。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运用衬托、象征、以动写静等表现手法,可以化抽象为具体,突出表达效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果,丰富表达内容。</a:t>
            </a:r>
            <a:endParaRPr lang="zh-CN" altLang="en-US">
              <a:latin typeface="+mn-lt"/>
              <a:ea typeface="+mn-ea"/>
            </a:endParaRPr>
          </a:p>
        </p:txBody>
      </p:sp>
      <p:pic>
        <p:nvPicPr>
          <p:cNvPr id="49154" name="图片 3" descr="textimage21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13347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1275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角度三　话题拓展型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话题拓展型的扩展语句就是提供一个话题作为扩展的中心,并围绕这一话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题进行补充拓展,使之明确、饱满,形成语意完整的语句或语段。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这类题目已提示了一个扩展的方向,需要考生分析所给语句,运用想象,进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行合理扩展,或列举,或补充,或分析,或总结,使内容更加充实丰满。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　《故都的秋》一文中,作者郁达夫调动了多种感官来描写故都的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秋,展示了秋天清静悲凉的意境。请以“晨雾”为描写对象,写一段文字。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要求:①调动听觉、视觉和触觉,写景状物动静结合,有声有色;②融入个人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的感受和情思;③至少运用两种修辞;④不少于150字。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6450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(示例)从不知道晨雾原来如此迷人。走进雾中,如同走进一个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童话般的世界。闭上眼,伸出手,雾是那么轻柔、细腻、滑润。它涌动在我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身边,像是湖面上的点点涟漪,又像是大海上的滚滚波浪;像是山间的风吻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着行人的脸庞,又像是天边的云跳下凡尘在捉迷藏。没有茫茫大雪的壮阔,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没有如丝细雨的婉约,没有烂漫春花的俏美,但这就是晨雾,可亲可近又不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可亵玩,可触可摸却又不可拥有。可爱的晨雾,美丽的晨雾,在那竹林中,在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那苇塘里,也在那田野的草叶上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解答本题,要求调动听觉、视觉和触觉,动静结合,那么题目就可以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拆分为“身处晨雾的感受”“晨雾的形态”等,融入个人的情思是指环境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描写、气氛渲染与个人感受的抒发紧密结合。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53250" name="图片 3" descr="textimage23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51643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图片 3" descr="textimage2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27635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81138"/>
            <a:ext cx="8505825" cy="48736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话题拓展型扩展语句答题步骤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1.看清要求,明确重点。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做题时,要看清扩写的语段的主题是什么,重点对象是什么,属于哪类文体,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是记叙性的、描写性的、说明性的,还是议论性的,解答时不能偏离,更不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能转移。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2.展开联想和想象。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联想和想象是扩写的灵魂。要严格按照题干提供的情境和要求,展开合理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的联想和想象,以保证将情境表现得具体而生动。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3.修改完善。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根据需要或要求做修改补充,避免病句、错字。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55298" name="图片 3" descr="textimage24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13347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671513"/>
            <a:ext cx="8505825" cy="58928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角度四　情境拟写型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这种题型一般是给出一种情境,然后让考生根据这个情境和题目要求充分展开想象和联想,并且运用一定的表现手法,将所构思的画面生动地表现出来。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扩展时采用的方法主要是运用记叙、描写、抒情等表达方式及常用的修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辞手法,增加描写性内容,强化细节性特征。描写可以使要表达的内容更具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体、真切,从形象上丰富原文内容。而细节描写可以使内容充实,有助于增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强内容的真实性。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典例4　请根据下面提供的情境做景物描写,要求运用适当的修辞手法,描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写生动形象。(任选一个情境,100个字左右)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情境一:傍晚　大海边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情境二:清晨　山顶上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情境一:</a:t>
            </a:r>
            <a:r>
              <a:rPr lang="zh-CN" altLang="en-US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情境二:</a:t>
            </a:r>
            <a:r>
              <a:rPr lang="zh-CN" altLang="en-US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548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(示例1)情境一:夕阳西下,巨大的火盘将浩瀚的大海染成深红,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万朵红霞布满天际,海天一色,满目生辉。波涛一浪紧逐一浪,轻拍着海岸,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涛声中,海鸥穿梭,渔舟唱晚,椰风飘香,少男少女们赤脚在沙滩上嬉戏,笑语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欢歌,好生惬意!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(示例2)情境二:抬头仰望,天,湛蓝湛蓝的,星星还未完全隐退,脚下雾霭迷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蒙,乳白而轻扬的云气给黛青的山峰笼上了薄薄的纱帐,山峦起伏而酣睡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着,天际是红红的一片,几抹亮光从万顷云霞中冲出来直射东天,红艳红艳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的——太阳要出来了!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   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解答本题,一要注意所写的景物是“大海边”“山顶上”,二要注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意时间是“傍晚”“清晨”,三要使用恰当的修辞手法。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59394" name="图片 3" descr="textimage25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27635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图片 3" descr="textimage2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494506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981075"/>
            <a:ext cx="8505825" cy="57927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情境拟写型扩展语句答题步骤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1.辨明情境。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准确识别题目提供的情境及情境所体现的具体氛围,扩写的语句要符合情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境规定的氛围要求。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2.展开联想和想象。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联想和想象是扩写的灵魂。要严格按照题干提供的情境和要求,展开合理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的联想和想象,以保证将情境表现得具体而生动。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3.尽量运用修辞手法。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扩写过程中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除了运用恰当的描写、记叙、议论、抒情等表达方式外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还要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注意运用恰当的修辞手法。有的有明确的要求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要按要求使用修辞手法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的还要注意一些隐性要求。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修改完善。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根据需要或要求做修改补充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避免病句、错字。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61442" name="图片 3" descr="textimage27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633413"/>
            <a:ext cx="8101013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角度五　理解鉴赏型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这种题型主要是要求考生对古典诗词及格言、警句等以赏析的方式进行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扩展,或对其情境进行合理的想象与描摹。鉴赏主要是指出主体在表情达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意方面的妙处,可以从思想内容(情感、主题等)上,也可以从艺术手法(风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格、表现形式、语言等)上进行鉴赏评价。有明确要求的要格外注意。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典例5　下面这首诗的每一句都可以想象成一个电影镜头,后两个镜头的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脚本已写出,请补写前两个。要求:①按照诗意来设计场景和人物的神态动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作;②想象合理;③每个镜头脚本不超过40字。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采莲子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[唐]皇甫松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船动湖光滟滟秋,贪看年少信船流。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1275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无端隔水抛莲子,遥被人知半日羞。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[场景]湖边。采莲船上。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[人物]姑娘,少年,女伴。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镜头一: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镜头二: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镜头三:姑娘抓起一把莲子,笑着朝少年抛去,正打在他身上,少年会心一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笑。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镜头四:姑娘的举动被邻舟女伴看到,引起一阵嬉笑声。姑娘羞得满脸通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红,低着头,半天都不好意思。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3716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(示例)女娲端坐云上,双手合十,凝神静气,聚天地万物之正气,凝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结五彩之石以补苍天,顿时山呼地应,熊咆龙吟,正气升腾,逆气下沉,彩石凝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结。正气凝结愈快,苍天裂痕愈大,最后关头,女娲用银河之心堵住裂口,天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地澄澈。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补写时要联系上下文提供的情景,上文是女娲补天的原因,下文是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女娲补天的结果,要补写的部分应该是女娲补天的过程。表述时,语言要连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贯得体,与上下文风格一致,注意字数限制,想象合理。此外,要注意题干中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的一个要求,即“有创意地补写”,不能平铺直叙,简单介绍。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2290" name="图片 3" descr="textimage3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" y="311467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图片 4" descr="textimage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28111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6450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镜头一:秋日湖上,波光粼粼,一位美丽的姑娘驾着采莲船从荷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花丛中划出,左右顾盼。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镜头二:忽见岸上有位英俊少年,姑娘怦然心动,痴痴地看着他,竟忘记了摇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桨,任凭船儿漂荡。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分镜头脚本是将文字转换成立体视听形象的中间媒介。本题就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是要拟写分镜头脚本,它考查考生诗歌鉴赏和扩展语句的能力。题中的诗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歌没有描写采莲子的过程,也没有描写采莲女的容貌、服饰,而是通过采莲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女的眼神、动作和一系列内心活动,表现她热烈追求爱情的勇气和初恋心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理。镜头一要在写景中表现采莲女的活动,镜头二要写出采莲女的神态。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语言要生动形象,既要立足原诗,也要有合理的想象。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67586" name="图片 3" descr="textimage29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125788"/>
            <a:ext cx="18097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图片 3" descr="textimage28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27635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81138"/>
            <a:ext cx="8505825" cy="45958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理解鉴赏型扩展语句答题步骤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1.读懂题干。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对“情景生动”“想象合理”“修辞手法”等具体要求要高度重视,并在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答题中落到实处。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2.读透诗歌。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全面理解和把握诗歌的内容、主旨,领悟诗歌的意蕴之美。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3.把握诗句。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结合诗歌的内容、主旨,正确理解诗句本身,找准诗句的扩展中心。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4.想象整合。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结合对诗歌的理解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展开合理的想象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谨慎地选词造句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完成对答案的整合。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69634" name="图片 3" descr="textimage3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13347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1006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考点二　压缩语段</a:t>
            </a:r>
            <a:endParaRPr lang="zh-CN" altLang="en-US" sz="2400" b="1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压缩语段就是对一个长句或一段话进行提炼或概括,提炼句子或段落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的主旨,体现文段蕴含的信息。如对新闻类材料的概括、对议论性文字观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点的概括、对说明内容或过程的概括等。压缩语段主要考查考生筛选信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息和归纳语段要点的能力,需要有清晰严谨的逻辑思维。解答这类题目,也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讲求一定的技巧。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答题时应从以下几方面入手考虑:①认真审题,明确压缩的要求;②仔细分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析,把握话题与中心;③深入思考,划分文段的层次;④抓住关键,寻找关键性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的词语;⑤力求有的放矢,按要求归纳概括。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压缩语段是高考常考内容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其考查形式常表现为以下几种类型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新闻语段压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缩类、概括信息类、下定义类。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28625" y="990600"/>
            <a:ext cx="8504238" cy="52800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角度一　新闻语段压缩类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新闻类压缩语段题旨在考查考生辨识、筛选、提炼所给新闻材料重要信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息的能力,它是一种实用性、实践性较强的语言表达技能题,涵盖了多方面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的知识点,能体现考生多方面的能力,并且较好地反映了高考命题贴近时代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生活的走向。常见的考查方式主要有以下两种: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1.拟写新闻标题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新闻标题有单标题和多标题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包括引题、正题、副题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之分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其中正题旨在揭示消息的主题或主要新闻事实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引题和副题用以说明背景、概述意义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或指出内容范围、做出内容提要等。考试通常要求写单标题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并有字数限制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因为标题要求高度概括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所以压缩时不必拘泥于新闻要素是否齐全。标题往往不需要时间、地点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因为标题下有具体内容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只要求两个必备因素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主体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人物或单位或事物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事件。用语一般较直白、简洁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有时可运用比喻、借代、双关、对偶、引用等修辞手法。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　给下面的新闻拟一个标题,要求不超过20字。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近日,记者从中科院国家天文台获悉,我国天文工作者从最新的美国斯隆望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远镜数字照相巡天数据中发现了13多万个星系团,这是目前国际上已知的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最大的星系团列表。这一研究结果发布在最新出版的国际著名天文专业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期刊《天体物理学报副刊系列》上。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据介绍,我国天文工作者加入国际的星系团发现“竞赛”是2008年。他们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从当时公布的斯隆彩色图像中发现了39 668个星系团,是当时已经发布的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最大星系团表的3倍。2010年和2011年,两个美国研究团队先后发现了55 4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24个和69 173个星系团,赶超了我国天文工作者2009年的结果。而我国此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次发布的新星系团表中,有132 684个星系团。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1419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50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我国天文学家发现了目前最大的星系团列表</a:t>
            </a:r>
            <a:endParaRPr lang="en-US" altLang="zh-CN" sz="1629" kern="0" spc="-204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29" kern="0" spc="-2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拟写新闻标题,不但要突出主题,内容上也要扣住语段中心,而且还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要使标题醒目,引人注意。首先要细读语段,筛选信息。第一段第一句是说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我国天文工作者发现了目前国际上已知的最大的星系团列表,第一段第二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句是说这一研究结果已公开发布。第二段属于背景性材料,是对第一段的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补充。基于题目拟一个标题的要求,把主要信息锁定在第一段第一句便不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难回答。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2.拟写一句话新闻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一句话新闻是最简洁的新闻,要求高度概括。只要将主要的人、事交代清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楚即可,时效性较强的动态新闻则应交代时间。一般常用主谓句,但不一定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是个单句,短复句亦可。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77826" name="图片 3" descr="textimage3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30016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图片 3" descr="textimage31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77641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990600"/>
            <a:ext cx="9144000" cy="3359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1101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　用一句话概括下面一则新闻的主要内容。(20字以内)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中新社联合国11月29日电    当地时间11月29日,第67届联合国大会以138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票赞成、9票反对、41票弃权通过历史性决议,授予巴勒斯坦联合国观察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员国的地位。决议呼吁国际社会继续支持和协助巴勒斯坦人民早日实现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其获得自决、独立和自由的权利。有分析认为,这一投票结果,为巴勒斯坦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以国际社会更普遍承认的地位加入更多国际组织和机构提供了机会,也使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巴勒斯坦在国际刑事法院起诉以色列成为可能。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巴勒斯坦成为联合国观察员国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“拟写一句话新闻”是一种新闻类语段压缩题,供压缩的语段多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是消息。在提取新闻要素时,首先要弄清楚语段介绍的主要对象,接着要把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新闻中最吸引人、最有价值的东西筛选出来。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79874" name="图片 3" descr="textimage33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49262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图片 4" descr="textimage34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97363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4421188"/>
            <a:ext cx="9144000" cy="2000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95388"/>
            <a:ext cx="8505825" cy="48641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新闻语段压缩的方法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1.了解新闻的要素和结构。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(1)新闻必须具备时间、地点、人物、事件(包括起因、经过、结果)等要素。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(2)新闻的结构:标题、导语、主体、结语。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2.掌握常用的方法。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(1)拟写新闻标题。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新闻标题提挈全篇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浓缩文意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必须简洁、确切、醒目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即要用简明的语言概括出所报道内容的主要信息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点明其意义并要求富有吸引力。拟写新闻标题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须注意两个方面的要求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一是对新闻内容的概括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往往不需要时间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注重时效性的除外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只要求两个必备要素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——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人物和事件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二是标题往往是用主谓句或对偶形式的语句来表达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句中通常不停顿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句末不用标点。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81922" name="图片 3" descr="textimage35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84772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789113"/>
            <a:ext cx="8505825" cy="32035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(2)拟写一句话新闻。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要把握语意,从中筛选出关键信息(读者最关心、最有新闻价值的内容),然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后用简明的语言把它表达出来。一般格式为:主体事件名称+(必要的)时间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(重要的高精尖科技实验时效性很强,有时要落实到分秒)、地点+主体事件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目前的状态、结果、趋势(即人们最关心的新闻点)。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(3)拟写新闻导语。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要把消息中最基本、最核心的内容用最简明的话在开头一段中加以表述。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561975"/>
            <a:ext cx="8505825" cy="62579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角度二　概括信息类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这是压缩语段题中较为常见的一种,主要是指提取所给材料的主要信息,对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材料进行概括。从设题材料的角度看,大体可分为三类: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1.记叙类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这类题目,故事性较强,以报道、叙述或介绍一件事或一个人为主要材料,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要求根据其主要信息进行概括表达。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　阳光社区准备推荐董劲松为市级“十大公德人物”候选人,并拟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写了下面的推荐材料。请在横线处用赞扬的话概括董劲松的事迹,将这则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推荐材料补充完整。不超过25字。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董劲松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男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阳光社区保洁员。由于他的辛勤工作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我社区连续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年获得区级“卫生先进单位”称号。他主动帮助居民解决遇到的困难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长年义务照料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位孤寡老人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还担任业余治安巡逻员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多次勇敢地与歹徒搏斗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,5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次负伤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为保护社区群众生命财产安全做出了巨大贡献。董劲松同志</a:t>
            </a:r>
            <a:r>
              <a:rPr lang="zh-CN" altLang="en-US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    　　　    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。因此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我们认为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十大公德人物”这一称号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他应是当之无愧的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704850"/>
            <a:ext cx="8505825" cy="5575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2.(2013天津,24)阅读《春暖花开》歌词片段,按要求作答。(5分)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春暖花开,这是我的世界。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每次怒放,都是心中喷发的爱。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风儿吹来,是我和天空的对白。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其实幸福,一直与我们同在。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春暖花开,这是我的世界。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生命如水,有时平静,有时澎湃。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穿越阴霾,阳光洒满你窗台。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其实幸福,一直与我们同在。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(1)将“风儿吹来,是我和天空的对白”这句话扩写为一段散文,限60字内。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(3分)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(2)仿照“生命如水,有时平静,有时澎湃”,写一句歌词,注意押韵。(2分)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23225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爱岗敬业,扶弱济困,勇斗歹徒,以行动践行公德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首先要审清题目要求:用赞扬的话概括董劲松的事迹;不超过25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字。其次要分析材料的内容要点:①社区获得荣誉称号是由于他的辛勤工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作;②为居民解决困难,义务照料孤寡老人;③勇斗歹徒,保护群众生命财产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安全。同时也要注意前后内容的衔接。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88066" name="图片 3" descr="textimage3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28270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7" name="图片 4" descr="textimage37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825" y="174783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81138"/>
            <a:ext cx="8505825" cy="41275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记叙类语段压缩的步骤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1.通读材料。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即通读语段或材料,抓住主要信息,找出表示时间、地点、人物、事件(起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因、经过、结果)的语句,即记叙文的要素。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2.概括归纳。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即在通读语段的基础上,将其准确划分层次,概括归纳信息内容。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3.提炼筛选。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将概括归纳的信息进行提炼筛选,删除次要信息,保留主要信息,即“去粗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取精”。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90114" name="图片 3" descr="textimage38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13347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704975"/>
            <a:ext cx="8505825" cy="27876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4.整合表达。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即根据题目要求,将提炼筛选出来的主要信息用简洁凝练、准确连贯的语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句表达出来,要保证语句通顺(无语病)、结构合理。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2.议论类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这类题目主要以讨论问题、陈述观点、揭示本质等为主要内容。概括时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需要把握谈论的中心,明确语段的主旨及观点,然后进行概括。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919163"/>
            <a:ext cx="8505825" cy="5575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用简洁的语言概括下面这段话的两个主要观点。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每一条不超过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25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字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需要指出的是,气质只是天生的行为方式,其本身并没有好坏之分。每一种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气质类型的儿童都有其积极的一面,也有其消极的一面。如容易照看型的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儿童,他们的优点在于他们的随和、开朗、适应性强,但他们的不足在于行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动有时会过于轻率、感情不够稳定;再如难以照看型的儿童,他们的积极方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面在于他们比较敏感、感情丰富,而不足则在于他们的任性、适应慢和易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发脾气;又如缓慢发动型的儿童,他们积极的一面是比较冷静、情感深沉、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实干,而潜在的不足可能是冷漠、缺乏自信、孤僻。对每一种气质类型的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儿童,都应该结合其气质特点,因材施教,这样才能最大限度地发挥他们的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优势,避开身上的不足。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776413"/>
            <a:ext cx="8505825" cy="18589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①每一种气质类型的儿童各有其积极和消极的一面。②对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不同气质类型的儿童应因材施教,扬长避短。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首先要找到段落中的概括性语句,即第二句和最后一句,然后根据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题目要求,概括出两个要点。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96258" name="图片 3" descr="textimage39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91928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9" name="图片 4" descr="textimage4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284480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81138"/>
            <a:ext cx="8505825" cy="48736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议论类语段压缩的步骤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1.找出材料或语段的关键语句——也就是能表明中心或主要论点的句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子。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2.理清原文的论证思路,注意文中的关联词和必要的过渡句。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3.分析论点与论据的关系,往往可以舍弃论据。如果需要由论据概括中心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论点,要分析每一论据的主要内容,理清各论据间的关系,概括出其主要内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容。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4.将中心句、总结句、过渡句等关键语句综合起来,从中找出关键词语连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缀成句。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5.力争做到语句简洁通畅,符合题干要求。</a:t>
            </a:r>
            <a:endParaRPr lang="zh-CN" altLang="en-US">
              <a:latin typeface="+mn-lt"/>
              <a:ea typeface="+mn-ea"/>
            </a:endParaRPr>
          </a:p>
        </p:txBody>
      </p:sp>
      <p:pic>
        <p:nvPicPr>
          <p:cNvPr id="98306" name="图片 3" descr="textimage41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13347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22701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3.说明类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说明类的语段,具有说明文的特征,层次清晰,结构分明。因此,在压缩语段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时为确保全面,不遗漏要点,运用“层次切分法”划清语段的层次,提炼各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层次的要点,然后把各要点“相加”,最后进行比较整理,使之符合题目的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要求。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776288"/>
            <a:ext cx="8505825" cy="5575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根据下面一段文字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概括我国发展核电的四点理由。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每点不超过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个字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核能的最新发展是核聚变,即氘和氰的聚变,氘—氰聚变反应将释放巨大的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能量,每升海水中含30mg氘,通过聚变可释放出相当于3 000多升汽油的能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量。把海水中存在的45亿吨氘,用于核聚变提供能量,按世界目前能耗水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平,可以满足未来几十亿年的能源需求。在所有能源中,核能的二氧化碳排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放量最低。核能在各国能源结构中所占比例不尽相同,全世界平均16%,20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07年,我国核电只占总供电量的1.2%,到2020年要达到5%,到2030年达到1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0%。所以,核电应在较短时间内发展成为我国能源的重要组成部分。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①能量巨大;②资源丰富;③碳排放量低;④所占比例小。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本题所给文段一共有五句话,除最后一句是总结外,前面四句,每句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都可以概括出一个理由。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02402" name="图片 3" descr="textimage4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4100" y="504983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3" name="图片 4" descr="textimage43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551656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4921250"/>
            <a:ext cx="9144000" cy="1776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95388"/>
            <a:ext cx="8505825" cy="5329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说明类语段压缩的步骤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1.通读全部材料(语段),弄清材料(语段)的说明对象。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2.抓住被说明事物的特征,即事物的性质、特点、成因、作用、功能等。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3.分析材料(语段)共涉及哪些方面,并准确、简要概括归纳。有时需要弄清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材料(语段)中所用说明方法的作用,以便更好地概括归纳。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4.推敲表述,通顺、连贯、清晰、不改变原意是基本要求。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4.描写类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n-lt"/>
                <a:ea typeface="+mn-ea"/>
              </a:rPr>
              <a:t>就表达内容而言</a:t>
            </a:r>
            <a:r>
              <a:rPr lang="en-US" altLang="zh-CN" dirty="0">
                <a:latin typeface="+mn-lt"/>
                <a:ea typeface="+mn-ea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>描写类语段应有一个明确的描写对象。所以对该类语段进行压缩之前</a:t>
            </a:r>
            <a:r>
              <a:rPr lang="en-US" altLang="zh-CN" dirty="0">
                <a:latin typeface="+mn-lt"/>
                <a:ea typeface="+mn-ea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>首先应弄清楚描写的对象</a:t>
            </a:r>
            <a:r>
              <a:rPr lang="en-US" altLang="zh-CN" dirty="0">
                <a:latin typeface="+mn-lt"/>
                <a:ea typeface="+mn-ea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>然后运用“舍偏取正法”从句意和语法两个角度对语段进行分析</a:t>
            </a:r>
            <a:r>
              <a:rPr lang="en-US" altLang="zh-CN" dirty="0">
                <a:latin typeface="+mn-lt"/>
                <a:ea typeface="+mn-ea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>保留一些关键性的句子和词语</a:t>
            </a:r>
            <a:r>
              <a:rPr lang="en-US" altLang="zh-CN" dirty="0">
                <a:latin typeface="+mn-lt"/>
                <a:ea typeface="+mn-ea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>舍弃一些修饰、限制或补充性的句子或词语。对于写景的语段来说</a:t>
            </a:r>
            <a:r>
              <a:rPr lang="en-US" altLang="zh-CN" dirty="0">
                <a:latin typeface="+mn-lt"/>
                <a:ea typeface="+mn-ea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>一些表示时令</a:t>
            </a:r>
            <a:r>
              <a:rPr lang="en-US" altLang="zh-CN" dirty="0">
                <a:latin typeface="+mn-lt"/>
                <a:ea typeface="+mn-ea"/>
              </a:rPr>
              <a:t>(</a:t>
            </a:r>
            <a:r>
              <a:rPr lang="zh-CN" altLang="en-US" dirty="0">
                <a:latin typeface="+mn-lt"/>
                <a:ea typeface="+mn-ea"/>
              </a:rPr>
              <a:t>时间</a:t>
            </a:r>
            <a:r>
              <a:rPr lang="en-US" altLang="zh-CN" dirty="0">
                <a:latin typeface="+mn-lt"/>
                <a:ea typeface="+mn-ea"/>
              </a:rPr>
              <a:t>)</a:t>
            </a:r>
            <a:r>
              <a:rPr lang="zh-CN" altLang="en-US" dirty="0">
                <a:latin typeface="+mn-lt"/>
                <a:ea typeface="+mn-ea"/>
              </a:rPr>
              <a:t>、地点、方位等的状语和对事物本身进行描绘的定语都属于该舍弃的东西。</a:t>
            </a:r>
          </a:p>
        </p:txBody>
      </p:sp>
      <p:pic>
        <p:nvPicPr>
          <p:cNvPr id="104450" name="图片 3" descr="textimage44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84772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287463"/>
            <a:ext cx="8505825" cy="44100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典例6　压缩下面语段,概括“天然湖”的特点,不超过20字。</a:t>
            </a:r>
            <a:endParaRPr lang="zh-CN" altLang="en-US" sz="215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在天山高处,可以看到一个面积很大的天然湖。湖面明净如镜,水清见底。高空的白云和四周的雪峰清晰地倒映在水中,把湖山天影融为晶莹的一体。 在这幽静的湖中,唯一活动的东西就是天鹅。天鹅的洁白增添了湖水的明净,天鹅的叫声增添了湖面的幽静。人家说山色多变,而事实上湖色也是多变的。你站在高处瞭望湖面,眼前是一片赏心悦目的茫茫碧水,如果你再留意一看,接近你的视线的是那闪闪的粼光,像千万条银鱼在游动,而远处平展如镜,没有一点纤尘或者一根游丝的侵扰。湖色越远越深,由近到远,是银白、淡蓝、深青、墨绿,界线非常分明。</a:t>
            </a:r>
            <a:endParaRPr lang="zh-CN" altLang="en-US" sz="2150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633413"/>
            <a:ext cx="8505825" cy="60388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示例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)(1)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柔柔的风儿轻轻吹来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带着草的生机、花的笑脸、果的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娇羞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蕴着草的清新、花的芳香、果的甜美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这是我和天空的幸福对白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让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你猜。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(2)生命如诗,有时彷徨,有时激昂。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    (1)应力求符合情境,想象合理,语言优美。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(2)注意比喻恰当,后两个分句构成对比,尾字押韵。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3.(2015山东,16)阅读下面一段文字,以“志愿服务”开头,概括志愿服务的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作用。要求:①要点全面;②不超过50字。(4分)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志愿服务是一项以自愿且不图物质报酬为参与前提的社会事业,重在出力而不是出钱,致力于弥补政府服务和市场服务的不足。这项事业有上百年的历史,在世界各地广泛开展,是推动社会文明发展的一个重要方面。人的内心都有向真、向善、向美的一面,都期望实现个人的美好价值,志愿服务是把这种期望变为现实的一种途径。志愿者在从事服务的过程中,会获得精神上的满足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6386" name="图片 3" descr="textimage5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" y="263525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3" descr="textimage4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77787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704850"/>
            <a:ext cx="9144000" cy="2724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625" y="900113"/>
            <a:ext cx="8429625" cy="38782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5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2050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天然湖湖水明净,环境幽静,湖色多变。</a:t>
            </a:r>
            <a:endParaRPr lang="zh-CN" altLang="en-US" sz="205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50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首先要明确本题的描写对象是天然湖;接着运用“舍偏取正法”将具体描写天然湖的句子找出来</a:t>
            </a:r>
            <a:r>
              <a:rPr lang="en-US" altLang="zh-CN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删除描写其他对象的句子</a:t>
            </a:r>
            <a:r>
              <a:rPr lang="en-US" altLang="zh-CN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再借用文中“定性”的词语</a:t>
            </a:r>
            <a:r>
              <a:rPr lang="en-US" altLang="zh-CN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——“</a:t>
            </a:r>
            <a:r>
              <a:rPr lang="zh-CN" altLang="en-US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明净”“幽静”来概括湖水以及周遭环境的特征</a:t>
            </a:r>
            <a:r>
              <a:rPr lang="en-US" altLang="zh-CN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用言语转化的方式归纳最后一句</a:t>
            </a:r>
            <a:r>
              <a:rPr lang="en-US" altLang="zh-CN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总结出湖色多变的特点</a:t>
            </a:r>
            <a:r>
              <a:rPr lang="en-US" altLang="zh-CN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最后按照一定的表达顺序组织答案。</a:t>
            </a:r>
            <a:endParaRPr lang="zh-CN" altLang="en-US" sz="205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50" dirty="0">
              <a:latin typeface="+mn-lt"/>
              <a:ea typeface="+mn-ea"/>
            </a:endParaRPr>
          </a:p>
        </p:txBody>
      </p:sp>
      <p:pic>
        <p:nvPicPr>
          <p:cNvPr id="108546" name="图片 3" descr="textimage45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4100" y="156210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图片 4" descr="textimage4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202882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81138"/>
            <a:ext cx="8505825" cy="48736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描写类语段压缩的方法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景物描写一般不是文段的中心,因而需要舍弃,若保留,也要用精练的词语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来概括。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描写类语段的要素:描写对象(人、物、自然景观)及特征(时序、景象、空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间、色彩、感情等)。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答题方法:①找出对象与描写中心;②仔细探究描写层面,一一列出;③去掉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“枝叶”(直接描写与侧面描写),保留主体或要点;④适当借用文中“定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性”的词语,一般是形容词。</a:t>
            </a:r>
            <a:endParaRPr lang="zh-CN" altLang="en-US">
              <a:latin typeface="+mn-lt"/>
              <a:ea typeface="+mn-ea"/>
            </a:endParaRPr>
          </a:p>
        </p:txBody>
      </p:sp>
      <p:pic>
        <p:nvPicPr>
          <p:cNvPr id="110594" name="图片 3" descr="textimage47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13347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1101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角度三　下定义类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这种类型的题目,要求考生用高度压缩的方法,揭示出事物最本质的属性。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命题方式一般是给出一段话或几个顺序被打乱的句子,要求给某个词语下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定义。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典例7　请依据下面的文字叙述,为“幸福指数”下一个定义,25字以内。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幸福和痛苦是我们每个人都有的两种截然相反的感受。幸福指数最早是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美国经济学家萨缪尔森提出来的,他认为幸福等于效用与欲望之比。当欲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望既定时,效用越大越幸福;当效用既定时,欲望越小越幸福。幸福与效用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同方向变化,与欲望反方向变化。如果欲望是无穷大,则幸福为零。幸福指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数这个系数衡量的是个人的主观愿望,每个人认为自己幸福与否和自己的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欲望及效用有关。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幸福指数是</a:t>
            </a:r>
            <a:r>
              <a:rPr lang="zh-CN" altLang="en-US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2187575"/>
            <a:ext cx="8505825" cy="18049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</a:t>
            </a: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衡量人们对生活满意程度的一种主观系数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首先找到包含主要信息的语句,即“幸福指数这个系数衡量的是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个人的主观愿望”,确定属概念为“主观系数”,再用简明的语言表达幸福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与效用、欲望的关系。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14690" name="图片 3" descr="textimage48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4100" y="233045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1" name="图片 4" descr="textimage49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279558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81138"/>
            <a:ext cx="8505825" cy="41275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下定义类题解题的一般步骤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1.明确格式。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下定义是提示概念内涵的逻辑方法,就是把概念所反映对象的本质属性揭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示出来。表述时一定要规范,即种概念(被定义概念,也称小概念)=种差(与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并列概念之间的差别,也就是宾语修饰语)+属概念(邻近大概念,也就是宾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语),或种差+属概念=被定义概念。如“沙漠”的定义:沙漠是地面完全为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沙所覆盖、缺乏流水、气候干燥、植物稀少的地区。其中“沙漠”为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“种概念”,“地面完全为沙所覆盖、缺乏流水、气候干燥、植物稀少”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是“种差”,“地区”即“属概念”。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16738" name="图片 3" descr="textimage5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13347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847725"/>
            <a:ext cx="8505825" cy="5575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2.确定属概念。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下定义时,首先需要在提供的材料中找一个比种概念大一级的概念,即属概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念,如“沙漠”的定义中的“地区”。如果提供的材料中没有恰当、现成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的属概念,就需要根据材料的内容,自己确定属概念。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3.依次分清种差。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所谓种差,是指这一种概念区别于其他种概念的突出特征,是种概念在这个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邻近的属概念下面同其他并列的种概念之间的本质差别。这一步骤中,既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要准确筛选语段中的关键信息,确保重点不缺失,又要归纳相同信息,删除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重复或赘余信息,保证语句简洁。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4.整合信息,合理表达。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把被定义概念、种差、属概念,用“是”“叫作”等一类字词连起来,使之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符合下定义的格式。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811338"/>
            <a:ext cx="8505825" cy="32527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5.检查语句是否通顺,是否遗漏了信息,保证语言通顺、信息完整。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解答下定义类题最容易出现的错误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1.格式不合要求。下定义时不管字数多少,都应该用单句的形式来表述,有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些语法知识欠缺的考生作答时容易写出非单句的答案。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2.该留未留或该丢未丢,即遗漏“能揭示被定义项的内涵和外延的重要信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息(宾语修饰语)”,或保留多余的非核心信息。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3.宾语修饰语语序不合理,即多项定语排列不当。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角度四　提取关键词类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关键词这一概念在撰写正规论文时经常涉及,指的是一篇文章或一段文字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中最重要的词语。提取关键词是一种压缩信息类题型,考查考生概括思想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内容、提取关键信息的能力。提取关键词,说到底就是要善于提取有效信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息,善于运用恰当的词语表达。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典例8　提取下面一段话的主要信息,在横线上写出四个关键词。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据报道,我国国家图书馆浩瀚的馆藏古籍中,仅1.6万卷“敦煌遗书”就有5 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000余米长卷需要修复,而国图从事古籍修复的专业人员不过10人;各地图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书馆、博物馆收藏的古籍文献共计 3 000万册,残损情况也相当严重,亟待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抢救性修复,但全国的古籍修复人才总共还不足百人。以这样少的人数去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完成如此浩大的修复工程,即使夜以继日地工作也需要近千年。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古籍、修复、人才、缺乏(不足)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方法一: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首先明确陈述的对象或主要事件或议论的中心观点。文段的主要陈述对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象(主要概念或主要事件)中“古籍”(“馆藏古籍”)、“人才”是关键词,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不可不取。然后弄清楚与主概念相对应的谓语动词或总结性的词语。如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“修复”“缺乏”就是对陈述对象的陈述,不可不取。选定后,将几个词语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稍稍连缀,如能大体表达出文段的主要内容,即可敲定。如本题可连缀成: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(馆藏)古籍(亟待)修复,(但这方面)人才(非常)缺乏。这有点像提取句子主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干,可以利用语法分析的方法来做,基本程序为:压缩内容—提取主干—筛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选比较—整合表达(一般可以表述为:“谁或什么怎么样了”这样一种主谓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结构)。</a:t>
            </a:r>
            <a:endParaRPr lang="zh-CN" altLang="en-US">
              <a:latin typeface="+mn-lt"/>
              <a:ea typeface="+mn-ea"/>
            </a:endParaRPr>
          </a:p>
        </p:txBody>
      </p:sp>
      <p:pic>
        <p:nvPicPr>
          <p:cNvPr id="124930" name="图片 3" descr="textimage51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27158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图片 4" descr="textimage5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73672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1062038"/>
            <a:ext cx="9144000" cy="1000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方法二: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提取之前先概括语段内容,所给的材料一共两句话,第1句话又分为两个层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次:先说国家图书馆馆藏古籍修复的专业人员不足;再说各地图书馆、博物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馆同样面临古籍修复人才不足的问题,其中“不足百人”,表明这方面专业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人才奇缺。第2句话是算了一笔账,同样说明了古籍修复人才短缺的问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题。因此这段话的中心可概括为“馆藏古籍亟待修复,但这方面人才非常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缺乏”。最后抓住主要信息就能找出“古籍、修复、人才、缺乏(不足)”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这四个关键词。方法解说:关注句号,逐层进行句与句、词与词的比较,删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除原文段中的次要信息,保留其中最主要的信息。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23225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“志愿服务”能够弥补政府和市场服务的不足,推动社会文明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发展,实现个人美好价值,使人获得精神满足。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该语段共四句话,信息较多,有对“志愿服务”的定性解说,有对判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断其具有某种作用的理由的分析;只要抓住有关“作用”的关键词,组合成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句即可。注意“以‘志愿服务’开头”的要求以及字数限制。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8434" name="图片 3" descr="textimage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113" y="127158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4" descr="textimage7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220186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81138"/>
            <a:ext cx="8505825" cy="48736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提取关键词的步骤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1.确定语段表达的主体。题干给出的材料一般都是围绕某个概念、事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件、人物展开,答题时要找出语段表达的主体。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2.明确与主体相对应的谓语动词或总结性的词语。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3.注意概括和语句转换,对筛选的重点词语或具体内容,要根据题干的要求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(如字数)加以概括或转换。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4.选定后,可将几个词语稍稍连缀,如能大体表达出语段的主要内容,即可敲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定。</a:t>
            </a:r>
            <a:endParaRPr lang="zh-CN" altLang="en-US">
              <a:latin typeface="+mn-lt"/>
              <a:ea typeface="+mn-ea"/>
            </a:endParaRPr>
          </a:p>
        </p:txBody>
      </p:sp>
      <p:pic>
        <p:nvPicPr>
          <p:cNvPr id="129026" name="图片 3" descr="textimage53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133475"/>
            <a:ext cx="8101013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485900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98" kern="0" spc="97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扩展语句应注意的问题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54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1.层次要清楚,关系要明晰,不要纠缠不清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原句:张大妈走过来。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改句:张大妈走过来亲切地安慰她不要伤心。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改句扩展过程中,误把“安慰”看作使令动词,使上面的扩展短语层次不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清。可把“安慰”换成使令动词“劝”或“叫”,变成“劝/叫她不要伤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心”。“她”兼作宾语和主语,这样层次就清楚了,关系也明晰了。另外,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我们还可以从另一个角度看,改句把应分开的两句硬套在一起,结构上纠缠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不清,致使后半句出了毛病。可改为:张大妈走过来亲切地安慰她,叫她不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要伤心。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31074" name="图片 3" descr="textimage55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375" y="1546225"/>
            <a:ext cx="1446213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1075" name="组合 3"/>
          <p:cNvGrpSpPr>
            <a:grpSpLocks/>
          </p:cNvGrpSpPr>
          <p:nvPr/>
        </p:nvGrpSpPr>
        <p:grpSpPr bwMode="auto">
          <a:xfrm>
            <a:off x="3143250" y="819150"/>
            <a:ext cx="2000250" cy="600075"/>
            <a:chOff x="3571875" y="1314450"/>
            <a:chExt cx="2000250" cy="600884"/>
          </a:xfrm>
        </p:grpSpPr>
        <p:sp>
          <p:nvSpPr>
            <p:cNvPr id="5" name="对角圆角矩形 4"/>
            <p:cNvSpPr/>
            <p:nvPr/>
          </p:nvSpPr>
          <p:spPr>
            <a:xfrm>
              <a:off x="3571875" y="1314450"/>
              <a:ext cx="2000250" cy="562733"/>
            </a:xfrm>
            <a:prstGeom prst="round2DiagRect">
              <a:avLst/>
            </a:prstGeom>
            <a:solidFill>
              <a:srgbClr val="AA64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131077" name="TextBox 5"/>
            <p:cNvSpPr txBox="1">
              <a:spLocks noChangeArrowheads="1"/>
            </p:cNvSpPr>
            <p:nvPr/>
          </p:nvSpPr>
          <p:spPr bwMode="auto">
            <a:xfrm>
              <a:off x="3638550" y="1330559"/>
              <a:ext cx="18573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t"/>
              <a:r>
                <a:rPr lang="zh-CN" altLang="en-US" sz="3200" b="1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知识清单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5926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我们在扩展语句时,要注意并列的几项与句中其他有关成分的搭配情况,或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者要注意几个层次之间的关系,上一层与下一层的组合情况。复句中分句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扩展时,也要注意分句之间的层次,注意分句的语序。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原句:在中国历史上有许多有名的文学家和科学家,都是由于勤奋学习而获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得成功的,而今天我们面临的任务比过去更艰巨。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改句: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更艰巨,</a:t>
            </a: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所以,我们今天有前人的科学文化成就作为基础,就有更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多的有利条件;但是正因为如此,我们就应该对自己提出更高的要求,更加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勤奋地学习。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(画横线部分为扩展的句子)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这个改句中“所以”前后的因果关系不能成立,“但是”转折得不是地方,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句中的层次不清楚。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847725"/>
            <a:ext cx="8505825" cy="5575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2.结构要完整,防止顾此失彼,成分残缺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扩展的层次越多,结构越复杂。稍不注意,就会顾此失彼,成分残缺。如下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面的改句: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参加研制人造地球卫星的科学技术人员、工人、解放军,在党中央和全国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人民的关心和支持下,经过紧张的劳动,于1970年4月24日,我国第一颗人造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地球卫星发射成功。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这个改句,上句说了主语“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科学技术人员、工人、解放军”,接下来应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该说谓语,可是作者却连说了三个状语“在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关心和支持下”“经过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”“于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”,忘了说谓语,末句却又说了另一个主谓句,这样整个句子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就读不通了。应该把末句改成“成功地发射了我国第一颗人造地球卫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星”,让它作谓语,全句变成“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科学技术人员、工人、解放军</a:t>
            </a: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成功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地发射了我国第一颗人造地球卫星”。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4594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98" kern="0" spc="97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扩展语句常犯的错误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54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以下面的语句扩展题为例,列举考生在扩展语句中容易出现的错误。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典型例题　根据以下情景,以“起跑线”为重点,分别扩展成一段话,每段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不少于30字。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情景一:田径场上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情景二:人生某阶段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1.另起炉灶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扩展语句题与修改病句、句式转换题的相同之处就在于必须保持原句的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基本面貌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不能在扩展中改变原句的本意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甚至丢开原句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自己另行改写。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如有些把人生某阶段起跑时的重要性写成了“人生的每一个阶段都很重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每一阶段都是前一阶段的延续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又都是后一阶段的开始”。这样就完全</a:t>
            </a:r>
            <a:r>
              <a:rPr lang="zh-CN" altLang="en-US" dirty="0">
                <a:latin typeface="+mn-lt"/>
                <a:ea typeface="+mn-ea"/>
              </a:rPr>
              <a:t/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改变了原句的本意。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37218" name="图片 3" descr="textimage5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0713" y="1203325"/>
            <a:ext cx="1379537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597025"/>
            <a:ext cx="8505825" cy="32527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2.不合情境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扩展语句一般都明确给出前后文,暗示要按照一定的情境进行扩展。有些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扩展之后的语句与规定的语境不相符。如“也许我们每个人开始都站在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同一条起跑线上,这条线对坚定执着的人是好的开始、成功的一半,对意志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薄弱的人是起点也是终点”“当我们事业成功时,我们回首往事,应该说人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生之初都在一条起跑线上,可我们又有多少人能坚持到最后的冲刺呢?”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这两句话与规定的情境“人生某阶段”明显不符。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919163"/>
            <a:ext cx="8505825" cy="5575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3.偏离话题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有的同学在扩展过程中没有把握住扩展的重点,偏离了话题。如“田径场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上,运动员们在雪白的起跑线前做着充分的准备,期待着光辉时刻的到来”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“中学时代是我们人生的黄金时代,它是我们人生道路上洁白的起跑线,它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将带领我们迈出坚实的每一步”。扩展的话题完全变成了运动员和中学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时代,与题干要求的以“起跑线”为重点大相径庭。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4.缺乏意蕴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有的扩展句在答案形式和内容上都符合扩展的要求,但整个扩展的内容缺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乏意蕴,甚至让人难以理解,仍然得不到理想的分数。如有的同学扩写成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“烈日炎炎,运动员们蓄势待发,俯视着起跑线,仿佛它就预示着成功。是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啊,没有这条起跑线,我们怎么有机会跑到终点线呢?”此段话语境不连贯,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前后的语意经不起推敲,缺乏深厚的意蕴。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2576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98" kern="0" spc="97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扩展语句常用的方法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54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扩展语句的注意事项: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1.看清显性要求。所谓“显性要求”,是指命题者在题干中明确限制扩展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后必须具备的要素。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2.审清隐性要求。 所谓“隐性要求”,是指在题干中没有明确要求和具体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限制,而隐含在所提供的具体语境中的限制条件。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3.形式要恰当。 选好了扩展内容,还要选择恰当的形式将它表述出来。 首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先,要选好表达方式。 其次,句式和修辞手法的运用也应与上下文保持一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致。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43362" name="图片 3" descr="textimage57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150" y="1225550"/>
            <a:ext cx="1236663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3716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方法1　修饰扩展法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这种方法的扩展主要适用于语法型扩展或创造发挥型扩展。它主要是对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句子的主干进行修饰、限制、说明等附加成分的添加,从而使句子的定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语、状语、补语丰富起来;或者将一个单句变成一个由多分句组成的复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句。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典型例题　阅读下面的文字,按要求作答。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合肥滨湖渡江战役纪念馆即将开馆,拟招聘一批解说员,请你根据下面的简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历表,为李芳写的应聘信补充正文。(90字以内)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20725" y="1260475"/>
          <a:ext cx="7739063" cy="3065463"/>
        </p:xfrm>
        <a:graphic>
          <a:graphicData uri="http://schemas.openxmlformats.org/drawingml/2006/table">
            <a:tbl>
              <a:tblPr/>
              <a:tblGrid>
                <a:gridCol w="1290000"/>
                <a:gridCol w="1290000"/>
                <a:gridCol w="1290000"/>
                <a:gridCol w="1290000"/>
                <a:gridCol w="1290000"/>
                <a:gridCol w="1290000"/>
              </a:tblGrid>
              <a:tr h="41918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姓　名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李　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性　别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出生日期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1988年5月</a:t>
                      </a:r>
                    </a:p>
                  </a:txBody>
                  <a:tcPr marL="45720" marR="45720"/>
                </a:tc>
              </a:tr>
              <a:tr h="419184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民　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籍　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合肥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政治面貌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团　员</a:t>
                      </a:r>
                    </a:p>
                  </a:txBody>
                  <a:tcPr marL="45720" marR="45720"/>
                </a:tc>
              </a:tr>
              <a:tr h="69436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毕业学校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山东旅游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职业学院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学　历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本科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专　业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旅游管理</a:t>
                      </a:r>
                    </a:p>
                  </a:txBody>
                  <a:tcPr marL="45720" marR="45720"/>
                </a:tc>
              </a:tr>
              <a:tr h="41918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普通话水平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一级乙等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英语水平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六级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计算机等级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二　级</a:t>
                      </a:r>
                    </a:p>
                  </a:txBody>
                  <a:tcPr marL="45720" marR="45720"/>
                </a:tc>
              </a:tr>
              <a:tr h="41918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爱好特长</a:t>
                      </a:r>
                    </a:p>
                  </a:txBody>
                  <a:tcPr marL="45720" marR="45720"/>
                </a:tc>
                <a:tc gridSpan="5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舞蹈、演讲、读书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94367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获奖情况</a:t>
                      </a:r>
                    </a:p>
                  </a:txBody>
                  <a:tcPr marL="45720" marR="45720"/>
                </a:tc>
                <a:tc gridSpan="5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山东旅游职业学院演讲比赛一等奖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19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山东旅游职业学院优秀共青团员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1814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4.(2013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辽宁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,16)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概括下面语段的主要信息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不超过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50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字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含标点符号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</a:t>
            </a:r>
            <a:r>
              <a:rPr lang="zh-CN" altLang="en-US" sz="2400" dirty="0">
                <a:latin typeface="+mn-lt"/>
                <a:ea typeface="+mn-ea"/>
              </a:rPr>
              <a:t/>
            </a:r>
            <a:br>
              <a:rPr lang="zh-CN" altLang="en-US" sz="2400"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</a:t>
            </a:r>
            <a:r>
              <a:rPr lang="en-US" altLang="zh-CN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近日,一些网友发布信息,号召节约粮食。随后,新浪网发起“光盘行动”: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拒绝浪费,从我做起,晒出自己吃光的盘子,一起向舌尖上的浪费说“不”,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争做节约达人。该信息被转发约5 000万次。紧接着,人民网也表示支持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“光盘行动”,倡议网民“拒绝浪费,珍惜粮食。今天不剩饭,打包离开,从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我做起”。新华网、光明网及其他各大网站也纷纷关注和转载。很快,活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动参与者在北京实地发放宣传单6万多份,在餐饮企业张贴海报5 000余张,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天津、石家庄、呼和浩特等城市的志愿者也纷纷发放宣传资料。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应聘信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滨湖渡江纪念馆领导: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首先请允许我向您致以真诚的问候和良好的祝愿!非常感谢您在百忙中审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阅我的应聘信。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此致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敬礼!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应聘人:李芳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××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月</a:t>
            </a:r>
            <a:r>
              <a:rPr lang="zh-CN" altLang="en-US" sz="2012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日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22701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29" kern="0" spc="-2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本题要求补充应聘信的正文,应聘信介绍的内容应与应聘职业相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关,包含个人信息、语言能力、专业能力等,结束语表态要委婉恳切。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(示例)我是山东旅游职业学院旅游管理专业的一名女本科毕业生,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今年23岁,共青团员,普通话一级乙等,英语六级,计算机二级。如能有幸成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为贵馆的一名解说员,我一定竭尽所能为各方宾朋热情服务。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51554" name="图片 3" descr="textimage58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30016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5" name="图片 4" descr="textimage59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220186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704850"/>
            <a:ext cx="8505825" cy="5575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方法2　运用修辞法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常见的修辞手法有比喻、拟人、夸张、对比、排比、反问等。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典型例题　SOS儿童村是一个以家庭方式抚养孤儿的国际慈善组织,天津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儿童村是我国首批建立且规模最大的一个。儿童村中每个“家”都有一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个“妈妈”,她既要照料七八个孩子的生活,还要承担起教育的责任。妈妈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们用青春和无私的爱,使一个个孤儿享受到家的温暖。6月23日是“国际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SOS儿童村日”,请你写一段话,向儿童村妈妈表示敬意和祝福。要求:感情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真挚,至少使用一种修辞手法,不超过48字。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要注意以下几点内容:①对象——儿童村妈妈;②内容——表示敬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意和祝福;③形式——至少使用一种修辞手法;④字数——不超过48字。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(示例)阳光与星辰只付出光芒,你们却在最寒冷的地方播种爱和希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望。愿你们生如夏花,永远美丽灿烂,温暖人间。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53602" name="图片 3" descr="textimage6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456406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3" name="图片 4" descr="textimage61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549433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47687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方法3　运用表现手法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常见的表现手法有联想(先找意象,再构思画面,再按序描绘)想象、衬托、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对比、象征、细节描写、化用、正侧结合等。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典型例题　“采菊东篱下,悠然见南山”中的“南山”是陶渊明不经意间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所见。请对诗中“南山”之景展开合理想象,进行生动描写,表达诗人的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“悠然”之情。(100字内)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题干有三个要求:一是想象合理,二是描写生动,三是要符合诗人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“悠然”的心境。只要符合诗人“悠然”的心境,符合自然规律,想象便会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合理、恰当。运用修辞时,注意用词要准确生动,做到描写生动。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在淡雅菊香的微醺中,他转身的一瞬,就迷醉了,袅袅的林雾飘飘绕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绕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山顶林梢似乎正为那沾染的金红而羞惭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三分娇红七分天然。那些呼朋引伴的鸟儿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也结伴回巢了。南山就像他的一位知心酒友</a:t>
            </a:r>
            <a:r>
              <a:rPr lang="en-US" altLang="zh-CN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带着满身的醇香正与他对望。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55650" name="图片 3" descr="textimage6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404812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51" name="图片 4" descr="textimage63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544512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5481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方法4　运用举例法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此法可用事实和名言名句对原句(可作中心句)进行举例。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典型例题　某中学研究性学习小组举办《红楼梦》读书交流会。主题是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“《红楼梦》诗词鉴赏”。请为主持人写一则开场白。要求:①紧扣主题;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②表达得体,富有文采;③不写称呼语、问候语;④不超过60字。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本题是一道开放性题目,注意交流会的主题是“《红楼梦》诗词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鉴赏”,所以拟写开场白时要紧扣《红楼梦》诗词创作的艺术特点、成就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或价值、意义,要注意表达的得体及文采。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(示例)“满纸荒唐言”“谁解其中味”,绝世奇书《红楼梦》中的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诗词也是难得的艺术瑰宝。让我们走近宝书,去欣赏它们的璀璨与绚丽吧!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57698" name="图片 3" descr="textimage64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357822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699" name="图片 3" descr="textimage65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495935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633413"/>
            <a:ext cx="8505825" cy="59864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方法5　运用总分法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此法可用观点句作为总句,然后从不同的方面对原句做阐述或描写。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典型例题　阅读下面的材料,回答问题。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某翻译家在《文艺报》上撰文指出:有人说中国人称自己的国家为“中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国”,表示自己是坐镇在世界中央的天朝,说明中国人自傲。但从国名的中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文翻译来看,译名却能够表达中国人的情感。例如,“英国”为什么不译作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“阴国”?“美国”为什么不译作“霉国”?“德国”为什么不译作“歹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国”?这是因为中国人要从同音字中选出具有最美好含义的字来命名这些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国家。用什么字呢?用“英雄”的“英”、“美丽”的“美”、“道德”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的“德”、“法理”的“法”、“芬芳”的“芬”、“祥瑞”的“瑞”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……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而外国,比如英国,用英文译别国的国名,只用音译,译名中不含有褒贬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意义。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请简要阐述你对上述材料的看法。(150字左右)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29" kern="0" spc="-2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此类题要求考生能够联系时代,透过现象看本质,展开丰富的想象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和联想,能针对材料提出自己的观点并做简要阐述。为什么中文翻译外国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名都选用具有美好含义的译名,这是问题的核心,它体现的究竟是一个民族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怎样的品格与智慧。围绕这个核心问题进一步挖掘隐含在背后的民族文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化, 从中文翻译外国国名的内容与形式出发,考生不难写出内容充实、思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想深刻的观点与看法。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 (示例1)国名的中文翻译,体现了中华民族的美德。一、这表现了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中国人的善良,中国人使用具有美好含义的译名,表达对外国人民的祝福;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二、这体现了中国人的兼容思想,中国人带着自信心去欣赏并接受他国的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优秀文化;三、这体现了中国人的平等思想,在选用具有美好含义的字来翻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译国名时,中国人民对大国和小国、强国和弱国,都一视同仁。</a:t>
            </a:r>
            <a:endParaRPr lang="zh-CN" altLang="en-US">
              <a:latin typeface="+mn-lt"/>
              <a:ea typeface="+mn-ea"/>
            </a:endParaRPr>
          </a:p>
        </p:txBody>
      </p:sp>
      <p:pic>
        <p:nvPicPr>
          <p:cNvPr id="161794" name="图片 3" descr="textimage6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31921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5" name="图片 4" descr="textimage67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406241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(示例2)国名的中文翻译,体现了中华民族的智慧。在翻译他国国名时,中国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人从同音字中选用具有褒义的字,而避免使用带有贬义的字。通过国名翻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译这一独特方式,我们不仅传达了对他国的善意与尊重,也向世界宣示了表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意的中国文字古老而常新的独特魅力。这说明,国名的中文译名既体现了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中文的优势,也体现了翻译的巧妙。</a:t>
            </a:r>
            <a:endParaRPr lang="zh-CN" altLang="en-US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98" kern="0" spc="97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压缩语段常用的方法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54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方法1　提取主干法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所谓“提取主干法”,是把每个句子所表达的重要内容摘出来,然后按题干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要求进行连缀。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典型例题　阅读下面文字,用四个四字短语概括博客精神。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博客中没有永远的阳春白雪,也没有永远的下里巴人,这里没有权威,我们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尊重每种声音,尊重每个个体,我们都有自由表达的权利。既然要容忍各种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声音,就得保持一种开放宽容的心态,你可以与不同的观点进行争鸣,也应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该捍卫别人发言的权利。好的博客应该坚持自己的理想和价值观,有自己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的操守,鄙视低级趣味的内容。在当今喧嚣浮躁、信息泛滥的社会中,博客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的主人是坚持原创思考的一群人!</a:t>
            </a:r>
            <a:endParaRPr lang="zh-CN" altLang="en-US">
              <a:latin typeface="+mn-lt"/>
              <a:ea typeface="+mn-ea"/>
            </a:endParaRPr>
          </a:p>
        </p:txBody>
      </p:sp>
      <p:pic>
        <p:nvPicPr>
          <p:cNvPr id="165890" name="图片 3" descr="textimage68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375" y="1193800"/>
            <a:ext cx="1446213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解答本题时,可运用“提取主干法”,把体现“博客精神”的内容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要点分别从四句话中提取出来:第一句是“尊重每种声音,尊重每个个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体”;第二句是“保持一种开放宽容的心态”;第三句是“坚持自己的理想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和价值观,有自己的操守”;第四句是“坚持原创思考”。之后需按题干要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求用四个四字短语加以概括。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①尊重自由(自由表达)　②开放宽容　③坚持操守(坚持理想)    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④坚持原则(原创思考)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方法2　辨别主次法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这种方法的步骤是:首先给段落划分层次,概括层意;然后辨别主次,留主舍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次;最后压缩语段,连缀语句。</a:t>
            </a:r>
            <a:endParaRPr lang="zh-CN" altLang="en-US">
              <a:latin typeface="+mn-lt"/>
              <a:ea typeface="+mn-ea"/>
            </a:endParaRPr>
          </a:p>
        </p:txBody>
      </p:sp>
      <p:pic>
        <p:nvPicPr>
          <p:cNvPr id="167938" name="图片 3" descr="textimage69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27158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7939" name="图片 4" descr="textimage7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359727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776288"/>
            <a:ext cx="8505825" cy="56705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150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网络发起拒绝浪费的“光盘行动”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网友及媒体纷纷响应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众多</a:t>
            </a:r>
            <a:endParaRPr lang="zh-CN" altLang="en-US" sz="215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志愿者进行实地宣传。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每一分句的内容为一点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答出一点给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答出两点给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答出三点给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字数符合要求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给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</a:t>
            </a:r>
            <a:r>
              <a:rPr lang="en-US" altLang="zh-CN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15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29" kern="0" spc="-2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全段共六句话,首句交代网友的号召,2—5句交代新浪网等网络媒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体的响应,第6句叙述活动参与者(志愿者)的宣传活动。应首先分析语段层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次,然后筛选关键语句,最后分点概述。注意字数限制。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5.(2013山东,18)对下面这段文字提供的信息进行筛选、整合,给“创造”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下定义,不超过30字。(4分)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作为人的一种活动,创造包括思维活动和行为活动。创造一定要获得成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果。形形色色的创造成果可以分为两种类型:一类是精神性的,即新的认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识;另一类是物质性的,即新的事物。这些创造成果不管以何种形式表现出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来,都必须具备“首次获得”这个必要条件。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22530" name="图片 3" descr="textimage9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93980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4" descr="textimage10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113" y="242093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0" y="919163"/>
            <a:ext cx="9144000" cy="2652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t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2212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典型例题　阅读下面的材料,概括要点回答中国建设世界一流大学缺少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“什么”。不超过25字。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4月23日,“2011大学校长全球峰会”在清华大学举行。其中,“中国建设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世界一流大学”成为热议的话题。多位大学校长接受记者采访时表示:目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前,中国顶尖大学在吸纳拥有国际学术背景人才、借鉴发达国家的教学制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度和成功经验等方面缺乏全球化视野;许多人安于现状,在科研方面全方位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地紧盯世界一流水平的意识不够,仅满足于在国内获奖或在国内刊物上发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表论文。他们建议,政府主管部门要扮演好自己的角色,为学校营造出宽松</a:t>
            </a:r>
            <a:r>
              <a:rPr>
                <a:latin typeface="+mn-lt"/>
                <a:ea typeface="+mn-ea"/>
              </a:rPr>
              <a:t/>
            </a:r>
            <a:br>
              <a:rPr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的发展环境;全社会对于大学发展应抱有平和的心态,少一些急功近利。</a:t>
            </a:r>
            <a:endParaRPr lang="zh-CN" altLang="en-US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答题时,可按如下步骤进行:</a:t>
            </a:r>
            <a:endParaRPr lang="zh-CN" altLang="en-US">
              <a:latin typeface="+mn-lt"/>
              <a:ea typeface="+mn-ea"/>
            </a:endParaRPr>
          </a:p>
        </p:txBody>
      </p:sp>
      <p:pic>
        <p:nvPicPr>
          <p:cNvPr id="169986" name="图片 3" descr="textimage71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542131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5926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(1)划分层次,概括层意。以句号为界,本段划分为四个层次:①清华大学举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行“峰会”;②指出热议话题;③中国顶尖大学缺乏全球化视野,许多人安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于现状;④建议政府主管部门为学校营造出宽松的发展环境,大学发展应抱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有平和的心态,少一些急功近利。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(2)辨析主次,留主舍次。上述四层中,重要内容应是③④两层,次要方面是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①②。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(3)压缩连缀,切合要求。这一步可借用“提取主干法”,压缩③④两层,按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照题干要求“概括要点”,即以短语的形式回答中国建设世界一流大学缺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少“什么”。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全球化视野、追求卓越的意识、宽松环境、平和心态。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72034" name="图片 3" descr="textimage72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5457825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51101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方法3　合并意义法</a:t>
            </a:r>
            <a:endParaRPr lang="zh-CN" altLang="en-US" sz="240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这种方法是根据语段之间的关系进行归纳的一种压缩方法。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典型例题　阅读下面的文字,概括成30字以内的一句话。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塞内加尔近四十年来经济增长达到了百分之五点六,通货膨胀率下降到了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百分之三以下。反对派指责说,这些数字掩盖了九百万塞内加尔人生活困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难的现实。现在经济上的好转还没有给老百姓带来好处,所以在社会生活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方面出现了紧张气氛。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总统说塞内加尔的生活质量“有了明显的改善”,并说已成功地给塞内加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尔的经济结构“重新注入了活力”, 反对派指责国家经济后退到了世界排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名第一百五十六位,人民的生活水平在贫困线以下,特别是在农村地区以及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大城市郊区的人更是贫困,人民普遍反对政府。</a:t>
            </a: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1133475"/>
            <a:ext cx="8505825" cy="49625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29" kern="0" spc="-2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细读两段文字,可发现它们之间结构基本相同,内容基本一致。第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一段内容:①塞内加尔经济增长;(第一句话)②反对派与政府观点对立;(第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二句话)③社会生活方面气氛紧张。(第三句话)第二段内容:①塞内加尔经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济好转;(开头——“重新注入了活力”)②反对派与政府观点对立;(“反对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派”——“第一百五十六位”)③人民普遍反对政府。(结尾——“人民的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生活水平”)根据上述内容,把两段的三层内容相合复制(类似数学上的合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并同类项)。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51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塞内加尔经济虽然好转,但反对派与政府依然对立,社会关系紧张。</a:t>
            </a:r>
            <a:endParaRPr lang="en-US" altLang="zh-CN" sz="2012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n-lt"/>
                <a:ea typeface="+mn-ea"/>
              </a:rPr>
              <a:t>这里需要向同学们指出的是</a:t>
            </a:r>
            <a:r>
              <a:rPr lang="en-US" altLang="zh-CN" dirty="0">
                <a:latin typeface="+mn-lt"/>
                <a:ea typeface="+mn-ea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>我们将“提取主干法”“辨别主次法”“合</a:t>
            </a:r>
            <a:br>
              <a:rPr lang="zh-CN" altLang="en-US" dirty="0">
                <a:latin typeface="+mn-lt"/>
                <a:ea typeface="+mn-ea"/>
              </a:rPr>
            </a:br>
            <a:r>
              <a:rPr lang="zh-CN" altLang="en-US" dirty="0">
                <a:latin typeface="+mn-lt"/>
                <a:ea typeface="+mn-ea"/>
              </a:rPr>
              <a:t>并意义法”分开讲述</a:t>
            </a:r>
            <a:r>
              <a:rPr lang="en-US" altLang="zh-CN" dirty="0">
                <a:latin typeface="+mn-lt"/>
                <a:ea typeface="+mn-ea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>只是为解题提供可操作性</a:t>
            </a:r>
            <a:r>
              <a:rPr lang="en-US" altLang="zh-CN" dirty="0">
                <a:latin typeface="+mn-lt"/>
                <a:ea typeface="+mn-ea"/>
              </a:rPr>
              <a:t>,</a:t>
            </a:r>
            <a:r>
              <a:rPr lang="zh-CN" altLang="en-US" dirty="0">
                <a:latin typeface="+mn-lt"/>
                <a:ea typeface="+mn-ea"/>
              </a:rPr>
              <a:t>其实三者是密不可分的</a:t>
            </a:r>
            <a:r>
              <a:rPr lang="en-US" altLang="zh-CN" dirty="0">
                <a:latin typeface="+mn-lt"/>
                <a:ea typeface="+mn-ea"/>
              </a:rPr>
              <a:t>,</a:t>
            </a:r>
            <a:br>
              <a:rPr lang="en-US" altLang="zh-CN" dirty="0">
                <a:latin typeface="+mn-lt"/>
                <a:ea typeface="+mn-ea"/>
              </a:rPr>
            </a:br>
            <a:r>
              <a:rPr lang="zh-CN" altLang="en-US" dirty="0">
                <a:latin typeface="+mn-lt"/>
                <a:ea typeface="+mn-ea"/>
              </a:rPr>
              <a:t>在压缩过程中常常是交叉并用的。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176130" name="图片 3" descr="textimage73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1300163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6131" name="图片 4" descr="textimage74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4527550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2925" y="2101850"/>
            <a:ext cx="8505825" cy="18907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50" kern="0" spc="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150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　创造是人首次获得精神或物质成果的思维和行为活动。</a:t>
            </a:r>
            <a:endParaRPr lang="zh-CN" altLang="en-US" sz="2150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29" kern="0" spc="-20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　这段文字共有四句话,第1句说创造的内容,2、3句说创造的目的</a:t>
            </a:r>
            <a:endParaRPr lang="zh-CN" altLang="en-US" dirty="0">
              <a:latin typeface="+mn-lt"/>
              <a:ea typeface="+mn-ea"/>
            </a:endParaRPr>
          </a:p>
          <a:p>
            <a:pPr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及成果类型,第4句说创造成果必须具备的条件。应筛选出三个层次的要</a:t>
            </a:r>
            <a:r>
              <a:rPr dirty="0">
                <a:latin typeface="+mn-lt"/>
                <a:ea typeface="+mn-ea"/>
              </a:rPr>
              <a:t/>
            </a:r>
            <a:br>
              <a:rPr dirty="0">
                <a:latin typeface="+mn-lt"/>
                <a:ea typeface="+mn-ea"/>
              </a:rPr>
            </a:br>
            <a:r>
              <a:rPr lang="zh-CN" altLang="en-US" sz="2012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点加以概括。</a:t>
            </a:r>
            <a:endParaRPr lang="zh-CN" altLang="en-US" dirty="0">
              <a:latin typeface="+mn-lt"/>
              <a:ea typeface="+mn-ea"/>
            </a:endParaRPr>
          </a:p>
        </p:txBody>
      </p:sp>
      <p:pic>
        <p:nvPicPr>
          <p:cNvPr id="24578" name="图片 3" descr="textimage11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225583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图片 3" descr="textimage8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9113" y="2744788"/>
            <a:ext cx="180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119</TotalTime>
  <Words>16615</Words>
  <PresentationFormat>自定义</PresentationFormat>
  <Paragraphs>451</Paragraphs>
  <Slides>83</Slides>
  <Notes>83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6</vt:i4>
      </vt:variant>
      <vt:variant>
        <vt:lpstr>幻灯片标题</vt:lpstr>
      </vt:variant>
      <vt:variant>
        <vt:i4>83</vt:i4>
      </vt:variant>
    </vt:vector>
  </HeadingPairs>
  <TitlesOfParts>
    <vt:vector size="96" baseType="lpstr">
      <vt:lpstr>Calibri</vt:lpstr>
      <vt:lpstr>宋体</vt:lpstr>
      <vt:lpstr>Arial</vt:lpstr>
      <vt:lpstr>黑体</vt:lpstr>
      <vt:lpstr>Times New Roman</vt:lpstr>
      <vt:lpstr>Arial Narrow</vt:lpstr>
      <vt:lpstr>Arial Unicode MS</vt:lpstr>
      <vt:lpstr>主题1</vt:lpstr>
      <vt:lpstr>主题1</vt:lpstr>
      <vt:lpstr>主题1</vt:lpstr>
      <vt:lpstr>主题1</vt:lpstr>
      <vt:lpstr>主题1</vt:lpstr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Windows 用户</cp:lastModifiedBy>
  <cp:revision>140</cp:revision>
  <dcterms:modified xsi:type="dcterms:W3CDTF">2016-07-19T03:22:38Z</dcterms:modified>
</cp:coreProperties>
</file>