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7"/>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60"/>
        <p:guide pos="2880"/>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0" Type="http://schemas.openxmlformats.org/officeDocument/2006/relationships/tableStyles" Target="tableStyles.xml"/><Relationship Id="rId4" Type="http://schemas.openxmlformats.org/officeDocument/2006/relationships/slide" Target="slides/slide2.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notesMaster" Target="notesMasters/notesMaster1.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99682" name="页眉占位符 199681"/>
          <p:cNvSpPr>
            <a:spLocks noGrp="1"/>
          </p:cNvSpPr>
          <p:nvPr>
            <p:ph type="hdr" sz="quarter"/>
          </p:nvPr>
        </p:nvSpPr>
        <p:spPr>
          <a:xfrm>
            <a:off x="0" y="0"/>
            <a:ext cx="2971800" cy="457200"/>
          </a:xfrm>
          <a:prstGeom prst="rect">
            <a:avLst/>
          </a:prstGeom>
          <a:noFill/>
          <a:ln w="9525">
            <a:noFill/>
          </a:ln>
        </p:spPr>
        <p:txBody>
          <a:bodyPr/>
          <a:p>
            <a:pPr lvl="0" fontAlgn="base"/>
            <a:endParaRPr lang="zh-CN" altLang="en-US" sz="1200" strike="noStrike" noProof="1" dirty="0"/>
          </a:p>
        </p:txBody>
      </p:sp>
      <p:sp>
        <p:nvSpPr>
          <p:cNvPr id="199683" name="日期占位符 199682"/>
          <p:cNvSpPr>
            <a:spLocks noGrp="1"/>
          </p:cNvSpPr>
          <p:nvPr>
            <p:ph type="dt" idx="1"/>
          </p:nvPr>
        </p:nvSpPr>
        <p:spPr>
          <a:xfrm>
            <a:off x="3884613" y="0"/>
            <a:ext cx="2971800" cy="457200"/>
          </a:xfrm>
          <a:prstGeom prst="rect">
            <a:avLst/>
          </a:prstGeom>
          <a:noFill/>
          <a:ln w="9525">
            <a:noFill/>
          </a:ln>
        </p:spPr>
        <p:txBody>
          <a:bodyPr/>
          <a:p>
            <a:pPr lvl="0" algn="r" fontAlgn="base"/>
            <a:fld id="{BB962C8B-B14F-4D97-AF65-F5344CB8AC3E}" type="datetimeFigureOut">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latin typeface="Arial" panose="020B0604020202020204" pitchFamily="34" charset="0"/>
              <a:ea typeface="宋体" panose="02010600030101010101" pitchFamily="2" charset="-122"/>
              <a:cs typeface="+mn-cs"/>
            </a:endParaRPr>
          </a:p>
        </p:txBody>
      </p:sp>
      <p:sp>
        <p:nvSpPr>
          <p:cNvPr id="2052" name="幻灯片图像占位符 199683"/>
          <p:cNvSpPr>
            <a:spLocks noRo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2053" name="文本占位符 199684"/>
          <p:cNvSpPr>
            <a:spLocks noGrp="1"/>
          </p:cNvSpPr>
          <p:nvPr>
            <p:ph type="body" sz="quarter"/>
          </p:nvPr>
        </p:nvSpPr>
        <p:spPr>
          <a:xfrm>
            <a:off x="685800" y="4343400"/>
            <a:ext cx="5486400" cy="4114800"/>
          </a:xfrm>
          <a:prstGeom prst="rect">
            <a:avLst/>
          </a:prstGeom>
          <a:noFill/>
          <a:ln w="9525">
            <a:noFill/>
          </a:ln>
        </p:spPr>
        <p:txBody>
          <a:bodyPr anchor="t"/>
          <a:p>
            <a:pPr lvl="0"/>
            <a:r>
              <a:rPr lang="zh-CN" altLang="en-US" dirty="0"/>
              <a:t>单击此处编辑母版文本样式</a:t>
            </a:r>
            <a:endParaRPr lang="zh-CN" altLang="en-US" dirty="0"/>
          </a:p>
          <a:p>
            <a:pPr lvl="1" indent="0"/>
            <a:r>
              <a:rPr lang="zh-CN" altLang="en-US" dirty="0"/>
              <a:t>第二级</a:t>
            </a:r>
            <a:endParaRPr lang="zh-CN" altLang="en-US" dirty="0"/>
          </a:p>
          <a:p>
            <a:pPr lvl="2" indent="0"/>
            <a:r>
              <a:rPr lang="zh-CN" altLang="en-US" dirty="0"/>
              <a:t>第三级</a:t>
            </a:r>
            <a:endParaRPr lang="zh-CN" altLang="en-US" dirty="0"/>
          </a:p>
          <a:p>
            <a:pPr lvl="3" indent="0"/>
            <a:r>
              <a:rPr lang="zh-CN" altLang="en-US" dirty="0"/>
              <a:t>第四级</a:t>
            </a:r>
            <a:endParaRPr lang="zh-CN" altLang="en-US" dirty="0"/>
          </a:p>
          <a:p>
            <a:pPr lvl="4" indent="0"/>
            <a:r>
              <a:rPr lang="zh-CN" altLang="en-US" dirty="0"/>
              <a:t>第五级</a:t>
            </a:r>
            <a:endParaRPr lang="zh-CN" altLang="en-US" dirty="0"/>
          </a:p>
        </p:txBody>
      </p:sp>
      <p:sp>
        <p:nvSpPr>
          <p:cNvPr id="199686" name="页脚占位符 199685"/>
          <p:cNvSpPr>
            <a:spLocks noGrp="1"/>
          </p:cNvSpPr>
          <p:nvPr>
            <p:ph type="ftr" sz="quarter" idx="4"/>
          </p:nvPr>
        </p:nvSpPr>
        <p:spPr>
          <a:xfrm>
            <a:off x="0" y="8685213"/>
            <a:ext cx="2971800" cy="457200"/>
          </a:xfrm>
          <a:prstGeom prst="rect">
            <a:avLst/>
          </a:prstGeom>
          <a:noFill/>
          <a:ln w="9525">
            <a:noFill/>
          </a:ln>
        </p:spPr>
        <p:txBody>
          <a:bodyPr anchor="b"/>
          <a:p>
            <a:pPr lvl="0" fontAlgn="base"/>
            <a:endParaRPr lang="zh-CN" altLang="en-US" sz="1200" strike="noStrike" noProof="1" dirty="0"/>
          </a:p>
        </p:txBody>
      </p:sp>
      <p:sp>
        <p:nvSpPr>
          <p:cNvPr id="199687" name="灯片编号占位符 199686"/>
          <p:cNvSpPr>
            <a:spLocks noGrp="1"/>
          </p:cNvSpPr>
          <p:nvPr>
            <p:ph type="sldNum" sz="quarter" idx="5"/>
          </p:nvPr>
        </p:nvSpPr>
        <p:spPr>
          <a:xfrm>
            <a:off x="3884613" y="8685213"/>
            <a:ext cx="2971800" cy="457200"/>
          </a:xfrm>
          <a:prstGeom prst="rect">
            <a:avLst/>
          </a:prstGeom>
          <a:noFill/>
          <a:ln w="9525">
            <a:noFill/>
          </a:ln>
        </p:spPr>
        <p:txBody>
          <a:bodyPr anchor="b"/>
          <a:p>
            <a:pPr lvl="0" algn="r" fontAlgn="base"/>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2pPr>
    <a:lvl3pPr marL="914400" lvl="2"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3pPr>
    <a:lvl4pPr marL="1371600" lvl="3"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4pPr>
    <a:lvl5pPr marL="1828800" lvl="4"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5pPr>
    <a:lvl6pPr marL="2286000" lvl="5"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6pPr>
    <a:lvl7pPr marL="2743200" lvl="6"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7pPr>
    <a:lvl8pPr marL="3200400" lvl="7"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8pPr>
    <a:lvl9pPr marL="3657600" lvl="8"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大标题">
    <p:spTree>
      <p:nvGrpSpPr>
        <p:cNvPr id="1" name=""/>
        <p:cNvGrpSpPr/>
        <p:nvPr/>
      </p:nvGrpSpPr>
      <p:grpSpPr>
        <a:xfrm>
          <a:off x="0" y="0"/>
          <a:ext cx="0" cy="0"/>
          <a:chOff x="0" y="0"/>
          <a:chExt cx="0" cy="0"/>
        </a:xfrm>
      </p:grpSpPr>
      <p:sp>
        <p:nvSpPr>
          <p:cNvPr id="146" name="is1ide-Oval 2"/>
          <p:cNvSpPr/>
          <p:nvPr/>
        </p:nvSpPr>
        <p:spPr>
          <a:xfrm>
            <a:off x="2738665" y="2320101"/>
            <a:ext cx="1500495" cy="1553700"/>
          </a:xfrm>
          <a:prstGeom prst="ellipse">
            <a:avLst/>
          </a:prstGeom>
          <a:solidFill>
            <a:schemeClr val="bg1">
              <a:lumMod val="95000"/>
            </a:schemeClr>
          </a:solidFill>
          <a:ln w="12700" cap="flat">
            <a:solidFill>
              <a:srgbClr val="DCDEE0"/>
            </a:solidFill>
            <a:prstDash val="solid"/>
            <a:round/>
          </a:ln>
          <a:effectLst/>
        </p:spPr>
        <p:txBody>
          <a:bodyPr anchor="ctr"/>
          <a:lstStyle/>
          <a:p>
            <a:pPr algn="ctr"/>
          </a:p>
        </p:txBody>
      </p:sp>
      <p:sp>
        <p:nvSpPr>
          <p:cNvPr id="142" name="is1ide-Freeform: Shape 4"/>
          <p:cNvSpPr/>
          <p:nvPr userDrawn="1"/>
        </p:nvSpPr>
        <p:spPr>
          <a:xfrm>
            <a:off x="3517559" y="2062769"/>
            <a:ext cx="980963" cy="1015747"/>
          </a:xfrm>
          <a:custGeom>
            <a:avLst/>
            <a:gdLst/>
            <a:ahLst/>
            <a:cxnLst>
              <a:cxn ang="0">
                <a:pos x="wd2" y="hd2"/>
              </a:cxn>
              <a:cxn ang="5400000">
                <a:pos x="wd2" y="hd2"/>
              </a:cxn>
              <a:cxn ang="10800000">
                <a:pos x="wd2" y="hd2"/>
              </a:cxn>
              <a:cxn ang="16200000">
                <a:pos x="wd2" y="hd2"/>
              </a:cxn>
            </a:cxnLst>
            <a:rect l="0" t="0" r="r" b="b"/>
            <a:pathLst>
              <a:path w="21600" h="21600" extrusionOk="0">
                <a:moveTo>
                  <a:pt x="18436" y="21567"/>
                </a:moveTo>
                <a:cubicBezTo>
                  <a:pt x="18436" y="21578"/>
                  <a:pt x="18435" y="21589"/>
                  <a:pt x="18435" y="21600"/>
                </a:cubicBezTo>
                <a:lnTo>
                  <a:pt x="21600" y="21600"/>
                </a:lnTo>
                <a:cubicBezTo>
                  <a:pt x="21600" y="17665"/>
                  <a:pt x="20548" y="13976"/>
                  <a:pt x="18709" y="10799"/>
                </a:cubicBezTo>
                <a:cubicBezTo>
                  <a:pt x="17761" y="9160"/>
                  <a:pt x="16603" y="7657"/>
                  <a:pt x="15274" y="6327"/>
                </a:cubicBezTo>
                <a:cubicBezTo>
                  <a:pt x="11364" y="2418"/>
                  <a:pt x="5965" y="0"/>
                  <a:pt x="0" y="0"/>
                </a:cubicBezTo>
                <a:lnTo>
                  <a:pt x="0" y="3064"/>
                </a:lnTo>
                <a:cubicBezTo>
                  <a:pt x="10188" y="3101"/>
                  <a:pt x="18436" y="11370"/>
                  <a:pt x="18436" y="21567"/>
                </a:cubicBezTo>
                <a:close/>
              </a:path>
            </a:pathLst>
          </a:custGeom>
          <a:solidFill>
            <a:schemeClr val="accent1"/>
          </a:solidFill>
          <a:ln w="12700">
            <a:miter lim="400000"/>
          </a:ln>
        </p:spPr>
        <p:txBody>
          <a:bodyPr anchor="ctr"/>
          <a:lstStyle/>
          <a:p>
            <a:pPr algn="ctr"/>
          </a:p>
        </p:txBody>
      </p:sp>
      <p:sp>
        <p:nvSpPr>
          <p:cNvPr id="143" name="is1ide-Freeform: Shape 5"/>
          <p:cNvSpPr/>
          <p:nvPr userDrawn="1"/>
        </p:nvSpPr>
        <p:spPr>
          <a:xfrm>
            <a:off x="3517563" y="3115382"/>
            <a:ext cx="980955" cy="1015747"/>
          </a:xfrm>
          <a:custGeom>
            <a:avLst/>
            <a:gdLst/>
            <a:ahLst/>
            <a:cxnLst>
              <a:cxn ang="0">
                <a:pos x="wd2" y="hd2"/>
              </a:cxn>
              <a:cxn ang="5400000">
                <a:pos x="wd2" y="hd2"/>
              </a:cxn>
              <a:cxn ang="10800000">
                <a:pos x="wd2" y="hd2"/>
              </a:cxn>
              <a:cxn ang="16200000">
                <a:pos x="wd2" y="hd2"/>
              </a:cxn>
            </a:cxnLst>
            <a:rect l="0" t="0" r="r" b="b"/>
            <a:pathLst>
              <a:path w="21600" h="21600" extrusionOk="0">
                <a:moveTo>
                  <a:pt x="18435" y="0"/>
                </a:moveTo>
                <a:cubicBezTo>
                  <a:pt x="18417" y="10181"/>
                  <a:pt x="10177" y="18432"/>
                  <a:pt x="0" y="18469"/>
                </a:cubicBezTo>
                <a:lnTo>
                  <a:pt x="0" y="21600"/>
                </a:lnTo>
                <a:cubicBezTo>
                  <a:pt x="5965" y="21600"/>
                  <a:pt x="11364" y="19182"/>
                  <a:pt x="15274" y="15274"/>
                </a:cubicBezTo>
                <a:cubicBezTo>
                  <a:pt x="16603" y="13944"/>
                  <a:pt x="17761" y="12441"/>
                  <a:pt x="18709" y="10802"/>
                </a:cubicBezTo>
                <a:cubicBezTo>
                  <a:pt x="20548" y="7624"/>
                  <a:pt x="21600" y="3935"/>
                  <a:pt x="21600" y="0"/>
                </a:cubicBezTo>
                <a:cubicBezTo>
                  <a:pt x="21600" y="0"/>
                  <a:pt x="18435" y="0"/>
                  <a:pt x="18435" y="0"/>
                </a:cubicBezTo>
                <a:close/>
              </a:path>
            </a:pathLst>
          </a:custGeom>
          <a:solidFill>
            <a:schemeClr val="accent2"/>
          </a:solidFill>
          <a:ln w="12700">
            <a:miter lim="400000"/>
          </a:ln>
        </p:spPr>
        <p:txBody>
          <a:bodyPr anchor="ctr"/>
          <a:lstStyle/>
          <a:p>
            <a:pPr algn="ctr"/>
          </a:p>
        </p:txBody>
      </p:sp>
      <p:sp>
        <p:nvSpPr>
          <p:cNvPr id="144" name="is1ide-Freeform: Shape 6"/>
          <p:cNvSpPr/>
          <p:nvPr userDrawn="1"/>
        </p:nvSpPr>
        <p:spPr>
          <a:xfrm>
            <a:off x="2501000" y="3115382"/>
            <a:ext cx="980963" cy="1015747"/>
          </a:xfrm>
          <a:custGeom>
            <a:avLst/>
            <a:gdLst/>
            <a:ahLst/>
            <a:cxnLst>
              <a:cxn ang="0">
                <a:pos x="wd2" y="hd2"/>
              </a:cxn>
              <a:cxn ang="5400000">
                <a:pos x="wd2" y="hd2"/>
              </a:cxn>
              <a:cxn ang="10800000">
                <a:pos x="wd2" y="hd2"/>
              </a:cxn>
              <a:cxn ang="16200000">
                <a:pos x="wd2" y="hd2"/>
              </a:cxn>
            </a:cxnLst>
            <a:rect l="0" t="0" r="r" b="b"/>
            <a:pathLst>
              <a:path w="21600" h="21600" extrusionOk="0">
                <a:moveTo>
                  <a:pt x="21532" y="18470"/>
                </a:moveTo>
                <a:cubicBezTo>
                  <a:pt x="11325" y="18470"/>
                  <a:pt x="3048" y="10204"/>
                  <a:pt x="3030" y="0"/>
                </a:cubicBezTo>
                <a:lnTo>
                  <a:pt x="0" y="0"/>
                </a:lnTo>
                <a:cubicBezTo>
                  <a:pt x="0" y="3935"/>
                  <a:pt x="1052" y="7624"/>
                  <a:pt x="2891" y="10802"/>
                </a:cubicBezTo>
                <a:cubicBezTo>
                  <a:pt x="3839" y="12441"/>
                  <a:pt x="4997" y="13944"/>
                  <a:pt x="6326" y="15274"/>
                </a:cubicBezTo>
                <a:cubicBezTo>
                  <a:pt x="10235" y="19182"/>
                  <a:pt x="15635" y="21600"/>
                  <a:pt x="21600" y="21600"/>
                </a:cubicBezTo>
                <a:lnTo>
                  <a:pt x="21600" y="18469"/>
                </a:lnTo>
                <a:cubicBezTo>
                  <a:pt x="21577" y="18469"/>
                  <a:pt x="21555" y="18470"/>
                  <a:pt x="21532" y="18470"/>
                </a:cubicBezTo>
                <a:close/>
              </a:path>
            </a:pathLst>
          </a:custGeom>
          <a:solidFill>
            <a:schemeClr val="accent3"/>
          </a:solidFill>
          <a:ln w="12700">
            <a:miter lim="400000"/>
          </a:ln>
        </p:spPr>
        <p:txBody>
          <a:bodyPr anchor="ctr"/>
          <a:lstStyle/>
          <a:p>
            <a:pPr algn="ctr"/>
          </a:p>
        </p:txBody>
      </p:sp>
      <p:sp>
        <p:nvSpPr>
          <p:cNvPr id="145" name="is1ide-Freeform: Shape 7"/>
          <p:cNvSpPr/>
          <p:nvPr userDrawn="1"/>
        </p:nvSpPr>
        <p:spPr>
          <a:xfrm>
            <a:off x="2500996" y="2062769"/>
            <a:ext cx="980971" cy="1015747"/>
          </a:xfrm>
          <a:custGeom>
            <a:avLst/>
            <a:gdLst/>
            <a:ahLst/>
            <a:cxnLst>
              <a:cxn ang="0">
                <a:pos x="wd2" y="hd2"/>
              </a:cxn>
              <a:cxn ang="5400000">
                <a:pos x="wd2" y="hd2"/>
              </a:cxn>
              <a:cxn ang="10800000">
                <a:pos x="wd2" y="hd2"/>
              </a:cxn>
              <a:cxn ang="16200000">
                <a:pos x="wd2" y="hd2"/>
              </a:cxn>
            </a:cxnLst>
            <a:rect l="0" t="0" r="r" b="b"/>
            <a:pathLst>
              <a:path w="21600" h="21600" extrusionOk="0">
                <a:moveTo>
                  <a:pt x="3030" y="21567"/>
                </a:moveTo>
                <a:cubicBezTo>
                  <a:pt x="3030" y="11347"/>
                  <a:pt x="11313" y="3063"/>
                  <a:pt x="21532" y="3063"/>
                </a:cubicBezTo>
                <a:cubicBezTo>
                  <a:pt x="21555" y="3063"/>
                  <a:pt x="21577" y="3064"/>
                  <a:pt x="21600" y="3064"/>
                </a:cubicBezTo>
                <a:lnTo>
                  <a:pt x="21600" y="0"/>
                </a:lnTo>
                <a:cubicBezTo>
                  <a:pt x="15635" y="0"/>
                  <a:pt x="10235" y="2418"/>
                  <a:pt x="6326" y="6327"/>
                </a:cubicBezTo>
                <a:cubicBezTo>
                  <a:pt x="4997" y="7657"/>
                  <a:pt x="3839" y="9160"/>
                  <a:pt x="2891" y="10799"/>
                </a:cubicBezTo>
                <a:cubicBezTo>
                  <a:pt x="1052" y="13976"/>
                  <a:pt x="0" y="17665"/>
                  <a:pt x="0" y="21600"/>
                </a:cubicBezTo>
                <a:lnTo>
                  <a:pt x="3030" y="21600"/>
                </a:lnTo>
                <a:cubicBezTo>
                  <a:pt x="3030" y="21589"/>
                  <a:pt x="3030" y="21578"/>
                  <a:pt x="3030" y="21567"/>
                </a:cubicBezTo>
                <a:close/>
              </a:path>
            </a:pathLst>
          </a:custGeom>
          <a:solidFill>
            <a:schemeClr val="accent4"/>
          </a:solidFill>
          <a:ln w="12700">
            <a:miter lim="400000"/>
          </a:ln>
        </p:spPr>
        <p:txBody>
          <a:bodyPr anchor="ctr"/>
          <a:lstStyle/>
          <a:p>
            <a:pPr algn="ctr"/>
          </a:p>
        </p:txBody>
      </p:sp>
      <p:pic>
        <p:nvPicPr>
          <p:cNvPr id="3" name="图片 2"/>
          <p:cNvPicPr>
            <a:picLocks noChangeAspect="1"/>
          </p:cNvPicPr>
          <p:nvPr userDrawn="1"/>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992202" y="2614835"/>
            <a:ext cx="1050706" cy="927362"/>
          </a:xfrm>
          <a:prstGeom prst="rect">
            <a:avLst/>
          </a:prstGeom>
        </p:spPr>
      </p:pic>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小标题1">
    <p:spTree>
      <p:nvGrpSpPr>
        <p:cNvPr id="1" name=""/>
        <p:cNvGrpSpPr/>
        <p:nvPr/>
      </p:nvGrpSpPr>
      <p:grpSpPr>
        <a:xfrm>
          <a:off x="0" y="0"/>
          <a:ext cx="0" cy="0"/>
          <a:chOff x="0" y="0"/>
          <a:chExt cx="0" cy="0"/>
        </a:xfrm>
      </p:grpSpPr>
      <p:grpSp>
        <p:nvGrpSpPr>
          <p:cNvPr id="8" name="组合 9"/>
          <p:cNvGrpSpPr/>
          <p:nvPr userDrawn="1"/>
        </p:nvGrpSpPr>
        <p:grpSpPr bwMode="auto">
          <a:xfrm>
            <a:off x="2503624" y="2543018"/>
            <a:ext cx="1641044" cy="1602663"/>
            <a:chOff x="0" y="0"/>
            <a:chExt cx="1387872" cy="1387872"/>
          </a:xfrm>
        </p:grpSpPr>
        <p:sp>
          <p:nvSpPr>
            <p:cNvPr id="9" name="同心圆 11"/>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E44B42"/>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0" name="空心弧 12"/>
            <p:cNvSpPr>
              <a:spLocks noChangeArrowheads="1"/>
            </p:cNvSpPr>
            <p:nvPr/>
          </p:nvSpPr>
          <p:spPr bwMode="auto">
            <a:xfrm rot="5400000">
              <a:off x="0" y="0"/>
              <a:ext cx="1387872" cy="1387872"/>
            </a:xfrm>
            <a:custGeom>
              <a:avLst/>
              <a:gdLst>
                <a:gd name="G0" fmla="+- 7411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411"/>
                <a:gd name="G18" fmla="*/ 7411 1 2"/>
                <a:gd name="G19" fmla="+- G18 5400 0"/>
                <a:gd name="G20" fmla="cos G19 11796480"/>
                <a:gd name="G21" fmla="sin G19 11796480"/>
                <a:gd name="G22" fmla="+- G20 10800 0"/>
                <a:gd name="G23" fmla="+- G21 10800 0"/>
                <a:gd name="G24" fmla="+- 10800 0 G20"/>
                <a:gd name="G25" fmla="+- 7411 10800 0"/>
                <a:gd name="G26" fmla="?: G9 G17 G25"/>
                <a:gd name="G27" fmla="?: G9 0 21600"/>
                <a:gd name="G28" fmla="cos 10800 11796480"/>
                <a:gd name="G29" fmla="sin 10800 11796480"/>
                <a:gd name="G30" fmla="sin 7411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94 w 21600"/>
                <a:gd name="T15" fmla="*/ 10800 h 21600"/>
                <a:gd name="T16" fmla="*/ 10800 w 21600"/>
                <a:gd name="T17" fmla="*/ 3389 h 21600"/>
                <a:gd name="T18" fmla="*/ 19906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389" y="10800"/>
                  </a:moveTo>
                  <a:cubicBezTo>
                    <a:pt x="3389" y="6707"/>
                    <a:pt x="6707" y="3389"/>
                    <a:pt x="10800" y="3389"/>
                  </a:cubicBezTo>
                  <a:cubicBezTo>
                    <a:pt x="14892" y="3388"/>
                    <a:pt x="18210" y="6707"/>
                    <a:pt x="18211" y="10799"/>
                  </a:cubicBezTo>
                  <a:lnTo>
                    <a:pt x="21600" y="10800"/>
                  </a:lnTo>
                  <a:cubicBezTo>
                    <a:pt x="21600" y="4835"/>
                    <a:pt x="16764" y="0"/>
                    <a:pt x="10800" y="0"/>
                  </a:cubicBezTo>
                  <a:cubicBezTo>
                    <a:pt x="4835" y="0"/>
                    <a:pt x="0" y="4835"/>
                    <a:pt x="0" y="10800"/>
                  </a:cubicBezTo>
                  <a:close/>
                </a:path>
              </a:pathLst>
            </a:custGeom>
            <a:solidFill>
              <a:schemeClr val="bg1">
                <a:lumMod val="75000"/>
                <a:alpha val="34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11" name="文本框 19"/>
          <p:cNvSpPr>
            <a:spLocks noChangeArrowheads="1"/>
          </p:cNvSpPr>
          <p:nvPr userDrawn="1"/>
        </p:nvSpPr>
        <p:spPr bwMode="auto">
          <a:xfrm>
            <a:off x="2858240" y="2990114"/>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小标题2">
    <p:spTree>
      <p:nvGrpSpPr>
        <p:cNvPr id="1" name=""/>
        <p:cNvGrpSpPr/>
        <p:nvPr/>
      </p:nvGrpSpPr>
      <p:grpSpPr>
        <a:xfrm>
          <a:off x="0" y="0"/>
          <a:ext cx="0" cy="0"/>
          <a:chOff x="0" y="0"/>
          <a:chExt cx="0" cy="0"/>
        </a:xfrm>
      </p:grpSpPr>
      <p:grpSp>
        <p:nvGrpSpPr>
          <p:cNvPr id="10" name="组合 13"/>
          <p:cNvGrpSpPr/>
          <p:nvPr userDrawn="1"/>
        </p:nvGrpSpPr>
        <p:grpSpPr bwMode="auto">
          <a:xfrm>
            <a:off x="2516128" y="2530976"/>
            <a:ext cx="1641044" cy="1602663"/>
            <a:chOff x="0" y="0"/>
            <a:chExt cx="1387872" cy="1387872"/>
          </a:xfrm>
        </p:grpSpPr>
        <p:sp>
          <p:nvSpPr>
            <p:cNvPr id="11" name="同心圆 14"/>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02918B"/>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2" name="空心弧 15"/>
            <p:cNvSpPr>
              <a:spLocks noChangeArrowheads="1"/>
            </p:cNvSpPr>
            <p:nvPr/>
          </p:nvSpPr>
          <p:spPr bwMode="auto">
            <a:xfrm rot="5400000">
              <a:off x="0" y="0"/>
              <a:ext cx="1387872" cy="1387872"/>
            </a:xfrm>
            <a:custGeom>
              <a:avLst/>
              <a:gdLst>
                <a:gd name="G0" fmla="+- 750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506"/>
                <a:gd name="G18" fmla="*/ 7506 1 2"/>
                <a:gd name="G19" fmla="+- G18 5400 0"/>
                <a:gd name="G20" fmla="cos G19 11796480"/>
                <a:gd name="G21" fmla="sin G19 11796480"/>
                <a:gd name="G22" fmla="+- G20 10800 0"/>
                <a:gd name="G23" fmla="+- G21 10800 0"/>
                <a:gd name="G24" fmla="+- 10800 0 G20"/>
                <a:gd name="G25" fmla="+- 7506 10800 0"/>
                <a:gd name="G26" fmla="?: G9 G17 G25"/>
                <a:gd name="G27" fmla="?: G9 0 21600"/>
                <a:gd name="G28" fmla="cos 10800 11796480"/>
                <a:gd name="G29" fmla="sin 10800 11796480"/>
                <a:gd name="G30" fmla="sin 750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47 w 21600"/>
                <a:gd name="T15" fmla="*/ 10800 h 21600"/>
                <a:gd name="T16" fmla="*/ 10800 w 21600"/>
                <a:gd name="T17" fmla="*/ 3294 h 21600"/>
                <a:gd name="T18" fmla="*/ 19953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94" y="10800"/>
                  </a:moveTo>
                  <a:cubicBezTo>
                    <a:pt x="3294" y="6654"/>
                    <a:pt x="6654" y="3294"/>
                    <a:pt x="10800" y="3294"/>
                  </a:cubicBezTo>
                  <a:cubicBezTo>
                    <a:pt x="14945" y="3293"/>
                    <a:pt x="18305" y="6654"/>
                    <a:pt x="18306" y="10799"/>
                  </a:cubicBezTo>
                  <a:lnTo>
                    <a:pt x="21600" y="10800"/>
                  </a:lnTo>
                  <a:cubicBezTo>
                    <a:pt x="21600" y="4835"/>
                    <a:pt x="16764" y="0"/>
                    <a:pt x="10800" y="0"/>
                  </a:cubicBezTo>
                  <a:cubicBezTo>
                    <a:pt x="4835" y="0"/>
                    <a:pt x="0" y="4835"/>
                    <a:pt x="0" y="10800"/>
                  </a:cubicBezTo>
                  <a:close/>
                </a:path>
              </a:pathLst>
            </a:custGeom>
            <a:solidFill>
              <a:schemeClr val="accent6">
                <a:lumMod val="20000"/>
                <a:lumOff val="80000"/>
                <a:alpha val="49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13" name="文本框 19"/>
          <p:cNvSpPr>
            <a:spLocks noChangeArrowheads="1"/>
          </p:cNvSpPr>
          <p:nvPr userDrawn="1"/>
        </p:nvSpPr>
        <p:spPr bwMode="auto">
          <a:xfrm>
            <a:off x="2876089" y="3000622"/>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p>
        </p:txBody>
      </p:sp>
      <p:sp>
        <p:nvSpPr>
          <p:cNvPr id="8" name="页脚占位符 7"/>
          <p:cNvSpPr>
            <a:spLocks noGrp="1"/>
          </p:cNvSpPr>
          <p:nvPr>
            <p:ph type="ftr" sz="quarter" idx="11"/>
          </p:nvPr>
        </p:nvSpPr>
        <p:spPr/>
        <p:txBody>
          <a:bodyPr/>
          <a:p>
            <a:pPr lvl="0" fontAlgn="base"/>
            <a:endParaRPr lang="zh-CN" strike="noStrike" noProof="1"/>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p>
        </p:txBody>
      </p:sp>
      <p:sp>
        <p:nvSpPr>
          <p:cNvPr id="4" name="页脚占位符 3"/>
          <p:cNvSpPr>
            <a:spLocks noGrp="1"/>
          </p:cNvSpPr>
          <p:nvPr>
            <p:ph type="ftr" sz="quarter" idx="11"/>
          </p:nvPr>
        </p:nvSpPr>
        <p:spPr/>
        <p:txBody>
          <a:bodyPr/>
          <a:p>
            <a:pPr lvl="0" fontAlgn="base"/>
            <a:endParaRPr lang="zh-CN" strike="noStrike" noProof="1"/>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p>
        </p:txBody>
      </p:sp>
      <p:sp>
        <p:nvSpPr>
          <p:cNvPr id="3" name="页脚占位符 2"/>
          <p:cNvSpPr>
            <a:spLocks noGrp="1"/>
          </p:cNvSpPr>
          <p:nvPr>
            <p:ph type="ftr" sz="quarter" idx="11"/>
          </p:nvPr>
        </p:nvSpPr>
        <p:spPr/>
        <p:txBody>
          <a:bodyPr/>
          <a:p>
            <a:pPr lvl="0" fontAlgn="base"/>
            <a:endParaRPr lang="zh-CN" strike="noStrike" noProof="1"/>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strike="noStrike" noProof="1"/>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97358" y="2611996"/>
            <a:ext cx="3917315" cy="1026160"/>
          </a:xfrm>
          <a:prstGeom prst="rect">
            <a:avLst/>
          </a:prstGeom>
        </p:spPr>
        <p:txBody>
          <a:bodyPr wrap="none">
            <a:spAutoFit/>
          </a:bodyPr>
          <a:lstStyle/>
          <a:p>
            <a:pPr algn="just">
              <a:lnSpc>
                <a:spcPct val="150000"/>
              </a:lnSpc>
              <a:spcAft>
                <a:spcPts val="0"/>
              </a:spcAft>
            </a:pPr>
            <a:r>
              <a:rPr lang="zh-CN" altLang="en-US" sz="4050" b="1" kern="100"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课时</a:t>
            </a:r>
            <a:r>
              <a:rPr lang="zh-CN" altLang="en-US" sz="40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六 口语</a:t>
            </a:r>
            <a:r>
              <a:rPr lang="zh-CN" altLang="en-US" sz="4050" b="1" kern="100"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交际</a:t>
            </a:r>
            <a:endParaRPr lang="zh-CN" altLang="en-US" sz="4050" b="1" kern="100"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55746" y="1543050"/>
            <a:ext cx="8515826" cy="610076"/>
            <a:chOff x="537" y="1440"/>
            <a:chExt cx="17881" cy="1281"/>
          </a:xfrm>
        </p:grpSpPr>
        <p:sp>
          <p:nvSpPr>
            <p:cNvPr id="3" name="矩形 2"/>
            <p:cNvSpPr/>
            <p:nvPr/>
          </p:nvSpPr>
          <p:spPr>
            <a:xfrm>
              <a:off x="537" y="1440"/>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4 委婉拒绝他人</a:t>
              </a:r>
              <a:endPar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Shape 16864"/>
            <p:cNvSpPr/>
            <p:nvPr/>
          </p:nvSpPr>
          <p:spPr bwMode="auto">
            <a:xfrm>
              <a:off x="677" y="1680"/>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
        <p:nvSpPr>
          <p:cNvPr id="4" name="文本框 3"/>
          <p:cNvSpPr txBox="1"/>
          <p:nvPr/>
        </p:nvSpPr>
        <p:spPr>
          <a:xfrm>
            <a:off x="255746" y="2061686"/>
            <a:ext cx="8621078" cy="3707765"/>
          </a:xfrm>
          <a:prstGeom prst="rect">
            <a:avLst/>
          </a:prstGeom>
          <a:noFill/>
          <a:ln w="9525">
            <a:noFill/>
          </a:ln>
        </p:spPr>
        <p:txBody>
          <a:bodyPr wrap="square">
            <a:spAutoFit/>
          </a:bodyPr>
          <a:lstStyle/>
          <a:p>
            <a:pPr indent="0" algn="just" fontAlgn="auto">
              <a:lnSpc>
                <a:spcPct val="140000"/>
              </a:lnSpc>
              <a:spcBef>
                <a:spcPts val="0"/>
              </a:spcBef>
              <a:spcAft>
                <a:spcPts val="0"/>
              </a:spcAft>
            </a:pPr>
            <a:r>
              <a:rPr lang="en-US" sz="2100" dirty="0">
                <a:latin typeface="Times New Roman" panose="02020603050405020304" pitchFamily="18" charset="0"/>
                <a:ea typeface="微软雅黑" panose="020B0503020204020204" pitchFamily="34" charset="-122"/>
                <a:sym typeface="+mn-ea"/>
              </a:rPr>
              <a:t>        </a:t>
            </a:r>
            <a:r>
              <a:rPr sz="2100" dirty="0">
                <a:latin typeface="Times New Roman" panose="02020603050405020304" pitchFamily="18" charset="0"/>
                <a:ea typeface="微软雅黑" panose="020B0503020204020204" pitchFamily="34" charset="-122"/>
                <a:sym typeface="+mn-ea"/>
              </a:rPr>
              <a:t>当别人提出不合理的要求时,或者自己无法接受别人的要求时,我们要婉转､恰当地表达拒绝的意思,既要自己不觉得内疚,又不伤害彼此间的和谐关系｡</a:t>
            </a:r>
            <a:endParaRPr sz="2100" dirty="0">
              <a:latin typeface="Times New Roman" panose="02020603050405020304" pitchFamily="18" charset="0"/>
              <a:ea typeface="微软雅黑" panose="020B0503020204020204" pitchFamily="34" charset="-122"/>
              <a:sym typeface="+mn-ea"/>
            </a:endParaRPr>
          </a:p>
          <a:p>
            <a:pPr indent="0" algn="just" fontAlgn="auto">
              <a:lnSpc>
                <a:spcPct val="140000"/>
              </a:lnSpc>
              <a:spcBef>
                <a:spcPts val="0"/>
              </a:spcBef>
              <a:spcAft>
                <a:spcPts val="0"/>
              </a:spcAft>
            </a:pPr>
            <a:r>
              <a:rPr sz="2100" b="1" dirty="0">
                <a:latin typeface="Times New Roman" panose="02020603050405020304" pitchFamily="18" charset="0"/>
                <a:ea typeface="微软雅黑" panose="020B0503020204020204" pitchFamily="34" charset="-122"/>
                <a:sym typeface="+mn-ea"/>
              </a:rPr>
              <a:t>1.拒绝需要注意什么｡</a:t>
            </a:r>
            <a:endParaRPr sz="2100" dirty="0">
              <a:latin typeface="Times New Roman" panose="02020603050405020304" pitchFamily="18" charset="0"/>
              <a:ea typeface="微软雅黑" panose="020B0503020204020204" pitchFamily="34" charset="-122"/>
              <a:sym typeface="+mn-ea"/>
            </a:endParaRPr>
          </a:p>
          <a:p>
            <a:pPr indent="0" algn="just" fontAlgn="auto">
              <a:lnSpc>
                <a:spcPct val="140000"/>
              </a:lnSpc>
              <a:spcBef>
                <a:spcPts val="0"/>
              </a:spcBef>
              <a:spcAft>
                <a:spcPts val="0"/>
              </a:spcAft>
            </a:pPr>
            <a:r>
              <a:rPr sz="2100" dirty="0">
                <a:latin typeface="Times New Roman" panose="02020603050405020304" pitchFamily="18" charset="0"/>
                <a:ea typeface="微软雅黑" panose="020B0503020204020204" pitchFamily="34" charset="-122"/>
                <a:sym typeface="+mn-ea"/>
              </a:rPr>
              <a:t>(1)学会倾听,真心说“不”｡</a:t>
            </a:r>
            <a:endParaRPr sz="2100" dirty="0">
              <a:latin typeface="Times New Roman" panose="02020603050405020304" pitchFamily="18" charset="0"/>
              <a:ea typeface="微软雅黑" panose="020B0503020204020204" pitchFamily="34" charset="-122"/>
              <a:sym typeface="+mn-ea"/>
            </a:endParaRPr>
          </a:p>
          <a:p>
            <a:pPr indent="0" algn="just" fontAlgn="auto">
              <a:lnSpc>
                <a:spcPct val="140000"/>
              </a:lnSpc>
              <a:spcBef>
                <a:spcPts val="0"/>
              </a:spcBef>
              <a:spcAft>
                <a:spcPts val="0"/>
              </a:spcAft>
            </a:pPr>
            <a:r>
              <a:rPr sz="2100" dirty="0">
                <a:latin typeface="Times New Roman" panose="02020603050405020304" pitchFamily="18" charset="0"/>
                <a:ea typeface="微软雅黑" panose="020B0503020204020204" pitchFamily="34" charset="-122"/>
                <a:sym typeface="+mn-ea"/>
              </a:rPr>
              <a:t>(2)讲究技巧,弹性说“不”｡</a:t>
            </a:r>
            <a:endParaRPr sz="2100" dirty="0">
              <a:latin typeface="Times New Roman" panose="02020603050405020304" pitchFamily="18" charset="0"/>
              <a:ea typeface="微软雅黑" panose="020B0503020204020204" pitchFamily="34" charset="-122"/>
              <a:sym typeface="+mn-ea"/>
            </a:endParaRPr>
          </a:p>
          <a:p>
            <a:pPr indent="0" algn="just" fontAlgn="auto">
              <a:lnSpc>
                <a:spcPct val="140000"/>
              </a:lnSpc>
              <a:spcBef>
                <a:spcPts val="0"/>
              </a:spcBef>
              <a:spcAft>
                <a:spcPts val="0"/>
              </a:spcAft>
            </a:pPr>
            <a:r>
              <a:rPr sz="2100" dirty="0">
                <a:latin typeface="Times New Roman" panose="02020603050405020304" pitchFamily="18" charset="0"/>
                <a:ea typeface="微软雅黑" panose="020B0503020204020204" pitchFamily="34" charset="-122"/>
                <a:sym typeface="+mn-ea"/>
              </a:rPr>
              <a:t>(3)根据场合,适时说“不”｡</a:t>
            </a:r>
            <a:endParaRPr sz="2100" dirty="0">
              <a:latin typeface="Times New Roman" panose="02020603050405020304" pitchFamily="18" charset="0"/>
              <a:ea typeface="微软雅黑" panose="020B0503020204020204" pitchFamily="34" charset="-122"/>
              <a:sym typeface="+mn-ea"/>
            </a:endParaRPr>
          </a:p>
          <a:p>
            <a:pPr indent="0" algn="just" fontAlgn="auto">
              <a:lnSpc>
                <a:spcPct val="140000"/>
              </a:lnSpc>
              <a:spcBef>
                <a:spcPts val="0"/>
              </a:spcBef>
              <a:spcAft>
                <a:spcPts val="0"/>
              </a:spcAft>
            </a:pPr>
            <a:r>
              <a:rPr sz="2100" dirty="0">
                <a:latin typeface="Times New Roman" panose="02020603050405020304" pitchFamily="18" charset="0"/>
                <a:ea typeface="微软雅黑" panose="020B0503020204020204" pitchFamily="34" charset="-122"/>
                <a:sym typeface="+mn-ea"/>
              </a:rPr>
              <a:t>(4)注意语气,温和说“不”｡</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61461" y="1537811"/>
            <a:ext cx="8621078" cy="2515235"/>
          </a:xfrm>
          <a:prstGeom prst="rect">
            <a:avLst/>
          </a:prstGeom>
          <a:noFill/>
          <a:ln w="9525">
            <a:noFill/>
          </a:ln>
        </p:spPr>
        <p:txBody>
          <a:bodyPr wrap="square">
            <a:spAutoFit/>
          </a:bodyPr>
          <a:lstStyle/>
          <a:p>
            <a:pPr indent="0" algn="just" fontAlgn="auto">
              <a:lnSpc>
                <a:spcPct val="150000"/>
              </a:lnSpc>
            </a:pPr>
            <a:r>
              <a:rPr sz="2100" b="1" dirty="0">
                <a:latin typeface="Times New Roman" panose="02020603050405020304" pitchFamily="18" charset="0"/>
                <a:ea typeface="微软雅黑" panose="020B0503020204020204" pitchFamily="34" charset="-122"/>
                <a:sym typeface="+mn-ea"/>
              </a:rPr>
              <a:t>2.婉转拒绝常见的几种技巧｡</a:t>
            </a:r>
            <a:endParaRPr sz="2100" dirty="0">
              <a:latin typeface="Times New Roman" panose="02020603050405020304" pitchFamily="18" charset="0"/>
              <a:ea typeface="微软雅黑" panose="020B0503020204020204" pitchFamily="34" charset="-122"/>
              <a:sym typeface="+mn-ea"/>
            </a:endParaRPr>
          </a:p>
          <a:p>
            <a:pPr indent="0" algn="just" fontAlgn="auto">
              <a:lnSpc>
                <a:spcPct val="150000"/>
              </a:lnSpc>
            </a:pPr>
            <a:r>
              <a:rPr sz="2100" dirty="0">
                <a:latin typeface="Times New Roman" panose="02020603050405020304" pitchFamily="18" charset="0"/>
                <a:ea typeface="微软雅黑" panose="020B0503020204020204" pitchFamily="34" charset="-122"/>
                <a:sym typeface="+mn-ea"/>
              </a:rPr>
              <a:t>(1)先顺其意说,后说明不能答应的理由｡</a:t>
            </a:r>
            <a:endParaRPr sz="2100" dirty="0">
              <a:latin typeface="Times New Roman" panose="02020603050405020304" pitchFamily="18" charset="0"/>
              <a:ea typeface="微软雅黑" panose="020B0503020204020204" pitchFamily="34" charset="-122"/>
              <a:sym typeface="+mn-ea"/>
            </a:endParaRPr>
          </a:p>
          <a:p>
            <a:pPr indent="0" algn="just" fontAlgn="auto">
              <a:lnSpc>
                <a:spcPct val="150000"/>
              </a:lnSpc>
            </a:pPr>
            <a:r>
              <a:rPr sz="2100" dirty="0">
                <a:latin typeface="Times New Roman" panose="02020603050405020304" pitchFamily="18" charset="0"/>
                <a:ea typeface="微软雅黑" panose="020B0503020204020204" pitchFamily="34" charset="-122"/>
                <a:sym typeface="+mn-ea"/>
              </a:rPr>
              <a:t>(2)换个说法,暗示对方,使对方知难而退｡</a:t>
            </a:r>
            <a:endParaRPr sz="2100" dirty="0">
              <a:latin typeface="Times New Roman" panose="02020603050405020304" pitchFamily="18" charset="0"/>
              <a:ea typeface="微软雅黑" panose="020B0503020204020204" pitchFamily="34" charset="-122"/>
              <a:sym typeface="+mn-ea"/>
            </a:endParaRPr>
          </a:p>
          <a:p>
            <a:pPr indent="0" algn="just" fontAlgn="auto">
              <a:lnSpc>
                <a:spcPct val="150000"/>
              </a:lnSpc>
            </a:pPr>
            <a:r>
              <a:rPr sz="2100" dirty="0">
                <a:latin typeface="Times New Roman" panose="02020603050405020304" pitchFamily="18" charset="0"/>
                <a:ea typeface="微软雅黑" panose="020B0503020204020204" pitchFamily="34" charset="-122"/>
                <a:sym typeface="+mn-ea"/>
              </a:rPr>
              <a:t>(3)不直接谈自己的看法,而讲其他人的看法｡</a:t>
            </a:r>
            <a:endParaRPr sz="2100" dirty="0">
              <a:latin typeface="Times New Roman" panose="02020603050405020304" pitchFamily="18" charset="0"/>
              <a:ea typeface="微软雅黑" panose="020B0503020204020204" pitchFamily="34" charset="-122"/>
              <a:sym typeface="+mn-ea"/>
            </a:endParaRPr>
          </a:p>
          <a:p>
            <a:pPr indent="0" algn="just" fontAlgn="auto">
              <a:lnSpc>
                <a:spcPct val="150000"/>
              </a:lnSpc>
            </a:pPr>
            <a:r>
              <a:rPr sz="2100" dirty="0">
                <a:latin typeface="Times New Roman" panose="02020603050405020304" pitchFamily="18" charset="0"/>
                <a:ea typeface="微软雅黑" panose="020B0503020204020204" pitchFamily="34" charset="-122"/>
                <a:sym typeface="+mn-ea"/>
              </a:rPr>
              <a:t>(4)拒绝对方的请求,但是给其提供替代方案｡</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28600" y="1543526"/>
            <a:ext cx="8642985" cy="4291330"/>
          </a:xfrm>
          <a:prstGeom prst="rect">
            <a:avLst/>
          </a:prstGeom>
          <a:noFill/>
          <a:ln w="28575">
            <a:solidFill>
              <a:srgbClr val="ED7D31"/>
            </a:solidFill>
            <a:prstDash val="dash"/>
          </a:ln>
        </p:spPr>
        <p:txBody>
          <a:bodyPr wrap="square">
            <a:spAutoFit/>
          </a:bodyPr>
          <a:lstStyle/>
          <a:p>
            <a:pPr indent="0" algn="just" fontAlgn="auto">
              <a:lnSpc>
                <a:spcPct val="130000"/>
              </a:lnSpc>
              <a:spcBef>
                <a:spcPts val="0"/>
              </a:spcBef>
              <a:spcAft>
                <a:spcPts val="0"/>
              </a:spcAft>
            </a:pPr>
            <a:endParaRPr lang="en-US" sz="2100" dirty="0" smtClean="0">
              <a:latin typeface="Times New Roman" panose="02020603050405020304" pitchFamily="18" charset="0"/>
              <a:ea typeface="微软雅黑" panose="020B0503020204020204" pitchFamily="34" charset="-122"/>
              <a:sym typeface="+mn-ea"/>
            </a:endParaRPr>
          </a:p>
          <a:p>
            <a:pPr indent="0" algn="just" fontAlgn="auto">
              <a:lnSpc>
                <a:spcPct val="130000"/>
              </a:lnSpc>
              <a:spcBef>
                <a:spcPts val="0"/>
              </a:spcBef>
              <a:spcAft>
                <a:spcPts val="0"/>
              </a:spcAft>
            </a:pPr>
            <a:r>
              <a:rPr lang="en-US" sz="2100" dirty="0" smtClean="0">
                <a:solidFill>
                  <a:schemeClr val="tx1"/>
                </a:solidFill>
                <a:latin typeface="Times New Roman" panose="02020603050405020304" pitchFamily="18" charset="0"/>
                <a:ea typeface="微软雅黑" panose="020B0503020204020204" pitchFamily="34" charset="-122"/>
                <a:sym typeface="+mn-ea"/>
              </a:rPr>
              <a:t>根据下面提供的语境,回答后面的问题｡</a:t>
            </a:r>
            <a:endParaRPr lang="en-US" sz="2100" dirty="0" smtClean="0">
              <a:solidFill>
                <a:schemeClr val="tx1"/>
              </a:solidFill>
              <a:latin typeface="Times New Roman" panose="02020603050405020304" pitchFamily="18" charset="0"/>
              <a:ea typeface="微软雅黑" panose="020B0503020204020204" pitchFamily="34" charset="-122"/>
              <a:sym typeface="+mn-ea"/>
            </a:endParaRPr>
          </a:p>
          <a:p>
            <a:pPr indent="0" algn="just" fontAlgn="auto">
              <a:lnSpc>
                <a:spcPct val="130000"/>
              </a:lnSpc>
              <a:spcBef>
                <a:spcPts val="0"/>
              </a:spcBef>
              <a:spcAft>
                <a:spcPts val="0"/>
              </a:spcAft>
            </a:pPr>
            <a:r>
              <a:rPr lang="en-US" sz="2100" dirty="0" smtClean="0">
                <a:solidFill>
                  <a:schemeClr val="tx1"/>
                </a:solidFill>
                <a:latin typeface="Times New Roman" panose="02020603050405020304" pitchFamily="18" charset="0"/>
                <a:ea typeface="微软雅黑" panose="020B0503020204020204" pitchFamily="34" charset="-122"/>
                <a:sym typeface="+mn-ea"/>
              </a:rPr>
              <a:t>小明今年初三,星期天正在家里复习功课｡这时,小明爸爸的同事来了并提出要在家里打麻将｡小明听到以后想劝阻｡如果你是小明,该向爸爸怎么说才能让爸爸拒绝同事?爸爸听了以后会向同事怎么说才能收到让同事放弃打麻将的效果?(说话要注意身份和对象,做到简明､连贯､得体)</a:t>
            </a:r>
            <a:endParaRPr lang="en-US" sz="2100" dirty="0" smtClean="0">
              <a:solidFill>
                <a:schemeClr val="tx1"/>
              </a:solidFill>
              <a:latin typeface="Times New Roman" panose="02020603050405020304" pitchFamily="18" charset="0"/>
              <a:ea typeface="微软雅黑" panose="020B0503020204020204" pitchFamily="34" charset="-122"/>
              <a:sym typeface="+mn-ea"/>
            </a:endParaRPr>
          </a:p>
          <a:p>
            <a:pPr indent="0" algn="just" fontAlgn="auto">
              <a:lnSpc>
                <a:spcPct val="130000"/>
              </a:lnSpc>
              <a:spcBef>
                <a:spcPts val="0"/>
              </a:spcBef>
              <a:spcAft>
                <a:spcPts val="0"/>
              </a:spcAft>
            </a:pPr>
            <a:r>
              <a:rPr lang="en-US" sz="2100" dirty="0" smtClean="0">
                <a:solidFill>
                  <a:srgbClr val="FF0000"/>
                </a:solidFill>
                <a:latin typeface="Times New Roman" panose="02020603050405020304" pitchFamily="18" charset="0"/>
                <a:ea typeface="微软雅黑" panose="020B0503020204020204" pitchFamily="34" charset="-122"/>
                <a:sym typeface="+mn-ea"/>
              </a:rPr>
              <a:t>小明向爸爸说:“爸爸,马上就要面临中考了,希望你能支持我,不打麻将,好吗?”</a:t>
            </a:r>
            <a:endParaRPr lang="en-US" sz="2100" dirty="0" smtClean="0">
              <a:solidFill>
                <a:srgbClr val="FF0000"/>
              </a:solidFill>
              <a:latin typeface="Times New Roman" panose="02020603050405020304" pitchFamily="18" charset="0"/>
              <a:ea typeface="微软雅黑" panose="020B0503020204020204" pitchFamily="34" charset="-122"/>
              <a:sym typeface="+mn-ea"/>
            </a:endParaRPr>
          </a:p>
          <a:p>
            <a:pPr indent="0" algn="just" fontAlgn="auto">
              <a:lnSpc>
                <a:spcPct val="130000"/>
              </a:lnSpc>
              <a:spcBef>
                <a:spcPts val="0"/>
              </a:spcBef>
              <a:spcAft>
                <a:spcPts val="0"/>
              </a:spcAft>
            </a:pPr>
            <a:r>
              <a:rPr lang="en-US" sz="2100" dirty="0" smtClean="0">
                <a:solidFill>
                  <a:srgbClr val="FF0000"/>
                </a:solidFill>
                <a:latin typeface="Times New Roman" panose="02020603050405020304" pitchFamily="18" charset="0"/>
                <a:ea typeface="微软雅黑" panose="020B0503020204020204" pitchFamily="34" charset="-122"/>
                <a:sym typeface="+mn-ea"/>
              </a:rPr>
              <a:t>爸爸向同事说:“小明马上要中考了,我当爸爸的可不想他以后怪我,不好意思,今天不能陪你们了｡我们下次再约,好吗?”</a:t>
            </a:r>
            <a:endParaRPr lang="en-US" sz="2100" dirty="0" smtClean="0">
              <a:solidFill>
                <a:srgbClr val="FF0000"/>
              </a:solidFill>
              <a:latin typeface="Times New Roman" panose="02020603050405020304" pitchFamily="18" charset="0"/>
              <a:ea typeface="微软雅黑" panose="020B0503020204020204" pitchFamily="34" charset="-122"/>
              <a:sym typeface="+mn-ea"/>
            </a:endParaRPr>
          </a:p>
        </p:txBody>
      </p:sp>
      <p:grpSp>
        <p:nvGrpSpPr>
          <p:cNvPr id="8" name="组合 7"/>
          <p:cNvGrpSpPr/>
          <p:nvPr/>
        </p:nvGrpSpPr>
        <p:grpSpPr>
          <a:xfrm>
            <a:off x="228404" y="1543458"/>
            <a:ext cx="8539061" cy="610076"/>
            <a:chOff x="308" y="1338"/>
            <a:chExt cx="17881" cy="1281"/>
          </a:xfrm>
        </p:grpSpPr>
        <p:sp>
          <p:nvSpPr>
            <p:cNvPr id="9" name="矩形 8"/>
            <p:cNvSpPr/>
            <p:nvPr/>
          </p:nvSpPr>
          <p:spPr>
            <a:xfrm>
              <a:off x="308" y="1338"/>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典例展示</a:t>
              </a:r>
              <a:endPar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250" dirty="0">
                <a:solidFill>
                  <a:srgbClr val="ED7D31"/>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0">
                                            <p:txEl>
                                              <p:pRg st="3" end="3"/>
                                            </p:txEl>
                                          </p:spTgt>
                                        </p:tgtEl>
                                        <p:attrNameLst>
                                          <p:attrName>style.visibility</p:attrName>
                                        </p:attrNameLst>
                                      </p:cBhvr>
                                      <p:to>
                                        <p:strVal val="visible"/>
                                      </p:to>
                                    </p:set>
                                    <p:anim calcmode="lin" valueType="num">
                                      <p:cBhvr additive="base">
                                        <p:cTn id="7" dur="500" fill="hold"/>
                                        <p:tgtEl>
                                          <p:spTgt spid="100">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3" end="3"/>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0">
                                            <p:txEl>
                                              <p:pRg st="4" end="4"/>
                                            </p:txEl>
                                          </p:spTgt>
                                        </p:tgtEl>
                                        <p:attrNameLst>
                                          <p:attrName>style.visibility</p:attrName>
                                        </p:attrNameLst>
                                      </p:cBhvr>
                                      <p:to>
                                        <p:strVal val="visible"/>
                                      </p:to>
                                    </p:set>
                                    <p:anim calcmode="lin" valueType="num">
                                      <p:cBhvr additive="base">
                                        <p:cTn id="11" dur="500" fill="hold"/>
                                        <p:tgtEl>
                                          <p:spTgt spid="100">
                                            <p:txEl>
                                              <p:pRg st="4" end="4"/>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00">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55746" y="1543050"/>
            <a:ext cx="8515826" cy="610076"/>
            <a:chOff x="537" y="1440"/>
            <a:chExt cx="17881" cy="1281"/>
          </a:xfrm>
        </p:grpSpPr>
        <p:sp>
          <p:nvSpPr>
            <p:cNvPr id="3" name="矩形 2"/>
            <p:cNvSpPr/>
            <p:nvPr/>
          </p:nvSpPr>
          <p:spPr>
            <a:xfrm>
              <a:off x="537" y="1440"/>
              <a:ext cx="17881" cy="1281"/>
            </a:xfrm>
            <a:prstGeom prst="rect">
              <a:avLst/>
            </a:prstGeom>
          </p:spPr>
          <p:txBody>
            <a:bodyPr wrap="square">
              <a:spAutoFit/>
            </a:bodyPr>
            <a:lstStyle/>
            <a:p>
              <a:pPr algn="just" fontAlgn="auto">
                <a:lnSpc>
                  <a:spcPct val="150000"/>
                </a:lnSpc>
                <a:spcAft>
                  <a:spcPts val="0"/>
                </a:spcAft>
              </a:pPr>
              <a:r>
                <a:rPr lang="zh-CN" altLang="en-US" sz="225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5 学会采访他人</a:t>
              </a:r>
              <a:endPar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Shape 16864"/>
            <p:cNvSpPr/>
            <p:nvPr/>
          </p:nvSpPr>
          <p:spPr bwMode="auto">
            <a:xfrm>
              <a:off x="677" y="1680"/>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fontAlgn="auto">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
        <p:nvSpPr>
          <p:cNvPr id="4" name="文本框 3"/>
          <p:cNvSpPr txBox="1"/>
          <p:nvPr/>
        </p:nvSpPr>
        <p:spPr>
          <a:xfrm>
            <a:off x="255746" y="2061686"/>
            <a:ext cx="8621078" cy="1060450"/>
          </a:xfrm>
          <a:prstGeom prst="rect">
            <a:avLst/>
          </a:prstGeom>
          <a:noFill/>
          <a:ln w="9525">
            <a:noFill/>
          </a:ln>
        </p:spPr>
        <p:txBody>
          <a:bodyPr wrap="square">
            <a:spAutoFit/>
          </a:bodyPr>
          <a:lstStyle/>
          <a:p>
            <a:pPr indent="0" algn="just" fontAlgn="auto">
              <a:lnSpc>
                <a:spcPct val="150000"/>
              </a:lnSpc>
            </a:pPr>
            <a:r>
              <a:rPr sz="2100" dirty="0">
                <a:latin typeface="Times New Roman" panose="02020603050405020304" pitchFamily="18" charset="0"/>
                <a:ea typeface="微软雅黑" panose="020B0503020204020204" pitchFamily="34" charset="-122"/>
                <a:sym typeface="+mn-ea"/>
              </a:rPr>
              <a:t>采访他人,要根据自身和他人的身份,结合题目创设的情境,提出恰当而有针对性的问题｡切忌:语意不明确,问题封闭,预设立场｡</a:t>
            </a:r>
            <a:endParaRPr sz="2100" dirty="0">
              <a:latin typeface="Times New Roman" panose="02020603050405020304" pitchFamily="18" charset="0"/>
              <a:ea typeface="微软雅黑" panose="020B0503020204020204" pitchFamily="34" charset="-122"/>
              <a:sym typeface="+mn-ea"/>
            </a:endParaRPr>
          </a:p>
        </p:txBody>
      </p:sp>
      <p:sp>
        <p:nvSpPr>
          <p:cNvPr id="100" name="文本框 99"/>
          <p:cNvSpPr txBox="1"/>
          <p:nvPr/>
        </p:nvSpPr>
        <p:spPr>
          <a:xfrm>
            <a:off x="256223" y="3135147"/>
            <a:ext cx="8621078" cy="2030095"/>
          </a:xfrm>
          <a:prstGeom prst="rect">
            <a:avLst/>
          </a:prstGeom>
          <a:noFill/>
          <a:ln w="28575">
            <a:solidFill>
              <a:srgbClr val="ED7D31"/>
            </a:solidFill>
            <a:prstDash val="dash"/>
          </a:ln>
        </p:spPr>
        <p:txBody>
          <a:bodyPr wrap="square">
            <a:spAutoFit/>
          </a:bodyPr>
          <a:lstStyle/>
          <a:p>
            <a:pPr indent="0" algn="just" fontAlgn="auto">
              <a:lnSpc>
                <a:spcPct val="150000"/>
              </a:lnSpc>
              <a:spcBef>
                <a:spcPts val="0"/>
              </a:spcBef>
              <a:spcAft>
                <a:spcPts val="0"/>
              </a:spcAft>
            </a:pPr>
            <a:endParaRPr lang="en-US" sz="2100" dirty="0" smtClean="0">
              <a:latin typeface="Times New Roman" panose="02020603050405020304" pitchFamily="18" charset="0"/>
              <a:ea typeface="微软雅黑" panose="020B0503020204020204" pitchFamily="34" charset="-122"/>
              <a:sym typeface="+mn-ea"/>
            </a:endParaRPr>
          </a:p>
          <a:p>
            <a:pPr indent="0" algn="just" fontAlgn="auto">
              <a:lnSpc>
                <a:spcPct val="150000"/>
              </a:lnSpc>
              <a:spcBef>
                <a:spcPts val="0"/>
              </a:spcBef>
              <a:spcAft>
                <a:spcPts val="0"/>
              </a:spcAft>
            </a:pPr>
            <a:r>
              <a:rPr lang="en-US" sz="2100" dirty="0" smtClean="0">
                <a:latin typeface="Times New Roman" panose="02020603050405020304" pitchFamily="18" charset="0"/>
                <a:ea typeface="微软雅黑" panose="020B0503020204020204" pitchFamily="34" charset="-122"/>
                <a:sym typeface="+mn-ea"/>
              </a:rPr>
              <a:t>5月31日,是“世界无烟日”｡国家卫生部下发文件规定,从2011年5月1日起,在公共场所禁止吸烟｡如果你作为某校的一名小记者,为宣传这项活动,需要采访遂宁市的市长和卫生局局长,你将分别向他们提出一个什么问题?</a:t>
            </a:r>
            <a:endParaRPr lang="en-US" sz="2100" dirty="0" smtClean="0">
              <a:latin typeface="Times New Roman" panose="02020603050405020304" pitchFamily="18" charset="0"/>
              <a:ea typeface="微软雅黑" panose="020B0503020204020204" pitchFamily="34" charset="-122"/>
              <a:sym typeface="+mn-ea"/>
            </a:endParaRPr>
          </a:p>
        </p:txBody>
      </p:sp>
      <p:grpSp>
        <p:nvGrpSpPr>
          <p:cNvPr id="8" name="组合 7"/>
          <p:cNvGrpSpPr/>
          <p:nvPr/>
        </p:nvGrpSpPr>
        <p:grpSpPr>
          <a:xfrm>
            <a:off x="255550" y="3135086"/>
            <a:ext cx="8539061" cy="610076"/>
            <a:chOff x="308" y="1338"/>
            <a:chExt cx="17881" cy="1281"/>
          </a:xfrm>
        </p:grpSpPr>
        <p:sp>
          <p:nvSpPr>
            <p:cNvPr id="9" name="矩形 8"/>
            <p:cNvSpPr/>
            <p:nvPr/>
          </p:nvSpPr>
          <p:spPr>
            <a:xfrm>
              <a:off x="308" y="1338"/>
              <a:ext cx="17881" cy="1281"/>
            </a:xfrm>
            <a:prstGeom prst="rect">
              <a:avLst/>
            </a:prstGeom>
          </p:spPr>
          <p:txBody>
            <a:bodyPr wrap="square">
              <a:spAutoFit/>
            </a:bodyPr>
            <a:lstStyle/>
            <a:p>
              <a:pPr algn="just" fontAlgn="auto">
                <a:lnSpc>
                  <a:spcPct val="150000"/>
                </a:lnSpc>
                <a:spcAft>
                  <a:spcPts val="0"/>
                </a:spcAft>
              </a:pPr>
              <a:r>
                <a:rPr lang="zh-CN" altLang="en-US" sz="225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典例展示</a:t>
              </a:r>
              <a:endPar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fontAlgn="auto">
                <a:lnSpc>
                  <a:spcPct val="150000"/>
                </a:lnSpc>
              </a:pPr>
              <a:endParaRPr sz="2250" dirty="0">
                <a:solidFill>
                  <a:srgbClr val="ED7D31"/>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28600" y="1543520"/>
            <a:ext cx="8621078" cy="1060450"/>
          </a:xfrm>
          <a:prstGeom prst="rect">
            <a:avLst/>
          </a:prstGeom>
          <a:noFill/>
          <a:ln w="28575">
            <a:solidFill>
              <a:srgbClr val="ED7D31"/>
            </a:solidFill>
            <a:prstDash val="dash"/>
          </a:ln>
        </p:spPr>
        <p:txBody>
          <a:bodyPr wrap="square">
            <a:spAutoFit/>
          </a:bodyPr>
          <a:lstStyle/>
          <a:p>
            <a:pPr indent="0" algn="just" fontAlgn="auto">
              <a:lnSpc>
                <a:spcPct val="150000"/>
              </a:lnSpc>
              <a:spcBef>
                <a:spcPts val="0"/>
              </a:spcBef>
              <a:spcAft>
                <a:spcPts val="0"/>
              </a:spcAft>
            </a:pPr>
            <a:r>
              <a:rPr lang="en-US" sz="2100" dirty="0" smtClean="0">
                <a:solidFill>
                  <a:srgbClr val="FF0000"/>
                </a:solidFill>
                <a:latin typeface="Times New Roman" panose="02020603050405020304" pitchFamily="18" charset="0"/>
                <a:ea typeface="微软雅黑" panose="020B0503020204020204" pitchFamily="34" charset="-122"/>
                <a:sym typeface="+mn-ea"/>
              </a:rPr>
              <a:t>采访市长:尊敬的市长,您好!我市在公共场所禁止吸烟有什么具体措施?</a:t>
            </a:r>
            <a:endParaRPr lang="en-US" sz="2100" dirty="0" smtClean="0">
              <a:solidFill>
                <a:srgbClr val="FF0000"/>
              </a:solidFill>
              <a:latin typeface="Times New Roman" panose="02020603050405020304" pitchFamily="18" charset="0"/>
              <a:ea typeface="微软雅黑" panose="020B0503020204020204" pitchFamily="34" charset="-122"/>
              <a:sym typeface="+mn-ea"/>
            </a:endParaRPr>
          </a:p>
          <a:p>
            <a:pPr indent="0" algn="just" fontAlgn="auto">
              <a:lnSpc>
                <a:spcPct val="150000"/>
              </a:lnSpc>
              <a:spcBef>
                <a:spcPts val="0"/>
              </a:spcBef>
              <a:spcAft>
                <a:spcPts val="0"/>
              </a:spcAft>
            </a:pPr>
            <a:r>
              <a:rPr lang="en-US" sz="2100" dirty="0" smtClean="0">
                <a:solidFill>
                  <a:srgbClr val="FF0000"/>
                </a:solidFill>
                <a:latin typeface="Times New Roman" panose="02020603050405020304" pitchFamily="18" charset="0"/>
                <a:ea typeface="微软雅黑" panose="020B0503020204020204" pitchFamily="34" charset="-122"/>
                <a:sym typeface="+mn-ea"/>
              </a:rPr>
              <a:t>采访卫生局局长:尊敬的局长,您好!在公共场所开展禁烟有什么意义?</a:t>
            </a:r>
            <a:endParaRPr lang="en-US" sz="2100" dirty="0" smtClean="0">
              <a:solidFill>
                <a:srgbClr val="FF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55746" y="1543050"/>
            <a:ext cx="8515826" cy="610076"/>
            <a:chOff x="537" y="1440"/>
            <a:chExt cx="17881" cy="1281"/>
          </a:xfrm>
        </p:grpSpPr>
        <p:sp>
          <p:nvSpPr>
            <p:cNvPr id="3" name="矩形 2"/>
            <p:cNvSpPr/>
            <p:nvPr/>
          </p:nvSpPr>
          <p:spPr>
            <a:xfrm>
              <a:off x="537" y="1440"/>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6 倾听言外之意</a:t>
              </a:r>
              <a:endPar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Shape 16864"/>
            <p:cNvSpPr/>
            <p:nvPr/>
          </p:nvSpPr>
          <p:spPr bwMode="auto">
            <a:xfrm>
              <a:off x="677" y="1680"/>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
        <p:nvSpPr>
          <p:cNvPr id="4" name="文本框 3"/>
          <p:cNvSpPr txBox="1"/>
          <p:nvPr/>
        </p:nvSpPr>
        <p:spPr>
          <a:xfrm>
            <a:off x="255746" y="2061686"/>
            <a:ext cx="8621078" cy="3484245"/>
          </a:xfrm>
          <a:prstGeom prst="rect">
            <a:avLst/>
          </a:prstGeom>
          <a:noFill/>
          <a:ln w="9525">
            <a:noFill/>
          </a:ln>
        </p:spPr>
        <p:txBody>
          <a:bodyPr wrap="square">
            <a:spAutoFit/>
          </a:bodyPr>
          <a:lstStyle/>
          <a:p>
            <a:pPr indent="0" algn="just">
              <a:lnSpc>
                <a:spcPct val="150000"/>
              </a:lnSpc>
            </a:pPr>
            <a:r>
              <a:rPr sz="2100" dirty="0">
                <a:latin typeface="Times New Roman" panose="02020603050405020304" pitchFamily="18" charset="0"/>
                <a:ea typeface="微软雅黑" panose="020B0503020204020204" pitchFamily="34" charset="-122"/>
                <a:sym typeface="+mn-ea"/>
              </a:rPr>
              <a:t>根据对方的身份以及和自己的关系,我们要采取不同的方法来倾听他人的言外之意｡</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b="1" dirty="0">
                <a:latin typeface="Times New Roman" panose="02020603050405020304" pitchFamily="18" charset="0"/>
                <a:ea typeface="微软雅黑" panose="020B0503020204020204" pitchFamily="34" charset="-122"/>
                <a:sym typeface="+mn-ea"/>
              </a:rPr>
              <a:t>1.对方是身边比较亲近或熟悉的人｡</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对方若是身边比较亲近或熟悉的人,他们有时从自己的立场､习惯和行为出发,说话(或行为)有时往往会不自觉地给对方(或公共环境)造成伤害,而一时又没有意识到;有时说话(或行为)让对方感到不理解｡这时你要弄清楚对方的目的和意图,在说话的语气上应该得体､明确,态度和蔼又不失礼貌｡</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28600" y="1543526"/>
            <a:ext cx="8642985" cy="4159885"/>
          </a:xfrm>
          <a:prstGeom prst="rect">
            <a:avLst/>
          </a:prstGeom>
          <a:noFill/>
          <a:ln w="28575">
            <a:solidFill>
              <a:srgbClr val="ED7D31"/>
            </a:solidFill>
            <a:prstDash val="dash"/>
          </a:ln>
        </p:spPr>
        <p:txBody>
          <a:bodyPr wrap="square">
            <a:spAutoFit/>
          </a:bodyPr>
          <a:lstStyle/>
          <a:p>
            <a:pPr indent="0" algn="just" fontAlgn="auto">
              <a:lnSpc>
                <a:spcPct val="140000"/>
              </a:lnSpc>
              <a:spcBef>
                <a:spcPts val="0"/>
              </a:spcBef>
              <a:spcAft>
                <a:spcPts val="0"/>
              </a:spcAft>
            </a:pPr>
            <a:endParaRPr lang="en-US" sz="2100" dirty="0" smtClean="0">
              <a:latin typeface="Times New Roman" panose="02020603050405020304" pitchFamily="18" charset="0"/>
              <a:ea typeface="微软雅黑" panose="020B0503020204020204" pitchFamily="34" charset="-122"/>
              <a:sym typeface="+mn-ea"/>
            </a:endParaRPr>
          </a:p>
          <a:p>
            <a:pPr indent="0" algn="just" fontAlgn="auto">
              <a:lnSpc>
                <a:spcPct val="140000"/>
              </a:lnSpc>
              <a:spcBef>
                <a:spcPts val="0"/>
              </a:spcBef>
              <a:spcAft>
                <a:spcPts val="0"/>
              </a:spcAft>
            </a:pPr>
            <a:r>
              <a:rPr lang="en-US" sz="2100" dirty="0" smtClean="0">
                <a:solidFill>
                  <a:schemeClr val="tx1"/>
                </a:solidFill>
                <a:latin typeface="Times New Roman" panose="02020603050405020304" pitchFamily="18" charset="0"/>
                <a:ea typeface="微软雅黑" panose="020B0503020204020204" pitchFamily="34" charset="-122"/>
                <a:sym typeface="+mn-ea"/>
              </a:rPr>
              <a:t>中考前夕,张强接到文学社长的通知,周末到冠豸山参加国际悬崖跳水比赛的采访活动｡正想放松一下的张强把活动计划告诉了妈妈｡妈妈对张强说:“我和你爸爸已经商量好了,等你中考一结束,我们就去海南旅游｡”</a:t>
            </a:r>
            <a:endParaRPr lang="en-US" sz="2100" dirty="0" smtClean="0">
              <a:solidFill>
                <a:schemeClr val="tx1"/>
              </a:solidFill>
              <a:latin typeface="Times New Roman" panose="02020603050405020304" pitchFamily="18" charset="0"/>
              <a:ea typeface="微软雅黑" panose="020B0503020204020204" pitchFamily="34" charset="-122"/>
              <a:sym typeface="+mn-ea"/>
            </a:endParaRPr>
          </a:p>
          <a:p>
            <a:pPr indent="0" algn="just" fontAlgn="auto">
              <a:lnSpc>
                <a:spcPct val="140000"/>
              </a:lnSpc>
              <a:spcBef>
                <a:spcPts val="0"/>
              </a:spcBef>
              <a:spcAft>
                <a:spcPts val="0"/>
              </a:spcAft>
            </a:pPr>
            <a:r>
              <a:rPr lang="en-US" sz="2100" dirty="0" smtClean="0">
                <a:solidFill>
                  <a:schemeClr val="tx1"/>
                </a:solidFill>
                <a:latin typeface="Times New Roman" panose="02020603050405020304" pitchFamily="18" charset="0"/>
                <a:ea typeface="微软雅黑" panose="020B0503020204020204" pitchFamily="34" charset="-122"/>
                <a:sym typeface="+mn-ea"/>
              </a:rPr>
              <a:t>(1)妈妈的言外之意是:</a:t>
            </a:r>
            <a:r>
              <a:rPr lang="en-US" sz="2100" u="sng" dirty="0" smtClean="0">
                <a:solidFill>
                  <a:schemeClr val="tx1"/>
                </a:solidFill>
                <a:latin typeface="Times New Roman" panose="02020603050405020304" pitchFamily="18" charset="0"/>
                <a:ea typeface="微软雅黑" panose="020B0503020204020204" pitchFamily="34" charset="-122"/>
                <a:sym typeface="+mn-ea"/>
              </a:rPr>
              <a:t>					</a:t>
            </a:r>
            <a:endParaRPr lang="en-US" sz="2100" dirty="0" smtClean="0">
              <a:solidFill>
                <a:schemeClr val="tx1"/>
              </a:solidFill>
              <a:latin typeface="Times New Roman" panose="02020603050405020304" pitchFamily="18" charset="0"/>
              <a:ea typeface="微软雅黑" panose="020B0503020204020204" pitchFamily="34" charset="-122"/>
              <a:sym typeface="+mn-ea"/>
            </a:endParaRPr>
          </a:p>
          <a:p>
            <a:pPr indent="0" algn="just" fontAlgn="auto">
              <a:lnSpc>
                <a:spcPct val="140000"/>
              </a:lnSpc>
              <a:spcBef>
                <a:spcPts val="0"/>
              </a:spcBef>
              <a:spcAft>
                <a:spcPts val="0"/>
              </a:spcAft>
            </a:pPr>
            <a:r>
              <a:rPr lang="en-US" sz="2100" dirty="0" smtClean="0">
                <a:solidFill>
                  <a:schemeClr val="tx1"/>
                </a:solidFill>
                <a:latin typeface="Times New Roman" panose="02020603050405020304" pitchFamily="18" charset="0"/>
                <a:ea typeface="微软雅黑" panose="020B0503020204020204" pitchFamily="34" charset="-122"/>
                <a:sym typeface="+mn-ea"/>
              </a:rPr>
              <a:t>(2)请以张强的口吻,用得体的语言说服妈妈｡</a:t>
            </a:r>
            <a:endParaRPr lang="en-US" sz="2100" dirty="0" smtClean="0">
              <a:solidFill>
                <a:schemeClr val="tx1"/>
              </a:solidFill>
              <a:latin typeface="Times New Roman" panose="02020603050405020304" pitchFamily="18" charset="0"/>
              <a:ea typeface="微软雅黑" panose="020B0503020204020204" pitchFamily="34" charset="-122"/>
              <a:sym typeface="+mn-ea"/>
            </a:endParaRPr>
          </a:p>
          <a:p>
            <a:pPr indent="0" algn="just" fontAlgn="auto">
              <a:lnSpc>
                <a:spcPct val="140000"/>
              </a:lnSpc>
              <a:spcBef>
                <a:spcPts val="0"/>
              </a:spcBef>
              <a:spcAft>
                <a:spcPts val="0"/>
              </a:spcAft>
            </a:pPr>
            <a:r>
              <a:rPr lang="en-US" sz="2100" dirty="0" smtClean="0">
                <a:solidFill>
                  <a:srgbClr val="FF0000"/>
                </a:solidFill>
                <a:latin typeface="Times New Roman" panose="02020603050405020304" pitchFamily="18" charset="0"/>
                <a:ea typeface="微软雅黑" panose="020B0503020204020204" pitchFamily="34" charset="-122"/>
                <a:sym typeface="+mn-ea"/>
              </a:rPr>
              <a:t>(1)你不能参加国际悬崖跳水比赛的采访活动(要抓紧时间复习,迎接中考)｡</a:t>
            </a:r>
            <a:endParaRPr lang="en-US" sz="2100" dirty="0" smtClean="0">
              <a:solidFill>
                <a:srgbClr val="FF0000"/>
              </a:solidFill>
              <a:latin typeface="Times New Roman" panose="02020603050405020304" pitchFamily="18" charset="0"/>
              <a:ea typeface="微软雅黑" panose="020B0503020204020204" pitchFamily="34" charset="-122"/>
              <a:sym typeface="+mn-ea"/>
            </a:endParaRPr>
          </a:p>
          <a:p>
            <a:pPr indent="0" algn="just" fontAlgn="auto">
              <a:lnSpc>
                <a:spcPct val="140000"/>
              </a:lnSpc>
              <a:spcBef>
                <a:spcPts val="0"/>
              </a:spcBef>
              <a:spcAft>
                <a:spcPts val="0"/>
              </a:spcAft>
            </a:pPr>
            <a:r>
              <a:rPr lang="en-US" sz="2100" dirty="0" smtClean="0">
                <a:solidFill>
                  <a:srgbClr val="FF0000"/>
                </a:solidFill>
                <a:latin typeface="Times New Roman" panose="02020603050405020304" pitchFamily="18" charset="0"/>
                <a:ea typeface="微软雅黑" panose="020B0503020204020204" pitchFamily="34" charset="-122"/>
                <a:sym typeface="+mn-ea"/>
              </a:rPr>
              <a:t>(2)妈妈,参加国际悬崖跳水比赛的采访活动能开拓我的视野,丰富我的阅历,减轻我的学习压力,这也是为了更好地迎接中考啊!</a:t>
            </a:r>
            <a:endParaRPr lang="en-US" sz="2100" dirty="0" smtClean="0">
              <a:solidFill>
                <a:srgbClr val="FF0000"/>
              </a:solidFill>
              <a:latin typeface="Times New Roman" panose="02020603050405020304" pitchFamily="18" charset="0"/>
              <a:ea typeface="微软雅黑" panose="020B0503020204020204" pitchFamily="34" charset="-122"/>
              <a:sym typeface="+mn-ea"/>
            </a:endParaRPr>
          </a:p>
        </p:txBody>
      </p:sp>
      <p:grpSp>
        <p:nvGrpSpPr>
          <p:cNvPr id="8" name="组合 7"/>
          <p:cNvGrpSpPr/>
          <p:nvPr/>
        </p:nvGrpSpPr>
        <p:grpSpPr>
          <a:xfrm>
            <a:off x="228404" y="1543458"/>
            <a:ext cx="8539061" cy="610076"/>
            <a:chOff x="308" y="1338"/>
            <a:chExt cx="17881" cy="1281"/>
          </a:xfrm>
        </p:grpSpPr>
        <p:sp>
          <p:nvSpPr>
            <p:cNvPr id="9" name="矩形 8"/>
            <p:cNvSpPr/>
            <p:nvPr/>
          </p:nvSpPr>
          <p:spPr>
            <a:xfrm>
              <a:off x="308" y="1338"/>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典例展示</a:t>
              </a:r>
              <a:endPar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250" dirty="0">
                <a:solidFill>
                  <a:srgbClr val="ED7D31"/>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0">
                                            <p:txEl>
                                              <p:pRg st="4" end="4"/>
                                            </p:txEl>
                                          </p:spTgt>
                                        </p:tgtEl>
                                        <p:attrNameLst>
                                          <p:attrName>style.visibility</p:attrName>
                                        </p:attrNameLst>
                                      </p:cBhvr>
                                      <p:to>
                                        <p:strVal val="visible"/>
                                      </p:to>
                                    </p:set>
                                    <p:anim calcmode="lin" valueType="num">
                                      <p:cBhvr additive="base">
                                        <p:cTn id="7" dur="500" fill="hold"/>
                                        <p:tgtEl>
                                          <p:spTgt spid="100">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0">
                                            <p:txEl>
                                              <p:pRg st="5" end="5"/>
                                            </p:txEl>
                                          </p:spTgt>
                                        </p:tgtEl>
                                        <p:attrNameLst>
                                          <p:attrName>style.visibility</p:attrName>
                                        </p:attrNameLst>
                                      </p:cBhvr>
                                      <p:to>
                                        <p:strVal val="visible"/>
                                      </p:to>
                                    </p:set>
                                    <p:anim calcmode="lin" valueType="num">
                                      <p:cBhvr additive="base">
                                        <p:cTn id="13" dur="500" fill="hold"/>
                                        <p:tgtEl>
                                          <p:spTgt spid="100">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0">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3364" y="1494473"/>
            <a:ext cx="8621078" cy="2030095"/>
          </a:xfrm>
          <a:prstGeom prst="rect">
            <a:avLst/>
          </a:prstGeom>
          <a:noFill/>
          <a:ln w="9525">
            <a:noFill/>
          </a:ln>
        </p:spPr>
        <p:txBody>
          <a:bodyPr wrap="square">
            <a:spAutoFit/>
          </a:bodyPr>
          <a:lstStyle/>
          <a:p>
            <a:pPr indent="0" algn="just">
              <a:lnSpc>
                <a:spcPct val="150000"/>
              </a:lnSpc>
            </a:pPr>
            <a:r>
              <a:rPr sz="2100" b="1" dirty="0">
                <a:latin typeface="Times New Roman" panose="02020603050405020304" pitchFamily="18" charset="0"/>
                <a:ea typeface="微软雅黑" panose="020B0503020204020204" pitchFamily="34" charset="-122"/>
                <a:sym typeface="+mn-ea"/>
              </a:rPr>
              <a:t>2.对方是很有文化修养的人(有时也指社会团体)｡</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对方若是很有文化修养的人(有时也指社会团体),他们在不同场合下说话是耐人寻味的｡这时你应该根据对方所从事的行业及现场的话语表达做出判断,回答时要态度诚恳,委婉含蓄,不要过于直露,让对方仔细品味体会｡</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28600" y="1543526"/>
            <a:ext cx="8642985" cy="4323080"/>
          </a:xfrm>
          <a:prstGeom prst="rect">
            <a:avLst/>
          </a:prstGeom>
          <a:noFill/>
          <a:ln w="28575">
            <a:solidFill>
              <a:srgbClr val="ED7D31"/>
            </a:solidFill>
            <a:prstDash val="dash"/>
          </a:ln>
        </p:spPr>
        <p:txBody>
          <a:bodyPr wrap="square">
            <a:spAutoFit/>
          </a:bodyPr>
          <a:lstStyle/>
          <a:p>
            <a:pPr indent="0" algn="just" fontAlgn="auto">
              <a:lnSpc>
                <a:spcPct val="140000"/>
              </a:lnSpc>
              <a:spcBef>
                <a:spcPts val="0"/>
              </a:spcBef>
              <a:spcAft>
                <a:spcPts val="0"/>
              </a:spcAft>
            </a:pPr>
            <a:endParaRPr lang="en-US" sz="2100" dirty="0" smtClean="0">
              <a:latin typeface="Times New Roman" panose="02020603050405020304" pitchFamily="18" charset="0"/>
              <a:ea typeface="微软雅黑" panose="020B0503020204020204" pitchFamily="34" charset="-122"/>
              <a:sym typeface="+mn-ea"/>
            </a:endParaRPr>
          </a:p>
          <a:p>
            <a:pPr indent="0" algn="just" fontAlgn="auto">
              <a:lnSpc>
                <a:spcPct val="150000"/>
              </a:lnSpc>
              <a:spcBef>
                <a:spcPts val="0"/>
              </a:spcBef>
              <a:spcAft>
                <a:spcPts val="0"/>
              </a:spcAft>
            </a:pPr>
            <a:r>
              <a:rPr lang="en-US" sz="2100" dirty="0" smtClean="0">
                <a:solidFill>
                  <a:schemeClr val="tx1"/>
                </a:solidFill>
                <a:latin typeface="Times New Roman" panose="02020603050405020304" pitchFamily="18" charset="0"/>
                <a:ea typeface="微软雅黑" panose="020B0503020204020204" pitchFamily="34" charset="-122"/>
                <a:sym typeface="+mn-ea"/>
              </a:rPr>
              <a:t>一个年轻人带着自己创作的第一篇小说向一位著名的作家讨教｡在阅读小说的过程中,这位作家频频点头微笑,年轻人心中窃喜,待作家看完最后一章,便迫不及待地问道:“老师您点头微笑,是在肯定我这篇作品吗?”作家望着年轻人,意味深长地说:“我有碰到熟人就点头微笑的习惯,在阁下的大作中我碰到那么多熟人,所以我不得不一一致意了｡”</a:t>
            </a:r>
            <a:endParaRPr lang="en-US" sz="2100" dirty="0" smtClean="0">
              <a:solidFill>
                <a:schemeClr val="tx1"/>
              </a:solidFill>
              <a:latin typeface="Times New Roman" panose="02020603050405020304" pitchFamily="18" charset="0"/>
              <a:ea typeface="微软雅黑" panose="020B0503020204020204" pitchFamily="34" charset="-122"/>
              <a:sym typeface="+mn-ea"/>
            </a:endParaRPr>
          </a:p>
          <a:p>
            <a:pPr indent="0" algn="just" fontAlgn="auto">
              <a:lnSpc>
                <a:spcPct val="140000"/>
              </a:lnSpc>
              <a:spcBef>
                <a:spcPts val="0"/>
              </a:spcBef>
              <a:spcAft>
                <a:spcPts val="0"/>
              </a:spcAft>
            </a:pPr>
            <a:r>
              <a:rPr lang="en-US" sz="2100" dirty="0" smtClean="0">
                <a:solidFill>
                  <a:schemeClr val="tx1"/>
                </a:solidFill>
                <a:latin typeface="Times New Roman" panose="02020603050405020304" pitchFamily="18" charset="0"/>
                <a:ea typeface="微软雅黑" panose="020B0503020204020204" pitchFamily="34" charset="-122"/>
                <a:sym typeface="+mn-ea"/>
              </a:rPr>
              <a:t>这位作家的回答可谓幽默风趣,其言外之意是:</a:t>
            </a:r>
            <a:r>
              <a:rPr lang="en-US" sz="2100" u="sng" dirty="0" smtClean="0">
                <a:solidFill>
                  <a:schemeClr val="tx1"/>
                </a:solidFill>
                <a:latin typeface="Times New Roman" panose="02020603050405020304" pitchFamily="18" charset="0"/>
                <a:ea typeface="微软雅黑" panose="020B0503020204020204" pitchFamily="34" charset="-122"/>
                <a:sym typeface="+mn-ea"/>
              </a:rPr>
              <a:t>					</a:t>
            </a:r>
            <a:endParaRPr lang="en-US" sz="2100" u="sng" dirty="0" smtClean="0">
              <a:solidFill>
                <a:schemeClr val="tx1"/>
              </a:solidFill>
              <a:latin typeface="Times New Roman" panose="02020603050405020304" pitchFamily="18" charset="0"/>
              <a:ea typeface="微软雅黑" panose="020B0503020204020204" pitchFamily="34" charset="-122"/>
              <a:sym typeface="+mn-ea"/>
            </a:endParaRPr>
          </a:p>
          <a:p>
            <a:pPr indent="0" algn="just" fontAlgn="auto">
              <a:lnSpc>
                <a:spcPct val="140000"/>
              </a:lnSpc>
              <a:spcBef>
                <a:spcPts val="0"/>
              </a:spcBef>
              <a:spcAft>
                <a:spcPts val="0"/>
              </a:spcAft>
            </a:pPr>
            <a:r>
              <a:rPr lang="en-US" sz="2100" dirty="0" smtClean="0">
                <a:solidFill>
                  <a:srgbClr val="FF0000"/>
                </a:solidFill>
                <a:latin typeface="Times New Roman" panose="02020603050405020304" pitchFamily="18" charset="0"/>
                <a:ea typeface="微软雅黑" panose="020B0503020204020204" pitchFamily="34" charset="-122"/>
                <a:sym typeface="+mn-ea"/>
              </a:rPr>
              <a:t>作品重在个人的创造,不能照抄､照搬别人的｡</a:t>
            </a:r>
            <a:endParaRPr lang="en-US" sz="2100" dirty="0" smtClean="0">
              <a:solidFill>
                <a:srgbClr val="FF0000"/>
              </a:solidFill>
              <a:latin typeface="Times New Roman" panose="02020603050405020304" pitchFamily="18" charset="0"/>
              <a:ea typeface="微软雅黑" panose="020B0503020204020204" pitchFamily="34" charset="-122"/>
              <a:sym typeface="+mn-ea"/>
            </a:endParaRPr>
          </a:p>
        </p:txBody>
      </p:sp>
      <p:grpSp>
        <p:nvGrpSpPr>
          <p:cNvPr id="8" name="组合 7"/>
          <p:cNvGrpSpPr/>
          <p:nvPr/>
        </p:nvGrpSpPr>
        <p:grpSpPr>
          <a:xfrm>
            <a:off x="228404" y="1543458"/>
            <a:ext cx="8539061" cy="610076"/>
            <a:chOff x="308" y="1338"/>
            <a:chExt cx="17881" cy="1281"/>
          </a:xfrm>
        </p:grpSpPr>
        <p:sp>
          <p:nvSpPr>
            <p:cNvPr id="9" name="矩形 8"/>
            <p:cNvSpPr/>
            <p:nvPr/>
          </p:nvSpPr>
          <p:spPr>
            <a:xfrm>
              <a:off x="308" y="1338"/>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典例展示</a:t>
              </a:r>
              <a:endPar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250" dirty="0">
                <a:solidFill>
                  <a:srgbClr val="ED7D31"/>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0">
                                            <p:txEl>
                                              <p:pRg st="3" end="3"/>
                                            </p:txEl>
                                          </p:spTgt>
                                        </p:tgtEl>
                                        <p:attrNameLst>
                                          <p:attrName>style.visibility</p:attrName>
                                        </p:attrNameLst>
                                      </p:cBhvr>
                                      <p:to>
                                        <p:strVal val="visible"/>
                                      </p:to>
                                    </p:set>
                                    <p:anim calcmode="lin" valueType="num">
                                      <p:cBhvr additive="base">
                                        <p:cTn id="7" dur="500" fill="hold"/>
                                        <p:tgtEl>
                                          <p:spTgt spid="100">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3364" y="1538288"/>
            <a:ext cx="8621078" cy="2515235"/>
          </a:xfrm>
          <a:prstGeom prst="rect">
            <a:avLst/>
          </a:prstGeom>
          <a:noFill/>
          <a:ln w="9525">
            <a:noFill/>
          </a:ln>
        </p:spPr>
        <p:txBody>
          <a:bodyPr wrap="square">
            <a:spAutoFit/>
          </a:bodyPr>
          <a:lstStyle/>
          <a:p>
            <a:pPr indent="0" algn="just">
              <a:lnSpc>
                <a:spcPct val="150000"/>
              </a:lnSpc>
            </a:pPr>
            <a:r>
              <a:rPr sz="2100" b="1" dirty="0">
                <a:latin typeface="Times New Roman" panose="02020603050405020304" pitchFamily="18" charset="0"/>
                <a:ea typeface="微软雅黑" panose="020B0503020204020204" pitchFamily="34" charset="-122"/>
                <a:sym typeface="+mn-ea"/>
              </a:rPr>
              <a:t>3.对方是处在外交场合中的政坛要人｡</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对方若是处在外交场合中的政坛要人,他们的外交辞令代表的是自己国家和民族的利益｡这时说话语气要柔中带刚,针锋相对,在不伤害对方的尊严的同时,又要打击对方的强硬态度,以捍卫自己国家的民族尊严,切忌说话粗俗且没有礼貌,说出不负责任的话,有损国家的尊严和形象｡</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15077" y="2888363"/>
            <a:ext cx="2332355" cy="870585"/>
          </a:xfrm>
          <a:prstGeom prst="rect">
            <a:avLst/>
          </a:prstGeom>
        </p:spPr>
        <p:txBody>
          <a:bodyPr wrap="none">
            <a:spAutoFit/>
          </a:bodyPr>
          <a:lstStyle/>
          <a:p>
            <a:pPr algn="just">
              <a:lnSpc>
                <a:spcPct val="150000"/>
              </a:lnSpc>
              <a:spcAft>
                <a:spcPts val="0"/>
              </a:spcAft>
            </a:pPr>
            <a:r>
              <a:rPr lang="zh-CN" altLang="en-US" sz="3375" b="1" kern="100" dirty="0" smtClean="0">
                <a:solidFill>
                  <a:srgbClr val="E44B42"/>
                </a:solidFill>
                <a:latin typeface="Times New Roman" panose="02020603050405020304" pitchFamily="18" charset="0"/>
                <a:ea typeface="微软雅黑" panose="020B0503020204020204" pitchFamily="34" charset="-122"/>
                <a:cs typeface="Times New Roman" panose="02020603050405020304" pitchFamily="18" charset="0"/>
              </a:rPr>
              <a:t>备考全攻略</a:t>
            </a:r>
            <a:endParaRPr lang="zh-CN" altLang="en-US" sz="3375" b="1" kern="100" dirty="0">
              <a:solidFill>
                <a:srgbClr val="E44B42"/>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28600" y="1543519"/>
            <a:ext cx="8621078" cy="3484245"/>
          </a:xfrm>
          <a:prstGeom prst="rect">
            <a:avLst/>
          </a:prstGeom>
          <a:noFill/>
          <a:ln w="28575">
            <a:solidFill>
              <a:srgbClr val="ED7D31"/>
            </a:solidFill>
            <a:prstDash val="dash"/>
          </a:ln>
        </p:spPr>
        <p:txBody>
          <a:bodyPr wrap="square">
            <a:spAutoFit/>
          </a:bodyPr>
          <a:lstStyle/>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巴以冲突由来已久,争取和平是两国人民的共同心声｡在一次联合国会议上,巴勒斯坦领导人阿拉法特发表了一篇著名的演说,最后一段是:“我是带着橄榄枝来的,也是带着一个自由战士的枪来的,请不要让橄榄枝从我的手中滑落｡”</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这一段话表明了阿拉法特对今后巴以关系的鲜明态度,每一句都意味深长｡从这几句话中,你听出了哪三种信息?</a:t>
            </a:r>
            <a:endParaRPr lang="en-US" sz="2100" dirty="0" smtClean="0">
              <a:latin typeface="Times New Roman" panose="02020603050405020304" pitchFamily="18" charset="0"/>
              <a:ea typeface="微软雅黑" panose="020B0503020204020204" pitchFamily="34" charset="-122"/>
              <a:sym typeface="+mn-ea"/>
            </a:endParaRPr>
          </a:p>
        </p:txBody>
      </p:sp>
      <p:grpSp>
        <p:nvGrpSpPr>
          <p:cNvPr id="8" name="组合 7"/>
          <p:cNvGrpSpPr/>
          <p:nvPr/>
        </p:nvGrpSpPr>
        <p:grpSpPr>
          <a:xfrm>
            <a:off x="228404" y="1543458"/>
            <a:ext cx="8539061" cy="610076"/>
            <a:chOff x="308" y="1338"/>
            <a:chExt cx="17881" cy="1281"/>
          </a:xfrm>
        </p:grpSpPr>
        <p:sp>
          <p:nvSpPr>
            <p:cNvPr id="9" name="矩形 8"/>
            <p:cNvSpPr/>
            <p:nvPr/>
          </p:nvSpPr>
          <p:spPr>
            <a:xfrm>
              <a:off x="308" y="1338"/>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典例展示</a:t>
              </a:r>
              <a:endPar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250" dirty="0">
                <a:solidFill>
                  <a:srgbClr val="ED7D31"/>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28600" y="1543520"/>
            <a:ext cx="8621078" cy="1545590"/>
          </a:xfrm>
          <a:prstGeom prst="rect">
            <a:avLst/>
          </a:prstGeom>
          <a:noFill/>
          <a:ln w="28575">
            <a:solidFill>
              <a:srgbClr val="ED7D31"/>
            </a:solidFill>
            <a:prstDash val="dash"/>
          </a:ln>
        </p:spPr>
        <p:txBody>
          <a:bodyPr wrap="square">
            <a:spAutoFit/>
          </a:bodyPr>
          <a:lstStyle/>
          <a:p>
            <a:pPr indent="0" algn="just" fontAlgn="auto">
              <a:lnSpc>
                <a:spcPct val="150000"/>
              </a:lnSpc>
              <a:spcBef>
                <a:spcPts val="0"/>
              </a:spcBef>
              <a:spcAft>
                <a:spcPts val="0"/>
              </a:spcAft>
            </a:pPr>
            <a:r>
              <a:rPr lang="en-US" sz="2100" dirty="0" smtClean="0">
                <a:solidFill>
                  <a:srgbClr val="FF0000"/>
                </a:solidFill>
                <a:latin typeface="Times New Roman" panose="02020603050405020304" pitchFamily="18" charset="0"/>
                <a:ea typeface="微软雅黑" panose="020B0503020204020204" pitchFamily="34" charset="-122"/>
                <a:sym typeface="+mn-ea"/>
              </a:rPr>
              <a:t>①表达希望和平的心声｡</a:t>
            </a:r>
            <a:endParaRPr lang="en-US" sz="2100" dirty="0" smtClean="0">
              <a:solidFill>
                <a:srgbClr val="FF0000"/>
              </a:solidFill>
              <a:latin typeface="Times New Roman" panose="02020603050405020304" pitchFamily="18" charset="0"/>
              <a:ea typeface="微软雅黑" panose="020B0503020204020204" pitchFamily="34" charset="-122"/>
              <a:sym typeface="+mn-ea"/>
            </a:endParaRPr>
          </a:p>
          <a:p>
            <a:pPr indent="0" algn="just" fontAlgn="auto">
              <a:lnSpc>
                <a:spcPct val="150000"/>
              </a:lnSpc>
              <a:spcBef>
                <a:spcPts val="0"/>
              </a:spcBef>
              <a:spcAft>
                <a:spcPts val="0"/>
              </a:spcAft>
            </a:pPr>
            <a:r>
              <a:rPr lang="en-US" sz="2100" dirty="0" smtClean="0">
                <a:solidFill>
                  <a:srgbClr val="FF0000"/>
                </a:solidFill>
                <a:latin typeface="Times New Roman" panose="02020603050405020304" pitchFamily="18" charset="0"/>
                <a:ea typeface="微软雅黑" panose="020B0503020204020204" pitchFamily="34" charset="-122"/>
                <a:sym typeface="+mn-ea"/>
              </a:rPr>
              <a:t>②在必要的时候也会用武力来捍卫和平｡</a:t>
            </a:r>
            <a:endParaRPr lang="en-US" sz="2100" dirty="0" smtClean="0">
              <a:solidFill>
                <a:srgbClr val="FF0000"/>
              </a:solidFill>
              <a:latin typeface="Times New Roman" panose="02020603050405020304" pitchFamily="18" charset="0"/>
              <a:ea typeface="微软雅黑" panose="020B0503020204020204" pitchFamily="34" charset="-122"/>
              <a:sym typeface="+mn-ea"/>
            </a:endParaRPr>
          </a:p>
          <a:p>
            <a:pPr indent="0" algn="just" fontAlgn="auto">
              <a:lnSpc>
                <a:spcPct val="150000"/>
              </a:lnSpc>
              <a:spcBef>
                <a:spcPts val="0"/>
              </a:spcBef>
              <a:spcAft>
                <a:spcPts val="0"/>
              </a:spcAft>
            </a:pPr>
            <a:r>
              <a:rPr lang="en-US" sz="2100" dirty="0" smtClean="0">
                <a:solidFill>
                  <a:srgbClr val="FF0000"/>
                </a:solidFill>
                <a:latin typeface="Times New Roman" panose="02020603050405020304" pitchFamily="18" charset="0"/>
                <a:ea typeface="微软雅黑" panose="020B0503020204020204" pitchFamily="34" charset="-122"/>
                <a:sym typeface="+mn-ea"/>
              </a:rPr>
              <a:t>③再次呼吁双方都能珍惜和平｡</a:t>
            </a:r>
            <a:endParaRPr lang="en-US" sz="2100" dirty="0" smtClean="0">
              <a:solidFill>
                <a:srgbClr val="FF0000"/>
              </a:solidFill>
              <a:latin typeface="Times New Roman" panose="02020603050405020304" pitchFamily="18" charset="0"/>
              <a:ea typeface="微软雅黑" panose="020B0503020204020204" pitchFamily="34" charset="-122"/>
              <a:sym typeface="+mn-ea"/>
            </a:endParaRPr>
          </a:p>
        </p:txBody>
      </p:sp>
      <p:sp>
        <p:nvSpPr>
          <p:cNvPr id="2" name="文本框 1"/>
          <p:cNvSpPr txBox="1"/>
          <p:nvPr/>
        </p:nvSpPr>
        <p:spPr>
          <a:xfrm>
            <a:off x="228600" y="3066098"/>
            <a:ext cx="8621078" cy="1545590"/>
          </a:xfrm>
          <a:prstGeom prst="rect">
            <a:avLst/>
          </a:prstGeom>
          <a:noFill/>
        </p:spPr>
        <p:txBody>
          <a:bodyPr wrap="square" rtlCol="0" anchor="t">
            <a:spAutoFit/>
          </a:bodyPr>
          <a:lstStyle/>
          <a:p>
            <a:pPr indent="0" algn="just" fontAlgn="auto">
              <a:lnSpc>
                <a:spcPct val="150000"/>
              </a:lnSpc>
              <a:spcBef>
                <a:spcPts val="0"/>
              </a:spcBef>
              <a:spcAft>
                <a:spcPts val="0"/>
              </a:spcAft>
            </a:pPr>
            <a:r>
              <a:rPr lang="en-US" sz="2100" dirty="0" smtClean="0">
                <a:solidFill>
                  <a:schemeClr val="tx1"/>
                </a:solidFill>
                <a:latin typeface="Times New Roman" panose="02020603050405020304" pitchFamily="18" charset="0"/>
                <a:ea typeface="微软雅黑" panose="020B0503020204020204" pitchFamily="34" charset="-122"/>
                <a:sym typeface="+mn-ea"/>
              </a:rPr>
              <a:t>       总之,言外之意主要考查的是说话人是否在一些特殊场合下既表达了自己的意思,又保持了和睦友好的场面和气氛｡这是衡量一个人说话水平是否有较高的修养,是否有感人的艺术魅力的重要方法｡</a:t>
            </a:r>
            <a:endParaRPr lang="en-US" altLang="en-US" sz="2100" dirty="0" smtClean="0">
              <a:solidFill>
                <a:schemeClr val="tx1"/>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55746" y="1543050"/>
            <a:ext cx="8515826" cy="610076"/>
            <a:chOff x="537" y="1440"/>
            <a:chExt cx="17881" cy="1281"/>
          </a:xfrm>
        </p:grpSpPr>
        <p:sp>
          <p:nvSpPr>
            <p:cNvPr id="3" name="矩形 2"/>
            <p:cNvSpPr/>
            <p:nvPr/>
          </p:nvSpPr>
          <p:spPr>
            <a:xfrm>
              <a:off x="537" y="1440"/>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7 友好探讨辩论</a:t>
              </a:r>
              <a:endPar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Shape 16864"/>
            <p:cNvSpPr/>
            <p:nvPr/>
          </p:nvSpPr>
          <p:spPr bwMode="auto">
            <a:xfrm>
              <a:off x="677" y="1680"/>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
        <p:nvSpPr>
          <p:cNvPr id="4" name="文本框 3"/>
          <p:cNvSpPr txBox="1"/>
          <p:nvPr/>
        </p:nvSpPr>
        <p:spPr>
          <a:xfrm>
            <a:off x="255746" y="2061686"/>
            <a:ext cx="8621078" cy="1545590"/>
          </a:xfrm>
          <a:prstGeom prst="rect">
            <a:avLst/>
          </a:prstGeom>
          <a:noFill/>
          <a:ln w="9525">
            <a:noFill/>
          </a:ln>
        </p:spPr>
        <p:txBody>
          <a:bodyPr wrap="square">
            <a:spAutoFit/>
          </a:bodyPr>
          <a:lstStyle/>
          <a:p>
            <a:pPr indent="0" algn="just">
              <a:lnSpc>
                <a:spcPct val="150000"/>
              </a:lnSpc>
            </a:pPr>
            <a:r>
              <a:rPr sz="2100" dirty="0">
                <a:latin typeface="Times New Roman" panose="02020603050405020304" pitchFamily="18" charset="0"/>
                <a:ea typeface="微软雅黑" panose="020B0503020204020204" pitchFamily="34" charset="-122"/>
                <a:sym typeface="+mn-ea"/>
              </a:rPr>
              <a:t>问题讨论及辩论式的口语交际题开放度高,自主性强,往往是以社会热点事件做背景材料｡完成此类题型,要精心研读材料,探究问题实质,恰当表达自己的观点,见解既要鲜明,又要有条理｡</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28600" y="1543526"/>
            <a:ext cx="8642985" cy="3255645"/>
          </a:xfrm>
          <a:prstGeom prst="rect">
            <a:avLst/>
          </a:prstGeom>
          <a:noFill/>
          <a:ln w="28575">
            <a:solidFill>
              <a:srgbClr val="ED7D31"/>
            </a:solidFill>
            <a:prstDash val="dash"/>
          </a:ln>
        </p:spPr>
        <p:txBody>
          <a:bodyPr wrap="square">
            <a:spAutoFit/>
          </a:bodyPr>
          <a:lstStyle/>
          <a:p>
            <a:pPr indent="0" algn="just" fontAlgn="auto">
              <a:lnSpc>
                <a:spcPct val="140000"/>
              </a:lnSpc>
              <a:spcBef>
                <a:spcPts val="0"/>
              </a:spcBef>
              <a:spcAft>
                <a:spcPts val="0"/>
              </a:spcAft>
            </a:pPr>
            <a:endParaRPr lang="en-US" sz="2100" dirty="0" smtClean="0">
              <a:latin typeface="Times New Roman" panose="02020603050405020304" pitchFamily="18" charset="0"/>
              <a:ea typeface="微软雅黑" panose="020B0503020204020204" pitchFamily="34" charset="-122"/>
              <a:sym typeface="+mn-ea"/>
            </a:endParaRPr>
          </a:p>
          <a:p>
            <a:pPr indent="0" algn="just" fontAlgn="auto">
              <a:lnSpc>
                <a:spcPct val="140000"/>
              </a:lnSpc>
              <a:spcBef>
                <a:spcPts val="0"/>
              </a:spcBef>
              <a:spcAft>
                <a:spcPts val="0"/>
              </a:spcAft>
            </a:pPr>
            <a:r>
              <a:rPr lang="en-US" sz="2100" dirty="0" smtClean="0">
                <a:solidFill>
                  <a:schemeClr val="tx1"/>
                </a:solidFill>
                <a:latin typeface="Times New Roman" panose="02020603050405020304" pitchFamily="18" charset="0"/>
                <a:ea typeface="微软雅黑" panose="020B0503020204020204" pitchFamily="34" charset="-122"/>
                <a:sym typeface="+mn-ea"/>
              </a:rPr>
              <a:t>李明同学写不好汉字,同学劝他认真练习,可他却说:“现在电脑和智能手机已经很发达了,都有汉字输入功能,以后就用不着用笔在纸上书写了,写不好没关系｡”你要反驳他,你说:“</a:t>
            </a:r>
            <a:r>
              <a:rPr lang="en-US" sz="2100" u="sng" dirty="0" smtClean="0">
                <a:solidFill>
                  <a:schemeClr val="tx1"/>
                </a:solidFill>
                <a:latin typeface="Times New Roman" panose="02020603050405020304" pitchFamily="18" charset="0"/>
                <a:ea typeface="微软雅黑" panose="020B0503020204020204" pitchFamily="34" charset="-122"/>
                <a:sym typeface="+mn-ea"/>
              </a:rPr>
              <a:t>					</a:t>
            </a:r>
            <a:r>
              <a:rPr lang="en-US" sz="2100" dirty="0" smtClean="0">
                <a:solidFill>
                  <a:schemeClr val="tx1"/>
                </a:solidFill>
                <a:latin typeface="Times New Roman" panose="02020603050405020304" pitchFamily="18" charset="0"/>
                <a:ea typeface="微软雅黑" panose="020B0503020204020204" pitchFamily="34" charset="-122"/>
                <a:sym typeface="+mn-ea"/>
              </a:rPr>
              <a:t>”</a:t>
            </a:r>
            <a:endParaRPr lang="en-US" sz="2100" dirty="0" smtClean="0">
              <a:solidFill>
                <a:schemeClr val="tx1"/>
              </a:solidFill>
              <a:latin typeface="Times New Roman" panose="02020603050405020304" pitchFamily="18" charset="0"/>
              <a:ea typeface="微软雅黑" panose="020B0503020204020204" pitchFamily="34" charset="-122"/>
              <a:sym typeface="+mn-ea"/>
            </a:endParaRPr>
          </a:p>
          <a:p>
            <a:pPr indent="0" algn="just" fontAlgn="auto">
              <a:lnSpc>
                <a:spcPct val="140000"/>
              </a:lnSpc>
              <a:spcBef>
                <a:spcPts val="0"/>
              </a:spcBef>
              <a:spcAft>
                <a:spcPts val="0"/>
              </a:spcAft>
            </a:pPr>
            <a:r>
              <a:rPr lang="en-US" sz="2100" dirty="0" smtClean="0">
                <a:solidFill>
                  <a:srgbClr val="FF0000"/>
                </a:solidFill>
                <a:latin typeface="Times New Roman" panose="02020603050405020304" pitchFamily="18" charset="0"/>
                <a:ea typeface="微软雅黑" panose="020B0503020204020204" pitchFamily="34" charset="-122"/>
                <a:sym typeface="+mn-ea"/>
              </a:rPr>
              <a:t>李明,你这样的认识是不对的｡虽然电脑和智能手机都有汉字输入功能,但生活中还需要用笔书写｡再说,汉字书法是中华民族的优秀传统文化之一,我们应当把它传承下去｡(观点要明确,反驳要有针对性)</a:t>
            </a:r>
            <a:endParaRPr lang="en-US" sz="2100" dirty="0" smtClean="0">
              <a:solidFill>
                <a:srgbClr val="FF0000"/>
              </a:solidFill>
              <a:latin typeface="Times New Roman" panose="02020603050405020304" pitchFamily="18" charset="0"/>
              <a:ea typeface="微软雅黑" panose="020B0503020204020204" pitchFamily="34" charset="-122"/>
              <a:sym typeface="+mn-ea"/>
            </a:endParaRPr>
          </a:p>
        </p:txBody>
      </p:sp>
      <p:grpSp>
        <p:nvGrpSpPr>
          <p:cNvPr id="8" name="组合 7"/>
          <p:cNvGrpSpPr/>
          <p:nvPr/>
        </p:nvGrpSpPr>
        <p:grpSpPr>
          <a:xfrm>
            <a:off x="228404" y="1543458"/>
            <a:ext cx="8539061" cy="610076"/>
            <a:chOff x="308" y="1338"/>
            <a:chExt cx="17881" cy="1281"/>
          </a:xfrm>
        </p:grpSpPr>
        <p:sp>
          <p:nvSpPr>
            <p:cNvPr id="9" name="矩形 8"/>
            <p:cNvSpPr/>
            <p:nvPr/>
          </p:nvSpPr>
          <p:spPr>
            <a:xfrm>
              <a:off x="308" y="1338"/>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典例展示</a:t>
              </a:r>
              <a:endPar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250" dirty="0">
                <a:solidFill>
                  <a:srgbClr val="ED7D31"/>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anim calcmode="lin" valueType="num">
                                      <p:cBhvr additive="base">
                                        <p:cTn id="7" dur="500" fill="hold"/>
                                        <p:tgtEl>
                                          <p:spTgt spid="100">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956560" y="2831306"/>
            <a:ext cx="3231356" cy="870585"/>
          </a:xfrm>
          <a:prstGeom prst="rect">
            <a:avLst/>
          </a:prstGeom>
        </p:spPr>
        <p:txBody>
          <a:bodyPr wrap="square">
            <a:spAutoFit/>
          </a:bodyPr>
          <a:lstStyle/>
          <a:p>
            <a:pPr algn="ctr">
              <a:lnSpc>
                <a:spcPct val="150000"/>
              </a:lnSpc>
            </a:pPr>
            <a:r>
              <a:rPr lang="zh-CN" sz="3375" b="1" dirty="0">
                <a:solidFill>
                  <a:srgbClr val="70C0B1"/>
                </a:solidFill>
                <a:latin typeface="微软雅黑" panose="020B0503020204020204" pitchFamily="34" charset="-122"/>
                <a:ea typeface="微软雅黑" panose="020B0503020204020204" pitchFamily="34" charset="-122"/>
                <a:cs typeface="Times New Roman" panose="02020603050405020304" pitchFamily="18" charset="0"/>
              </a:rPr>
              <a:t>课堂变式练</a:t>
            </a:r>
            <a:endParaRPr lang="zh-CN" sz="3375" b="1" dirty="0">
              <a:solidFill>
                <a:srgbClr val="70C0B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5746" y="1563529"/>
            <a:ext cx="8649653" cy="4453890"/>
          </a:xfrm>
          <a:prstGeom prst="rect">
            <a:avLst/>
          </a:prstGeom>
        </p:spPr>
        <p:txBody>
          <a:bodyPr wrap="square">
            <a:spAutoFit/>
          </a:bodyPr>
          <a:lstStyle/>
          <a:p>
            <a:pPr algn="just" fontAlgn="auto">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1.(2019•</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攀枝花</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下列各句表达得体的一项是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家长会上</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班主任刘老师对家长们说</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刚才王校长的视频讲话全面</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深刻</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抛砖引玉</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请大家畅所欲言</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共话家校合作</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B.</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老张的儿子中考成绩优异</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他欣喜若狂</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逢人就说</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令郎还算争气</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这次考了全校第三</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是他最好的发挥了</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C.</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李华与二十年未见的大学同学张梅偶遇</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他激动地说</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久违了</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老同学</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真没想到</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在这里遇见你</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更没想到二十年过去了</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你还是这么年轻</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D.</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李勇对前来邀请他吃饭的老王说</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老王</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恭喜乔迁</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我一定会赏光赴宴的</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矩形 2"/>
          <p:cNvSpPr/>
          <p:nvPr/>
        </p:nvSpPr>
        <p:spPr>
          <a:xfrm>
            <a:off x="5512613" y="1686939"/>
            <a:ext cx="361315" cy="414020"/>
          </a:xfrm>
          <a:prstGeom prst="rect">
            <a:avLst/>
          </a:prstGeom>
        </p:spPr>
        <p:txBody>
          <a:bodyPr wrap="none">
            <a:spAutoFit/>
          </a:bodyPr>
          <a:lstStyle/>
          <a:p>
            <a:r>
              <a:rPr lang="en-US" altLang="zh-CN"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C </a:t>
            </a:r>
            <a:endParaRPr lang="zh-CN" altLang="en-US" sz="21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5746" y="1563529"/>
            <a:ext cx="8649653" cy="1545590"/>
          </a:xfrm>
          <a:prstGeom prst="rect">
            <a:avLst/>
          </a:prstGeom>
          <a:ln w="28575">
            <a:solidFill>
              <a:srgbClr val="ED7D31"/>
            </a:solidFill>
            <a:prstDash val="dash"/>
          </a:ln>
        </p:spPr>
        <p:txBody>
          <a:bodyPr wrap="square">
            <a:spAutoFit/>
          </a:bodyPr>
          <a:lstStyle/>
          <a:p>
            <a:pPr algn="just" fontAlgn="auto">
              <a:lnSpc>
                <a:spcPct val="150000"/>
              </a:lnSpc>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本题考查语言表达得体</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抛砖引玉”是谦辞</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表示用自己粗浅的见解引出别人的高见</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｡B.“</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令郎”是敬辞</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不能用于指称自己的儿子</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｡D.“</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赏光”是敬辞</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不能用于自己</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 </a:t>
            </a:r>
            <a:endPar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6132" y="1563521"/>
            <a:ext cx="8639033" cy="3969385"/>
          </a:xfrm>
          <a:prstGeom prst="rect">
            <a:avLst/>
          </a:prstGeom>
        </p:spPr>
        <p:txBody>
          <a:bodyPr wrap="square">
            <a:spAutoFit/>
          </a:bodyPr>
          <a:lstStyle/>
          <a:p>
            <a:pPr algn="just" fontAlgn="auto">
              <a:lnSpc>
                <a:spcPct val="150000"/>
              </a:lnSpc>
            </a:pPr>
            <a:r>
              <a:rPr lang="en-US" sz="2100" dirty="0">
                <a:latin typeface="Times New Roman" panose="02020603050405020304" pitchFamily="18" charset="0"/>
                <a:ea typeface="微软雅黑" panose="020B0503020204020204" pitchFamily="34" charset="-122"/>
                <a:cs typeface="Times New Roman" panose="02020603050405020304" pitchFamily="18" charset="0"/>
              </a:rPr>
              <a:t>2</a:t>
            </a:r>
            <a:r>
              <a:rPr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sz="2100" dirty="0">
                <a:latin typeface="Times New Roman" panose="02020603050405020304" pitchFamily="18" charset="0"/>
                <a:ea typeface="微软雅黑" panose="020B0503020204020204" pitchFamily="34" charset="-122"/>
                <a:cs typeface="Times New Roman" panose="02020603050405020304" pitchFamily="18" charset="0"/>
              </a:rPr>
              <a:t>2019·绥化)口语交际｡</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sz="2100" dirty="0">
                <a:latin typeface="Times New Roman" panose="02020603050405020304" pitchFamily="18" charset="0"/>
                <a:ea typeface="微软雅黑" panose="020B0503020204020204" pitchFamily="34" charset="-122"/>
                <a:cs typeface="Times New Roman" panose="02020603050405020304" pitchFamily="18" charset="0"/>
              </a:rPr>
              <a:t>(1)在商品经济飞速发展的今天,商家们的促销手段不断翻新,然而一些商家靠赠品､打折等手段向消费者索要好评｡请根据下面的语境完成问题｡</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sz="2100" dirty="0">
                <a:latin typeface="Times New Roman" panose="02020603050405020304" pitchFamily="18" charset="0"/>
                <a:ea typeface="微软雅黑" panose="020B0503020204020204" pitchFamily="34" charset="-122"/>
                <a:cs typeface="Times New Roman" panose="02020603050405020304" pitchFamily="18" charset="0"/>
              </a:rPr>
              <a:t>小林和父母在某餐馆就餐后,对菜品质量很不满意,结账时服务员表示:如果写好评发朋友圈可以打折｡小林母亲准备照做｡如果你是小林,该怎样劝说母亲?(50字左右)</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示例:</a:t>
            </a:r>
            <a:r>
              <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妈妈,这样做不好｡做人要讲诚信,我们不能为了眼前的利益,帮助商家做虚假宣传,这样会误导别人,您说对吗?</a:t>
            </a:r>
            <a:endPar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 calcmode="lin" valueType="num">
                                      <p:cBhvr additive="base">
                                        <p:cTn id="7"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6132" y="1563521"/>
            <a:ext cx="8639033" cy="3484245"/>
          </a:xfrm>
          <a:prstGeom prst="rect">
            <a:avLst/>
          </a:prstGeom>
        </p:spPr>
        <p:txBody>
          <a:bodyPr wrap="square">
            <a:spAutoFit/>
          </a:bodyPr>
          <a:lstStyle/>
          <a:p>
            <a:pPr algn="just" fontAlgn="auto">
              <a:lnSpc>
                <a:spcPct val="150000"/>
              </a:lnSpc>
            </a:pPr>
            <a:r>
              <a:rPr sz="2100" dirty="0">
                <a:latin typeface="Times New Roman" panose="02020603050405020304" pitchFamily="18" charset="0"/>
                <a:ea typeface="微软雅黑" panose="020B0503020204020204" pitchFamily="34" charset="-122"/>
                <a:cs typeface="Times New Roman" panose="02020603050405020304" pitchFamily="18" charset="0"/>
              </a:rPr>
              <a:t>(2)中考结束后,小林跟父母去北京旅游｡他们首先来到故宫｡走进故宫,一眼千年,那些精美绝伦的文物经历岁月风尘神韵犹在｡爸爸说:“故宫中这些修复文物的工匠真了不起!”小林听后深受触动,看起来平凡的工匠,却有着伟大的价值｡请你帮助小林设计一段赞美工匠的话｡(50字左右)</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示例:</a:t>
            </a:r>
            <a:r>
              <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你们用专注的眼神发现文物的精神,用双手让它们重新焕发生机,收藏在故宫里的文物因你们才鲜活生动起来,文化传统因你们的精心呵护得以传承｡</a:t>
            </a:r>
            <a:endPar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6132" y="1563521"/>
            <a:ext cx="8639033" cy="2030095"/>
          </a:xfrm>
          <a:prstGeom prst="rect">
            <a:avLst/>
          </a:prstGeom>
        </p:spPr>
        <p:txBody>
          <a:bodyPr wrap="square">
            <a:spAutoFit/>
          </a:bodyPr>
          <a:lstStyle/>
          <a:p>
            <a:pPr algn="just" fontAlgn="auto">
              <a:lnSpc>
                <a:spcPct val="150000"/>
              </a:lnSpc>
            </a:pPr>
            <a:r>
              <a:rPr lang="en-US" sz="2100" dirty="0">
                <a:latin typeface="Times New Roman" panose="02020603050405020304" pitchFamily="18" charset="0"/>
                <a:ea typeface="微软雅黑" panose="020B0503020204020204" pitchFamily="34" charset="-122"/>
                <a:cs typeface="Times New Roman" panose="02020603050405020304" pitchFamily="18" charset="0"/>
              </a:rPr>
              <a:t>3</a:t>
            </a:r>
            <a:r>
              <a:rPr sz="2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a:t>
            </a:r>
            <a:r>
              <a:rPr sz="2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2019·黄冈)小欣同学的班主任让小欣捎个口信给她爸妈,因为学校要开会,原来约定的周六家访改在下周二晚上｡</a:t>
            </a:r>
            <a:endParaRPr sz="2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示例:</a:t>
            </a:r>
            <a:r>
              <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爸爸妈妈,我们班主任说本周六的家访他来不了,因为学校要开会｡他准备下周二的晚上来家访,请你们到时在家等候哦｡</a:t>
            </a:r>
            <a:endPar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55746" y="1543050"/>
            <a:ext cx="8515826" cy="610076"/>
            <a:chOff x="537" y="1440"/>
            <a:chExt cx="17881" cy="1281"/>
          </a:xfrm>
        </p:grpSpPr>
        <p:sp>
          <p:nvSpPr>
            <p:cNvPr id="3" name="矩形 2"/>
            <p:cNvSpPr/>
            <p:nvPr/>
          </p:nvSpPr>
          <p:spPr>
            <a:xfrm>
              <a:off x="537" y="1440"/>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1 真诚邀请他人</a:t>
              </a:r>
              <a:endPar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Shape 16864"/>
            <p:cNvSpPr/>
            <p:nvPr/>
          </p:nvSpPr>
          <p:spPr bwMode="auto">
            <a:xfrm>
              <a:off x="677" y="1680"/>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
        <p:nvSpPr>
          <p:cNvPr id="4" name="文本框 3"/>
          <p:cNvSpPr txBox="1"/>
          <p:nvPr/>
        </p:nvSpPr>
        <p:spPr>
          <a:xfrm>
            <a:off x="261461" y="2082165"/>
            <a:ext cx="8621078" cy="1447165"/>
          </a:xfrm>
          <a:prstGeom prst="rect">
            <a:avLst/>
          </a:prstGeom>
          <a:noFill/>
          <a:ln w="9525">
            <a:noFill/>
          </a:ln>
        </p:spPr>
        <p:txBody>
          <a:bodyPr wrap="square">
            <a:spAutoFit/>
          </a:bodyPr>
          <a:lstStyle/>
          <a:p>
            <a:pPr indent="0" algn="just">
              <a:lnSpc>
                <a:spcPct val="140000"/>
              </a:lnSpc>
            </a:pPr>
            <a:r>
              <a:rPr sz="2100" dirty="0">
                <a:latin typeface="Times New Roman" panose="02020603050405020304" pitchFamily="18" charset="0"/>
                <a:ea typeface="微软雅黑" panose="020B0503020204020204" pitchFamily="34" charset="-122"/>
                <a:sym typeface="+mn-ea"/>
              </a:rPr>
              <a:t>在特定的环境中对他人进行邀请,要注意人物身份､对象､场合等｡同时也要注意称呼和问候,根据对方的情况说明邀请的内容｡还要向被邀请人说明时间､地点､主题等信息,语言尽量大方得体｡</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5746" y="1563529"/>
            <a:ext cx="8649653" cy="4453890"/>
          </a:xfrm>
          <a:prstGeom prst="rect">
            <a:avLst/>
          </a:prstGeom>
        </p:spPr>
        <p:txBody>
          <a:bodyPr wrap="square">
            <a:spAutoFit/>
          </a:bodyPr>
          <a:lstStyle/>
          <a:p>
            <a:pPr algn="just" fontAlgn="auto">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4.(2019•</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荆州</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阅读下面的文字</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完成后面的任务</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5</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月</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8</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号的早晨</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梅子一进教室就开讲了</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今天可有意思了</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一女的上车</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刷卡支付没有成功</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司机提醒她重新支付</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那女的一下子就激动起来</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指着司机一直说</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一直说</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司机就一直忍着</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一直忍着</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我看司机握方向盘的手有点抖</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到站了</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咱班梦如同学递给司机一张字条</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回头笑了笑</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就下车了</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我看司机打开字条</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笑了</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像开了朵花</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同学们</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都围过来</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问梦如写的啥</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梦如说</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也没写啥</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就简单几句</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叔叔你好</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我是车上的一位学生</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请你不要因为一件小事情</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就把好心情弄没了</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可能阿姨也不是故意的</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希望你开心每一天’</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5746" y="1563529"/>
            <a:ext cx="8649653" cy="3484245"/>
          </a:xfrm>
          <a:prstGeom prst="rect">
            <a:avLst/>
          </a:prstGeom>
        </p:spPr>
        <p:txBody>
          <a:bodyPr wrap="square">
            <a:spAutoFit/>
          </a:bodyPr>
          <a:lstStyle/>
          <a:p>
            <a:pPr algn="just" fontAlgn="auto">
              <a:lnSpc>
                <a:spcPct val="150000"/>
              </a:lnSpc>
            </a:pP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语文科代表听了</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摇头晃脑地说</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梦如一笑百媚生</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此时无声胜有声</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科代表的意思是</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lang="zh-CN" altLang="en-US" sz="2100"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梦</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如暖心微笑</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传递了善意</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梅子说</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我们要为梦如点赞</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我先说</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大家接着说来</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梅子</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我为梦如的</a:t>
            </a:r>
            <a:r>
              <a:rPr lang="zh-CN" altLang="en-US" sz="2100" u="sng" dirty="0">
                <a:latin typeface="Times New Roman" panose="02020603050405020304" pitchFamily="18" charset="0"/>
                <a:ea typeface="微软雅黑" panose="020B0503020204020204" pitchFamily="34" charset="-122"/>
                <a:cs typeface="Times New Roman" panose="02020603050405020304" pitchFamily="18" charset="0"/>
              </a:rPr>
              <a:t>友善</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点赞</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你看她</a:t>
            </a:r>
            <a:r>
              <a:rPr lang="zh-CN" altLang="en-US" sz="2100" u="sng" dirty="0">
                <a:latin typeface="Times New Roman" panose="02020603050405020304" pitchFamily="18" charset="0"/>
                <a:ea typeface="微软雅黑" panose="020B0503020204020204" pitchFamily="34" charset="-122"/>
                <a:cs typeface="Times New Roman" panose="02020603050405020304" pitchFamily="18" charset="0"/>
              </a:rPr>
              <a:t>并没有因为自己到站了就对司机漠不关心</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我</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为梦如</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的</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点</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赞</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你看</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她</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6132" y="1563521"/>
            <a:ext cx="8639033" cy="1545590"/>
          </a:xfrm>
          <a:prstGeom prst="rect">
            <a:avLst/>
          </a:prstGeom>
        </p:spPr>
        <p:txBody>
          <a:bodyPr wrap="square">
            <a:spAutoFit/>
          </a:bodyPr>
          <a:lstStyle/>
          <a:p>
            <a:pPr algn="just" fontAlgn="auto">
              <a:lnSpc>
                <a:spcPct val="150000"/>
              </a:lnSpc>
            </a:pPr>
            <a:r>
              <a:rPr lang="zh-CN" alt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示例一</a:t>
            </a:r>
            <a:r>
              <a:rPr lang="en-US" altLang="zh-CN"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善解人意</a:t>
            </a:r>
            <a:r>
              <a:rPr lang="en-US" altLang="zh-CN" sz="2100"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在</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安慰司机的同时</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还能体谅女乘客</a:t>
            </a:r>
            <a:endPar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lang="zh-CN" alt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示例二</a:t>
            </a:r>
            <a:r>
              <a:rPr lang="en-US" altLang="zh-CN"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机智</a:t>
            </a:r>
            <a:r>
              <a:rPr lang="en-US" altLang="zh-CN" sz="2100"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用</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写字条的方式安慰司机</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让司机会心</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暖心</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又避免了尴尬</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还可以从细心</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责任等角度思考</a:t>
            </a:r>
            <a:r>
              <a:rPr lang="zh-CN" altLang="en-US" sz="2100"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作答</a:t>
            </a:r>
            <a:endPar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6132" y="1563521"/>
            <a:ext cx="8639033" cy="2515235"/>
          </a:xfrm>
          <a:prstGeom prst="rect">
            <a:avLst/>
          </a:prstGeom>
        </p:spPr>
        <p:txBody>
          <a:bodyPr wrap="square">
            <a:spAutoFit/>
          </a:bodyPr>
          <a:lstStyle/>
          <a:p>
            <a:pPr algn="just" fontAlgn="auto">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5.(2019•</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龙东</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小亮在与班级同学发生矛盾后</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感到委屈</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准备找高年级的同学帮忙“理论”</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作为班长的你</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如何劝阻</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lang="zh-CN" alt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示例</a:t>
            </a:r>
            <a:r>
              <a:rPr lang="en-US" altLang="zh-CN"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小亮</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别人欺负你是不对的</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但是遇到问题我们应该用正确的方式去解决</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可以寻求老师的帮助</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不应该用暴力去解决</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而且</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我们现在正在创建和谐校园</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每个人都应该为之努力</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你说对吗</a:t>
            </a:r>
            <a:r>
              <a:rPr lang="en-US" altLang="zh-CN"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endPar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6047" y="2481284"/>
            <a:ext cx="8639033" cy="1650365"/>
          </a:xfrm>
          <a:prstGeom prst="rect">
            <a:avLst/>
          </a:prstGeom>
        </p:spPr>
        <p:txBody>
          <a:bodyPr wrap="square">
            <a:spAutoFit/>
          </a:bodyPr>
          <a:lstStyle/>
          <a:p>
            <a:pPr algn="ctr" fontAlgn="auto">
              <a:lnSpc>
                <a:spcPct val="150000"/>
              </a:lnSpc>
            </a:pPr>
            <a:r>
              <a:rPr lang="zh-CN" altLang="en-US" sz="3375"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请完成</a:t>
            </a:r>
            <a:r>
              <a:rPr lang="en-US" altLang="zh-CN" sz="3375"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3375"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练测本</a:t>
            </a:r>
            <a:r>
              <a:rPr lang="en-US" altLang="zh-CN" sz="3375"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3375"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中</a:t>
            </a:r>
            <a:r>
              <a:rPr lang="zh-CN" altLang="en-US" sz="3375" b="1"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的</a:t>
            </a:r>
            <a:endParaRPr lang="en-US" altLang="zh-CN" sz="3375" b="1"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a:p>
            <a:pPr algn="ctr" fontAlgn="auto">
              <a:lnSpc>
                <a:spcPct val="150000"/>
              </a:lnSpc>
            </a:pPr>
            <a:r>
              <a:rPr lang="zh-CN" altLang="en-US" sz="3375" b="1"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3375"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考点过关训练三十八</a:t>
            </a:r>
            <a:r>
              <a:rPr lang="en-US" altLang="zh-CN" sz="3375" b="1"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3375" b="1"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三十九</a:t>
            </a:r>
            <a:r>
              <a:rPr lang="zh-CN" altLang="en-US" sz="3375"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3375" b="1"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28600" y="1543519"/>
            <a:ext cx="8621078" cy="3969385"/>
          </a:xfrm>
          <a:prstGeom prst="rect">
            <a:avLst/>
          </a:prstGeom>
          <a:noFill/>
          <a:ln w="28575">
            <a:solidFill>
              <a:srgbClr val="ED7D31"/>
            </a:solidFill>
            <a:prstDash val="dash"/>
          </a:ln>
        </p:spPr>
        <p:txBody>
          <a:bodyPr wrap="square">
            <a:spAutoFit/>
          </a:bodyPr>
          <a:lstStyle/>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在重庆馆二楼的环形舞台上,精彩的LED宣传画面展示了新兴綦江的青春和活力｡在深圳做汽车产业的郭先生一边看一边作记录,当他了解到世博会新能源公交车配装的是綦江低碳环保变速器时,他也对綦江齿轮产生了浓厚兴趣,很想了解綦江的相关情况｡</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假如你是现场的工作人员,邀请郭先生到綦江实地考察,你该怎么说?</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smtClean="0">
                <a:solidFill>
                  <a:srgbClr val="FF0000"/>
                </a:solidFill>
                <a:latin typeface="Times New Roman" panose="02020603050405020304" pitchFamily="18" charset="0"/>
                <a:ea typeface="微软雅黑" panose="020B0503020204020204" pitchFamily="34" charset="-122"/>
                <a:sym typeface="+mn-ea"/>
              </a:rPr>
              <a:t>郭先生(或郭总),您好!感谢您对綦江齿轮的关注,綦江是中国西部的齿轮基地,我们特别欢迎您到綦江考察指导,我想,您一定会有更大的惊喜｡</a:t>
            </a:r>
            <a:endParaRPr lang="en-US" sz="2100" dirty="0" smtClean="0">
              <a:solidFill>
                <a:srgbClr val="FF0000"/>
              </a:solidFill>
              <a:latin typeface="Times New Roman" panose="02020603050405020304" pitchFamily="18" charset="0"/>
              <a:ea typeface="微软雅黑" panose="020B0503020204020204" pitchFamily="34" charset="-122"/>
              <a:sym typeface="+mn-ea"/>
            </a:endParaRPr>
          </a:p>
        </p:txBody>
      </p:sp>
      <p:grpSp>
        <p:nvGrpSpPr>
          <p:cNvPr id="8" name="组合 7"/>
          <p:cNvGrpSpPr/>
          <p:nvPr/>
        </p:nvGrpSpPr>
        <p:grpSpPr>
          <a:xfrm>
            <a:off x="228404" y="1543458"/>
            <a:ext cx="8539061" cy="610076"/>
            <a:chOff x="308" y="1338"/>
            <a:chExt cx="17881" cy="1281"/>
          </a:xfrm>
        </p:grpSpPr>
        <p:sp>
          <p:nvSpPr>
            <p:cNvPr id="9" name="矩形 8"/>
            <p:cNvSpPr/>
            <p:nvPr/>
          </p:nvSpPr>
          <p:spPr>
            <a:xfrm>
              <a:off x="308" y="1338"/>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典例展示</a:t>
              </a:r>
              <a:endPar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250" dirty="0">
                <a:solidFill>
                  <a:srgbClr val="ED7D31"/>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0">
                                            <p:txEl>
                                              <p:pRg st="3" end="3"/>
                                            </p:txEl>
                                          </p:spTgt>
                                        </p:tgtEl>
                                        <p:attrNameLst>
                                          <p:attrName>style.visibility</p:attrName>
                                        </p:attrNameLst>
                                      </p:cBhvr>
                                      <p:to>
                                        <p:strVal val="visible"/>
                                      </p:to>
                                    </p:set>
                                    <p:anim calcmode="lin" valueType="num">
                                      <p:cBhvr additive="base">
                                        <p:cTn id="7" dur="500" fill="hold"/>
                                        <p:tgtEl>
                                          <p:spTgt spid="100">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55746" y="1543050"/>
            <a:ext cx="8515826" cy="610076"/>
            <a:chOff x="537" y="1440"/>
            <a:chExt cx="17881" cy="1281"/>
          </a:xfrm>
        </p:grpSpPr>
        <p:sp>
          <p:nvSpPr>
            <p:cNvPr id="3" name="矩形 2"/>
            <p:cNvSpPr/>
            <p:nvPr/>
          </p:nvSpPr>
          <p:spPr>
            <a:xfrm>
              <a:off x="537" y="1440"/>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2 悉心劝告他人</a:t>
              </a:r>
              <a:endPar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Shape 16864"/>
            <p:cNvSpPr/>
            <p:nvPr/>
          </p:nvSpPr>
          <p:spPr bwMode="auto">
            <a:xfrm>
              <a:off x="677" y="1680"/>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
        <p:nvSpPr>
          <p:cNvPr id="4" name="文本框 3"/>
          <p:cNvSpPr txBox="1"/>
          <p:nvPr/>
        </p:nvSpPr>
        <p:spPr>
          <a:xfrm>
            <a:off x="255746" y="2083594"/>
            <a:ext cx="8621078" cy="3870960"/>
          </a:xfrm>
          <a:prstGeom prst="rect">
            <a:avLst/>
          </a:prstGeom>
          <a:noFill/>
          <a:ln w="9525">
            <a:noFill/>
          </a:ln>
        </p:spPr>
        <p:txBody>
          <a:bodyPr wrap="square">
            <a:spAutoFit/>
          </a:bodyPr>
          <a:lstStyle/>
          <a:p>
            <a:pPr indent="0" algn="just">
              <a:lnSpc>
                <a:spcPct val="130000"/>
              </a:lnSpc>
              <a:spcBef>
                <a:spcPts val="0"/>
              </a:spcBef>
              <a:spcAft>
                <a:spcPts val="0"/>
              </a:spcAft>
            </a:pPr>
            <a:r>
              <a:rPr sz="2100" b="1" dirty="0">
                <a:latin typeface="Times New Roman" panose="02020603050405020304" pitchFamily="18" charset="0"/>
                <a:ea typeface="微软雅黑" panose="020B0503020204020204" pitchFamily="34" charset="-122"/>
                <a:sym typeface="+mn-ea"/>
              </a:rPr>
              <a:t>1.劝说的技巧归纳:</a:t>
            </a:r>
            <a:endParaRPr sz="2100" dirty="0">
              <a:latin typeface="Times New Roman" panose="02020603050405020304" pitchFamily="18" charset="0"/>
              <a:ea typeface="微软雅黑" panose="020B0503020204020204" pitchFamily="34" charset="-122"/>
              <a:sym typeface="+mn-ea"/>
            </a:endParaRPr>
          </a:p>
          <a:p>
            <a:pPr indent="0" algn="just">
              <a:lnSpc>
                <a:spcPct val="130000"/>
              </a:lnSpc>
              <a:spcBef>
                <a:spcPts val="0"/>
              </a:spcBef>
              <a:spcAft>
                <a:spcPts val="0"/>
              </a:spcAft>
            </a:pPr>
            <a:r>
              <a:rPr sz="2100" dirty="0">
                <a:latin typeface="Times New Roman" panose="02020603050405020304" pitchFamily="18" charset="0"/>
                <a:ea typeface="微软雅黑" panose="020B0503020204020204" pitchFamily="34" charset="-122"/>
                <a:sym typeface="+mn-ea"/>
              </a:rPr>
              <a:t>(1)直言劝导,有理有据｡直截地点出对方的问题,并通过理由分析不利的后果更能使人醒悟｡</a:t>
            </a:r>
            <a:endParaRPr sz="2100" dirty="0">
              <a:latin typeface="Times New Roman" panose="02020603050405020304" pitchFamily="18" charset="0"/>
              <a:ea typeface="微软雅黑" panose="020B0503020204020204" pitchFamily="34" charset="-122"/>
              <a:sym typeface="+mn-ea"/>
            </a:endParaRPr>
          </a:p>
          <a:p>
            <a:pPr indent="0" algn="just">
              <a:lnSpc>
                <a:spcPct val="130000"/>
              </a:lnSpc>
              <a:spcBef>
                <a:spcPts val="0"/>
              </a:spcBef>
              <a:spcAft>
                <a:spcPts val="0"/>
              </a:spcAft>
            </a:pPr>
            <a:r>
              <a:rPr sz="2100" dirty="0">
                <a:latin typeface="Times New Roman" panose="02020603050405020304" pitchFamily="18" charset="0"/>
                <a:ea typeface="微软雅黑" panose="020B0503020204020204" pitchFamily="34" charset="-122"/>
                <a:sym typeface="+mn-ea"/>
              </a:rPr>
              <a:t>(2)直话曲说,借例言理｡不直话直说,而是绕弯子,到最后正话反说,这样含而不露,给对方一个台阶下｡</a:t>
            </a:r>
            <a:endParaRPr sz="2100" dirty="0">
              <a:latin typeface="Times New Roman" panose="02020603050405020304" pitchFamily="18" charset="0"/>
              <a:ea typeface="微软雅黑" panose="020B0503020204020204" pitchFamily="34" charset="-122"/>
              <a:sym typeface="+mn-ea"/>
            </a:endParaRPr>
          </a:p>
          <a:p>
            <a:pPr indent="0" algn="just">
              <a:lnSpc>
                <a:spcPct val="130000"/>
              </a:lnSpc>
              <a:spcBef>
                <a:spcPts val="0"/>
              </a:spcBef>
              <a:spcAft>
                <a:spcPts val="0"/>
              </a:spcAft>
            </a:pPr>
            <a:r>
              <a:rPr sz="2100" dirty="0">
                <a:latin typeface="Times New Roman" panose="02020603050405020304" pitchFamily="18" charset="0"/>
                <a:ea typeface="微软雅黑" panose="020B0503020204020204" pitchFamily="34" charset="-122"/>
                <a:sym typeface="+mn-ea"/>
              </a:rPr>
              <a:t>(3)巧妙引申,归结谬论｡先肯定对方观点,并以此为起点,进行合乎逻辑的引申,最后推出一个荒诞的结论｡</a:t>
            </a:r>
            <a:endParaRPr sz="2100" dirty="0">
              <a:latin typeface="Times New Roman" panose="02020603050405020304" pitchFamily="18" charset="0"/>
              <a:ea typeface="微软雅黑" panose="020B0503020204020204" pitchFamily="34" charset="-122"/>
              <a:sym typeface="+mn-ea"/>
            </a:endParaRPr>
          </a:p>
          <a:p>
            <a:pPr indent="0" algn="just">
              <a:lnSpc>
                <a:spcPct val="130000"/>
              </a:lnSpc>
              <a:spcBef>
                <a:spcPts val="0"/>
              </a:spcBef>
              <a:spcAft>
                <a:spcPts val="0"/>
              </a:spcAft>
            </a:pPr>
            <a:r>
              <a:rPr sz="2100" dirty="0">
                <a:latin typeface="Times New Roman" panose="02020603050405020304" pitchFamily="18" charset="0"/>
                <a:ea typeface="微软雅黑" panose="020B0503020204020204" pitchFamily="34" charset="-122"/>
                <a:sym typeface="+mn-ea"/>
              </a:rPr>
              <a:t>(4)因势利导,或顺耳忠言或激将｡不直言弊端,而是顺着劝说对象的意思,步步推导,最后也可巧妙激将｡</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61461" y="1538288"/>
            <a:ext cx="8621078" cy="2999740"/>
          </a:xfrm>
          <a:prstGeom prst="rect">
            <a:avLst/>
          </a:prstGeom>
          <a:noFill/>
          <a:ln w="9525">
            <a:noFill/>
          </a:ln>
        </p:spPr>
        <p:txBody>
          <a:bodyPr wrap="square">
            <a:spAutoFit/>
          </a:bodyPr>
          <a:lstStyle/>
          <a:p>
            <a:pPr indent="0" algn="just">
              <a:lnSpc>
                <a:spcPct val="150000"/>
              </a:lnSpc>
            </a:pPr>
            <a:r>
              <a:rPr sz="2100" b="1" dirty="0">
                <a:latin typeface="Times New Roman" panose="02020603050405020304" pitchFamily="18" charset="0"/>
                <a:ea typeface="微软雅黑" panose="020B0503020204020204" pitchFamily="34" charset="-122"/>
                <a:sym typeface="+mn-ea"/>
              </a:rPr>
              <a:t>2.注意事项:</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(1)说话要委婉,不揭人短,不伤人自尊｡</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(2)语气要平和｡</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(3)要以理服人｡</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在人际交往中,说服对方接受自己的观点是项并不轻松的“活儿”,从“口语交际”角度看,“劝说”讲究的是“动之以情,晓之以理”｡</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61461" y="1543526"/>
            <a:ext cx="8599646" cy="4159885"/>
          </a:xfrm>
          <a:prstGeom prst="rect">
            <a:avLst/>
          </a:prstGeom>
          <a:noFill/>
          <a:ln w="28575">
            <a:solidFill>
              <a:srgbClr val="ED7D31"/>
            </a:solidFill>
            <a:prstDash val="dash"/>
          </a:ln>
        </p:spPr>
        <p:txBody>
          <a:bodyPr wrap="square">
            <a:spAutoFit/>
          </a:bodyPr>
          <a:lstStyle/>
          <a:p>
            <a:pPr indent="720090" algn="just" fontAlgn="auto">
              <a:lnSpc>
                <a:spcPct val="140000"/>
              </a:lnSpc>
              <a:spcBef>
                <a:spcPts val="0"/>
              </a:spcBef>
              <a:spcAft>
                <a:spcPts val="0"/>
              </a:spcAft>
            </a:pPr>
            <a:endParaRPr lang="en-US" sz="2100" dirty="0" smtClean="0">
              <a:latin typeface="Times New Roman" panose="02020603050405020304" pitchFamily="18" charset="0"/>
              <a:ea typeface="微软雅黑" panose="020B0503020204020204" pitchFamily="34" charset="-122"/>
              <a:sym typeface="+mn-ea"/>
            </a:endParaRPr>
          </a:p>
          <a:p>
            <a:pPr indent="720090" algn="just" fontAlgn="auto">
              <a:lnSpc>
                <a:spcPct val="140000"/>
              </a:lnSpc>
              <a:spcBef>
                <a:spcPts val="0"/>
              </a:spcBef>
              <a:spcAft>
                <a:spcPts val="0"/>
              </a:spcAft>
            </a:pPr>
            <a:r>
              <a:rPr lang="en-US" sz="2100" dirty="0" smtClean="0">
                <a:latin typeface="Times New Roman" panose="02020603050405020304" pitchFamily="18" charset="0"/>
                <a:ea typeface="微软雅黑" panose="020B0503020204020204" pitchFamily="34" charset="-122"/>
                <a:sym typeface="+mn-ea"/>
              </a:rPr>
              <a:t>调查显示:2019年我国国民人均阅读图书为4.67本,远远低于欧美人均16本｡然而,多项调查显示,我国国民电子读物的阅读量却在逐年上升,人们普遍“手不释机”(手机､平板电脑､电子书)｡由此可见,电子阅读冲击纸质阅读｡</a:t>
            </a:r>
            <a:endParaRPr lang="en-US" sz="2100" dirty="0" smtClean="0">
              <a:latin typeface="Times New Roman" panose="02020603050405020304" pitchFamily="18" charset="0"/>
              <a:ea typeface="微软雅黑" panose="020B0503020204020204" pitchFamily="34" charset="-122"/>
              <a:sym typeface="+mn-ea"/>
            </a:endParaRPr>
          </a:p>
          <a:p>
            <a:pPr indent="720090" algn="just" fontAlgn="auto">
              <a:lnSpc>
                <a:spcPct val="140000"/>
              </a:lnSpc>
              <a:spcBef>
                <a:spcPts val="0"/>
              </a:spcBef>
              <a:spcAft>
                <a:spcPts val="0"/>
              </a:spcAft>
            </a:pPr>
            <a:r>
              <a:rPr lang="en-US" sz="2100" dirty="0" smtClean="0">
                <a:latin typeface="Times New Roman" panose="02020603050405020304" pitchFamily="18" charset="0"/>
                <a:ea typeface="微软雅黑" panose="020B0503020204020204" pitchFamily="34" charset="-122"/>
                <a:sym typeface="+mn-ea"/>
              </a:rPr>
              <a:t>殊不知,电子化阅读与纸质阅读之间有着质的区别｡电子化阅读带来的一个直接后果,就是“浅阅读”的盛行和阅读的“碎片化”｡令人担忧的是,校园也出现了“手不释机”的电子阅读群体,他们被称为“低头族”｡他们的阅读浮躁,不求甚解,让良好的阅读习惯成为空谈｡</a:t>
            </a:r>
            <a:endParaRPr lang="en-US" sz="2100" dirty="0" smtClean="0">
              <a:latin typeface="Times New Roman" panose="02020603050405020304" pitchFamily="18" charset="0"/>
              <a:ea typeface="微软雅黑" panose="020B0503020204020204" pitchFamily="34" charset="-122"/>
              <a:sym typeface="+mn-ea"/>
            </a:endParaRPr>
          </a:p>
        </p:txBody>
      </p:sp>
      <p:grpSp>
        <p:nvGrpSpPr>
          <p:cNvPr id="8" name="组合 7"/>
          <p:cNvGrpSpPr/>
          <p:nvPr/>
        </p:nvGrpSpPr>
        <p:grpSpPr>
          <a:xfrm>
            <a:off x="228404" y="1543458"/>
            <a:ext cx="8539061" cy="610076"/>
            <a:chOff x="308" y="1338"/>
            <a:chExt cx="17881" cy="1281"/>
          </a:xfrm>
        </p:grpSpPr>
        <p:sp>
          <p:nvSpPr>
            <p:cNvPr id="9" name="矩形 8"/>
            <p:cNvSpPr/>
            <p:nvPr/>
          </p:nvSpPr>
          <p:spPr>
            <a:xfrm>
              <a:off x="308" y="1338"/>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典例展示</a:t>
              </a:r>
              <a:endPar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250" dirty="0">
                <a:solidFill>
                  <a:srgbClr val="ED7D31"/>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61461" y="1521612"/>
            <a:ext cx="8621078" cy="4291330"/>
          </a:xfrm>
          <a:prstGeom prst="rect">
            <a:avLst/>
          </a:prstGeom>
          <a:noFill/>
          <a:ln w="28575">
            <a:solidFill>
              <a:srgbClr val="ED7D31"/>
            </a:solidFill>
            <a:prstDash val="dash"/>
          </a:ln>
        </p:spPr>
        <p:txBody>
          <a:bodyPr wrap="square">
            <a:spAutoFit/>
          </a:bodyPr>
          <a:lstStyle/>
          <a:p>
            <a:pPr indent="720090" algn="just" fontAlgn="auto">
              <a:lnSpc>
                <a:spcPct val="130000"/>
              </a:lnSpc>
              <a:spcBef>
                <a:spcPts val="0"/>
              </a:spcBef>
              <a:spcAft>
                <a:spcPts val="0"/>
              </a:spcAft>
            </a:pPr>
            <a:r>
              <a:rPr lang="en-US" sz="2100" dirty="0" smtClean="0">
                <a:latin typeface="Times New Roman" panose="02020603050405020304" pitchFamily="18" charset="0"/>
                <a:ea typeface="微软雅黑" panose="020B0503020204020204" pitchFamily="34" charset="-122"/>
                <a:sym typeface="+mn-ea"/>
              </a:rPr>
              <a:t>可喜的是,我市许多学校和社区开展了“书香校园”“书香进社区”活动,目的在于使人们亲近纸质图书,在慢下来､静下来､沉下来中回归经典“深阅读”｡</a:t>
            </a:r>
            <a:endParaRPr lang="en-US" sz="2100" dirty="0" smtClean="0">
              <a:latin typeface="Times New Roman" panose="02020603050405020304" pitchFamily="18" charset="0"/>
              <a:ea typeface="微软雅黑" panose="020B0503020204020204" pitchFamily="34" charset="-122"/>
              <a:sym typeface="+mn-ea"/>
            </a:endParaRPr>
          </a:p>
          <a:p>
            <a:pPr indent="720090" algn="just" fontAlgn="auto">
              <a:lnSpc>
                <a:spcPct val="130000"/>
              </a:lnSpc>
              <a:spcBef>
                <a:spcPts val="0"/>
              </a:spcBef>
              <a:spcAft>
                <a:spcPts val="0"/>
              </a:spcAft>
            </a:pPr>
            <a:r>
              <a:rPr lang="en-US" sz="2100" dirty="0" smtClean="0">
                <a:latin typeface="Times New Roman" panose="02020603050405020304" pitchFamily="18" charset="0"/>
                <a:ea typeface="微软雅黑" panose="020B0503020204020204" pitchFamily="34" charset="-122"/>
                <a:sym typeface="+mn-ea"/>
              </a:rPr>
              <a:t>王林同学是一个“低头族”,向来只爱看电子读物,不爱看纸质图书｡假如你们居住的桂中社区开展了“书香进社区”活动,请你利用材料所给信息,劝说王林跟你一起去参加活动｡</a:t>
            </a:r>
            <a:endParaRPr lang="en-US" sz="2100" dirty="0" smtClean="0">
              <a:latin typeface="Times New Roman" panose="02020603050405020304" pitchFamily="18" charset="0"/>
              <a:ea typeface="微软雅黑" panose="020B0503020204020204" pitchFamily="34" charset="-122"/>
              <a:sym typeface="+mn-ea"/>
            </a:endParaRPr>
          </a:p>
          <a:p>
            <a:pPr indent="720090" algn="just" fontAlgn="auto">
              <a:lnSpc>
                <a:spcPct val="130000"/>
              </a:lnSpc>
              <a:spcBef>
                <a:spcPts val="0"/>
              </a:spcBef>
              <a:spcAft>
                <a:spcPts val="0"/>
              </a:spcAft>
            </a:pPr>
            <a:r>
              <a:rPr lang="en-US" sz="2100" dirty="0" smtClean="0">
                <a:solidFill>
                  <a:srgbClr val="FF0000"/>
                </a:solidFill>
                <a:latin typeface="Times New Roman" panose="02020603050405020304" pitchFamily="18" charset="0"/>
                <a:ea typeface="微软雅黑" panose="020B0503020204020204" pitchFamily="34" charset="-122"/>
                <a:sym typeface="+mn-ea"/>
              </a:rPr>
              <a:t>王林,长期只看电子书不利于养成良好的阅读习惯,会让我们的阅读变得浮躁､不求甚解｡读纸质图书能让我们在慢下来､静下来､沉下来中进行“深阅读”｡我们一起去桂中社区参加“书香进社区”阅读活动吧!(称呼､劝说内容应出自材料;语气委婉)</a:t>
            </a:r>
            <a:endParaRPr lang="en-US" sz="2100" dirty="0" smtClean="0">
              <a:solidFill>
                <a:srgbClr val="FF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anim calcmode="lin" valueType="num">
                                      <p:cBhvr additive="base">
                                        <p:cTn id="7" dur="500" fill="hold"/>
                                        <p:tgtEl>
                                          <p:spTgt spid="100">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55746" y="1543050"/>
            <a:ext cx="8515826" cy="610076"/>
            <a:chOff x="537" y="1440"/>
            <a:chExt cx="17881" cy="1281"/>
          </a:xfrm>
        </p:grpSpPr>
        <p:sp>
          <p:nvSpPr>
            <p:cNvPr id="3" name="矩形 2"/>
            <p:cNvSpPr/>
            <p:nvPr/>
          </p:nvSpPr>
          <p:spPr>
            <a:xfrm>
              <a:off x="537" y="1440"/>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3 热心鼓励他人</a:t>
              </a:r>
              <a:endPar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Shape 16864"/>
            <p:cNvSpPr/>
            <p:nvPr/>
          </p:nvSpPr>
          <p:spPr bwMode="auto">
            <a:xfrm>
              <a:off x="677" y="1680"/>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
        <p:nvSpPr>
          <p:cNvPr id="4" name="文本框 3"/>
          <p:cNvSpPr txBox="1"/>
          <p:nvPr/>
        </p:nvSpPr>
        <p:spPr>
          <a:xfrm>
            <a:off x="261461" y="2016443"/>
            <a:ext cx="8687753" cy="995045"/>
          </a:xfrm>
          <a:prstGeom prst="rect">
            <a:avLst/>
          </a:prstGeom>
          <a:noFill/>
          <a:ln w="9525">
            <a:noFill/>
          </a:ln>
        </p:spPr>
        <p:txBody>
          <a:bodyPr wrap="square">
            <a:spAutoFit/>
          </a:bodyPr>
          <a:lstStyle/>
          <a:p>
            <a:pPr indent="0" algn="just">
              <a:lnSpc>
                <a:spcPct val="140000"/>
              </a:lnSpc>
              <a:spcBef>
                <a:spcPts val="0"/>
              </a:spcBef>
              <a:spcAft>
                <a:spcPts val="0"/>
              </a:spcAft>
            </a:pPr>
            <a:r>
              <a:rPr sz="2100" dirty="0">
                <a:latin typeface="Times New Roman" panose="02020603050405020304" pitchFamily="18" charset="0"/>
                <a:ea typeface="微软雅黑" panose="020B0503020204020204" pitchFamily="34" charset="-122"/>
                <a:sym typeface="+mn-ea"/>
              </a:rPr>
              <a:t>鼓励他人,我们首先要真诚,其次要站在他人的角度看问题,还有语言一定要得体｡</a:t>
            </a:r>
            <a:endParaRPr sz="2100" dirty="0">
              <a:latin typeface="Times New Roman" panose="02020603050405020304" pitchFamily="18" charset="0"/>
              <a:ea typeface="微软雅黑" panose="020B0503020204020204" pitchFamily="34" charset="-122"/>
              <a:sym typeface="+mn-ea"/>
            </a:endParaRPr>
          </a:p>
        </p:txBody>
      </p:sp>
      <p:sp>
        <p:nvSpPr>
          <p:cNvPr id="100" name="文本框 99"/>
          <p:cNvSpPr txBox="1"/>
          <p:nvPr/>
        </p:nvSpPr>
        <p:spPr>
          <a:xfrm>
            <a:off x="261938" y="2988938"/>
            <a:ext cx="8621078" cy="3255645"/>
          </a:xfrm>
          <a:prstGeom prst="rect">
            <a:avLst/>
          </a:prstGeom>
          <a:noFill/>
          <a:ln w="28575">
            <a:solidFill>
              <a:srgbClr val="ED7D31"/>
            </a:solidFill>
            <a:prstDash val="dash"/>
          </a:ln>
        </p:spPr>
        <p:txBody>
          <a:bodyPr wrap="square">
            <a:spAutoFit/>
          </a:bodyPr>
          <a:lstStyle/>
          <a:p>
            <a:pPr indent="0" algn="just">
              <a:lnSpc>
                <a:spcPct val="140000"/>
              </a:lnSpc>
              <a:spcBef>
                <a:spcPts val="0"/>
              </a:spcBef>
              <a:spcAft>
                <a:spcPts val="0"/>
              </a:spcAft>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40000"/>
              </a:lnSpc>
              <a:spcBef>
                <a:spcPts val="0"/>
              </a:spcBef>
              <a:spcAft>
                <a:spcPts val="0"/>
              </a:spcAft>
            </a:pPr>
            <a:r>
              <a:rPr lang="en-US" sz="2100" dirty="0" smtClean="0">
                <a:latin typeface="Times New Roman" panose="02020603050405020304" pitchFamily="18" charset="0"/>
                <a:ea typeface="微软雅黑" panose="020B0503020204020204" pitchFamily="34" charset="-122"/>
                <a:sym typeface="+mn-ea"/>
              </a:rPr>
              <a:t>班上的小刚同学是你的朋友,他平时不用心写钢笔字,字也写得不太好,看到你在比赛中获得了一等奖,祝贺你说:“你的字写得太漂亮了,要是我也能写得这么漂亮,那多好啊!”你听后可以这样说:“</a:t>
            </a:r>
            <a:r>
              <a:rPr lang="en-US" sz="2100" u="sng" dirty="0" smtClean="0">
                <a:latin typeface="Times New Roman" panose="02020603050405020304" pitchFamily="18" charset="0"/>
                <a:ea typeface="微软雅黑" panose="020B0503020204020204" pitchFamily="34" charset="-122"/>
                <a:sym typeface="+mn-ea"/>
              </a:rPr>
              <a:t>					</a:t>
            </a:r>
            <a:r>
              <a:rPr lang="en-US"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40000"/>
              </a:lnSpc>
              <a:spcBef>
                <a:spcPts val="0"/>
              </a:spcBef>
              <a:spcAft>
                <a:spcPts val="0"/>
              </a:spcAft>
            </a:pPr>
            <a:r>
              <a:rPr lang="en-US" sz="2100" dirty="0" smtClean="0">
                <a:solidFill>
                  <a:srgbClr val="FF0000"/>
                </a:solidFill>
                <a:latin typeface="Times New Roman" panose="02020603050405020304" pitchFamily="18" charset="0"/>
                <a:ea typeface="微软雅黑" panose="020B0503020204020204" pitchFamily="34" charset="-122"/>
                <a:sym typeface="+mn-ea"/>
              </a:rPr>
              <a:t>谢谢你的赞扬｡其实只要你用心写字,坚持练习,也能把字写好,到时候肯定比我的字更漂亮｡</a:t>
            </a:r>
            <a:endParaRPr lang="en-US" sz="2100" dirty="0" smtClean="0">
              <a:solidFill>
                <a:srgbClr val="FF0000"/>
              </a:solidFill>
              <a:latin typeface="Times New Roman" panose="02020603050405020304" pitchFamily="18" charset="0"/>
              <a:ea typeface="微软雅黑" panose="020B0503020204020204" pitchFamily="34" charset="-122"/>
              <a:sym typeface="+mn-ea"/>
            </a:endParaRPr>
          </a:p>
        </p:txBody>
      </p:sp>
      <p:grpSp>
        <p:nvGrpSpPr>
          <p:cNvPr id="8" name="组合 7"/>
          <p:cNvGrpSpPr/>
          <p:nvPr/>
        </p:nvGrpSpPr>
        <p:grpSpPr>
          <a:xfrm>
            <a:off x="261265" y="2988877"/>
            <a:ext cx="8539061" cy="610076"/>
            <a:chOff x="308" y="1338"/>
            <a:chExt cx="17881" cy="1281"/>
          </a:xfrm>
        </p:grpSpPr>
        <p:sp>
          <p:nvSpPr>
            <p:cNvPr id="9" name="矩形 8"/>
            <p:cNvSpPr/>
            <p:nvPr/>
          </p:nvSpPr>
          <p:spPr>
            <a:xfrm>
              <a:off x="308" y="1338"/>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典例展示</a:t>
              </a:r>
              <a:endPar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250" dirty="0">
                <a:solidFill>
                  <a:srgbClr val="ED7D31"/>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anim calcmode="lin" valueType="num">
                                      <p:cBhvr additive="base">
                                        <p:cTn id="7" dur="500" fill="hold"/>
                                        <p:tgtEl>
                                          <p:spTgt spid="100">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5186</Words>
  <Application>WPS 演示</Application>
  <PresentationFormat>在屏幕上显示</PresentationFormat>
  <Paragraphs>168</Paragraphs>
  <Slides>34</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34</vt:i4>
      </vt:variant>
    </vt:vector>
  </HeadingPairs>
  <TitlesOfParts>
    <vt:vector size="42" baseType="lpstr">
      <vt:lpstr>Arial</vt:lpstr>
      <vt:lpstr>宋体</vt:lpstr>
      <vt:lpstr>Wingdings</vt:lpstr>
      <vt:lpstr>Calibri</vt:lpstr>
      <vt:lpstr>Times New Roman</vt:lpstr>
      <vt:lpstr>微软雅黑</vt:lpstr>
      <vt:lpstr>Helvetica</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编辑资料-刘洁</cp:lastModifiedBy>
  <cp:revision>54</cp:revision>
  <dcterms:created xsi:type="dcterms:W3CDTF">2017-03-15T04:23:48Z</dcterms:created>
  <dcterms:modified xsi:type="dcterms:W3CDTF">2020-02-24T03:54:05Z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2052-11.1.0.9209</vt:lpwstr>
  </property>
</Properties>
</file>