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8" r:id="rId3"/>
    <p:sldId id="256" r:id="rId4"/>
    <p:sldId id="262" r:id="rId5"/>
    <p:sldId id="257" r:id="rId6"/>
    <p:sldId id="259" r:id="rId7"/>
    <p:sldId id="264" r:id="rId8"/>
    <p:sldId id="263" r:id="rId9"/>
    <p:sldId id="270" r:id="rId10"/>
    <p:sldId id="265" r:id="rId11"/>
    <p:sldId id="273" r:id="rId12"/>
    <p:sldId id="267" r:id="rId13"/>
    <p:sldId id="271" r:id="rId14"/>
    <p:sldId id="268" r:id="rId15"/>
    <p:sldId id="272" r:id="rId16"/>
    <p:sldId id="274" r:id="rId17"/>
    <p:sldId id="275" r:id="rId18"/>
  </p:sldIdLst>
  <p:sldSz cx="12192000" cy="6858000"/>
  <p:notesSz cx="6858000" cy="9144000"/>
  <p:embeddedFontLst>
    <p:embeddedFont>
      <p:font typeface="汉仪全唐诗简" panose="00020600040101010101" pitchFamily="18" charset="-122"/>
      <p:regular r:id="rId23"/>
    </p:embeddedFont>
    <p:embeddedFont>
      <p:font typeface="青鸟华光简魏体" panose="02010604000101010101" pitchFamily="2" charset="-122"/>
      <p:regular r:id="rId24"/>
    </p:embeddedFont>
    <p:embeddedFont>
      <p:font typeface="腾祥铁山楷书繁" panose="01010104010101010101" pitchFamily="2" charset="-122"/>
      <p:regular r:id="rId25"/>
    </p:embeddedFont>
    <p:embeddedFont>
      <p:font typeface="经典行书简" panose="02010609010101010101" pitchFamily="49" charset="-122"/>
      <p:regular r:id="rId26"/>
    </p:embeddedFont>
    <p:embeddedFont>
      <p:font typeface="方正行楷繁体" panose="03000509000000000000" pitchFamily="65" charset="-122"/>
      <p:regular r:id="rId27"/>
    </p:embeddedFont>
    <p:embeddedFont>
      <p:font typeface="青鸟华光简隶变" panose="02010604000101010101" pitchFamily="2" charset="-122"/>
      <p:regular r:id="rId28"/>
    </p:embeddedFont>
    <p:embeddedFont>
      <p:font typeface="等线" panose="02010600030101010101" charset="-122"/>
      <p:regular r:id="rId29"/>
    </p:embeddedFont>
    <p:embeddedFont>
      <p:font typeface="等线 Light" panose="02010600030101010101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0DB"/>
    <a:srgbClr val="AF5558"/>
    <a:srgbClr val="EBA09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312" y="-11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12.fntdata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20E77-BEAC-4C9D-A744-ECB27BC4F8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EC9C7-1CA5-4F0A-A098-4F97ADAB24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16.png"/><Relationship Id="rId4" Type="http://schemas.openxmlformats.org/officeDocument/2006/relationships/image" Target="../media/image5.emf"/><Relationship Id="rId3" Type="http://schemas.openxmlformats.org/officeDocument/2006/relationships/image" Target="../media/image1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png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png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emf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5.emf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7.emf"/><Relationship Id="rId2" Type="http://schemas.microsoft.com/office/2007/relationships/hdphoto" Target="../media/image2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png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microsoft.com/office/2007/relationships/hdphoto" Target="../media/image2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86777" y="881984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 flipV="1">
            <a:off x="6585261" y="3643737"/>
            <a:ext cx="2801815" cy="362671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576945" y="986182"/>
            <a:ext cx="74675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 </a:t>
            </a:r>
            <a:r>
              <a:rPr lang="en-US" altLang="zh-CN" sz="2800" dirty="0" smtClean="0">
                <a:solidFill>
                  <a:srgbClr val="00206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</a:t>
            </a:r>
            <a:r>
              <a:rPr lang="zh-CN" altLang="zh-CN" sz="2800" dirty="0" smtClean="0">
                <a:solidFill>
                  <a:srgbClr val="00206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人</a:t>
            </a:r>
            <a:r>
              <a:rPr lang="zh-CN" altLang="zh-CN" sz="2800" dirty="0" smtClean="0">
                <a:solidFill>
                  <a:srgbClr val="00206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人尽说江南好，游人只合江南老。春水碧于天，画船听雨眠。</a:t>
            </a:r>
            <a:r>
              <a:rPr lang="en-US" altLang="zh-CN" sz="2800" dirty="0" smtClean="0">
                <a:solidFill>
                  <a:srgbClr val="00206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r>
              <a:rPr lang="zh-CN" altLang="zh-CN" sz="2800" dirty="0" smtClean="0">
                <a:solidFill>
                  <a:srgbClr val="00206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垆边人似月，皓腕凝霜雪。未老莫还乡，还乡须断肠</a:t>
            </a:r>
            <a:r>
              <a:rPr lang="zh-CN" altLang="zh-CN" sz="2800" dirty="0" smtClean="0">
                <a:solidFill>
                  <a:srgbClr val="00206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。</a:t>
            </a:r>
            <a:endParaRPr lang="en-US" altLang="zh-CN" sz="2800" dirty="0" smtClean="0">
              <a:solidFill>
                <a:srgbClr val="002060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28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这是花间派的诗，花间派的词有什么特点呢？</a:t>
            </a:r>
            <a:b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</a:br>
            <a:endParaRPr lang="zh-CN" altLang="en-US" sz="2800" dirty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308764" y="3361353"/>
            <a:ext cx="359585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青鸟华光简魏体" panose="02010604000101010101" pitchFamily="2" charset="-122"/>
                <a:ea typeface="青鸟华光简魏体" panose="02010604000101010101" pitchFamily="2" charset="-122"/>
                <a:cs typeface="Arial" panose="020B0604020202020204" pitchFamily="34" charset="0"/>
              </a:rPr>
              <a:t>绮丽香艳，婉约柔媚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青鸟华光简魏体" panose="02010604000101010101" pitchFamily="2" charset="-122"/>
                <a:ea typeface="青鸟华光简魏体" panose="02010604000101010101" pitchFamily="2" charset="-122"/>
                <a:cs typeface="Arial" panose="020B0604020202020204" pitchFamily="34" charset="0"/>
              </a:rPr>
              <a:t> 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青鸟华光简魏体" panose="02010604000101010101" pitchFamily="2" charset="-122"/>
              <a:ea typeface="青鸟华光简魏体" panose="0201060400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grayscl/>
            <a:lum bright="20000" contrast="-40000"/>
          </a:blip>
          <a:srcRect r="7269" b="1121"/>
          <a:stretch>
            <a:fillRect/>
          </a:stretch>
        </p:blipFill>
        <p:spPr>
          <a:xfrm rot="12615590" flipV="1">
            <a:off x="-1635059" y="123650"/>
            <a:ext cx="4827534" cy="6663126"/>
          </a:xfrm>
          <a:custGeom>
            <a:avLst/>
            <a:gdLst>
              <a:gd name="connsiteX0" fmla="*/ 4827534 w 4827534"/>
              <a:gd name="connsiteY0" fmla="*/ 739535 h 6663126"/>
              <a:gd name="connsiteX1" fmla="*/ 3559932 w 4827534"/>
              <a:gd name="connsiteY1" fmla="*/ 0 h 6663126"/>
              <a:gd name="connsiteX2" fmla="*/ 0 w 4827534"/>
              <a:gd name="connsiteY2" fmla="*/ 0 h 6663126"/>
              <a:gd name="connsiteX3" fmla="*/ 0 w 4827534"/>
              <a:gd name="connsiteY3" fmla="*/ 5862896 h 6663126"/>
              <a:gd name="connsiteX4" fmla="*/ 1371635 w 4827534"/>
              <a:gd name="connsiteY4" fmla="*/ 6663126 h 666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7534" h="6663126">
                <a:moveTo>
                  <a:pt x="4827534" y="739535"/>
                </a:moveTo>
                <a:lnTo>
                  <a:pt x="3559932" y="0"/>
                </a:lnTo>
                <a:lnTo>
                  <a:pt x="0" y="0"/>
                </a:lnTo>
                <a:lnTo>
                  <a:pt x="0" y="5862896"/>
                </a:lnTo>
                <a:lnTo>
                  <a:pt x="1371635" y="6663126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9956" y="528440"/>
            <a:ext cx="4930124" cy="5818188"/>
            <a:chOff x="5809956" y="528440"/>
            <a:chExt cx="4930124" cy="5818188"/>
          </a:xfrm>
        </p:grpSpPr>
        <p:grpSp>
          <p:nvGrpSpPr>
            <p:cNvPr id="2" name="组合 1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4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4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5974080" y="724376"/>
            <a:ext cx="45110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002060"/>
                </a:solidFill>
                <a:latin typeface="Adobe 仿宋 Std R" pitchFamily="18" charset="-122"/>
                <a:ea typeface="Adobe 仿宋 Std R" pitchFamily="18" charset="-122"/>
              </a:rPr>
              <a:t>译文：小山重重叠叠，晨曦闪闪或明或灭，像云一样的鬓发披拂，微掩如雪香腮。慵懒的起来画一画蛾眉，整一整仪容，梳洗打扮，慢吞吞意迟</a:t>
            </a:r>
            <a:r>
              <a:rPr lang="zh-CN" altLang="zh-CN" sz="3200" b="1" dirty="0" smtClean="0">
                <a:solidFill>
                  <a:srgbClr val="002060"/>
                </a:solidFill>
                <a:latin typeface="Adobe 仿宋 Std R" pitchFamily="18" charset="-122"/>
                <a:ea typeface="Adobe 仿宋 Std R" pitchFamily="18" charset="-122"/>
              </a:rPr>
              <a:t>迟</a:t>
            </a:r>
            <a:r>
              <a:rPr lang="zh-CN" altLang="en-US" sz="3200" b="1" dirty="0" smtClean="0">
                <a:solidFill>
                  <a:srgbClr val="002060"/>
                </a:solidFill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zh-CN" sz="3200" dirty="0" smtClean="0">
              <a:solidFill>
                <a:srgbClr val="00206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zh-CN" sz="3200" b="1" dirty="0" smtClean="0">
                <a:solidFill>
                  <a:srgbClr val="002060"/>
                </a:solidFill>
                <a:latin typeface="Adobe 仿宋 Std R" pitchFamily="18" charset="-122"/>
                <a:ea typeface="Adobe 仿宋 Std R" pitchFamily="18" charset="-122"/>
              </a:rPr>
              <a:t>上片从素妆写起，到起床后的梳洗。写女主人起床前后的情态、动作。</a:t>
            </a:r>
            <a:endParaRPr lang="zh-CN" altLang="zh-CN" sz="3200" dirty="0">
              <a:solidFill>
                <a:srgbClr val="00206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60120" y="1734235"/>
            <a:ext cx="39014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小山重叠金明灭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</a:t>
            </a:r>
            <a:endParaRPr lang="en-US" altLang="zh-CN" sz="32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鬓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云欲度香腮雪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。</a:t>
            </a:r>
            <a:endParaRPr lang="en-US" altLang="zh-CN" sz="32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懒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起画蛾眉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</a:t>
            </a:r>
            <a:endParaRPr lang="en-US" altLang="zh-CN" sz="32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弄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妆梳洗迟。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114869" y="0"/>
            <a:ext cx="3249895" cy="685800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3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grayscl/>
            <a:lum bright="20000" contrast="-40000"/>
          </a:blip>
          <a:stretch>
            <a:fillRect/>
          </a:stretch>
        </p:blipFill>
        <p:spPr>
          <a:xfrm rot="12615590" flipV="1">
            <a:off x="3326359" y="-301195"/>
            <a:ext cx="5908430" cy="7647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2615590" flipV="1">
            <a:off x="4341779" y="2435370"/>
            <a:ext cx="3435417" cy="444685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0" y="365760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（二）赏析下片“照花前后镜，花面交相映。新帖绣罗襦，双双金鹧鸪。”</a:t>
            </a:r>
            <a:endParaRPr lang="zh-CN" altLang="zh-CN" sz="2800" b="1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357954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2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、鹧鸪：贴绣上去的鹧鸪图，这说的是当时的衣饰，就是用金线绣好花样，再绣贴在衣服上，谓之“贴金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”。</a:t>
            </a:r>
            <a:endParaRPr lang="zh-CN" altLang="en-US" sz="2800" b="1" dirty="0" smtClean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784938"/>
            <a:ext cx="11887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、梳洗打扮过后，为了看头上的花饰是否插好，拿出两面镜子一前一后地照着瞧。镜子里交叉出现了她的脸孔和花饰。花与人相互辉映，显得格外好看。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  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花似人面，人面似花。花固然美，但</a:t>
            </a: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"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花开堪折直须折，莫待无花空折枝</a:t>
            </a: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"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！人面固然也美，但红颜易老，青春难驻，只怕也跟花一样易开易落啊！　　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 </a:t>
            </a:r>
            <a:b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</a:b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3293" y="1361857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、罗襦：丝绸短袄。</a:t>
            </a:r>
            <a:endParaRPr lang="zh-CN" altLang="en-US" sz="2800" b="1" dirty="0" smtClean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3805005" y="-2928332"/>
            <a:ext cx="4508966" cy="1264164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0" y="3557376"/>
            <a:ext cx="10728960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　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比喻、借代。“鬓云欲度香腮雪”，鬓发密如云，香腮白如雪，表现闺中女子之的美。“小山重叠金明灭”，以“小山”借指眉妆，以“金”借指额黄，表现闺中女子之娇美。“双双金鹧鸪”借指绣罗襦上用金线绘制之图案，反衬闺中女子之孤独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11880" y="0"/>
            <a:ext cx="8580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4</a:t>
            </a:r>
            <a:r>
              <a:rPr lang="zh-CN" altLang="en-US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、这首词塑造了一个娇美又满怀幽怨的闺中女子形象，试分析其表现手法</a:t>
            </a:r>
            <a:endParaRPr lang="zh-CN" altLang="en-US" sz="2800" b="1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1473815"/>
            <a:ext cx="10637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         ——</a:t>
            </a:r>
            <a:r>
              <a:rPr lang="zh-CN" altLang="en-US" sz="2800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细节描写。描写闺中女子懒起后梳洗、画眉、籫花、照镜、穿衣等系列动作，塑造了一个娇美又满怀幽怨的女子形象。</a:t>
            </a:r>
            <a:endParaRPr lang="zh-CN" altLang="en-US" sz="2800" dirty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450515"/>
            <a:ext cx="10744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        ——</a:t>
            </a:r>
            <a:r>
              <a:rPr lang="zh-CN" altLang="en-US" sz="2800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反衬。容貌服饰的描写，反衬人物内心的寂寞空虚。鹧鸪双双，反衬人物的孤独</a:t>
            </a:r>
            <a:endParaRPr lang="zh-CN" altLang="en-US" sz="2800" dirty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9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图片 946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0" y="4782658"/>
            <a:ext cx="550127" cy="1368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H="1" flipV="1">
            <a:off x="9684782" y="3392488"/>
            <a:ext cx="2801815" cy="3626711"/>
          </a:xfrm>
          <a:prstGeom prst="rect">
            <a:avLst/>
          </a:prstGeom>
        </p:spPr>
      </p:pic>
      <p:sp>
        <p:nvSpPr>
          <p:cNvPr id="17" name="自由: 形状 16"/>
          <p:cNvSpPr/>
          <p:nvPr/>
        </p:nvSpPr>
        <p:spPr>
          <a:xfrm>
            <a:off x="1242818" y="0"/>
            <a:ext cx="9842872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5" cstate="print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grayscl/>
          </a:blip>
          <a:stretch>
            <a:fillRect/>
          </a:stretch>
        </p:blipFill>
        <p:spPr>
          <a:xfrm rot="1619601" flipH="1">
            <a:off x="1394065" y="-319301"/>
            <a:ext cx="6277368" cy="6437425"/>
          </a:xfrm>
          <a:prstGeom prst="rect">
            <a:avLst/>
          </a:prstGeom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120640" y="4149655"/>
            <a:ext cx="6324600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青鸟华光简隶变" panose="02010604000101010101" pitchFamily="2" charset="-122"/>
                <a:ea typeface="青鸟华光简隶变" panose="02010604000101010101" pitchFamily="2" charset="-122"/>
                <a:cs typeface="Arial" panose="020B0604020202020204" pitchFamily="34" charset="0"/>
              </a:rPr>
              <a:t>译文：以两镜前后相映，看两鬓簪花是否妥恰，红花和容颜交相辉映。穿上刚熨平的绫罗群襦上，绣着一双双金鹧鸪。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青鸟华光简隶变" panose="02010604000101010101" pitchFamily="2" charset="-122"/>
              <a:ea typeface="青鸟华光简隶变" panose="0201060400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青鸟华光简隶变" panose="02010604000101010101" pitchFamily="2" charset="-122"/>
                <a:ea typeface="青鸟华光简隶变" panose="02010604000101010101" pitchFamily="2" charset="-122"/>
                <a:cs typeface="Arial" panose="020B0604020202020204" pitchFamily="34" charset="0"/>
              </a:rPr>
              <a:t>下片梳妆已罢，照镜观看及穿衣登活动及内心的感触。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青鸟华光简隶变" panose="02010604000101010101" pitchFamily="2" charset="-122"/>
              <a:ea typeface="青鸟华光简隶变" panose="0201060400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69358" y="1552694"/>
            <a:ext cx="2646878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照花前后镜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</a:t>
            </a:r>
            <a:endParaRPr lang="en-US" altLang="zh-CN" sz="32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花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面交相映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。</a:t>
            </a:r>
            <a:endParaRPr lang="en-US" altLang="zh-CN" sz="32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新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帖绣罗襦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</a:t>
            </a:r>
            <a:endParaRPr lang="en-US" altLang="zh-CN" sz="32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双</a:t>
            </a:r>
            <a:r>
              <a:rPr lang="zh-CN" altLang="zh-CN" sz="32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双金鹧鸪。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218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02121" y="338665"/>
            <a:ext cx="5372790" cy="6389513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91"/>
          <a:stretch>
            <a:fillRect/>
          </a:stretch>
        </p:blipFill>
        <p:spPr>
          <a:xfrm>
            <a:off x="3016025" y="794176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>
            <a:fillRect/>
          </a:stretch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>
            <a:fillRect/>
          </a:stretch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233160" y="2469088"/>
            <a:ext cx="5303520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上片刻画女主人公醒后娇慵之态，下片写妆成后的情态，全词通过描写闺中女子懒起后梳洗、画眉、籫花、照镜、穿衣等系列动作，并成功运用反衬、比喻、借代等手法，塑造了一个娇美又满怀幽怨的女子形象。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15369" y="8211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zh-CN" altLang="zh-CN" sz="2800" dirty="0" smtClean="0">
                <a:latin typeface="TypeLand 康熙字典體試用版" pitchFamily="50" charset="-120"/>
                <a:ea typeface="TypeLand 康熙字典體試用版" pitchFamily="50" charset="-120"/>
              </a:rPr>
              <a:t>五、课堂小结</a:t>
            </a:r>
            <a:endParaRPr lang="zh-CN" altLang="zh-CN" sz="28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673386" flipH="1" flipV="1">
            <a:off x="7556645" y="-174732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3774" y="2087881"/>
            <a:ext cx="12219547" cy="4770120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-856" t="45442" r="73283" b="11830"/>
          <a:stretch>
            <a:fillRect/>
          </a:stretch>
        </p:blipFill>
        <p:spPr>
          <a:xfrm rot="5219981">
            <a:off x="368617" y="5028372"/>
            <a:ext cx="1239315" cy="196947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13987" r="32523" b="39979"/>
          <a:stretch>
            <a:fillRect/>
          </a:stretch>
        </p:blipFill>
        <p:spPr>
          <a:xfrm rot="5400000">
            <a:off x="2025512" y="4751794"/>
            <a:ext cx="1066800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43053" r="-2121" b="32531"/>
          <a:stretch>
            <a:fillRect/>
          </a:stretch>
        </p:blipFill>
        <p:spPr>
          <a:xfrm>
            <a:off x="3023803" y="5220717"/>
            <a:ext cx="2623849" cy="1125416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-856" t="45442" r="73283" b="11830"/>
          <a:stretch>
            <a:fillRect/>
          </a:stretch>
        </p:blipFill>
        <p:spPr>
          <a:xfrm rot="5219981">
            <a:off x="5696096" y="5131075"/>
            <a:ext cx="1239315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43053" r="-2121" b="32531"/>
          <a:stretch>
            <a:fillRect/>
          </a:stretch>
        </p:blipFill>
        <p:spPr>
          <a:xfrm>
            <a:off x="6711823" y="5342759"/>
            <a:ext cx="2623849" cy="112541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13987" r="32523" b="39979"/>
          <a:stretch>
            <a:fillRect/>
          </a:stretch>
        </p:blipFill>
        <p:spPr>
          <a:xfrm rot="5400000">
            <a:off x="9153225" y="4952172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-856" t="45442" r="73283" b="11830"/>
          <a:stretch>
            <a:fillRect/>
          </a:stretch>
        </p:blipFill>
        <p:spPr>
          <a:xfrm rot="5219981">
            <a:off x="10675063" y="5294060"/>
            <a:ext cx="1239315" cy="1969477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9560" y="877879"/>
            <a:ext cx="11033760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</a:b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  明确：在中国古代的伦理道德中，夫妻的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伦理关系和君臣的伦理关系，是相当的。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妻子在丈夫面前是没有自由的，丈夫可以喜爱她，选择她，抛弃她。她的一切都操纵在男子手中。君臣关系也是如此。那个在家中唯我独尊的男子汉大丈夫，一到君臣关系中，就变成“臣妾”了，就跟那妾连在一起了，相当于女子地位。他可以被选择，被抛弃，被贬谪，被赐死，甚至杀身，还要谢恩的。与夫妻关系极为相似。所以很多男子做起诗来，想到自己不得知遇，就把自己比作一个女子，没有找到一个托付终身的人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2218" y="424934"/>
            <a:ext cx="8981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六、思考讨论：为何历代文人常用女子的意象作比喻？</a:t>
            </a:r>
            <a:r>
              <a:rPr lang="zh-CN" altLang="en-US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 </a:t>
            </a:r>
            <a:endParaRPr lang="zh-CN" altLang="en-US" sz="2800" b="1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6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63847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观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0103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赏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606154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6014" name="文本框 6013"/>
          <p:cNvSpPr txBox="1"/>
          <p:nvPr/>
        </p:nvSpPr>
        <p:spPr>
          <a:xfrm>
            <a:off x="2963813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143" y="2272402"/>
            <a:ext cx="4494660" cy="460926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4" name="文本框 6013"/>
          <p:cNvSpPr txBox="1"/>
          <p:nvPr/>
        </p:nvSpPr>
        <p:spPr>
          <a:xfrm>
            <a:off x="7691605" y="939615"/>
            <a:ext cx="1661993" cy="5294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 smtClean="0"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菩萨蛮</a:t>
            </a:r>
            <a:endParaRPr lang="zh-CN" altLang="en-US" sz="9600" dirty="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449014" flipH="1" flipV="1">
            <a:off x="3824513" y="1049701"/>
            <a:ext cx="2170413" cy="2809416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9234822" y="4448032"/>
            <a:ext cx="738664" cy="1453282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温庭筠</a:t>
            </a:r>
            <a:endParaRPr lang="zh-CN" alt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8474" y="0"/>
            <a:ext cx="9250574" cy="6857999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3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pic>
        <p:nvPicPr>
          <p:cNvPr id="948" name="图片 947"/>
          <p:cNvPicPr>
            <a:picLocks noChangeAspect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93273" y="565426"/>
            <a:ext cx="8963891" cy="5693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温庭筠，唐书作廷筠，本名岐，字飞卿，太原人，晚唐诗人，约比白居易晚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50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年。诗与李商隐齐名，世称「温李」，词与韦庄并称「温韦」。每依新兴曲调作歌词，开五代宋词之盛，花间集收温词六十六首。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文学史上，温庭筠（约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812-866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）可称第一位专业词人。其词名压倒诗名，而其《金荃集》亦为第一本词的别集。他流传下来的词近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70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首，主要保存在赵崇祚编的《花间集》中。多写闺妇或妓女们的爱情，也有少数写边塞题材之作。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b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</a:b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据宋孙光宪《北梦琐言》卷四载：唐宣宗李忱爱唱《菩萨蛮》词，丞相令狐綯央温庭筠代作若干首。词成后，令狐綯冒称是自己的作品，暗地里献给宣宗，并叮嘱温庭筠不要声扬出去。温庭筠却很快地说出去了，因此得罪了令狐綯，致终生不被重用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。</a:t>
            </a:r>
            <a:endParaRPr lang="zh-CN" altLang="zh-CN" sz="28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0368" y="402083"/>
            <a:ext cx="208048" cy="8699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571412" y="402082"/>
            <a:ext cx="208048" cy="86994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V="1">
            <a:off x="10299077" y="4407772"/>
            <a:ext cx="1892923" cy="2450228"/>
          </a:xfrm>
          <a:prstGeom prst="rect">
            <a:avLst/>
          </a:prstGeom>
        </p:spPr>
      </p:pic>
      <p:sp>
        <p:nvSpPr>
          <p:cNvPr id="57" name="文本框 17"/>
          <p:cNvSpPr txBox="1"/>
          <p:nvPr/>
        </p:nvSpPr>
        <p:spPr>
          <a:xfrm>
            <a:off x="4885987" y="15659"/>
            <a:ext cx="2637031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 smtClean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背景</a:t>
            </a:r>
            <a:endParaRPr lang="zh-CN" altLang="en-US" sz="88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345998" y="1720231"/>
            <a:ext cx="738663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     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温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庭筠的《菩萨蛮》是一组词，共有十四首。这里选的是第一首，它写一个闺中女子从起床、梳洗、画眉、簪花、照镜及穿衣的一系列动作，从中展现出她的处境和心境。这首词，为了适应宫廷歌妓的声口，也为了点缀皇宫里</a:t>
            </a:r>
            <a:endParaRPr lang="en-US" altLang="zh-CN" sz="28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05200" algn="l"/>
              </a:tabLst>
            </a:pP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的生活情趣，把妇女的容貌写得很美丽，服饰写得很华贵，体态也写得十分娇柔，仿佛描绘了一幅唐代仕女图，唐五代词的创作手法，以温庭筠的词为代表。</a:t>
            </a:r>
            <a:endParaRPr lang="zh-CN" altLang="zh-CN" sz="28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84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5400000">
            <a:off x="818260" y="-818260"/>
            <a:ext cx="4415390" cy="6051910"/>
          </a:xfrm>
          <a:prstGeom prst="rect">
            <a:avLst/>
          </a:prstGeom>
        </p:spPr>
      </p:pic>
      <p:sp>
        <p:nvSpPr>
          <p:cNvPr id="953" name="文本框 952"/>
          <p:cNvSpPr txBox="1"/>
          <p:nvPr/>
        </p:nvSpPr>
        <p:spPr>
          <a:xfrm>
            <a:off x="6712141" y="883514"/>
            <a:ext cx="3423909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菩萨蛮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4965402" y="1894414"/>
            <a:ext cx="7226598" cy="34163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6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    </a:t>
            </a:r>
            <a:r>
              <a:rPr lang="zh-CN" altLang="zh-CN" sz="36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</a:t>
            </a:r>
            <a:r>
              <a:rPr lang="zh-CN" altLang="zh-CN" sz="36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山重叠金明灭，鬓云欲度香腮雪。懒起画蛾眉，弄妆梳洗迟。</a:t>
            </a:r>
            <a:endParaRPr lang="zh-CN" altLang="zh-CN" sz="36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36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36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en-US" altLang="zh-CN" sz="36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     </a:t>
            </a:r>
            <a:r>
              <a:rPr lang="zh-CN" altLang="zh-CN" sz="36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照</a:t>
            </a:r>
            <a:r>
              <a:rPr lang="zh-CN" altLang="zh-CN" sz="36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花前后镜，花面交相映。新帖绣罗襦，双双金鹧鸪。</a:t>
            </a:r>
            <a:endParaRPr lang="zh-CN" altLang="zh-CN" sz="3600" dirty="0" smtClean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4927689" y="1870968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4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9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/>
        </p:nvGrpSpPr>
        <p:grpSpPr>
          <a:xfrm>
            <a:off x="574499" y="879230"/>
            <a:ext cx="3249895" cy="5357447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07945" y="879230"/>
            <a:ext cx="3249895" cy="5357447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41392" y="879230"/>
            <a:ext cx="3249895" cy="5357447"/>
            <a:chOff x="7210222" y="3140035"/>
            <a:chExt cx="1770664" cy="3272488"/>
          </a:xfrm>
        </p:grpSpPr>
        <p:sp>
          <p:nvSpPr>
            <p:cNvPr id="12" name="矩形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/>
          <a:srcRect l="-856" t="45442" r="73283" b="11830"/>
          <a:stretch>
            <a:fillRect/>
          </a:stretch>
        </p:blipFill>
        <p:spPr>
          <a:xfrm>
            <a:off x="1691454" y="1233400"/>
            <a:ext cx="1239315" cy="1969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/>
          <a:srcRect l="43742" t="13987" r="32523" b="39979"/>
          <a:stretch>
            <a:fillRect/>
          </a:stretch>
        </p:blipFill>
        <p:spPr>
          <a:xfrm>
            <a:off x="5547206" y="1157199"/>
            <a:ext cx="1066800" cy="21218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/>
          <a:srcRect l="43742" t="43053" r="-2121" b="32531"/>
          <a:stretch>
            <a:fillRect/>
          </a:stretch>
        </p:blipFill>
        <p:spPr>
          <a:xfrm rot="16200000">
            <a:off x="8602128" y="1906415"/>
            <a:ext cx="2623849" cy="112541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72908" y="3622655"/>
            <a:ext cx="3028393" cy="95410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zh-CN" sz="2800" dirty="0" smtClean="0">
                <a:latin typeface="TypeLand 康熙字典體試用版" pitchFamily="50" charset="-120"/>
                <a:ea typeface="TypeLand 康熙字典體試用版" pitchFamily="50" charset="-120"/>
              </a:rPr>
              <a:t>找出全词的物象</a:t>
            </a:r>
            <a:r>
              <a:rPr lang="en-US" altLang="zh-CN" sz="2800" dirty="0" smtClean="0">
                <a:latin typeface="TypeLand 康熙字典體試用版" pitchFamily="50" charset="-120"/>
                <a:ea typeface="TypeLand 康熙字典體試用版" pitchFamily="50" charset="-120"/>
              </a:rPr>
              <a:t>: </a:t>
            </a:r>
            <a:br>
              <a:rPr lang="en-US" altLang="zh-CN" sz="2800" dirty="0" smtClean="0">
                <a:latin typeface="TypeLand 康熙字典體試用版" pitchFamily="50" charset="-120"/>
                <a:ea typeface="TypeLand 康熙字典體試用版" pitchFamily="50" charset="-120"/>
              </a:rPr>
            </a:br>
            <a:r>
              <a:rPr lang="en-US" altLang="zh-CN" sz="2800" dirty="0" smtClean="0">
                <a:latin typeface="TypeLand 康熙字典體試用版" pitchFamily="50" charset="-120"/>
                <a:ea typeface="TypeLand 康熙字典體試用版" pitchFamily="50" charset="-120"/>
              </a:rPr>
              <a:t>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06884" y="4318153"/>
            <a:ext cx="31131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小山、金、鬓云、香腮、蛾眉、镜、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花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、人面、绣罗襦、金鹧鸪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b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</a:br>
            <a:endParaRPr lang="zh-CN" altLang="en-US" sz="2800" dirty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36281" y="4349973"/>
            <a:ext cx="3276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构成了一个富于视觉之美的境界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。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 </a:t>
            </a:r>
            <a:b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</a:b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诵读体验</a:t>
            </a:r>
            <a:r>
              <a:rPr lang="en-US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——</a:t>
            </a:r>
            <a:r>
              <a:rPr lang="zh-CN" altLang="zh-CN" sz="2800" dirty="0" smtClean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美好而又绵密的意象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63362" y="3622655"/>
            <a:ext cx="10214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物象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41002" y="3622655"/>
            <a:ext cx="10214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意象</a:t>
            </a:r>
            <a:endParaRPr lang="zh-CN" alt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90" y="347023"/>
            <a:ext cx="388307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理解内容，整体感知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41" name="图片 7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 flipV="1">
            <a:off x="442625" y="3408562"/>
            <a:ext cx="3006812" cy="3892062"/>
          </a:xfrm>
          <a:prstGeom prst="rect">
            <a:avLst/>
          </a:prstGeom>
        </p:spPr>
      </p:pic>
      <p:sp>
        <p:nvSpPr>
          <p:cNvPr id="18" name="自由: 形状 17"/>
          <p:cNvSpPr/>
          <p:nvPr/>
        </p:nvSpPr>
        <p:spPr>
          <a:xfrm>
            <a:off x="4383253" y="0"/>
            <a:ext cx="7808747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678680" y="0"/>
            <a:ext cx="7315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zh-CN" altLang="zh-CN" sz="2800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（一）赏析上片“小山重叠金明灭，鬓云欲度香腮雪。懒起画蛾眉，弄妆梳洗迟。”</a:t>
            </a:r>
            <a:endParaRPr lang="zh-CN" altLang="zh-CN" sz="2800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903015"/>
            <a:ext cx="115685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1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、小山：眉妆的名目，指小山眉，弯弯的眉毛。另外一种理解为：小山是指屏风上的图案，由于屏风是折叠的，所以说小山重叠。</a:t>
            </a:r>
            <a:endParaRPr lang="zh-CN" altLang="en-US" sz="2800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" y="1892207"/>
            <a:ext cx="12191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2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金：指唐时妇女眉际妆饰之“额黄”。明灭：隐现明灭的样子。金明灭：形容阳光照在屏风上金光闪闪的样子。一说描写女子头上插戴的饰金小梳子重叠闪烁的情形，或指女子额上涂成梅花图案的额黄有所脱落而或明或暗。</a:t>
            </a:r>
            <a:endParaRPr lang="zh-CN" altLang="en-US" sz="2800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3312287"/>
            <a:ext cx="7904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3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、鬓云：像云朵似的鬓发。形容发髻蓬松如云。</a:t>
            </a:r>
            <a:endParaRPr lang="zh-CN" altLang="en-US" sz="2800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" y="3870592"/>
            <a:ext cx="118317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4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、度：覆盖，过掩，形容鬓角延伸向脸颊，逐渐轻淡，像云影轻度。欲度：将掩未掩的样子。在词人的联想中，发鬓如云，故生飞度之感。“欲”度，则把无生命的“鬓云”写活了。 </a:t>
            </a:r>
            <a:endParaRPr lang="zh-CN" altLang="en-US" sz="2800" dirty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49572" y="4752521"/>
            <a:ext cx="5750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5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、香腮雪：香雪腮，雪白的面颊。</a:t>
            </a:r>
            <a:endParaRPr lang="zh-CN" altLang="en-US" sz="2800" dirty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81400" y="5290672"/>
            <a:ext cx="861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6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、蛾眉：女子的眉毛细长弯曲像蚕蛾的触须，故称蛾眉。一说指元和以后叫浓阔的时新眉式“蛾翅眉”。</a:t>
            </a:r>
            <a:endParaRPr lang="zh-CN" altLang="en-US" sz="2800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49572" y="6279865"/>
            <a:ext cx="5479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7</a:t>
            </a:r>
            <a:r>
              <a:rPr lang="zh-CN" altLang="en-US" sz="2800" dirty="0" smtClean="0">
                <a:solidFill>
                  <a:srgbClr val="00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、弄妆：梳妆打扮， 修饰仪容。</a:t>
            </a:r>
            <a:endParaRPr lang="zh-CN" altLang="en-US" sz="2800" dirty="0" smtClean="0">
              <a:solidFill>
                <a:srgbClr val="00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10800000">
            <a:off x="7776610" y="0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4753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H="1" flipV="1">
            <a:off x="0" y="3231289"/>
            <a:ext cx="2801815" cy="3626711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392680" y="1434761"/>
            <a:ext cx="8183880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        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三字相互照应，刻画人物神态、动作，暗示人物心情，巧妙的传达出闺中女子娇慵、惆怅、百无聊赖之情。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 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女子化妆为人欣赏，无人欣赏爱悦，所以慵懒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 。</a:t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</a:b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用个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迟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字，说明女主人公对梳妆打扮并无兴致。因为她心上的人不在身旁，打扮得再漂亮又给谁看呢？又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字上着一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字，便含百无聊赖而借此消遣的意味。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  <a:t> </a:t>
            </a: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</a:br>
            <a:b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汉仪全唐诗简" panose="00020600040101010101" pitchFamily="18" charset="-122"/>
                <a:ea typeface="汉仪全唐诗简" panose="00020600040101010101" pitchFamily="18" charset="-122"/>
                <a:cs typeface="宋体" panose="02010600030101010101" pitchFamily="2" charset="-122"/>
              </a:rPr>
            </a:b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汉仪全唐诗简" panose="00020600040101010101" pitchFamily="18" charset="-122"/>
              <a:ea typeface="汉仪全唐诗简" panose="00020600040101010101" pitchFamily="18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1551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en-US" altLang="zh-CN" sz="2800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8</a:t>
            </a:r>
            <a:r>
              <a:rPr lang="zh-CN" altLang="en-US" sz="2800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、懒起画娥眉，弄妆梳洗迟</a:t>
            </a:r>
            <a:r>
              <a:rPr lang="zh-CN" altLang="en-US" sz="2800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。”</a:t>
            </a:r>
            <a:endParaRPr lang="en-US" altLang="zh-CN" sz="2800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3505200" algn="l"/>
              </a:tabLst>
            </a:pPr>
            <a:r>
              <a:rPr lang="zh-CN" altLang="en-US" sz="2800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 </a:t>
            </a:r>
            <a:r>
              <a:rPr lang="zh-CN" altLang="en-US" sz="2800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分析“懒”、“迟”、“弄”三字之妙</a:t>
            </a:r>
            <a:endParaRPr lang="zh-CN" altLang="en-US" sz="2800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31921" y="0"/>
            <a:ext cx="9801603" cy="267765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9</a:t>
            </a: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、张燕瑾《唐宋词选析》：《菩萨蛮》不仅称物芳美，也具有</a:t>
            </a:r>
            <a: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“</a:t>
            </a: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其文约，其词微</a:t>
            </a:r>
            <a: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”</a:t>
            </a: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的特点，富有暗示性，容易使人产生种种联想。说说你从词人</a:t>
            </a:r>
            <a: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“</a:t>
            </a: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约文微词</a:t>
            </a:r>
            <a: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”</a:t>
            </a: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中所体会到的女主人公情怀？其中是否有所寄托？</a:t>
            </a:r>
            <a:b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</a:b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　　</a:t>
            </a:r>
            <a:br>
              <a:rPr lang="en-US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</a:br>
            <a:r>
              <a:rPr lang="zh-CN" altLang="zh-CN" sz="2800" b="1" dirty="0" smtClean="0">
                <a:latin typeface="青鸟华光简隶变" panose="02010604000101010101" pitchFamily="2" charset="-122"/>
                <a:ea typeface="青鸟华光简隶变" panose="02010604000101010101" pitchFamily="2" charset="-122"/>
              </a:rPr>
              <a:t>　　</a:t>
            </a:r>
            <a:endParaRPr lang="zh-CN" altLang="zh-CN" sz="2800" b="1" dirty="0" smtClean="0">
              <a:latin typeface="青鸟华光简隶变" panose="02010604000101010101" pitchFamily="2" charset="-122"/>
              <a:ea typeface="青鸟华光简隶变" panose="02010604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10800000" flipV="1">
            <a:off x="7834710" y="1217856"/>
            <a:ext cx="4357290" cy="5640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 flipV="1">
            <a:off x="0" y="3189688"/>
            <a:ext cx="1875692" cy="24279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026920" y="3091934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——</a:t>
            </a:r>
            <a:r>
              <a:rPr lang="zh-CN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闺中女子内心的寂寞空虚。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26920" y="409643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——</a:t>
            </a:r>
            <a:r>
              <a:rPr lang="zh-CN" altLang="zh-CN" sz="2800" b="1" dirty="0" smtClean="0">
                <a:solidFill>
                  <a:schemeClr val="accent4">
                    <a:lumMod val="50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联系作者累举不第、坎坷终生的遭遇，我们有理由认为其中一定程度地流露了词人怀才不遇之感。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2544</Words>
  <Application>WPS 演示</Application>
  <PresentationFormat>自定义</PresentationFormat>
  <Paragraphs>115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汉仪全唐诗简</vt:lpstr>
      <vt:lpstr>青鸟华光简魏体</vt:lpstr>
      <vt:lpstr>腾祥铁山楷书繁</vt:lpstr>
      <vt:lpstr>经典行书简</vt:lpstr>
      <vt:lpstr>方正行楷繁体</vt:lpstr>
      <vt:lpstr>青鸟华光简隶变</vt:lpstr>
      <vt:lpstr>TypeLand 康熙字典體試用版</vt:lpstr>
      <vt:lpstr>MingLiU-ExtB</vt:lpstr>
      <vt:lpstr>Adobe 仿宋 Std R</vt:lpstr>
      <vt:lpstr>仿宋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史永威</cp:lastModifiedBy>
  <cp:revision>223</cp:revision>
  <dcterms:created xsi:type="dcterms:W3CDTF">2016-07-26T07:52:00Z</dcterms:created>
  <dcterms:modified xsi:type="dcterms:W3CDTF">2021-01-20T07:37:34Z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