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2" r:id="rId3"/>
    <p:sldId id="257" r:id="rId4"/>
    <p:sldId id="258" r:id="rId5"/>
    <p:sldId id="260" r:id="rId6"/>
    <p:sldId id="259" r:id="rId7"/>
    <p:sldId id="264" r:id="rId8"/>
    <p:sldId id="266" r:id="rId9"/>
    <p:sldId id="267" r:id="rId10"/>
    <p:sldId id="265" r:id="rId11"/>
    <p:sldId id="263" r:id="rId12"/>
    <p:sldId id="269" r:id="rId13"/>
    <p:sldId id="270" r:id="rId14"/>
    <p:sldId id="278" r:id="rId15"/>
    <p:sldId id="268" r:id="rId16"/>
    <p:sldId id="277" r:id="rId17"/>
    <p:sldId id="272" r:id="rId18"/>
    <p:sldId id="271" r:id="rId19"/>
    <p:sldId id="276" r:id="rId20"/>
    <p:sldId id="274" r:id="rId21"/>
    <p:sldId id="275" r:id="rId22"/>
    <p:sldId id="273" r:id="rId23"/>
    <p:sldId id="279" r:id="rId24"/>
    <p:sldId id="280" r:id="rId25"/>
    <p:sldId id="281" r:id="rId26"/>
    <p:sldId id="29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50000">
              <a:srgbClr val="F6EDE1"/>
            </a:gs>
            <a:gs pos="0">
              <a:srgbClr val="F9F3EB"/>
            </a:gs>
            <a:gs pos="100000">
              <a:srgbClr val="F3E6D7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8000" b="1"/>
              <a:t>思路要清晰</a:t>
            </a:r>
            <a:endParaRPr lang="zh-CN" altLang="en-US" sz="8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/>
              <a:t>什么是思路？</a:t>
            </a:r>
            <a:endParaRPr lang="zh-CN" altLang="zh-CN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838200" y="1624965"/>
            <a:ext cx="5181600" cy="4351338"/>
          </a:xfrm>
        </p:spPr>
        <p:txBody>
          <a:bodyPr>
            <a:noAutofit/>
          </a:bodyPr>
          <a:lstStyle/>
          <a:p>
            <a:r>
              <a:rPr lang="zh-CN" altLang="en-US" sz="3200"/>
              <a:t>俞琬纶《答友人书》：“凡不得意文，皆思路不开时所作。” </a:t>
            </a:r>
            <a:endParaRPr lang="zh-CN" altLang="en-US" sz="3200"/>
          </a:p>
          <a:p>
            <a:r>
              <a:rPr lang="zh-CN" altLang="en-US" sz="3200"/>
              <a:t>李渔《闲情偶寄·词曲上·结构》：“作传奇者，能以‘头绪忌繁’四字刻刻关心，则思路不分，文情专一。”</a:t>
            </a:r>
            <a:endParaRPr lang="zh-CN" altLang="en-US" sz="3200"/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6172200" y="1533525"/>
            <a:ext cx="5181600" cy="4351338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叶圣陶说：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思路，是个比喻的说法，把一番话、一篇文章比作思想走的一条路。思想从什么地方出发，怎样一步一步往前走，最后达到这条路的终点，都要踏踏实实摸清楚，这就是注意思路的开展。</a:t>
            </a:r>
            <a:r>
              <a:rPr lang="en-US" altLang="zh-CN" sz="3200">
                <a:sym typeface="+mn-ea"/>
              </a:rPr>
              <a:t>”</a:t>
            </a:r>
            <a:endParaRPr lang="en-US" altLang="zh-CN" sz="3200">
              <a:sym typeface="+mn-ea"/>
            </a:endParaRPr>
          </a:p>
          <a:p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思路的开展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，具体要求就是条理清楚，层次分明。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平时，如何训练自己的思路？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/>
              <a:t>一、我们学过课文，大都有清晰的思路，我们要注意体会模仿。</a:t>
            </a:r>
            <a:endParaRPr lang="zh-CN" altLang="en-US" sz="3200"/>
          </a:p>
          <a:p>
            <a:r>
              <a:rPr lang="zh-CN" altLang="en-US" sz="3200"/>
              <a:t>二、平时阅读课外读物，也要想着理清其思路。</a:t>
            </a:r>
            <a:endParaRPr lang="zh-CN" altLang="en-US" sz="3200"/>
          </a:p>
          <a:p>
            <a:r>
              <a:rPr lang="zh-CN" altLang="en-US" sz="3200"/>
              <a:t>按照上述方法训练自己，久而久之，你的思维会得到锻炼，表达也会清晰、有条理。</a:t>
            </a:r>
            <a:endParaRPr lang="zh-CN" altLang="en-US" sz="3200"/>
          </a:p>
          <a:p>
            <a:r>
              <a:rPr lang="zh-CN" altLang="en-US" sz="3200"/>
              <a:t>那么，有什么方法能让作文思路清晰呢？可以从以下方面入手。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800" b="1"/>
              <a:t>写作时，如何构思？</a:t>
            </a:r>
            <a:endParaRPr lang="zh-CN" altLang="en-US" sz="4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5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800"/>
              <a:t>一、整体构思。</a:t>
            </a:r>
            <a:endParaRPr lang="zh-CN" altLang="en-US" sz="4800"/>
          </a:p>
          <a:p>
            <a:r>
              <a:rPr lang="zh-CN" altLang="en-US" sz="4800"/>
              <a:t>看到作文题目，首先想清楚你要表达的中心是什么。</a:t>
            </a:r>
            <a:endParaRPr lang="zh-CN" altLang="en-US" sz="4800"/>
          </a:p>
          <a:p>
            <a:r>
              <a:rPr lang="zh-CN" altLang="en-US" sz="4800"/>
              <a:t>再根据表达中心来取舍材料，并大致思考文章的整体结构。</a:t>
            </a:r>
            <a:endParaRPr lang="en-US" altLang="zh-CN" sz="48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例：表达中心</a:t>
            </a:r>
            <a:r>
              <a:rPr lang="en-US" altLang="zh-CN"/>
              <a:t>“</a:t>
            </a:r>
            <a:r>
              <a:rPr lang="zh-CN" altLang="en-US"/>
              <a:t>他是一个热爱学习的学生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092440" cy="4351655"/>
          </a:xfrm>
        </p:spPr>
        <p:txBody>
          <a:bodyPr>
            <a:normAutofit/>
          </a:bodyPr>
          <a:lstStyle/>
          <a:p>
            <a:r>
              <a:rPr lang="en-US" altLang="zh-CN"/>
              <a:t>A</a:t>
            </a:r>
            <a:r>
              <a:rPr lang="zh-CN" altLang="zh-CN"/>
              <a:t>、他放学之后总是先写作业。</a:t>
            </a:r>
            <a:endParaRPr lang="zh-CN" altLang="zh-CN"/>
          </a:p>
          <a:p>
            <a:r>
              <a:rPr lang="en-US" altLang="zh-CN"/>
              <a:t>B</a:t>
            </a:r>
            <a:r>
              <a:rPr lang="zh-CN" altLang="en-US"/>
              <a:t>、他上课时认真听讲，认真记笔记。</a:t>
            </a:r>
            <a:endParaRPr lang="zh-CN" altLang="en-US"/>
          </a:p>
          <a:p>
            <a:r>
              <a:rPr lang="en-US" altLang="zh-CN"/>
              <a:t>C</a:t>
            </a:r>
            <a:r>
              <a:rPr lang="zh-CN" altLang="en-US"/>
              <a:t>、他写完作业之后常常进行体育锻炼。</a:t>
            </a:r>
            <a:endParaRPr lang="zh-CN" altLang="en-US"/>
          </a:p>
          <a:p>
            <a:r>
              <a:rPr lang="en-US" altLang="zh-CN"/>
              <a:t>D</a:t>
            </a:r>
            <a:r>
              <a:rPr lang="zh-CN" altLang="en-US"/>
              <a:t>、他经常在学习上帮助成绩不好的同学。</a:t>
            </a:r>
            <a:endParaRPr lang="zh-CN" altLang="en-US"/>
          </a:p>
          <a:p>
            <a:r>
              <a:rPr lang="en-US" altLang="zh-CN"/>
              <a:t>E</a:t>
            </a:r>
            <a:r>
              <a:rPr lang="zh-CN" altLang="en-US"/>
              <a:t>、他经常参加学校组织的公益活动。</a:t>
            </a:r>
            <a:endParaRPr lang="zh-CN" altLang="en-US"/>
          </a:p>
          <a:p>
            <a:r>
              <a:rPr lang="en-US" altLang="zh-CN"/>
              <a:t>F</a:t>
            </a:r>
            <a:r>
              <a:rPr lang="zh-CN" altLang="en-US"/>
              <a:t>、他家离学校很远，但每天坚持骑自行车上学，从不让父母接送。</a:t>
            </a:r>
            <a:endParaRPr lang="zh-CN" altLang="en-US"/>
          </a:p>
          <a:p>
            <a:r>
              <a:rPr lang="en-US" altLang="zh-CN"/>
              <a:t>G</a:t>
            </a:r>
            <a:r>
              <a:rPr lang="zh-CN" altLang="en-US"/>
              <a:t>、他热爱课外阅读，经常出入图书馆和书店。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326880" y="1825625"/>
            <a:ext cx="2026920" cy="4351655"/>
          </a:xfrm>
        </p:spPr>
        <p:txBody>
          <a:bodyPr>
            <a:norm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、你会用到哪些？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、你大致采取什么样的结构？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25500" y="365125"/>
            <a:ext cx="10515600" cy="1325563"/>
          </a:xfrm>
        </p:spPr>
        <p:txBody>
          <a:bodyPr/>
          <a:lstStyle/>
          <a:p>
            <a:pPr algn="ctr"/>
            <a:r>
              <a:rPr lang="zh-CN" altLang="zh-CN"/>
              <a:t>《</a:t>
            </a:r>
            <a:r>
              <a:rPr lang="zh-CN" altLang="zh-CN">
                <a:sym typeface="+mn-ea"/>
              </a:rPr>
              <a:t>植树的牧羊人</a:t>
            </a:r>
            <a:r>
              <a:rPr lang="zh-CN" altLang="zh-CN"/>
              <a:t>》</a:t>
            </a:r>
            <a:endParaRPr lang="zh-CN" altLang="zh-CN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276600" cy="4351655"/>
          </a:xfrm>
        </p:spPr>
        <p:txBody>
          <a:bodyPr/>
          <a:lstStyle/>
          <a:p>
            <a:r>
              <a:rPr lang="zh-CN" altLang="en-US" sz="4000"/>
              <a:t>课本</a:t>
            </a:r>
            <a:r>
              <a:rPr lang="en-US" altLang="zh-CN" sz="4000"/>
              <a:t>P75</a:t>
            </a:r>
            <a:endParaRPr lang="en-US" altLang="zh-CN" sz="4000"/>
          </a:p>
          <a:p>
            <a:r>
              <a:rPr lang="en-US" altLang="zh-CN" sz="4000"/>
              <a:t>他不住帐篷——吃过午饭，他又开始选橡子。</a:t>
            </a:r>
            <a:endParaRPr lang="en-US" altLang="zh-CN" sz="400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4572635" y="1825625"/>
            <a:ext cx="6781165" cy="4351655"/>
          </a:xfrm>
        </p:spPr>
        <p:txBody>
          <a:bodyPr/>
          <a:lstStyle/>
          <a:p>
            <a:r>
              <a:rPr lang="zh-CN" altLang="en-US" sz="3200"/>
              <a:t>《植树的牧羊人》是按照时间顺序写了牧羊人以一己之力改变荒原的故事。作者对材料进行甄选，对牧羊人石屋陈列简洁朴素来说明他是一个安静、忠厚、不张扬的人；重点写牧羊人改变了这片废墟，用自己的辛勤劳作，给这篇废墟注入了青春与活力，造福于新旧居民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ym typeface="+mn-ea"/>
              </a:rPr>
              <a:t>写作时，如何构思？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9225"/>
            <a:ext cx="467296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/>
              <a:t>二、确定写作顺序。</a:t>
            </a:r>
            <a:endParaRPr lang="zh-CN" altLang="en-US" sz="4000"/>
          </a:p>
          <a:p>
            <a:r>
              <a:rPr lang="zh-CN" altLang="en-US" sz="4000"/>
              <a:t>有哪三种写作顺序？</a:t>
            </a:r>
            <a:endParaRPr lang="zh-CN" altLang="en-US" sz="4000"/>
          </a:p>
          <a:p>
            <a:r>
              <a:rPr lang="zh-CN" altLang="en-US" sz="4000"/>
              <a:t>选择写作顺序的依据？</a:t>
            </a:r>
            <a:endParaRPr lang="zh-CN" altLang="en-US" sz="4000"/>
          </a:p>
          <a:p>
            <a:r>
              <a:rPr lang="zh-CN" altLang="en-US" sz="4000"/>
              <a:t>请同学们举出例子？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7470775" y="1784350"/>
            <a:ext cx="234759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时间顺序</a:t>
            </a:r>
            <a:endParaRPr lang="zh-CN" altLang="en-US" sz="4000" b="1"/>
          </a:p>
          <a:p>
            <a:r>
              <a:rPr lang="zh-CN" altLang="en-US" sz="4000" b="1"/>
              <a:t>空间顺序</a:t>
            </a:r>
            <a:endParaRPr lang="zh-CN" altLang="en-US" sz="4000" b="1"/>
          </a:p>
          <a:p>
            <a:r>
              <a:rPr lang="zh-CN" altLang="en-US" sz="4000" b="1"/>
              <a:t>逻辑顺序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6588125" y="4206875"/>
            <a:ext cx="38633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文体特点、题材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25500" y="365125"/>
            <a:ext cx="10515600" cy="1325563"/>
          </a:xfrm>
        </p:spPr>
        <p:txBody>
          <a:bodyPr/>
          <a:lstStyle/>
          <a:p>
            <a:pPr algn="ctr"/>
            <a:r>
              <a:rPr lang="zh-CN" altLang="en-US"/>
              <a:t>《纪念白求恩同志》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673475" cy="4351655"/>
          </a:xfrm>
        </p:spPr>
        <p:txBody>
          <a:bodyPr/>
          <a:lstStyle/>
          <a:p>
            <a:r>
              <a:rPr lang="zh-CN" altLang="en-US" sz="4000"/>
              <a:t>课本</a:t>
            </a:r>
            <a:r>
              <a:rPr lang="en-US" altLang="zh-CN" sz="4000"/>
              <a:t>P70</a:t>
            </a:r>
            <a:endParaRPr lang="en-US" altLang="zh-CN" sz="4000"/>
          </a:p>
          <a:p>
            <a:r>
              <a:rPr lang="zh-CN" altLang="en-US" sz="4000"/>
              <a:t>第</a:t>
            </a:r>
            <a:r>
              <a:rPr lang="en-US" altLang="zh-CN" sz="4000"/>
              <a:t>1</a:t>
            </a:r>
            <a:r>
              <a:rPr lang="zh-CN" altLang="en-US" sz="4000"/>
              <a:t>段至第</a:t>
            </a:r>
            <a:r>
              <a:rPr lang="en-US" altLang="zh-CN" sz="4000"/>
              <a:t>3</a:t>
            </a:r>
            <a:r>
              <a:rPr lang="zh-CN" altLang="en-US" sz="4000"/>
              <a:t>段</a:t>
            </a:r>
            <a:endParaRPr lang="zh-CN" altLang="en-US" sz="400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zh-CN" altLang="en-US" sz="4800">
                <a:sym typeface="+mn-ea"/>
              </a:rPr>
              <a:t>作者对白求恩诸多精神品格的评述，就按照重要程度的先后顺序来写，采用的是逻辑顺序。</a:t>
            </a:r>
            <a:endParaRPr lang="zh-CN" altLang="en-US" sz="48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ym typeface="+mn-ea"/>
              </a:rPr>
              <a:t>写作时，如何构思？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0" y="1581785"/>
            <a:ext cx="444944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三、列提纲</a:t>
            </a:r>
            <a:endParaRPr lang="zh-CN" altLang="en-US" sz="3200"/>
          </a:p>
          <a:p>
            <a:r>
              <a:rPr lang="zh-CN" altLang="en-US" sz="3200"/>
              <a:t>在头脑中形成作文的结构框架后，用提纲的形式把它呈现出来，有助于思路的清晰和完善。</a:t>
            </a:r>
            <a:endParaRPr lang="zh-CN" altLang="en-US" sz="3200"/>
          </a:p>
          <a:p>
            <a:r>
              <a:rPr lang="zh-CN" altLang="en-US" sz="3200"/>
              <a:t>提纲不仅要呈现文章的整体框架，也要包括文章各部分的内容要点。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438265" y="3308350"/>
            <a:ext cx="49155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整体框架、内容要点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>
                <a:sym typeface="+mn-ea"/>
              </a:rPr>
              <a:t>写作时，如何构思？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6000"/>
              <a:t>一、整体构思</a:t>
            </a:r>
            <a:endParaRPr lang="zh-CN" altLang="en-US" sz="6000"/>
          </a:p>
          <a:p>
            <a:pPr marL="0" indent="0">
              <a:buNone/>
            </a:pPr>
            <a:r>
              <a:rPr lang="zh-CN" altLang="en-US" sz="6000"/>
              <a:t>二、写作顺序</a:t>
            </a:r>
            <a:endParaRPr lang="zh-CN" altLang="en-US" sz="6000"/>
          </a:p>
          <a:p>
            <a:pPr marL="0" indent="0">
              <a:buNone/>
            </a:pPr>
            <a:r>
              <a:rPr lang="zh-CN" altLang="en-US" sz="6000"/>
              <a:t>三、列提纲</a:t>
            </a:r>
            <a:endParaRPr lang="zh-CN" altLang="en-US" sz="60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/>
              <a:t>牛刀小试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519805" cy="4351655"/>
          </a:xfrm>
        </p:spPr>
        <p:txBody>
          <a:bodyPr/>
          <a:lstStyle/>
          <a:p>
            <a:r>
              <a:rPr lang="zh-CN" altLang="en-US" sz="4000"/>
              <a:t>1.对写作的文章要有一个整体构思，选取好材料。</a:t>
            </a:r>
            <a:endParaRPr lang="zh-CN" altLang="en-US" sz="4000"/>
          </a:p>
          <a:p>
            <a:r>
              <a:rPr lang="zh-CN" altLang="en-US" sz="4000"/>
              <a:t>2.确定好写作顺序。</a:t>
            </a:r>
            <a:endParaRPr lang="zh-CN" altLang="en-US" sz="4000"/>
          </a:p>
          <a:p>
            <a:r>
              <a:rPr lang="zh-CN" altLang="en-US" sz="4000"/>
              <a:t>3.列个提纲。</a:t>
            </a:r>
            <a:endParaRPr lang="zh-CN" altLang="en-US" sz="400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5288280" y="1825625"/>
            <a:ext cx="6065520" cy="4351655"/>
          </a:xfrm>
        </p:spPr>
        <p:txBody>
          <a:bodyPr>
            <a:normAutofit lnSpcReduction="20000"/>
          </a:bodyPr>
          <a:lstStyle/>
          <a:p>
            <a:r>
              <a:rPr lang="zh-CN" altLang="en-US"/>
              <a:t>在你的同桌中，一定有几位印象深刻的。请你好好回忆一下，请你理清思路，完成下面的内容。</a:t>
            </a:r>
            <a:endParaRPr lang="zh-CN" altLang="en-US"/>
          </a:p>
          <a:p>
            <a:r>
              <a:rPr lang="zh-CN" altLang="en-US"/>
              <a:t>1.  </a:t>
            </a:r>
            <a:r>
              <a:rPr lang="en-US" altLang="zh-CN"/>
              <a:t>_______</a:t>
            </a:r>
            <a:r>
              <a:rPr lang="zh-CN" altLang="en-US"/>
              <a:t>写作顺序</a:t>
            </a:r>
            <a:r>
              <a:rPr lang="en-US" altLang="zh-CN"/>
              <a:t>_________</a:t>
            </a:r>
            <a:r>
              <a:rPr lang="zh-CN" altLang="en-US"/>
              <a:t>                                      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写作提纲：</a:t>
            </a:r>
            <a:r>
              <a:rPr lang="en-US" altLang="zh-CN"/>
              <a:t>_______________</a:t>
            </a:r>
            <a:r>
              <a:rPr lang="zh-CN" altLang="en-US"/>
              <a:t>                                                                              </a:t>
            </a:r>
            <a:endParaRPr lang="zh-CN" altLang="en-US"/>
          </a:p>
          <a:p>
            <a:r>
              <a:rPr lang="zh-CN" altLang="en-US"/>
              <a:t>2. </a:t>
            </a:r>
            <a:r>
              <a:rPr lang="en-US" altLang="zh-CN"/>
              <a:t>_______</a:t>
            </a:r>
            <a:r>
              <a:rPr lang="zh-CN" altLang="en-US"/>
              <a:t>写作顺序</a:t>
            </a:r>
            <a:r>
              <a:rPr lang="en-US" altLang="zh-CN"/>
              <a:t>__________</a:t>
            </a:r>
            <a:r>
              <a:rPr lang="zh-CN" altLang="en-US"/>
              <a:t>                                      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写作提纲</a:t>
            </a:r>
            <a:r>
              <a:rPr lang="en-US" altLang="zh-CN"/>
              <a:t>__________________</a:t>
            </a:r>
            <a:r>
              <a:rPr lang="zh-CN" altLang="en-US"/>
              <a:t>                                                                     </a:t>
            </a:r>
            <a:endParaRPr lang="zh-CN" altLang="en-US"/>
          </a:p>
          <a:p>
            <a:r>
              <a:rPr lang="zh-CN" altLang="en-US"/>
              <a:t>3. </a:t>
            </a:r>
            <a:r>
              <a:rPr lang="en-US" altLang="zh-CN"/>
              <a:t>_______</a:t>
            </a:r>
            <a:r>
              <a:rPr lang="zh-CN" altLang="en-US"/>
              <a:t>写作顺序</a:t>
            </a:r>
            <a:r>
              <a:rPr lang="en-US" altLang="zh-CN"/>
              <a:t>__________</a:t>
            </a:r>
            <a:r>
              <a:rPr lang="zh-CN" altLang="en-US"/>
              <a:t>                                           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写作提纲：</a:t>
            </a:r>
            <a:r>
              <a:rPr lang="en-US" altLang="zh-CN"/>
              <a:t>________________</a:t>
            </a:r>
            <a:r>
              <a:rPr lang="zh-CN" altLang="en-US"/>
              <a:t>                                                                     </a:t>
            </a:r>
            <a:endParaRPr lang="zh-CN" altLang="en-US"/>
          </a:p>
          <a:p>
            <a:r>
              <a:rPr lang="zh-CN" altLang="en-US"/>
              <a:t>  其中你最想写的是</a:t>
            </a:r>
            <a:r>
              <a:rPr lang="en-US" altLang="zh-CN"/>
              <a:t>___________</a:t>
            </a:r>
            <a:r>
              <a:rPr lang="zh-CN" altLang="en-US"/>
              <a:t>               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640_结果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4400" y="1825625"/>
            <a:ext cx="7822565" cy="4351655"/>
          </a:xfrm>
          <a:prstGeom prst="rect">
            <a:avLst/>
          </a:prstGeom>
        </p:spPr>
      </p:pic>
      <p:sp>
        <p:nvSpPr>
          <p:cNvPr id="5" name="标题 4"/>
          <p:cNvSpPr/>
          <p:nvPr>
            <p:ph type="title"/>
          </p:nvPr>
        </p:nvSpPr>
        <p:spPr>
          <a:xfrm>
            <a:off x="774700" y="365125"/>
            <a:ext cx="10515600" cy="1325563"/>
          </a:xfrm>
        </p:spPr>
        <p:txBody>
          <a:bodyPr/>
          <a:lstStyle/>
          <a:p>
            <a:pPr algn="ctr"/>
            <a:r>
              <a:rPr lang="zh-CN" altLang="en-US"/>
              <a:t>《</a:t>
            </a:r>
            <a:r>
              <a:rPr lang="zh-CN" altLang="en-US">
                <a:sym typeface="+mn-ea"/>
              </a:rPr>
              <a:t>唯美樟中</a:t>
            </a:r>
            <a:r>
              <a:rPr lang="zh-CN" altLang="en-US"/>
              <a:t>》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/>
              <a:t>写作实践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/>
              <a:t>1.假如写一篇题为“我的爸爸二三事”的作文，你会选择怎样的两三件事？这些事情表现了他怎样的特点？你如何安排这些事情的先后次序？</a:t>
            </a:r>
            <a:endParaRPr lang="zh-CN" altLang="en-US" sz="3600"/>
          </a:p>
          <a:p>
            <a:r>
              <a:rPr lang="zh-CN" altLang="en-US" sz="3600"/>
              <a:t>2.以“我回家最晚的一天”为题，写一篇记叙文。</a:t>
            </a:r>
            <a:endParaRPr lang="zh-CN" altLang="en-US" sz="3600"/>
          </a:p>
          <a:p>
            <a:r>
              <a:rPr lang="zh-CN" altLang="en-US" sz="3600"/>
              <a:t>3.以“对</a:t>
            </a:r>
            <a:r>
              <a:rPr lang="en-US" altLang="zh-CN" sz="3600"/>
              <a:t>_____</a:t>
            </a:r>
            <a:r>
              <a:rPr lang="zh-CN" altLang="en-US" sz="3600"/>
              <a:t>的一次访问”为题，写一篇作文。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/>
          <p:nvPr>
            <p:ph type="title"/>
          </p:nvPr>
        </p:nvSpPr>
        <p:spPr>
          <a:xfrm>
            <a:off x="822960" y="365125"/>
            <a:ext cx="10515600" cy="1325563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《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我的爸爸二三事</a:t>
            </a:r>
            <a:r>
              <a:rPr lang="zh-CN" altLang="en-US" b="1">
                <a:solidFill>
                  <a:srgbClr val="FF0000"/>
                </a:solidFill>
              </a:rPr>
              <a:t>》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/>
              <a:t>　　</a:t>
            </a:r>
            <a:r>
              <a:rPr lang="zh-CN" altLang="en-US" sz="3600"/>
              <a:t>一直以来，我和我爸爸的感情最好。在我的眼里，他是我最亲爱的人，也是我最愿意对他说心里话的人。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　　爸爸有一个笔记本，记录着从我出生那天起成长中的点点滴滴。翻开这个笔记本，可以看到上面写着“未来会跨开小步子了”“会数阿拉伯数字了”“今天是进入幼儿园的第一天”“从现在起成为了一名光荣的小学生了”……字里行间，都可以体会到爸爸为我健康成长所付出的心血！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790" y="86296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　　爸爸对我既慈爱又严厉。记得我在上幼儿园的时候，有一次他带我去杭州动物园玩。我想去看老虎，但虎山在动物园的最最角落的地方。我走了一会儿就走不动了，于是就叫爸爸背我去。但没到虎山，我已经耷拉着脑袋，搁在爸爸的肩膀上睡着了。但爸爸并没有因此而停下脚步，硬是喘着粗气把我背到了虎山。然后，再抱着我等了半个多小时，等我睡醒了，开心地看过大老虎才回去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500" y="92900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/>
              <a:t>　　离开虎山之后，已经睡醒了的我就像一只小猴一样“扑通”跳下了爸爸的肩膀。这时候，我突然发现走在我前面的一个孩子拿着一个小老虎的模型，十分可爱。我看着看着不由得跟了上去。虽然爸爸跟在我身后，但是游客实在是太多了，我和爸爸还是走散了。回过神来的我在路边哇哇大哭，幸好有一个饲养员叔叔发现了我，把我带到了休息室。这时，广播里也响起了爸爸寻找我的消息。等到饲养员叔叔打电话通知爸爸来接我的时候，时间已经过去了近半个小时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4865" y="760095"/>
            <a:ext cx="10515600" cy="5551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/>
              <a:t>　　爸爸满身大汗，一个箭步冲进休息室，嘴巴里直说：“总算找到了！”之后，他把我带到了一个比较僻静的地方，仔细询问我走散的原因后，狠狠地训斥了我一顿：“以后外出，必须和大人在一起，否则就会出意外，等到出了意外后悔都来不及了！”这时候，他的神情变得十分严肃，胸口急促地一起一伏，那样子就像要吃了我似的，但我却感到了那严厉背后蕴含着的无穷爱意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　　爸爸——我最最敬重的人，我会以实际的行动来报答您为我所付出的辛勤汗水。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6000" b="1"/>
              <a:t>点　评</a:t>
            </a:r>
            <a:endParaRPr lang="zh-CN" altLang="en-US" sz="6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6000"/>
              <a:t>　　这篇文章通过对发生在“我”和爸爸之间的事情的记叙，思路清晰地表达出“我”的爸爸是一个既慈爱又严厉的父亲。</a:t>
            </a:r>
            <a:endParaRPr lang="zh-CN" altLang="en-US" sz="6000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课后作业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/>
              <a:t>以“一节有趣的________课”为题，写一篇不少于600字的记叙文。</a:t>
            </a:r>
            <a:endParaRPr lang="zh-CN" altLang="en-US" sz="48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17300" y="11252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内容占位符 5"/>
          <p:cNvSpPr/>
          <p:nvPr>
            <p:ph sz="half" idx="1"/>
          </p:nvPr>
        </p:nvSpPr>
        <p:spPr>
          <a:xfrm>
            <a:off x="838200" y="492125"/>
            <a:ext cx="5181600" cy="4351338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且不说那些点染在记忆中的灰瓦青墙，且不说那些铭记在生命里的笑貌音容，樟中的美，就真真切切地坐落在沙溪岭下，在匆匆岁月里，看一方云影悠悠，看十里山路弯弯。若有所思，又若有所悟。她脉脉地，质朴而不失古典，淡雅而不失深沉。仿佛一束初阳，不言不语中在人们心底最柔软的地方，留一席温暖，洒无数希望。</a:t>
            </a:r>
            <a:endParaRPr lang="zh-CN" altLang="en-US" sz="3200">
              <a:sym typeface="+mn-ea"/>
            </a:endParaRPr>
          </a:p>
        </p:txBody>
      </p:sp>
      <p:pic>
        <p:nvPicPr>
          <p:cNvPr id="9" name="内容占位符 8" descr="640 (1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518920"/>
            <a:ext cx="5181600" cy="34658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838200" y="1266825"/>
            <a:ext cx="5181600" cy="4351338"/>
          </a:xfrm>
        </p:spPr>
        <p:txBody>
          <a:bodyPr/>
          <a:lstStyle/>
          <a:p>
            <a:r>
              <a:rPr lang="zh-CN" altLang="en-US" sz="3200"/>
              <a:t>我怀念那矮矮的狮山。它玲珑清秀，憨态可掬。若是还能约一畦开的艳艳的油菜花，我定要徐徐走走那弯窄窄的山路。在狮山尾巴，轻踏着软软的新草软软的泥，细闻着淡淡的花香淡淡的风，卧听着碎碎的虫吟碎碎的歌。</a:t>
            </a:r>
            <a:endParaRPr lang="zh-CN" altLang="en-US" sz="3200"/>
          </a:p>
        </p:txBody>
      </p:sp>
      <p:pic>
        <p:nvPicPr>
          <p:cNvPr id="7" name="内容占位符 6" descr="640 (3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372235"/>
            <a:ext cx="5181600" cy="3886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838200" y="1355725"/>
            <a:ext cx="5181600" cy="4351338"/>
          </a:xfrm>
        </p:spPr>
        <p:txBody>
          <a:bodyPr>
            <a:normAutofit lnSpcReduction="20000"/>
          </a:bodyPr>
          <a:lstStyle/>
          <a:p>
            <a:r>
              <a:rPr lang="zh-CN" altLang="en-US" sz="3200"/>
              <a:t>我怀念那浅浅的清溪。晨光初现，杨柳依依，白鸭翩翩。那炊烟袅袅，那学子匆匆，那铃声悠扬。可我最喜欢的还是傍晚，随意坐在溪石上，让双脚泡在水里，看鱼过沙沉；或者读点怡情的诗，尝试着放飞些青涩的梦；或者，干脆赤着身子，觅得水深人幽处，寻找那不小心沉落的夕阳。</a:t>
            </a:r>
            <a:endParaRPr lang="zh-CN" altLang="en-US" sz="3200"/>
          </a:p>
        </p:txBody>
      </p:sp>
      <p:pic>
        <p:nvPicPr>
          <p:cNvPr id="9" name="内容占位符 8" descr="640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12585" y="891540"/>
            <a:ext cx="3954780" cy="52838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838200" y="864870"/>
            <a:ext cx="5181600" cy="5617210"/>
          </a:xfrm>
        </p:spPr>
        <p:txBody>
          <a:bodyPr>
            <a:normAutofit lnSpcReduction="10000"/>
          </a:bodyPr>
          <a:lstStyle/>
          <a:p>
            <a:r>
              <a:rPr lang="zh-CN" altLang="en-US" sz="3200"/>
              <a:t>我怀念那高高的白杨。它们在颓圮的石头墙边，从从容容地生长着。挡住了外面的尘沙阵阵，留住了里面的书声琅琅。它们等距离地站成一排，秋风微过，燕雀乍惊。接着就有一片两片三片的叶缓缓而落了，依依不舍的，让人心疼。我小心翼翼地拾掇起，擦干上面尚存的露水，把残留的点点绿，珍藏在我的诗集中，成了一页签，薄薄的，美美的。</a:t>
            </a:r>
            <a:endParaRPr lang="zh-CN" altLang="en-US" sz="3200"/>
          </a:p>
        </p:txBody>
      </p:sp>
      <p:pic>
        <p:nvPicPr>
          <p:cNvPr id="7" name="内容占位符 6" descr="640 (1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588135"/>
            <a:ext cx="5181600" cy="3886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400"/>
              <a:t>我怀念那敞敞的教室。它们整整齐齐地排列着，简单而不造作。斑驳的泥墙、陈旧的书桌，都显得很有内涵。</a:t>
            </a:r>
            <a:endParaRPr lang="zh-CN" altLang="en-US" sz="4400"/>
          </a:p>
        </p:txBody>
      </p:sp>
      <p:pic>
        <p:nvPicPr>
          <p:cNvPr id="5" name="内容占位符 4" descr="640 (2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778635"/>
            <a:ext cx="5181600" cy="3886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232535"/>
            <a:ext cx="5181600" cy="4944745"/>
          </a:xfrm>
        </p:spPr>
        <p:txBody>
          <a:bodyPr/>
          <a:lstStyle/>
          <a:p>
            <a:r>
              <a:rPr lang="zh-CN" altLang="en-US" sz="3200"/>
              <a:t>我怀念那幽幽的老井。它应该和我们的寢室一样老吧？它应该知道那坍塌围墙内曾经的故事吧？它们真的是个地主大院吗？那么，那个弯腰汲水的纤纤女子呢？是她的细足磨平了这条石子路的棱棱角角吗？月儿圆圆，井儿圆圆，夏夜静好。</a:t>
            </a:r>
            <a:endParaRPr lang="zh-CN" altLang="en-US" sz="3200"/>
          </a:p>
        </p:txBody>
      </p:sp>
      <p:pic>
        <p:nvPicPr>
          <p:cNvPr id="5" name="内容占位符 4" descr="640 (3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49120"/>
            <a:ext cx="5181600" cy="32873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915670"/>
            <a:ext cx="5181600" cy="5261610"/>
          </a:xfrm>
        </p:spPr>
        <p:txBody>
          <a:bodyPr/>
          <a:lstStyle/>
          <a:p>
            <a:r>
              <a:rPr lang="zh-CN" altLang="en-US" sz="3200"/>
              <a:t>今天，我是在沙溪岭外写着这些文字，凭此来纪念人生中最美好的六年时光。它不偏不倚，不早不迟地在樟中度过了，成了我生命中不可或缺的一部份。无论春风得意，还是颠沛流离，总会用最美好的梦境来呵护。在每一个清风明月的日子里，双手合十：祝福你，樟中。</a:t>
            </a:r>
            <a:endParaRPr lang="zh-CN" altLang="en-US" sz="3200"/>
          </a:p>
        </p:txBody>
      </p:sp>
      <p:pic>
        <p:nvPicPr>
          <p:cNvPr id="5" name="内容占位符 4" descr="640 (4)_结果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600835"/>
            <a:ext cx="5181600" cy="3886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86</Paragraphs>
  <Slides>26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0">
      <vt:lpstr>Arial</vt:lpstr>
      <vt:lpstr>Calibri Light</vt:lpstr>
      <vt:lpstr>Calibri</vt:lpstr>
      <vt:lpstr>Office 主题</vt:lpstr>
      <vt:lpstr>思路要清晰</vt:lpstr>
      <vt:lpstr>《唯美樟中》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什么是思路？</vt:lpstr>
      <vt:lpstr>平时，如何训练自己的思路？</vt:lpstr>
      <vt:lpstr>写作时，如何构思？</vt:lpstr>
      <vt:lpstr>例：表达中心“他是一个热爱学习的学生”</vt:lpstr>
      <vt:lpstr>《植树的牧羊人》</vt:lpstr>
      <vt:lpstr>写作时，如何构思？</vt:lpstr>
      <vt:lpstr>《纪念白求恩同志》</vt:lpstr>
      <vt:lpstr>写作时，如何构思？</vt:lpstr>
      <vt:lpstr>写作时，如何构思？</vt:lpstr>
      <vt:lpstr>牛刀小试</vt:lpstr>
      <vt:lpstr>写作实践</vt:lpstr>
      <vt:lpstr>《我的爸爸二三事》</vt:lpstr>
      <vt:lpstr>PowerPoint Presentation</vt:lpstr>
      <vt:lpstr>PowerPoint Presentation</vt:lpstr>
      <vt:lpstr>PowerPoint Presentation</vt:lpstr>
      <vt:lpstr>点　评</vt:lpstr>
      <vt:lpstr>课后作业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2020-12-30T11:33:28.049</cp:lastPrinted>
  <dcterms:created xsi:type="dcterms:W3CDTF">2020-12-30T11:33:28Z</dcterms:created>
  <dcterms:modified xsi:type="dcterms:W3CDTF">2020-12-30T03:33:28Z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