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sldIdLst>
    <p:sldId id="256" r:id="rId3"/>
    <p:sldId id="281" r:id="rId4"/>
    <p:sldId id="258" r:id="rId5"/>
    <p:sldId id="259" r:id="rId6"/>
    <p:sldId id="263" r:id="rId7"/>
    <p:sldId id="424" r:id="rId8"/>
    <p:sldId id="260" r:id="rId9"/>
    <p:sldId id="267" r:id="rId10"/>
    <p:sldId id="307" r:id="rId11"/>
    <p:sldId id="341" r:id="rId12"/>
    <p:sldId id="262" r:id="rId13"/>
    <p:sldId id="269" r:id="rId14"/>
    <p:sldId id="431" r:id="rId15"/>
    <p:sldId id="402" r:id="rId16"/>
    <p:sldId id="441" r:id="rId17"/>
    <p:sldId id="442" r:id="rId18"/>
    <p:sldId id="435" r:id="rId19"/>
    <p:sldId id="366" r:id="rId20"/>
    <p:sldId id="452" r:id="rId22"/>
    <p:sldId id="367" r:id="rId23"/>
    <p:sldId id="438" r:id="rId24"/>
    <p:sldId id="401" r:id="rId25"/>
    <p:sldId id="275" r:id="rId26"/>
    <p:sldId id="277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  <p:cmAuthor id="1" name="幸全" initials="幸全" lastIdx="0" clrIdx="0"/>
  <p:cmAuthor id="3" name="dell" initials="d" lastIdx="2" clrIdx="2"/>
  <p:cmAuthor id="4" name="zhaoqingju" initials="z" lastIdx="0" clrIdx="0"/>
  <p:cmAuthor id="0" name="杜B格小生" initials="杜B格小生" lastIdx="0" clrIdx="0"/>
  <p:cmAuthor id="1483810881" name="WPS_1679281038" initials="W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</p:showPr>
  <p:clrMru>
    <a:srgbClr val="2B2FD1"/>
    <a:srgbClr val="1D23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4B1156A-380E-4F78-BDF5-A606A8083BF9}" styleName="中度样式 4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3" d="100"/>
          <a:sy n="73" d="100"/>
        </p:scale>
        <p:origin x="201" y="2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commentAuthors" Target="commentAuthors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8C5AD-311A-470D-9E34-A5A9286CA3F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D8AE8-841F-46C5-914D-424DF26BC9C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8C5AD-311A-470D-9E34-A5A9286CA3F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D8AE8-841F-46C5-914D-424DF26BC9C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8C5AD-311A-470D-9E34-A5A9286CA3F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D8AE8-841F-46C5-914D-424DF26BC9C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8C5AD-311A-470D-9E34-A5A9286CA3F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D8AE8-841F-46C5-914D-424DF26BC9C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8C5AD-311A-470D-9E34-A5A9286CA3F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D8AE8-841F-46C5-914D-424DF26BC9C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8C5AD-311A-470D-9E34-A5A9286CA3F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D8AE8-841F-46C5-914D-424DF26BC9C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8C5AD-311A-470D-9E34-A5A9286CA3F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D8AE8-841F-46C5-914D-424DF26BC9C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8C5AD-311A-470D-9E34-A5A9286CA3F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D8AE8-841F-46C5-914D-424DF26BC9C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8C5AD-311A-470D-9E34-A5A9286CA3F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D8AE8-841F-46C5-914D-424DF26BC9C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8C5AD-311A-470D-9E34-A5A9286CA3F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D8AE8-841F-46C5-914D-424DF26BC9C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微信公众号：初中语文匠"/>
          <p:cNvSpPr/>
          <p:nvPr userDrawn="1"/>
        </p:nvSpPr>
        <p:spPr>
          <a:xfrm>
            <a:off x="320040" y="281940"/>
            <a:ext cx="11551920" cy="6294120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阿里巴巴普惠体" panose="00020600040101010101" pitchFamily="18" charset="-122"/>
            </a:endParaRPr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828778" y="-38094"/>
            <a:ext cx="11734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>
              <a:buSzTx/>
            </a:pPr>
            <a:r>
              <a:rPr lang="en-US" altLang="zh-CN" sz="2400" b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宋体" panose="02010600030101010101" pitchFamily="2" charset="-122"/>
              </a:rPr>
              <a:t>21*   </a:t>
            </a:r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宋体" panose="02010600030101010101" pitchFamily="2" charset="-122"/>
              </a:rPr>
              <a:t>蝉</a:t>
            </a:r>
            <a:endParaRPr lang="zh-CN" altLang="en-US" sz="2400" b="1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2919" y="692696"/>
            <a:ext cx="11972291" cy="784830"/>
          </a:xfrm>
        </p:spPr>
        <p:txBody>
          <a:bodyPr>
            <a:spAutoFit/>
          </a:bodyPr>
          <a:lstStyle>
            <a:lvl1pPr marL="0" indent="0" algn="just" eaLnBrk="1">
              <a:lnSpc>
                <a:spcPct val="150000"/>
              </a:lnSpc>
              <a:spcBef>
                <a:spcPts val="0"/>
              </a:spcBef>
              <a:buFontTx/>
              <a:buNone/>
              <a:tabLst>
                <a:tab pos="5645150" algn="l"/>
                <a:tab pos="9862820" algn="l"/>
              </a:tabLst>
              <a:defRPr sz="3000" b="1"/>
            </a:lvl1pPr>
            <a:lvl2pPr marL="457200" indent="0">
              <a:buFontTx/>
              <a:buNone/>
              <a:defRPr sz="2800" b="1"/>
            </a:lvl2pPr>
            <a:lvl3pPr marL="914400" indent="0">
              <a:buFontTx/>
              <a:buNone/>
              <a:defRPr sz="2800" b="1"/>
            </a:lvl3pPr>
            <a:lvl4pPr marL="1371600" indent="0">
              <a:buFontTx/>
              <a:buNone/>
              <a:defRPr sz="2800" b="1"/>
            </a:lvl4pPr>
            <a:lvl5pPr marL="1828800" indent="0">
              <a:buFontTx/>
              <a:buNone/>
              <a:defRPr sz="2800" b="1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圆角矩形 3"/>
          <p:cNvSpPr/>
          <p:nvPr userDrawn="1"/>
        </p:nvSpPr>
        <p:spPr>
          <a:xfrm>
            <a:off x="134641" y="141605"/>
            <a:ext cx="11930974" cy="6624955"/>
          </a:xfrm>
          <a:prstGeom prst="roundRect">
            <a:avLst/>
          </a:prstGeom>
          <a:solidFill>
            <a:schemeClr val="accent6">
              <a:lumMod val="20000"/>
              <a:lumOff val="80000"/>
              <a:alpha val="69000"/>
            </a:schemeClr>
          </a:solidFill>
          <a:ln w="19050">
            <a:solidFill>
              <a:srgbClr val="F398C1"/>
            </a:solidFill>
            <a:prstDash val="sysDash"/>
          </a:ln>
        </p:spPr>
        <p:txBody>
          <a:bodyPr wrap="none" rtlCol="0" anchor="ctr">
            <a:noAutofit/>
          </a:bodyPr>
          <a:p>
            <a:pPr algn="ctr"/>
            <a:endParaRPr lang="zh-CN" altLang="en-US" sz="3200" dirty="0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微信公众号：初中语文匠"/>
          <p:cNvSpPr/>
          <p:nvPr userDrawn="1"/>
        </p:nvSpPr>
        <p:spPr>
          <a:xfrm>
            <a:off x="320040" y="281940"/>
            <a:ext cx="11551920" cy="6294120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阿里巴巴普惠体" panose="00020600040101010101" pitchFamily="18" charset="-122"/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微信公众号：初中语文匠"/>
          <p:cNvSpPr/>
          <p:nvPr userDrawn="1"/>
        </p:nvSpPr>
        <p:spPr>
          <a:xfrm>
            <a:off x="320040" y="281940"/>
            <a:ext cx="11551920" cy="6294120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阿里巴巴普惠体" panose="00020600040101010101" pitchFamily="18" charset="-122"/>
            </a:endParaRP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微信公众号：初中语文匠"/>
          <p:cNvSpPr/>
          <p:nvPr userDrawn="1"/>
        </p:nvSpPr>
        <p:spPr>
          <a:xfrm>
            <a:off x="320040" y="281940"/>
            <a:ext cx="11551920" cy="6294120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阿里巴巴普惠体" panose="00020600040101010101" pitchFamily="18" charset="-122"/>
            </a:endParaRP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4" Type="http://schemas.openxmlformats.org/officeDocument/2006/relationships/theme" Target="../theme/theme1.xml"/><Relationship Id="rId23" Type="http://schemas.openxmlformats.org/officeDocument/2006/relationships/image" Target="file:///D:\qq&#25991;&#20214;\712321467\Image\C2C\Image2\%7b75232B38-A165-1FB7-499C-2E1C792CACB5%7d.png" TargetMode="External"/><Relationship Id="rId22" Type="http://schemas.openxmlformats.org/officeDocument/2006/relationships/image" Target="../media/image6.png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08C5AD-311A-470D-9E34-A5A9286CA3F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BD8AE8-841F-46C5-914D-424DF26BC9C0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框 6"/>
          <p:cNvSpPr txBox="1"/>
          <p:nvPr userDrawn="1"/>
        </p:nvSpPr>
        <p:spPr>
          <a:xfrm>
            <a:off x="9070357" y="6138932"/>
            <a:ext cx="330165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>
                <a:solidFill>
                  <a:schemeClr val="bg1">
                    <a:lumMod val="65000"/>
                  </a:schemeClr>
                </a:solidFill>
              </a:rPr>
              <a:t>斜阳外制作</a:t>
            </a:r>
            <a:endParaRPr lang="zh-CN" altLang="en-US" sz="400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8" name="图片 1073743875" descr="学科网 zxxk.com"/>
          <p:cNvPicPr>
            <a:picLocks noChangeAspect="1"/>
          </p:cNvPicPr>
          <p:nvPr/>
        </p:nvPicPr>
        <p:blipFill>
          <a:blip r:embed="rId22" r:link="rId23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tags" Target="../tags/tag1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6.xml"/><Relationship Id="rId1" Type="http://schemas.openxmlformats.org/officeDocument/2006/relationships/tags" Target="../tags/tag2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28.xml"/><Relationship Id="rId1" Type="http://schemas.openxmlformats.org/officeDocument/2006/relationships/tags" Target="../tags/tag2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0.xml"/><Relationship Id="rId1" Type="http://schemas.openxmlformats.org/officeDocument/2006/relationships/tags" Target="../tags/tag2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0.png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5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14.xml"/><Relationship Id="rId8" Type="http://schemas.openxmlformats.org/officeDocument/2006/relationships/tags" Target="../tags/tag13.xml"/><Relationship Id="rId7" Type="http://schemas.openxmlformats.org/officeDocument/2006/relationships/tags" Target="../tags/tag12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3" Type="http://schemas.openxmlformats.org/officeDocument/2006/relationships/slideLayout" Target="../slideLayouts/slideLayout4.xml"/><Relationship Id="rId12" Type="http://schemas.openxmlformats.org/officeDocument/2006/relationships/tags" Target="../tags/tag17.xml"/><Relationship Id="rId11" Type="http://schemas.openxmlformats.org/officeDocument/2006/relationships/tags" Target="../tags/tag16.xml"/><Relationship Id="rId10" Type="http://schemas.openxmlformats.org/officeDocument/2006/relationships/tags" Target="../tags/tag15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23339" y="-740201"/>
            <a:ext cx="5572227" cy="531617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67" y="3012162"/>
            <a:ext cx="1170934" cy="2262876"/>
          </a:xfrm>
          <a:prstGeom prst="rect">
            <a:avLst/>
          </a:prstGeom>
        </p:spPr>
      </p:pic>
      <p:pic>
        <p:nvPicPr>
          <p:cNvPr id="5" name="图片 4" descr="21图标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43615" y="0"/>
            <a:ext cx="1048385" cy="25527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矩形 47"/>
          <p:cNvSpPr/>
          <p:nvPr/>
        </p:nvSpPr>
        <p:spPr>
          <a:xfrm>
            <a:off x="3101340" y="4780280"/>
            <a:ext cx="1165860" cy="831215"/>
          </a:xfrm>
          <a:prstGeom prst="rect">
            <a:avLst/>
          </a:prstGeom>
          <a:solidFill>
            <a:schemeClr val="accent5">
              <a:lumMod val="20000"/>
              <a:lumOff val="80000"/>
              <a:alpha val="4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6032229" y="3304302"/>
            <a:ext cx="999778" cy="830984"/>
          </a:xfrm>
          <a:prstGeom prst="rect">
            <a:avLst/>
          </a:prstGeom>
          <a:solidFill>
            <a:schemeClr val="accent5">
              <a:lumMod val="20000"/>
              <a:lumOff val="80000"/>
              <a:alpha val="4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2327216" y="1960432"/>
            <a:ext cx="999778" cy="830984"/>
          </a:xfrm>
          <a:prstGeom prst="rect">
            <a:avLst/>
          </a:prstGeom>
          <a:solidFill>
            <a:schemeClr val="accent5">
              <a:lumMod val="20000"/>
              <a:lumOff val="80000"/>
              <a:alpha val="4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流程图: 可选过程 5"/>
          <p:cNvSpPr/>
          <p:nvPr/>
        </p:nvSpPr>
        <p:spPr>
          <a:xfrm>
            <a:off x="860055" y="2005636"/>
            <a:ext cx="911473" cy="701133"/>
          </a:xfrm>
          <a:prstGeom prst="flowChartAlternateProcess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</a:rPr>
              <a:t>成虫产卵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右箭头 3"/>
          <p:cNvSpPr/>
          <p:nvPr/>
        </p:nvSpPr>
        <p:spPr>
          <a:xfrm>
            <a:off x="1742114" y="2299367"/>
            <a:ext cx="561100" cy="252000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" name="右箭头 8"/>
          <p:cNvSpPr/>
          <p:nvPr/>
        </p:nvSpPr>
        <p:spPr>
          <a:xfrm>
            <a:off x="3420654" y="2299367"/>
            <a:ext cx="576000" cy="252000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流程图: 可选过程 9"/>
          <p:cNvSpPr/>
          <p:nvPr/>
        </p:nvSpPr>
        <p:spPr>
          <a:xfrm>
            <a:off x="3901729" y="1865400"/>
            <a:ext cx="913394" cy="981586"/>
          </a:xfrm>
          <a:prstGeom prst="flowChartAlternateProcess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</a:rPr>
              <a:t>幼虫走出壳外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1" name="右箭头 12"/>
          <p:cNvSpPr/>
          <p:nvPr/>
        </p:nvSpPr>
        <p:spPr>
          <a:xfrm>
            <a:off x="4953772" y="2299367"/>
            <a:ext cx="720000" cy="252000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2" name="右箭头 15"/>
          <p:cNvSpPr/>
          <p:nvPr/>
        </p:nvSpPr>
        <p:spPr>
          <a:xfrm>
            <a:off x="7387854" y="2299367"/>
            <a:ext cx="900000" cy="252000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3" name="流程图: 可选过程 12"/>
          <p:cNvSpPr/>
          <p:nvPr/>
        </p:nvSpPr>
        <p:spPr>
          <a:xfrm>
            <a:off x="8475175" y="1919129"/>
            <a:ext cx="1332153" cy="841360"/>
          </a:xfrm>
          <a:prstGeom prst="flowChartAlternateProcess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</a:rPr>
              <a:t>到地下寻觅藏身处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4" name="右箭头 17"/>
          <p:cNvSpPr/>
          <p:nvPr/>
        </p:nvSpPr>
        <p:spPr>
          <a:xfrm>
            <a:off x="9772450" y="2299367"/>
            <a:ext cx="1152000" cy="252000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5" name="右箭头 19"/>
          <p:cNvSpPr/>
          <p:nvPr/>
        </p:nvSpPr>
        <p:spPr>
          <a:xfrm>
            <a:off x="2323738" y="3616888"/>
            <a:ext cx="1188000" cy="252000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" name="右箭头 21"/>
          <p:cNvSpPr/>
          <p:nvPr/>
        </p:nvSpPr>
        <p:spPr>
          <a:xfrm>
            <a:off x="4972851" y="3616888"/>
            <a:ext cx="900000" cy="252000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7" name="流程图: 可选过程 16"/>
          <p:cNvSpPr/>
          <p:nvPr/>
        </p:nvSpPr>
        <p:spPr>
          <a:xfrm>
            <a:off x="5833871" y="3263435"/>
            <a:ext cx="1332153" cy="981586"/>
          </a:xfrm>
          <a:prstGeom prst="flowChartAlternateProcess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</a:rPr>
              <a:t>寻找蜕皮地点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8" name="右箭头 23"/>
          <p:cNvSpPr/>
          <p:nvPr/>
        </p:nvSpPr>
        <p:spPr>
          <a:xfrm>
            <a:off x="7260770" y="3616888"/>
            <a:ext cx="1152000" cy="252000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9" name="流程图: 可选过程 18"/>
          <p:cNvSpPr/>
          <p:nvPr/>
        </p:nvSpPr>
        <p:spPr>
          <a:xfrm>
            <a:off x="8403430" y="3135696"/>
            <a:ext cx="1558095" cy="981847"/>
          </a:xfrm>
          <a:prstGeom prst="flowChartAlternateProcess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</a:rPr>
              <a:t>幼虫爬上草叶等处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0" name="右箭头 25"/>
          <p:cNvSpPr/>
          <p:nvPr/>
        </p:nvSpPr>
        <p:spPr>
          <a:xfrm>
            <a:off x="9868262" y="3626998"/>
            <a:ext cx="1056187" cy="241890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" name="流程图: 可选过程 20"/>
          <p:cNvSpPr/>
          <p:nvPr/>
        </p:nvSpPr>
        <p:spPr>
          <a:xfrm>
            <a:off x="3016250" y="4883150"/>
            <a:ext cx="1282700" cy="671830"/>
          </a:xfrm>
          <a:prstGeom prst="flowChartAlternateProcess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</a:rPr>
              <a:t>蜕皮变成成虫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2" name="右箭头 27"/>
          <p:cNvSpPr/>
          <p:nvPr/>
        </p:nvSpPr>
        <p:spPr>
          <a:xfrm>
            <a:off x="4679858" y="5089128"/>
            <a:ext cx="900000" cy="252000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3" name="右箭头 29"/>
          <p:cNvSpPr/>
          <p:nvPr/>
        </p:nvSpPr>
        <p:spPr>
          <a:xfrm>
            <a:off x="7330712" y="5009452"/>
            <a:ext cx="1752857" cy="252000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4" name="流程图: 可选过程 23"/>
          <p:cNvSpPr/>
          <p:nvPr/>
        </p:nvSpPr>
        <p:spPr>
          <a:xfrm>
            <a:off x="9184640" y="4685030"/>
            <a:ext cx="1893570" cy="701040"/>
          </a:xfrm>
          <a:prstGeom prst="flowChartAlternateProcess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b="1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成虫交配、产卵后死亡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7276754" y="1867433"/>
            <a:ext cx="1122200" cy="420438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</a:rPr>
              <a:t>立刻</a:t>
            </a: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9783811" y="1675920"/>
            <a:ext cx="1285430" cy="5611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</a:rPr>
              <a:t>几分钟后</a:t>
            </a: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2159272" y="3031465"/>
            <a:ext cx="1356224" cy="491542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20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四年后</a:t>
            </a:r>
            <a:endParaRPr lang="zh-CN" altLang="en-US" sz="2000" b="1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4423945" y="4451508"/>
            <a:ext cx="1471535" cy="630658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</a:rPr>
              <a:t>约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</a:rPr>
              <a:t>个多小时</a:t>
            </a: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7567360" y="4370098"/>
            <a:ext cx="1617529" cy="561409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五星期后</a:t>
            </a:r>
            <a:endParaRPr lang="zh-CN" altLang="en-US" b="1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4794168" y="1867433"/>
            <a:ext cx="1039209" cy="420438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</a:rPr>
              <a:t>不久</a:t>
            </a: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47863" y="1236897"/>
            <a:ext cx="106266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根据课文内容，梳理并概括蝉的一生。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018341" y="2019720"/>
            <a:ext cx="999778" cy="830984"/>
          </a:xfrm>
          <a:prstGeom prst="rect">
            <a:avLst/>
          </a:prstGeom>
          <a:solidFill>
            <a:schemeClr val="accent5">
              <a:lumMod val="20000"/>
              <a:lumOff val="80000"/>
              <a:alpha val="4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1047523" y="3366214"/>
            <a:ext cx="999778" cy="830984"/>
          </a:xfrm>
          <a:prstGeom prst="rect">
            <a:avLst/>
          </a:prstGeom>
          <a:solidFill>
            <a:schemeClr val="accent5">
              <a:lumMod val="20000"/>
              <a:lumOff val="80000"/>
              <a:alpha val="4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3799141" y="3372802"/>
            <a:ext cx="999778" cy="830984"/>
          </a:xfrm>
          <a:prstGeom prst="rect">
            <a:avLst/>
          </a:prstGeom>
          <a:solidFill>
            <a:schemeClr val="accent5">
              <a:lumMod val="20000"/>
              <a:lumOff val="80000"/>
              <a:alpha val="4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6032229" y="4666674"/>
            <a:ext cx="999778" cy="830984"/>
          </a:xfrm>
          <a:prstGeom prst="rect">
            <a:avLst/>
          </a:prstGeom>
          <a:solidFill>
            <a:schemeClr val="accent5">
              <a:lumMod val="20000"/>
              <a:lumOff val="80000"/>
              <a:alpha val="4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流程图: 可选过程 41"/>
          <p:cNvSpPr/>
          <p:nvPr/>
        </p:nvSpPr>
        <p:spPr>
          <a:xfrm>
            <a:off x="2310983" y="1897509"/>
            <a:ext cx="1008112" cy="991178"/>
          </a:xfrm>
          <a:prstGeom prst="flowChartAlternateProcess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</a:rPr>
              <a:t>蝉卵孵化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3" name="流程图: 可选过程 42"/>
          <p:cNvSpPr/>
          <p:nvPr/>
        </p:nvSpPr>
        <p:spPr>
          <a:xfrm>
            <a:off x="5827980" y="2003164"/>
            <a:ext cx="1368152" cy="864096"/>
          </a:xfrm>
          <a:prstGeom prst="flowChartAlternateProcess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</a:rPr>
              <a:t>幼虫落地上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4" name="流程图: 可选过程 43"/>
          <p:cNvSpPr/>
          <p:nvPr/>
        </p:nvSpPr>
        <p:spPr>
          <a:xfrm>
            <a:off x="827186" y="3333102"/>
            <a:ext cx="1368152" cy="864096"/>
          </a:xfrm>
          <a:prstGeom prst="flowChartAlternateProcess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</a:rPr>
              <a:t>幼虫钻进地里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5" name="流程图: 可选过程 44"/>
          <p:cNvSpPr/>
          <p:nvPr/>
        </p:nvSpPr>
        <p:spPr>
          <a:xfrm>
            <a:off x="3532457" y="3304302"/>
            <a:ext cx="1440160" cy="864096"/>
          </a:xfrm>
          <a:prstGeom prst="flowChartAlternateProcess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</a:rPr>
              <a:t>幼虫爬出地面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6" name="流程图: 可选过程 45"/>
          <p:cNvSpPr/>
          <p:nvPr/>
        </p:nvSpPr>
        <p:spPr>
          <a:xfrm>
            <a:off x="5886523" y="4701840"/>
            <a:ext cx="1368152" cy="792088"/>
          </a:xfrm>
          <a:prstGeom prst="flowChartAlternateProcess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</a:rPr>
              <a:t>成虫离枝飞去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52" name="图片 5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291527">
            <a:off x="474117" y="4564360"/>
            <a:ext cx="2713505" cy="2051153"/>
          </a:xfrm>
          <a:prstGeom prst="rect">
            <a:avLst/>
          </a:prstGeom>
        </p:spPr>
      </p:pic>
      <p:sp>
        <p:nvSpPr>
          <p:cNvPr id="60" name="文本框 59"/>
          <p:cNvSpPr txBox="1"/>
          <p:nvPr/>
        </p:nvSpPr>
        <p:spPr>
          <a:xfrm>
            <a:off x="522514" y="333103"/>
            <a:ext cx="662940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latin typeface="字魂110号-武林江湖体" panose="00000500000000000000" pitchFamily="2" charset="-122"/>
                <a:ea typeface="字魂110号-武林江湖体" panose="00000500000000000000" pitchFamily="2" charset="-122"/>
              </a:rPr>
              <a:t>任务二：蝉的一生</a:t>
            </a:r>
            <a:endParaRPr lang="zh-CN" altLang="en-US" sz="4400" b="1">
              <a:latin typeface="字魂110号-武林江湖体" panose="00000500000000000000" pitchFamily="2" charset="-122"/>
              <a:ea typeface="字魂110号-武林江湖体" panose="00000500000000000000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21" grpId="0" bldLvl="0" animBg="1"/>
      <p:bldP spid="42" grpId="0" bldLvl="0" animBg="1"/>
      <p:bldP spid="43" grpId="0" bldLvl="0" animBg="1"/>
      <p:bldP spid="44" grpId="0" bldLvl="0" animBg="1"/>
      <p:bldP spid="45" grpId="0" bldLvl="0" animBg="1"/>
      <p:bldP spid="4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48030" y="1076325"/>
            <a:ext cx="1039177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法布尔的《昆虫记》被认为是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科学与诗的完美结合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，找出文中运用了哪些说明方法，并分析它的作用。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1191260" y="1955165"/>
            <a:ext cx="101257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①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我要考察它们遗弃下的储藏室，必须用刀子来挖掘。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(第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</a:t>
            </a:r>
            <a:r>
              <a:rPr lang="zh-CN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段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)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1193165" y="2452370"/>
            <a:ext cx="9826625" cy="95313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楷体" panose="02010609060101010101" pitchFamily="49" charset="-122"/>
                <a:sym typeface="+mn-ea"/>
              </a:rPr>
              <a:t>打比方，</a:t>
            </a:r>
            <a:r>
              <a:rPr lang="zh-CN" altLang="en-US" sz="2800">
                <a:solidFill>
                  <a:srgbClr val="2B2FD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楷体" panose="02010609060101010101" pitchFamily="49" charset="-122"/>
                <a:sym typeface="+mn-ea"/>
              </a:rPr>
              <a:t>将蝉的地穴比作储藏室，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楷体" panose="02010609060101010101" pitchFamily="49" charset="-122"/>
                <a:sym typeface="+mn-ea"/>
              </a:rPr>
              <a:t>生动形象地说明了蝉的地穴的坚固，引出下文关于蝉造地穴的详细说明。</a:t>
            </a:r>
            <a:endParaRPr lang="zh-CN" altLang="en-US" sz="2800" b="1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1193165" y="3406140"/>
            <a:ext cx="101238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②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其实，它干起活来简直像矿工或铁路工程师。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(第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4</a:t>
            </a:r>
            <a:r>
              <a:rPr lang="zh-CN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段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)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1193800" y="3878580"/>
            <a:ext cx="9946005" cy="95313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楷体" panose="02010609060101010101" pitchFamily="49" charset="-122"/>
                <a:sym typeface="+mn-ea"/>
              </a:rPr>
              <a:t>打比方，</a:t>
            </a:r>
            <a:r>
              <a:rPr lang="zh-CN" altLang="en-US" sz="2800">
                <a:solidFill>
                  <a:srgbClr val="2B2FD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楷体" panose="02010609060101010101" pitchFamily="49" charset="-122"/>
                <a:sym typeface="+mn-ea"/>
              </a:rPr>
              <a:t>将蝉比作矿工或铁路工程师，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楷体" panose="02010609060101010101" pitchFamily="49" charset="-122"/>
                <a:sym typeface="+mn-ea"/>
              </a:rPr>
              <a:t>生动形象地说明了蝉的聪明能干，自然而亲切。</a:t>
            </a:r>
            <a:endParaRPr lang="zh-CN" altLang="en-US" sz="2800" b="1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522514" y="333103"/>
            <a:ext cx="662940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latin typeface="字魂110号-武林江湖体" panose="00000500000000000000" pitchFamily="2" charset="-122"/>
                <a:ea typeface="字魂110号-武林江湖体" panose="00000500000000000000" pitchFamily="2" charset="-122"/>
              </a:rPr>
              <a:t>任务三：说明方法</a:t>
            </a:r>
            <a:endParaRPr lang="zh-CN" altLang="en-US" sz="4400" b="1">
              <a:latin typeface="字魂110号-武林江湖体" panose="00000500000000000000" pitchFamily="2" charset="-122"/>
              <a:ea typeface="字魂110号-武林江湖体" panose="00000500000000000000" pitchFamily="2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1194604" y="4811223"/>
            <a:ext cx="9604671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③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开始很像极小的鱼，眼睛大而黑，身体下面有一种鳍状物，由两个前腿联结而成。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(第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18</a:t>
            </a:r>
            <a:r>
              <a:rPr lang="zh-CN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段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)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1194435" y="5764530"/>
            <a:ext cx="9889490" cy="52197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楷体" panose="02010609060101010101" pitchFamily="49" charset="-122"/>
                <a:sym typeface="+mn-ea"/>
              </a:rPr>
              <a:t>打比方，</a:t>
            </a:r>
            <a:r>
              <a:rPr lang="zh-CN" altLang="en-US" sz="2800">
                <a:solidFill>
                  <a:srgbClr val="2B2FD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楷体" panose="02010609060101010101" pitchFamily="49" charset="-122"/>
                <a:sym typeface="+mn-ea"/>
              </a:rPr>
              <a:t>将蝉比作极小的鱼，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楷体" panose="02010609060101010101" pitchFamily="49" charset="-122"/>
                <a:sym typeface="+mn-ea"/>
              </a:rPr>
              <a:t>生动形象地说明了蝉幼虫的样子。</a:t>
            </a:r>
            <a:endParaRPr lang="zh-CN" altLang="en-US" sz="2800" b="1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14400" y="1236980"/>
            <a:ext cx="1046035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法布尔的《昆虫记》被认为是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科学与诗的完美结合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，找出文中运用了哪些说明方法，并分析它的作用。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55065" y="2190115"/>
            <a:ext cx="1022032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④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蝉的隧道大都是深十五六英寸，下面较宽大，底部却完全关闭起来。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(第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4</a:t>
            </a:r>
            <a:r>
              <a:rPr lang="zh-CN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段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)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90600" y="3143250"/>
            <a:ext cx="10690225" cy="52197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楷体" panose="02010609060101010101" pitchFamily="49" charset="-122"/>
                <a:sym typeface="+mn-ea"/>
              </a:rPr>
              <a:t>列数字，</a:t>
            </a:r>
            <a:r>
              <a:rPr lang="zh-CN" altLang="en-US" sz="2800">
                <a:solidFill>
                  <a:srgbClr val="2B2FD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楷体" panose="02010609060101010101" pitchFamily="49" charset="-122"/>
                <a:sym typeface="+mn-ea"/>
              </a:rPr>
              <a:t>“十五六英寸”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楷体" panose="02010609060101010101" pitchFamily="49" charset="-122"/>
                <a:sym typeface="+mn-ea"/>
              </a:rPr>
              <a:t>具体说明地穴的深度，给人更直观的感受。</a:t>
            </a:r>
            <a:endParaRPr lang="zh-CN" altLang="en-US" sz="2800" b="1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22514" y="333103"/>
            <a:ext cx="662940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latin typeface="字魂110号-武林江湖体" panose="00000500000000000000" pitchFamily="2" charset="-122"/>
                <a:ea typeface="字魂110号-武林江湖体" panose="00000500000000000000" pitchFamily="2" charset="-122"/>
              </a:rPr>
              <a:t>任务三：说明方法</a:t>
            </a:r>
            <a:endParaRPr lang="zh-CN" altLang="en-US" sz="4400" b="1">
              <a:latin typeface="字魂110号-武林江湖体" panose="00000500000000000000" pitchFamily="2" charset="-122"/>
              <a:ea typeface="字魂110号-武林江湖体" panose="00000500000000000000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55065" y="3666490"/>
            <a:ext cx="10305415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⑤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如果它不受干扰，一根枯枝上常常刺出三四十个孔。卵就产在这些孔里。小孔成为狭窄的小径，一个个斜下去。一个小孔内约生十个卵，所以生卵总数约为三四百个。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(第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13</a:t>
            </a:r>
            <a:r>
              <a:rPr lang="zh-CN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段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)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69975" y="5050155"/>
            <a:ext cx="10087610" cy="52197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楷体" panose="02010609060101010101" pitchFamily="49" charset="-122"/>
                <a:sym typeface="+mn-ea"/>
              </a:rPr>
              <a:t>列数字，</a:t>
            </a:r>
            <a:r>
              <a:rPr lang="zh-CN" altLang="en-US" sz="2800">
                <a:solidFill>
                  <a:srgbClr val="2B2FD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楷体" panose="02010609060101010101" pitchFamily="49" charset="-122"/>
                <a:sym typeface="+mn-ea"/>
              </a:rPr>
              <a:t>通过列数字</a:t>
            </a:r>
            <a:r>
              <a:rPr lang="zh-CN" altLang="en-US" sz="2800">
                <a:solidFill>
                  <a:srgbClr val="2B2FD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楷体" panose="02010609060101010101" pitchFamily="49" charset="-122"/>
                <a:sym typeface="+mn-ea"/>
              </a:rPr>
              <a:t>，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楷体" panose="02010609060101010101" pitchFamily="49" charset="-122"/>
                <a:sym typeface="+mn-ea"/>
              </a:rPr>
              <a:t>具体准确地说明了蝉产卵的方式和数量。</a:t>
            </a:r>
            <a:endParaRPr lang="zh-CN" altLang="en-US" sz="2800" b="1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522514" y="333103"/>
            <a:ext cx="662940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latin typeface="字魂110号-武林江湖体" panose="00000500000000000000" pitchFamily="2" charset="-122"/>
                <a:ea typeface="字魂110号-武林江湖体" panose="00000500000000000000" pitchFamily="2" charset="-122"/>
              </a:rPr>
              <a:t>任务三：说明方法</a:t>
            </a:r>
            <a:endParaRPr lang="zh-CN" altLang="en-US" sz="4400" b="1">
              <a:latin typeface="字魂110号-武林江湖体" panose="00000500000000000000" pitchFamily="2" charset="-122"/>
              <a:ea typeface="字魂110号-武林江湖体" panose="00000500000000000000" pitchFamily="2" charset="-122"/>
            </a:endParaRPr>
          </a:p>
        </p:txBody>
      </p:sp>
      <p:sp>
        <p:nvSpPr>
          <p:cNvPr id="3" name="文本框 10242"/>
          <p:cNvSpPr txBox="1"/>
          <p:nvPr>
            <p:custDataLst>
              <p:tags r:id="rId1"/>
            </p:custDataLst>
          </p:nvPr>
        </p:nvSpPr>
        <p:spPr>
          <a:xfrm>
            <a:off x="666750" y="1101725"/>
            <a:ext cx="1094803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    2.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说明事物或事理的文章</a:t>
            </a:r>
            <a:r>
              <a:rPr lang="zh-CN" sz="2800" b="1">
                <a:cs typeface="Arial" panose="020B0604020202020204" pitchFamily="34" charset="0"/>
                <a:sym typeface="宋体" panose="02010600030101010101" pitchFamily="2" charset="-122"/>
              </a:rPr>
              <a:t>，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往往会使用</a:t>
            </a:r>
            <a:r>
              <a:rPr lang="zh-CN" sz="28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作比较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的方法来</a:t>
            </a:r>
            <a:r>
              <a:rPr lang="zh-CN" sz="28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突出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事物的</a:t>
            </a:r>
            <a:r>
              <a:rPr lang="zh-CN" sz="28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特点或道理</a:t>
            </a:r>
            <a:r>
              <a:rPr lang="zh-CN" sz="2800" b="1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。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23555" name="表格 23554"/>
          <p:cNvGraphicFramePr/>
          <p:nvPr>
            <p:custDataLst>
              <p:tags r:id="rId2"/>
            </p:custDataLst>
          </p:nvPr>
        </p:nvGraphicFramePr>
        <p:xfrm>
          <a:off x="741680" y="2129155"/>
          <a:ext cx="10768965" cy="4088765"/>
        </p:xfrm>
        <a:graphic>
          <a:graphicData uri="http://schemas.openxmlformats.org/drawingml/2006/table">
            <a:tbl>
              <a:tblPr/>
              <a:tblGrid>
                <a:gridCol w="1779270"/>
                <a:gridCol w="3188970"/>
                <a:gridCol w="5800725"/>
              </a:tblGrid>
              <a:tr h="579120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zh-CN" sz="28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比较对象</a:t>
                      </a:r>
                      <a:endParaRPr lang="zh-CN" altLang="zh-CN" sz="28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zh-CN" sz="28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具体内容</a:t>
                      </a:r>
                      <a:endParaRPr lang="zh-CN" altLang="zh-CN" sz="28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zh-CN" sz="28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表达效果</a:t>
                      </a:r>
                      <a:endParaRPr lang="zh-CN" altLang="zh-CN" sz="2800" b="1"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25245"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zh-CN" sz="28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zh-CN" sz="28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蝉与金蜣</a:t>
                      </a:r>
                      <a:endParaRPr lang="zh-CN" altLang="zh-CN" sz="28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r>
                        <a:rPr lang="zh-CN" sz="28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蝉的窠周围没有土</a:t>
                      </a:r>
                      <a:r>
                        <a:rPr altLang="zh-CN" sz="2800" b="1">
                          <a:cs typeface="Arial" panose="020B0604020202020204" pitchFamily="34" charset="0"/>
                          <a:sym typeface="宋体" panose="02010600030101010101" pitchFamily="2" charset="-122"/>
                        </a:rPr>
                        <a:t>,</a:t>
                      </a:r>
                      <a:r>
                        <a:rPr altLang="zh-CN" sz="2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Arial" panose="020B0604020202020204" pitchFamily="34" charset="0"/>
                          <a:sym typeface="宋体" panose="02010600030101010101" pitchFamily="2" charset="-122"/>
                        </a:rPr>
                        <a:t>蜣</a:t>
                      </a:r>
                      <a:r>
                        <a:rPr lang="zh-CN" sz="2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Arial" panose="020B0604020202020204" pitchFamily="34" charset="0"/>
                          <a:sym typeface="宋体" panose="02010600030101010101" pitchFamily="2" charset="-122"/>
                        </a:rPr>
                        <a:t>的</a:t>
                      </a:r>
                      <a:r>
                        <a:rPr altLang="zh-CN" sz="2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Arial" panose="020B0604020202020204" pitchFamily="34" charset="0"/>
                          <a:sym typeface="宋体" panose="02010600030101010101" pitchFamily="2" charset="-122"/>
                        </a:rPr>
                        <a:t>窠外面总有一座土堆</a:t>
                      </a:r>
                      <a:endParaRPr altLang="zh-CN" sz="2800" b="1">
                        <a:latin typeface="宋体" panose="02010600030101010101" pitchFamily="2" charset="-122"/>
                        <a:ea typeface="宋体" panose="02010600030101010101" pitchFamily="2" charset="-122"/>
                        <a:cs typeface="Arial" panose="020B0604020202020204" pitchFamily="34" charset="0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r>
                        <a:rPr lang="zh-CN" altLang="en-US" sz="28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说明蝉掘地的方式与众不同</a:t>
                      </a:r>
                      <a:r>
                        <a:rPr altLang="zh-CN" sz="2800" b="1">
                          <a:latin typeface="Arial" panose="020B0604020202020204" pitchFamily="34" charset="0"/>
                          <a:cs typeface="Arial" panose="020B0604020202020204" pitchFamily="34" charset="0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28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是从地下上来的</a:t>
                      </a:r>
                      <a:r>
                        <a:rPr altLang="zh-CN" sz="2800" b="1">
                          <a:latin typeface="Arial" panose="020B0604020202020204" pitchFamily="34" charset="0"/>
                          <a:cs typeface="Arial" panose="020B0604020202020204" pitchFamily="34" charset="0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28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从而</a:t>
                      </a:r>
                      <a:r>
                        <a:rPr lang="zh-CN" altLang="en-US" sz="2800" b="1">
                          <a:solidFill>
                            <a:srgbClr val="FF0000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表现出作者在科学研究上精于探究、观察细致</a:t>
                      </a:r>
                      <a:endParaRPr lang="zh-CN" altLang="en-US" sz="2800" b="1" dirty="0">
                        <a:solidFill>
                          <a:srgbClr val="FF0000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+mn-ea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90905">
                <a:tc>
                  <a:txBody>
                    <a:bodyPr/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zh-CN" sz="28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蝉与蚋</a:t>
                      </a:r>
                      <a:endParaRPr lang="zh-CN" altLang="zh-CN" sz="28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endParaRPr lang="zh-CN" altLang="zh-CN" sz="3200" b="1">
                        <a:cs typeface="Arial" panose="020B0604020202020204" pitchFamily="34" charset="0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endParaRPr lang="zh-CN" altLang="en-US" sz="3200" b="1" dirty="0">
                        <a:solidFill>
                          <a:srgbClr val="FF0000"/>
                        </a:solidFill>
                        <a:uFillTx/>
                        <a:latin typeface="Calibri" panose="020F0502020204030204" charset="0"/>
                        <a:ea typeface="SimSun-ExtB" panose="02010609060101010101" charset="-122"/>
                        <a:cs typeface="+mn-ea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70000">
                <a:tc>
                  <a:txBody>
                    <a:bodyPr/>
                    <a:p>
                      <a:pPr marL="0" lvl="0" indent="0" algn="ctr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8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地下与阳光中</a:t>
                      </a:r>
                      <a:endParaRPr lang="zh-CN" altLang="en-US" sz="28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endParaRPr lang="zh-CN" altLang="zh-CN" sz="3200" b="1">
                        <a:cs typeface="Arial" panose="020B0604020202020204" pitchFamily="34" charset="0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endParaRPr lang="zh-CN" altLang="en-US" sz="3200" b="1" dirty="0">
                        <a:solidFill>
                          <a:srgbClr val="FF0000"/>
                        </a:solidFill>
                        <a:uFillTx/>
                        <a:latin typeface="Calibri" panose="020F0502020204030204" charset="0"/>
                        <a:ea typeface="SimSun-ExtB" panose="02010609060101010101" charset="-122"/>
                        <a:cs typeface="+mn-ea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2489835" y="4044315"/>
            <a:ext cx="320738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1D14C4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蝉的庞大身体和蚋的极小身体</a:t>
            </a:r>
            <a:endParaRPr lang="zh-CN" altLang="en-US" sz="2800" b="1">
              <a:solidFill>
                <a:srgbClr val="1D14C4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697220" y="4044315"/>
            <a:ext cx="581342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说明蝉在产卵和孵化过程中遭遇的难以预料的威胁</a:t>
            </a:r>
            <a:r>
              <a:rPr altLang="zh-CN" sz="2800" b="1">
                <a:solidFill>
                  <a:srgbClr val="FF0000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表现出蚋的镇静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89835" y="4923155"/>
            <a:ext cx="320738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1D14C4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蝉在地下生长四年</a:t>
            </a:r>
            <a:r>
              <a:rPr altLang="zh-CN" sz="2800" b="1">
                <a:solidFill>
                  <a:srgbClr val="1D14C4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1D14C4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在阳光下存活五个星期</a:t>
            </a:r>
            <a:endParaRPr lang="zh-CN" altLang="en-US" sz="2800" b="1">
              <a:solidFill>
                <a:srgbClr val="1D14C4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697220" y="4923155"/>
            <a:ext cx="575754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说明蝉在地下成长的艰辛和在阳光下歌唱的来之不易</a:t>
            </a:r>
            <a:r>
              <a:rPr altLang="zh-CN" sz="2800" b="1">
                <a:solidFill>
                  <a:srgbClr val="FF0000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表现出作者对蝉的同情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、赞美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48030" y="1101725"/>
            <a:ext cx="1047940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法布尔把蝉等小昆虫当作人来写，赋予昆虫以人的心性和精神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，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读来生动活泼、形象风趣、饱含感情。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64149" y="2054688"/>
            <a:ext cx="960467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①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我是屋里的主人，它却是门外的</a:t>
            </a:r>
            <a:r>
              <a:rPr lang="zh-CN" altLang="en-US" sz="2800" b="1" u="sng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统治者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(第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</a:t>
            </a:r>
            <a:r>
              <a:rPr lang="zh-CN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段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)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04265" y="2567305"/>
            <a:ext cx="10123805" cy="95313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楷体" panose="02010609060101010101" pitchFamily="49" charset="-122"/>
                <a:sym typeface="+mn-ea"/>
              </a:rPr>
              <a:t>       </a:t>
            </a:r>
            <a:r>
              <a:rPr lang="en-US" altLang="zh-CN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楷体" panose="02010609060101010101" pitchFamily="49" charset="-122"/>
                <a:sym typeface="+mn-ea"/>
              </a:rPr>
              <a:t>统治者</a:t>
            </a:r>
            <a:r>
              <a:rPr lang="en-US" altLang="zh-CN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楷体" panose="02010609060101010101" pitchFamily="49" charset="-122"/>
                <a:sym typeface="+mn-ea"/>
              </a:rPr>
              <a:t>一词运用拟人手法，生动形象地写出蝉在七月中的主导地位。突出了夏天蝉声的嘹亮和持久，更有情趣。</a:t>
            </a:r>
            <a:endParaRPr lang="zh-CN" altLang="en-US" sz="2800" b="1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63980" y="3511550"/>
            <a:ext cx="1041463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②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它就</a:t>
            </a:r>
            <a:r>
              <a:rPr lang="zh-CN" altLang="en-US" sz="2800" b="1" u="sng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小心谨慎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地</a:t>
            </a:r>
            <a:r>
              <a:rPr lang="zh-CN" altLang="en-US" sz="2800" b="1" u="sng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溜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到温暖严紧的隧道底下。如果气候看来很温暖，它就用爪</a:t>
            </a:r>
            <a:r>
              <a:rPr lang="zh-CN" altLang="en-US" sz="2800" b="1" u="sng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击碎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天花板，爬到地面上来。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(第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6</a:t>
            </a:r>
            <a:r>
              <a:rPr lang="zh-CN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段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)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522514" y="333103"/>
            <a:ext cx="662940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latin typeface="字魂110号-武林江湖体" panose="00000500000000000000" pitchFamily="2" charset="-122"/>
                <a:ea typeface="字魂110号-武林江湖体" panose="00000500000000000000" pitchFamily="2" charset="-122"/>
              </a:rPr>
              <a:t>任务四：品味语言</a:t>
            </a:r>
            <a:endParaRPr lang="zh-CN" altLang="en-US" sz="4400" b="1">
              <a:latin typeface="字魂110号-武林江湖体" panose="00000500000000000000" pitchFamily="2" charset="-122"/>
              <a:ea typeface="字魂110号-武林江湖体" panose="00000500000000000000" pitchFamily="2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1243330" y="4464685"/>
            <a:ext cx="10123170" cy="138366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“小心谨慎”运用拟人手法，“溜”“击碎”精妙的动词，生动传神地体现了蝉聪明、灵活的特点，也表现了作者对它的欣赏、喜爱。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48030" y="1101725"/>
            <a:ext cx="1047940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法布尔把蝉等小昆虫当作人来写，赋予昆虫以人的心性和精神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，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读来生动活泼、形象风趣、饱含感情。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63980" y="2054860"/>
            <a:ext cx="9863455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③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接着，它表演一种奇怪的体操。在空中</a:t>
            </a:r>
            <a:r>
              <a:rPr lang="zh-CN" altLang="en-US" sz="2800" b="1" u="sng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腾跃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lang="zh-CN" altLang="en-US" sz="2800" b="1" u="sng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翻转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，使头部</a:t>
            </a:r>
            <a:r>
              <a:rPr lang="zh-CN" altLang="en-US" sz="2800" b="1" u="sng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倒悬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，折皱的翼向外</a:t>
            </a:r>
            <a:r>
              <a:rPr lang="zh-CN" altLang="en-US" sz="2800" b="1" u="sng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伸直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，竭力</a:t>
            </a:r>
            <a:r>
              <a:rPr lang="zh-CN" altLang="en-US" sz="2800" b="1" u="sng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张开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。然后用一种几乎看不清的动作，尽力翻上来，并用前爪钩住它的空皮。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(第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10</a:t>
            </a:r>
            <a:r>
              <a:rPr lang="zh-CN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段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)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  <a:sym typeface="+mn-ea"/>
            </a:endParaRPr>
          </a:p>
          <a:p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522514" y="333103"/>
            <a:ext cx="662940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latin typeface="字魂110号-武林江湖体" panose="00000500000000000000" pitchFamily="2" charset="-122"/>
                <a:ea typeface="字魂110号-武林江湖体" panose="00000500000000000000" pitchFamily="2" charset="-122"/>
              </a:rPr>
              <a:t>任务四：品味语言</a:t>
            </a:r>
            <a:endParaRPr lang="zh-CN" altLang="en-US" sz="4400" b="1">
              <a:latin typeface="字魂110号-武林江湖体" panose="00000500000000000000" pitchFamily="2" charset="-122"/>
              <a:ea typeface="字魂110号-武林江湖体" panose="00000500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12875" y="3438525"/>
            <a:ext cx="9555480" cy="95313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楷体" panose="02010609060101010101" pitchFamily="49" charset="-122"/>
                <a:sym typeface="+mn-ea"/>
              </a:rPr>
              <a:t>       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楷体" panose="02010609060101010101" pitchFamily="49" charset="-122"/>
                <a:sym typeface="+mn-ea"/>
              </a:rPr>
              <a:t>一系列动词运用拟人手法说蝉</a:t>
            </a:r>
            <a:r>
              <a:rPr lang="en-US" altLang="zh-CN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楷体" panose="02010609060101010101" pitchFamily="49" charset="-122"/>
                <a:sym typeface="+mn-ea"/>
              </a:rPr>
              <a:t>表演一种奇怪的体操</a:t>
            </a:r>
            <a:r>
              <a:rPr lang="en-US" altLang="zh-CN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楷体" panose="02010609060101010101" pitchFamily="49" charset="-122"/>
                <a:sym typeface="+mn-ea"/>
              </a:rPr>
              <a:t>，具体、生动、准确地写出蝉从壳中脱出的艰难过程。</a:t>
            </a:r>
            <a:endParaRPr lang="zh-CN" altLang="en-US" sz="2800" b="1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63980" y="4391660"/>
            <a:ext cx="1041463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④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幼虫落地之前，就在这里行</a:t>
            </a:r>
            <a:r>
              <a:rPr lang="zh-CN" altLang="en-US" sz="2800" b="1" u="sng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日光浴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，踢踢脚，试试筋力。有时却又</a:t>
            </a:r>
            <a:r>
              <a:rPr lang="zh-CN" altLang="en-US" sz="2800" b="1" u="sng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懒洋洋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地在绳端摇摆着。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(第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19</a:t>
            </a:r>
            <a:r>
              <a:rPr lang="zh-CN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段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)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235075" y="5386705"/>
            <a:ext cx="10085070" cy="95313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楷体" panose="02010609060101010101" pitchFamily="49" charset="-122"/>
                <a:sym typeface="+mn-ea"/>
              </a:rPr>
              <a:t>       </a:t>
            </a:r>
            <a:r>
              <a:rPr lang="en-US" altLang="zh-CN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楷体" panose="02010609060101010101" pitchFamily="49" charset="-122"/>
                <a:sym typeface="+mn-ea"/>
              </a:rPr>
              <a:t>日光浴</a:t>
            </a:r>
            <a:r>
              <a:rPr lang="en-US" altLang="zh-CN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楷体" panose="02010609060101010101" pitchFamily="49" charset="-122"/>
                <a:sym typeface="+mn-ea"/>
              </a:rPr>
              <a:t>”“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楷体" panose="02010609060101010101" pitchFamily="49" charset="-122"/>
                <a:sym typeface="+mn-ea"/>
              </a:rPr>
              <a:t>懒洋洋</a:t>
            </a:r>
            <a:r>
              <a:rPr lang="en-US" altLang="zh-CN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运用拟人手法，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楷体" panose="02010609060101010101" pitchFamily="49" charset="-122"/>
                <a:sym typeface="+mn-ea"/>
              </a:rPr>
              <a:t>生动形象地写出蝉幼虫落地之前的自由自在的状态。</a:t>
            </a:r>
            <a:endParaRPr lang="zh-CN" altLang="en-US" sz="2800" b="1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39445" y="981075"/>
            <a:ext cx="1051496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法布尔把蝉等小昆虫当作人来写，赋予昆虫以人的心性和精神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，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读来生动活泼、形象风趣、饱含感情。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40155" y="1860550"/>
            <a:ext cx="1041463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⑤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它的触须现在自由了，左右</a:t>
            </a:r>
            <a:r>
              <a:rPr lang="zh-CN" altLang="en-US" sz="2800" b="1" u="sng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挥动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；腿可以</a:t>
            </a:r>
            <a:r>
              <a:rPr lang="zh-CN" altLang="en-US" sz="2800" b="1" u="sng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伸缩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；前面的爪能够张合自如。身体</a:t>
            </a:r>
            <a:r>
              <a:rPr lang="zh-CN" altLang="en-US" sz="2800" b="1" u="sng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悬挂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着，只要有一点儿微风就</a:t>
            </a:r>
            <a:r>
              <a:rPr lang="zh-CN" altLang="en-US" sz="2800" b="1" u="sng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动摇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不定。它在这里为将来的出世做准备。我看到的昆虫再没有比这个更奇妙的了。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89050" y="3168015"/>
            <a:ext cx="1036574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楷体" panose="02010609060101010101" pitchFamily="49" charset="-122"/>
                <a:sym typeface="+mn-ea"/>
              </a:rPr>
              <a:t>运用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楷体" panose="02010609060101010101" pitchFamily="49" charset="-122"/>
                <a:sym typeface="+mn-ea"/>
              </a:rPr>
              <a:t>一系列动词，生动形象地写出刚刚蜕皮的幼虫的情态，并与看到的其他昆虫对比，表现了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作者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楷体" panose="02010609060101010101" pitchFamily="49" charset="-122"/>
                <a:sym typeface="+mn-ea"/>
              </a:rPr>
              <a:t>因幼虫的变化而生的激动之情。</a:t>
            </a:r>
            <a:endParaRPr lang="zh-CN" altLang="en-US" sz="2800" b="1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522514" y="333103"/>
            <a:ext cx="662940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latin typeface="字魂110号-武林江湖体" panose="00000500000000000000" pitchFamily="2" charset="-122"/>
                <a:ea typeface="字魂110号-武林江湖体" panose="00000500000000000000" pitchFamily="2" charset="-122"/>
              </a:rPr>
              <a:t>任务四：品味语言</a:t>
            </a:r>
            <a:endParaRPr lang="zh-CN" altLang="en-US" sz="4400" b="1">
              <a:latin typeface="字魂110号-武林江湖体" panose="00000500000000000000" pitchFamily="2" charset="-122"/>
              <a:ea typeface="字魂110号-武林江湖体" panose="00000500000000000000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89050" y="4121150"/>
            <a:ext cx="9752965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⑥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可怜做母亲的对此一无所知。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……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然而它仍然无动于衷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,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让自己牺牲。它要轧碎这些坏种子非常容易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,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不过它</a:t>
            </a:r>
            <a:r>
              <a:rPr lang="zh-CN" altLang="en-US" sz="2800" b="1" u="sng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竟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不能改变它的本能来拯救它的家族。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(第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17</a:t>
            </a:r>
            <a:r>
              <a:rPr lang="zh-CN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段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)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  <a:sym typeface="+mn-ea"/>
            </a:endParaRPr>
          </a:p>
          <a:p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89050" y="5412105"/>
            <a:ext cx="1012380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楷体" panose="02010609060101010101" pitchFamily="49" charset="-122"/>
                <a:sym typeface="+mn-ea"/>
              </a:rPr>
              <a:t>竟</a:t>
            </a:r>
            <a:r>
              <a:rPr lang="en-US" altLang="zh-CN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楷体" panose="02010609060101010101" pitchFamily="49" charset="-122"/>
                <a:sym typeface="+mn-ea"/>
              </a:rPr>
              <a:t>这一副词的使用</a:t>
            </a:r>
            <a:r>
              <a:rPr lang="en-US" altLang="zh-CN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楷体" panose="02010609060101010101" pitchFamily="49" charset="-122"/>
                <a:sym typeface="+mn-ea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楷体" panose="02010609060101010101" pitchFamily="49" charset="-122"/>
                <a:sym typeface="+mn-ea"/>
              </a:rPr>
              <a:t>写出作者内心的惊讶和无奈</a:t>
            </a:r>
            <a:r>
              <a:rPr lang="en-US" altLang="zh-CN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楷体" panose="02010609060101010101" pitchFamily="49" charset="-122"/>
                <a:sym typeface="+mn-ea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楷体" panose="02010609060101010101" pitchFamily="49" charset="-122"/>
                <a:sym typeface="+mn-ea"/>
              </a:rPr>
              <a:t>以及对蝉的这一本能的怜悯。</a:t>
            </a:r>
            <a:endParaRPr lang="zh-CN" altLang="en-US" sz="2800" b="1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48030" y="1029335"/>
            <a:ext cx="10476865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2.“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《昆虫记》用虫性反观人类生活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思考人类的生存状态、生活态度、价值观念等等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睿智的哲思跃然纸上。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请你分别结合《蝉和蚁》和《蝉的歌唱》的内容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探究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用虫性反观人类生活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的艺术特色。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522514" y="333103"/>
            <a:ext cx="662940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latin typeface="字魂110号-武林江湖体" panose="00000500000000000000" pitchFamily="2" charset="-122"/>
                <a:ea typeface="字魂110号-武林江湖体" panose="00000500000000000000" pitchFamily="2" charset="-122"/>
              </a:rPr>
              <a:t>任务四：品味语言</a:t>
            </a:r>
            <a:endParaRPr lang="zh-CN" altLang="en-US" sz="4400" b="1">
              <a:latin typeface="字魂110号-武林江湖体" panose="00000500000000000000" pitchFamily="2" charset="-122"/>
              <a:ea typeface="字魂110号-武林江湖体" panose="000005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76935" y="2749550"/>
            <a:ext cx="10348595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《蝉和蚁》：默默付出、辛勤创造美好生活的蝉没有得到重视和礼待</a:t>
            </a:r>
            <a:r>
              <a:rPr altLang="zh-CN" sz="2800" b="1">
                <a:solidFill>
                  <a:srgbClr val="FF0000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而诸如蚂蚁之类的</a:t>
            </a:r>
            <a:r>
              <a:rPr sz="28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</a:rPr>
              <a:t>“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屠杀者</a:t>
            </a:r>
            <a:r>
              <a:rPr sz="28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</a:rPr>
              <a:t>”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</a:t>
            </a:r>
            <a:r>
              <a:rPr sz="28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</a:rPr>
              <a:t>“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掠夺者</a:t>
            </a:r>
            <a:r>
              <a:rPr sz="28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</a:rPr>
              <a:t>”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却得到关照与赞美</a:t>
            </a:r>
            <a:r>
              <a:rPr altLang="zh-CN" sz="2800" b="1">
                <a:solidFill>
                  <a:srgbClr val="FF0000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这正如人类世界中一样</a:t>
            </a:r>
            <a:r>
              <a:rPr altLang="zh-CN" sz="2800" b="1">
                <a:solidFill>
                  <a:srgbClr val="FF0000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有些人不分青红皂白地主观判断</a:t>
            </a:r>
            <a:r>
              <a:rPr altLang="zh-CN" sz="2800" b="1">
                <a:solidFill>
                  <a:srgbClr val="FF0000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使得</a:t>
            </a:r>
            <a:r>
              <a:rPr sz="28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</a:rPr>
              <a:t>“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做好事的默默无闻</a:t>
            </a:r>
            <a:r>
              <a:rPr altLang="zh-CN" sz="2800" b="1">
                <a:solidFill>
                  <a:srgbClr val="FF0000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恶贯满盈的却备受歌颂</a:t>
            </a:r>
            <a:r>
              <a:rPr sz="28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</a:rPr>
              <a:t>”</a:t>
            </a:r>
            <a:r>
              <a:rPr altLang="zh-CN" sz="2800" b="1">
                <a:solidFill>
                  <a:srgbClr val="FF0000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这样的现象值得我们每个人反思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76300" y="4994910"/>
            <a:ext cx="1034923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《蝉的歌唱》：动物的习性可能只是为了表达它们生命的乐趣</a:t>
            </a:r>
            <a:r>
              <a:rPr altLang="zh-CN" sz="2800" b="1">
                <a:solidFill>
                  <a:srgbClr val="FF0000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不带有任何功利性。人类需要反观自我</a:t>
            </a:r>
            <a:r>
              <a:rPr altLang="zh-CN" sz="2800" b="1">
                <a:solidFill>
                  <a:srgbClr val="FF0000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人类并非凌驾于其他动物之上的统治者</a:t>
            </a:r>
            <a:r>
              <a:rPr altLang="zh-CN" sz="2800" b="1">
                <a:solidFill>
                  <a:srgbClr val="FF0000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我们更需要的是谦卑与敬畏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0" name="文本框 59"/>
          <p:cNvSpPr txBox="1"/>
          <p:nvPr/>
        </p:nvSpPr>
        <p:spPr>
          <a:xfrm>
            <a:off x="522514" y="333103"/>
            <a:ext cx="662940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latin typeface="字魂110号-武林江湖体" panose="00000500000000000000" pitchFamily="2" charset="-122"/>
                <a:ea typeface="字魂110号-武林江湖体" panose="00000500000000000000" pitchFamily="2" charset="-122"/>
              </a:rPr>
              <a:t>任务五：感悟精神</a:t>
            </a:r>
            <a:endParaRPr lang="zh-CN" altLang="en-US" sz="4400" b="1">
              <a:latin typeface="字魂110号-武林江湖体" panose="00000500000000000000" pitchFamily="2" charset="-122"/>
              <a:ea typeface="字魂110号-武林江湖体" panose="00000500000000000000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47863" y="1106722"/>
            <a:ext cx="1062663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/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结合文章内容说说作者是怎样观察和研究蝉的，从中可以看出他具有怎样的科学精神。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23555" name="表格 23554"/>
          <p:cNvGraphicFramePr/>
          <p:nvPr>
            <p:custDataLst>
              <p:tags r:id="rId1"/>
            </p:custDataLst>
          </p:nvPr>
        </p:nvGraphicFramePr>
        <p:xfrm>
          <a:off x="618490" y="2065020"/>
          <a:ext cx="10981055" cy="2016125"/>
        </p:xfrm>
        <a:graphic>
          <a:graphicData uri="http://schemas.openxmlformats.org/drawingml/2006/table">
            <a:tbl>
              <a:tblPr/>
              <a:tblGrid>
                <a:gridCol w="7501255"/>
                <a:gridCol w="3479800"/>
              </a:tblGrid>
              <a:tr h="495300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zh-CN" sz="28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句子</a:t>
                      </a:r>
                      <a:endParaRPr lang="zh-CN" altLang="zh-CN" sz="28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zh-CN" sz="28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科学精神</a:t>
                      </a:r>
                      <a:endParaRPr lang="zh-CN" altLang="zh-CN" sz="28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5300">
                <a:tc>
                  <a:txBody>
                    <a:bodyPr/>
                    <a:p>
                      <a:pPr marL="0" lvl="0" indent="0" algn="l">
                        <a:buNone/>
                      </a:pPr>
                      <a:r>
                        <a:rPr lang="en-US" altLang="en-US" sz="28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⑴</a:t>
                      </a:r>
                      <a:r>
                        <a:rPr lang="zh-CN" altLang="en-US" sz="28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我有研究蝉的习性的很好环境。</a:t>
                      </a:r>
                      <a:endParaRPr lang="zh-CN" altLang="en-US" sz="28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algn="ctr">
                        <a:lnSpc>
                          <a:spcPct val="100000"/>
                        </a:lnSpc>
                        <a:buNone/>
                      </a:pPr>
                      <a:endParaRPr lang="zh-CN" altLang="zh-CN" sz="28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5300">
                <a:tc>
                  <a:txBody>
                    <a:bodyPr/>
                    <a:p>
                      <a:pPr marL="0" lvl="0" indent="0" algn="l">
                        <a:buNone/>
                      </a:pPr>
                      <a:r>
                        <a:rPr lang="en-US" altLang="en-US" sz="28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⑾</a:t>
                      </a:r>
                      <a:r>
                        <a:rPr lang="zh-CN" altLang="en-US" sz="28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空壳挂在树枝上，有时可达一两个月之久。</a:t>
                      </a:r>
                      <a:endParaRPr lang="zh-CN" altLang="en-US" sz="28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algn="ctr">
                        <a:lnSpc>
                          <a:spcPct val="100000"/>
                        </a:lnSpc>
                        <a:buNone/>
                      </a:pPr>
                      <a:endParaRPr lang="zh-CN" altLang="zh-CN" sz="28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0225">
                <a:tc>
                  <a:txBody>
                    <a:bodyPr/>
                    <a:p>
                      <a:pPr marL="0" lvl="0" indent="0" algn="l">
                        <a:buNone/>
                      </a:pPr>
                      <a:r>
                        <a:rPr lang="en-US" altLang="en-US" sz="28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⒁</a:t>
                      </a:r>
                      <a:r>
                        <a:rPr lang="zh-CN" altLang="en-US" sz="28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我经过多次的观察，才知道这种危险是什么。</a:t>
                      </a:r>
                      <a:endParaRPr lang="zh-CN" altLang="en-US" sz="28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algn="ctr">
                        <a:lnSpc>
                          <a:spcPct val="100000"/>
                        </a:lnSpc>
                        <a:buNone/>
                      </a:pPr>
                      <a:endParaRPr lang="zh-CN" altLang="zh-CN" sz="28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8753475" y="2545080"/>
            <a:ext cx="238950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FF0000"/>
                </a:solidFill>
                <a:sym typeface="+mn-ea"/>
              </a:rPr>
              <a:t>严谨求实</a:t>
            </a:r>
            <a:endParaRPr lang="zh-CN" altLang="en-US" sz="28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106410" y="3074035"/>
            <a:ext cx="3493135" cy="45402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800" b="1">
                <a:solidFill>
                  <a:srgbClr val="FF0000"/>
                </a:solidFill>
                <a:sym typeface="+mn-ea"/>
              </a:rPr>
              <a:t>执着探索、求真忘我</a:t>
            </a:r>
            <a:endParaRPr lang="zh-CN" altLang="en-US" sz="28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162925" y="3579495"/>
            <a:ext cx="343662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FF0000"/>
                </a:solidFill>
                <a:sym typeface="+mn-ea"/>
              </a:rPr>
              <a:t>锲而不舍、注重观察</a:t>
            </a:r>
            <a:endParaRPr lang="zh-CN" altLang="en-US" sz="2800" b="1">
              <a:solidFill>
                <a:srgbClr val="FF0000"/>
              </a:solidFill>
              <a:sym typeface="+mn-ea"/>
            </a:endParaRPr>
          </a:p>
        </p:txBody>
      </p:sp>
      <p:graphicFrame>
        <p:nvGraphicFramePr>
          <p:cNvPr id="11" name="表格 10"/>
          <p:cNvGraphicFramePr/>
          <p:nvPr>
            <p:custDataLst>
              <p:tags r:id="rId2"/>
            </p:custDataLst>
          </p:nvPr>
        </p:nvGraphicFramePr>
        <p:xfrm>
          <a:off x="618490" y="4340225"/>
          <a:ext cx="10981055" cy="2016125"/>
        </p:xfrm>
        <a:graphic>
          <a:graphicData uri="http://schemas.openxmlformats.org/drawingml/2006/table">
            <a:tbl>
              <a:tblPr/>
              <a:tblGrid>
                <a:gridCol w="7501255"/>
                <a:gridCol w="3479800"/>
              </a:tblGrid>
              <a:tr h="495300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zh-CN" sz="28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句子</a:t>
                      </a:r>
                      <a:endParaRPr lang="zh-CN" altLang="zh-CN" sz="28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zh-CN" sz="28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人文</a:t>
                      </a:r>
                      <a:r>
                        <a:rPr lang="zh-CN" altLang="en-US" sz="28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情怀</a:t>
                      </a:r>
                      <a:endParaRPr lang="zh-CN" altLang="en-US" sz="28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5300">
                <a:tc>
                  <a:txBody>
                    <a:bodyPr/>
                    <a:p>
                      <a:pPr marL="0" lvl="0" indent="0" algn="l">
                        <a:buNone/>
                      </a:pPr>
                      <a:r>
                        <a:rPr lang="en-US" altLang="en-US" sz="28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⒄</a:t>
                      </a:r>
                      <a:r>
                        <a:rPr lang="zh-CN" altLang="en-US" sz="28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可怜做母亲的对此一无所知。</a:t>
                      </a:r>
                      <a:endParaRPr lang="zh-CN" altLang="en-US" sz="28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algn="ctr">
                        <a:lnSpc>
                          <a:spcPct val="100000"/>
                        </a:lnSpc>
                        <a:buNone/>
                      </a:pPr>
                      <a:endParaRPr lang="zh-CN" altLang="zh-CN" sz="28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25525">
                <a:tc>
                  <a:txBody>
                    <a:bodyPr/>
                    <a:p>
                      <a:pPr marL="0" lvl="0" indent="0" algn="l">
                        <a:buNone/>
                      </a:pPr>
                      <a:r>
                        <a:rPr lang="en-US" altLang="zh-CN" sz="28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(25)</a:t>
                      </a:r>
                      <a:r>
                        <a:rPr lang="zh-CN" sz="28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什么样的钹声能响亮到足以歌颂它那来之不易的刹那欢愉呢？</a:t>
                      </a:r>
                      <a:r>
                        <a:rPr lang="zh-CN" altLang="en-US" sz="28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等线" panose="02010600030101010101" charset="-122"/>
                        </a:rPr>
                        <a:t>。</a:t>
                      </a:r>
                      <a:endParaRPr lang="zh-CN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algn="ctr">
                        <a:lnSpc>
                          <a:spcPct val="100000"/>
                        </a:lnSpc>
                        <a:buNone/>
                      </a:pPr>
                      <a:endParaRPr lang="zh-CN" altLang="zh-CN" sz="28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2" name="文本框 11"/>
          <p:cNvSpPr txBox="1"/>
          <p:nvPr/>
        </p:nvSpPr>
        <p:spPr>
          <a:xfrm>
            <a:off x="8753475" y="4827905"/>
            <a:ext cx="238950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FF0000"/>
                </a:solidFill>
                <a:sym typeface="+mn-ea"/>
              </a:rPr>
              <a:t>悲悯</a:t>
            </a:r>
            <a:endParaRPr lang="zh-CN" altLang="en-US" sz="28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453120" y="5476875"/>
            <a:ext cx="238950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FF0000"/>
                </a:solidFill>
                <a:sym typeface="+mn-ea"/>
              </a:rPr>
              <a:t>同情、尊重</a:t>
            </a:r>
            <a:endParaRPr lang="zh-CN" altLang="en-US" sz="2800" b="1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2" grpId="0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10242"/>
          <p:cNvSpPr txBox="1"/>
          <p:nvPr>
            <p:custDataLst>
              <p:tags r:id="rId1"/>
            </p:custDataLst>
          </p:nvPr>
        </p:nvSpPr>
        <p:spPr>
          <a:xfrm>
            <a:off x="765810" y="1363980"/>
            <a:ext cx="1082738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法布尔还写有《蝉和蚁》《蝉的歌唱》等</a:t>
            </a:r>
            <a:r>
              <a:rPr lang="zh-CN" sz="2800" b="1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。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请阅读下面两则材料</a:t>
            </a:r>
            <a:r>
              <a:rPr lang="zh-CN" altLang="en-US" sz="2800" b="1">
                <a:uFillTx/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，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结合课文内容</a:t>
            </a:r>
            <a:r>
              <a:rPr lang="zh-CN" altLang="en-US" sz="2800" b="1">
                <a:uFillTx/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，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说说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《蝉和蚁》《蝉的歌唱》中的科学精神。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23555" name="表格 23554"/>
          <p:cNvGraphicFramePr/>
          <p:nvPr>
            <p:custDataLst>
              <p:tags r:id="rId2"/>
            </p:custDataLst>
          </p:nvPr>
        </p:nvGraphicFramePr>
        <p:xfrm>
          <a:off x="859155" y="2444115"/>
          <a:ext cx="10133330" cy="2115820"/>
        </p:xfrm>
        <a:graphic>
          <a:graphicData uri="http://schemas.openxmlformats.org/drawingml/2006/table">
            <a:tbl>
              <a:tblPr/>
              <a:tblGrid>
                <a:gridCol w="2109470"/>
                <a:gridCol w="8023860"/>
              </a:tblGrid>
              <a:tr h="495300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zh-CN" sz="28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篇目</a:t>
                      </a:r>
                      <a:endParaRPr lang="zh-CN" altLang="zh-CN" sz="28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zh-CN" sz="28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科学精神</a:t>
                      </a:r>
                      <a:endParaRPr lang="zh-CN" altLang="zh-CN" sz="28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2935">
                <a:tc>
                  <a:txBody>
                    <a:bodyPr/>
                    <a:p>
                      <a:pPr marL="0" lvl="0" indent="0" algn="ctr">
                        <a:lnSpc>
                          <a:spcPct val="130000"/>
                        </a:lnSpc>
                        <a:buNone/>
                      </a:pPr>
                      <a:r>
                        <a:rPr lang="zh-CN" altLang="zh-CN" sz="28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《蝉和蚁》</a:t>
                      </a:r>
                      <a:endParaRPr lang="zh-CN" altLang="zh-CN" sz="28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endParaRPr altLang="zh-CN" sz="3200" b="1">
                        <a:cs typeface="Arial" panose="020B0604020202020204" pitchFamily="34" charset="0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97585">
                <a:tc>
                  <a:txBody>
                    <a:bodyPr/>
                    <a:p>
                      <a:pPr marL="0" lvl="0" indent="0" algn="ctr">
                        <a:lnSpc>
                          <a:spcPct val="170000"/>
                        </a:lnSpc>
                        <a:buNone/>
                      </a:pPr>
                      <a:r>
                        <a:rPr lang="zh-CN" sz="28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《蝉的歌唱》</a:t>
                      </a:r>
                      <a:endParaRPr lang="zh-CN" altLang="zh-CN" sz="28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endParaRPr lang="zh-CN" altLang="zh-CN" sz="3200" b="1">
                        <a:cs typeface="Arial" panose="020B0604020202020204" pitchFamily="34" charset="0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2997835" y="3002915"/>
            <a:ext cx="805624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仔细观察</a:t>
            </a:r>
            <a:r>
              <a:rPr altLang="zh-CN" sz="2800" b="1">
                <a:solidFill>
                  <a:srgbClr val="FF0000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富有耐心</a:t>
            </a:r>
            <a:r>
              <a:rPr altLang="zh-CN" sz="2800" b="1">
                <a:solidFill>
                  <a:srgbClr val="FF0000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大胆猜测</a:t>
            </a:r>
            <a:r>
              <a:rPr altLang="zh-CN" sz="2800" b="1">
                <a:solidFill>
                  <a:srgbClr val="FF0000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反复试验</a:t>
            </a:r>
            <a:r>
              <a:rPr altLang="zh-CN" sz="2800" b="1">
                <a:solidFill>
                  <a:srgbClr val="FF0000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求真务实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97835" y="3592195"/>
            <a:ext cx="799401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通过实验论证猜测</a:t>
            </a:r>
            <a:r>
              <a:rPr altLang="zh-CN" sz="2800" b="1">
                <a:solidFill>
                  <a:srgbClr val="FF0000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不轻易下结论</a:t>
            </a:r>
            <a:r>
              <a:rPr altLang="zh-CN" sz="2800" b="1">
                <a:solidFill>
                  <a:srgbClr val="FF0000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不主观臆断；承认人类自身的局限性；对生命无比的尊重与热爱</a:t>
            </a:r>
            <a:endParaRPr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16359" y="1906500"/>
            <a:ext cx="10604950" cy="30460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1.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了解蝉的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特点、习性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和生命历程</a:t>
            </a:r>
            <a:r>
              <a:rPr altLang="zh-CN" sz="32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把握文章说明顺序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重点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en-US" altLang="zh-CN" sz="2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2.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体会科学小品文的特点</a:t>
            </a:r>
            <a:r>
              <a:rPr altLang="zh-CN" sz="32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学习本文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拟人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的写法</a:t>
            </a:r>
            <a:r>
              <a:rPr altLang="zh-CN" sz="32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体会文章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科学性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与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文学性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兼顾的特点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重难点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。</a:t>
            </a:r>
            <a:endParaRPr lang="en-US" altLang="zh-CN" sz="32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3.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理解作者</a:t>
            </a:r>
            <a:r>
              <a:rPr sz="3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对</a:t>
            </a:r>
            <a:r>
              <a:rPr lang="zh-CN" sz="3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昆虫的感情</a:t>
            </a:r>
            <a:r>
              <a:rPr altLang="zh-CN" sz="32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感受文中蕴含的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科学精神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en-US" sz="32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89940" y="909320"/>
            <a:ext cx="313182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800" b="1">
                <a:effectLst/>
                <a:latin typeface="黑体" panose="02010609060101010101" charset="-122"/>
                <a:ea typeface="黑体" panose="02010609060101010101" charset="-122"/>
                <a:sym typeface="+mn-ea"/>
              </a:rPr>
              <a:t>学习目标</a:t>
            </a:r>
            <a:endParaRPr lang="zh-CN" altLang="en-US" sz="4800" b="1">
              <a:effectLst/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" name="文本框 17"/>
          <p:cNvSpPr txBox="1"/>
          <p:nvPr/>
        </p:nvSpPr>
        <p:spPr>
          <a:xfrm>
            <a:off x="635635" y="476250"/>
            <a:ext cx="10641330" cy="5735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eaLnBrk="1" hangingPunct="1">
              <a:lnSpc>
                <a:spcPct val="110000"/>
              </a:lnSpc>
            </a:pPr>
            <a:r>
              <a:rPr lang="en-US" altLang="zh-CN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链接资料</a:t>
            </a:r>
            <a:r>
              <a:rPr lang="en-US" altLang="zh-CN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:</a:t>
            </a:r>
            <a:r>
              <a:rPr lang="en-US" altLang="zh-CN" sz="20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endParaRPr lang="en-US" altLang="zh-CN" sz="20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en-US" altLang="zh-CN" sz="2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1875年，在活昆虫研究方面已经声名远扬的法布尔远离城市喧嚣，带领家人，迁往家乡小镇塞里尼昂。经过四年努力，整理二十余年资料写成了《昆虫记》第一卷。1880年，法布尔的夙愿终于实现：他用积攒下的一小笔钱，在小镇附近购得一处坐落在生荒地上的老旧民宅，进一步研究活虫子的计划即将变为现实。他精神舒畅，用当地普罗旺斯语给这处居所取了个风趣的雅号——荒石园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年复一年，“荒石园”的主人穿着农民的粗呢子外套，吃着普通老百姓的清汤淡饭，尖镐平铲刨刨挖挖，于是，花草争妍，灌木成丛，一座百草乐园建好了。他守着心爱的“荒石园”，开足生命的马力，不知疲倦地从事独具特色的昆虫学研究，把劳动成果写进一卷又一卷的《昆虫记》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他就是这样，孤独，欢欣，清苦，平静地度过了35年余生。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/>
          <p:cNvSpPr/>
          <p:nvPr/>
        </p:nvSpPr>
        <p:spPr>
          <a:xfrm>
            <a:off x="836023" y="1561011"/>
            <a:ext cx="5165774" cy="4676503"/>
          </a:xfrm>
          <a:prstGeom prst="roundRect">
            <a:avLst/>
          </a:prstGeom>
          <a:solidFill>
            <a:schemeClr val="accent6">
              <a:lumMod val="20000"/>
              <a:lumOff val="80000"/>
              <a:alpha val="5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9795" y="1686560"/>
            <a:ext cx="5102860" cy="4546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四年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黑暗中的苦工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一个月阳光下的享乐，这就是蝉的生活。我们不应当讨厌它那喧嚣的歌声，因为它掘土四年，现在才能够穿起漂亮的衣服，长起可与飞鸟匹敌的翅膀，沐浴在温暖的阳光中。什么样的钹声能响亮到足以歌颂它那来之不易的刹那欢愉呢？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358810" y="2192641"/>
            <a:ext cx="5165774" cy="3449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1" hangingPunct="1">
              <a:lnSpc>
                <a:spcPct val="130000"/>
              </a:lnSpc>
            </a:pPr>
            <a:r>
              <a:rPr lang="en-US" altLang="zh-CN" sz="2800">
                <a:solidFill>
                  <a:schemeClr val="accent5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</a:t>
            </a:r>
            <a:r>
              <a:rPr lang="zh-CN" altLang="en-US" sz="2800" b="1">
                <a:solidFill>
                  <a:schemeClr val="accent5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表达了作者对蝉的生长过程、漫长而苦难的历程的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感叹、同情和怜爱</a:t>
            </a:r>
            <a:r>
              <a:rPr lang="zh-CN" altLang="en-US" sz="2800" b="1">
                <a:solidFill>
                  <a:schemeClr val="accent5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en-US" sz="2800" b="1">
              <a:solidFill>
                <a:schemeClr val="accent5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just" eaLnBrk="1" hangingPunct="1">
              <a:lnSpc>
                <a:spcPct val="130000"/>
              </a:lnSpc>
            </a:pPr>
            <a:r>
              <a:rPr lang="zh-CN" altLang="en-US" sz="2800" b="1">
                <a:solidFill>
                  <a:schemeClr val="accent5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表现了作者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对生命的理解和尊重</a:t>
            </a:r>
            <a:r>
              <a:rPr lang="zh-CN" altLang="en-US" sz="2800" b="1">
                <a:solidFill>
                  <a:schemeClr val="accent5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对世间万物的关爱</a:t>
            </a:r>
            <a:r>
              <a:rPr lang="zh-CN" altLang="en-US" sz="2800" b="1">
                <a:solidFill>
                  <a:schemeClr val="accent5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，具有打动人心的力量。</a:t>
            </a:r>
            <a:endParaRPr lang="zh-CN" altLang="en-US" sz="2800" b="1">
              <a:solidFill>
                <a:schemeClr val="accent5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522514" y="333103"/>
            <a:ext cx="662940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latin typeface="字魂110号-武林江湖体" panose="00000500000000000000" pitchFamily="2" charset="-122"/>
                <a:ea typeface="字魂110号-武林江湖体" panose="00000500000000000000" pitchFamily="2" charset="-122"/>
              </a:rPr>
              <a:t>任务五：感悟精神</a:t>
            </a:r>
            <a:endParaRPr lang="zh-CN" altLang="en-US" sz="4400" b="1">
              <a:latin typeface="字魂110号-武林江湖体" panose="00000500000000000000" pitchFamily="2" charset="-122"/>
              <a:ea typeface="字魂110号-武林江湖体" panose="00000500000000000000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72160" y="358140"/>
            <a:ext cx="3048000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400" b="1">
                <a:effectLst/>
                <a:latin typeface="黑体" panose="02010609060101010101" charset="-122"/>
                <a:ea typeface="黑体" panose="02010609060101010101" charset="-122"/>
                <a:sym typeface="+mn-ea"/>
              </a:rPr>
              <a:t>板书设计</a:t>
            </a:r>
            <a:endParaRPr lang="zh-CN" altLang="en-US" sz="4400" b="1">
              <a:effectLst/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5370" y="1126490"/>
            <a:ext cx="9912985" cy="520636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043305" y="1692910"/>
            <a:ext cx="10151745" cy="31692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0" algn="just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charset="-122"/>
              </a:rPr>
              <a:t>        本文</a:t>
            </a: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charset="-122"/>
              </a:rPr>
              <a:t>按照对事物观察的进程</a:t>
            </a: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charset="-122"/>
              </a:rPr>
              <a:t>，使用</a:t>
            </a:r>
            <a:r>
              <a:rPr lang="zh-CN" altLang="en-US" sz="32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列数字、打比方、作比较</a:t>
            </a:r>
            <a:r>
              <a:rPr lang="zh-CN" altLang="en-US" sz="3200" b="1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等</a:t>
            </a: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charset="-122"/>
              </a:rPr>
              <a:t>多种说明方法和修辞手法，对蝉的生长过程和生活习性进行了生动详细的介绍，使读者了解了蝉的生长过程,表达了作者</a:t>
            </a: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charset="-122"/>
              </a:rPr>
              <a:t>对蝉的喜爱和对生命的敬畏之情</a:t>
            </a: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charset="-122"/>
              </a:rPr>
              <a:t>，体现了作者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细致观察、锲而不舍的科学探索精神</a:t>
            </a: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charset="-122"/>
              </a:rPr>
              <a:t>。</a:t>
            </a:r>
            <a:endParaRPr lang="zh-CN" altLang="en-US" sz="32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48055" y="775970"/>
            <a:ext cx="3048000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400" b="1">
                <a:effectLst/>
                <a:latin typeface="黑体" panose="02010609060101010101" charset="-122"/>
                <a:ea typeface="黑体" panose="02010609060101010101" charset="-122"/>
                <a:sym typeface="+mn-ea"/>
              </a:rPr>
              <a:t>归纳主旨</a:t>
            </a:r>
            <a:endParaRPr lang="zh-CN" altLang="en-US" sz="4400" b="1">
              <a:effectLst/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5"/>
          <p:cNvSpPr/>
          <p:nvPr/>
        </p:nvSpPr>
        <p:spPr>
          <a:xfrm>
            <a:off x="1373775" y="2189229"/>
            <a:ext cx="10032275" cy="4030228"/>
          </a:xfrm>
          <a:prstGeom prst="roundRect">
            <a:avLst/>
          </a:prstGeom>
          <a:solidFill>
            <a:schemeClr val="accent4">
              <a:lumMod val="20000"/>
              <a:lumOff val="80000"/>
              <a:alpha val="4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527265" y="2462557"/>
            <a:ext cx="9725297" cy="34499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charset="-122"/>
              </a:rPr>
              <a:t>        在古代，蝉并没有被作为观赏虫饲养</a:t>
            </a:r>
            <a:r>
              <a:rPr kumimoji="1" lang="en-US" altLang="zh-CN" sz="28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charset="-122"/>
              </a:rPr>
              <a:t>,</a:t>
            </a: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charset="-122"/>
              </a:rPr>
              <a:t>而是在广阔天地吟唱。蝉不倦地吟唱，却不见吃东西</a:t>
            </a:r>
            <a:r>
              <a:rPr kumimoji="1" lang="en-US" altLang="zh-CN" sz="28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charset="-122"/>
              </a:rPr>
              <a:t>,</a:t>
            </a: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charset="-122"/>
              </a:rPr>
              <a:t>被文人用来</a:t>
            </a: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charset="-122"/>
              </a:rPr>
              <a:t>象征清素、高洁、不同流合污的品质</a:t>
            </a: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charset="-122"/>
              </a:rPr>
              <a:t>。</a:t>
            </a:r>
            <a:endParaRPr kumimoji="1" lang="en-US" altLang="zh-CN" sz="2800" b="1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微软雅黑" panose="020B0503020204020204" charset="-122"/>
            </a:endParaRPr>
          </a:p>
          <a:p>
            <a:pPr algn="just">
              <a:lnSpc>
                <a:spcPct val="130000"/>
              </a:lnSpc>
            </a:pPr>
            <a:r>
              <a:rPr kumimoji="1" lang="en-US" altLang="zh-CN" sz="2800" b="1"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charset="-122"/>
              </a:rPr>
              <a:t>       </a:t>
            </a: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charset="-122"/>
              </a:rPr>
              <a:t>“垂缕</a:t>
            </a:r>
            <a:r>
              <a:rPr kumimoji="1" lang="en-US" altLang="zh-CN" sz="280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+mj-cs"/>
                <a:ea typeface="华文楷体" panose="02010600040101010101" pitchFamily="2" charset="-122"/>
                <a:cs typeface="+mj-cs"/>
              </a:rPr>
              <a:t>l</a:t>
            </a:r>
            <a:r>
              <a:rPr kumimoji="1" lang="" altLang="en-US" sz="280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+mj-cs"/>
                <a:ea typeface="华文楷体" panose="02010600040101010101" pitchFamily="2" charset="-122"/>
                <a:cs typeface="+mj-cs"/>
              </a:rPr>
              <a:t>ǚ</a:t>
            </a: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charset="-122"/>
              </a:rPr>
              <a:t>饮清露，流响出疏桐。居高声自远</a:t>
            </a:r>
            <a:r>
              <a:rPr kumimoji="1" lang="en-US" altLang="zh-CN" sz="28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charset="-122"/>
              </a:rPr>
              <a:t>,</a:t>
            </a: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charset="-122"/>
              </a:rPr>
              <a:t>非是藉秋风。”虞世南在</a:t>
            </a:r>
            <a:r>
              <a:rPr kumimoji="1" lang="en-US" altLang="zh-CN" sz="28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charset="-122"/>
              </a:rPr>
              <a:t>《</a:t>
            </a: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charset="-122"/>
              </a:rPr>
              <a:t>蝉</a:t>
            </a:r>
            <a:r>
              <a:rPr kumimoji="1" lang="en-US" altLang="zh-CN" sz="28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charset="-122"/>
              </a:rPr>
              <a:t>》</a:t>
            </a: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charset="-122"/>
              </a:rPr>
              <a:t>一诗中</a:t>
            </a:r>
            <a:r>
              <a:rPr kumimoji="1" lang="en-US" altLang="zh-CN" sz="28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charset="-122"/>
              </a:rPr>
              <a:t>,</a:t>
            </a: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charset="-122"/>
              </a:rPr>
              <a:t>借蝉的居高而鸣远、饮露而清高的习性来</a:t>
            </a: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charset="-122"/>
              </a:rPr>
              <a:t>表达自己高洁清远的品行志趣</a:t>
            </a: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charset="-122"/>
              </a:rPr>
              <a:t>。</a:t>
            </a:r>
            <a:endParaRPr lang="zh-CN" altLang="en-US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754" y="1126334"/>
            <a:ext cx="2857251" cy="2357846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99465" y="617855"/>
            <a:ext cx="3048000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400" b="1">
                <a:effectLst/>
                <a:latin typeface="黑体" panose="02010609060101010101" charset="-122"/>
                <a:ea typeface="黑体" panose="02010609060101010101" charset="-122"/>
                <a:sym typeface="+mn-ea"/>
              </a:rPr>
              <a:t>拓展延伸</a:t>
            </a:r>
            <a:endParaRPr lang="zh-CN" altLang="en-US" sz="4400" b="1">
              <a:effectLst/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-1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047204" y="1100781"/>
          <a:ext cx="10097591" cy="5313028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1885577"/>
                <a:gridCol w="1885577"/>
                <a:gridCol w="1885577"/>
                <a:gridCol w="1885577"/>
                <a:gridCol w="2555283"/>
              </a:tblGrid>
              <a:tr h="636847">
                <a:tc>
                  <a:txBody>
                    <a:bodyPr wrap="square"/>
                    <a:lstStyle/>
                    <a:p>
                      <a:pPr marL="0" indent="0" algn="ctr">
                        <a:buNone/>
                      </a:pPr>
                      <a:r>
                        <a:rPr lang="zh-CN" altLang="en-US" sz="3200" b="1" u="none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作者</a:t>
                      </a:r>
                      <a:endParaRPr lang="zh-CN" altLang="en-US" sz="3200" b="1" u="none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 wrap="square"/>
                    <a:lstStyle/>
                    <a:p>
                      <a:pPr marL="0" indent="0" algn="ctr">
                        <a:buNone/>
                      </a:pPr>
                      <a:endParaRPr lang="zh-CN" altLang="en-US" sz="3200" b="1" u="none">
                        <a:solidFill>
                          <a:srgbClr val="191DCB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 wrap="square"/>
                    <a:lstStyle/>
                    <a:p>
                      <a:pPr marL="0" indent="0" algn="ctr"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国籍</a:t>
                      </a:r>
                      <a:endParaRPr lang="zh-CN" altLang="en-US" sz="3200" b="1" u="none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 wrap="square"/>
                    <a:lstStyle/>
                    <a:p>
                      <a:pPr marL="0" indent="0" algn="ctr">
                        <a:buNone/>
                      </a:pPr>
                      <a:endParaRPr lang="zh-CN" altLang="en-US" sz="3200" b="1" u="none" kern="1200">
                        <a:solidFill>
                          <a:srgbClr val="191DCB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 vert="horz" anchor="ctr"/>
                </a:tc>
                <a:tc rowSpan="3">
                  <a:txBody>
                    <a:bodyPr wrap="square"/>
                    <a:lstStyle/>
                    <a:p>
                      <a:pPr marL="0" indent="0" algn="ctr">
                        <a:buNone/>
                      </a:pPr>
                      <a:endParaRPr lang="zh-CN" altLang="en-US" sz="3200" b="1" u="none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</a:tr>
              <a:tr h="657340">
                <a:tc>
                  <a:txBody>
                    <a:bodyPr wrap="square"/>
                    <a:lstStyle/>
                    <a:p>
                      <a:pPr marL="0" indent="0" algn="ctr"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生卒年</a:t>
                      </a:r>
                      <a:endParaRPr lang="zh-CN" altLang="en-US" sz="3200" b="1" u="none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0" marR="0" marT="0" marB="0" vert="horz" anchor="ctr"/>
                </a:tc>
                <a:tc gridSpan="3">
                  <a:txBody>
                    <a:bodyPr wrap="square"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3200" b="1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华文楷体" panose="02010600040101010101" pitchFamily="2" charset="-122"/>
                          <a:ea typeface="华文楷体" panose="02010600040101010101" pitchFamily="2" charset="-122"/>
                          <a:sym typeface="+mn-ea"/>
                        </a:rPr>
                        <a:t>1823—1915</a:t>
                      </a:r>
                      <a:endParaRPr lang="en-US" altLang="zh-CN" sz="3200" b="1" u="none" kern="1200">
                        <a:solidFill>
                          <a:srgbClr val="191DCB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  <a:sym typeface="+mn-ea"/>
                      </a:endParaRPr>
                    </a:p>
                  </a:txBody>
                  <a:tcPr marL="0" marR="0" marT="0" marB="0" vert="horz" anchor="ctr"/>
                </a:tc>
                <a:tc hMerge="1">
                  <a:tcPr marL="0" marR="0" marT="0" marB="0" anchor="ctr"/>
                </a:tc>
                <a:tc hMerge="1">
                  <a:tcPr marL="0" marR="0" marT="0" marB="0" anchor="ctr"/>
                </a:tc>
                <a:tc vMerge="1">
                  <a:tcPr marL="0" marR="0" marT="0" marB="0" anchor="ctr"/>
                </a:tc>
              </a:tr>
              <a:tr h="1559804">
                <a:tc>
                  <a:txBody>
                    <a:bodyPr wrap="square"/>
                    <a:lstStyle/>
                    <a:p>
                      <a:pPr marL="0" indent="0" algn="ctr"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代表作品</a:t>
                      </a:r>
                      <a:endParaRPr lang="zh-CN" altLang="en-US" sz="3200" b="1" u="none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0" marR="0" marT="0" marB="0" vert="horz" anchor="ctr"/>
                </a:tc>
                <a:tc gridSpan="3">
                  <a:txBody>
                    <a:bodyPr wrap="square"/>
                    <a:lstStyle/>
                    <a:p>
                      <a:pPr marL="0" indent="0" algn="l">
                        <a:buNone/>
                      </a:pPr>
                      <a:endParaRPr lang="zh-CN" altLang="en-US" sz="3200" b="1" u="none">
                        <a:solidFill>
                          <a:srgbClr val="00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楷体" panose="02010609060101010101" pitchFamily="49" charset="-122"/>
                        <a:sym typeface="+mn-ea"/>
                      </a:endParaRPr>
                    </a:p>
                  </a:txBody>
                  <a:tcPr marL="0" marR="0" marT="0" marB="0" vert="horz" anchor="ctr"/>
                </a:tc>
                <a:tc hMerge="1">
                  <a:tcPr marL="0" marR="0" marT="0" marB="0" anchor="ctr"/>
                </a:tc>
                <a:tc hMerge="1">
                  <a:tcPr marL="0" marR="0" marT="0" marB="0" anchor="ctr"/>
                </a:tc>
                <a:tc vMerge="1">
                  <a:tcPr marL="0" marR="0" marT="0" marB="0" anchor="ctr"/>
                </a:tc>
              </a:tr>
              <a:tr h="2459037">
                <a:tc>
                  <a:txBody>
                    <a:bodyPr wrap="square"/>
                    <a:lstStyle/>
                    <a:p>
                      <a:pPr marL="0" indent="0" algn="ctr"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身份评价</a:t>
                      </a:r>
                      <a:endParaRPr lang="zh-CN" altLang="en-US" sz="3200" b="1" u="none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0" marR="0" marT="0" marB="0" vert="horz" anchor="ctr"/>
                </a:tc>
                <a:tc gridSpan="4">
                  <a:txBody>
                    <a:bodyPr wrap="square"/>
                    <a:lstStyle/>
                    <a:p>
                      <a:pPr marL="0" indent="0" algn="l">
                        <a:buNone/>
                      </a:pPr>
                      <a:endParaRPr lang="en-US" altLang="zh-CN" sz="3200" b="1">
                        <a:solidFill>
                          <a:srgbClr val="191DCB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0" marR="0" marT="0" marB="0" vert="horz" anchor="ctr"/>
                </a:tc>
                <a:tc hMerge="1">
                  <a:tcPr marL="0" marR="0" marT="0" marB="1" anchor="ctr"/>
                </a:tc>
                <a:tc hMerge="1">
                  <a:tcPr marL="0" marR="0" marT="0" marB="1" anchor="ctr"/>
                </a:tc>
                <a:tc hMerge="1">
                  <a:tcPr marL="0" marR="0" marT="0" marB="1" anchor="ctr"/>
                </a:tc>
              </a:tr>
            </a:tbl>
          </a:graphicData>
        </a:graphic>
      </p:graphicFrame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70620" y="1101090"/>
            <a:ext cx="2192655" cy="287464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039331" y="1101005"/>
            <a:ext cx="168463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法布尔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738186" y="1100982"/>
            <a:ext cx="175406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+mn-ea"/>
              </a:rPr>
              <a:t>法国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919095" y="2605405"/>
            <a:ext cx="5731510" cy="1076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楷体" panose="02010609060101010101" pitchFamily="49" charset="-122"/>
                <a:sym typeface="+mn-ea"/>
              </a:rPr>
              <a:t>《昆虫记》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昆虫的史诗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”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楷体" panose="02010609060101010101" pitchFamily="49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楷体" panose="02010609060101010101" pitchFamily="49" charset="-122"/>
                <a:sym typeface="+mn-ea"/>
              </a:rPr>
              <a:t>《自然科学编年史》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952750" y="4234180"/>
            <a:ext cx="8192770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楷体" panose="02010609060101010101" pitchFamily="49" charset="-122"/>
                <a:sym typeface="+mn-ea"/>
              </a:rPr>
              <a:t>法国昆虫学家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919171" y="5259942"/>
            <a:ext cx="8115824" cy="1076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+mn-ea"/>
              </a:rPr>
              <a:t>“昆虫界的荷马”“昆虫界的维吉尔”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+mn-ea"/>
              </a:rPr>
              <a:t>  </a:t>
            </a:r>
            <a:r>
              <a:rPr lang="zh-CN" altLang="en-US" sz="3200" b="1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“科学界的诗人”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4345" y="258445"/>
            <a:ext cx="2564765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400" b="1">
                <a:effectLst/>
                <a:latin typeface="黑体" panose="02010609060101010101" charset="-122"/>
                <a:ea typeface="黑体" panose="02010609060101010101" charset="-122"/>
                <a:sym typeface="+mn-ea"/>
              </a:rPr>
              <a:t>走近作者</a:t>
            </a:r>
            <a:endParaRPr lang="zh-CN" altLang="en-US" sz="4400" b="1">
              <a:effectLst/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11" grpId="0"/>
      <p:bldP spid="13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58890" y="933678"/>
            <a:ext cx="10873945" cy="50774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科学小品文</a:t>
            </a:r>
            <a:endParaRPr lang="en-US" altLang="zh-CN" sz="4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概念：又叫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知识小品文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  <a:sym typeface="微软雅黑" panose="020B0503020204020204" charset="-122"/>
              </a:rPr>
              <a:t>或文艺性说明文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，是一种用小品文的笔调介绍某一方面科学知识的说明文体。写法生动活泼，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富有情趣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多采用文艺笔调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，既有科学性，又有文学性。</a:t>
            </a:r>
            <a:endParaRPr lang="en-US" altLang="zh-CN" sz="32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主要特点：</a:t>
            </a:r>
            <a:endParaRPr lang="en-US" altLang="zh-CN" sz="32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1.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科学性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：内容必须合乎科学，引用的资料必须可靠，数据必须准确。</a:t>
            </a:r>
            <a:endParaRPr lang="en-US" altLang="zh-CN" sz="32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2.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生动性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：这是科学小品文区别于一般说明文的主要标志。</a:t>
            </a:r>
            <a:endParaRPr lang="en-US" altLang="zh-CN" sz="32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 ①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善于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记叙和描写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r>
              <a:rPr lang="en-US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②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善于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穿插趣闻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r>
              <a:rPr lang="en-US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③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善于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运用修辞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en-US" altLang="zh-CN" sz="32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3.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通俗性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：语言必须深入浅出，通俗易懂。</a:t>
            </a:r>
            <a:endParaRPr lang="zh-CN" altLang="en-US" sz="32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4345" y="258445"/>
            <a:ext cx="2564765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400" b="1">
                <a:effectLst/>
                <a:latin typeface="黑体" panose="02010609060101010101" charset="-122"/>
                <a:ea typeface="黑体" panose="02010609060101010101" charset="-122"/>
                <a:sym typeface="+mn-ea"/>
              </a:rPr>
              <a:t>文体知识</a:t>
            </a:r>
            <a:endParaRPr lang="zh-CN" altLang="en-US" sz="4400" b="1">
              <a:effectLst/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11188700" y="10210800"/>
            <a:ext cx="0" cy="0"/>
          </a:xfrm>
          <a:prstGeom prst="rect">
            <a:avLst/>
          </a:prstGeom>
          <a:ln>
            <a:noFill/>
          </a:ln>
        </p:spPr>
      </p:pic>
      <p:sp>
        <p:nvSpPr>
          <p:cNvPr id="15" name="矩形 22"/>
          <p:cNvSpPr/>
          <p:nvPr>
            <p:custDataLst>
              <p:tags r:id="rId2"/>
            </p:custDataLst>
          </p:nvPr>
        </p:nvSpPr>
        <p:spPr>
          <a:xfrm>
            <a:off x="323215" y="1590040"/>
            <a:ext cx="1165669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3200" b="1">
                <a:effectLst/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辗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轧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  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 </a:t>
            </a:r>
            <a:r>
              <a:rPr lang="zh-CN" altLang="zh-CN" sz="3200" b="1">
                <a:effectLst/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鱼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鳍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    ）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折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皱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纤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维（ 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黏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土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金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蜣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     ）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涂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墁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）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掘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土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  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）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     </a:t>
            </a:r>
            <a:endParaRPr lang="en-US" altLang="zh-CN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金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钹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 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）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窠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蚋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储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藏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  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）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</a:t>
            </a:r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suì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   ）</a:t>
            </a:r>
            <a:r>
              <a:rPr lang="zh-CN" altLang="en-US" sz="32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charset="-122"/>
                <a:sym typeface="+mn-ea"/>
              </a:rPr>
              <a:t>道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防</a:t>
            </a:r>
            <a:r>
              <a:rPr lang="en-US" sz="32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yù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   ）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顾</a:t>
            </a:r>
            <a:r>
              <a:rPr lang="en-US" sz="32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jì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    ）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车</a:t>
            </a:r>
            <a:r>
              <a:rPr lang="en-US" sz="3200">
                <a:latin typeface="+mj-cs"/>
                <a:ea typeface="宋体" panose="02010600030101010101" pitchFamily="2" charset="-122"/>
                <a:cs typeface="+mj-cs"/>
                <a:sym typeface="+mn-ea"/>
              </a:rPr>
              <a:t>zhé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  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寻</a:t>
            </a:r>
            <a:r>
              <a:rPr lang="en-US" altLang="zh-CN" sz="3200">
                <a:solidFill>
                  <a:srgbClr val="000000"/>
                </a:solidFill>
                <a:latin typeface="+mn-cs"/>
                <a:ea typeface="楷体" panose="02010609060101010101" pitchFamily="49" charset="-122"/>
                <a:sym typeface="+mn-ea"/>
              </a:rPr>
              <a:t>mì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 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）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en-US" altLang="zh-CN" sz="3200">
                <a:solidFill>
                  <a:srgbClr val="000000"/>
                </a:solidFill>
                <a:latin typeface="+mj-cs"/>
                <a:ea typeface="楷体" panose="02010609060101010101" pitchFamily="49" charset="-122"/>
                <a:cs typeface="+mj-cs"/>
                <a:sym typeface="+mn-ea"/>
              </a:rPr>
              <a:t>xu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+mn-ea"/>
              </a:rPr>
              <a:t>ā</a:t>
            </a:r>
            <a:r>
              <a:rPr lang="en-US" altLang="zh-CN" sz="3200">
                <a:solidFill>
                  <a:srgbClr val="000000"/>
                </a:solidFill>
                <a:latin typeface="+mj-cs"/>
                <a:ea typeface="楷体" panose="02010609060101010101" pitchFamily="49" charset="-122"/>
                <a:cs typeface="+mj-cs"/>
                <a:sym typeface="+mn-ea"/>
              </a:rPr>
              <a:t>n xi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+mn-ea"/>
              </a:rPr>
              <a:t>ā</a:t>
            </a:r>
            <a:r>
              <a:rPr lang="en-US" altLang="zh-CN" sz="3200">
                <a:solidFill>
                  <a:srgbClr val="000000"/>
                </a:solidFill>
                <a:latin typeface="+mj-cs"/>
                <a:ea typeface="楷体" panose="02010609060101010101" pitchFamily="49" charset="-122"/>
                <a:cs typeface="+mj-cs"/>
                <a:sym typeface="+mn-ea"/>
              </a:rPr>
              <a:t>o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    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en-US" altLang="zh-CN" sz="3200">
                <a:solidFill>
                  <a:srgbClr val="000000"/>
                </a:solidFill>
                <a:latin typeface="+mj-cs"/>
                <a:ea typeface="楷体" panose="02010609060101010101" pitchFamily="49" charset="-122"/>
                <a:cs typeface="+mj-cs"/>
                <a:sym typeface="+mn-ea"/>
              </a:rPr>
              <a:t>y</a:t>
            </a:r>
            <a:r>
              <a:rPr sz="3200" noProof="0" dirty="0" err="1">
                <a:ln>
                  <a:noFill/>
                </a:ln>
                <a:effectLst/>
                <a:uLnTx/>
                <a:uFillTx/>
                <a:latin typeface="+mj-cs"/>
                <a:ea typeface="黑体" panose="02010609060101010101" charset="-122"/>
                <a:cs typeface="+mj-cs"/>
                <a:sym typeface="+mn-ea"/>
              </a:rPr>
              <a:t>ōn</a:t>
            </a:r>
            <a:r>
              <a:rPr lang="en-US" altLang="zh-CN" sz="3200" noProof="0" dirty="0" err="1">
                <a:ln>
                  <a:noFill/>
                </a:ln>
                <a:effectLst/>
                <a:uLnTx/>
                <a:uFillTx/>
                <a:latin typeface="+mj-cs"/>
                <a:ea typeface="黑体" panose="02010609060101010101" charset="-122"/>
                <a:cs typeface="+mj-cs"/>
                <a:sym typeface="+mn-ea"/>
              </a:rPr>
              <a:t>ɡ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   ）</a:t>
            </a:r>
            <a:r>
              <a:rPr lang="zh-CN" altLang="en-US" sz="32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charset="-122"/>
                <a:sym typeface="+mn-ea"/>
              </a:rPr>
              <a:t>肿</a:t>
            </a:r>
            <a:endParaRPr lang="zh-CN" altLang="en-US" sz="3200" b="1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黑体" panose="02010609060101010101" charset="-122"/>
              <a:sym typeface="+mn-ea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xi</a:t>
            </a:r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à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）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隙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</a:t>
            </a:r>
            <a:r>
              <a:rPr lang="zh-CN" altLang="en-US" sz="3200">
                <a:solidFill>
                  <a:srgbClr val="000000"/>
                </a:solidFill>
                <a:latin typeface="+mj-cs"/>
                <a:ea typeface="楷体" panose="02010609060101010101" pitchFamily="49" charset="-122"/>
                <a:cs typeface="+mj-cs"/>
                <a:sym typeface="+mn-ea"/>
              </a:rPr>
              <a:t>p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+mn-ea"/>
              </a:rPr>
              <a:t>á</a:t>
            </a:r>
            <a:r>
              <a:rPr lang="zh-CN" altLang="en-US" sz="3200">
                <a:solidFill>
                  <a:srgbClr val="000000"/>
                </a:solidFill>
                <a:latin typeface="+mj-cs"/>
                <a:ea typeface="楷体" panose="02010609060101010101" pitchFamily="49" charset="-122"/>
                <a:cs typeface="+mj-cs"/>
                <a:sym typeface="+mn-ea"/>
              </a:rPr>
              <a:t>i hu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+mn-ea"/>
              </a:rPr>
              <a:t>á</a:t>
            </a:r>
            <a:r>
              <a:rPr lang="zh-CN" altLang="en-US" sz="3200">
                <a:solidFill>
                  <a:srgbClr val="000000"/>
                </a:solidFill>
                <a:latin typeface="+mj-cs"/>
                <a:ea typeface="楷体" panose="02010609060101010101" pitchFamily="49" charset="-122"/>
                <a:cs typeface="+mj-cs"/>
                <a:sym typeface="+mn-ea"/>
              </a:rPr>
              <a:t>i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   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无动于</a:t>
            </a:r>
            <a:r>
              <a:rPr sz="320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cs"/>
                <a:ea typeface="黑体" panose="02010609060101010101" charset="-122"/>
                <a:cs typeface="+mj-cs"/>
                <a:sym typeface="+mn-ea"/>
              </a:rPr>
              <a:t>zhōn</a:t>
            </a:r>
            <a:r>
              <a:rPr lang="en-US" altLang="zh-CN" sz="320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cs"/>
                <a:ea typeface="黑体" panose="02010609060101010101" charset="-122"/>
                <a:cs typeface="+mj-cs"/>
                <a:sym typeface="+mn-ea"/>
              </a:rPr>
              <a:t>ɡ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   ）</a:t>
            </a:r>
            <a:endParaRPr lang="en-US" altLang="zh-CN" sz="3200" noProof="0" dirty="0" err="1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黑体" panose="02010609060101010101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4345" y="565150"/>
            <a:ext cx="3048000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400" b="1">
                <a:effectLst/>
                <a:latin typeface="黑体" panose="02010609060101010101" charset="-122"/>
                <a:ea typeface="黑体" panose="02010609060101010101" charset="-122"/>
                <a:sym typeface="+mn-ea"/>
              </a:rPr>
              <a:t>字词清单</a:t>
            </a:r>
            <a:endParaRPr lang="zh-CN" altLang="en-US" sz="4400" b="1">
              <a:effectLst/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838200" y="3428365"/>
            <a:ext cx="11353800" cy="19462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en-US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隧                        御                  忌                      辙    </a:t>
            </a:r>
            <a:endParaRPr lang="en-US" sz="36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en-US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 觅                             喧嚣                      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臃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endParaRPr lang="en-US" altLang="zh-CN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罅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</a:t>
            </a:r>
            <a:r>
              <a:rPr lang="en-US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                   徘徊                                   衷</a:t>
            </a:r>
            <a:endParaRPr lang="en-US" sz="36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1230630" y="1506220"/>
            <a:ext cx="10749280" cy="200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en-US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</a:t>
            </a:r>
            <a:r>
              <a:rPr lang="en-US" sz="3600">
                <a:solidFill>
                  <a:srgbClr val="FF0000"/>
                </a:solidFill>
                <a:latin typeface="+mj-cs"/>
                <a:ea typeface="宋体" panose="02010600030101010101" pitchFamily="2" charset="-122"/>
                <a:cs typeface="+mj-cs"/>
                <a:sym typeface="+mn-ea"/>
              </a:rPr>
              <a:t>y</a:t>
            </a:r>
            <a:r>
              <a:rPr 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à          </a:t>
            </a:r>
            <a:r>
              <a:rPr lang="en-US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qí                    zhòu                 xi</a:t>
            </a:r>
            <a:r>
              <a:rPr 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ā</a:t>
            </a:r>
            <a:r>
              <a:rPr lang="en-US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n </a:t>
            </a:r>
            <a:endParaRPr lang="en-US" sz="36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en-US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ni</a:t>
            </a:r>
            <a:r>
              <a:rPr 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á</a:t>
            </a:r>
            <a:r>
              <a:rPr lang="en-US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n               </a:t>
            </a:r>
            <a:r>
              <a:rPr lang="en-US" sz="3600">
                <a:solidFill>
                  <a:srgbClr val="FF0000"/>
                </a:solidFill>
                <a:latin typeface="+mj-cs"/>
                <a:ea typeface="宋体" panose="02010600030101010101" pitchFamily="2" charset="-122"/>
                <a:cs typeface="+mj-cs"/>
                <a:sym typeface="+mn-ea"/>
              </a:rPr>
              <a:t>qi</a:t>
            </a:r>
            <a:r>
              <a:rPr 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ā</a:t>
            </a:r>
            <a:r>
              <a:rPr lang="en-US" sz="3600">
                <a:solidFill>
                  <a:srgbClr val="FF0000"/>
                </a:solidFill>
                <a:latin typeface="+mj-cs"/>
                <a:ea typeface="宋体" panose="02010600030101010101" pitchFamily="2" charset="-122"/>
                <a:cs typeface="+mj-cs"/>
                <a:sym typeface="+mn-ea"/>
              </a:rPr>
              <a:t>ng</a:t>
            </a:r>
            <a:r>
              <a:rPr lang="en-US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           m</a:t>
            </a:r>
            <a:r>
              <a:rPr 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à</a:t>
            </a:r>
            <a:r>
              <a:rPr lang="en-US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n                  ju</a:t>
            </a:r>
            <a:r>
              <a:rPr lang="en-US" altLang="en-US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é</a:t>
            </a:r>
            <a:r>
              <a:rPr lang="en-US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                         </a:t>
            </a:r>
            <a:endParaRPr lang="en-US" sz="36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en-US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</a:t>
            </a:r>
            <a:r>
              <a:rPr lang="en-US" sz="3600">
                <a:solidFill>
                  <a:srgbClr val="FF0000"/>
                </a:solidFill>
                <a:latin typeface="+mn-cs"/>
                <a:ea typeface="宋体" panose="02010600030101010101" pitchFamily="2" charset="-122"/>
                <a:sym typeface="+mn-ea"/>
              </a:rPr>
              <a:t>bó</a:t>
            </a:r>
            <a:r>
              <a:rPr lang="en-US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          kē                    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ru</a:t>
            </a:r>
            <a:r>
              <a:rPr lang="en-US" altLang="en-US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ì</a:t>
            </a:r>
            <a:r>
              <a:rPr lang="en-US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                 ch</a:t>
            </a:r>
            <a:r>
              <a:rPr lang="en-US" altLang="en-US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ǔ</a:t>
            </a:r>
            <a:r>
              <a:rPr lang="en-US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                                                                                        </a:t>
            </a:r>
            <a:endParaRPr lang="en-US" sz="36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en-US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               </a:t>
            </a:r>
            <a:r>
              <a:rPr lang="en-US" sz="3600">
                <a:solidFill>
                  <a:srgbClr val="FF0000"/>
                </a:solidFill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              </a:t>
            </a:r>
            <a:r>
              <a:rPr lang="en-US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                                          </a:t>
            </a:r>
            <a:endParaRPr lang="en-US" sz="36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en-US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                             </a:t>
            </a:r>
            <a:endParaRPr lang="en-US" sz="36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                   </a:t>
            </a:r>
            <a:endParaRPr lang="en-US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24180" y="1192530"/>
            <a:ext cx="1135951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默读课文，快速列出蝉的特点。试着用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我发现蝉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800" b="1" u="sng">
                <a:latin typeface="宋体" panose="02010600030101010101" pitchFamily="2" charset="-122"/>
                <a:ea typeface="宋体" panose="02010600030101010101" pitchFamily="2" charset="-122"/>
              </a:rPr>
              <a:t>            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的句式来发言。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22514" y="423908"/>
            <a:ext cx="662940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latin typeface="字魂110号-武林江湖体" panose="00000500000000000000" pitchFamily="2" charset="-122"/>
                <a:ea typeface="字魂110号-武林江湖体" panose="00000500000000000000" pitchFamily="2" charset="-122"/>
              </a:rPr>
              <a:t>任务一：蝉的特点</a:t>
            </a:r>
            <a:endParaRPr lang="zh-CN" altLang="en-US" sz="4400" b="1">
              <a:latin typeface="字魂110号-武林江湖体" panose="00000500000000000000" pitchFamily="2" charset="-122"/>
              <a:ea typeface="字魂110号-武林江湖体" panose="00000500000000000000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6037" y="4578531"/>
            <a:ext cx="2529219" cy="2279469"/>
          </a:xfrm>
          <a:prstGeom prst="rect">
            <a:avLst/>
          </a:prstGeom>
        </p:spPr>
      </p:pic>
      <p:graphicFrame>
        <p:nvGraphicFramePr>
          <p:cNvPr id="23555" name="表格 23554"/>
          <p:cNvGraphicFramePr/>
          <p:nvPr>
            <p:custDataLst>
              <p:tags r:id="rId2"/>
            </p:custDataLst>
          </p:nvPr>
        </p:nvGraphicFramePr>
        <p:xfrm>
          <a:off x="424180" y="2237105"/>
          <a:ext cx="11358880" cy="3962400"/>
        </p:xfrm>
        <a:graphic>
          <a:graphicData uri="http://schemas.openxmlformats.org/drawingml/2006/table">
            <a:tbl>
              <a:tblPr/>
              <a:tblGrid>
                <a:gridCol w="871220"/>
                <a:gridCol w="10487660"/>
              </a:tblGrid>
              <a:tr h="398145">
                <a:tc>
                  <a:txBody>
                    <a:bodyPr/>
                    <a:p>
                      <a:pPr lvl="0" indent="0" algn="ctr" fontAlgn="auto">
                        <a:buNone/>
                      </a:pPr>
                      <a:r>
                        <a:rPr lang="zh-CN" altLang="zh-CN" sz="28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篇目</a:t>
                      </a:r>
                      <a:endParaRPr lang="zh-CN" altLang="zh-CN" sz="28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8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特点</a:t>
                      </a:r>
                      <a:endParaRPr lang="zh-CN" altLang="en-US" sz="28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8145">
                <a:tc>
                  <a:txBody>
                    <a:bodyPr/>
                    <a:p>
                      <a:pPr lvl="0" indent="0" algn="ctr" fontAlgn="auto">
                        <a:buNone/>
                      </a:pPr>
                      <a:r>
                        <a:rPr lang="zh-CN" altLang="en-US" sz="28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饮食</a:t>
                      </a:r>
                      <a:endParaRPr lang="zh-CN" altLang="en-US" sz="28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algn="ctr">
                        <a:lnSpc>
                          <a:spcPct val="100000"/>
                        </a:lnSpc>
                        <a:buNone/>
                      </a:pPr>
                      <a:endParaRPr lang="zh-CN" altLang="en-US" sz="28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8145">
                <a:tc>
                  <a:txBody>
                    <a:bodyPr/>
                    <a:p>
                      <a:pPr lvl="0" indent="0" algn="ctr" fontAlgn="auto">
                        <a:buNone/>
                      </a:pPr>
                      <a:r>
                        <a:rPr lang="zh-CN" altLang="en-US" sz="2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楷体" panose="02010609060101010101" pitchFamily="49" charset="-122"/>
                          <a:sym typeface="+mn-ea"/>
                        </a:rPr>
                        <a:t>居住</a:t>
                      </a:r>
                      <a:endParaRPr lang="zh-CN" altLang="en-US" sz="28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楷体" panose="02010609060101010101" pitchFamily="49" charset="-122"/>
                        <a:sym typeface="+mn-ea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algn="ctr">
                        <a:lnSpc>
                          <a:spcPct val="100000"/>
                        </a:lnSpc>
                        <a:buNone/>
                      </a:pPr>
                      <a:endParaRPr lang="zh-CN" altLang="en-US" sz="28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8145">
                <a:tc rowSpan="5"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28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楷体" panose="02010609060101010101" pitchFamily="49" charset="-122"/>
                        <a:sym typeface="+mn-ea"/>
                      </a:endParaRPr>
                    </a:p>
                    <a:p>
                      <a:pPr marL="0" lvl="0" indent="0" algn="ctr">
                        <a:buNone/>
                      </a:pPr>
                      <a:endParaRPr lang="zh-CN" altLang="en-US" sz="28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楷体" panose="02010609060101010101" pitchFamily="49" charset="-122"/>
                        <a:sym typeface="+mn-ea"/>
                      </a:endParaRPr>
                    </a:p>
                    <a:p>
                      <a:pPr marL="0" lvl="0" indent="0" algn="ctr">
                        <a:buNone/>
                      </a:pPr>
                      <a:endParaRPr lang="zh-CN" altLang="en-US" sz="28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楷体" panose="02010609060101010101" pitchFamily="49" charset="-122"/>
                        <a:sym typeface="+mn-ea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28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楷体" panose="02010609060101010101" pitchFamily="49" charset="-122"/>
                          <a:sym typeface="+mn-ea"/>
                        </a:rPr>
                        <a:t>生活习性</a:t>
                      </a:r>
                      <a:endParaRPr lang="zh-CN" altLang="en-US" sz="28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楷体" panose="02010609060101010101" pitchFamily="49" charset="-122"/>
                        <a:sym typeface="+mn-ea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algn="ctr">
                        <a:lnSpc>
                          <a:spcPct val="100000"/>
                        </a:lnSpc>
                        <a:buNone/>
                      </a:pPr>
                      <a:endParaRPr lang="zh-CN" altLang="en-US" sz="28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8145">
                <a:tc vMerge="1"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algn="ctr">
                        <a:lnSpc>
                          <a:spcPct val="100000"/>
                        </a:lnSpc>
                        <a:buNone/>
                      </a:pPr>
                      <a:endParaRPr lang="zh-CN" altLang="en-US" sz="28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8145">
                <a:tc vMerge="1"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algn="ctr">
                        <a:lnSpc>
                          <a:spcPct val="100000"/>
                        </a:lnSpc>
                        <a:buNone/>
                      </a:pPr>
                      <a:endParaRPr lang="zh-CN" altLang="en-US" sz="28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8145">
                <a:tc vMerge="1"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algn="ctr">
                        <a:lnSpc>
                          <a:spcPct val="100000"/>
                        </a:lnSpc>
                        <a:buNone/>
                      </a:pPr>
                      <a:endParaRPr lang="zh-CN" altLang="en-US" sz="28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8145">
                <a:tc vMerge="1"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algn="ctr">
                        <a:lnSpc>
                          <a:spcPct val="100000"/>
                        </a:lnSpc>
                        <a:buNone/>
                      </a:pPr>
                      <a:endParaRPr lang="zh-CN" altLang="en-US" sz="28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2" name="文本框 11"/>
          <p:cNvSpPr txBox="1"/>
          <p:nvPr/>
        </p:nvSpPr>
        <p:spPr>
          <a:xfrm>
            <a:off x="1318260" y="2683510"/>
            <a:ext cx="28708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以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树木汁液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为食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318260" y="3220720"/>
            <a:ext cx="36785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幼虫地下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、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成虫树上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；</a:t>
            </a:r>
            <a:endParaRPr lang="zh-CN" altLang="en-US" sz="28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853940" y="3220720"/>
            <a:ext cx="43014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喜欢干燥、阳光多的地方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；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155430" y="3220720"/>
            <a:ext cx="24980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生活在地穴中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318260" y="3742690"/>
            <a:ext cx="97656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将卵产于细树枝，若虫孵化后钻入地下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318093" y="4190322"/>
            <a:ext cx="960467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建造地穴：蝉涂墁的本领——有一种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神奇的汁液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318093" y="4721522"/>
            <a:ext cx="92913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出洞蜕皮：蝉脱壳的过程——有一种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奇怪的体操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318093" y="5252042"/>
            <a:ext cx="956762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产许多卵：蝉产卵的危险——有一种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无耻的天敌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18200" y="5699696"/>
            <a:ext cx="1003597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歌唱：喧嚣的歌声  短暂的五星期——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生命的可贵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8" grpId="0"/>
      <p:bldP spid="19" grpId="0"/>
      <p:bldP spid="20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51114" y="1287189"/>
            <a:ext cx="1062663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1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法布尔是从哪两个方面介绍蝉的习性和特点的？这两个部分分别写什么？用了什么说明顺序？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 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圆角矩形 12"/>
          <p:cNvSpPr/>
          <p:nvPr>
            <p:custDataLst>
              <p:tags r:id="rId1"/>
            </p:custDataLst>
          </p:nvPr>
        </p:nvSpPr>
        <p:spPr>
          <a:xfrm>
            <a:off x="2541402" y="2476980"/>
            <a:ext cx="1673087" cy="8890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FFFFFF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15"/>
          <p:cNvSpPr/>
          <p:nvPr>
            <p:custDataLst>
              <p:tags r:id="rId2"/>
            </p:custDataLst>
          </p:nvPr>
        </p:nvSpPr>
        <p:spPr>
          <a:xfrm>
            <a:off x="5971471" y="2365710"/>
            <a:ext cx="3566160" cy="102235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FFFFFF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buClrTx/>
              <a:buSzTx/>
              <a:buFontTx/>
            </a:pPr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介绍蝉从幼虫到成虫的生长过程</a:t>
            </a:r>
            <a:endParaRPr lang="zh-CN" altLang="en-US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3"/>
            </p:custDataLst>
          </p:nvPr>
        </p:nvSpPr>
        <p:spPr>
          <a:xfrm>
            <a:off x="2588889" y="2615900"/>
            <a:ext cx="16256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蝉的地穴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右箭头 19"/>
          <p:cNvSpPr/>
          <p:nvPr>
            <p:custDataLst>
              <p:tags r:id="rId4"/>
            </p:custDataLst>
          </p:nvPr>
        </p:nvSpPr>
        <p:spPr>
          <a:xfrm>
            <a:off x="4617552" y="2791939"/>
            <a:ext cx="1043305" cy="184785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>
            <p:custDataLst>
              <p:tags r:id="rId5"/>
            </p:custDataLst>
          </p:nvPr>
        </p:nvSpPr>
        <p:spPr>
          <a:xfrm>
            <a:off x="1252251" y="3995486"/>
            <a:ext cx="1625600" cy="52197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地面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6"/>
            </p:custDataLst>
          </p:nvPr>
        </p:nvSpPr>
        <p:spPr>
          <a:xfrm>
            <a:off x="3305297" y="3995486"/>
            <a:ext cx="1625600" cy="52197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地穴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7"/>
            </p:custDataLst>
          </p:nvPr>
        </p:nvSpPr>
        <p:spPr>
          <a:xfrm>
            <a:off x="5358343" y="3995486"/>
            <a:ext cx="1625600" cy="52197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地上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8"/>
            </p:custDataLst>
          </p:nvPr>
        </p:nvSpPr>
        <p:spPr>
          <a:xfrm>
            <a:off x="1252251" y="5043100"/>
            <a:ext cx="1625600" cy="9541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洞口的形状、大小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9"/>
            </p:custDataLst>
          </p:nvPr>
        </p:nvSpPr>
        <p:spPr>
          <a:xfrm>
            <a:off x="3364944" y="5043099"/>
            <a:ext cx="1625600" cy="9541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地穴的长度、构造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10"/>
            </p:custDataLst>
          </p:nvPr>
        </p:nvSpPr>
        <p:spPr>
          <a:xfrm>
            <a:off x="5477510" y="5043170"/>
            <a:ext cx="1708785" cy="95313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幼蝉脱壳，变成成虫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圆角矩形 12"/>
          <p:cNvSpPr/>
          <p:nvPr/>
        </p:nvSpPr>
        <p:spPr>
          <a:xfrm>
            <a:off x="8561705" y="3844290"/>
            <a:ext cx="1784350" cy="1083310"/>
          </a:xfrm>
          <a:prstGeom prst="roundRect">
            <a:avLst/>
          </a:prstGeom>
          <a:solidFill>
            <a:srgbClr val="C00000"/>
          </a:solidFill>
          <a:ln>
            <a:solidFill>
              <a:srgbClr val="FFFFFF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8561862" y="3844331"/>
            <a:ext cx="183977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由外及内空间顺序</a:t>
            </a:r>
            <a:endParaRPr lang="zh-CN" altLang="en-US" sz="32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右箭头 19"/>
          <p:cNvSpPr/>
          <p:nvPr>
            <p:custDataLst>
              <p:tags r:id="rId11"/>
            </p:custDataLst>
          </p:nvPr>
        </p:nvSpPr>
        <p:spPr>
          <a:xfrm>
            <a:off x="2890622" y="3934395"/>
            <a:ext cx="331332" cy="709450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右箭头 19"/>
          <p:cNvSpPr/>
          <p:nvPr>
            <p:custDataLst>
              <p:tags r:id="rId12"/>
            </p:custDataLst>
          </p:nvPr>
        </p:nvSpPr>
        <p:spPr>
          <a:xfrm>
            <a:off x="4939098" y="3934395"/>
            <a:ext cx="331332" cy="709450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522514" y="333103"/>
            <a:ext cx="662940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latin typeface="字魂110号-武林江湖体" panose="00000500000000000000" pitchFamily="2" charset="-122"/>
                <a:ea typeface="字魂110号-武林江湖体" panose="00000500000000000000" pitchFamily="2" charset="-122"/>
              </a:rPr>
              <a:t>任务二：蝉的一生</a:t>
            </a:r>
            <a:endParaRPr lang="zh-CN" altLang="en-US" sz="4400" b="1">
              <a:latin typeface="字魂110号-武林江湖体" panose="00000500000000000000" pitchFamily="2" charset="-122"/>
              <a:ea typeface="字魂110号-武林江湖体" panose="00000500000000000000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/>
      <p:bldP spid="11" grpId="0" animBg="1"/>
      <p:bldP spid="14" grpId="0" animBg="1"/>
      <p:bldP spid="15" grpId="0" animBg="1"/>
      <p:bldP spid="16" grpId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/>
      <p:bldP spid="22" grpId="0" animBg="1"/>
      <p:bldP spid="2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51114" y="1287189"/>
            <a:ext cx="1062663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1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法布尔是从哪两个方面介绍蝉的习性和特点的？这两个部分分别写什么？用了什么说明顺序？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 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圆角矩形 12"/>
          <p:cNvSpPr/>
          <p:nvPr/>
        </p:nvSpPr>
        <p:spPr>
          <a:xfrm>
            <a:off x="2541402" y="2476980"/>
            <a:ext cx="1673087" cy="8890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FFFFFF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15"/>
          <p:cNvSpPr/>
          <p:nvPr/>
        </p:nvSpPr>
        <p:spPr>
          <a:xfrm>
            <a:off x="6171143" y="2398383"/>
            <a:ext cx="3566160" cy="102235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FFFFFF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介绍蝉从产卵到幼虫的生长过程</a:t>
            </a:r>
            <a:endParaRPr lang="zh-CN" altLang="en-US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1" name="右箭头 19"/>
          <p:cNvSpPr/>
          <p:nvPr/>
        </p:nvSpPr>
        <p:spPr>
          <a:xfrm>
            <a:off x="4617552" y="2791939"/>
            <a:ext cx="1043305" cy="184785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548640" y="3871389"/>
            <a:ext cx="1625600" cy="52197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蝉产卵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601686" y="3871389"/>
            <a:ext cx="1985160" cy="5232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蝉卵的天敌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224436" y="3880496"/>
            <a:ext cx="1625600" cy="52197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蝉卵孵化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48640" y="4919003"/>
            <a:ext cx="1625600" cy="138499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产卵的地点、方式和数量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572364" y="4878313"/>
            <a:ext cx="1985159" cy="138499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蚋借毁坏蝉卵来繁衍自己的后代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224436" y="4926888"/>
            <a:ext cx="1625600" cy="9541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幼虫孵化时的样子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圆角矩形 12"/>
          <p:cNvSpPr/>
          <p:nvPr/>
        </p:nvSpPr>
        <p:spPr>
          <a:xfrm>
            <a:off x="9833711" y="4393358"/>
            <a:ext cx="1673087" cy="1295515"/>
          </a:xfrm>
          <a:prstGeom prst="roundRect">
            <a:avLst/>
          </a:prstGeom>
          <a:solidFill>
            <a:srgbClr val="C00000"/>
          </a:solidFill>
          <a:ln>
            <a:solidFill>
              <a:srgbClr val="FFFFFF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9750366" y="4509125"/>
            <a:ext cx="183977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幼虫生长顺序</a:t>
            </a:r>
            <a:endParaRPr lang="zh-CN" altLang="en-US" sz="32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右箭头 19"/>
          <p:cNvSpPr/>
          <p:nvPr/>
        </p:nvSpPr>
        <p:spPr>
          <a:xfrm>
            <a:off x="2187011" y="3810298"/>
            <a:ext cx="331332" cy="709450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右箭头 19"/>
          <p:cNvSpPr/>
          <p:nvPr/>
        </p:nvSpPr>
        <p:spPr>
          <a:xfrm>
            <a:off x="4739975" y="3786756"/>
            <a:ext cx="331332" cy="709450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2725482" y="2686652"/>
            <a:ext cx="13049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蝉的卵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487626" y="3880496"/>
            <a:ext cx="1991260" cy="5232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幼虫的活动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右箭头 19"/>
          <p:cNvSpPr/>
          <p:nvPr/>
        </p:nvSpPr>
        <p:spPr>
          <a:xfrm>
            <a:off x="7003165" y="3786756"/>
            <a:ext cx="331332" cy="709450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7634479" y="4919002"/>
            <a:ext cx="1919284" cy="138499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幼虫蜕皮、落地、挖穴的过程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22514" y="333103"/>
            <a:ext cx="662940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latin typeface="字魂110号-武林江湖体" panose="00000500000000000000" pitchFamily="2" charset="-122"/>
                <a:ea typeface="字魂110号-武林江湖体" panose="00000500000000000000" pitchFamily="2" charset="-122"/>
              </a:rPr>
              <a:t>任务二：蝉的一生</a:t>
            </a:r>
            <a:endParaRPr lang="zh-CN" altLang="en-US" sz="4400" b="1">
              <a:latin typeface="字魂110号-武林江湖体" panose="00000500000000000000" pitchFamily="2" charset="-122"/>
              <a:ea typeface="字魂110号-武林江湖体" panose="00000500000000000000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1" grpId="0" animBg="1"/>
      <p:bldP spid="14" grpId="0" animBg="1"/>
      <p:bldP spid="15" grpId="0" animBg="1"/>
      <p:bldP spid="16" grpId="0" animBg="1"/>
      <p:bldP spid="17" grpId="0" bldLvl="0" animBg="1"/>
      <p:bldP spid="18" grpId="0" bldLvl="0" animBg="1"/>
      <p:bldP spid="19" grpId="0" bldLvl="0" animBg="1"/>
      <p:bldP spid="20" grpId="0" animBg="1"/>
      <p:bldP spid="21" grpId="0"/>
      <p:bldP spid="22" grpId="0" animBg="1"/>
      <p:bldP spid="23" grpId="0" animBg="1"/>
      <p:bldP spid="2" grpId="0"/>
      <p:bldP spid="8" grpId="0" animBg="1"/>
      <p:bldP spid="10" grpId="0" animBg="1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751114" y="1287189"/>
            <a:ext cx="1062663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/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我觉得应该按时间顺序把这两部分的写作顺序换一下。你认为呢？（法布尔为什么先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写</a:t>
            </a: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蝉的地穴</a:t>
            </a: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？）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 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10242"/>
          <p:cNvSpPr txBox="1"/>
          <p:nvPr>
            <p:custDataLst>
              <p:tags r:id="rId1"/>
            </p:custDataLst>
          </p:nvPr>
        </p:nvSpPr>
        <p:spPr>
          <a:xfrm>
            <a:off x="563245" y="6011545"/>
            <a:ext cx="1032256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10242"/>
          <p:cNvSpPr txBox="1"/>
          <p:nvPr/>
        </p:nvSpPr>
        <p:spPr>
          <a:xfrm>
            <a:off x="814070" y="2712720"/>
            <a:ext cx="10248900" cy="24301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solidFill>
                  <a:srgbClr val="1D14C4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不需要换。作者这样写</a:t>
            </a:r>
            <a:r>
              <a:rPr alt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使</a:t>
            </a:r>
            <a:r>
              <a:rPr 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行文</a:t>
            </a:r>
            <a:r>
              <a:rPr alt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新颖活泼</a:t>
            </a:r>
            <a:r>
              <a:rPr altLang="zh-CN" sz="30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alt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不落俗套</a:t>
            </a:r>
            <a:r>
              <a:rPr altLang="zh-CN" sz="30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alt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引起读者的兴趣</a:t>
            </a:r>
            <a:r>
              <a:rPr altLang="zh-CN" sz="30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突出蝉</a:t>
            </a:r>
            <a:r>
              <a:rPr lang="zh-CN" sz="3000" b="1">
                <a:solidFill>
                  <a:srgbClr val="FF0000"/>
                </a:solidFill>
                <a:latin typeface="PMingLiU-ExtB" panose="02020500000000000000" charset="-120"/>
                <a:ea typeface="PMingLiU-ExtB" panose="02020500000000000000" charset="-120"/>
                <a:cs typeface="黑体" panose="02010609060101010101" charset="-122"/>
                <a:sym typeface="+mn-ea"/>
              </a:rPr>
              <a:t>“</a:t>
            </a:r>
            <a:r>
              <a:rPr 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四年黑暗中的苦工</a:t>
            </a:r>
            <a:r>
              <a:rPr lang="zh-CN" sz="3000" b="1">
                <a:solidFill>
                  <a:srgbClr val="FF0000"/>
                </a:solidFill>
                <a:latin typeface="PMingLiU-ExtB" panose="02020500000000000000" charset="-120"/>
                <a:ea typeface="PMingLiU-ExtB" panose="02020500000000000000" charset="-120"/>
                <a:cs typeface="黑体" panose="02010609060101010101" charset="-122"/>
                <a:sym typeface="+mn-ea"/>
              </a:rPr>
              <a:t>”</a:t>
            </a:r>
            <a:r>
              <a:rPr 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这一重要特点</a:t>
            </a:r>
            <a:r>
              <a:rPr lang="zh-CN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。按照时间顺序介绍</a:t>
            </a:r>
            <a:r>
              <a:rPr lang="zh-CN" sz="3000" b="1">
                <a:solidFill>
                  <a:srgbClr val="1D14C4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蝉从卵到幼虫再到成虫的过程</a:t>
            </a:r>
            <a:r>
              <a:rPr altLang="zh-CN" sz="3000" b="1">
                <a:solidFill>
                  <a:srgbClr val="2B2FD1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会显得呆板无趣</a:t>
            </a:r>
            <a:r>
              <a:rPr altLang="zh-CN" sz="30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也不符合人们对蝉的认识规律</a:t>
            </a:r>
            <a:r>
              <a:rPr altLang="zh-CN" sz="30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更无法表现蝉生生不息的种族延续过程</a:t>
            </a:r>
            <a:r>
              <a:rPr lang="zh-CN" sz="3000" b="1">
                <a:solidFill>
                  <a:srgbClr val="1D14C4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sz="3000" b="1">
              <a:solidFill>
                <a:srgbClr val="1D14C4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22514" y="333103"/>
            <a:ext cx="662940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latin typeface="字魂110号-武林江湖体" panose="00000500000000000000" pitchFamily="2" charset="-122"/>
                <a:ea typeface="字魂110号-武林江湖体" panose="00000500000000000000" pitchFamily="2" charset="-122"/>
              </a:rPr>
              <a:t>任务二：蝉的一生</a:t>
            </a:r>
            <a:endParaRPr lang="zh-CN" altLang="en-US" sz="4400" b="1">
              <a:latin typeface="字魂110号-武林江湖体" panose="00000500000000000000" pitchFamily="2" charset="-122"/>
              <a:ea typeface="字魂110号-武林江湖体" panose="00000500000000000000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ags/tag1.xml><?xml version="1.0" encoding="utf-8"?>
<p:tagLst xmlns:p="http://schemas.openxmlformats.org/presentationml/2006/main">
  <p:tag name="KSO_WM_UNIT_TABLE_BEAUTIFY" val="smartTable{4a4b6730-48b1-4ae9-8672-9c28a82a6527}"/>
  <p:tag name="TABLE_ENDDRAG_ORIGIN_RECT" val="592*296"/>
  <p:tag name="TABLE_ENDDRAG_RECT" val="47*46*592*296"/>
</p:tagLst>
</file>

<file path=ppt/tags/tag10.xml><?xml version="1.0" encoding="utf-8"?>
<p:tagLst xmlns:p="http://schemas.openxmlformats.org/presentationml/2006/main">
  <p:tag name="KSO_WM_DIAGRAM_VIRTUALLY_FRAME" val="{&quot;height&quot;:285.9736220472441,&quot;left&quot;:98.60244094488189,&quot;top&quot;:186.27637795275592,&quot;width&quot;:652.392125984252}"/>
</p:tagLst>
</file>

<file path=ppt/tags/tag11.xml><?xml version="1.0" encoding="utf-8"?>
<p:tagLst xmlns:p="http://schemas.openxmlformats.org/presentationml/2006/main">
  <p:tag name="KSO_WM_DIAGRAM_VIRTUALLY_FRAME" val="{&quot;height&quot;:285.9736220472441,&quot;left&quot;:98.60244094488189,&quot;top&quot;:186.27637795275592,&quot;width&quot;:652.392125984252}"/>
</p:tagLst>
</file>

<file path=ppt/tags/tag12.xml><?xml version="1.0" encoding="utf-8"?>
<p:tagLst xmlns:p="http://schemas.openxmlformats.org/presentationml/2006/main">
  <p:tag name="KSO_WM_DIAGRAM_VIRTUALLY_FRAME" val="{&quot;height&quot;:285.9736220472441,&quot;left&quot;:98.60244094488189,&quot;top&quot;:186.27637795275592,&quot;width&quot;:652.392125984252}"/>
</p:tagLst>
</file>

<file path=ppt/tags/tag13.xml><?xml version="1.0" encoding="utf-8"?>
<p:tagLst xmlns:p="http://schemas.openxmlformats.org/presentationml/2006/main">
  <p:tag name="KSO_WM_DIAGRAM_VIRTUALLY_FRAME" val="{&quot;height&quot;:285.9736220472441,&quot;left&quot;:98.60244094488189,&quot;top&quot;:186.27637795275592,&quot;width&quot;:652.392125984252}"/>
</p:tagLst>
</file>

<file path=ppt/tags/tag14.xml><?xml version="1.0" encoding="utf-8"?>
<p:tagLst xmlns:p="http://schemas.openxmlformats.org/presentationml/2006/main">
  <p:tag name="KSO_WM_DIAGRAM_VIRTUALLY_FRAME" val="{&quot;height&quot;:285.9736220472441,&quot;left&quot;:98.60244094488189,&quot;top&quot;:186.27637795275592,&quot;width&quot;:652.392125984252}"/>
</p:tagLst>
</file>

<file path=ppt/tags/tag15.xml><?xml version="1.0" encoding="utf-8"?>
<p:tagLst xmlns:p="http://schemas.openxmlformats.org/presentationml/2006/main">
  <p:tag name="KSO_WM_DIAGRAM_VIRTUALLY_FRAME" val="{&quot;height&quot;:285.9736220472441,&quot;left&quot;:98.60244094488189,&quot;top&quot;:186.27637795275592,&quot;width&quot;:652.392125984252}"/>
</p:tagLst>
</file>

<file path=ppt/tags/tag16.xml><?xml version="1.0" encoding="utf-8"?>
<p:tagLst xmlns:p="http://schemas.openxmlformats.org/presentationml/2006/main">
  <p:tag name="KSO_WM_DIAGRAM_VIRTUALLY_FRAME" val="{&quot;height&quot;:285.9736220472441,&quot;left&quot;:98.60244094488189,&quot;top&quot;:186.27637795275592,&quot;width&quot;:652.392125984252}"/>
</p:tagLst>
</file>

<file path=ppt/tags/tag17.xml><?xml version="1.0" encoding="utf-8"?>
<p:tagLst xmlns:p="http://schemas.openxmlformats.org/presentationml/2006/main">
  <p:tag name="KSO_WM_DIAGRAM_VIRTUALLY_FRAME" val="{&quot;height&quot;:285.9736220472441,&quot;left&quot;:98.60244094488189,&quot;top&quot;:186.27637795275592,&quot;width&quot;:652.392125984252}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DIAGRAM_VIRTUALLY_FRAME" val="{&quot;height&quot;:341.0635433070866,&quot;left&quot;:93.8,&quot;top&quot;:153.9364566929134,&quot;width&quot;:797.3}"/>
</p:tagLst>
</file>

<file path=ppt/tags/tag2.xml><?xml version="1.0" encoding="utf-8"?>
<p:tagLst xmlns:p="http://schemas.openxmlformats.org/presentationml/2006/main">
  <p:tag name="AS_UNIQUEID" val="1310"/>
  <p:tag name="KSO_WM_BEAUTIFY_FLAG" val=""/>
</p:tagLst>
</file>

<file path=ppt/tags/tag20.xml><?xml version="1.0" encoding="utf-8"?>
<p:tagLst xmlns:p="http://schemas.openxmlformats.org/presentationml/2006/main">
  <p:tag name="KSO_WM_DIAGRAM_VIRTUALLY_FRAME" val="{&quot;height&quot;:341.0635433070866,&quot;left&quot;:93.8,&quot;top&quot;:153.9364566929134,&quot;width&quot;:797.3}"/>
</p:tagLst>
</file>

<file path=ppt/tags/tag21.xml><?xml version="1.0" encoding="utf-8"?>
<p:tagLst xmlns:p="http://schemas.openxmlformats.org/presentationml/2006/main">
  <p:tag name="KSO_WM_DIAGRAM_VIRTUALLY_FRAME" val="{&quot;height&quot;:341.0635433070866,&quot;left&quot;:93.8,&quot;top&quot;:153.9364566929134,&quot;width&quot;:797.3}"/>
</p:tagLst>
</file>

<file path=ppt/tags/tag22.xml><?xml version="1.0" encoding="utf-8"?>
<p:tagLst xmlns:p="http://schemas.openxmlformats.org/presentationml/2006/main">
  <p:tag name="KSO_WM_DIAGRAM_VIRTUALLY_FRAME" val="{&quot;height&quot;:341.0635433070866,&quot;left&quot;:93.8,&quot;top&quot;:153.9364566929134,&quot;width&quot;:797.3}"/>
</p:tagLst>
</file>

<file path=ppt/tags/tag23.xml><?xml version="1.0" encoding="utf-8"?>
<p:tagLst xmlns:p="http://schemas.openxmlformats.org/presentationml/2006/main">
  <p:tag name="KSO_WM_DIAGRAM_VIRTUALLY_FRAME" val="{&quot;height&quot;:341.0635433070866,&quot;left&quot;:93.8,&quot;top&quot;:153.9364566929134,&quot;width&quot;:797.3}"/>
</p:tagLst>
</file>

<file path=ppt/tags/tag24.xml><?xml version="1.0" encoding="utf-8"?>
<p:tagLst xmlns:p="http://schemas.openxmlformats.org/presentationml/2006/main">
  <p:tag name="KSO_WM_DIAGRAM_VIRTUALLY_FRAME" val="{&quot;height&quot;:341.0635433070866,&quot;left&quot;:93.8,&quot;top&quot;:153.9364566929134,&quot;width&quot;:797.3}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TABLE_ENDDRAG_ORIGIN_RECT" val="847*330"/>
  <p:tag name="TABLE_ENDDRAG_RECT" val="58*167*847*330"/>
  <p:tag name="KSO_WM_BEAUTIFY_FLAG" val=""/>
</p:tagLst>
</file>

<file path=ppt/tags/tag27.xml><?xml version="1.0" encoding="utf-8"?>
<p:tagLst xmlns:p="http://schemas.openxmlformats.org/presentationml/2006/main">
  <p:tag name="TABLE_ENDDRAG_ORIGIN_RECT" val="864*158"/>
  <p:tag name="TABLE_ENDDRAG_RECT" val="48*162*864*158"/>
  <p:tag name="KSO_WM_BEAUTIFY_FLAG" val=""/>
</p:tagLst>
</file>

<file path=ppt/tags/tag28.xml><?xml version="1.0" encoding="utf-8"?>
<p:tagLst xmlns:p="http://schemas.openxmlformats.org/presentationml/2006/main">
  <p:tag name="TABLE_ENDDRAG_ORIGIN_RECT" val="864*158"/>
  <p:tag name="TABLE_ENDDRAG_RECT" val="48*162*864*158"/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TABLE_ENDDRAG_ORIGIN_RECT" val="797*158"/>
  <p:tag name="TABLE_ENDDRAG_RECT" val="67*192*797*158"/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TABLE_ENDDRAG_ORIGIN_RECT" val="894*351"/>
  <p:tag name="TABLE_ENDDRAG_RECT" val="33*149*894*351"/>
  <p:tag name="KSO_WM_BEAUTIFY_FLAG" val=""/>
</p:tagLst>
</file>

<file path=ppt/tags/tag6.xml><?xml version="1.0" encoding="utf-8"?>
<p:tagLst xmlns:p="http://schemas.openxmlformats.org/presentationml/2006/main">
  <p:tag name="KSO_WM_DIAGRAM_VIRTUALLY_FRAME" val="{&quot;height&quot;:285.9736220472441,&quot;left&quot;:98.60244094488189,&quot;top&quot;:186.27637795275592,&quot;width&quot;:652.392125984252}"/>
</p:tagLst>
</file>

<file path=ppt/tags/tag7.xml><?xml version="1.0" encoding="utf-8"?>
<p:tagLst xmlns:p="http://schemas.openxmlformats.org/presentationml/2006/main">
  <p:tag name="KSO_WM_DIAGRAM_VIRTUALLY_FRAME" val="{&quot;height&quot;:285.9736220472441,&quot;left&quot;:98.60244094488189,&quot;top&quot;:186.27637795275592,&quot;width&quot;:652.392125984252}"/>
</p:tagLst>
</file>

<file path=ppt/tags/tag8.xml><?xml version="1.0" encoding="utf-8"?>
<p:tagLst xmlns:p="http://schemas.openxmlformats.org/presentationml/2006/main">
  <p:tag name="KSO_WM_DIAGRAM_VIRTUALLY_FRAME" val="{&quot;height&quot;:285.9736220472441,&quot;left&quot;:98.60244094488189,&quot;top&quot;:186.27637795275592,&quot;width&quot;:652.392125984252}"/>
</p:tagLst>
</file>

<file path=ppt/tags/tag9.xml><?xml version="1.0" encoding="utf-8"?>
<p:tagLst xmlns:p="http://schemas.openxmlformats.org/presentationml/2006/main">
  <p:tag name="KSO_WM_DIAGRAM_VIRTUALLY_FRAME" val="{&quot;height&quot;:285.9736220472441,&quot;left&quot;:98.60244094488189,&quot;top&quot;:186.27637795275592,&quot;width&quot;:652.392125984252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5251</Words>
  <Application>WPS 演示</Application>
  <PresentationFormat/>
  <Paragraphs>384</Paragraphs>
  <Slides>24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42" baseType="lpstr">
      <vt:lpstr>Arial</vt:lpstr>
      <vt:lpstr>宋体</vt:lpstr>
      <vt:lpstr>Wingdings</vt:lpstr>
      <vt:lpstr>阿里巴巴普惠体</vt:lpstr>
      <vt:lpstr>Times New Roman</vt:lpstr>
      <vt:lpstr>微软雅黑</vt:lpstr>
      <vt:lpstr>华文楷体</vt:lpstr>
      <vt:lpstr>方正楷体_GBK</vt:lpstr>
      <vt:lpstr>楷体</vt:lpstr>
      <vt:lpstr>黑体</vt:lpstr>
      <vt:lpstr>字魂110号-武林江湖体</vt:lpstr>
      <vt:lpstr>PMingLiU-ExtB</vt:lpstr>
      <vt:lpstr>等线</vt:lpstr>
      <vt:lpstr>Arial Unicode MS</vt:lpstr>
      <vt:lpstr>等线 Light</vt:lpstr>
      <vt:lpstr>Calibri</vt:lpstr>
      <vt:lpstr>SimSun-ExtB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二一教育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21cnjy.com</dc:creator>
  <cp:keywords>21</cp:keywords>
  <cp:lastModifiedBy>黄红政</cp:lastModifiedBy>
  <cp:revision>2</cp:revision>
  <cp:lastPrinted>2024-12-30T13:48:00Z</cp:lastPrinted>
  <dcterms:created xsi:type="dcterms:W3CDTF">2024-12-30T23:55:00Z</dcterms:created>
  <dcterms:modified xsi:type="dcterms:W3CDTF">2024-12-31T01:16:09Z</dcterms:modified>
  <cp:version>13517972</cp:version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E28092CB2F4B435F9CB86782E8BC29F0_13</vt:lpwstr>
  </property>
</Properties>
</file>