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5" r:id="rId2"/>
    <p:sldId id="258" r:id="rId3"/>
    <p:sldId id="277" r:id="rId4"/>
    <p:sldId id="301" r:id="rId5"/>
    <p:sldId id="297" r:id="rId6"/>
    <p:sldId id="298" r:id="rId7"/>
    <p:sldId id="299" r:id="rId8"/>
    <p:sldId id="300" r:id="rId9"/>
    <p:sldId id="296" r:id="rId10"/>
    <p:sldId id="302" r:id="rId11"/>
    <p:sldId id="303" r:id="rId12"/>
    <p:sldId id="304" r:id="rId13"/>
    <p:sldId id="306" r:id="rId14"/>
    <p:sldId id="305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39" r:id="rId34"/>
    <p:sldId id="340" r:id="rId35"/>
    <p:sldId id="341" r:id="rId36"/>
    <p:sldId id="317" r:id="rId37"/>
    <p:sldId id="264" r:id="rId38"/>
    <p:sldId id="319" r:id="rId39"/>
    <p:sldId id="320" r:id="rId40"/>
    <p:sldId id="321" r:id="rId41"/>
    <p:sldId id="322" r:id="rId42"/>
    <p:sldId id="323" r:id="rId43"/>
  </p:sldIdLst>
  <p:sldSz cx="9144000" cy="5143500" type="screen16x9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14"/>
  </p:normalViewPr>
  <p:slideViewPr>
    <p:cSldViewPr>
      <p:cViewPr>
        <p:scale>
          <a:sx n="68" d="100"/>
          <a:sy n="68" d="100"/>
        </p:scale>
        <p:origin x="-564" y="-6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15CE5DE-7342-41F7-87B1-EF8C875CD528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FD9E84F-CDFB-4D59-BBF8-F03EAAC113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245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0C0333-479E-474D-80E2-0AF8E3E84F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904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5937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186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7329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128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2682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1230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571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430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6582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282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473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219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305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494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0582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8105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66053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8472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5492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4186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59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5150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7876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06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6144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4335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0375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2072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725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4097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060698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2314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454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5373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9852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466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4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371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75928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911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9E84F-CDFB-4D59-BBF8-F03EAAC1139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59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9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1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44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7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6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3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416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90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7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4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DA4F503-60F6-4CC2-9E70-F15F62FD0C45}" type="datetimeFigureOut">
              <a:rPr lang="zh-CN" altLang="en-US" smtClean="0"/>
              <a:t>2021-5-17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31E0E917-2B26-4C24-BADC-626B1D94F10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BC19B12-1788-2948-A160-4CD0AA51F927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1144" y="74052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18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microsoft.com/office/2007/relationships/hdphoto" Target="../media/hdphoto5.wdp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000252" y="-2000249"/>
            <a:ext cx="5143500" cy="9144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2" r="12592" b="75132"/>
          <a:stretch>
            <a:fillRect/>
          </a:stretch>
        </p:blipFill>
        <p:spPr>
          <a:xfrm rot="16200000">
            <a:off x="-965202" y="1612901"/>
            <a:ext cx="3848105" cy="1917700"/>
          </a:xfrm>
          <a:prstGeom prst="rect">
            <a:avLst/>
          </a:prstGeom>
        </p:spPr>
      </p:pic>
      <p:sp>
        <p:nvSpPr>
          <p:cNvPr id="3" name="e7d195523061f1c0" descr="e7d195523061f1c0c2b73831c94a3edc981f60e396d3e182073EE1468018468A7F192AE5E5CD515B6C3125F8AF6E4EE646174E8CF0B46FD19828DCE8CDA3B3A044A74F0E769C5FA8CB87AB6FC303C8BA3785FAC64AF542475A45392D2F8775CA09404B8122E755E8D50F2EB8F385E18313826A9D5FC56A252BE1477DBA86F063A13A534DCD014D15A741296C1B0F0370" hidden="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AB17F53-AEE1-477E-B27F-9E7212D2815C}"/>
              </a:ext>
            </a:extLst>
          </p:cNvPr>
          <p:cNvSpPr txBox="1"/>
          <p:nvPr/>
        </p:nvSpPr>
        <p:spPr>
          <a:xfrm>
            <a:off x="-266700" y="1352550"/>
            <a:ext cx="330347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/>
              <a:t>e7d195523061f1c0c2b73831c94a3edc981f60e396d3e182073EE1468018468A7F192AE5E5CD515B6C3125F8AF6E4EE646174E8CF0B46FD19828DCE8CDA3B3A044A74F0E769C5FA8CB87AB6FC303C8BA3785FAC64AF542475A45392D2F8775CA09404B8122E755E8D50F2EB8F385E18313826A9D5FC56A252BE1477DBA86F063A13A534DCD014D15A741296C1B0F0370</a:t>
            </a:r>
            <a:endParaRPr lang="zh-CN" altLang="en-US" sz="1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1" t="20832" r="7939" b="22782"/>
          <a:stretch>
            <a:fillRect/>
          </a:stretch>
        </p:blipFill>
        <p:spPr>
          <a:xfrm>
            <a:off x="827584" y="-956642"/>
            <a:ext cx="7488832" cy="7488832"/>
          </a:xfrm>
          <a:prstGeom prst="rect">
            <a:avLst/>
          </a:prstGeom>
          <a:ln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0" t="78261" r="10370"/>
          <a:stretch>
            <a:fillRect/>
          </a:stretch>
        </p:blipFill>
        <p:spPr>
          <a:xfrm rot="16200000">
            <a:off x="6267453" y="1733552"/>
            <a:ext cx="4076699" cy="16763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1" t="38047" b="34478"/>
          <a:stretch>
            <a:fillRect/>
          </a:stretch>
        </p:blipFill>
        <p:spPr>
          <a:xfrm flipH="1">
            <a:off x="2257783" y="866349"/>
            <a:ext cx="2243777" cy="222885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0441" y="3337508"/>
            <a:ext cx="1647424" cy="9865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56" b="63472"/>
          <a:stretch>
            <a:fillRect/>
          </a:stretch>
        </p:blipFill>
        <p:spPr>
          <a:xfrm rot="16200000">
            <a:off x="-557312" y="-1195815"/>
            <a:ext cx="1917699" cy="3340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06" r="64808" b="1389"/>
          <a:stretch>
            <a:fillRect/>
          </a:stretch>
        </p:blipFill>
        <p:spPr>
          <a:xfrm rot="16200000">
            <a:off x="7089585" y="3111501"/>
            <a:ext cx="2146301" cy="24511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5" y="326468"/>
            <a:ext cx="1779984" cy="1779984"/>
          </a:xfrm>
          <a:prstGeom prst="rect">
            <a:avLst/>
          </a:prstGeom>
        </p:spPr>
      </p:pic>
      <p:sp>
        <p:nvSpPr>
          <p:cNvPr id="17" name="文本框 16" descr="e7d195523061f1c0c2b73831c94a3edc981f60e396d3e182073EE1468018468A7F192AE5E5CD515B6C3125F8AF6E4EE646174E8CF0B46FD19828DCE8CDA3B3A044A74F0E769C5FA8CB87AB6FC303C8BA3785FAC64AF542475A45392D2F8775CA09404B8122E755E8D50F2EB8F385E18313826A9D5FC56A252BE1477DBA86F063A13A534DCD014D15A741296C1B0F037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811144E-A65D-4E6D-8E74-A9D6C2F383D6}"/>
              </a:ext>
            </a:extLst>
          </p:cNvPr>
          <p:cNvSpPr txBox="1"/>
          <p:nvPr/>
        </p:nvSpPr>
        <p:spPr>
          <a:xfrm>
            <a:off x="4854867" y="1131021"/>
            <a:ext cx="1088727" cy="3633392"/>
          </a:xfrm>
          <a:prstGeom prst="rect">
            <a:avLst/>
          </a:prstGeom>
          <a:noFill/>
        </p:spPr>
        <p:txBody>
          <a:bodyPr vert="eaVert" wrap="square" lIns="51419" tIns="25710" rIns="51419" bIns="25710" rtlCol="0">
            <a:spAutoFit/>
          </a:bodyPr>
          <a:lstStyle/>
          <a:p>
            <a:pPr algn="ctr"/>
            <a:r>
              <a:rPr lang="zh-CN" altLang="en-US" sz="4000" spc="338">
                <a:solidFill>
                  <a:srgbClr val="DEB568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种树郭橐驼传</a:t>
            </a:r>
            <a:endParaRPr lang="en-US" altLang="zh-CN" sz="4000" spc="338">
              <a:solidFill>
                <a:srgbClr val="DEB568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zh-CN" altLang="en-US" sz="2400" spc="338">
                <a:solidFill>
                  <a:srgbClr val="DEB568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‘唐’柳宗元</a:t>
            </a:r>
          </a:p>
        </p:txBody>
      </p:sp>
    </p:spTree>
    <p:extLst>
      <p:ext uri="{BB962C8B-B14F-4D97-AF65-F5344CB8AC3E}">
        <p14:creationId xmlns:p14="http://schemas.microsoft.com/office/powerpoint/2010/main" val="289837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45" dur="1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-33282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4164" y="450865"/>
            <a:ext cx="615553" cy="318799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基础达标</a:t>
            </a:r>
            <a:r>
              <a:rPr lang="en-US" altLang="zh-CN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文体知识</a:t>
            </a: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22" y="1671942"/>
            <a:ext cx="2671868" cy="3726796"/>
          </a:xfrm>
          <a:prstGeom prst="rect">
            <a:avLst/>
          </a:prstGeom>
        </p:spPr>
      </p:pic>
      <p:sp>
        <p:nvSpPr>
          <p:cNvPr id="12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2EF34A-0760-B94C-A96D-20AD0BADBA18}"/>
              </a:ext>
            </a:extLst>
          </p:cNvPr>
          <p:cNvSpPr txBox="1"/>
          <p:nvPr/>
        </p:nvSpPr>
        <p:spPr>
          <a:xfrm>
            <a:off x="3851168" y="575898"/>
            <a:ext cx="5082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传记，文体名。亦单称传。是一种常见的文学形式，主要记述人物的生平事迹。</a:t>
            </a:r>
            <a:endParaRPr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传记大体分两大类：一类是以记述翔实史事为主的史传或一般纪传文字；另一类属文学范围，传记作者在记述传主事迹过程中，可能会渗透自己的某些情感、想象或者推断。</a:t>
            </a:r>
            <a:endParaRPr kumimoji="1" lang="zh-CN" altLang="en-US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C73430-6A5C-FE4D-A059-D926CE09638E}"/>
              </a:ext>
            </a:extLst>
          </p:cNvPr>
          <p:cNvSpPr txBox="1"/>
          <p:nvPr/>
        </p:nvSpPr>
        <p:spPr>
          <a:xfrm>
            <a:off x="3923928" y="4001233"/>
            <a:ext cx="5082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实际上是一篇讽喻性极强的寓言故事。</a:t>
            </a:r>
          </a:p>
        </p:txBody>
      </p:sp>
    </p:spTree>
    <p:extLst>
      <p:ext uri="{BB962C8B-B14F-4D97-AF65-F5344CB8AC3E}">
        <p14:creationId xmlns:p14="http://schemas.microsoft.com/office/powerpoint/2010/main" val="167888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-33282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34164" y="450865"/>
            <a:ext cx="615553" cy="318799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基础达标</a:t>
            </a:r>
            <a:r>
              <a:rPr lang="en-US" altLang="zh-CN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文体知识</a:t>
            </a: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22" y="1671942"/>
            <a:ext cx="2671868" cy="3726796"/>
          </a:xfrm>
          <a:prstGeom prst="rect">
            <a:avLst/>
          </a:prstGeom>
        </p:spPr>
      </p:pic>
      <p:sp>
        <p:nvSpPr>
          <p:cNvPr id="12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2EF34A-0760-B94C-A96D-20AD0BADBA18}"/>
              </a:ext>
            </a:extLst>
          </p:cNvPr>
          <p:cNvSpPr txBox="1"/>
          <p:nvPr/>
        </p:nvSpPr>
        <p:spPr>
          <a:xfrm>
            <a:off x="4010832" y="596590"/>
            <a:ext cx="5082776" cy="3883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寓言，是文学作品的一种体裁，杂记文的一种。“寓”是寄托的意思，用假托的故事或比喻拟人来说明某个道理，它大都以简短的结构，鲜明的形象，夸张与想象的艺术手法，阐明某种道理或讽刺某种社会现象，把深奥的道理从简单的故事中体现出来。</a:t>
            </a:r>
          </a:p>
        </p:txBody>
      </p:sp>
    </p:spTree>
    <p:extLst>
      <p:ext uri="{BB962C8B-B14F-4D97-AF65-F5344CB8AC3E}">
        <p14:creationId xmlns:p14="http://schemas.microsoft.com/office/powerpoint/2010/main" val="402586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33433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83768" y="-1014108"/>
            <a:ext cx="3330772" cy="4122854"/>
            <a:chOff x="2528718" y="-1790684"/>
            <a:chExt cx="3493294" cy="472247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480000">
              <a:off x="2546535" y="-683190"/>
              <a:ext cx="4413210" cy="2229751"/>
            </a:xfrm>
            <a:prstGeom prst="rect">
              <a:avLst/>
            </a:prstGeom>
          </p:spPr>
        </p:pic>
        <p:sp>
          <p:nvSpPr>
            <p:cNvPr id="7" name="图文框 6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53064">
              <a:off x="1436989" y="-698955"/>
              <a:ext cx="4413210" cy="2229751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0" y="3358410"/>
            <a:ext cx="9144000" cy="178509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6675" y="-1014108"/>
            <a:ext cx="6549662" cy="4080832"/>
            <a:chOff x="1117773" y="-1790684"/>
            <a:chExt cx="6737000" cy="472247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480000">
              <a:off x="2546535" y="-683190"/>
              <a:ext cx="4413210" cy="2229751"/>
            </a:xfrm>
            <a:prstGeom prst="rect">
              <a:avLst/>
            </a:prstGeom>
          </p:spPr>
        </p:pic>
        <p:sp>
          <p:nvSpPr>
            <p:cNvPr id="15" name="图文框 14"/>
            <p:cNvSpPr/>
            <p:nvPr/>
          </p:nvSpPr>
          <p:spPr>
            <a:xfrm>
              <a:off x="3213700" y="-92547"/>
              <a:ext cx="2808312" cy="3024336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53064">
              <a:off x="1436989" y="-698955"/>
              <a:ext cx="4413210" cy="2229751"/>
            </a:xfrm>
            <a:prstGeom prst="rect">
              <a:avLst/>
            </a:prstGeom>
          </p:spPr>
        </p:pic>
        <p:sp>
          <p:nvSpPr>
            <p:cNvPr id="18" name="图文框 17"/>
            <p:cNvSpPr/>
            <p:nvPr/>
          </p:nvSpPr>
          <p:spPr>
            <a:xfrm>
              <a:off x="6302433" y="-291058"/>
              <a:ext cx="1552340" cy="1413955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图文框 20"/>
            <p:cNvSpPr/>
            <p:nvPr/>
          </p:nvSpPr>
          <p:spPr>
            <a:xfrm>
              <a:off x="1117773" y="1588532"/>
              <a:ext cx="1552340" cy="848373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等腰三角形 23"/>
          <p:cNvSpPr/>
          <p:nvPr/>
        </p:nvSpPr>
        <p:spPr>
          <a:xfrm flipV="1">
            <a:off x="4139952" y="5005124"/>
            <a:ext cx="936104" cy="806986"/>
          </a:xfrm>
          <a:prstGeom prst="triangle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E5A128F-1878-F247-BECE-45A215A3A0FE}"/>
              </a:ext>
            </a:extLst>
          </p:cNvPr>
          <p:cNvSpPr txBox="1"/>
          <p:nvPr/>
        </p:nvSpPr>
        <p:spPr>
          <a:xfrm>
            <a:off x="1666173" y="3479367"/>
            <a:ext cx="1569660" cy="1564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>
                <a:solidFill>
                  <a:srgbClr val="D3CEB7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梳理文本</a:t>
            </a:r>
            <a:r>
              <a:rPr lang="zh-CN" altLang="en-US" sz="6600">
                <a:solidFill>
                  <a:srgbClr val="D3CEB7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叁</a:t>
            </a:r>
            <a:endParaRPr lang="en-US" altLang="zh-CN" sz="6600">
              <a:solidFill>
                <a:srgbClr val="D3CEB7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5320152-B57E-4C4F-BD10-BB5667C85167}"/>
              </a:ext>
            </a:extLst>
          </p:cNvPr>
          <p:cNvSpPr txBox="1"/>
          <p:nvPr/>
        </p:nvSpPr>
        <p:spPr>
          <a:xfrm>
            <a:off x="3546775" y="3313491"/>
            <a:ext cx="3143572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重点字词；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概括文意；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背诵选段。</a:t>
            </a:r>
          </a:p>
        </p:txBody>
      </p:sp>
    </p:spTree>
    <p:extLst>
      <p:ext uri="{BB962C8B-B14F-4D97-AF65-F5344CB8AC3E}">
        <p14:creationId xmlns:p14="http://schemas.microsoft.com/office/powerpoint/2010/main" val="278969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一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1706C56-F3D0-C84F-9ACF-CACCC4877064}"/>
              </a:ext>
            </a:extLst>
          </p:cNvPr>
          <p:cNvSpPr txBox="1"/>
          <p:nvPr/>
        </p:nvSpPr>
        <p:spPr>
          <a:xfrm>
            <a:off x="-19396" y="395536"/>
            <a:ext cx="6733304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郭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橐驼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，不知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始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何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名。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病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偻</a:t>
            </a:r>
            <a:r>
              <a:rPr lang="zh-CN" altLang="zh-CN" sz="2400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kern="100"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郭橐驼，不知道他最初叫什么名字。   他患了脊背弯曲的病，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即骆驼       原来        名作动，患病  即伛偻病 </a:t>
            </a:r>
            <a:endParaRPr lang="en-US" altLang="zh-CN" kern="1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kern="1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隆</a:t>
            </a:r>
            <a:r>
              <a:rPr lang="zh-CN" altLang="en-US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然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伏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行，有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类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橐驼者，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乡人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之</a:t>
            </a:r>
            <a:r>
              <a:rPr lang="en-US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驼</a:t>
            </a:r>
            <a:r>
              <a:rPr lang="en-US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脊背高高突起，弯着腰走路，就像骆驼一样，所以乡里人称呼他叫“驼”。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凸起的样子 弯着腰     像          所以   叫、称呼</a:t>
            </a:r>
            <a:endParaRPr lang="en-US" altLang="zh-CN" kern="1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1600" u="sng" kern="100"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驼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闻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之曰：</a:t>
            </a:r>
            <a:r>
              <a:rPr lang="en-US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甚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善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名</a:t>
            </a:r>
            <a:r>
              <a:rPr lang="zh-CN" altLang="en-US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固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400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u="sng" kern="100"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橐驼听说后，说：“这个名字很好啊，这样称呼我确实恰当。”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 kern="100"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听说           好，表赞誉    称呼        确实    恰当</a:t>
            </a:r>
            <a:endParaRPr lang="en-US" altLang="zh-CN" kern="1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kern="1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因</a:t>
            </a:r>
            <a:r>
              <a:rPr lang="zh-CN" altLang="en-US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舍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其名，亦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自谓</a:t>
            </a:r>
            <a:r>
              <a:rPr lang="zh-CN" altLang="en-US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橐驼</a:t>
            </a:r>
            <a:r>
              <a:rPr lang="en-US" altLang="zh-CN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400" u="sng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u="sng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云</a:t>
            </a:r>
            <a:r>
              <a:rPr lang="zh-CN" altLang="zh-CN" sz="2400" kern="100"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于是他舍弃了他原来的名字，也自称起“橐驼”来。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kern="1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 panose="02020603050405020304" pitchFamily="18" charset="0"/>
              </a:rPr>
              <a:t>于是   舍弃           自称，宾语前置       句末语气词     </a:t>
            </a:r>
            <a:endParaRPr lang="zh-CN" altLang="zh-CN" kern="1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24831-9B22-D344-AE52-721773F195F1}"/>
              </a:ext>
            </a:extLst>
          </p:cNvPr>
          <p:cNvSpPr txBox="1"/>
          <p:nvPr/>
        </p:nvSpPr>
        <p:spPr>
          <a:xfrm>
            <a:off x="6850196" y="2005634"/>
            <a:ext cx="152794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chemeClr val="bg1"/>
                </a:solidFill>
              </a:rPr>
              <a:t>概括段意：</a:t>
            </a:r>
            <a:endParaRPr kumimoji="1" lang="en-US" altLang="zh-CN" sz="2000">
              <a:solidFill>
                <a:schemeClr val="bg1"/>
              </a:solidFill>
            </a:endParaRPr>
          </a:p>
          <a:p>
            <a:r>
              <a:rPr kumimoji="1" lang="zh-CN" altLang="en-US" sz="2000">
                <a:solidFill>
                  <a:schemeClr val="accent6">
                    <a:lumMod val="75000"/>
                  </a:schemeClr>
                </a:solidFill>
              </a:rPr>
              <a:t>介绍郭橐驼的形象特征和姓名的由来。</a:t>
            </a:r>
          </a:p>
          <a:p>
            <a:endParaRPr kumimoji="1" lang="zh-CN" altLang="en-US" sz="2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52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3528" y="0"/>
            <a:ext cx="583047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图文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779CC7-853F-5E4D-810F-5FD7D728BCA2}"/>
              </a:ext>
            </a:extLst>
          </p:cNvPr>
          <p:cNvSpPr/>
          <p:nvPr/>
        </p:nvSpPr>
        <p:spPr>
          <a:xfrm>
            <a:off x="217185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679891-2163-9342-9120-56D30F71D312}"/>
              </a:ext>
            </a:extLst>
          </p:cNvPr>
          <p:cNvSpPr txBox="1"/>
          <p:nvPr/>
        </p:nvSpPr>
        <p:spPr>
          <a:xfrm>
            <a:off x="3460982" y="426896"/>
            <a:ext cx="555155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思考</a:t>
            </a:r>
            <a:r>
              <a:rPr kumimoji="1" lang="en-US" altLang="zh-CN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</a:p>
          <a:p>
            <a:r>
              <a:rPr lang="zh-CN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第一段介绍郭橐驼的身世侧重介绍名字，</a:t>
            </a:r>
            <a:r>
              <a:rPr lang="en-US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“</a:t>
            </a:r>
            <a:r>
              <a:rPr lang="zh-CN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橐驼</a:t>
            </a:r>
            <a:r>
              <a:rPr lang="en-US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”</a:t>
            </a:r>
            <a:r>
              <a:rPr lang="zh-CN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并不雅，为何郭橐驼却认为</a:t>
            </a:r>
            <a:r>
              <a:rPr lang="en-US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“</a:t>
            </a:r>
            <a:r>
              <a:rPr lang="zh-CN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名我固当</a:t>
            </a:r>
            <a:r>
              <a:rPr lang="en-US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”</a:t>
            </a:r>
            <a:r>
              <a:rPr lang="zh-CN" altLang="zh-CN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，舍名自谓？</a:t>
            </a:r>
            <a:r>
              <a:rPr lang="zh-CN" altLang="en-US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这表现郭橐驼怎样的性格？</a:t>
            </a:r>
            <a:endParaRPr lang="zh-CN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endParaRPr lang="en-US" altLang="zh-CN" sz="24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(1)“</a:t>
            </a:r>
            <a:r>
              <a:rPr lang="zh-CN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橐驼</a:t>
            </a:r>
            <a:r>
              <a:rPr lang="en-US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”</a:t>
            </a:r>
            <a:r>
              <a:rPr lang="zh-CN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意为</a:t>
            </a:r>
            <a:r>
              <a:rPr lang="en-US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“</a:t>
            </a:r>
            <a:r>
              <a:rPr lang="zh-CN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骆驼</a:t>
            </a:r>
            <a:r>
              <a:rPr lang="en-US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”</a:t>
            </a:r>
            <a:r>
              <a:rPr lang="zh-CN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，骆驼是最能吃苦耐劳的动物，象征了人物勤劳、善良而又富有智慧的意义。</a:t>
            </a:r>
            <a:endParaRPr lang="en-US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(2)</a:t>
            </a:r>
            <a:r>
              <a:rPr lang="zh-CN" altLang="zh-CN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表现了其乐观豁达、自信坚强的性格。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6BE4-FC9C-5D41-BF66-08D05F9160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164" y="413749"/>
            <a:ext cx="3111092" cy="39604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40878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7984" y="0"/>
            <a:ext cx="4716016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E9823-DC36-374C-BF6E-7B694349DF2C}"/>
              </a:ext>
            </a:extLst>
          </p:cNvPr>
          <p:cNvSpPr txBox="1"/>
          <p:nvPr/>
        </p:nvSpPr>
        <p:spPr>
          <a:xfrm>
            <a:off x="184696" y="26802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STLiti" panose="02010800040101010101" pitchFamily="2" charset="-122"/>
                <a:ea typeface="STLiti" panose="02010800040101010101" pitchFamily="2" charset="-122"/>
              </a:rPr>
              <a:t>尝试背诵第一段。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57CDE7-D8E6-B74A-9856-83AC06473631}"/>
              </a:ext>
            </a:extLst>
          </p:cNvPr>
          <p:cNvSpPr txBox="1"/>
          <p:nvPr/>
        </p:nvSpPr>
        <p:spPr>
          <a:xfrm>
            <a:off x="20042" y="873869"/>
            <a:ext cx="4464496" cy="390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理解性默写：</a:t>
            </a: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/>
              <a:t>1.</a:t>
            </a:r>
            <a:r>
              <a:rPr kumimoji="1" lang="zh-CN" altLang="en-US" sz="2400"/>
              <a:t>点明郭橐驼名字由来的原因句子是：              ，                  ，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zh-CN" altLang="en-US" sz="2400"/>
              <a:t>       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en-US" altLang="zh-CN" sz="2400"/>
              <a:t>2.</a:t>
            </a:r>
            <a:r>
              <a:rPr kumimoji="1" lang="zh-CN" altLang="en-US" sz="2400"/>
              <a:t>郭橐驼听说乡人给自己起外号之后说道：             ，  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zh-CN" altLang="en-US" sz="2400"/>
              <a:t>表现了他的豁达与坚强。             </a:t>
            </a:r>
            <a:endParaRPr kumimoji="1" lang="en-US" altLang="zh-CN" sz="2400"/>
          </a:p>
        </p:txBody>
      </p: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FF3A556-4DAC-5442-8268-B11EAF3F653D}"/>
              </a:ext>
            </a:extLst>
          </p:cNvPr>
          <p:cNvCxnSpPr/>
          <p:nvPr/>
        </p:nvCxnSpPr>
        <p:spPr>
          <a:xfrm>
            <a:off x="184696" y="3003798"/>
            <a:ext cx="1440160" cy="34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B87A3BC-B2EE-2F40-802C-08C8F96E5A0B}"/>
              </a:ext>
            </a:extLst>
          </p:cNvPr>
          <p:cNvCxnSpPr/>
          <p:nvPr/>
        </p:nvCxnSpPr>
        <p:spPr>
          <a:xfrm>
            <a:off x="1093937" y="2427734"/>
            <a:ext cx="864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120FC7-7D32-864C-B025-6748219D220C}"/>
              </a:ext>
            </a:extLst>
          </p:cNvPr>
          <p:cNvCxnSpPr/>
          <p:nvPr/>
        </p:nvCxnSpPr>
        <p:spPr>
          <a:xfrm>
            <a:off x="2252290" y="2430412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465F0D-578E-FD46-B76A-519EA8872AC8}"/>
              </a:ext>
            </a:extLst>
          </p:cNvPr>
          <p:cNvCxnSpPr/>
          <p:nvPr/>
        </p:nvCxnSpPr>
        <p:spPr>
          <a:xfrm>
            <a:off x="1525985" y="4155926"/>
            <a:ext cx="864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0B16C4-2C85-E541-81C7-ED22F3C5479B}"/>
              </a:ext>
            </a:extLst>
          </p:cNvPr>
          <p:cNvCxnSpPr/>
          <p:nvPr/>
        </p:nvCxnSpPr>
        <p:spPr>
          <a:xfrm>
            <a:off x="2790080" y="4155926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E162CD-E991-614B-B992-026A3D97B430}"/>
              </a:ext>
            </a:extLst>
          </p:cNvPr>
          <p:cNvSpPr txBox="1"/>
          <p:nvPr/>
        </p:nvSpPr>
        <p:spPr>
          <a:xfrm>
            <a:off x="4582021" y="1563638"/>
            <a:ext cx="4464496" cy="2245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1.</a:t>
            </a:r>
            <a:r>
              <a:rPr lang="zh-CN" altLang="en-US" sz="2400">
                <a:solidFill>
                  <a:schemeClr val="accent6"/>
                </a:solidFill>
              </a:rPr>
              <a:t>病偻，隆然伏行，有类橐驼者。</a:t>
            </a: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2.</a:t>
            </a:r>
            <a:r>
              <a:rPr lang="zh-CN" altLang="en-US" sz="2400">
                <a:solidFill>
                  <a:schemeClr val="accent6"/>
                </a:solidFill>
              </a:rPr>
              <a:t>甚善。名我固当。</a:t>
            </a:r>
            <a:endParaRPr kumimoji="1" lang="zh-CN" altLang="en-US" sz="240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35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二段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24831-9B22-D344-AE52-721773F195F1}"/>
              </a:ext>
            </a:extLst>
          </p:cNvPr>
          <p:cNvSpPr txBox="1"/>
          <p:nvPr/>
        </p:nvSpPr>
        <p:spPr>
          <a:xfrm>
            <a:off x="6850196" y="2005634"/>
            <a:ext cx="15279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chemeClr val="bg1"/>
                </a:solidFill>
              </a:rPr>
              <a:t>概括段意：</a:t>
            </a:r>
            <a:endParaRPr kumimoji="1" lang="en-US" altLang="zh-CN" sz="2000">
              <a:solidFill>
                <a:schemeClr val="bg1"/>
              </a:solidFill>
            </a:endParaRPr>
          </a:p>
          <a:p>
            <a:r>
              <a:rPr kumimoji="1" lang="zh-CN" altLang="en-US" sz="2000">
                <a:solidFill>
                  <a:schemeClr val="accent6">
                    <a:lumMod val="75000"/>
                  </a:schemeClr>
                </a:solidFill>
              </a:rPr>
              <a:t>介绍郭橐驼的籍贯、职业、名声和技艺高超。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-31808" y="294202"/>
            <a:ext cx="6519627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其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乡曰丰乐乡，在长安西。驼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业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 种树，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他的家乡叫丰乐乡，在长安城西边。郭橐驼以种树为职业，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</a:t>
            </a:r>
            <a:r>
              <a:rPr lang="zh-CN" altLang="en-US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他的                       名词的意动，以</a:t>
            </a:r>
            <a:r>
              <a:rPr lang="en-US" altLang="zh-CN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……</a:t>
            </a:r>
            <a:r>
              <a:rPr lang="zh-CN" altLang="en-US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为业</a:t>
            </a:r>
            <a:endParaRPr lang="en-US" altLang="zh-CN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凡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长安豪富人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为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观游及卖果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者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，皆争迎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取养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凡是长安城里经营园林游览和做水果买卖的豪富人，都争着迎接雇佣他。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凡是，所有     动词，经营      定语后置的标志     雇佣</a:t>
            </a:r>
            <a:endParaRPr lang="en-US" altLang="zh-CN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视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驼所种树，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或   移徙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，无  不  活；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人们观察橐驼种的树，    或者移植的树，  没有不成活的；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看，观察           或者    移植   </a:t>
            </a:r>
            <a:endParaRPr lang="en-US" altLang="zh-CN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且   硕   茂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，早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实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以   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蕃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而且长得高大茂盛，果实结得早而且多。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而且  高大   茂盛     名作动，结果          多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他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植者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虽   窥伺  效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慕，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莫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能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也。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其他种植的人即使暗中观察效仿羡慕，也没有谁能比得上他的。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其他的    即使  暗中观察 效仿      没有人    比得上</a:t>
            </a:r>
            <a:endParaRPr lang="en-US" altLang="zh-CN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56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3528" y="0"/>
            <a:ext cx="583047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图文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779CC7-853F-5E4D-810F-5FD7D728BCA2}"/>
              </a:ext>
            </a:extLst>
          </p:cNvPr>
          <p:cNvSpPr/>
          <p:nvPr/>
        </p:nvSpPr>
        <p:spPr>
          <a:xfrm>
            <a:off x="217185" y="915566"/>
            <a:ext cx="3096344" cy="2952328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679891-2163-9342-9120-56D30F71D312}"/>
              </a:ext>
            </a:extLst>
          </p:cNvPr>
          <p:cNvSpPr txBox="1"/>
          <p:nvPr/>
        </p:nvSpPr>
        <p:spPr>
          <a:xfrm>
            <a:off x="3372508" y="501143"/>
            <a:ext cx="57714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思考</a:t>
            </a:r>
            <a:r>
              <a:rPr kumimoji="1" lang="en-US" altLang="zh-CN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</a:p>
          <a:p>
            <a:r>
              <a:rPr lang="zh-CN" altLang="en-US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本段主要用了什么手法来塑造郭橐驼种树技艺高超的形象的？请找出相应的句子。</a:t>
            </a:r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正侧面描写相结合。</a:t>
            </a:r>
            <a:endParaRPr lang="en-US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正面：“视驼所种树，或移徙，无不活；</a:t>
            </a:r>
            <a:endParaRPr lang="en-US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 且硕茂，早实以蕃。”</a:t>
            </a:r>
            <a:endParaRPr lang="en-US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侧面：“凡长安豪富人为观游及卖果者，</a:t>
            </a:r>
            <a:endParaRPr lang="en-US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  皆争迎取养。他植者虽窥伺效</a:t>
            </a:r>
            <a:endParaRPr lang="en-US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  慕，莫能如也。”</a:t>
            </a:r>
            <a:endParaRPr lang="zh-CN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6BE4-FC9C-5D41-BF66-08D05F9160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164" y="1360989"/>
            <a:ext cx="3111092" cy="20659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28037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7984" y="0"/>
            <a:ext cx="4716016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E9823-DC36-374C-BF6E-7B694349DF2C}"/>
              </a:ext>
            </a:extLst>
          </p:cNvPr>
          <p:cNvSpPr txBox="1"/>
          <p:nvPr/>
        </p:nvSpPr>
        <p:spPr>
          <a:xfrm>
            <a:off x="184696" y="26802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STLiti" panose="02010800040101010101" pitchFamily="2" charset="-122"/>
                <a:ea typeface="STLiti" panose="02010800040101010101" pitchFamily="2" charset="-122"/>
              </a:rPr>
              <a:t>尝试背诵第二段。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57CDE7-D8E6-B74A-9856-83AC06473631}"/>
              </a:ext>
            </a:extLst>
          </p:cNvPr>
          <p:cNvSpPr txBox="1"/>
          <p:nvPr/>
        </p:nvSpPr>
        <p:spPr>
          <a:xfrm>
            <a:off x="20042" y="873869"/>
            <a:ext cx="4464496" cy="3907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理解性默写：</a:t>
            </a: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/>
              <a:t>1.</a:t>
            </a:r>
            <a:r>
              <a:rPr kumimoji="1" lang="zh-CN" altLang="en-US" sz="2400"/>
              <a:t>交代郭橐驼备受长安富贵人认可并雇佣的句子是：                  ，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zh-CN" altLang="en-US" sz="2400"/>
              <a:t>       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en-US" altLang="zh-CN" sz="2400"/>
              <a:t>2.</a:t>
            </a:r>
            <a:r>
              <a:rPr kumimoji="1" lang="zh-CN" altLang="en-US" sz="2400"/>
              <a:t>点明郭橐驼种的树跟别人的相比有树茂果多的突出的优势的句子是</a:t>
            </a:r>
            <a:r>
              <a:rPr kumimoji="1" lang="en-US" altLang="zh-CN" sz="2400"/>
              <a:t>:</a:t>
            </a:r>
            <a:r>
              <a:rPr kumimoji="1" lang="zh-CN" altLang="en-US" sz="2400"/>
              <a:t>                      ，                  。</a:t>
            </a:r>
            <a:endParaRPr kumimoji="1" lang="en-US" altLang="zh-CN" sz="2400"/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B87A3BC-B2EE-2F40-802C-08C8F96E5A0B}"/>
              </a:ext>
            </a:extLst>
          </p:cNvPr>
          <p:cNvCxnSpPr/>
          <p:nvPr/>
        </p:nvCxnSpPr>
        <p:spPr>
          <a:xfrm>
            <a:off x="251520" y="2931790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120FC7-7D32-864C-B025-6748219D220C}"/>
              </a:ext>
            </a:extLst>
          </p:cNvPr>
          <p:cNvCxnSpPr/>
          <p:nvPr/>
        </p:nvCxnSpPr>
        <p:spPr>
          <a:xfrm>
            <a:off x="2678113" y="2427734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465F0D-578E-FD46-B76A-519EA8872AC8}"/>
              </a:ext>
            </a:extLst>
          </p:cNvPr>
          <p:cNvCxnSpPr/>
          <p:nvPr/>
        </p:nvCxnSpPr>
        <p:spPr>
          <a:xfrm>
            <a:off x="2451360" y="4664884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0B16C4-2C85-E541-81C7-ED22F3C5479B}"/>
              </a:ext>
            </a:extLst>
          </p:cNvPr>
          <p:cNvCxnSpPr/>
          <p:nvPr/>
        </p:nvCxnSpPr>
        <p:spPr>
          <a:xfrm>
            <a:off x="971600" y="4672265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E162CD-E991-614B-B992-026A3D97B430}"/>
              </a:ext>
            </a:extLst>
          </p:cNvPr>
          <p:cNvSpPr txBox="1"/>
          <p:nvPr/>
        </p:nvSpPr>
        <p:spPr>
          <a:xfrm>
            <a:off x="4582021" y="1457673"/>
            <a:ext cx="4464496" cy="335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1.</a:t>
            </a:r>
            <a:r>
              <a:rPr lang="zh-CN" altLang="en-US" sz="2400">
                <a:solidFill>
                  <a:schemeClr val="accent6"/>
                </a:solidFill>
              </a:rPr>
              <a:t>凡长安豪富人为观游及卖果者，皆争迎取养。</a:t>
            </a: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2.</a:t>
            </a:r>
            <a:r>
              <a:rPr lang="zh-CN" altLang="en-US" sz="2400">
                <a:solidFill>
                  <a:schemeClr val="accent6"/>
                </a:solidFill>
              </a:rPr>
              <a:t>且硕茂，早实以蕃。</a:t>
            </a:r>
            <a:endParaRPr kumimoji="1" lang="zh-CN" altLang="en-US" sz="240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946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1" y="2034125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三段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6" y="-209947"/>
            <a:ext cx="3272338" cy="220722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67895" y="339502"/>
            <a:ext cx="651962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  有问之，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对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曰：“橐驼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非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能使木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寿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且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孳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也，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有人问他，他回答说：“我并不能使树木活得长久而且长得茂盛，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        </a:t>
            </a:r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回答           否定判断句     活得久  滋长、繁殖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能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顺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木之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天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以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致 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其性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焉尔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不过是能够顺应树木的自然生长规律，使它的本性充分发展而已。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顺应        天性   使</a:t>
            </a:r>
            <a:r>
              <a:rPr lang="en-US" altLang="zh-CN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……</a:t>
            </a:r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得到发展  句末语气词，重叠加强语气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凡植木之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性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其  本  欲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舒，其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培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欲平，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凡是种植的树木，它的本性是：树木的树根要舒展，它的培土要平整，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方法    代指树  根  需要        培土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其土欲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故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，其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筑 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欲密。既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然  已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根下的土要用原来培育树苗的土，根周围的捣土要紧实。这样做了之后，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原来的     捣土                这样   同“矣”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勿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  动勿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虑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  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去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   不复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顾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就不要再动，不要再忧虑它，离开后就不再回头去看它。</a:t>
            </a:r>
            <a:endParaRPr lang="en-US" altLang="zh-CN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不要           忧虑           离开           回头看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endParaRPr lang="en-US" altLang="zh-CN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821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19922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16632" y="0"/>
            <a:ext cx="936104" cy="5143500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18" name="line01"/>
          <p:cNvCxnSpPr/>
          <p:nvPr/>
        </p:nvCxnSpPr>
        <p:spPr>
          <a:xfrm flipH="1">
            <a:off x="-538120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ne01"/>
          <p:cNvCxnSpPr/>
          <p:nvPr/>
        </p:nvCxnSpPr>
        <p:spPr>
          <a:xfrm>
            <a:off x="-1116632" y="3178683"/>
            <a:ext cx="93610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图文框 26"/>
          <p:cNvSpPr/>
          <p:nvPr/>
        </p:nvSpPr>
        <p:spPr>
          <a:xfrm>
            <a:off x="2555776" y="-956642"/>
            <a:ext cx="4295700" cy="3383260"/>
          </a:xfrm>
          <a:prstGeom prst="frame">
            <a:avLst>
              <a:gd name="adj1" fmla="val 5223"/>
            </a:avLst>
          </a:prstGeom>
          <a:solidFill>
            <a:srgbClr val="2C3F46">
              <a:alpha val="91000"/>
            </a:srgbClr>
          </a:solidFill>
          <a:ln>
            <a:noFill/>
          </a:ln>
          <a:effectLst>
            <a:outerShdw blurRad="101600" dist="12700" dir="4920000" sx="104000" sy="104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3199221"/>
            <a:ext cx="9144000" cy="1964817"/>
          </a:xfrm>
          <a:prstGeom prst="rect">
            <a:avLst/>
          </a:prstGeom>
          <a:solidFill>
            <a:srgbClr val="2C3F4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-427878"/>
            <a:ext cx="3431604" cy="268809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1522405" y="3285629"/>
            <a:ext cx="1569660" cy="1564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>
                <a:solidFill>
                  <a:srgbClr val="D3CEB7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知人论世</a:t>
            </a:r>
            <a:endParaRPr kumimoji="1" lang="en-US" altLang="zh-CN" sz="2400">
              <a:solidFill>
                <a:srgbClr val="D3CEB7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6600">
                <a:solidFill>
                  <a:srgbClr val="D3CEB7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壹</a:t>
            </a:r>
            <a:endParaRPr lang="en-US" altLang="zh-CN" sz="6600">
              <a:solidFill>
                <a:srgbClr val="D3CEB7"/>
              </a:solidFill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</p:txBody>
      </p:sp>
      <p:sp>
        <p:nvSpPr>
          <p:cNvPr id="33" name="TextBox 32" hidden="1"/>
          <p:cNvSpPr txBox="1"/>
          <p:nvPr/>
        </p:nvSpPr>
        <p:spPr>
          <a:xfrm>
            <a:off x="7287399" y="1623875"/>
            <a:ext cx="615553" cy="18839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>
                <a:solidFill>
                  <a:srgbClr val="2C3F46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春路雨添花</a:t>
            </a:r>
          </a:p>
          <a:p>
            <a:r>
              <a:rPr lang="zh-CN" altLang="en-US" sz="1400">
                <a:solidFill>
                  <a:srgbClr val="2C3F46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花动一山春色</a:t>
            </a:r>
          </a:p>
        </p:txBody>
      </p:sp>
      <p:sp>
        <p:nvSpPr>
          <p:cNvPr id="39" name="等腰三角形 38"/>
          <p:cNvSpPr/>
          <p:nvPr/>
        </p:nvSpPr>
        <p:spPr>
          <a:xfrm flipV="1">
            <a:off x="3960000" y="4797003"/>
            <a:ext cx="1224136" cy="1055290"/>
          </a:xfrm>
          <a:prstGeom prst="triangle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4180E7-BB25-7A45-A2E1-45104900B8C2}"/>
              </a:ext>
            </a:extLst>
          </p:cNvPr>
          <p:cNvSpPr txBox="1"/>
          <p:nvPr/>
        </p:nvSpPr>
        <p:spPr>
          <a:xfrm>
            <a:off x="3491880" y="3383260"/>
            <a:ext cx="3143572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了解柳宗元；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了解写作背景。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E8D43E7-AFD4-094C-9C18-D3654D38AAE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0" y="20605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85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三段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24831-9B22-D344-AE52-721773F195F1}"/>
              </a:ext>
            </a:extLst>
          </p:cNvPr>
          <p:cNvSpPr txBox="1"/>
          <p:nvPr/>
        </p:nvSpPr>
        <p:spPr>
          <a:xfrm>
            <a:off x="6850196" y="2005634"/>
            <a:ext cx="15279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chemeClr val="bg1"/>
                </a:solidFill>
              </a:rPr>
              <a:t>概括意思：</a:t>
            </a:r>
            <a:endParaRPr kumimoji="1" lang="en-US" altLang="zh-CN" sz="2000">
              <a:solidFill>
                <a:schemeClr val="bg1"/>
              </a:solidFill>
            </a:endParaRPr>
          </a:p>
          <a:p>
            <a:r>
              <a:rPr kumimoji="1" lang="zh-CN" altLang="en-US" sz="2000">
                <a:solidFill>
                  <a:schemeClr val="accent6">
                    <a:lumMod val="75000"/>
                  </a:schemeClr>
                </a:solidFill>
              </a:rPr>
              <a:t>郭橐驼说出自己种树的经验，即顺应自然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51896" y="309591"/>
            <a:ext cx="654929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FangSong" panose="02010609060101010101" pitchFamily="49" charset="-122"/>
                <a:ea typeface="FangSong" panose="02010609060101010101" pitchFamily="49" charset="-122"/>
              </a:defRPr>
            </a:lvl1pPr>
          </a:lstStyle>
          <a:p>
            <a:r>
              <a:rPr lang="zh-CN" altLang="en-US" u="sng"/>
              <a:t>其</a:t>
            </a:r>
            <a:r>
              <a:rPr lang="zh-CN" altLang="en-US" u="sng">
                <a:solidFill>
                  <a:srgbClr val="0000FF"/>
                </a:solidFill>
              </a:rPr>
              <a:t>莳</a:t>
            </a:r>
            <a:r>
              <a:rPr lang="zh-CN" altLang="en-US" u="sng"/>
              <a:t>也</a:t>
            </a:r>
            <a:r>
              <a:rPr lang="zh-CN" altLang="en-US" u="sng">
                <a:solidFill>
                  <a:srgbClr val="0000FF"/>
                </a:solidFill>
              </a:rPr>
              <a:t>若   子</a:t>
            </a:r>
            <a:r>
              <a:rPr lang="zh-CN" altLang="en-US" u="sng"/>
              <a:t>，   其</a:t>
            </a:r>
            <a:r>
              <a:rPr lang="zh-CN" altLang="en-US" u="sng">
                <a:solidFill>
                  <a:srgbClr val="0000FF"/>
                </a:solidFill>
              </a:rPr>
              <a:t>置    </a:t>
            </a:r>
            <a:r>
              <a:rPr lang="zh-CN" altLang="en-US" u="sng"/>
              <a:t>也若弃，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栽种时要像对待子女一样细心，栽好后要像丢弃它一样放在一边，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种植   像   对待孩子一样   放置，指放在一边不管</a:t>
            </a:r>
            <a:endParaRPr lang="en-US" altLang="zh-CN" sz="1600">
              <a:solidFill>
                <a:srgbClr val="0000FF"/>
              </a:solidFill>
            </a:endParaRPr>
          </a:p>
          <a:p>
            <a:endParaRPr lang="en-US" altLang="zh-CN" sz="1600">
              <a:solidFill>
                <a:srgbClr val="0000FF"/>
              </a:solidFill>
            </a:endParaRPr>
          </a:p>
          <a:p>
            <a:r>
              <a:rPr lang="zh-CN" altLang="en-US" u="sng"/>
              <a:t>则其</a:t>
            </a:r>
            <a:r>
              <a:rPr lang="zh-CN" altLang="en-US" u="sng">
                <a:solidFill>
                  <a:srgbClr val="0000FF"/>
                </a:solidFill>
              </a:rPr>
              <a:t>天   </a:t>
            </a:r>
            <a:r>
              <a:rPr lang="zh-CN" altLang="en-US" u="sng"/>
              <a:t>者</a:t>
            </a:r>
            <a:r>
              <a:rPr lang="zh-CN" altLang="en-US" u="sng">
                <a:solidFill>
                  <a:srgbClr val="0000FF"/>
                </a:solidFill>
              </a:rPr>
              <a:t>全   </a:t>
            </a:r>
            <a:r>
              <a:rPr lang="zh-CN" altLang="en-US" u="sng"/>
              <a:t>而其</a:t>
            </a:r>
            <a:r>
              <a:rPr lang="zh-CN" altLang="en-US" u="sng">
                <a:solidFill>
                  <a:srgbClr val="0000FF"/>
                </a:solidFill>
              </a:rPr>
              <a:t>性  得  </a:t>
            </a:r>
            <a:r>
              <a:rPr lang="zh-CN" altLang="en-US" u="sng"/>
              <a:t>矣。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那么树木的天性就得以保全，它的本性也就能够得到充分发展。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     天性      保全         本性 得到充分发展</a:t>
            </a:r>
            <a:endParaRPr lang="en-US" altLang="zh-CN" sz="1600">
              <a:solidFill>
                <a:srgbClr val="0000FF"/>
              </a:solidFill>
            </a:endParaRPr>
          </a:p>
          <a:p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u="sng">
                <a:solidFill>
                  <a:srgbClr val="0000FF"/>
                </a:solidFill>
              </a:rPr>
              <a:t>故</a:t>
            </a:r>
            <a:r>
              <a:rPr lang="zh-CN" altLang="en-US" u="sng"/>
              <a:t>吾不</a:t>
            </a:r>
            <a:r>
              <a:rPr lang="zh-CN" altLang="en-US" u="sng">
                <a:solidFill>
                  <a:srgbClr val="0000FF"/>
                </a:solidFill>
              </a:rPr>
              <a:t>害</a:t>
            </a:r>
            <a:r>
              <a:rPr lang="zh-CN" altLang="en-US" u="sng"/>
              <a:t>其长</a:t>
            </a:r>
            <a:r>
              <a:rPr lang="zh-CN" altLang="en-US" u="sng">
                <a:solidFill>
                  <a:srgbClr val="0000FF"/>
                </a:solidFill>
              </a:rPr>
              <a:t>而已</a:t>
            </a:r>
            <a:r>
              <a:rPr lang="zh-CN" altLang="en-US" u="sng"/>
              <a:t>，非有能</a:t>
            </a:r>
            <a:r>
              <a:rPr lang="zh-CN" altLang="en-US" u="sng">
                <a:solidFill>
                  <a:srgbClr val="0000FF"/>
                </a:solidFill>
              </a:rPr>
              <a:t>硕茂</a:t>
            </a:r>
            <a:r>
              <a:rPr lang="zh-CN" altLang="en-US" u="sng"/>
              <a:t>之也；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所以我只是不妨碍它生长罢了，并不是有能使它长得高大茂盛的办法；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所以     妨害      罢了           使动，使</a:t>
            </a:r>
            <a:r>
              <a:rPr lang="en-US" altLang="zh-CN" sz="1600">
                <a:solidFill>
                  <a:srgbClr val="0000FF"/>
                </a:solidFill>
              </a:rPr>
              <a:t>……</a:t>
            </a:r>
            <a:r>
              <a:rPr lang="zh-CN" altLang="en-US" sz="1600">
                <a:solidFill>
                  <a:srgbClr val="0000FF"/>
                </a:solidFill>
              </a:rPr>
              <a:t>高大茂盛</a:t>
            </a:r>
            <a:endParaRPr lang="en-US" altLang="zh-CN" sz="1600">
              <a:solidFill>
                <a:srgbClr val="0000FF"/>
              </a:solidFill>
            </a:endParaRPr>
          </a:p>
          <a:p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u="sng"/>
              <a:t>不</a:t>
            </a:r>
            <a:r>
              <a:rPr lang="zh-CN" altLang="en-US" u="sng">
                <a:solidFill>
                  <a:srgbClr val="0000FF"/>
                </a:solidFill>
              </a:rPr>
              <a:t>抑耗</a:t>
            </a:r>
            <a:r>
              <a:rPr lang="zh-CN" altLang="en-US" u="sng"/>
              <a:t>  其  </a:t>
            </a:r>
            <a:r>
              <a:rPr lang="zh-CN" altLang="en-US" u="sng">
                <a:solidFill>
                  <a:srgbClr val="0000FF"/>
                </a:solidFill>
              </a:rPr>
              <a:t>实</a:t>
            </a:r>
            <a:r>
              <a:rPr lang="zh-CN" altLang="en-US" u="sng"/>
              <a:t>而已，非有能</a:t>
            </a:r>
            <a:r>
              <a:rPr lang="zh-CN" altLang="en-US" u="sng">
                <a:solidFill>
                  <a:srgbClr val="0000FF"/>
                </a:solidFill>
              </a:rPr>
              <a:t>早  </a:t>
            </a:r>
            <a:r>
              <a:rPr lang="zh-CN" altLang="en-US" u="sng"/>
              <a:t>而</a:t>
            </a:r>
            <a:r>
              <a:rPr lang="zh-CN" altLang="en-US" u="sng">
                <a:solidFill>
                  <a:srgbClr val="0000FF"/>
                </a:solidFill>
              </a:rPr>
              <a:t>蕃  </a:t>
            </a:r>
            <a:r>
              <a:rPr lang="zh-CN" altLang="en-US" u="sng"/>
              <a:t>之也。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不过是不抑制损耗它结果罢了，也并不是有能力使它果实结得早又多。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 抑制、损耗      结果               使</a:t>
            </a:r>
            <a:r>
              <a:rPr lang="en-US" altLang="zh-CN" sz="1600">
                <a:solidFill>
                  <a:srgbClr val="0000FF"/>
                </a:solidFill>
              </a:rPr>
              <a:t>……</a:t>
            </a:r>
            <a:r>
              <a:rPr lang="zh-CN" altLang="en-US" sz="1600">
                <a:solidFill>
                  <a:srgbClr val="0000FF"/>
                </a:solidFill>
              </a:rPr>
              <a:t>早   使</a:t>
            </a:r>
            <a:r>
              <a:rPr lang="en-US" altLang="zh-CN" sz="1600">
                <a:solidFill>
                  <a:srgbClr val="0000FF"/>
                </a:solidFill>
              </a:rPr>
              <a:t>……</a:t>
            </a:r>
            <a:r>
              <a:rPr lang="zh-CN" altLang="en-US" sz="1600">
                <a:solidFill>
                  <a:srgbClr val="0000FF"/>
                </a:solidFill>
              </a:rPr>
              <a:t>多                         </a:t>
            </a:r>
            <a:endParaRPr lang="en-US" altLang="zh-CN" sz="1600">
              <a:solidFill>
                <a:srgbClr val="0000FF"/>
              </a:solidFill>
            </a:endParaRPr>
          </a:p>
          <a:p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4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4834" y="-1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三段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69984" y="839734"/>
            <a:ext cx="651962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FangSong" panose="02010609060101010101" pitchFamily="49" charset="-122"/>
                <a:ea typeface="FangSong" panose="02010609060101010101" pitchFamily="49" charset="-122"/>
              </a:defRPr>
            </a:lvl1pPr>
          </a:lstStyle>
          <a:p>
            <a:r>
              <a:rPr lang="zh-CN" altLang="en-US" u="sng"/>
              <a:t>他植者</a:t>
            </a:r>
            <a:r>
              <a:rPr lang="zh-CN" altLang="en-US" u="sng">
                <a:solidFill>
                  <a:srgbClr val="0000FF"/>
                </a:solidFill>
              </a:rPr>
              <a:t>则  </a:t>
            </a:r>
            <a:r>
              <a:rPr lang="zh-CN" altLang="en-US" u="sng"/>
              <a:t>不   </a:t>
            </a:r>
            <a:r>
              <a:rPr lang="zh-CN" altLang="en-US" u="sng">
                <a:solidFill>
                  <a:srgbClr val="0000FF"/>
                </a:solidFill>
              </a:rPr>
              <a:t>然</a:t>
            </a:r>
            <a:r>
              <a:rPr lang="zh-CN" altLang="en-US" u="sng"/>
              <a:t>，根</a:t>
            </a:r>
            <a:r>
              <a:rPr lang="zh-CN" altLang="en-US" u="sng">
                <a:solidFill>
                  <a:srgbClr val="0000FF"/>
                </a:solidFill>
              </a:rPr>
              <a:t>拳   </a:t>
            </a:r>
            <a:r>
              <a:rPr lang="zh-CN" altLang="en-US" u="sng"/>
              <a:t>而土  </a:t>
            </a:r>
            <a:r>
              <a:rPr lang="zh-CN" altLang="en-US" u="sng">
                <a:solidFill>
                  <a:srgbClr val="0000FF"/>
                </a:solidFill>
              </a:rPr>
              <a:t>易 </a:t>
            </a:r>
            <a:r>
              <a:rPr lang="zh-CN" altLang="en-US" u="sng"/>
              <a:t>，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别的种树人却不是这样。种树时，树根拳曲着，又换了生土；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       却           这样     拳曲            更换</a:t>
            </a:r>
            <a:endParaRPr lang="en-US" altLang="zh-CN" sz="1600">
              <a:solidFill>
                <a:srgbClr val="0000FF"/>
              </a:solidFill>
            </a:endParaRPr>
          </a:p>
          <a:p>
            <a:r>
              <a:rPr lang="zh-CN" altLang="en-US" u="sng"/>
              <a:t>其</a:t>
            </a:r>
            <a:r>
              <a:rPr lang="zh-CN" altLang="en-US" u="sng">
                <a:solidFill>
                  <a:srgbClr val="0000FF"/>
                </a:solidFill>
              </a:rPr>
              <a:t>培  </a:t>
            </a:r>
            <a:r>
              <a:rPr lang="zh-CN" altLang="en-US" u="sng"/>
              <a:t>之也，</a:t>
            </a:r>
            <a:r>
              <a:rPr lang="zh-CN" altLang="en-US" u="sng">
                <a:solidFill>
                  <a:srgbClr val="0000FF"/>
                </a:solidFill>
              </a:rPr>
              <a:t>若  </a:t>
            </a:r>
            <a:r>
              <a:rPr lang="zh-CN" altLang="en-US" u="sng"/>
              <a:t>不</a:t>
            </a:r>
            <a:r>
              <a:rPr lang="zh-CN" altLang="en-US" u="sng">
                <a:solidFill>
                  <a:srgbClr val="0000FF"/>
                </a:solidFill>
              </a:rPr>
              <a:t>过   </a:t>
            </a:r>
            <a:r>
              <a:rPr lang="zh-CN" altLang="en-US" u="sng"/>
              <a:t>焉则不   </a:t>
            </a:r>
            <a:r>
              <a:rPr lang="zh-CN" altLang="en-US" u="sng">
                <a:solidFill>
                  <a:srgbClr val="0000FF"/>
                </a:solidFill>
              </a:rPr>
              <a:t>及</a:t>
            </a:r>
            <a:r>
              <a:rPr lang="zh-CN" altLang="en-US" u="sng"/>
              <a:t>。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给树培土的时候，不是过紧就是太松。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  培土         如果      超过                 到</a:t>
            </a:r>
            <a:endParaRPr lang="en-US" altLang="zh-CN" sz="1600">
              <a:solidFill>
                <a:srgbClr val="0000FF"/>
              </a:solidFill>
            </a:endParaRPr>
          </a:p>
          <a:p>
            <a:r>
              <a:rPr lang="zh-CN" altLang="en-US" u="sng">
                <a:solidFill>
                  <a:srgbClr val="0000FF"/>
                </a:solidFill>
              </a:rPr>
              <a:t>苟</a:t>
            </a:r>
            <a:r>
              <a:rPr lang="zh-CN" altLang="en-US" u="sng"/>
              <a:t>有能反是者，则又</a:t>
            </a:r>
            <a:r>
              <a:rPr lang="zh-CN" altLang="en-US" u="sng">
                <a:solidFill>
                  <a:srgbClr val="0000FF"/>
                </a:solidFill>
              </a:rPr>
              <a:t>爱</a:t>
            </a:r>
            <a:r>
              <a:rPr lang="zh-CN" altLang="en-US" u="sng"/>
              <a:t>之太   </a:t>
            </a:r>
            <a:r>
              <a:rPr lang="zh-CN" altLang="en-US" u="sng">
                <a:solidFill>
                  <a:srgbClr val="0000FF"/>
                </a:solidFill>
              </a:rPr>
              <a:t>恩</a:t>
            </a:r>
            <a:r>
              <a:rPr lang="zh-CN" altLang="en-US" u="sng"/>
              <a:t>，忧之太勤。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如果有能够做法相反的人，就又爱护得太过用心，担心它太过分了；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如果                       爱护    情谊深厚，用心   </a:t>
            </a:r>
            <a:endParaRPr lang="en-US" altLang="zh-CN" sz="1600">
              <a:solidFill>
                <a:srgbClr val="0000FF"/>
              </a:solidFill>
            </a:endParaRPr>
          </a:p>
          <a:p>
            <a:r>
              <a:rPr lang="zh-CN" altLang="en-US" u="sng"/>
              <a:t>旦视而暮抚，已去而复顾。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早晨去看了，晚上又去摸摸，已经离开了，又回来望望。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450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三段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24831-9B22-D344-AE52-721773F195F1}"/>
              </a:ext>
            </a:extLst>
          </p:cNvPr>
          <p:cNvSpPr txBox="1"/>
          <p:nvPr/>
        </p:nvSpPr>
        <p:spPr>
          <a:xfrm>
            <a:off x="6850196" y="2005634"/>
            <a:ext cx="15279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chemeClr val="bg1"/>
                </a:solidFill>
              </a:rPr>
              <a:t>概括意思：</a:t>
            </a:r>
            <a:endParaRPr kumimoji="1" lang="en-US" altLang="zh-CN" sz="2000">
              <a:solidFill>
                <a:schemeClr val="bg1"/>
              </a:solidFill>
            </a:endParaRPr>
          </a:p>
          <a:p>
            <a:r>
              <a:rPr kumimoji="1" lang="zh-CN" altLang="en-US" sz="2000">
                <a:solidFill>
                  <a:schemeClr val="accent6">
                    <a:lumMod val="75000"/>
                  </a:schemeClr>
                </a:solidFill>
              </a:rPr>
              <a:t>郭橐驼指出其他种树人的不足之处。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150789" y="824571"/>
            <a:ext cx="65196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FangSong" panose="02010609060101010101" pitchFamily="49" charset="-122"/>
                <a:ea typeface="FangSong" panose="02010609060101010101" pitchFamily="49" charset="-122"/>
              </a:defRPr>
            </a:lvl1pPr>
          </a:lstStyle>
          <a:p>
            <a:r>
              <a:rPr lang="zh-CN" altLang="en-US" u="sng"/>
              <a:t>甚者，</a:t>
            </a:r>
            <a:r>
              <a:rPr lang="zh-CN" altLang="en-US" u="sng">
                <a:solidFill>
                  <a:srgbClr val="0000FF"/>
                </a:solidFill>
              </a:rPr>
              <a:t>爪</a:t>
            </a:r>
            <a:r>
              <a:rPr lang="zh-CN" altLang="en-US" u="sng"/>
              <a:t>其肤    </a:t>
            </a:r>
            <a:r>
              <a:rPr lang="zh-CN" altLang="en-US" u="sng">
                <a:solidFill>
                  <a:srgbClr val="0000FF"/>
                </a:solidFill>
              </a:rPr>
              <a:t>以       验  </a:t>
            </a:r>
            <a:r>
              <a:rPr lang="zh-CN" altLang="en-US" u="sng"/>
              <a:t>其生枯，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更严重的，甚至掐破树皮来查看它是死是活着，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     名作动，掐破     来，表目的    检验</a:t>
            </a:r>
            <a:endParaRPr lang="en-US" altLang="zh-CN" sz="1600">
              <a:solidFill>
                <a:srgbClr val="0000FF"/>
              </a:solidFill>
            </a:endParaRPr>
          </a:p>
          <a:p>
            <a:r>
              <a:rPr lang="zh-CN" altLang="en-US" u="sng"/>
              <a:t>摇其</a:t>
            </a:r>
            <a:r>
              <a:rPr lang="zh-CN" altLang="en-US" u="sng">
                <a:solidFill>
                  <a:srgbClr val="0000FF"/>
                </a:solidFill>
              </a:rPr>
              <a:t>本</a:t>
            </a:r>
            <a:r>
              <a:rPr lang="zh-CN" altLang="en-US" u="sng"/>
              <a:t>以观其疏密，而木之</a:t>
            </a:r>
            <a:r>
              <a:rPr lang="zh-CN" altLang="en-US" u="sng">
                <a:solidFill>
                  <a:srgbClr val="0000FF"/>
                </a:solidFill>
              </a:rPr>
              <a:t>性  日</a:t>
            </a:r>
            <a:r>
              <a:rPr lang="zh-CN" altLang="en-US" u="sng"/>
              <a:t>以离矣。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摇动树的根部来看培土是松还是紧，却一天天背离了树的本性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     根部                           本性   名作状，一天天地</a:t>
            </a:r>
            <a:endParaRPr lang="en-US" altLang="zh-CN" sz="1600">
              <a:solidFill>
                <a:srgbClr val="0000FF"/>
              </a:solidFill>
            </a:endParaRPr>
          </a:p>
          <a:p>
            <a:r>
              <a:rPr lang="zh-CN" altLang="en-US" u="sng"/>
              <a:t>虽曰爱之，其实害之；虽曰忧之，其实仇之；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虽然说是喜爱它，这实际上是害它；虽说是担心它，这实际上是仇视它。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u="sng"/>
              <a:t>故</a:t>
            </a:r>
            <a:r>
              <a:rPr lang="zh-CN" altLang="en-US" u="sng">
                <a:solidFill>
                  <a:srgbClr val="0000FF"/>
                </a:solidFill>
              </a:rPr>
              <a:t>不我若    </a:t>
            </a:r>
            <a:r>
              <a:rPr lang="zh-CN" altLang="en-US" u="sng"/>
              <a:t>也。吾又何能为哉？”</a:t>
            </a:r>
            <a:endParaRPr lang="en-US" altLang="zh-CN" u="sng"/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所以他们种植的树都不如我。我又哪里有什么特殊本领呢？”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</a:rPr>
              <a:t>宾前，不若我，比不上我</a:t>
            </a:r>
            <a:endParaRPr lang="en-US" altLang="zh-CN" sz="1600">
              <a:solidFill>
                <a:srgbClr val="0000FF"/>
              </a:solidFill>
            </a:endParaRPr>
          </a:p>
          <a:p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4559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3528" y="0"/>
            <a:ext cx="583047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图文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779CC7-853F-5E4D-810F-5FD7D728BCA2}"/>
              </a:ext>
            </a:extLst>
          </p:cNvPr>
          <p:cNvSpPr/>
          <p:nvPr/>
        </p:nvSpPr>
        <p:spPr>
          <a:xfrm>
            <a:off x="217185" y="915566"/>
            <a:ext cx="3096344" cy="2952328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679891-2163-9342-9120-56D30F71D312}"/>
              </a:ext>
            </a:extLst>
          </p:cNvPr>
          <p:cNvSpPr txBox="1"/>
          <p:nvPr/>
        </p:nvSpPr>
        <p:spPr>
          <a:xfrm>
            <a:off x="3372508" y="501143"/>
            <a:ext cx="57714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思考</a:t>
            </a:r>
            <a:r>
              <a:rPr kumimoji="1" lang="en-US" altLang="zh-CN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</a:p>
          <a:p>
            <a:r>
              <a:rPr lang="zh-CN" altLang="en-US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本段最突出的手法是什么？并简要分析。</a:t>
            </a:r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r>
              <a:rPr lang="zh-CN" altLang="en-US" sz="2400">
                <a:solidFill>
                  <a:schemeClr val="accent1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对比</a:t>
            </a:r>
            <a:endParaRPr lang="en-US" altLang="zh-CN" sz="2400">
              <a:solidFill>
                <a:schemeClr val="accent1">
                  <a:lumMod val="60000"/>
                  <a:lumOff val="4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6BE4-FC9C-5D41-BF66-08D05F9160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5" y="1191809"/>
            <a:ext cx="3324619" cy="22949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0F3E88D-6E95-5A44-8B55-535040FDA6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957285"/>
              </p:ext>
            </p:extLst>
          </p:nvPr>
        </p:nvGraphicFramePr>
        <p:xfrm>
          <a:off x="3704218" y="1856902"/>
          <a:ext cx="5159932" cy="3291840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496990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4121408541"/>
                    </a:ext>
                  </a:extLst>
                </a:gridCol>
                <a:gridCol w="2849779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885409935"/>
                    </a:ext>
                  </a:extLst>
                </a:gridCol>
                <a:gridCol w="1813163">
                  <a:extLst>
                    <a:ext uri="{9D8B030D-6E8A-4147-A177-3AD203B41FA5}">
                      <a16:col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18073138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1800" kern="10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郭橐驼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其他种植者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7054747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方法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其本欲舒，其培欲平，其土欲故，其筑欲密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根拳而土易，其培之也，若不，过焉则不及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8122668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态度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勿动勿虑，去不复顾。其莳也若子，其置也若弃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旦视而暮抚，已去而复顾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8528062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结果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其天者全而其性得矣</a:t>
                      </a:r>
                      <a:endParaRPr lang="zh-CN" sz="1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1800" kern="100">
                          <a:effectLst/>
                        </a:rPr>
                        <a:t>木之性日以离矣</a:t>
                      </a:r>
                      <a:endParaRPr lang="zh-CN" sz="1800" kern="100">
                        <a:effectLst/>
                        <a:latin typeface="宋体" pitchFamily="2" charset="-122"/>
                        <a:ea typeface="宋体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4447255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99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7984" y="0"/>
            <a:ext cx="4716016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E9823-DC36-374C-BF6E-7B694349DF2C}"/>
              </a:ext>
            </a:extLst>
          </p:cNvPr>
          <p:cNvSpPr txBox="1"/>
          <p:nvPr/>
        </p:nvSpPr>
        <p:spPr>
          <a:xfrm>
            <a:off x="184696" y="26802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STLiti" panose="02010800040101010101" pitchFamily="2" charset="-122"/>
                <a:ea typeface="STLiti" panose="02010800040101010101" pitchFamily="2" charset="-122"/>
              </a:rPr>
              <a:t>尝试背诵第三段。（重点）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57CDE7-D8E6-B74A-9856-83AC06473631}"/>
              </a:ext>
            </a:extLst>
          </p:cNvPr>
          <p:cNvSpPr txBox="1"/>
          <p:nvPr/>
        </p:nvSpPr>
        <p:spPr>
          <a:xfrm>
            <a:off x="0" y="676443"/>
            <a:ext cx="4464496" cy="4461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理解性默写：</a:t>
            </a: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/>
              <a:t>1.</a:t>
            </a:r>
            <a:r>
              <a:rPr kumimoji="1" lang="zh-CN" altLang="en-US" sz="2400"/>
              <a:t> 郭橐驼说他种树种的好的原因是：                    ，     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en-US" altLang="zh-CN" sz="2400"/>
              <a:t>2.</a:t>
            </a:r>
            <a:r>
              <a:rPr kumimoji="1" lang="zh-CN" altLang="en-US" sz="2400"/>
              <a:t>表达郭橐驼并没有使树木长高长大的秘诀，只是不妨碍生长意思的句子是：          ， 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en-US" altLang="zh-CN" sz="2400"/>
              <a:t>3.</a:t>
            </a:r>
            <a:r>
              <a:rPr kumimoji="1" lang="zh-CN" altLang="en-US" sz="2400"/>
              <a:t>写其他种树人早晚都要探视抚摸的句子是：             ，               。</a:t>
            </a:r>
            <a:endParaRPr kumimoji="1" lang="en-US" altLang="zh-CN" sz="2400"/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B87A3BC-B2EE-2F40-802C-08C8F96E5A0B}"/>
              </a:ext>
            </a:extLst>
          </p:cNvPr>
          <p:cNvCxnSpPr/>
          <p:nvPr/>
        </p:nvCxnSpPr>
        <p:spPr>
          <a:xfrm>
            <a:off x="2339752" y="2283718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120FC7-7D32-864C-B025-6748219D220C}"/>
              </a:ext>
            </a:extLst>
          </p:cNvPr>
          <p:cNvCxnSpPr/>
          <p:nvPr/>
        </p:nvCxnSpPr>
        <p:spPr>
          <a:xfrm>
            <a:off x="683568" y="2283718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465F0D-578E-FD46-B76A-519EA8872AC8}"/>
              </a:ext>
            </a:extLst>
          </p:cNvPr>
          <p:cNvCxnSpPr/>
          <p:nvPr/>
        </p:nvCxnSpPr>
        <p:spPr>
          <a:xfrm>
            <a:off x="2921000" y="3940335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0B16C4-2C85-E541-81C7-ED22F3C5479B}"/>
              </a:ext>
            </a:extLst>
          </p:cNvPr>
          <p:cNvCxnSpPr/>
          <p:nvPr/>
        </p:nvCxnSpPr>
        <p:spPr>
          <a:xfrm>
            <a:off x="1732868" y="393990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E162CD-E991-614B-B992-026A3D97B430}"/>
              </a:ext>
            </a:extLst>
          </p:cNvPr>
          <p:cNvSpPr txBox="1"/>
          <p:nvPr/>
        </p:nvSpPr>
        <p:spPr>
          <a:xfrm>
            <a:off x="4572000" y="1347614"/>
            <a:ext cx="4464496" cy="2799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1.</a:t>
            </a:r>
            <a:r>
              <a:rPr lang="zh-CN" altLang="en-US" sz="2400">
                <a:solidFill>
                  <a:schemeClr val="accent6"/>
                </a:solidFill>
              </a:rPr>
              <a:t>橐驼非能使木寿且孳也，能顺木之天以致其性焉尔。</a:t>
            </a: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2.</a:t>
            </a:r>
            <a:r>
              <a:rPr lang="zh-CN" altLang="en-US" sz="2400">
                <a:solidFill>
                  <a:schemeClr val="accent6"/>
                </a:solidFill>
              </a:rPr>
              <a:t>故吾不害其长而已，非有能硕茂之也。</a:t>
            </a: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3.</a:t>
            </a:r>
            <a:r>
              <a:rPr lang="zh-CN" altLang="en-US" sz="2400">
                <a:solidFill>
                  <a:schemeClr val="accent6"/>
                </a:solidFill>
              </a:rPr>
              <a:t>旦视而暮抚，已去而复顾。</a:t>
            </a:r>
            <a:endParaRPr kumimoji="1" lang="zh-CN" altLang="en-US" sz="2400">
              <a:solidFill>
                <a:schemeClr val="accent6"/>
              </a:solidFill>
            </a:endParaRP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BCB9FA8-3F7F-AC44-8A2D-618C8893875B}"/>
              </a:ext>
            </a:extLst>
          </p:cNvPr>
          <p:cNvCxnSpPr/>
          <p:nvPr/>
        </p:nvCxnSpPr>
        <p:spPr>
          <a:xfrm>
            <a:off x="1836204" y="5020022"/>
            <a:ext cx="79208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EE4096-AF3C-D745-B039-3A508BEC1A00}"/>
              </a:ext>
            </a:extLst>
          </p:cNvPr>
          <p:cNvCxnSpPr/>
          <p:nvPr/>
        </p:nvCxnSpPr>
        <p:spPr>
          <a:xfrm>
            <a:off x="3027704" y="5035236"/>
            <a:ext cx="104542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898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7457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757517" y="-2"/>
            <a:ext cx="2386482" cy="5143501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882003" y="483518"/>
            <a:ext cx="2010476" cy="4032448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四段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0" y="242339"/>
            <a:ext cx="688200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 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问者曰：“以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子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之道，移之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官   理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，可乎？”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  问的人说：“把你种树的方法，转用到做官治民上，可行吗？”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    对人的尊称，即“您”    名作动，做官 治理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驼曰：“我知种树而已，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理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非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吾业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也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橐驼说：“我只知道种树罢了，做官治民，不是我的职业。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                   治理百姓  否定判断词  判断语气词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然吾居乡，见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长  人者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好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烦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其令，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若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甚怜焉，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但是我住在乡里，看见那些官吏喜欢不断发号施令，好像是很怜爱百姓啊，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名动用，领导  做官的人   繁多，使动    好像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卒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  以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祸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   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旦暮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吏来而呼曰：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但百姓最终反因此遭受祸害。从早到晚那些小吏跑来大喊：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最终  名作动，遭受灾祸  名作状，从早到晚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/>
              <a:t>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‘官命促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尔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耕，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勖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尔植，督尔获，早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缫  而  绪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长官命令：催促你们耕地，勉励你们种植，督促你们收获，早些煮茧抽丝。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 你们     勉励                   煮茧抽丝 同“尔”丝头        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545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702105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713908" y="-2"/>
            <a:ext cx="2430091" cy="5143501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97599" y="483518"/>
            <a:ext cx="2094880" cy="4104456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四段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24831-9B22-D344-AE52-721773F195F1}"/>
              </a:ext>
            </a:extLst>
          </p:cNvPr>
          <p:cNvSpPr txBox="1"/>
          <p:nvPr/>
        </p:nvSpPr>
        <p:spPr>
          <a:xfrm>
            <a:off x="6850196" y="2005634"/>
            <a:ext cx="15279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chemeClr val="bg1"/>
                </a:solidFill>
              </a:rPr>
              <a:t>概括段意：</a:t>
            </a:r>
            <a:endParaRPr kumimoji="1" lang="en-US" altLang="zh-CN" sz="2000">
              <a:solidFill>
                <a:schemeClr val="bg1"/>
              </a:solidFill>
            </a:endParaRPr>
          </a:p>
          <a:p>
            <a:r>
              <a:rPr kumimoji="1" lang="zh-CN" altLang="en-US" sz="2000">
                <a:solidFill>
                  <a:schemeClr val="accent6">
                    <a:lumMod val="75000"/>
                  </a:schemeClr>
                </a:solidFill>
              </a:rPr>
              <a:t>郭橐驼关于政事的看法。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95494" y="404467"/>
            <a:ext cx="661841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早织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而   缕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字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而幼孩，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遂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  而鸡豚。’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早早地织布纺线，养育好你们的孩子，喂养好你们的家禽牲畜！’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同“尔” 线   养育           成功，引申为喂好，喂大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鸣鼓而聚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之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，击木而召之。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一会儿打鼓招聚大家，一会儿鼓梆召唤大家。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代指百姓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吾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小人  辍  飧  饔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以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劳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吏者，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且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不得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暇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我们这些小百姓停止吃晚、早饭去慰劳那些小吏，尚且不得空暇，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古今异义  停止  晚饭  早饭   慰劳       尚且     空闲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又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何以  蕃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吾生而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安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吾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性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耶？故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病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且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怠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又怎能增加我们的生产，使我们生活安定呢？所以我们疲惫了也怠惰了</a:t>
            </a:r>
            <a:r>
              <a:rPr lang="en-US" altLang="zh-CN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宾前   增加             使动    性命       筋疲力尽  怠惰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若   是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，则与吾业者其亦有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类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乎？”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如果这样（扰民），它与我种树的行当大概也有相似的地方吧？”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如果   这样                          相似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18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3528" y="0"/>
            <a:ext cx="583047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679891-2163-9342-9120-56D30F71D312}"/>
              </a:ext>
            </a:extLst>
          </p:cNvPr>
          <p:cNvSpPr txBox="1"/>
          <p:nvPr/>
        </p:nvSpPr>
        <p:spPr>
          <a:xfrm>
            <a:off x="3347864" y="523582"/>
            <a:ext cx="56830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思考</a:t>
            </a:r>
            <a:r>
              <a:rPr kumimoji="1" lang="en-US" altLang="zh-CN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</a:p>
          <a:p>
            <a:r>
              <a:rPr lang="zh-CN" altLang="en-US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郭橐驼是怎样描述官吏烦令扰民的？</a:t>
            </a:r>
            <a:endParaRPr lang="en-US" altLang="zh-CN" sz="24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①</a:t>
            </a:r>
            <a:r>
              <a:rPr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先简要概括“长人者好烦其令，若甚怜焉，而卒以祸。”</a:t>
            </a:r>
            <a:endParaRPr lang="en-US" altLang="zh-CN" sz="24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en-US" altLang="zh-CN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②</a:t>
            </a:r>
            <a:r>
              <a:rPr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接着用铺陈的手法，把“吏治不善”的种种表现加以集中，加以典型化，且有言有行，刻画细致入微，入木三分。如写官吏们大声吆喝，驱使人民劳作，一连用了三个“尔”、四个“而”和七个动词。</a:t>
            </a:r>
            <a:endParaRPr lang="zh-CN" altLang="zh-CN" sz="24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6BE4-FC9C-5D41-BF66-08D05F9160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08520" y="1381423"/>
            <a:ext cx="3772600" cy="24144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237416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7984" y="0"/>
            <a:ext cx="4716016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E9823-DC36-374C-BF6E-7B694349DF2C}"/>
              </a:ext>
            </a:extLst>
          </p:cNvPr>
          <p:cNvSpPr txBox="1"/>
          <p:nvPr/>
        </p:nvSpPr>
        <p:spPr>
          <a:xfrm>
            <a:off x="184696" y="26802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STLiti" panose="02010800040101010101" pitchFamily="2" charset="-122"/>
                <a:ea typeface="STLiti" panose="02010800040101010101" pitchFamily="2" charset="-122"/>
              </a:rPr>
              <a:t>尝试背诵第四段。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57CDE7-D8E6-B74A-9856-83AC06473631}"/>
              </a:ext>
            </a:extLst>
          </p:cNvPr>
          <p:cNvSpPr txBox="1"/>
          <p:nvPr/>
        </p:nvSpPr>
        <p:spPr>
          <a:xfrm>
            <a:off x="20042" y="615220"/>
            <a:ext cx="4464496" cy="4461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理解性默写：</a:t>
            </a: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/>
              <a:t>1.</a:t>
            </a:r>
            <a:r>
              <a:rPr kumimoji="1" lang="zh-CN" altLang="en-US" sz="2400"/>
              <a:t>郭橐驼看到的做官者频发政令的结果是：             ，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en-US" altLang="zh-CN" sz="2400"/>
              <a:t>2.</a:t>
            </a:r>
            <a:r>
              <a:rPr kumimoji="1" lang="zh-CN" altLang="en-US" sz="2400"/>
              <a:t>当地官员频发政令，聚集百姓的句子是：               ，                  。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en-US" altLang="zh-CN" sz="2400"/>
              <a:t>3.</a:t>
            </a:r>
            <a:r>
              <a:rPr kumimoji="1" lang="zh-CN" altLang="en-US" sz="2400"/>
              <a:t>写出百姓忙于慰劳官吏，无法劳作生产的句子是：                ，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zh-CN" altLang="en-US" sz="2400"/>
              <a:t>                        ，                              ？</a:t>
            </a:r>
            <a:endParaRPr kumimoji="1" lang="en-US" altLang="zh-CN" sz="2400"/>
          </a:p>
        </p:txBody>
      </p:sp>
      <p:cxnSp>
        <p:nvCxnSpPr>
          <p:cNvPr id="12" name="直线连接符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B87A3BC-B2EE-2F40-802C-08C8F96E5A0B}"/>
              </a:ext>
            </a:extLst>
          </p:cNvPr>
          <p:cNvCxnSpPr/>
          <p:nvPr/>
        </p:nvCxnSpPr>
        <p:spPr>
          <a:xfrm>
            <a:off x="1525985" y="2211710"/>
            <a:ext cx="8640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120FC7-7D32-864C-B025-6748219D220C}"/>
              </a:ext>
            </a:extLst>
          </p:cNvPr>
          <p:cNvCxnSpPr/>
          <p:nvPr/>
        </p:nvCxnSpPr>
        <p:spPr>
          <a:xfrm>
            <a:off x="2678113" y="2211710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线连接符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465F0D-578E-FD46-B76A-519EA8872AC8}"/>
              </a:ext>
            </a:extLst>
          </p:cNvPr>
          <p:cNvCxnSpPr/>
          <p:nvPr/>
        </p:nvCxnSpPr>
        <p:spPr>
          <a:xfrm>
            <a:off x="2921000" y="3363838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线连接符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0B16C4-2C85-E541-81C7-ED22F3C5479B}"/>
              </a:ext>
            </a:extLst>
          </p:cNvPr>
          <p:cNvCxnSpPr/>
          <p:nvPr/>
        </p:nvCxnSpPr>
        <p:spPr>
          <a:xfrm>
            <a:off x="1469299" y="3363838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CE162CD-E991-614B-B992-026A3D97B430}"/>
              </a:ext>
            </a:extLst>
          </p:cNvPr>
          <p:cNvSpPr txBox="1"/>
          <p:nvPr/>
        </p:nvSpPr>
        <p:spPr>
          <a:xfrm>
            <a:off x="4582021" y="1694800"/>
            <a:ext cx="4464496" cy="33530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1.</a:t>
            </a:r>
            <a:r>
              <a:rPr lang="zh-CN" altLang="en-US" sz="2400">
                <a:solidFill>
                  <a:schemeClr val="accent6"/>
                </a:solidFill>
              </a:rPr>
              <a:t>若甚怜焉，而卒以祸。</a:t>
            </a: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2.</a:t>
            </a:r>
            <a:r>
              <a:rPr lang="zh-CN" altLang="en-US" sz="2400">
                <a:solidFill>
                  <a:schemeClr val="accent6"/>
                </a:solidFill>
              </a:rPr>
              <a:t>鸣鼓而聚之，击木而召之。</a:t>
            </a:r>
            <a:endParaRPr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endParaRPr kumimoji="1" lang="en-US" altLang="zh-CN" sz="2400">
              <a:solidFill>
                <a:schemeClr val="accent6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>
                <a:solidFill>
                  <a:schemeClr val="accent6"/>
                </a:solidFill>
              </a:rPr>
              <a:t>3.</a:t>
            </a:r>
            <a:r>
              <a:rPr kumimoji="1" lang="zh-CN" altLang="en-US" sz="2400">
                <a:solidFill>
                  <a:schemeClr val="accent6"/>
                </a:solidFill>
              </a:rPr>
              <a:t>吾小人辍飧饔以劳吏者，且不得暇，又何以蕃吾生而安吾性耶？</a:t>
            </a:r>
          </a:p>
        </p:txBody>
      </p:sp>
      <p:cxnSp>
        <p:nvCxnSpPr>
          <p:cNvPr id="14" name="直线连接符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64FF5E1-6593-2246-9699-A7642070405B}"/>
              </a:ext>
            </a:extLst>
          </p:cNvPr>
          <p:cNvCxnSpPr/>
          <p:nvPr/>
        </p:nvCxnSpPr>
        <p:spPr>
          <a:xfrm>
            <a:off x="2678113" y="4443958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线连接符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111A57F-C279-D54E-AAB1-FCDAF8203E4C}"/>
              </a:ext>
            </a:extLst>
          </p:cNvPr>
          <p:cNvCxnSpPr/>
          <p:nvPr/>
        </p:nvCxnSpPr>
        <p:spPr>
          <a:xfrm>
            <a:off x="317171" y="4948014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线连接符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4D7A829-9B44-3042-8616-F2F77424367C}"/>
              </a:ext>
            </a:extLst>
          </p:cNvPr>
          <p:cNvCxnSpPr/>
          <p:nvPr/>
        </p:nvCxnSpPr>
        <p:spPr>
          <a:xfrm>
            <a:off x="1958033" y="4963383"/>
            <a:ext cx="203790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214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02" y="0"/>
            <a:ext cx="6618413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3" name="line01" hidden="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618414" y="-1"/>
            <a:ext cx="2525585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16" t="85082" r="70003"/>
          <a:stretch>
            <a:fillRect/>
          </a:stretch>
        </p:blipFill>
        <p:spPr>
          <a:xfrm>
            <a:off x="6713909" y="893665"/>
            <a:ext cx="615950" cy="488745"/>
          </a:xfrm>
          <a:prstGeom prst="rect">
            <a:avLst/>
          </a:prstGeom>
        </p:spPr>
      </p:pic>
      <p:cxnSp>
        <p:nvCxnSpPr>
          <p:cNvPr id="2" name="line01" hidden="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 hidden="1"/>
          <p:cNvCxnSpPr/>
          <p:nvPr/>
        </p:nvCxnSpPr>
        <p:spPr>
          <a:xfrm flipH="1">
            <a:off x="3492313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0" y="3178683"/>
            <a:ext cx="5650992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hidden="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5111456" y="22415"/>
            <a:ext cx="4857143" cy="3276191"/>
          </a:xfrm>
          <a:prstGeom prst="rect">
            <a:avLst/>
          </a:prstGeom>
        </p:spPr>
      </p:pic>
      <p:sp>
        <p:nvSpPr>
          <p:cNvPr id="7" name="图文框 6"/>
          <p:cNvSpPr/>
          <p:nvPr/>
        </p:nvSpPr>
        <p:spPr>
          <a:xfrm>
            <a:off x="6713908" y="483518"/>
            <a:ext cx="2178571" cy="4073550"/>
          </a:xfrm>
          <a:prstGeom prst="frame">
            <a:avLst>
              <a:gd name="adj1" fmla="val 6242"/>
            </a:avLst>
          </a:prstGeom>
          <a:solidFill>
            <a:srgbClr val="D3CDB7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89132" y="1965031"/>
            <a:ext cx="4208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第</a:t>
            </a:r>
            <a:endParaRPr lang="en-US" altLang="zh-CN" sz="2000">
              <a:solidFill>
                <a:schemeClr val="bg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  <a:p>
            <a:r>
              <a: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五段</a:t>
            </a:r>
          </a:p>
        </p:txBody>
      </p:sp>
      <p:sp>
        <p:nvSpPr>
          <p:cNvPr id="12" name="矩形 11"/>
          <p:cNvSpPr/>
          <p:nvPr/>
        </p:nvSpPr>
        <p:spPr>
          <a:xfrm>
            <a:off x="8325544" y="1543252"/>
            <a:ext cx="377838" cy="360040"/>
          </a:xfrm>
          <a:prstGeom prst="rect">
            <a:avLst/>
          </a:prstGeom>
          <a:solidFill>
            <a:schemeClr val="bg1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0500"/>
                    </a14:imgEffect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4520" flipH="1">
            <a:off x="6495417" y="-279041"/>
            <a:ext cx="3272338" cy="220722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7624831-9B22-D344-AE52-721773F195F1}"/>
              </a:ext>
            </a:extLst>
          </p:cNvPr>
          <p:cNvSpPr txBox="1"/>
          <p:nvPr/>
        </p:nvSpPr>
        <p:spPr>
          <a:xfrm>
            <a:off x="6850196" y="2005634"/>
            <a:ext cx="15279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chemeClr val="bg1"/>
                </a:solidFill>
              </a:rPr>
              <a:t>概括段意：</a:t>
            </a:r>
            <a:endParaRPr kumimoji="1" lang="en-US" altLang="zh-CN" sz="2000">
              <a:solidFill>
                <a:schemeClr val="bg1"/>
              </a:solidFill>
            </a:endParaRPr>
          </a:p>
          <a:p>
            <a:r>
              <a:rPr kumimoji="1" lang="zh-CN" altLang="en-US" sz="2000">
                <a:solidFill>
                  <a:schemeClr val="accent6">
                    <a:lumMod val="75000"/>
                  </a:schemeClr>
                </a:solidFill>
              </a:rPr>
              <a:t>阐述种树和养民之间的关系，交代写作目的。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95C9FCC-5C23-BE4F-BFD0-E6D8A7C4540F}"/>
              </a:ext>
            </a:extLst>
          </p:cNvPr>
          <p:cNvSpPr txBox="1"/>
          <p:nvPr/>
        </p:nvSpPr>
        <p:spPr>
          <a:xfrm>
            <a:off x="691926" y="1207964"/>
            <a:ext cx="57704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问者曰：“嘻，不亦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善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夫！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问的人说：     “不也是很好吗！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             好，表赞许</a:t>
            </a:r>
            <a:endParaRPr lang="en-US" altLang="zh-CN" sz="1600">
              <a:solidFill>
                <a:srgbClr val="0000FF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吾问养树，得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养  人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术。” 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我问种树的方法，得到了治民的方法。”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              治理百姓</a:t>
            </a:r>
            <a:endParaRPr lang="en-US" altLang="zh-CN" sz="2400" u="sng"/>
          </a:p>
          <a:p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传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其事       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以为       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官</a:t>
            </a:r>
            <a:r>
              <a:rPr lang="zh-CN" altLang="en-US" sz="2400" u="sng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戒</a:t>
            </a:r>
            <a:r>
              <a:rPr lang="zh-CN" altLang="en-US" sz="2400" u="sng">
                <a:latin typeface="FangSong" panose="02010609060101010101" pitchFamily="49" charset="-122"/>
                <a:ea typeface="FangSong" panose="02010609060101010101" pitchFamily="49" charset="-122"/>
              </a:rPr>
              <a:t>。</a:t>
            </a:r>
            <a:endParaRPr lang="en-US" altLang="zh-CN" sz="2400" u="sng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r>
              <a:rPr lang="zh-CN" altLang="en-US" sz="16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我为这件事作传把它作为官吏们的鉴戒。</a:t>
            </a:r>
            <a:endParaRPr lang="en-US" altLang="zh-CN" sz="16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1600">
                <a:solidFill>
                  <a:srgbClr val="0000FF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动词，记、作传     古今异义           鉴戒</a:t>
            </a:r>
          </a:p>
        </p:txBody>
      </p:sp>
    </p:spTree>
    <p:extLst>
      <p:ext uri="{BB962C8B-B14F-4D97-AF65-F5344CB8AC3E}">
        <p14:creationId xmlns:p14="http://schemas.microsoft.com/office/powerpoint/2010/main" val="426866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1880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B613365-EF69-344A-B9D1-F45DD307D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71550"/>
            <a:ext cx="2967047" cy="385975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E5E8EA-2807-2941-B4AC-C85AA94174F9}"/>
              </a:ext>
            </a:extLst>
          </p:cNvPr>
          <p:cNvSpPr txBox="1"/>
          <p:nvPr/>
        </p:nvSpPr>
        <p:spPr>
          <a:xfrm>
            <a:off x="4168182" y="1034249"/>
            <a:ext cx="4840084" cy="357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    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柳宗元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(773—819)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，字子厚，山西</a:t>
            </a:r>
            <a:r>
              <a:rPr lang="zh-CN" altLang="en-US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河东解县人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，世称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“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柳河东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”“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河东先生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”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。因官终柳州刺史，又称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“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柳柳州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”</a:t>
            </a:r>
            <a:r>
              <a:rPr lang="zh-CN" altLang="en-US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。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唐代文学家</a:t>
            </a:r>
            <a:r>
              <a:rPr lang="zh-CN" altLang="zh-CN" sz="2400" kern="100" spc="-10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、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哲学家</a:t>
            </a:r>
            <a:r>
              <a:rPr lang="zh-CN" altLang="zh-CN" sz="2400" kern="100" spc="-10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、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散文家和思想家</a:t>
            </a:r>
            <a:r>
              <a:rPr lang="zh-CN" altLang="zh-CN" sz="2400" kern="100" spc="-10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，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与韩愈共同倡导唐代古文运动，并称为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“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韩柳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”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。与刘禹锡并称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“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刘柳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”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。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“</a:t>
            </a:r>
            <a:r>
              <a:rPr lang="zh-CN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唐宋八大家</a:t>
            </a:r>
            <a:r>
              <a:rPr lang="en-US" altLang="zh-CN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”</a:t>
            </a:r>
            <a:r>
              <a:rPr lang="zh-CN" altLang="en-US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之一。</a:t>
            </a:r>
            <a:endParaRPr lang="en-US" altLang="zh-CN" sz="2400" kern="1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  <a:cs typeface="Times New Roman" panose="02020603050405020304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86EC16-EEAD-2145-9F28-E681356DA186}"/>
              </a:ext>
            </a:extLst>
          </p:cNvPr>
          <p:cNvGrpSpPr/>
          <p:nvPr/>
        </p:nvGrpSpPr>
        <p:grpSpPr>
          <a:xfrm>
            <a:off x="3707904" y="189458"/>
            <a:ext cx="1415772" cy="629194"/>
            <a:chOff x="4841749" y="570199"/>
            <a:chExt cx="1415772" cy="62919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8F63F5-8618-7040-9415-91B81731F6E0}"/>
                </a:ext>
              </a:extLst>
            </p:cNvPr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5DC424-2A0C-8B41-9BA5-BB3E9163D011}"/>
                </a:ext>
              </a:extLst>
            </p:cNvPr>
            <p:cNvSpPr txBox="1"/>
            <p:nvPr/>
          </p:nvSpPr>
          <p:spPr>
            <a:xfrm>
              <a:off x="4841749" y="653963"/>
              <a:ext cx="1415772" cy="461665"/>
            </a:xfrm>
            <a:prstGeom prst="rect">
              <a:avLst/>
            </a:prstGeom>
            <a:solidFill>
              <a:schemeClr val="bg2">
                <a:lumMod val="75000"/>
                <a:alpha val="98000"/>
              </a:schemeClr>
            </a:solidFill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chemeClr val="tx2">
                      <a:lumMod val="7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ahoma" panose="020B0604030504040204" pitchFamily="34" charset="0"/>
                </a:rPr>
                <a:t>作者视窗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324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13528" y="0"/>
            <a:ext cx="583047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679891-2163-9342-9120-56D30F71D312}"/>
              </a:ext>
            </a:extLst>
          </p:cNvPr>
          <p:cNvSpPr txBox="1"/>
          <p:nvPr/>
        </p:nvSpPr>
        <p:spPr>
          <a:xfrm>
            <a:off x="3349778" y="935788"/>
            <a:ext cx="5771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思考</a:t>
            </a:r>
            <a:r>
              <a:rPr kumimoji="1" lang="en-US" altLang="zh-CN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</a:p>
          <a:p>
            <a:r>
              <a:rPr lang="zh-CN" altLang="en-US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分析最后一段的作用。</a:t>
            </a:r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r>
              <a:rPr lang="zh-CN" altLang="en-US" sz="2400">
                <a:solidFill>
                  <a:schemeClr val="accent6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点明文章写作的目的，总结全文，揭示希望当官者不要苛政扰民的主旨。</a:t>
            </a:r>
            <a:endParaRPr lang="zh-CN" altLang="zh-CN" sz="2400">
              <a:solidFill>
                <a:schemeClr val="accent6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6BE4-FC9C-5D41-BF66-08D05F9160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164" y="1360989"/>
            <a:ext cx="3111092" cy="20659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03552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27984" y="0"/>
            <a:ext cx="4716016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FE9823-DC36-374C-BF6E-7B694349DF2C}"/>
              </a:ext>
            </a:extLst>
          </p:cNvPr>
          <p:cNvSpPr txBox="1"/>
          <p:nvPr/>
        </p:nvSpPr>
        <p:spPr>
          <a:xfrm>
            <a:off x="184696" y="268020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STLiti" panose="02010800040101010101" pitchFamily="2" charset="-122"/>
                <a:ea typeface="STLiti" panose="02010800040101010101" pitchFamily="2" charset="-122"/>
              </a:rPr>
              <a:t>尝试背诵第五段。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257CDE7-D8E6-B74A-9856-83AC06473631}"/>
              </a:ext>
            </a:extLst>
          </p:cNvPr>
          <p:cNvSpPr txBox="1"/>
          <p:nvPr/>
        </p:nvSpPr>
        <p:spPr>
          <a:xfrm>
            <a:off x="0" y="676443"/>
            <a:ext cx="4464496" cy="1691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>
                <a:latin typeface="FangSong" panose="02010609060101010101" pitchFamily="49" charset="-122"/>
                <a:ea typeface="FangSong" panose="02010609060101010101" pitchFamily="49" charset="-122"/>
              </a:rPr>
              <a:t>理解性默写：</a:t>
            </a:r>
            <a:endParaRPr kumimoji="1" lang="en-US" altLang="zh-CN" sz="2400"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/>
              <a:t>1.</a:t>
            </a:r>
            <a:r>
              <a:rPr kumimoji="1" lang="zh-CN" altLang="en-US" sz="2400"/>
              <a:t>点明文章写作目的的句子是：</a:t>
            </a:r>
            <a:endParaRPr kumimoji="1" lang="en-US" altLang="zh-CN" sz="2400"/>
          </a:p>
          <a:p>
            <a:pPr>
              <a:lnSpc>
                <a:spcPct val="150000"/>
              </a:lnSpc>
            </a:pPr>
            <a:r>
              <a:rPr kumimoji="1" lang="zh-CN" altLang="en-US" sz="2400"/>
              <a:t>                                。</a:t>
            </a:r>
            <a:endParaRPr kumimoji="1" lang="en-US" altLang="zh-CN" sz="2400"/>
          </a:p>
        </p:txBody>
      </p: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120FC7-7D32-864C-B025-6748219D220C}"/>
              </a:ext>
            </a:extLst>
          </p:cNvPr>
          <p:cNvCxnSpPr/>
          <p:nvPr/>
        </p:nvCxnSpPr>
        <p:spPr>
          <a:xfrm>
            <a:off x="184696" y="2283718"/>
            <a:ext cx="1651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2ADB170-D457-8D4C-B9D5-86C5C5B8C5CC}"/>
              </a:ext>
            </a:extLst>
          </p:cNvPr>
          <p:cNvSpPr txBox="1"/>
          <p:nvPr/>
        </p:nvSpPr>
        <p:spPr>
          <a:xfrm>
            <a:off x="4571608" y="1131590"/>
            <a:ext cx="4464496" cy="583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accent6"/>
                </a:solidFill>
              </a:rPr>
              <a:t>1.</a:t>
            </a:r>
            <a:r>
              <a:rPr lang="zh-CN" altLang="en-US" sz="2400">
                <a:solidFill>
                  <a:schemeClr val="accent6"/>
                </a:solidFill>
              </a:rPr>
              <a:t>传其事以为官戒。</a:t>
            </a:r>
            <a:endParaRPr kumimoji="1" lang="zh-CN" altLang="en-US" sz="240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13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3676377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3181445" y="715500"/>
            <a:ext cx="2860359" cy="2828484"/>
          </a:xfrm>
          <a:prstGeom prst="frame">
            <a:avLst>
              <a:gd name="adj1" fmla="val 6242"/>
            </a:avLst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706481"/>
            <a:ext cx="9144000" cy="1443037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59632" y="715500"/>
            <a:ext cx="6837694" cy="2828484"/>
            <a:chOff x="1326857" y="-92546"/>
            <a:chExt cx="6713276" cy="2777017"/>
          </a:xfrm>
        </p:grpSpPr>
        <p:sp>
          <p:nvSpPr>
            <p:cNvPr id="15" name="图文框 14"/>
            <p:cNvSpPr/>
            <p:nvPr/>
          </p:nvSpPr>
          <p:spPr>
            <a:xfrm>
              <a:off x="3213700" y="-92546"/>
              <a:ext cx="2808312" cy="2777017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图文框 17"/>
            <p:cNvSpPr/>
            <p:nvPr/>
          </p:nvSpPr>
          <p:spPr>
            <a:xfrm>
              <a:off x="6487793" y="-37516"/>
              <a:ext cx="1552340" cy="1413955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图文框 20"/>
            <p:cNvSpPr/>
            <p:nvPr/>
          </p:nvSpPr>
          <p:spPr>
            <a:xfrm>
              <a:off x="1326857" y="1729927"/>
              <a:ext cx="1552340" cy="848373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851" y="536707"/>
            <a:ext cx="4216305" cy="2791252"/>
          </a:xfrm>
          <a:prstGeom prst="rect">
            <a:avLst/>
          </a:prstGeom>
        </p:spPr>
      </p:pic>
      <p:sp>
        <p:nvSpPr>
          <p:cNvPr id="24" name="等腰三角形 23"/>
          <p:cNvSpPr/>
          <p:nvPr/>
        </p:nvSpPr>
        <p:spPr>
          <a:xfrm flipV="1">
            <a:off x="4139952" y="5005124"/>
            <a:ext cx="936104" cy="806986"/>
          </a:xfrm>
          <a:prstGeom prst="triangle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040" y="715499"/>
            <a:ext cx="1089394" cy="2828485"/>
          </a:xfrm>
          <a:custGeom>
            <a:avLst/>
            <a:gdLst/>
            <a:ahLst/>
            <a:cxnLst/>
            <a:rect l="l" t="t" r="r" b="b"/>
            <a:pathLst>
              <a:path w="1161402" h="3080387">
                <a:moveTo>
                  <a:pt x="0" y="0"/>
                </a:moveTo>
                <a:lnTo>
                  <a:pt x="1161402" y="0"/>
                </a:lnTo>
                <a:lnTo>
                  <a:pt x="1161402" y="3080387"/>
                </a:lnTo>
                <a:lnTo>
                  <a:pt x="0" y="3080387"/>
                </a:lnTo>
                <a:lnTo>
                  <a:pt x="0" y="2901843"/>
                </a:lnTo>
                <a:lnTo>
                  <a:pt x="982858" y="2901843"/>
                </a:lnTo>
                <a:lnTo>
                  <a:pt x="982858" y="178544"/>
                </a:lnTo>
                <a:lnTo>
                  <a:pt x="0" y="178544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F8B371-6564-9F4E-BDE0-6C28D9808321}"/>
              </a:ext>
            </a:extLst>
          </p:cNvPr>
          <p:cNvSpPr txBox="1"/>
          <p:nvPr/>
        </p:nvSpPr>
        <p:spPr>
          <a:xfrm>
            <a:off x="1599589" y="3785618"/>
            <a:ext cx="1569660" cy="1564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>
                <a:solidFill>
                  <a:srgbClr val="D3CEB7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文本探究</a:t>
            </a:r>
            <a:r>
              <a:rPr lang="zh-CN" altLang="en-US" sz="6600">
                <a:solidFill>
                  <a:srgbClr val="D3CEB7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肆</a:t>
            </a:r>
            <a:endParaRPr lang="en-US" altLang="zh-CN" sz="6600">
              <a:solidFill>
                <a:srgbClr val="D3CEB7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70863A9-FA2A-E343-931E-17089926E264}"/>
              </a:ext>
            </a:extLst>
          </p:cNvPr>
          <p:cNvSpPr txBox="1"/>
          <p:nvPr/>
        </p:nvSpPr>
        <p:spPr>
          <a:xfrm>
            <a:off x="3561259" y="3778827"/>
            <a:ext cx="3143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梳理结构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文章主旨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人物形象及手法</a:t>
            </a:r>
          </a:p>
        </p:txBody>
      </p:sp>
    </p:spTree>
    <p:extLst>
      <p:ext uri="{BB962C8B-B14F-4D97-AF65-F5344CB8AC3E}">
        <p14:creationId xmlns:p14="http://schemas.microsoft.com/office/powerpoint/2010/main" val="59766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" y="935382"/>
            <a:ext cx="2839376" cy="39604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6745" y="2089544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8464" y="4954866"/>
            <a:ext cx="180020" cy="148662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0823A7-6375-254D-8D12-183AE022B0FE}"/>
              </a:ext>
            </a:extLst>
          </p:cNvPr>
          <p:cNvSpPr txBox="1"/>
          <p:nvPr/>
        </p:nvSpPr>
        <p:spPr>
          <a:xfrm>
            <a:off x="879266" y="247677"/>
            <a:ext cx="432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文章结构梳理</a:t>
            </a:r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33A6288-8D4E-304C-9A54-48AC7E2F3564}"/>
              </a:ext>
            </a:extLst>
          </p:cNvPr>
          <p:cNvSpPr txBox="1"/>
          <p:nvPr/>
        </p:nvSpPr>
        <p:spPr>
          <a:xfrm>
            <a:off x="3491880" y="195486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Times New Roman"/>
                <a:ea typeface="华文细黑"/>
                <a:cs typeface="Times New Roman"/>
              </a:rPr>
              <a:t>种树养树</a:t>
            </a: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D4C45CF-3F0D-B642-8B0E-179C407179A0}"/>
              </a:ext>
            </a:extLst>
          </p:cNvPr>
          <p:cNvSpPr txBox="1"/>
          <p:nvPr/>
        </p:nvSpPr>
        <p:spPr>
          <a:xfrm>
            <a:off x="3511244" y="4026678"/>
            <a:ext cx="1204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Times New Roman"/>
                <a:ea typeface="华文细黑"/>
                <a:cs typeface="Times New Roman"/>
              </a:rPr>
              <a:t>硕    茂  实    蕃</a:t>
            </a: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10F0BA9-9742-5C45-8957-397A5205EC90}"/>
              </a:ext>
            </a:extLst>
          </p:cNvPr>
          <p:cNvSpPr txBox="1"/>
          <p:nvPr/>
        </p:nvSpPr>
        <p:spPr>
          <a:xfrm>
            <a:off x="7126442" y="176864"/>
            <a:ext cx="1622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en-US" sz="2400" kern="100" dirty="0" smtClean="0">
                <a:latin typeface="Times New Roman"/>
                <a:ea typeface="华文细黑"/>
                <a:cs typeface="Times New Roman"/>
              </a:rPr>
              <a:t>养人</a:t>
            </a:r>
            <a:r>
              <a:rPr lang="en-US" altLang="zh-CN" sz="24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en-US" sz="2400" kern="100" dirty="0" smtClean="0">
                <a:latin typeface="Times New Roman"/>
                <a:ea typeface="华文细黑"/>
                <a:cs typeface="Times New Roman"/>
              </a:rPr>
              <a:t>治</a:t>
            </a:r>
            <a:r>
              <a:rPr lang="zh-CN" altLang="en-US" sz="2400" kern="100" dirty="0">
                <a:latin typeface="Times New Roman"/>
                <a:ea typeface="华文细黑"/>
                <a:cs typeface="Times New Roman"/>
              </a:rPr>
              <a:t>民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A0A678E-49D9-DA43-90B9-1B7F8F1ED9F2}"/>
              </a:ext>
            </a:extLst>
          </p:cNvPr>
          <p:cNvSpPr txBox="1"/>
          <p:nvPr/>
        </p:nvSpPr>
        <p:spPr>
          <a:xfrm>
            <a:off x="5350549" y="1808665"/>
            <a:ext cx="1271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Times New Roman"/>
                <a:ea typeface="华文细黑"/>
                <a:cs typeface="Times New Roman"/>
              </a:rPr>
              <a:t>设    事</a:t>
            </a:r>
            <a:endParaRPr lang="en-US" altLang="zh-CN" sz="2400" kern="10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  <a:p>
            <a:r>
              <a:rPr lang="zh-CN" altLang="en-US" sz="2400" kern="100">
                <a:latin typeface="Times New Roman"/>
                <a:ea typeface="华文细黑"/>
                <a:cs typeface="Times New Roman"/>
              </a:rPr>
              <a:t>喻    理</a:t>
            </a:r>
          </a:p>
        </p:txBody>
      </p:sp>
      <p:sp>
        <p:nvSpPr>
          <p:cNvPr id="15" name="TextBox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AD45F59-9393-4E40-8287-AA5035634411}"/>
              </a:ext>
            </a:extLst>
          </p:cNvPr>
          <p:cNvSpPr txBox="1"/>
          <p:nvPr/>
        </p:nvSpPr>
        <p:spPr>
          <a:xfrm>
            <a:off x="7130634" y="4138351"/>
            <a:ext cx="1797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kern="100">
                <a:latin typeface="Times New Roman"/>
                <a:ea typeface="华文细黑"/>
                <a:cs typeface="Times New Roman"/>
              </a:rPr>
              <a:t>蕃    吾    生</a:t>
            </a:r>
            <a:endParaRPr lang="en-US" altLang="zh-CN" sz="2400" kern="100">
              <a:latin typeface="Times New Roman"/>
              <a:ea typeface="华文细黑"/>
              <a:cs typeface="Times New Roman"/>
            </a:endParaRPr>
          </a:p>
          <a:p>
            <a:r>
              <a:rPr lang="zh-CN" altLang="en-US" sz="2400" kern="100">
                <a:latin typeface="Times New Roman"/>
                <a:ea typeface="华文细黑"/>
                <a:cs typeface="Times New Roman"/>
              </a:rPr>
              <a:t>安    吾    性</a:t>
            </a:r>
          </a:p>
        </p:txBody>
      </p:sp>
      <p:sp>
        <p:nvSpPr>
          <p:cNvPr id="16" name="TextBox 2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5955EB9-CD54-944B-BA3C-A5C9EC3268D3}"/>
              </a:ext>
            </a:extLst>
          </p:cNvPr>
          <p:cNvSpPr txBox="1"/>
          <p:nvPr/>
        </p:nvSpPr>
        <p:spPr>
          <a:xfrm>
            <a:off x="3297922" y="1376617"/>
            <a:ext cx="553998" cy="2223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顺木之性</a:t>
            </a:r>
            <a:endParaRPr lang="zh-CN" altLang="en-US" sz="2400" kern="100">
              <a:latin typeface="Times New Roman" panose="02020603050405020304"/>
              <a:ea typeface="华文细黑" panose="02010600040101010101" charset="-122"/>
              <a:cs typeface="Times New Roman" panose="02020603050405020304"/>
            </a:endParaRPr>
          </a:p>
        </p:txBody>
      </p:sp>
      <p:sp>
        <p:nvSpPr>
          <p:cNvPr id="17" name="TextBox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9452E57-A036-B145-9A4C-4F621221DB80}"/>
              </a:ext>
            </a:extLst>
          </p:cNvPr>
          <p:cNvSpPr txBox="1"/>
          <p:nvPr/>
        </p:nvSpPr>
        <p:spPr>
          <a:xfrm>
            <a:off x="4139952" y="1376617"/>
            <a:ext cx="553998" cy="2223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4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全齐天性</a:t>
            </a:r>
          </a:p>
        </p:txBody>
      </p:sp>
      <p:sp>
        <p:nvSpPr>
          <p:cNvPr id="18" name="TextBox 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6E29DA0-F24A-3547-85ED-7B2A0CDEAEDC}"/>
              </a:ext>
            </a:extLst>
          </p:cNvPr>
          <p:cNvSpPr txBox="1"/>
          <p:nvPr/>
        </p:nvSpPr>
        <p:spPr>
          <a:xfrm>
            <a:off x="7475515" y="1393250"/>
            <a:ext cx="553998" cy="2223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休养生息</a:t>
            </a:r>
            <a:endParaRPr lang="zh-CN" altLang="en-US" sz="2400" kern="10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9" name="TextBox 2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9884B70-803F-2543-BA2C-A03675195DF8}"/>
              </a:ext>
            </a:extLst>
          </p:cNvPr>
          <p:cNvSpPr txBox="1"/>
          <p:nvPr/>
        </p:nvSpPr>
        <p:spPr>
          <a:xfrm>
            <a:off x="8174476" y="1376617"/>
            <a:ext cx="553998" cy="2223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/>
            <a:r>
              <a:rPr lang="zh-CN" altLang="en-US" sz="2400" kern="10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顺民之意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E6E34FA-5FC1-FD42-A07F-C91E703C9D52}"/>
              </a:ext>
            </a:extLst>
          </p:cNvPr>
          <p:cNvSpPr/>
          <p:nvPr/>
        </p:nvSpPr>
        <p:spPr>
          <a:xfrm>
            <a:off x="3435338" y="176864"/>
            <a:ext cx="1496702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AAB3C74-8FDC-FF4B-ADDD-BEAC9CCDE59C}"/>
              </a:ext>
            </a:extLst>
          </p:cNvPr>
          <p:cNvSpPr/>
          <p:nvPr/>
        </p:nvSpPr>
        <p:spPr>
          <a:xfrm>
            <a:off x="6982426" y="176864"/>
            <a:ext cx="187200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9C45BA5-90FB-9D47-BDC8-5ACD081ED56E}"/>
              </a:ext>
            </a:extLst>
          </p:cNvPr>
          <p:cNvSpPr/>
          <p:nvPr/>
        </p:nvSpPr>
        <p:spPr>
          <a:xfrm>
            <a:off x="6982426" y="4141158"/>
            <a:ext cx="1946058" cy="877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4BC467B-C7D5-8645-B875-8DC60FF674CE}"/>
              </a:ext>
            </a:extLst>
          </p:cNvPr>
          <p:cNvSpPr/>
          <p:nvPr/>
        </p:nvSpPr>
        <p:spPr>
          <a:xfrm>
            <a:off x="3533450" y="4011910"/>
            <a:ext cx="1041702" cy="92691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C46BF6F-FA5C-A742-9317-A5C5E4870BCC}"/>
              </a:ext>
            </a:extLst>
          </p:cNvPr>
          <p:cNvSpPr/>
          <p:nvPr/>
        </p:nvSpPr>
        <p:spPr>
          <a:xfrm>
            <a:off x="5004256" y="315008"/>
            <a:ext cx="1872000" cy="2218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8594D3E-6C95-414E-8237-28A618E4C5E4}"/>
              </a:ext>
            </a:extLst>
          </p:cNvPr>
          <p:cNvSpPr/>
          <p:nvPr/>
        </p:nvSpPr>
        <p:spPr>
          <a:xfrm>
            <a:off x="4644008" y="4222062"/>
            <a:ext cx="2232000" cy="2218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7F5363C-2EBD-0044-9141-D2D6606EB677}"/>
              </a:ext>
            </a:extLst>
          </p:cNvPr>
          <p:cNvSpPr/>
          <p:nvPr/>
        </p:nvSpPr>
        <p:spPr>
          <a:xfrm>
            <a:off x="3333204" y="1430294"/>
            <a:ext cx="1360745" cy="18134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4A2249D-ABDB-E64D-9CE7-5972403FB7B8}"/>
              </a:ext>
            </a:extLst>
          </p:cNvPr>
          <p:cNvSpPr/>
          <p:nvPr/>
        </p:nvSpPr>
        <p:spPr>
          <a:xfrm>
            <a:off x="7475514" y="1430294"/>
            <a:ext cx="1252960" cy="180866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右箭头 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3F9B698-A400-6541-BD54-0696D19E69D1}"/>
              </a:ext>
            </a:extLst>
          </p:cNvPr>
          <p:cNvSpPr/>
          <p:nvPr/>
        </p:nvSpPr>
        <p:spPr>
          <a:xfrm rot="5400000">
            <a:off x="3834000" y="681406"/>
            <a:ext cx="720000" cy="756000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97AEEA7-7392-FD44-B344-D5999AE04DC8}"/>
              </a:ext>
            </a:extLst>
          </p:cNvPr>
          <p:cNvSpPr/>
          <p:nvPr/>
        </p:nvSpPr>
        <p:spPr>
          <a:xfrm rot="5400000">
            <a:off x="7720506" y="696908"/>
            <a:ext cx="720000" cy="756000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EEBE761-0E7E-474D-9ACA-55000D3B61DC}"/>
              </a:ext>
            </a:extLst>
          </p:cNvPr>
          <p:cNvSpPr/>
          <p:nvPr/>
        </p:nvSpPr>
        <p:spPr>
          <a:xfrm rot="5400000">
            <a:off x="7675066" y="3295936"/>
            <a:ext cx="830996" cy="756000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90B7AC2-0AF3-8C46-86EB-2EB882C220CC}"/>
              </a:ext>
            </a:extLst>
          </p:cNvPr>
          <p:cNvSpPr/>
          <p:nvPr/>
        </p:nvSpPr>
        <p:spPr>
          <a:xfrm rot="5400000">
            <a:off x="3653896" y="3273910"/>
            <a:ext cx="720000" cy="756000"/>
          </a:xfrm>
          <a:prstGeom prst="rightArrow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5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0" y="715873"/>
            <a:ext cx="3096478" cy="431905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8748464" y="4954866"/>
            <a:ext cx="180020" cy="148662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0823A7-6375-254D-8D12-183AE022B0FE}"/>
              </a:ext>
            </a:extLst>
          </p:cNvPr>
          <p:cNvSpPr txBox="1"/>
          <p:nvPr/>
        </p:nvSpPr>
        <p:spPr>
          <a:xfrm>
            <a:off x="899592" y="627534"/>
            <a:ext cx="432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文章主旨探究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2C04D2-517F-F140-AEBC-FEEDE228AAD4}"/>
              </a:ext>
            </a:extLst>
          </p:cNvPr>
          <p:cNvSpPr txBox="1"/>
          <p:nvPr/>
        </p:nvSpPr>
        <p:spPr>
          <a:xfrm>
            <a:off x="3654639" y="991990"/>
            <a:ext cx="5244857" cy="3159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070735" algn="l"/>
              </a:tabLst>
            </a:pPr>
            <a:r>
              <a:rPr lang="zh-CN" altLang="zh-CN" kern="100">
                <a:latin typeface="SimSun" panose="02010600030101010101" pitchFamily="2" charset="-122"/>
                <a:ea typeface="SimSun" panose="02010600030101010101" pitchFamily="2" charset="-122"/>
                <a:cs typeface="Times New Roman"/>
              </a:rPr>
              <a:t>本文的写作重点仅仅是介绍郭橐驼高超的种树技艺吗？为什么？</a:t>
            </a:r>
            <a:endParaRPr lang="en-US" altLang="zh-CN" kern="1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070735" algn="l"/>
              </a:tabLst>
            </a:pPr>
            <a:r>
              <a:rPr lang="zh-CN" altLang="en-US" sz="2000" kern="100">
                <a:solidFill>
                  <a:srgbClr val="FF0000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本文不仅仅是介绍了郭橐驼高超的种树技艺。本文借为郭橐驼作传的方式，寓治国养民之理于种树之道中，揭露了当时统治阶层政令繁乱的弊端及其给民众带来的灾难，表现了柳宗元革除弊政、“养民”治国的思想。</a:t>
            </a:r>
          </a:p>
        </p:txBody>
      </p:sp>
    </p:spTree>
    <p:extLst>
      <p:ext uri="{BB962C8B-B14F-4D97-AF65-F5344CB8AC3E}">
        <p14:creationId xmlns:p14="http://schemas.microsoft.com/office/powerpoint/2010/main" val="399275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19972" y="14078"/>
            <a:ext cx="6024028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0679891-2163-9342-9120-56D30F71D312}"/>
              </a:ext>
            </a:extLst>
          </p:cNvPr>
          <p:cNvSpPr txBox="1"/>
          <p:nvPr/>
        </p:nvSpPr>
        <p:spPr>
          <a:xfrm>
            <a:off x="3119972" y="678924"/>
            <a:ext cx="6024028" cy="4391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思考</a:t>
            </a:r>
            <a:r>
              <a:rPr kumimoji="1" lang="en-US" altLang="zh-CN" sz="24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:</a:t>
            </a:r>
          </a:p>
          <a:p>
            <a:r>
              <a:rPr lang="zh-CN" altLang="en-US" sz="2400">
                <a:solidFill>
                  <a:schemeClr val="bg1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试概括郭橐驼的形象特点，并总结手法。</a:t>
            </a:r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endParaRPr lang="en-US" altLang="zh-CN" sz="2400">
              <a:solidFill>
                <a:schemeClr val="bg1"/>
              </a:solidFill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①</a:t>
            </a:r>
            <a:r>
              <a:rPr lang="zh-CN" altLang="en-US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外貌丑陋，从“隆然伏行”可以看出；</a:t>
            </a:r>
            <a:endParaRPr lang="en-US" altLang="zh-CN" sz="20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②</a:t>
            </a:r>
            <a:r>
              <a:rPr lang="zh-CN" altLang="en-US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性格豁达，从“自谓橐驼”可以看出；</a:t>
            </a:r>
            <a:endParaRPr lang="en-US" altLang="zh-CN" sz="20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③</a:t>
            </a:r>
            <a:r>
              <a:rPr lang="zh-CN" altLang="en-US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技艺高超，从“皆争迎取养”可以看出；</a:t>
            </a:r>
            <a:endParaRPr lang="en-US" altLang="zh-CN" sz="20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④</a:t>
            </a:r>
            <a:r>
              <a:rPr lang="zh-CN" altLang="en-US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富有智慧，从他种树的原理和对养民的看法可以看出。</a:t>
            </a:r>
            <a:endParaRPr lang="en-US" altLang="zh-CN" sz="20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正侧面描写相结合</a:t>
            </a:r>
            <a:endParaRPr lang="en-US" altLang="zh-CN" sz="20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28E6BE4-FC9C-5D41-BF66-08D05F9160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" y="1275606"/>
            <a:ext cx="3324619" cy="229493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26871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63688" y="-308570"/>
            <a:ext cx="5688632" cy="5688632"/>
          </a:xfrm>
          <a:prstGeom prst="ellipse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63500" dir="2154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900608" y="0"/>
            <a:ext cx="576064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4" name="line01"/>
          <p:cNvCxnSpPr/>
          <p:nvPr/>
        </p:nvCxnSpPr>
        <p:spPr>
          <a:xfrm flipH="1">
            <a:off x="-680552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line01"/>
          <p:cNvCxnSpPr/>
          <p:nvPr/>
        </p:nvCxnSpPr>
        <p:spPr>
          <a:xfrm>
            <a:off x="-900608" y="1964817"/>
            <a:ext cx="57606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ne01"/>
          <p:cNvCxnSpPr/>
          <p:nvPr/>
        </p:nvCxnSpPr>
        <p:spPr>
          <a:xfrm flipH="1">
            <a:off x="-544600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line01"/>
          <p:cNvCxnSpPr/>
          <p:nvPr/>
        </p:nvCxnSpPr>
        <p:spPr>
          <a:xfrm>
            <a:off x="-900608" y="3178683"/>
            <a:ext cx="576064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0" y="0"/>
            <a:ext cx="9144000" cy="3178683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056880" y="4155926"/>
            <a:ext cx="3213218" cy="1131590"/>
          </a:xfrm>
          <a:prstGeom prst="ellipse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763688" y="-20538"/>
            <a:ext cx="5688632" cy="3178683"/>
          </a:xfrm>
          <a:custGeom>
            <a:avLst/>
            <a:gdLst/>
            <a:ahLst/>
            <a:cxnLst/>
            <a:rect l="l" t="t" r="r" b="b"/>
            <a:pathLst>
              <a:path w="5688632" h="3178683">
                <a:moveTo>
                  <a:pt x="1560628" y="0"/>
                </a:moveTo>
                <a:lnTo>
                  <a:pt x="4128004" y="0"/>
                </a:lnTo>
                <a:cubicBezTo>
                  <a:pt x="5054522" y="466864"/>
                  <a:pt x="5688632" y="1427253"/>
                  <a:pt x="5688632" y="2535746"/>
                </a:cubicBezTo>
                <a:cubicBezTo>
                  <a:pt x="5688632" y="2757073"/>
                  <a:pt x="5663352" y="2972496"/>
                  <a:pt x="5612922" y="3178683"/>
                </a:cubicBezTo>
                <a:lnTo>
                  <a:pt x="75710" y="3178683"/>
                </a:lnTo>
                <a:cubicBezTo>
                  <a:pt x="25279" y="2972496"/>
                  <a:pt x="0" y="2757073"/>
                  <a:pt x="0" y="2535746"/>
                </a:cubicBezTo>
                <a:cubicBezTo>
                  <a:pt x="0" y="1427253"/>
                  <a:pt x="634109" y="466864"/>
                  <a:pt x="1560628" y="0"/>
                </a:cubicBezTo>
                <a:close/>
              </a:path>
            </a:pathLst>
          </a:cu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491132"/>
            <a:ext cx="3131130" cy="4173041"/>
          </a:xfrm>
          <a:prstGeom prst="rect">
            <a:avLst/>
          </a:prstGeom>
        </p:spPr>
      </p:pic>
      <p:sp>
        <p:nvSpPr>
          <p:cNvPr id="26" name="TextBox 25" hidden="1"/>
          <p:cNvSpPr txBox="1"/>
          <p:nvPr/>
        </p:nvSpPr>
        <p:spPr>
          <a:xfrm>
            <a:off x="3452391" y="1275606"/>
            <a:ext cx="615553" cy="172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400"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接天莲叶无穷碧</a:t>
            </a:r>
            <a:endParaRPr lang="en-US" altLang="zh-CN" sz="1400"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  <a:p>
            <a:r>
              <a:rPr lang="zh-CN" altLang="en-US" sz="1400"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映日荷花别样红</a:t>
            </a:r>
          </a:p>
        </p:txBody>
      </p:sp>
      <p:cxnSp>
        <p:nvCxnSpPr>
          <p:cNvPr id="28" name="直接连接符 27" hidden="1"/>
          <p:cNvCxnSpPr/>
          <p:nvPr/>
        </p:nvCxnSpPr>
        <p:spPr>
          <a:xfrm>
            <a:off x="3131840" y="1203598"/>
            <a:ext cx="792088" cy="0"/>
          </a:xfrm>
          <a:prstGeom prst="line">
            <a:avLst/>
          </a:prstGeom>
          <a:ln w="12700">
            <a:solidFill>
              <a:srgbClr val="2C3F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619289"/>
            <a:ext cx="2304256" cy="2304256"/>
          </a:xfrm>
          <a:prstGeom prst="rect">
            <a:avLst/>
          </a:prstGeom>
        </p:spPr>
      </p:pic>
      <p:sp>
        <p:nvSpPr>
          <p:cNvPr id="18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0CB2B8B-6ED5-FE44-A721-5E7F28FE3698}"/>
              </a:ext>
            </a:extLst>
          </p:cNvPr>
          <p:cNvSpPr txBox="1"/>
          <p:nvPr/>
        </p:nvSpPr>
        <p:spPr>
          <a:xfrm>
            <a:off x="2307236" y="765565"/>
            <a:ext cx="1569660" cy="1564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巩固迁移</a:t>
            </a:r>
            <a:r>
              <a:rPr lang="zh-CN" altLang="en-US" sz="6600"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伍</a:t>
            </a:r>
            <a:endParaRPr lang="en-US" altLang="zh-CN" sz="6600">
              <a:latin typeface="Arial" pitchFamily="34" charset="0"/>
              <a:ea typeface="FZQingKeBenYueSongS-R-GB" panose="02000000000000000000" pitchFamily="2" charset="-122"/>
              <a:sym typeface="Arial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312A777-1B14-514D-B347-FB082A03F676}"/>
              </a:ext>
            </a:extLst>
          </p:cNvPr>
          <p:cNvSpPr txBox="1"/>
          <p:nvPr/>
        </p:nvSpPr>
        <p:spPr>
          <a:xfrm>
            <a:off x="4187838" y="599689"/>
            <a:ext cx="3143572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一词多义；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重点翻译；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素材积累。</a:t>
            </a:r>
          </a:p>
        </p:txBody>
      </p:sp>
    </p:spTree>
    <p:extLst>
      <p:ext uri="{BB962C8B-B14F-4D97-AF65-F5344CB8AC3E}">
        <p14:creationId xmlns:p14="http://schemas.microsoft.com/office/powerpoint/2010/main" val="370539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793944" y="143739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15" y="-534895"/>
            <a:ext cx="3687552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12712" y="1476549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41522" y="243612"/>
            <a:ext cx="3888432" cy="4194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/>
              <a:t>若</a:t>
            </a:r>
          </a:p>
          <a:p>
            <a:pPr>
              <a:lnSpc>
                <a:spcPct val="150000"/>
              </a:lnSpc>
            </a:pPr>
            <a:r>
              <a:rPr lang="zh-CN" altLang="zh-CN" sz="2000"/>
              <a:t>①其置也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弃： </a:t>
            </a:r>
            <a:r>
              <a:rPr lang="zh-CN" altLang="zh-CN" sz="2000" u="sng"/>
              <a:t> </a:t>
            </a:r>
            <a:r>
              <a:rPr lang="en-US" altLang="zh-CN" sz="2000" u="sng"/>
              <a:t>         </a:t>
            </a:r>
            <a:endParaRPr lang="zh-CN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②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不过焉则不及：</a:t>
            </a:r>
            <a:r>
              <a:rPr lang="zh-CN" altLang="zh-CN" sz="2000" u="sng"/>
              <a:t> </a:t>
            </a:r>
            <a:r>
              <a:rPr lang="en-US" altLang="zh-CN" sz="2000" u="sng"/>
              <a:t>         </a:t>
            </a:r>
            <a:endParaRPr lang="zh-CN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③故不我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也： </a:t>
            </a:r>
            <a:r>
              <a:rPr lang="zh-CN" altLang="zh-CN" sz="2000" u="sng"/>
              <a:t> </a:t>
            </a:r>
            <a:r>
              <a:rPr lang="en-US" altLang="zh-CN" sz="2000" u="sng"/>
              <a:t>         </a:t>
            </a:r>
            <a:endParaRPr lang="zh-CN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④山有小口，仿佛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有光： </a:t>
            </a:r>
            <a:r>
              <a:rPr lang="zh-CN" altLang="zh-CN" sz="2000" u="sng"/>
              <a:t> </a:t>
            </a:r>
            <a:r>
              <a:rPr lang="en-US" altLang="zh-CN" sz="2000" u="sng"/>
              <a:t>         </a:t>
            </a:r>
            <a:endParaRPr lang="zh-CN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⑤吾儿，久不见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影： </a:t>
            </a:r>
            <a:r>
              <a:rPr lang="zh-CN" altLang="zh-CN" sz="2000" u="sng"/>
              <a:t> </a:t>
            </a:r>
            <a:r>
              <a:rPr lang="en-US" altLang="zh-CN" sz="2000" u="sng"/>
              <a:t>         </a:t>
            </a:r>
            <a:endParaRPr lang="zh-CN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⑥桑之未落，其叶沃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： </a:t>
            </a:r>
            <a:r>
              <a:rPr lang="zh-CN" altLang="zh-CN" sz="2000" u="sng"/>
              <a:t> </a:t>
            </a:r>
            <a:r>
              <a:rPr lang="en-US" altLang="zh-CN" sz="2000" u="sng"/>
              <a:t>         </a:t>
            </a:r>
            <a:endParaRPr lang="zh-CN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⑦</a:t>
            </a:r>
            <a:r>
              <a:rPr lang="zh-CN" altLang="zh-CN" sz="2000">
                <a:solidFill>
                  <a:srgbClr val="FF0000"/>
                </a:solidFill>
              </a:rPr>
              <a:t>若</a:t>
            </a:r>
            <a:r>
              <a:rPr lang="zh-CN" altLang="zh-CN" sz="2000"/>
              <a:t>夫霪雨霏霏，连月不开：</a:t>
            </a:r>
            <a:endParaRPr lang="en-US" altLang="zh-CN" sz="2000"/>
          </a:p>
          <a:p>
            <a:pPr>
              <a:lnSpc>
                <a:spcPct val="150000"/>
              </a:lnSpc>
            </a:pPr>
            <a:r>
              <a:rPr lang="en-US" altLang="zh-CN" sz="2000"/>
              <a:t>⑧</a:t>
            </a:r>
            <a:r>
              <a:rPr lang="zh-CN" altLang="en-US" sz="2000">
                <a:solidFill>
                  <a:srgbClr val="FF0000"/>
                </a:solidFill>
              </a:rPr>
              <a:t>若</a:t>
            </a:r>
            <a:r>
              <a:rPr lang="zh-CN" altLang="en-US" sz="2000"/>
              <a:t>民，则无恒产：</a:t>
            </a:r>
            <a:endParaRPr lang="en-US" altLang="zh-CN" sz="2000"/>
          </a:p>
        </p:txBody>
      </p:sp>
      <p:sp>
        <p:nvSpPr>
          <p:cNvPr id="20" name="矩形 19"/>
          <p:cNvSpPr/>
          <p:nvPr/>
        </p:nvSpPr>
        <p:spPr>
          <a:xfrm>
            <a:off x="8301544" y="4315927"/>
            <a:ext cx="180020" cy="148662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0823A7-6375-254D-8D12-183AE022B0FE}"/>
              </a:ext>
            </a:extLst>
          </p:cNvPr>
          <p:cNvSpPr txBox="1"/>
          <p:nvPr/>
        </p:nvSpPr>
        <p:spPr>
          <a:xfrm>
            <a:off x="1100744" y="352217"/>
            <a:ext cx="432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一词多义</a:t>
            </a:r>
          </a:p>
        </p:txBody>
      </p:sp>
      <p:cxnSp>
        <p:nvCxnSpPr>
          <p:cNvPr id="7" name="直线连接符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7BBE7F5-0987-144F-BB34-17BA1F434137}"/>
              </a:ext>
            </a:extLst>
          </p:cNvPr>
          <p:cNvCxnSpPr/>
          <p:nvPr/>
        </p:nvCxnSpPr>
        <p:spPr>
          <a:xfrm>
            <a:off x="6717368" y="1137047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线连接符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02C851-5FCB-894A-9DFB-3984C6ECD343}"/>
              </a:ext>
            </a:extLst>
          </p:cNvPr>
          <p:cNvCxnSpPr/>
          <p:nvPr/>
        </p:nvCxnSpPr>
        <p:spPr>
          <a:xfrm>
            <a:off x="6869768" y="1584269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线连接符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FB11739-9E3A-3A40-87DB-8C17ACDC18CF}"/>
              </a:ext>
            </a:extLst>
          </p:cNvPr>
          <p:cNvCxnSpPr/>
          <p:nvPr/>
        </p:nvCxnSpPr>
        <p:spPr>
          <a:xfrm>
            <a:off x="6573352" y="2088325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线连接符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E5C7876-D664-2E49-A30B-30B9E99CABD1}"/>
              </a:ext>
            </a:extLst>
          </p:cNvPr>
          <p:cNvCxnSpPr/>
          <p:nvPr/>
        </p:nvCxnSpPr>
        <p:spPr>
          <a:xfrm>
            <a:off x="7609236" y="2592381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线连接符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84DDE7-0BD8-B047-A496-B36D44B2725F}"/>
              </a:ext>
            </a:extLst>
          </p:cNvPr>
          <p:cNvCxnSpPr/>
          <p:nvPr/>
        </p:nvCxnSpPr>
        <p:spPr>
          <a:xfrm>
            <a:off x="7033172" y="3024429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线连接符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6F0041B-9F53-AB48-9752-ED24398C4A3F}"/>
              </a:ext>
            </a:extLst>
          </p:cNvPr>
          <p:cNvCxnSpPr/>
          <p:nvPr/>
        </p:nvCxnSpPr>
        <p:spPr>
          <a:xfrm>
            <a:off x="7321204" y="3456477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线连接符 2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FAFA35F-99CC-DD4F-83FE-6BA9783BD5CA}"/>
              </a:ext>
            </a:extLst>
          </p:cNvPr>
          <p:cNvCxnSpPr/>
          <p:nvPr/>
        </p:nvCxnSpPr>
        <p:spPr>
          <a:xfrm>
            <a:off x="7800075" y="3875856"/>
            <a:ext cx="9083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4C977EE-3218-2F46-8E14-544394B2E280}"/>
              </a:ext>
            </a:extLst>
          </p:cNvPr>
          <p:cNvSpPr txBox="1"/>
          <p:nvPr/>
        </p:nvSpPr>
        <p:spPr>
          <a:xfrm>
            <a:off x="6938594" y="735934"/>
            <a:ext cx="6038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像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ACA1361A-1146-EF4C-BE01-78B20E5427D8}"/>
              </a:ext>
            </a:extLst>
          </p:cNvPr>
          <p:cNvSpPr txBox="1"/>
          <p:nvPr/>
        </p:nvSpPr>
        <p:spPr>
          <a:xfrm>
            <a:off x="7060853" y="1188016"/>
            <a:ext cx="814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如果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ECA4EBC2-EC42-474D-911E-59FC48B8DD71}"/>
              </a:ext>
            </a:extLst>
          </p:cNvPr>
          <p:cNvSpPr txBox="1"/>
          <p:nvPr/>
        </p:nvSpPr>
        <p:spPr>
          <a:xfrm>
            <a:off x="6725600" y="1690143"/>
            <a:ext cx="1052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比得上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3680B0E-7AC4-E143-8146-A3FC98CE3E08}"/>
              </a:ext>
            </a:extLst>
          </p:cNvPr>
          <p:cNvSpPr txBox="1"/>
          <p:nvPr/>
        </p:nvSpPr>
        <p:spPr>
          <a:xfrm>
            <a:off x="7436554" y="2204295"/>
            <a:ext cx="15859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好像，似乎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7022322-2FF3-144E-B8A8-07922106877D}"/>
              </a:ext>
            </a:extLst>
          </p:cNvPr>
          <p:cNvSpPr txBox="1"/>
          <p:nvPr/>
        </p:nvSpPr>
        <p:spPr>
          <a:xfrm>
            <a:off x="7001523" y="2652366"/>
            <a:ext cx="1352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你，你的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CBB96E7-7D1E-C64D-BCFD-B1E7AD72C4FE}"/>
              </a:ext>
            </a:extLst>
          </p:cNvPr>
          <p:cNvSpPr txBox="1"/>
          <p:nvPr/>
        </p:nvSpPr>
        <p:spPr>
          <a:xfrm>
            <a:off x="7295225" y="3098380"/>
            <a:ext cx="1455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>
                <a:solidFill>
                  <a:srgbClr val="FF0000"/>
                </a:solidFill>
              </a:rPr>
              <a:t>……</a:t>
            </a:r>
            <a:r>
              <a:rPr kumimoji="1" lang="zh-CN" altLang="en-US" sz="2000">
                <a:solidFill>
                  <a:srgbClr val="FF0000"/>
                </a:solidFill>
              </a:rPr>
              <a:t>的样子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06EB923-BF87-4542-BCDF-E525E99A4764}"/>
              </a:ext>
            </a:extLst>
          </p:cNvPr>
          <p:cNvSpPr txBox="1"/>
          <p:nvPr/>
        </p:nvSpPr>
        <p:spPr>
          <a:xfrm>
            <a:off x="7758225" y="3491128"/>
            <a:ext cx="1144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无实义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07EFE6A1-FF43-294F-82F2-4CF6A9DBA2D1}"/>
              </a:ext>
            </a:extLst>
          </p:cNvPr>
          <p:cNvSpPr txBox="1"/>
          <p:nvPr/>
        </p:nvSpPr>
        <p:spPr>
          <a:xfrm>
            <a:off x="6827583" y="3972893"/>
            <a:ext cx="1144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>
                <a:solidFill>
                  <a:srgbClr val="FF0000"/>
                </a:solidFill>
              </a:rPr>
              <a:t>至于</a:t>
            </a:r>
          </a:p>
        </p:txBody>
      </p: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5B6B58E-8DC8-434B-BCE6-CD3528F1FC09}"/>
              </a:ext>
            </a:extLst>
          </p:cNvPr>
          <p:cNvCxnSpPr/>
          <p:nvPr/>
        </p:nvCxnSpPr>
        <p:spPr>
          <a:xfrm>
            <a:off x="6822448" y="4315927"/>
            <a:ext cx="710555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68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808816" y="33913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19" y="-196912"/>
            <a:ext cx="3687552" cy="5143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8464" y="4954866"/>
            <a:ext cx="180020" cy="148662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B0823A7-6375-254D-8D12-183AE022B0FE}"/>
              </a:ext>
            </a:extLst>
          </p:cNvPr>
          <p:cNvSpPr txBox="1"/>
          <p:nvPr/>
        </p:nvSpPr>
        <p:spPr>
          <a:xfrm>
            <a:off x="1115616" y="547610"/>
            <a:ext cx="432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一词多义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12C04D2-517F-F140-AEBC-FEEDE228AAD4}"/>
              </a:ext>
            </a:extLst>
          </p:cNvPr>
          <p:cNvSpPr txBox="1"/>
          <p:nvPr/>
        </p:nvSpPr>
        <p:spPr>
          <a:xfrm>
            <a:off x="4173556" y="188632"/>
            <a:ext cx="4932039" cy="4615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/>
              <a:t>若</a:t>
            </a:r>
          </a:p>
          <a:p>
            <a:pPr>
              <a:lnSpc>
                <a:spcPct val="150000"/>
              </a:lnSpc>
            </a:pPr>
            <a:r>
              <a:rPr lang="zh-CN" altLang="zh-CN">
                <a:latin typeface="KaiTi" panose="02010609060101010101" pitchFamily="49" charset="-122"/>
                <a:ea typeface="KaiTi" panose="02010609060101010101" pitchFamily="49" charset="-122"/>
              </a:rPr>
              <a:t>韩愈归家，途见大鹏，其翼若（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   </a:t>
            </a:r>
            <a:r>
              <a:rPr lang="zh-CN" altLang="zh-CN">
                <a:latin typeface="KaiTi" panose="02010609060101010101" pitchFamily="49" charset="-122"/>
                <a:ea typeface="KaiTi" panose="02010609060101010101" pitchFamily="49" charset="-122"/>
              </a:rPr>
              <a:t>）垂天之云，观桑之叶沃若（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     </a:t>
            </a:r>
            <a:r>
              <a:rPr lang="en-US" altLang="zh-CN">
                <a:latin typeface="KaiTi" panose="02010609060101010101" pitchFamily="49" charset="-122"/>
                <a:ea typeface="KaiTi" panose="02010609060101010101" pitchFamily="49" charset="-122"/>
              </a:rPr>
              <a:t>) </a:t>
            </a:r>
            <a:r>
              <a:rPr lang="zh-CN" altLang="zh-CN">
                <a:latin typeface="KaiTi" panose="02010609060101010101" pitchFamily="49" charset="-122"/>
                <a:ea typeface="KaiTi" panose="02010609060101010101" pitchFamily="49" charset="-122"/>
              </a:rPr>
              <a:t>，甚喜。归家，遇众人拜庙则曰：“若（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     </a:t>
            </a:r>
            <a:r>
              <a:rPr lang="zh-CN" altLang="zh-CN">
                <a:latin typeface="KaiTi" panose="02010609060101010101" pitchFamily="49" charset="-122"/>
                <a:ea typeface="KaiTi" panose="02010609060101010101" pitchFamily="49" charset="-122"/>
              </a:rPr>
              <a:t>）虽年长，其智不明，虽稚子未必不若（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     </a:t>
            </a:r>
            <a:r>
              <a:rPr lang="zh-CN" altLang="zh-CN">
                <a:latin typeface="KaiTi" panose="02010609060101010101" pitchFamily="49" charset="-122"/>
                <a:ea typeface="KaiTi" panose="02010609060101010101" pitchFamily="49" charset="-122"/>
              </a:rPr>
              <a:t>）汝等。若（</a:t>
            </a:r>
            <a:r>
              <a:rPr lang="zh-CN" altLang="en-US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zh-CN">
                <a:latin typeface="KaiTi" panose="02010609060101010101" pitchFamily="49" charset="-122"/>
                <a:ea typeface="KaiTi" panose="02010609060101010101" pitchFamily="49" charset="-122"/>
              </a:rPr>
              <a:t>）勤学之，则智明也。”</a:t>
            </a:r>
          </a:p>
          <a:p>
            <a:pPr>
              <a:lnSpc>
                <a:spcPct val="150000"/>
              </a:lnSpc>
            </a:pPr>
            <a:r>
              <a:rPr lang="en-US" altLang="zh-CN"/>
              <a:t> </a:t>
            </a:r>
            <a:r>
              <a:rPr lang="zh-CN" altLang="zh-CN"/>
              <a:t>韩愈回家，途中见大鹏，它的翅膀</a:t>
            </a:r>
            <a:r>
              <a:rPr lang="zh-CN" altLang="zh-CN">
                <a:solidFill>
                  <a:srgbClr val="FF0000"/>
                </a:solidFill>
              </a:rPr>
              <a:t>像</a:t>
            </a:r>
            <a:r>
              <a:rPr lang="zh-CN" altLang="zh-CN"/>
              <a:t>天边的云彩，观察它的</a:t>
            </a:r>
            <a:r>
              <a:rPr lang="zh-CN" altLang="zh-CN">
                <a:solidFill>
                  <a:srgbClr val="FF0000"/>
                </a:solidFill>
              </a:rPr>
              <a:t>像</a:t>
            </a:r>
            <a:r>
              <a:rPr lang="zh-CN" altLang="zh-CN"/>
              <a:t>叶子的</a:t>
            </a:r>
            <a:r>
              <a:rPr lang="zh-CN" altLang="zh-CN">
                <a:solidFill>
                  <a:srgbClr val="FF0000"/>
                </a:solidFill>
              </a:rPr>
              <a:t>形状</a:t>
            </a:r>
            <a:r>
              <a:rPr lang="zh-CN" altLang="zh-CN"/>
              <a:t>，很高兴。回到家里，遇到大家在祭祀就说：“虽然</a:t>
            </a:r>
            <a:r>
              <a:rPr lang="zh-CN" altLang="zh-CN">
                <a:solidFill>
                  <a:srgbClr val="FF0000"/>
                </a:solidFill>
              </a:rPr>
              <a:t>你们</a:t>
            </a:r>
            <a:r>
              <a:rPr lang="zh-CN" altLang="zh-CN"/>
              <a:t>年长，但是没有聪明才智，即使是小孩子也不一定不</a:t>
            </a:r>
            <a:r>
              <a:rPr lang="zh-CN" altLang="zh-CN">
                <a:solidFill>
                  <a:srgbClr val="FF0000"/>
                </a:solidFill>
              </a:rPr>
              <a:t>如</a:t>
            </a:r>
            <a:r>
              <a:rPr lang="zh-CN" altLang="zh-CN"/>
              <a:t>你们。</a:t>
            </a:r>
            <a:r>
              <a:rPr lang="zh-CN" altLang="zh-CN">
                <a:solidFill>
                  <a:srgbClr val="FF0000"/>
                </a:solidFill>
              </a:rPr>
              <a:t>如果</a:t>
            </a:r>
            <a:r>
              <a:rPr lang="zh-CN" altLang="zh-CN"/>
              <a:t>勤奋学习的话，也可以变得聪明</a:t>
            </a:r>
            <a:r>
              <a:rPr lang="zh-CN" altLang="en-US"/>
              <a:t>”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123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36512" y="0"/>
            <a:ext cx="9144000" cy="5164038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684584" y="0"/>
            <a:ext cx="36004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7" name="line01"/>
          <p:cNvCxnSpPr/>
          <p:nvPr/>
        </p:nvCxnSpPr>
        <p:spPr>
          <a:xfrm flipH="1">
            <a:off x="-462079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line01"/>
          <p:cNvCxnSpPr/>
          <p:nvPr/>
        </p:nvCxnSpPr>
        <p:spPr>
          <a:xfrm>
            <a:off x="-684584" y="3178683"/>
            <a:ext cx="36004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/>
          <p:cNvCxnSpPr/>
          <p:nvPr/>
        </p:nvCxnSpPr>
        <p:spPr>
          <a:xfrm flipH="1">
            <a:off x="-547049" y="0"/>
            <a:ext cx="0" cy="514350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line01"/>
          <p:cNvCxnSpPr/>
          <p:nvPr/>
        </p:nvCxnSpPr>
        <p:spPr>
          <a:xfrm>
            <a:off x="-684584" y="1964817"/>
            <a:ext cx="36004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8920" y="3224894"/>
            <a:ext cx="492443" cy="1959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spc="400"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重点句子翻译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514433" cy="34153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A4E8A67-7E93-4448-8DD0-0A1364B176FE}"/>
              </a:ext>
            </a:extLst>
          </p:cNvPr>
          <p:cNvSpPr txBox="1"/>
          <p:nvPr/>
        </p:nvSpPr>
        <p:spPr>
          <a:xfrm>
            <a:off x="1514433" y="65110"/>
            <a:ext cx="7498574" cy="5098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zh-CN" sz="2000" dirty="0"/>
              <a:t>．驼</a:t>
            </a:r>
            <a:r>
              <a:rPr lang="zh-CN" altLang="zh-CN" sz="2000" dirty="0">
                <a:solidFill>
                  <a:srgbClr val="FF0000"/>
                </a:solidFill>
              </a:rPr>
              <a:t>业</a:t>
            </a:r>
            <a:r>
              <a:rPr lang="zh-CN" altLang="zh-CN" sz="2000" dirty="0"/>
              <a:t>种树，</a:t>
            </a:r>
            <a:r>
              <a:rPr lang="zh-CN" altLang="zh-CN" sz="2000" dirty="0">
                <a:solidFill>
                  <a:srgbClr val="FF0000"/>
                </a:solidFill>
              </a:rPr>
              <a:t>凡</a:t>
            </a:r>
            <a:r>
              <a:rPr lang="zh-CN" altLang="zh-CN" sz="2000" dirty="0"/>
              <a:t>长安豪富人为观游及卖果</a:t>
            </a:r>
            <a:r>
              <a:rPr lang="zh-CN" altLang="zh-CN" sz="2000" dirty="0">
                <a:solidFill>
                  <a:srgbClr val="FF0000"/>
                </a:solidFill>
              </a:rPr>
              <a:t>者</a:t>
            </a:r>
            <a:r>
              <a:rPr lang="zh-CN" altLang="zh-CN" sz="2000" dirty="0"/>
              <a:t>，皆争迎</a:t>
            </a:r>
            <a:r>
              <a:rPr lang="zh-CN" altLang="zh-CN" sz="2000" dirty="0">
                <a:solidFill>
                  <a:srgbClr val="FF0000"/>
                </a:solidFill>
              </a:rPr>
              <a:t>取养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郭橐驼以种树为业，</a:t>
            </a:r>
            <a:r>
              <a:rPr lang="zh-CN" altLang="en-US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凡是长安城里经营园林游览和做水果买卖的豪富人，</a:t>
            </a:r>
            <a:r>
              <a:rPr lang="zh-CN" altLang="zh-CN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都争着迎接和雇用郭橐驼。</a:t>
            </a:r>
          </a:p>
          <a:p>
            <a:pPr>
              <a:lnSpc>
                <a:spcPct val="150000"/>
              </a:lnSpc>
            </a:pP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zh-CN" sz="2000" dirty="0"/>
              <a:t>．橐驼非能使木寿且</a:t>
            </a:r>
            <a:r>
              <a:rPr lang="zh-CN" altLang="zh-CN" sz="2000" dirty="0">
                <a:solidFill>
                  <a:srgbClr val="FF0000"/>
                </a:solidFill>
              </a:rPr>
              <a:t>孳</a:t>
            </a:r>
            <a:r>
              <a:rPr lang="zh-CN" altLang="zh-CN" sz="2000" dirty="0"/>
              <a:t>也，能顺木之</a:t>
            </a:r>
            <a:r>
              <a:rPr lang="zh-CN" altLang="zh-CN" sz="2000" dirty="0">
                <a:solidFill>
                  <a:srgbClr val="FF0000"/>
                </a:solidFill>
              </a:rPr>
              <a:t>天</a:t>
            </a:r>
            <a:r>
              <a:rPr lang="zh-CN" altLang="zh-CN" sz="2000" dirty="0"/>
              <a:t>以</a:t>
            </a:r>
            <a:r>
              <a:rPr lang="zh-CN" altLang="zh-CN" sz="2000" dirty="0">
                <a:solidFill>
                  <a:srgbClr val="FF0000"/>
                </a:solidFill>
              </a:rPr>
              <a:t>致</a:t>
            </a:r>
            <a:r>
              <a:rPr lang="zh-CN" altLang="zh-CN" sz="2000" dirty="0"/>
              <a:t>其性焉尔。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我郭橐驼并不能使树木活得长久而且茂盛，只不过能顺从树木的天性，而使它的本性得以充分发展罢了。</a:t>
            </a:r>
          </a:p>
          <a:p>
            <a:pPr>
              <a:lnSpc>
                <a:spcPct val="150000"/>
              </a:lnSpc>
            </a:pPr>
            <a:endParaRPr lang="zh-CN" altLang="zh-CN" sz="2000" dirty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3</a:t>
            </a:r>
            <a:r>
              <a:rPr lang="zh-CN" altLang="zh-CN" sz="2000" dirty="0"/>
              <a:t>．凡植木之</a:t>
            </a:r>
            <a:r>
              <a:rPr lang="zh-CN" altLang="zh-CN" sz="2000" dirty="0">
                <a:solidFill>
                  <a:srgbClr val="FF0000"/>
                </a:solidFill>
              </a:rPr>
              <a:t>性</a:t>
            </a:r>
            <a:r>
              <a:rPr lang="zh-CN" altLang="zh-CN" sz="2000" dirty="0"/>
              <a:t>，其</a:t>
            </a:r>
            <a:r>
              <a:rPr lang="zh-CN" altLang="zh-CN" sz="2000" dirty="0">
                <a:solidFill>
                  <a:srgbClr val="FF0000"/>
                </a:solidFill>
              </a:rPr>
              <a:t>本</a:t>
            </a:r>
            <a:r>
              <a:rPr lang="zh-CN" altLang="zh-CN" sz="2000" dirty="0"/>
              <a:t>欲舒，其培欲平，其土欲故，其</a:t>
            </a:r>
            <a:r>
              <a:rPr lang="zh-CN" altLang="zh-CN" sz="2000" dirty="0">
                <a:solidFill>
                  <a:srgbClr val="FF0000"/>
                </a:solidFill>
              </a:rPr>
              <a:t>筑</a:t>
            </a:r>
            <a:r>
              <a:rPr lang="zh-CN" altLang="zh-CN" sz="2000" dirty="0"/>
              <a:t>欲密。</a:t>
            </a:r>
            <a:endParaRPr lang="en-US" altLang="zh-CN" sz="2000" dirty="0"/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大凡种树的方法，树根要舒展，培土要平整，土要用原来的，捣土要结实。</a:t>
            </a:r>
          </a:p>
        </p:txBody>
      </p:sp>
    </p:spTree>
    <p:extLst>
      <p:ext uri="{BB962C8B-B14F-4D97-AF65-F5344CB8AC3E}">
        <p14:creationId xmlns:p14="http://schemas.microsoft.com/office/powerpoint/2010/main" val="406244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16089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B613365-EF69-344A-B9D1-F45DD307D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8645" y="1347614"/>
            <a:ext cx="4491666" cy="253289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E5E8EA-2807-2941-B4AC-C85AA94174F9}"/>
              </a:ext>
            </a:extLst>
          </p:cNvPr>
          <p:cNvSpPr txBox="1"/>
          <p:nvPr/>
        </p:nvSpPr>
        <p:spPr>
          <a:xfrm>
            <a:off x="3707904" y="936050"/>
            <a:ext cx="5365538" cy="4022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kern="1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    在唐代儒、佛、道三教合流已是大势所趋，但还未找到正确的途径。对此，柳宗元明确提出了“统合儒释”的主张，反对韩愈盲目排佛、反佛的观点，不能“忿其外而遗其中，是知石而不知蕴玉也”，认为儒、佛二教“皆有以佐世”，对佛教不应该一概排斥，但也不是全盘接受，而是选择吸收其有用的思想精华，用来丰富儒家学说。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86EC16-EEAD-2145-9F28-E681356DA186}"/>
              </a:ext>
            </a:extLst>
          </p:cNvPr>
          <p:cNvGrpSpPr/>
          <p:nvPr/>
        </p:nvGrpSpPr>
        <p:grpSpPr>
          <a:xfrm>
            <a:off x="3707904" y="189458"/>
            <a:ext cx="1415772" cy="629194"/>
            <a:chOff x="4841749" y="570199"/>
            <a:chExt cx="1415772" cy="62919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8F63F5-8618-7040-9415-91B81731F6E0}"/>
                </a:ext>
              </a:extLst>
            </p:cNvPr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5DC424-2A0C-8B41-9BA5-BB3E9163D011}"/>
                </a:ext>
              </a:extLst>
            </p:cNvPr>
            <p:cNvSpPr txBox="1"/>
            <p:nvPr/>
          </p:nvSpPr>
          <p:spPr>
            <a:xfrm>
              <a:off x="4841749" y="653963"/>
              <a:ext cx="1415772" cy="461665"/>
            </a:xfrm>
            <a:prstGeom prst="rect">
              <a:avLst/>
            </a:prstGeom>
            <a:solidFill>
              <a:schemeClr val="bg2">
                <a:lumMod val="75000"/>
                <a:alpha val="98000"/>
              </a:schemeClr>
            </a:solidFill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chemeClr val="tx2">
                      <a:lumMod val="7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ahoma" panose="020B0604030504040204" pitchFamily="34" charset="0"/>
                </a:rPr>
                <a:t>思想主张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249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-33282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9822" y="462159"/>
            <a:ext cx="615553" cy="318799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素材积累</a:t>
            </a:r>
            <a:r>
              <a:rPr lang="en-US" altLang="zh-CN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课内</a:t>
            </a: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22" y="1671942"/>
            <a:ext cx="2671868" cy="3726796"/>
          </a:xfrm>
          <a:prstGeom prst="rect">
            <a:avLst/>
          </a:prstGeom>
        </p:spPr>
      </p:pic>
      <p:sp>
        <p:nvSpPr>
          <p:cNvPr id="12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2EF34A-0760-B94C-A96D-20AD0BADBA18}"/>
              </a:ext>
            </a:extLst>
          </p:cNvPr>
          <p:cNvSpPr txBox="1"/>
          <p:nvPr/>
        </p:nvSpPr>
        <p:spPr>
          <a:xfrm>
            <a:off x="4010059" y="901994"/>
            <a:ext cx="50827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橐驼非能使木寿且孳也，能顺木之天以致其性焉尔。</a:t>
            </a:r>
            <a:endParaRPr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适用主题：遵行本性、规律等。</a:t>
            </a:r>
            <a:endParaRPr kumimoji="1" lang="en-US" altLang="zh-CN" sz="24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既然已，勿动勿虑，去不复顾。</a:t>
            </a:r>
            <a:endParaRPr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适用主题：接受、冷静、豁达等。</a:t>
            </a:r>
          </a:p>
        </p:txBody>
      </p:sp>
    </p:spTree>
    <p:extLst>
      <p:ext uri="{BB962C8B-B14F-4D97-AF65-F5344CB8AC3E}">
        <p14:creationId xmlns:p14="http://schemas.microsoft.com/office/powerpoint/2010/main" val="161659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-33282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9822" y="462159"/>
            <a:ext cx="615553" cy="318799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素材积累</a:t>
            </a:r>
            <a:r>
              <a:rPr lang="en-US" altLang="zh-CN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课外</a:t>
            </a: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22" y="1671942"/>
            <a:ext cx="2671868" cy="3726796"/>
          </a:xfrm>
          <a:prstGeom prst="rect">
            <a:avLst/>
          </a:prstGeom>
        </p:spPr>
      </p:pic>
      <p:sp>
        <p:nvSpPr>
          <p:cNvPr id="12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2EF34A-0760-B94C-A96D-20AD0BADBA18}"/>
              </a:ext>
            </a:extLst>
          </p:cNvPr>
          <p:cNvSpPr txBox="1"/>
          <p:nvPr/>
        </p:nvSpPr>
        <p:spPr>
          <a:xfrm>
            <a:off x="4032691" y="1203598"/>
            <a:ext cx="5082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宁为有闻而死，不为无闻而生。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适用主题：理想、志气、追求等。</a:t>
            </a:r>
            <a:endParaRPr kumimoji="1" lang="en-US" altLang="zh-CN" sz="2400">
              <a:solidFill>
                <a:schemeClr val="accent6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善恶不可以同道。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400">
                <a:solidFill>
                  <a:schemeClr val="accent6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适用主题：气节、操守、品行等。</a:t>
            </a:r>
          </a:p>
        </p:txBody>
      </p:sp>
    </p:spTree>
    <p:extLst>
      <p:ext uri="{BB962C8B-B14F-4D97-AF65-F5344CB8AC3E}">
        <p14:creationId xmlns:p14="http://schemas.microsoft.com/office/powerpoint/2010/main" val="66981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848" y="-10269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39822" y="462159"/>
            <a:ext cx="615553" cy="3187995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素材积累</a:t>
            </a:r>
            <a:r>
              <a:rPr lang="en-US" altLang="zh-CN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—</a:t>
            </a:r>
            <a:r>
              <a:rPr lang="zh-CN" altLang="en-US" sz="2800">
                <a:solidFill>
                  <a:srgbClr val="2C3F46"/>
                </a:solidFill>
                <a:latin typeface="KaiTi" panose="02010609060101010101" pitchFamily="49" charset="-122"/>
                <a:ea typeface="KaiTi" panose="02010609060101010101" pitchFamily="49" charset="-122"/>
                <a:sym typeface="Arial" panose="020B0604020202020204" pitchFamily="34" charset="0"/>
              </a:rPr>
              <a:t>语段</a:t>
            </a: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822" y="1671942"/>
            <a:ext cx="2671868" cy="3726796"/>
          </a:xfrm>
          <a:prstGeom prst="rect">
            <a:avLst/>
          </a:prstGeom>
        </p:spPr>
      </p:pic>
      <p:sp>
        <p:nvSpPr>
          <p:cNvPr id="12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02EF34A-0760-B94C-A96D-20AD0BADBA18}"/>
              </a:ext>
            </a:extLst>
          </p:cNvPr>
          <p:cNvSpPr txBox="1"/>
          <p:nvPr/>
        </p:nvSpPr>
        <p:spPr>
          <a:xfrm>
            <a:off x="3851920" y="606043"/>
            <a:ext cx="51367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    唐太宗说：“君，舟也；人，水也。水能载舟，亦能覆舟。”作为官员，心中装有百姓，心中想着百姓，牢固树立百姓利益无小事的勤政思想，像柳宗元笔下的郭橐驼种树那样，顺其自然，理其天性，只有做到这一点，才能尽到为官之责。如果官员只为自己的政绩着想，只想着树立自己在百姓中的威望，强迫百姓按照自己的主观臆想行事，急于求成，大兴土木劳役，致使百姓怨声载道，叫苦难应。久而久之，民心背离，必定会使集体、国家这棵大树枯萎、凋零。为官一任，造福一方；行事须三思，民生当为先。</a:t>
            </a:r>
          </a:p>
        </p:txBody>
      </p:sp>
    </p:spTree>
    <p:extLst>
      <p:ext uri="{BB962C8B-B14F-4D97-AF65-F5344CB8AC3E}">
        <p14:creationId xmlns:p14="http://schemas.microsoft.com/office/powerpoint/2010/main" val="15464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0788" y="-35472"/>
            <a:ext cx="9745787" cy="5775573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353917" y="1076745"/>
            <a:ext cx="8928484" cy="3579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    </a:t>
            </a:r>
            <a:r>
              <a:rPr lang="zh-CN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唐代宗大历八年</a:t>
            </a:r>
            <a:r>
              <a:rPr lang="en-US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(773)</a:t>
            </a:r>
            <a:r>
              <a:rPr lang="zh-CN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出生于京都长安</a:t>
            </a:r>
            <a:r>
              <a:rPr lang="en-US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(</a:t>
            </a:r>
            <a:r>
              <a:rPr lang="zh-CN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今陕西省西安市</a:t>
            </a:r>
            <a:r>
              <a:rPr lang="en-US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)</a:t>
            </a:r>
            <a:r>
              <a:rPr lang="zh-CN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。贞元九年</a:t>
            </a:r>
            <a:r>
              <a:rPr lang="en-US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(793)</a:t>
            </a:r>
            <a:r>
              <a:rPr lang="zh-CN" altLang="zh-CN" sz="2400" kern="100" dirty="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中进士，十四年登博学鸿词科，授集贤殿正字。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一度为蓝田尉，后入朝为官，积极参与王叔文集团政治革新，迁礼部员外郎。永贞元年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(805)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九月，革新失败，贬邵州刺史，十一月柳宗元加贬永州司马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(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任所在今湖南省永州市零陵区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)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，在此期间，写下了著名的《永州八记》元和十年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(815)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春回京师，不久再次被贬为柳州刺史。宪宗元和十四年十一月初八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(819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年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11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月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28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日</a:t>
            </a:r>
            <a:r>
              <a:rPr lang="en-US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Courier New"/>
              </a:rPr>
              <a:t>)</a:t>
            </a:r>
            <a:r>
              <a:rPr lang="zh-CN" altLang="zh-CN" sz="2400" kern="100" dirty="0"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rPr>
              <a:t>卒于柳州任所。</a:t>
            </a:r>
            <a:endParaRPr lang="zh-CN" altLang="zh-CN" sz="2400" kern="100" dirty="0">
              <a:latin typeface="FangSong" panose="02010609060101010101" pitchFamily="49" charset="-122"/>
              <a:ea typeface="FangSong" panose="02010609060101010101" pitchFamily="49" charset="-122"/>
              <a:cs typeface="Courier New" panose="02070309020205020404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340016A-36F0-184D-B8FF-780007385663}"/>
              </a:ext>
            </a:extLst>
          </p:cNvPr>
          <p:cNvGrpSpPr/>
          <p:nvPr/>
        </p:nvGrpSpPr>
        <p:grpSpPr>
          <a:xfrm>
            <a:off x="3689306" y="189458"/>
            <a:ext cx="1415772" cy="629194"/>
            <a:chOff x="4823151" y="570199"/>
            <a:chExt cx="1415772" cy="629194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C810569-1ADB-2F49-B255-A64C9A29F9C7}"/>
                </a:ext>
              </a:extLst>
            </p:cNvPr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A9F098D-BF8B-C246-9B2A-E2BC8931AC8B}"/>
                </a:ext>
              </a:extLst>
            </p:cNvPr>
            <p:cNvSpPr txBox="1"/>
            <p:nvPr/>
          </p:nvSpPr>
          <p:spPr>
            <a:xfrm>
              <a:off x="4823151" y="653963"/>
              <a:ext cx="1415772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chemeClr val="tx2">
                      <a:lumMod val="7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ahoma" panose="020B0604030504040204" pitchFamily="34" charset="0"/>
                </a:rPr>
                <a:t>宦海一生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735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-36512" y="-164554"/>
            <a:ext cx="9342648" cy="5328592"/>
            <a:chOff x="-36512" y="-164554"/>
            <a:chExt cx="9342648" cy="5328592"/>
          </a:xfrm>
        </p:grpSpPr>
        <p:sp>
          <p:nvSpPr>
            <p:cNvPr id="2" name="矩形 1"/>
            <p:cNvSpPr/>
            <p:nvPr/>
          </p:nvSpPr>
          <p:spPr>
            <a:xfrm>
              <a:off x="0" y="-164554"/>
              <a:ext cx="9144000" cy="53080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54" r="14096" b="21112"/>
            <a:stretch>
              <a:fillRect/>
            </a:stretch>
          </p:blipFill>
          <p:spPr bwMode="auto">
            <a:xfrm>
              <a:off x="-36512" y="-164554"/>
              <a:ext cx="9342648" cy="5328592"/>
            </a:xfrm>
            <a:prstGeom prst="rect">
              <a:avLst/>
            </a:prstGeom>
            <a:solidFill>
              <a:srgbClr val="2C3F4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5" name="TextBox 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7A566E5-919C-7949-A8A4-F821E57A3410}"/>
              </a:ext>
            </a:extLst>
          </p:cNvPr>
          <p:cNvSpPr txBox="1"/>
          <p:nvPr/>
        </p:nvSpPr>
        <p:spPr>
          <a:xfrm>
            <a:off x="431540" y="1275606"/>
            <a:ext cx="8280920" cy="2221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kern="10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defRPr>
            </a:lvl1pPr>
          </a:lstStyle>
          <a:p>
            <a:r>
              <a:rPr lang="zh-CN" altLang="en-US"/>
              <a:t>    </a:t>
            </a:r>
            <a:r>
              <a:rPr lang="zh-CN" altLang="zh-CN"/>
              <a:t>柳宗元一生留诗文作品达</a:t>
            </a:r>
            <a:r>
              <a:rPr lang="en-US" altLang="zh-CN"/>
              <a:t>600</a:t>
            </a:r>
            <a:r>
              <a:rPr lang="zh-CN" altLang="zh-CN"/>
              <a:t>余篇，其文的成就大于诗。散文论说性强，笔锋犀利，讽刺辛辣。游记写景状物，多所寄托。哲学著作有《天说》《天对》《封建论》等。有《柳河东集》《柳宗元集》。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1485CE4-C354-DF4C-93BA-6F4761ABE34B}"/>
              </a:ext>
            </a:extLst>
          </p:cNvPr>
          <p:cNvGrpSpPr/>
          <p:nvPr/>
        </p:nvGrpSpPr>
        <p:grpSpPr>
          <a:xfrm>
            <a:off x="3707904" y="189458"/>
            <a:ext cx="1415772" cy="629194"/>
            <a:chOff x="4841749" y="570199"/>
            <a:chExt cx="1415772" cy="62919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277F12-4671-9545-AFBD-9943E1EDE614}"/>
                </a:ext>
              </a:extLst>
            </p:cNvPr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299A3CAF-F6BD-0E41-AF69-8A8E2EB3F0F7}"/>
                </a:ext>
              </a:extLst>
            </p:cNvPr>
            <p:cNvSpPr txBox="1"/>
            <p:nvPr/>
          </p:nvSpPr>
          <p:spPr>
            <a:xfrm>
              <a:off x="4841749" y="653963"/>
              <a:ext cx="1415772" cy="461665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chemeClr val="tx2">
                      <a:lumMod val="7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ahoma" panose="020B0604030504040204" pitchFamily="34" charset="0"/>
                </a:rPr>
                <a:t>文学造诣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9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91880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8"/>
          <p:cNvSpPr/>
          <p:nvPr/>
        </p:nvSpPr>
        <p:spPr>
          <a:xfrm>
            <a:off x="0" y="1455918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2E5E8EA-2807-2941-B4AC-C85AA94174F9}"/>
              </a:ext>
            </a:extLst>
          </p:cNvPr>
          <p:cNvSpPr txBox="1"/>
          <p:nvPr/>
        </p:nvSpPr>
        <p:spPr>
          <a:xfrm>
            <a:off x="3491880" y="889865"/>
            <a:ext cx="5809924" cy="4022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kern="100">
                <a:solidFill>
                  <a:prstClr val="black"/>
                </a:solidFill>
                <a:latin typeface="FangSong" panose="02010609060101010101" pitchFamily="49" charset="-122"/>
                <a:ea typeface="FangSong" panose="02010609060101010101" pitchFamily="49" charset="-122"/>
                <a:cs typeface="Times New Roman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    中唐时期，豪强地主兼并掠夺土地日益严重，“富者兼地数万亩，贫者无容足之居”。仅有少量土地的农民，除了交纳正常的捐粟外，还要承受地方军政长官摊派下来的各种杂税。据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旧唐书</a:t>
            </a:r>
            <a:r>
              <a:rPr lang="en-US" altLang="zh-CN" dirty="0">
                <a:solidFill>
                  <a:schemeClr val="bg1"/>
                </a:solidFill>
              </a:rPr>
              <a:t>·</a:t>
            </a:r>
            <a:r>
              <a:rPr lang="zh-CN" altLang="en-US" dirty="0">
                <a:solidFill>
                  <a:schemeClr val="bg1"/>
                </a:solidFill>
              </a:rPr>
              <a:t>食货志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r>
              <a:rPr lang="zh-CN" altLang="en-US" dirty="0">
                <a:solidFill>
                  <a:schemeClr val="bg1"/>
                </a:solidFill>
              </a:rPr>
              <a:t>记载，各地官僚为巩固自己的地位，竞相向朝廷进贡，加紧对下层人民的盘剥，于是“通津达道者税之，莳蔬艺果者税之，死亡者税之”，民不聊生。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6786EC16-EEAD-2145-9F28-E681356DA186}"/>
              </a:ext>
            </a:extLst>
          </p:cNvPr>
          <p:cNvGrpSpPr/>
          <p:nvPr/>
        </p:nvGrpSpPr>
        <p:grpSpPr>
          <a:xfrm>
            <a:off x="3491880" y="75365"/>
            <a:ext cx="1415772" cy="629194"/>
            <a:chOff x="4841749" y="570199"/>
            <a:chExt cx="1415772" cy="62919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5C8F63F5-8618-7040-9415-91B81731F6E0}"/>
                </a:ext>
              </a:extLst>
            </p:cNvPr>
            <p:cNvSpPr/>
            <p:nvPr/>
          </p:nvSpPr>
          <p:spPr>
            <a:xfrm>
              <a:off x="4941757" y="570199"/>
              <a:ext cx="1178560" cy="629194"/>
            </a:xfrm>
            <a:prstGeom prst="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45DC424-2A0C-8B41-9BA5-BB3E9163D011}"/>
                </a:ext>
              </a:extLst>
            </p:cNvPr>
            <p:cNvSpPr txBox="1"/>
            <p:nvPr/>
          </p:nvSpPr>
          <p:spPr>
            <a:xfrm>
              <a:off x="4841749" y="653963"/>
              <a:ext cx="1415772" cy="461665"/>
            </a:xfrm>
            <a:prstGeom prst="rect">
              <a:avLst/>
            </a:prstGeom>
            <a:solidFill>
              <a:schemeClr val="bg2">
                <a:lumMod val="75000"/>
                <a:alpha val="98000"/>
              </a:schemeClr>
            </a:solidFill>
          </p:spPr>
          <p:txBody>
            <a:bodyPr vert="horz" wrap="none" rtlCol="0">
              <a:spAutoFit/>
            </a:bodyPr>
            <a:lstStyle/>
            <a:p>
              <a:r>
                <a:rPr lang="zh-CN" altLang="en-US" sz="2400">
                  <a:solidFill>
                    <a:schemeClr val="tx2">
                      <a:lumMod val="75000"/>
                    </a:schemeClr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ahoma" panose="020B0604030504040204" pitchFamily="34" charset="0"/>
                </a:rPr>
                <a:t>时代背景</a:t>
              </a: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1EAA7E1F-DC2F-D34C-92E0-EB1F9F045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753" y="1352931"/>
            <a:ext cx="3973673" cy="25450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7588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line01"/>
          <p:cNvCxnSpPr/>
          <p:nvPr/>
        </p:nvCxnSpPr>
        <p:spPr>
          <a:xfrm flipH="1">
            <a:off x="5650992" y="0"/>
            <a:ext cx="0" cy="514350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line01"/>
          <p:cNvCxnSpPr/>
          <p:nvPr/>
        </p:nvCxnSpPr>
        <p:spPr>
          <a:xfrm>
            <a:off x="0" y="3178683"/>
            <a:ext cx="9144000" cy="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0"/>
            <a:ext cx="9144000" cy="3676377"/>
          </a:xfrm>
          <a:prstGeom prst="rect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3181445" y="715500"/>
            <a:ext cx="2860359" cy="2828484"/>
          </a:xfrm>
          <a:prstGeom prst="frame">
            <a:avLst>
              <a:gd name="adj1" fmla="val 6242"/>
            </a:avLst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3700463"/>
            <a:ext cx="9144000" cy="1443037"/>
          </a:xfrm>
          <a:prstGeom prst="rect">
            <a:avLst/>
          </a:prstGeom>
          <a:solidFill>
            <a:srgbClr val="2C3F46"/>
          </a:solidFill>
          <a:ln>
            <a:solidFill>
              <a:srgbClr val="2C3F4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59632" y="715500"/>
            <a:ext cx="6837694" cy="2828484"/>
            <a:chOff x="1326857" y="-92546"/>
            <a:chExt cx="6713276" cy="2777017"/>
          </a:xfrm>
        </p:grpSpPr>
        <p:sp>
          <p:nvSpPr>
            <p:cNvPr id="15" name="图文框 14"/>
            <p:cNvSpPr/>
            <p:nvPr/>
          </p:nvSpPr>
          <p:spPr>
            <a:xfrm>
              <a:off x="3213700" y="-92546"/>
              <a:ext cx="2808312" cy="2777017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图文框 17"/>
            <p:cNvSpPr/>
            <p:nvPr/>
          </p:nvSpPr>
          <p:spPr>
            <a:xfrm>
              <a:off x="6487793" y="-37516"/>
              <a:ext cx="1552340" cy="1413955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图文框 20"/>
            <p:cNvSpPr/>
            <p:nvPr/>
          </p:nvSpPr>
          <p:spPr>
            <a:xfrm>
              <a:off x="1326857" y="1729927"/>
              <a:ext cx="1552340" cy="848373"/>
            </a:xfrm>
            <a:prstGeom prst="frame">
              <a:avLst>
                <a:gd name="adj1" fmla="val 6242"/>
              </a:avLst>
            </a:prstGeom>
            <a:solidFill>
              <a:srgbClr val="2C3F46"/>
            </a:solidFill>
            <a:ln>
              <a:solidFill>
                <a:srgbClr val="2C3F4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851" y="536707"/>
            <a:ext cx="4216305" cy="2791252"/>
          </a:xfrm>
          <a:prstGeom prst="rect">
            <a:avLst/>
          </a:prstGeom>
        </p:spPr>
      </p:pic>
      <p:sp>
        <p:nvSpPr>
          <p:cNvPr id="24" name="等腰三角形 23"/>
          <p:cNvSpPr/>
          <p:nvPr/>
        </p:nvSpPr>
        <p:spPr>
          <a:xfrm flipV="1">
            <a:off x="4139952" y="5005124"/>
            <a:ext cx="936104" cy="806986"/>
          </a:xfrm>
          <a:prstGeom prst="triangle">
            <a:avLst/>
          </a:prstGeom>
          <a:solidFill>
            <a:srgbClr val="D3CDB7"/>
          </a:solidFill>
          <a:ln>
            <a:solidFill>
              <a:srgbClr val="D3CD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32040" y="715499"/>
            <a:ext cx="1089394" cy="2828485"/>
          </a:xfrm>
          <a:custGeom>
            <a:avLst/>
            <a:gdLst/>
            <a:ahLst/>
            <a:cxnLst/>
            <a:rect l="l" t="t" r="r" b="b"/>
            <a:pathLst>
              <a:path w="1161402" h="3080387">
                <a:moveTo>
                  <a:pt x="0" y="0"/>
                </a:moveTo>
                <a:lnTo>
                  <a:pt x="1161402" y="0"/>
                </a:lnTo>
                <a:lnTo>
                  <a:pt x="1161402" y="3080387"/>
                </a:lnTo>
                <a:lnTo>
                  <a:pt x="0" y="3080387"/>
                </a:lnTo>
                <a:lnTo>
                  <a:pt x="0" y="2901843"/>
                </a:lnTo>
                <a:lnTo>
                  <a:pt x="982858" y="2901843"/>
                </a:lnTo>
                <a:lnTo>
                  <a:pt x="982858" y="178544"/>
                </a:lnTo>
                <a:lnTo>
                  <a:pt x="0" y="178544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3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46F8B371-6564-9F4E-BDE0-6C28D9808321}"/>
              </a:ext>
            </a:extLst>
          </p:cNvPr>
          <p:cNvSpPr txBox="1"/>
          <p:nvPr/>
        </p:nvSpPr>
        <p:spPr>
          <a:xfrm>
            <a:off x="1599589" y="3785618"/>
            <a:ext cx="1569660" cy="15647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zh-CN" altLang="en-US" sz="2400">
                <a:solidFill>
                  <a:srgbClr val="D3CEB7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基础达标</a:t>
            </a:r>
            <a:r>
              <a:rPr lang="zh-CN" altLang="en-US" sz="6600">
                <a:solidFill>
                  <a:srgbClr val="D3CEB7"/>
                </a:solidFill>
                <a:latin typeface="Arial" panose="020B0604020202020204" pitchFamily="34" charset="0"/>
                <a:ea typeface="FZQingKeBenYueSongS-R-GB" panose="02000000000000000000" pitchFamily="2" charset="-122"/>
                <a:sym typeface="Arial" panose="020B0604020202020204" pitchFamily="34" charset="0"/>
              </a:rPr>
              <a:t>贰</a:t>
            </a:r>
            <a:endParaRPr lang="en-US" altLang="zh-CN" sz="6600">
              <a:solidFill>
                <a:srgbClr val="D3CEB7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B70863A9-FA2A-E343-931E-17089926E264}"/>
              </a:ext>
            </a:extLst>
          </p:cNvPr>
          <p:cNvSpPr txBox="1"/>
          <p:nvPr/>
        </p:nvSpPr>
        <p:spPr>
          <a:xfrm>
            <a:off x="3561259" y="3778827"/>
            <a:ext cx="3143572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纠正字音；</a:t>
            </a:r>
            <a:endParaRPr kumimoji="1" lang="en-US" altLang="zh-CN" sz="2400">
              <a:solidFill>
                <a:schemeClr val="bg1"/>
              </a:solidFill>
              <a:latin typeface="FangSong" panose="02010609060101010101" pitchFamily="49" charset="-122"/>
              <a:ea typeface="FangSong" panose="02010609060101010101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400">
                <a:solidFill>
                  <a:schemeClr val="bg1"/>
                </a:solidFill>
                <a:latin typeface="FangSong" panose="02010609060101010101" pitchFamily="49" charset="-122"/>
                <a:ea typeface="FangSong" panose="02010609060101010101" pitchFamily="49" charset="-122"/>
              </a:rPr>
              <a:t>文体知识。</a:t>
            </a:r>
          </a:p>
        </p:txBody>
      </p:sp>
    </p:spTree>
    <p:extLst>
      <p:ext uri="{BB962C8B-B14F-4D97-AF65-F5344CB8AC3E}">
        <p14:creationId xmlns:p14="http://schemas.microsoft.com/office/powerpoint/2010/main" val="237208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20538"/>
            <a:ext cx="3529520" cy="5164038"/>
          </a:xfrm>
          <a:prstGeom prst="rect">
            <a:avLst/>
          </a:prstGeom>
          <a:solidFill>
            <a:srgbClr val="D3C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9520" y="0"/>
            <a:ext cx="5650992" cy="5143500"/>
          </a:xfrm>
          <a:prstGeom prst="rect">
            <a:avLst/>
          </a:pr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D3CDB7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2317" y="627818"/>
            <a:ext cx="615553" cy="255409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基础达标</a:t>
            </a:r>
            <a:r>
              <a:rPr lang="en-US" altLang="zh-CN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2800">
                <a:solidFill>
                  <a:srgbClr val="2C3F46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Arial" panose="020B0604020202020204" pitchFamily="34" charset="0"/>
              </a:rPr>
              <a:t>正音</a:t>
            </a:r>
          </a:p>
        </p:txBody>
      </p:sp>
      <p:cxnSp>
        <p:nvCxnSpPr>
          <p:cNvPr id="8" name="line01" hidden="1"/>
          <p:cNvCxnSpPr/>
          <p:nvPr/>
        </p:nvCxnSpPr>
        <p:spPr>
          <a:xfrm flipH="1">
            <a:off x="3493008" y="-20538"/>
            <a:ext cx="0" cy="5164038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line01" hidden="1"/>
          <p:cNvCxnSpPr/>
          <p:nvPr/>
        </p:nvCxnSpPr>
        <p:spPr>
          <a:xfrm>
            <a:off x="-756592" y="1952124"/>
            <a:ext cx="9144000" cy="0"/>
          </a:xfrm>
          <a:prstGeom prst="line">
            <a:avLst/>
          </a:prstGeom>
          <a:ln>
            <a:solidFill>
              <a:srgbClr val="FFFF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/>
          <p:cNvSpPr/>
          <p:nvPr/>
        </p:nvSpPr>
        <p:spPr>
          <a:xfrm>
            <a:off x="827584" y="339502"/>
            <a:ext cx="3096344" cy="3960440"/>
          </a:xfrm>
          <a:prstGeom prst="frame">
            <a:avLst>
              <a:gd name="adj1" fmla="val 3482"/>
            </a:avLst>
          </a:prstGeom>
          <a:solidFill>
            <a:srgbClr val="2C3F46"/>
          </a:solidFill>
          <a:ln>
            <a:noFill/>
          </a:ln>
          <a:effectLst>
            <a:outerShdw blurRad="63500" dist="50800" dir="2052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76" y="1523508"/>
            <a:ext cx="2671868" cy="3726796"/>
          </a:xfrm>
          <a:prstGeom prst="rect">
            <a:avLst/>
          </a:prstGeom>
        </p:spPr>
      </p:pic>
      <p:sp>
        <p:nvSpPr>
          <p:cNvPr id="12" name="矩形 8"/>
          <p:cNvSpPr/>
          <p:nvPr/>
        </p:nvSpPr>
        <p:spPr>
          <a:xfrm>
            <a:off x="827584" y="1671942"/>
            <a:ext cx="2196000" cy="2628000"/>
          </a:xfrm>
          <a:custGeom>
            <a:avLst/>
            <a:gdLst/>
            <a:ahLst/>
            <a:cxnLst/>
            <a:rect l="l" t="t" r="r" b="b"/>
            <a:pathLst>
              <a:path w="2232248" h="2704331">
                <a:moveTo>
                  <a:pt x="0" y="0"/>
                </a:moveTo>
                <a:lnTo>
                  <a:pt x="107815" y="0"/>
                </a:lnTo>
                <a:lnTo>
                  <a:pt x="107815" y="2596516"/>
                </a:lnTo>
                <a:lnTo>
                  <a:pt x="2232248" y="2596516"/>
                </a:lnTo>
                <a:lnTo>
                  <a:pt x="2232248" y="2704331"/>
                </a:lnTo>
                <a:lnTo>
                  <a:pt x="0" y="2704331"/>
                </a:lnTo>
                <a:close/>
              </a:path>
            </a:pathLst>
          </a:custGeom>
          <a:solidFill>
            <a:srgbClr val="2C3F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FZQingKeBenYueSongS-R-GB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882A6561-6332-034B-A979-84D71EF7F153}"/>
              </a:ext>
            </a:extLst>
          </p:cNvPr>
          <p:cNvSpPr/>
          <p:nvPr/>
        </p:nvSpPr>
        <p:spPr>
          <a:xfrm>
            <a:off x="4069380" y="1285103"/>
            <a:ext cx="2179515" cy="259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①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橐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驼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endParaRPr lang="en-US" altLang="zh-CN" sz="2800" kern="1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 panose="02020603050405020304"/>
              </a:rPr>
              <a:t>②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窥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伺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endParaRPr lang="en-US" altLang="zh-CN" sz="2800" kern="1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③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孳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</a:t>
            </a:r>
            <a:endParaRPr lang="zh-CN" altLang="zh-CN" sz="1050" kern="1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  <a:cs typeface="Courier New" panose="02070309020205020404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④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莳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)</a:t>
            </a:r>
            <a:endParaRPr lang="zh-CN" altLang="zh-CN" sz="1050" kern="100">
              <a:solidFill>
                <a:schemeClr val="bg1"/>
              </a:solidFill>
              <a:effectLst/>
              <a:latin typeface="KaiTi" panose="02010609060101010101" pitchFamily="49" charset="-122"/>
              <a:ea typeface="KaiTi" panose="02010609060101010101" pitchFamily="49" charset="-122"/>
              <a:cs typeface="Courier New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7D80F4F-E9EF-4D41-8EB4-B475BAFF8AF8}"/>
              </a:ext>
            </a:extLst>
          </p:cNvPr>
          <p:cNvSpPr/>
          <p:nvPr/>
        </p:nvSpPr>
        <p:spPr>
          <a:xfrm>
            <a:off x="6228548" y="1232922"/>
            <a:ext cx="25919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⑤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勖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  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⑥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缫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</a:t>
            </a:r>
            <a:endParaRPr lang="zh-CN" altLang="zh-CN" sz="1050" kern="10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⑦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鸡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豚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  </a:t>
            </a: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890395" algn="l"/>
              </a:tabLst>
            </a:pP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⑧</a:t>
            </a:r>
            <a:r>
              <a:rPr lang="zh-CN" altLang="zh-CN" sz="2800" kern="100">
                <a:solidFill>
                  <a:schemeClr val="tx2">
                    <a:lumMod val="60000"/>
                    <a:lumOff val="4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饔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(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 </a:t>
            </a:r>
            <a:r>
              <a:rPr lang="zh-CN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Times New Roman"/>
              </a:rPr>
              <a:t>　</a:t>
            </a:r>
            <a:r>
              <a:rPr lang="en-US" altLang="zh-CN" sz="2800" kern="10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  <a:cs typeface="Courier New"/>
              </a:rPr>
              <a:t>)</a:t>
            </a:r>
            <a:endParaRPr lang="zh-CN" altLang="zh-CN" sz="1050" kern="100">
              <a:solidFill>
                <a:schemeClr val="bg1"/>
              </a:solidFill>
              <a:effectLst/>
              <a:latin typeface="KaiTi" panose="02010609060101010101" pitchFamily="49" charset="-122"/>
              <a:ea typeface="KaiTi" panose="02010609060101010101" pitchFamily="49" charset="-122"/>
              <a:cs typeface="Courier New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C9B43E9-61A4-0B4F-BF5B-A9474F9F1ADC}"/>
              </a:ext>
            </a:extLst>
          </p:cNvPr>
          <p:cNvSpPr/>
          <p:nvPr/>
        </p:nvSpPr>
        <p:spPr>
          <a:xfrm>
            <a:off x="5485960" y="1381648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tuó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/>
              <a:ea typeface="华文细黑" panose="02010600040101010101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F428412-3C28-1F43-A5AE-4AE94A0E0359}"/>
              </a:ext>
            </a:extLst>
          </p:cNvPr>
          <p:cNvSpPr/>
          <p:nvPr/>
        </p:nvSpPr>
        <p:spPr>
          <a:xfrm>
            <a:off x="5588646" y="1976522"/>
            <a:ext cx="423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sì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ea typeface="华文细黑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CBC1384B-84B4-B44E-A17E-232741947098}"/>
              </a:ext>
            </a:extLst>
          </p:cNvPr>
          <p:cNvSpPr/>
          <p:nvPr/>
        </p:nvSpPr>
        <p:spPr>
          <a:xfrm>
            <a:off x="5148064" y="2643758"/>
            <a:ext cx="4427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zī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ea typeface="华文细黑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D051904A-FDF4-9D46-BDFE-F49E623E5F35}"/>
              </a:ext>
            </a:extLst>
          </p:cNvPr>
          <p:cNvSpPr/>
          <p:nvPr/>
        </p:nvSpPr>
        <p:spPr>
          <a:xfrm>
            <a:off x="5121078" y="3291830"/>
            <a:ext cx="6030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shì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ea typeface="华文细黑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96FC0E95-050C-DD4E-BAC7-F5CF3FC3FB40}"/>
              </a:ext>
            </a:extLst>
          </p:cNvPr>
          <p:cNvSpPr/>
          <p:nvPr/>
        </p:nvSpPr>
        <p:spPr>
          <a:xfrm>
            <a:off x="7268621" y="13284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xù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ea typeface="华文细黑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3E8918D4-4228-EB45-9260-A59DAC144580}"/>
              </a:ext>
            </a:extLst>
          </p:cNvPr>
          <p:cNvSpPr/>
          <p:nvPr/>
        </p:nvSpPr>
        <p:spPr>
          <a:xfrm>
            <a:off x="7203504" y="1923678"/>
            <a:ext cx="662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sāo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ea typeface="华文细黑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F7C8CE6B-26E1-B546-AD24-11F2B138F4A8}"/>
              </a:ext>
            </a:extLst>
          </p:cNvPr>
          <p:cNvSpPr/>
          <p:nvPr/>
        </p:nvSpPr>
        <p:spPr>
          <a:xfrm>
            <a:off x="7601283" y="2624594"/>
            <a:ext cx="643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tún</a:t>
            </a:r>
            <a:endParaRPr lang="zh-CN" altLang="zh-CN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 panose="02020603050405020304"/>
              <a:ea typeface="华文细黑" panose="02010600040101010101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id="{7B6388DB-C454-B74E-84AC-166BA54BCB45}"/>
              </a:ext>
            </a:extLst>
          </p:cNvPr>
          <p:cNvSpPr/>
          <p:nvPr/>
        </p:nvSpPr>
        <p:spPr>
          <a:xfrm>
            <a:off x="7197581" y="321982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kern="100" err="1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/>
                <a:ea typeface="华文细黑"/>
              </a:rPr>
              <a:t>yōnɡ</a:t>
            </a:r>
            <a:endParaRPr lang="zh-CN" altLang="en-US" sz="2800" kern="100">
              <a:solidFill>
                <a:schemeClr val="accent2">
                  <a:lumMod val="60000"/>
                  <a:lumOff val="40000"/>
                </a:schemeClr>
              </a:solidFill>
              <a:latin typeface="Times New Roman"/>
              <a:ea typeface="华文细黑"/>
            </a:endParaRPr>
          </a:p>
        </p:txBody>
      </p:sp>
    </p:spTree>
    <p:extLst>
      <p:ext uri="{BB962C8B-B14F-4D97-AF65-F5344CB8AC3E}">
        <p14:creationId xmlns:p14="http://schemas.microsoft.com/office/powerpoint/2010/main" val="311772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  <p:tag name="ISPRING_SCORM_RATE_SLIDES" val="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4091</Words>
  <Application>Microsoft Office PowerPoint</Application>
  <PresentationFormat>全屏显示(16:9)</PresentationFormat>
  <Paragraphs>403</Paragraphs>
  <Slides>42</Slides>
  <Notes>42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2021-04-23T16:29:24Z</cp:lastPrinted>
  <dcterms:created xsi:type="dcterms:W3CDTF">2021-04-23T16:29:24Z</dcterms:created>
  <dcterms:modified xsi:type="dcterms:W3CDTF">2021-05-17T03:43:25Z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