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59" r:id="rId6"/>
    <p:sldId id="289" r:id="rId7"/>
    <p:sldId id="261" r:id="rId8"/>
    <p:sldId id="288" r:id="rId9"/>
    <p:sldId id="291" r:id="rId10"/>
    <p:sldId id="292" r:id="rId11"/>
    <p:sldId id="263" r:id="rId12"/>
    <p:sldId id="264" r:id="rId13"/>
    <p:sldId id="267" r:id="rId14"/>
    <p:sldId id="273" r:id="rId15"/>
    <p:sldId id="280" r:id="rId16"/>
    <p:sldId id="293" r:id="rId17"/>
    <p:sldId id="269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3FA"/>
    <a:srgbClr val="080808"/>
    <a:srgbClr val="9A826A"/>
    <a:srgbClr val="D4CAC0"/>
    <a:srgbClr val="7C6C61"/>
    <a:srgbClr val="BBAB9B"/>
    <a:srgbClr val="9677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6318" autoAdjust="0"/>
  </p:normalViewPr>
  <p:slideViewPr>
    <p:cSldViewPr snapToGrid="0">
      <p:cViewPr varScale="1">
        <p:scale>
          <a:sx n="69" d="100"/>
          <a:sy n="69" d="100"/>
        </p:scale>
        <p:origin x="-1026" y="-96"/>
      </p:cViewPr>
      <p:guideLst>
        <p:guide orient="horz" pos="211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8012E-B999-42B9-9B45-C484CB67E9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514414" y="353421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56505" y="1016158"/>
            <a:ext cx="12204390" cy="3127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471" y="5032461"/>
            <a:ext cx="12190476" cy="138412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2920" y="573101"/>
            <a:ext cx="209550" cy="24288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78429" y="1187963"/>
            <a:ext cx="7325815" cy="313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现代文阅读复习</a:t>
            </a:r>
            <a:endParaRPr lang="en-US" altLang="zh-CN" sz="66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5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</a:t>
            </a:r>
            <a:r>
              <a:rPr lang="zh-CN" altLang="en-US" sz="5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多重意蕴的探究</a:t>
            </a:r>
            <a:endParaRPr lang="en-US" altLang="zh-CN" sz="5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5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1045" y="4043045"/>
            <a:ext cx="4013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乐清中学 蔡燕丹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48895" y="62865"/>
            <a:ext cx="122891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考试说明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的角度和层面对作品的丰富意蕴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b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人文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精神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、民族心理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的挖掘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层级</a:t>
            </a:r>
            <a:r>
              <a:rPr lang="en-US" altLang="zh-CN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F</a:t>
            </a:r>
            <a:endParaRPr lang="en-US" altLang="zh-CN" sz="28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139190"/>
            <a:ext cx="11384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 人文精神：是对人们价值的重视，对人的尊严的尊重，对人的现实生活的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关注等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50265" y="2599690"/>
          <a:ext cx="10101580" cy="39643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029075"/>
                <a:gridCol w="6072505"/>
              </a:tblGrid>
              <a:tr h="597535">
                <a:tc>
                  <a:txBody>
                    <a:bodyPr/>
                    <a:lstStyle/>
                    <a:p>
                      <a:pPr indent="401320" algn="just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文  本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535305" algn="just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人文精神（情感）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tint val="40000"/>
                      </a:schemeClr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《品质》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en-US" altLang="zh-CN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 </a:t>
                      </a:r>
                      <a:r>
                        <a:rPr lang="zh-CN" altLang="en-US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敬仰、同情</a:t>
                      </a:r>
                      <a:endParaRPr lang="zh-CN" altLang="en-US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659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《祝福》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en-US" altLang="zh-CN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</a:t>
                      </a:r>
                      <a:r>
                        <a:rPr lang="zh-CN" altLang="en-US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哀其不幸、怒其不争</a:t>
                      </a:r>
                      <a:endParaRPr lang="zh-CN" altLang="en-US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6019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《老王》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en-US" altLang="zh-CN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 </a:t>
                      </a:r>
                      <a:r>
                        <a:rPr lang="zh-CN" altLang="en-US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悲悯、愧怍</a:t>
                      </a:r>
                      <a:endParaRPr lang="zh-CN" altLang="en-US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725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《捡烂纸的老头》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en-US" altLang="zh-CN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 </a:t>
                      </a:r>
                      <a:r>
                        <a:rPr lang="zh-CN" altLang="en-US" sz="32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同情、理解、尊重</a:t>
                      </a:r>
                      <a:endParaRPr lang="zh-CN" altLang="en-US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7607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《平凡世界》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en-US" altLang="zh-CN" sz="3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   </a:t>
                      </a:r>
                      <a:r>
                        <a:rPr lang="zh-CN" altLang="en-US" sz="3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同情</a:t>
                      </a:r>
                      <a:endParaRPr lang="zh-CN" altLang="en-US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167085" y="1692741"/>
            <a:ext cx="21877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情感态度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0076" y="5540985"/>
            <a:ext cx="12190476" cy="138412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60020" y="167640"/>
            <a:ext cx="897543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②民族心理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：结合特定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的背景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55930" y="975360"/>
          <a:ext cx="11634470" cy="40544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4030"/>
                <a:gridCol w="3322320"/>
                <a:gridCol w="5278120"/>
              </a:tblGrid>
              <a:tr h="857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文   本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just"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特定背景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just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    </a:t>
                      </a: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题 目 答 案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702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altLang="en-US" sz="2800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《汴京的星河》 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   </a:t>
                      </a:r>
                      <a:endParaRPr lang="zh-CN" sz="2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090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altLang="en-US" sz="2800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《安乐居》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endParaRPr lang="zh-CN" sz="28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403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altLang="en-US" sz="2800" dirty="0" smtClean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《牛铃叮当》</a:t>
                      </a:r>
                      <a:endParaRPr lang="zh-CN" altLang="en-US" sz="2800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endParaRPr lang="zh-CN" sz="2800" b="1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266700" algn="l">
                        <a:spcAft>
                          <a:spcPts val="0"/>
                        </a:spcAft>
                      </a:pPr>
                      <a:endParaRPr lang="zh-CN" sz="2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grayscl/>
          </a:blip>
          <a:stretch>
            <a:fillRect/>
          </a:stretch>
        </p:blipFill>
        <p:spPr>
          <a:xfrm>
            <a:off x="-315595" y="5119370"/>
            <a:ext cx="3337560" cy="2472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45256" y="188595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改革开放</a:t>
            </a:r>
            <a:endParaRPr lang="zh-CN" altLang="en-US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6771" y="1885950"/>
            <a:ext cx="36512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67970" algn="l">
              <a:spcAft>
                <a:spcPts val="0"/>
              </a:spcAft>
            </a:pPr>
            <a:r>
              <a:rPr lang="zh-CN" altLang="en-US" sz="28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庆幸改革开放的时代</a:t>
            </a:r>
            <a:endParaRPr lang="zh-CN" altLang="en-US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9340" y="2737485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1642" y="2737485"/>
            <a:ext cx="455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67970"/>
            <a:endParaRPr lang="zh-CN" altLang="en-US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5186" y="3806755"/>
            <a:ext cx="455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67970" algn="l">
              <a:spcAft>
                <a:spcPts val="0"/>
              </a:spcAft>
            </a:pPr>
            <a:endParaRPr lang="zh-CN" altLang="en-US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8228" y="3630037"/>
            <a:ext cx="470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现代社会发展，物质文明发达，而淳朴、诗意的乡村在消逝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13340" y="493014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0110" y="4499610"/>
            <a:ext cx="4047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62699" y="2811566"/>
            <a:ext cx="273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商品经济的兴起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98227" y="2568207"/>
            <a:ext cx="4940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暗示传统和现代文明的冲突，传统文明面临解体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6560" y="3799314"/>
            <a:ext cx="2803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农耕文化的衰落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  <p:bldP spid="13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45907" y="2354798"/>
            <a:ext cx="6997700" cy="5894459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611372" y="513587"/>
            <a:ext cx="1705703" cy="1705703"/>
            <a:chOff x="5230639" y="1671827"/>
            <a:chExt cx="1705703" cy="1705703"/>
          </a:xfrm>
        </p:grpSpPr>
        <p:sp>
          <p:nvSpPr>
            <p:cNvPr id="18" name="椭圆 17"/>
            <p:cNvSpPr/>
            <p:nvPr/>
          </p:nvSpPr>
          <p:spPr>
            <a:xfrm>
              <a:off x="5230639" y="1671827"/>
              <a:ext cx="1705703" cy="170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967758">
                  <a:alpha val="3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460905" y="2201512"/>
              <a:ext cx="1245169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9A826A"/>
                  </a:solidFill>
                </a:rPr>
                <a:t>13</a:t>
              </a:r>
              <a:r>
                <a:rPr lang="en-US" altLang="zh-CN" sz="1600" dirty="0">
                  <a:solidFill>
                    <a:srgbClr val="9A826A"/>
                  </a:solidFill>
                  <a:latin typeface="楷体" panose="02010609060101010101" pitchFamily="49" charset="-122"/>
                </a:rPr>
                <a:t>.</a:t>
              </a:r>
              <a:endParaRPr lang="zh-CN" altLang="en-US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42845" y="359410"/>
            <a:ext cx="937577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天气层面：</a:t>
            </a:r>
            <a:r>
              <a:rPr lang="zh-CN" altLang="en-US" sz="3200" b="1" dirty="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当时正处于惊蛰前夕，雪已不会聚积，所以说冬天已去：但仍在下雪，说明春天尚未来临。                            </a:t>
            </a:r>
            <a:endParaRPr lang="zh-CN" altLang="en-US" sz="3200" b="1" dirty="0">
              <a:solidFill>
                <a:srgbClr val="08080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（浅层）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(2)人物层面：</a:t>
            </a:r>
            <a:r>
              <a:rPr lang="zh-CN" altLang="en-US" sz="3200" b="1" dirty="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孙少平出身贫困，有幸被推荐上高中，人生充满希望，严冬似乎过去；</a:t>
            </a:r>
            <a:r>
              <a:rPr lang="zh-CN" altLang="en-US" sz="3200" b="1" dirty="0" smtClean="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但现实</a:t>
            </a:r>
            <a:r>
              <a:rPr lang="zh-CN" altLang="en-US" sz="3200" b="1" dirty="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又逼迫着他既自卑又自尊，所以说春天还没到来。</a:t>
            </a:r>
            <a:endParaRPr lang="zh-CN" altLang="en-US" sz="3200" b="1" dirty="0">
              <a:solidFill>
                <a:srgbClr val="08080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/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（对象人物）</a:t>
            </a:r>
            <a:endParaRPr lang="zh-CN" altLang="en-US" sz="32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(3)政治层面：</a:t>
            </a:r>
            <a:r>
              <a:rPr lang="zh-CN" altLang="en-US" sz="3200" b="1" dirty="0">
                <a:solidFill>
                  <a:srgbClr val="08080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1975年处于文革末期，三中全会之前，所以说“冬天就要过去”；但文革对国的破坏巨大，复苏之路还很漫长，所以说“春天还没到来”。</a:t>
            </a:r>
            <a:endParaRPr lang="zh-CN" altLang="en-US" sz="3200" b="1" dirty="0">
              <a:solidFill>
                <a:srgbClr val="08080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/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（社会背景）</a:t>
            </a:r>
            <a:endParaRPr lang="zh-CN" altLang="en-US" sz="32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08080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5254554"/>
            <a:ext cx="12190476" cy="13841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71" y="1378060"/>
            <a:ext cx="10939281" cy="5243549"/>
            <a:chOff x="639763" y="1406523"/>
            <a:chExt cx="10939281" cy="524354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39763" y="1406523"/>
              <a:ext cx="1912937" cy="1409139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807789" y="2126967"/>
              <a:ext cx="8771255" cy="4523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答案：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①</a:t>
              </a:r>
              <a:r>
                <a:rPr lang="zh-CN" altLang="en-US" sz="3200" b="1" dirty="0">
                  <a:solidFill>
                    <a:srgbClr val="0E13F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自然的春天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，这样的春天鸟鸣花香，充满生机。                 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                      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（浅层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 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②</a:t>
              </a:r>
              <a:r>
                <a:rPr lang="zh-CN" altLang="en-US" sz="3200" b="1" dirty="0">
                  <a:solidFill>
                    <a:srgbClr val="0E13F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淑英的“春天”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，指她挣脱了封建家庭的束缚，获得了快乐和自由。           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（人物角度）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③追求进步的</a:t>
              </a:r>
              <a:r>
                <a:rPr lang="zh-CN" altLang="en-US" sz="3200" b="1" dirty="0">
                  <a:solidFill>
                    <a:srgbClr val="0E13F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青年人的“春天”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，指他们逃离</a:t>
              </a:r>
              <a:r>
                <a:rPr lang="zh-CN" altLang="en-US" sz="3200" b="1" dirty="0">
                  <a:solidFill>
                    <a:srgbClr val="0E13FA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封建制度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压迫，对自由、快乐美好的追求。   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                     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（结合背景）  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（每点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分）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69160" y="608965"/>
            <a:ext cx="91414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本文是长篇小说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的节选，请结合文本分析“春”的多重意蕴。（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分）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3120" y="852170"/>
            <a:ext cx="11244580" cy="5615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文章以“冬至”为题有哪些丰富的意蕴？(6分)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4440"/>
              </a:lnSpc>
            </a:pPr>
            <a:r>
              <a:rPr lang="zh-CN" altLang="en-US" sz="3200" b="1" dirty="0">
                <a:latin typeface="Calibri" panose="020F0502020204030204" charset="0"/>
                <a:ea typeface="楷体" panose="02010609060101010101" pitchFamily="49" charset="-122"/>
              </a:rPr>
              <a:t>    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表示冬至这个节气的到来。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440"/>
              </a:lnSpc>
            </a:pPr>
            <a:r>
              <a:rPr lang="zh-CN" altLang="en-US" sz="3200" b="1" dirty="0">
                <a:latin typeface="Calibri" panose="020F0502020204030204" charset="0"/>
                <a:ea typeface="楷体" panose="02010609060101010101" pitchFamily="49" charset="-122"/>
              </a:rPr>
              <a:t>    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冬至是</a:t>
            </a:r>
            <a:r>
              <a:rPr lang="zh-CN" altLang="en-US" sz="3200" b="1" dirty="0">
                <a:solidFill>
                  <a:srgbClr val="0E13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的节日，预示着万物都将回归出处。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440"/>
              </a:lnSpc>
            </a:pPr>
            <a:r>
              <a:rPr lang="zh-CN" altLang="en-US" sz="3200" b="1" dirty="0">
                <a:latin typeface="Calibri" panose="020F0502020204030204" charset="0"/>
                <a:ea typeface="楷体" panose="02010609060101010101" pitchFamily="49" charset="-122"/>
              </a:rPr>
              <a:t>    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冬至是</a:t>
            </a:r>
            <a:r>
              <a:rPr lang="zh-CN" altLang="en-US" sz="3200" b="1" dirty="0">
                <a:solidFill>
                  <a:srgbClr val="0E13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的节日，人们将在这个日子回家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，团聚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44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④冬至是个传统节日，对这个节日的传承，表达了我们对民族传统的</a:t>
            </a:r>
            <a:r>
              <a:rPr lang="zh-CN" altLang="en-US" sz="3200" b="1" dirty="0">
                <a:solidFill>
                  <a:srgbClr val="0E13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坚守与信仰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44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⑤冬至过后，就是春天，意味着苏醒和新生，意味着远方和未来，表达了作者</a:t>
            </a:r>
            <a:r>
              <a:rPr lang="zh-CN" altLang="en-US" sz="3200" b="1" dirty="0">
                <a:solidFill>
                  <a:srgbClr val="0E13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美好的期盼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（答出任意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点即可，每点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570" y="83820"/>
            <a:ext cx="2976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课堂练笔：</a:t>
            </a:r>
            <a:endParaRPr lang="zh-CN" altLang="en-US" sz="4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434" y="1825624"/>
            <a:ext cx="10806144" cy="31480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64698"/>
            <a:ext cx="12190476" cy="13841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662" y="749299"/>
            <a:ext cx="1209675" cy="1076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434" y="362019"/>
            <a:ext cx="3187565" cy="16312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90820" y="2389213"/>
            <a:ext cx="4889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cs typeface="+mn-ea"/>
                <a:sym typeface="+mn-lt"/>
              </a:rPr>
              <a:t>谢谢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/>
          <a:srcRect l="-24042"/>
          <a:stretch>
            <a:fillRect/>
          </a:stretch>
        </p:blipFill>
        <p:spPr>
          <a:xfrm>
            <a:off x="5969000" y="0"/>
            <a:ext cx="520187" cy="24303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98156"/>
            <a:ext cx="12190476" cy="13841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662" y="749299"/>
            <a:ext cx="1209675" cy="10763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53154" y="764471"/>
            <a:ext cx="3106301" cy="5410835"/>
            <a:chOff x="2141974" y="1962081"/>
            <a:chExt cx="3106301" cy="5410835"/>
          </a:xfrm>
        </p:grpSpPr>
        <p:sp>
          <p:nvSpPr>
            <p:cNvPr id="26" name="矩形: 圆顶角 25"/>
            <p:cNvSpPr/>
            <p:nvPr/>
          </p:nvSpPr>
          <p:spPr>
            <a:xfrm>
              <a:off x="2247900" y="1962081"/>
              <a:ext cx="2717800" cy="4533900"/>
            </a:xfrm>
            <a:prstGeom prst="round2Same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247900" y="2774282"/>
              <a:ext cx="2717800" cy="0"/>
            </a:xfrm>
            <a:prstGeom prst="line">
              <a:avLst/>
            </a:prstGeom>
            <a:ln>
              <a:solidFill>
                <a:srgbClr val="9A82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2141974" y="2162748"/>
              <a:ext cx="2929890" cy="64516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C00000"/>
                  </a:solidFill>
                </a:rPr>
                <a:t>《</a:t>
              </a:r>
              <a:r>
                <a:rPr lang="zh-CN" altLang="en-US" sz="3600" b="1" dirty="0">
                  <a:solidFill>
                    <a:srgbClr val="C00000"/>
                  </a:solidFill>
                </a:rPr>
                <a:t>考试说明</a:t>
              </a:r>
              <a:r>
                <a:rPr lang="en-US" altLang="zh-CN" sz="3600" b="1" dirty="0">
                  <a:solidFill>
                    <a:srgbClr val="C00000"/>
                  </a:solidFill>
                </a:rPr>
                <a:t>》</a:t>
              </a:r>
              <a:endParaRPr lang="en-US" altLang="zh-CN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317750" y="2849811"/>
              <a:ext cx="2930525" cy="4523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从不同的角度和层面对作品的丰富意蕴、人文精神</a:t>
              </a:r>
              <a:r>
                <a:rPr lang="zh-CN" altLang="en-US" sz="3200" dirty="0" smtClean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和民族心理</a:t>
              </a:r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的挖掘。层级</a:t>
              </a:r>
              <a:r>
                <a:rPr lang="en-US" altLang="zh-CN" sz="32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F</a:t>
              </a:r>
              <a:endParaRPr lang="en-US" altLang="zh-CN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259455" y="1167130"/>
          <a:ext cx="8528685" cy="5120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97965"/>
                <a:gridCol w="7030720"/>
              </a:tblGrid>
              <a:tr h="822960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2016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年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江苏卷小说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会明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》D16.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请探究小说结尾“微笑的意义”的</a:t>
                      </a:r>
                      <a:r>
                        <a:rPr lang="zh-CN" altLang="en-US" sz="24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意蕴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。（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6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分）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（重要语句）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2017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年</a:t>
                      </a:r>
                      <a:endParaRPr lang="zh-CN" altLang="en-US" sz="2400" b="1" dirty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浙江卷小说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一种美味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》D12.“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一种美味”有</a:t>
                      </a:r>
                      <a:r>
                        <a:rPr lang="zh-CN" altLang="en-US" sz="24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多重意蕴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，试简要分析。（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5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分）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（标题）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/>
                </a:tc>
              </a:tr>
              <a:tr h="240099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2018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年</a:t>
                      </a:r>
                      <a:endParaRPr lang="zh-CN" altLang="en-US" sz="2400" b="1" dirty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1.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浙江卷散文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汴京的星河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》D13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．根据全文，分析作者“感到如此新奇和庆幸”的</a:t>
                      </a:r>
                      <a:r>
                        <a:rPr lang="zh-CN" altLang="en-US" sz="24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深层意蕴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。（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6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分）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（重要语句）</a:t>
                      </a:r>
                      <a:endParaRPr lang="zh-CN" altLang="en-US" sz="2400" b="1" dirty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2.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北京卷散文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水缸里的文学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》D21.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本文题目“水缸里的文学”</a:t>
                      </a:r>
                      <a:r>
                        <a:rPr lang="zh-CN" altLang="en-US" sz="24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意蕴丰富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，综观全文，你如何理解其中的寓意？以此为题有怎样的表达效果？（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6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分） 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（标题）</a:t>
                      </a:r>
                      <a:endParaRPr lang="zh-CN" altLang="en-US" sz="2400" b="1" dirty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/>
                </a:tc>
              </a:tr>
              <a:tr h="240099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2019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年</a:t>
                      </a:r>
                      <a:endParaRPr lang="zh-CN" altLang="en-US" sz="2400" b="1" dirty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天津卷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萨丽娃姐姐的春天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》D19.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文章的标题具有</a:t>
                      </a:r>
                      <a:r>
                        <a:rPr lang="zh-CN" altLang="en-US" sz="24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多重意蕴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，请结合全文加以分析。（</a:t>
                      </a:r>
                      <a:r>
                        <a:rPr lang="en-US" altLang="zh-CN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6</a:t>
                      </a:r>
                      <a:r>
                        <a:rPr lang="zh-CN" altLang="en-US" sz="2400" b="1" dirty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分）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（标题）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701534" y="319978"/>
            <a:ext cx="2929890" cy="64516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高考怎么考？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 l="25837"/>
          <a:stretch>
            <a:fillRect/>
          </a:stretch>
        </p:blipFill>
        <p:spPr>
          <a:xfrm>
            <a:off x="3149600" y="5473873"/>
            <a:ext cx="9040876" cy="138412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8630" y="69801"/>
            <a:ext cx="7423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u="sng" dirty="0">
                <a:solidFill>
                  <a:srgbClr val="9A826A"/>
                </a:solidFill>
                <a:latin typeface="宋体" panose="02010600030101010101" pitchFamily="2" charset="-122"/>
              </a:rPr>
              <a:t>一模得分情况</a:t>
            </a:r>
            <a:endParaRPr lang="zh-CN" altLang="en-US" sz="5400" b="1" u="sng" dirty="0">
              <a:solidFill>
                <a:srgbClr val="9A826A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6020" y="2857500"/>
            <a:ext cx="69786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en-US" altLang="zh-CN" sz="4400" b="1" dirty="0">
                <a:solidFill>
                  <a:srgbClr val="CC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4400" b="1" dirty="0">
                <a:solidFill>
                  <a:srgbClr val="CC0000"/>
                </a:solidFill>
                <a:latin typeface="宋体" panose="02010600030101010101" pitchFamily="2" charset="-122"/>
              </a:rPr>
              <a:t>存在的问题</a:t>
            </a:r>
            <a:r>
              <a:rPr lang="en-US" altLang="zh-CN" sz="4400" b="1" dirty="0">
                <a:solidFill>
                  <a:srgbClr val="CC0000"/>
                </a:solidFill>
                <a:latin typeface="宋体" panose="02010600030101010101" pitchFamily="2" charset="-122"/>
              </a:rPr>
              <a:t>】</a:t>
            </a:r>
            <a:endParaRPr lang="en-US" altLang="zh-CN" sz="4400" b="1" dirty="0">
              <a:solidFill>
                <a:srgbClr val="CC0000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4400" b="1" dirty="0">
                <a:solidFill>
                  <a:srgbClr val="CC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4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答案</a:t>
            </a:r>
            <a:r>
              <a:rPr lang="zh-CN" altLang="en-US" sz="4400" b="1" dirty="0">
                <a:solidFill>
                  <a:srgbClr val="CC0000"/>
                </a:solidFill>
                <a:latin typeface="宋体" panose="02010600030101010101" pitchFamily="2" charset="-122"/>
              </a:rPr>
              <a:t>不全面，不到位。</a:t>
            </a:r>
            <a:endParaRPr lang="zh-CN" altLang="en-US" sz="4400" b="1" dirty="0">
              <a:solidFill>
                <a:srgbClr val="CC0000"/>
              </a:solidFill>
              <a:latin typeface="宋体" panose="02010600030101010101" pitchFamily="2" charset="-122"/>
            </a:endParaRPr>
          </a:p>
          <a:p>
            <a:endParaRPr lang="zh-CN" altLang="en-US" sz="44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5348" y="1572712"/>
            <a:ext cx="54762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平均得分</a:t>
            </a:r>
            <a:r>
              <a:rPr lang="en-US" altLang="zh-CN" sz="4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3.36</a:t>
            </a:r>
            <a:r>
              <a:rPr lang="zh-CN" altLang="en-US" sz="4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分</a:t>
            </a:r>
            <a:endParaRPr lang="zh-CN" altLang="en-US" sz="44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700" y="833755"/>
            <a:ext cx="1140523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2019</a:t>
            </a:r>
            <a:r>
              <a:rPr lang="zh-CN" altLang="en-US" sz="4400" dirty="0" smtClean="0">
                <a:solidFill>
                  <a:srgbClr val="FF0000"/>
                </a:solidFill>
              </a:rPr>
              <a:t>温州一模：</a:t>
            </a:r>
            <a:endParaRPr lang="en-US" altLang="zh-CN" sz="4400" dirty="0" smtClean="0"/>
          </a:p>
          <a:p>
            <a:r>
              <a:rPr lang="en-US" altLang="zh-CN" sz="4400" b="1" dirty="0"/>
              <a:t>       </a:t>
            </a: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13.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综合选文，探究第一段“黄土高原严寒而漫长的冬天看来就要过去，但那真正的温暖的春天还远远地没有到来</a:t>
            </a: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”这句话的</a:t>
            </a:r>
            <a:r>
              <a:rPr lang="zh-CN" altLang="en-US" sz="4400" b="1" dirty="0">
                <a:solidFill>
                  <a:srgbClr val="0E13F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多重</a:t>
            </a:r>
            <a:r>
              <a:rPr lang="zh-CN" altLang="en-US" sz="4400" b="1" dirty="0" smtClean="0">
                <a:solidFill>
                  <a:srgbClr val="0E13F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意蕴</a:t>
            </a:r>
            <a:r>
              <a:rPr lang="zh-CN" altLang="en-US" sz="4400" b="1" dirty="0" smtClean="0"/>
              <a:t>。</a:t>
            </a:r>
            <a:r>
              <a:rPr lang="zh-CN" altLang="en-US" sz="4400" b="1" dirty="0"/>
              <a:t>（</a:t>
            </a:r>
            <a:r>
              <a:rPr lang="en-US" altLang="zh-CN" sz="4400" b="1" dirty="0"/>
              <a:t>6</a:t>
            </a:r>
            <a:r>
              <a:rPr lang="zh-CN" altLang="en-US" sz="4400" b="1" dirty="0"/>
              <a:t>分）</a:t>
            </a:r>
            <a:endParaRPr lang="zh-CN" altLang="en-US" sz="4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895" y="2541905"/>
            <a:ext cx="10055225" cy="1223645"/>
            <a:chOff x="3074669" y="1417070"/>
            <a:chExt cx="9226553" cy="952672"/>
          </a:xfrm>
        </p:grpSpPr>
        <p:sp>
          <p:nvSpPr>
            <p:cNvPr id="13" name="矩形: 圆顶角 12"/>
            <p:cNvSpPr/>
            <p:nvPr/>
          </p:nvSpPr>
          <p:spPr>
            <a:xfrm rot="16200000">
              <a:off x="7224361" y="-2732622"/>
              <a:ext cx="927169" cy="922655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390161" y="1603718"/>
              <a:ext cx="1200722" cy="598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rgbClr val="BBAB9B"/>
                  </a:solidFill>
                </a:rPr>
                <a:t>生</a:t>
              </a:r>
              <a:r>
                <a:rPr lang="en-US" altLang="zh-CN" sz="4400" dirty="0">
                  <a:solidFill>
                    <a:srgbClr val="BBAB9B"/>
                  </a:solidFill>
                </a:rPr>
                <a:t>1.</a:t>
              </a:r>
              <a:endParaRPr lang="en-US" altLang="zh-CN" sz="4400" dirty="0">
                <a:solidFill>
                  <a:srgbClr val="BBAB9B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90772" y="1436351"/>
              <a:ext cx="7407462" cy="93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黑体" panose="02010609060101010101" charset="-122"/>
                  <a:ea typeface="黑体" panose="02010609060101010101" charset="-122"/>
                </a:rPr>
                <a:t>黄土高原</a:t>
              </a:r>
              <a:r>
                <a:rPr lang="zh-CN" altLang="en-US" sz="3600" dirty="0">
                  <a:latin typeface="黑体" panose="02010609060101010101" charset="-122"/>
                  <a:ea typeface="黑体" panose="02010609060101010101" charset="-122"/>
                </a:rPr>
                <a:t>的冬天快过去，但春天到来还有些时日。</a:t>
              </a:r>
              <a:endParaRPr lang="zh-CN" altLang="en-US" sz="36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145" y="4447540"/>
            <a:ext cx="10627995" cy="1876614"/>
            <a:chOff x="1696733" y="3667916"/>
            <a:chExt cx="9482829" cy="953812"/>
          </a:xfrm>
        </p:grpSpPr>
        <p:sp>
          <p:nvSpPr>
            <p:cNvPr id="14" name="矩形: 圆顶角 13"/>
            <p:cNvSpPr/>
            <p:nvPr/>
          </p:nvSpPr>
          <p:spPr>
            <a:xfrm rot="16200000">
              <a:off x="5846425" y="-481776"/>
              <a:ext cx="927169" cy="922655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54891" y="3668012"/>
              <a:ext cx="9024671" cy="953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rgbClr val="BBAB9B"/>
                  </a:solidFill>
                </a:rPr>
                <a:t>生</a:t>
              </a:r>
              <a:r>
                <a:rPr lang="en-US" altLang="zh-CN" sz="4400" dirty="0">
                  <a:solidFill>
                    <a:srgbClr val="BBAB9B"/>
                  </a:solidFill>
                </a:rPr>
                <a:t>2</a:t>
              </a:r>
              <a:r>
                <a:rPr lang="en-US" altLang="zh-CN" sz="3200" dirty="0">
                  <a:solidFill>
                    <a:srgbClr val="BBAB9B"/>
                  </a:solidFill>
                  <a:sym typeface="+mn-ea"/>
                </a:rPr>
                <a:t>.  </a:t>
              </a:r>
              <a:r>
                <a:rPr lang="zh-CN" altLang="en-US" sz="3600" dirty="0" smtClean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时令</a:t>
              </a:r>
              <a:r>
                <a:rPr lang="zh-CN" altLang="en-US" sz="36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已是惊蛰，春天来了，所以说“冬天就要过去”，但是高原上雪夹着雪，天气依旧寒冷，距离春天还有一段时间</a:t>
              </a:r>
              <a:r>
                <a:rPr lang="zh-CN" altLang="en-US" sz="3600" dirty="0" smtClean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。</a:t>
              </a:r>
              <a:endPara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619459" y="3087237"/>
            <a:ext cx="133314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dirty="0">
                <a:solidFill>
                  <a:srgbClr val="FF0000"/>
                </a:solidFill>
              </a:rPr>
              <a:t>1分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37221" y="1664233"/>
            <a:ext cx="35896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关键词  上下文</a:t>
            </a:r>
            <a:endParaRPr lang="zh-CN" altLang="en-US" sz="4000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81018" y="5617015"/>
            <a:ext cx="124977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2</a:t>
            </a:r>
            <a:r>
              <a:rPr lang="zh-CN" altLang="en-US" sz="4000" dirty="0">
                <a:solidFill>
                  <a:srgbClr val="FF0000"/>
                </a:solidFill>
              </a:rPr>
              <a:t>分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" y="79476"/>
            <a:ext cx="205395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表层义</a:t>
            </a:r>
            <a:endParaRPr lang="zh-CN" altLang="en-US" sz="4400" dirty="0" smtClean="0">
              <a:solidFill>
                <a:srgbClr val="FF0000"/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2054225" y="291465"/>
            <a:ext cx="95637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黄土高原严寒而漫长的冬天看来就要过去，但那真正的温暖的春天还远远地没有到来。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5254554"/>
            <a:ext cx="12190476" cy="138412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897308" y="1034041"/>
            <a:ext cx="10454587" cy="2563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82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、“一种美味”有多重意蕴，试简要分析。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4820"/>
              </a:lnSpc>
              <a:buClrTx/>
              <a:buSzTx/>
              <a:buFontTx/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、根据全文，分析作者“感到如此新奇和庆幸”的深层意蕴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820"/>
              </a:lnSpc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萨丽娃姐姐的春天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标题具有多重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意蕴。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8900" y="127018"/>
            <a:ext cx="453781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高考真题</a:t>
            </a:r>
            <a:endParaRPr lang="zh-CN" altLang="en-US" sz="4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5254554"/>
            <a:ext cx="12190476" cy="138412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897308" y="1034041"/>
            <a:ext cx="10454587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62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、“一种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美味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”有多重意蕴，试简要分析。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4620"/>
              </a:lnSpc>
              <a:buClrTx/>
              <a:buSzTx/>
              <a:buFontTx/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、根据全文，分析作者“感到如此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新奇和庆幸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”的深层意蕴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620"/>
              </a:lnSpc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萨丽娃姐姐的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标题具有多重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意蕴。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327150" y="205758"/>
            <a:ext cx="453781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高考真题</a:t>
            </a:r>
            <a:endParaRPr lang="zh-CN" altLang="en-US" sz="4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8125" y="1594485"/>
            <a:ext cx="119684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en-US" altLang="zh-CN" sz="44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44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指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人民虽已从极度黑暗中逃出，但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是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离真正吃饱穿暖的春天还要很久。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  <a:p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  <a:p>
            <a:r>
              <a:rPr lang="zh-CN" altLang="en-US" sz="4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44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en-US" altLang="zh-CN" sz="4400" dirty="0" smtClea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4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冬天很快就要过去，但孙少平、郝红梅的春天还远远未到来，生活依然贫穷落魄。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4561" y="316194"/>
            <a:ext cx="2512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第二点</a:t>
            </a:r>
            <a:endParaRPr lang="zh-CN" altLang="en-US" sz="4000" b="1" dirty="0" smtClean="0">
              <a:solidFill>
                <a:srgbClr val="0070C0"/>
              </a:solidFill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8128000" y="410210"/>
            <a:ext cx="27292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写作对象</a:t>
            </a:r>
            <a:endParaRPr lang="zh-CN" altLang="en-US" sz="4400" dirty="0" smtClean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684135" y="3992245"/>
            <a:ext cx="4381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/>
              <a:t>                                                   </a:t>
            </a:r>
            <a:endParaRPr lang="en-US" altLang="zh-CN" u="sng"/>
          </a:p>
        </p:txBody>
      </p:sp>
      <p:sp>
        <p:nvSpPr>
          <p:cNvPr id="6" name="TextBox 5"/>
          <p:cNvSpPr txBox="1"/>
          <p:nvPr/>
        </p:nvSpPr>
        <p:spPr>
          <a:xfrm>
            <a:off x="9554198" y="5426579"/>
            <a:ext cx="2256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u="sng" dirty="0" smtClean="0">
                <a:solidFill>
                  <a:srgbClr val="FF0000"/>
                </a:solidFill>
              </a:rPr>
              <a:t>一类人</a:t>
            </a:r>
            <a:endParaRPr lang="zh-CN" altLang="en-US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869"/>
            <a:ext cx="12192000" cy="685800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96925" y="654050"/>
          <a:ext cx="11147425" cy="4870450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3445510"/>
                <a:gridCol w="2811780"/>
                <a:gridCol w="4890135"/>
              </a:tblGrid>
              <a:tr h="7258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  </a:t>
                      </a: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文  本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   </a:t>
                      </a: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人  物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   </a:t>
                      </a:r>
                      <a:r>
                        <a:rPr lang="zh-CN" sz="3600" kern="100" dirty="0">
                          <a:solidFill>
                            <a:srgbClr val="FF0000"/>
                          </a:solidFill>
                          <a:effectLst/>
                        </a:rPr>
                        <a:t>一  类  人</a:t>
                      </a:r>
                      <a:endParaRPr lang="zh-CN" sz="3600" kern="100" dirty="0">
                        <a:solidFill>
                          <a:srgbClr val="FF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103632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8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《品质》</a:t>
                      </a: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103568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8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《祝福》</a:t>
                      </a: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103632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8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《老王》</a:t>
                      </a: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103632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800" b="1" dirty="0">
                          <a:solidFill>
                            <a:srgbClr val="0E13FA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《捡烂纸的老头》</a:t>
                      </a:r>
                      <a:endParaRPr lang="zh-CN" altLang="en-US" sz="2800" b="1" dirty="0">
                        <a:solidFill>
                          <a:srgbClr val="0E13FA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141788" y="160083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格斯拉兄弟</a:t>
            </a: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9445" y="1600835"/>
            <a:ext cx="4954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恪守职业道德的手工业者</a:t>
            </a: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6413" y="263842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祥林嫂</a:t>
            </a: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1230" y="2638425"/>
            <a:ext cx="4093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旧中国农村劳动妇女</a:t>
            </a: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0566" y="372046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老王</a:t>
            </a: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0561" y="3599815"/>
            <a:ext cx="426593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善良纯朴的底层劳动者</a:t>
            </a:r>
            <a:endParaRPr lang="zh-CN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1201" y="467614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老头</a:t>
            </a: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24079" y="4676140"/>
            <a:ext cx="385762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sz="32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有内心需求的小人物</a:t>
            </a:r>
            <a:endParaRPr lang="zh-CN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endParaRPr lang="zh-CN" altLang="en-US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random/>
      </p:transition>
    </mc:Choice>
    <mc:Fallback>
      <p:transition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91deede0-bd22-4f1e-a778-b585ca0403f9}"/>
</p:tagLst>
</file>

<file path=ppt/tags/tag2.xml><?xml version="1.0" encoding="utf-8"?>
<p:tagLst xmlns:p="http://schemas.openxmlformats.org/presentationml/2006/main">
  <p:tag name="KSO_WM_UNIT_TABLE_BEAUTIFY" val="smartTable{d5be4239-0e0a-4ecc-8b98-05efbef05de6}"/>
</p:tagLst>
</file>

<file path=ppt/tags/tag3.xml><?xml version="1.0" encoding="utf-8"?>
<p:tagLst xmlns:p="http://schemas.openxmlformats.org/presentationml/2006/main">
  <p:tag name="KSO_WM_UNIT_TABLE_BEAUTIFY" val="smartTable{1aa471cf-fe2f-4edf-b6cf-d02554ac8597}"/>
</p:tagLst>
</file>

<file path=ppt/tags/tag4.xml><?xml version="1.0" encoding="utf-8"?>
<p:tagLst xmlns:p="http://schemas.openxmlformats.org/presentationml/2006/main">
  <p:tag name="KSO_WM_UNIT_TABLE_BEAUTIFY" val="smartTable{37d08a10-430d-4ea3-ba75-3545455a2024}"/>
</p:tagLst>
</file>

<file path=ppt/tags/tag5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22t2vam">
      <a:majorFont>
        <a:latin typeface="Arial"/>
        <a:ea typeface="华文隶书"/>
        <a:cs typeface=""/>
      </a:majorFont>
      <a:minorFont>
        <a:latin typeface="Arial"/>
        <a:ea typeface="华文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2036</Words>
  <Application>WPS 演示</Application>
  <PresentationFormat>自定义</PresentationFormat>
  <Paragraphs>204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隶书</vt:lpstr>
      <vt:lpstr>楷体</vt:lpstr>
      <vt:lpstr>黑体</vt:lpstr>
      <vt:lpstr>华文楷体</vt:lpstr>
      <vt:lpstr>Times New Roman</vt:lpstr>
      <vt:lpstr>Calibri</vt:lpstr>
      <vt:lpstr>微软雅黑</vt:lpstr>
      <vt:lpstr>Arial Unicode MS</vt:lpstr>
      <vt:lpstr>华文隶书</vt:lpstr>
      <vt:lpstr>等线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</dc:creator>
  <cp:keywords>www.1ppt.com</cp:keywords>
  <dc:description>www.1ppt.com</dc:description>
  <cp:lastModifiedBy>Lenovo</cp:lastModifiedBy>
  <cp:revision>85</cp:revision>
  <dcterms:created xsi:type="dcterms:W3CDTF">2019-09-21T04:57:00Z</dcterms:created>
  <dcterms:modified xsi:type="dcterms:W3CDTF">2019-11-27T00:16:54Z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