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301" r:id="rId4"/>
    <p:sldId id="303" r:id="rId5"/>
    <p:sldId id="265" r:id="rId6"/>
    <p:sldId id="266" r:id="rId7"/>
    <p:sldId id="267" r:id="rId8"/>
    <p:sldId id="268" r:id="rId9"/>
    <p:sldId id="390" r:id="rId10"/>
    <p:sldId id="305" r:id="rId11"/>
    <p:sldId id="306" r:id="rId12"/>
    <p:sldId id="307" r:id="rId13"/>
    <p:sldId id="310" r:id="rId14"/>
    <p:sldId id="309" r:id="rId15"/>
    <p:sldId id="304" r:id="rId16"/>
    <p:sldId id="345" r:id="rId17"/>
    <p:sldId id="311" r:id="rId18"/>
    <p:sldId id="273" r:id="rId19"/>
    <p:sldId id="313" r:id="rId20"/>
    <p:sldId id="312" r:id="rId21"/>
    <p:sldId id="276" r:id="rId22"/>
    <p:sldId id="277" r:id="rId23"/>
    <p:sldId id="278" r:id="rId24"/>
    <p:sldId id="279" r:id="rId25"/>
    <p:sldId id="280" r:id="rId27"/>
    <p:sldId id="361" r:id="rId28"/>
    <p:sldId id="362" r:id="rId29"/>
    <p:sldId id="364" r:id="rId30"/>
    <p:sldId id="365" r:id="rId31"/>
    <p:sldId id="366" r:id="rId32"/>
    <p:sldId id="314" r:id="rId33"/>
    <p:sldId id="283" r:id="rId34"/>
    <p:sldId id="360" r:id="rId35"/>
    <p:sldId id="284" r:id="rId36"/>
    <p:sldId id="286" r:id="rId37"/>
    <p:sldId id="287" r:id="rId38"/>
    <p:sldId id="288" r:id="rId39"/>
    <p:sldId id="294" r:id="rId40"/>
    <p:sldId id="295" r:id="rId41"/>
    <p:sldId id="296" r:id="rId42"/>
    <p:sldId id="368" r:id="rId43"/>
    <p:sldId id="369" r:id="rId44"/>
    <p:sldId id="350" r:id="rId45"/>
    <p:sldId id="298" r:id="rId46"/>
    <p:sldId id="352" r:id="rId47"/>
    <p:sldId id="355" r:id="rId48"/>
    <p:sldId id="370" r:id="rId49"/>
    <p:sldId id="357" r:id="rId50"/>
    <p:sldId id="371" r:id="rId51"/>
    <p:sldId id="372" r:id="rId52"/>
    <p:sldId id="373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段落层次划分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前提测评</a:t>
            </a:r>
            <a:r>
              <a:rPr lang="en-US" altLang="zh-CN" dirty="0"/>
              <a:t>,</a:t>
            </a:r>
            <a:r>
              <a:rPr lang="zh-CN" altLang="en-US" dirty="0"/>
              <a:t>检查预习情况。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1" y="103188"/>
            <a:ext cx="10991849" cy="13144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GI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audio3.wav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audio3.wav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../media/audio5.wav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36951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" y="-37465"/>
            <a:ext cx="12122150" cy="69176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3360" y="13335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读读写写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320" name="TextBox 43"/>
          <p:cNvSpPr txBox="1"/>
          <p:nvPr/>
        </p:nvSpPr>
        <p:spPr>
          <a:xfrm>
            <a:off x="213360" y="722630"/>
            <a:ext cx="116325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拧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筛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子（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坎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肩（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旗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帜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荒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唐（      ）洋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溢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温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情（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惦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记（    ）  恐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吓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无精打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采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  ）   无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缘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无故（    ）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异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想天开（      ）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664335" y="995680"/>
            <a:ext cx="206565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níng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6079490" y="995680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Verdana" panose="020B0604030504040204" pitchFamily="34" charset="0"/>
                <a:sym typeface="+mn-ea"/>
              </a:rPr>
              <a:t>shāi </a:t>
            </a:r>
            <a:endParaRPr lang="en-US" altLang="zh-CN" sz="4800" err="1">
              <a:solidFill>
                <a:srgbClr val="0000FF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10377805" y="995680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kǎn</a:t>
            </a:r>
            <a:endParaRPr kumimoji="0" lang="en-US" altLang="zh-CN" sz="4800" b="1" kern="1200" cap="none" spc="0" normalizeH="0" baseline="0" noProof="0" dirty="0" err="1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903730" y="2058035"/>
            <a:ext cx="185991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 zhì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5946140" y="2058035"/>
            <a:ext cx="215963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huāng</a:t>
            </a:r>
            <a:endParaRPr lang="en-US" altLang="zh-CN" sz="4800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10554335" y="2058035"/>
            <a:ext cx="173355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Verdana" panose="020B0604030504040204" pitchFamily="34" charset="0"/>
                <a:sym typeface="+mn-ea"/>
              </a:rPr>
              <a:t>yì</a:t>
            </a:r>
            <a:endParaRPr lang="en-US" altLang="zh-CN" sz="4800" err="1">
              <a:solidFill>
                <a:srgbClr val="0000FF"/>
              </a:solidFill>
              <a:latin typeface="Verdana" panose="020B0604030504040204" pitchFamily="34" charset="0"/>
              <a:sym typeface="+mn-ea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2145665" y="3123565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wēn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079490" y="3123565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diàn</a:t>
            </a:r>
            <a:endParaRPr kumimoji="0" lang="en-US" altLang="zh-CN" sz="4800" b="1" kern="1200" cap="none" spc="0" normalizeH="0" baseline="0" noProof="0" dirty="0" err="1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10554335" y="3122930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4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hè</a:t>
            </a:r>
            <a:endParaRPr kumimoji="0" lang="en-US" altLang="zh-CN" sz="4800" b="1" kern="1200" cap="none" spc="0" normalizeH="0" baseline="0" noProof="0" dirty="0" err="1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3613785" y="4291330"/>
            <a:ext cx="1953260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4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cǎi</a:t>
            </a:r>
            <a:endParaRPr lang="en-US" altLang="zh-CN" sz="44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9772015" y="4229735"/>
            <a:ext cx="14681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b="1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yuán</a:t>
            </a:r>
            <a:endParaRPr lang="en-US" altLang="zh-CN" sz="4800" b="1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sym typeface="+mn-ea"/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3729990" y="5292090"/>
            <a:ext cx="118872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Verdana" panose="020B0604030504040204" pitchFamily="34" charset="0"/>
                <a:sym typeface="+mn-ea"/>
              </a:rPr>
              <a:t>yì</a:t>
            </a:r>
            <a:endParaRPr lang="en-US" altLang="zh-CN" sz="4800" err="1">
              <a:solidFill>
                <a:srgbClr val="0000FF"/>
              </a:solidFill>
              <a:latin typeface="Verdana" panose="020B060403050404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1485" y="1357630"/>
            <a:ext cx="98475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醋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栗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 ）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盛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满（     ） 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戳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穿（     ）杀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戮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 ） </a:t>
            </a:r>
            <a:endParaRPr lang="zh-CN" altLang="en-US" sz="5400"/>
          </a:p>
        </p:txBody>
      </p:sp>
      <p:sp>
        <p:nvSpPr>
          <p:cNvPr id="5" name="TextBox 3"/>
          <p:cNvSpPr txBox="1"/>
          <p:nvPr/>
        </p:nvSpPr>
        <p:spPr>
          <a:xfrm>
            <a:off x="2746375" y="1339215"/>
            <a:ext cx="173291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lì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7380605" y="1339215"/>
            <a:ext cx="2918460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chéng 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2475230" y="2280920"/>
            <a:ext cx="187134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chuō 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755" y="100965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字词补充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7158990" y="2169160"/>
            <a:ext cx="1732915" cy="8299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480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 lù</a:t>
            </a:r>
            <a:endParaRPr lang="en-US" altLang="zh-CN" sz="4800" err="1">
              <a:solidFill>
                <a:srgbClr val="0000FF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1505"/>
          <p:cNvSpPr/>
          <p:nvPr/>
        </p:nvSpPr>
        <p:spPr>
          <a:xfrm>
            <a:off x="2914650" y="4103370"/>
            <a:ext cx="52882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形容不高兴，不振作。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2941320" y="5118735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形容想法离奇，不切实际。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438150" y="4103370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无精打采：</a:t>
            </a:r>
            <a:endParaRPr lang="zh-CN" altLang="en-US" sz="40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327660" y="5028883"/>
            <a:ext cx="29406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异想天开：</a:t>
            </a:r>
            <a:endParaRPr lang="zh-CN" altLang="en-US" sz="40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0" name="矩形 21509"/>
          <p:cNvSpPr/>
          <p:nvPr/>
        </p:nvSpPr>
        <p:spPr>
          <a:xfrm>
            <a:off x="438150" y="1233170"/>
            <a:ext cx="1971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魁梧：</a:t>
            </a:r>
            <a:endParaRPr lang="zh-CN" altLang="en-US" sz="40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1" name="矩形 21510"/>
          <p:cNvSpPr/>
          <p:nvPr/>
        </p:nvSpPr>
        <p:spPr>
          <a:xfrm>
            <a:off x="2028825" y="1233170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Arial" panose="020B0604020202020204" pitchFamily="34" charset="0"/>
                <a:ea typeface="华文楷体" pitchFamily="2" charset="-122"/>
              </a:rPr>
              <a:t>（身体）强壮高大。</a:t>
            </a:r>
            <a:endParaRPr lang="zh-CN" altLang="en-US" sz="4000" b="1"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21512" name="矩形 21511"/>
          <p:cNvSpPr/>
          <p:nvPr/>
        </p:nvSpPr>
        <p:spPr>
          <a:xfrm>
            <a:off x="464185" y="3074988"/>
            <a:ext cx="19196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洋溢：</a:t>
            </a:r>
            <a:endParaRPr lang="zh-CN" altLang="en-US" sz="40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3" name="矩形 21512"/>
          <p:cNvSpPr/>
          <p:nvPr/>
        </p:nvSpPr>
        <p:spPr>
          <a:xfrm>
            <a:off x="2148840" y="3075305"/>
            <a:ext cx="68199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（情绪、气氛等）充分流露。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4" name="矩形 21513"/>
          <p:cNvSpPr/>
          <p:nvPr/>
        </p:nvSpPr>
        <p:spPr>
          <a:xfrm>
            <a:off x="438150" y="2138998"/>
            <a:ext cx="19196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 b="1">
                <a:solidFill>
                  <a:srgbClr val="3333FF"/>
                </a:solidFill>
                <a:latin typeface="华文楷体" pitchFamily="2" charset="-122"/>
                <a:ea typeface="华文楷体" pitchFamily="2" charset="-122"/>
              </a:rPr>
              <a:t>荒唐：</a:t>
            </a:r>
            <a:endParaRPr lang="zh-CN" altLang="en-US" sz="40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5" name="矩形 21514"/>
          <p:cNvSpPr/>
          <p:nvPr/>
        </p:nvSpPr>
        <p:spPr>
          <a:xfrm>
            <a:off x="2028825" y="2139315"/>
            <a:ext cx="10285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思想、言行不符合常理人情，使人感到离奇。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2997" name="文本框 212996"/>
          <p:cNvSpPr txBox="1"/>
          <p:nvPr/>
        </p:nvSpPr>
        <p:spPr>
          <a:xfrm>
            <a:off x="189230" y="6985"/>
            <a:ext cx="49968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解释词语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215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15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215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15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21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1" grpId="0"/>
      <p:bldP spid="21512" grpId="0"/>
      <p:bldP spid="21513" grpId="0"/>
      <p:bldP spid="21514" grpId="0"/>
      <p:bldP spid="21515" grpId="0"/>
      <p:bldP spid="2129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073"/>
          <p:cNvSpPr txBox="1"/>
          <p:nvPr/>
        </p:nvSpPr>
        <p:spPr>
          <a:xfrm>
            <a:off x="115570" y="-46355"/>
            <a:ext cx="11908155" cy="6954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小说常识回顾：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       小说是一种文学体裁。它以刻画人物形象为中心，通过完整的故事情节和具体的环境描写来反映社会生活。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</a:rPr>
              <a:t>1</a:t>
            </a:r>
            <a:r>
              <a:rPr lang="zh-CN" altLang="en-US" sz="4000" b="1">
                <a:latin typeface="Times New Roman" panose="02020603050405020304" pitchFamily="18" charset="0"/>
              </a:rPr>
              <a:t>、小说的三要素：</a:t>
            </a:r>
            <a:r>
              <a:rPr lang="en-US" altLang="zh-CN" sz="4000" b="1">
                <a:latin typeface="Times New Roman" panose="02020603050405020304" pitchFamily="18" charset="0"/>
              </a:rPr>
              <a:t>_________________________</a:t>
            </a:r>
            <a:endParaRPr lang="zh-CN" altLang="en-US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</a:rPr>
              <a:t>2</a:t>
            </a:r>
            <a:r>
              <a:rPr lang="zh-CN" altLang="en-US" sz="4000" b="1">
                <a:latin typeface="Times New Roman" panose="02020603050405020304" pitchFamily="18" charset="0"/>
              </a:rPr>
              <a:t>、故事情节通常包括</a:t>
            </a:r>
            <a:r>
              <a:rPr lang="en-US" altLang="zh-CN" sz="4000" b="1">
                <a:latin typeface="Times New Roman" panose="02020603050405020304" pitchFamily="18" charset="0"/>
              </a:rPr>
              <a:t>:_________________________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3</a:t>
            </a:r>
            <a:r>
              <a:rPr lang="zh-CN" altLang="en-US" sz="4000" b="1">
                <a:latin typeface="Times New Roman" panose="02020603050405020304" pitchFamily="18" charset="0"/>
              </a:rPr>
              <a:t>、环境包括</a:t>
            </a:r>
            <a:r>
              <a:rPr lang="en-US" altLang="zh-CN" sz="4000" b="1">
                <a:latin typeface="Times New Roman" panose="02020603050405020304" pitchFamily="18" charset="0"/>
              </a:rPr>
              <a:t>:_________________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 4</a:t>
            </a:r>
            <a:r>
              <a:rPr lang="zh-CN" altLang="en-US" sz="4000" b="1">
                <a:latin typeface="Times New Roman" panose="02020603050405020304" pitchFamily="18" charset="0"/>
              </a:rPr>
              <a:t>、小说根据篇幅可分为</a:t>
            </a:r>
            <a:r>
              <a:rPr lang="en-US" altLang="zh-CN" sz="4000" b="1">
                <a:latin typeface="Times New Roman" panose="02020603050405020304" pitchFamily="18" charset="0"/>
              </a:rPr>
              <a:t>:_______________________</a:t>
            </a:r>
            <a:endParaRPr lang="en-US" altLang="zh-CN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矩形 3074"/>
          <p:cNvSpPr/>
          <p:nvPr/>
        </p:nvSpPr>
        <p:spPr>
          <a:xfrm>
            <a:off x="4608830" y="3389948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人物、故事情节、环境。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6" name="矩形 3075"/>
          <p:cNvSpPr/>
          <p:nvPr/>
        </p:nvSpPr>
        <p:spPr>
          <a:xfrm>
            <a:off x="5349240" y="4081780"/>
            <a:ext cx="5273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开端、发展、高潮、结局四个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矩形 3076"/>
          <p:cNvSpPr/>
          <p:nvPr/>
        </p:nvSpPr>
        <p:spPr>
          <a:xfrm>
            <a:off x="5377815" y="4453573"/>
            <a:ext cx="6316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部分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有的前面还有序幕，后面有尾声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8" name="矩形 3077"/>
          <p:cNvSpPr/>
          <p:nvPr/>
        </p:nvSpPr>
        <p:spPr>
          <a:xfrm>
            <a:off x="3423920" y="5257483"/>
            <a:ext cx="37579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自然环境和社会环境。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3" name="文本框 3082"/>
          <p:cNvSpPr txBox="1"/>
          <p:nvPr/>
        </p:nvSpPr>
        <p:spPr>
          <a:xfrm>
            <a:off x="5917565" y="5955030"/>
            <a:ext cx="57772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长篇小说和中篇小说、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短篇小说、小小说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  <p:bldP spid="3083" grpId="0"/>
      <p:bldP spid="30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WordArt 3"/>
          <p:cNvSpPr>
            <a:spLocks noTextEdit="1"/>
          </p:cNvSpPr>
          <p:nvPr/>
        </p:nvSpPr>
        <p:spPr>
          <a:xfrm>
            <a:off x="797560" y="64135"/>
            <a:ext cx="1016762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初读感知</a:t>
            </a:r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梳理情节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735" y="1381125"/>
            <a:ext cx="72212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kumimoji="1" lang="zh-CN" altLang="zh-CN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kumimoji="1" lang="zh-CN" altLang="en-US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听读课文，审理案情。</a:t>
            </a:r>
            <a:endParaRPr lang="zh-CN" altLang="en-US" sz="4800" b="1"/>
          </a:p>
        </p:txBody>
      </p:sp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534035" y="2120265"/>
            <a:ext cx="11332845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、案发地点：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、案子情况：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、案子双方：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（原告）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（被告）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、审 判 者：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、陪 审 者：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、审判结果：</a:t>
            </a:r>
            <a:r>
              <a:rPr lang="en-US" altLang="zh-CN" sz="36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2"/>
          <p:cNvSpPr/>
          <p:nvPr/>
        </p:nvSpPr>
        <p:spPr>
          <a:xfrm>
            <a:off x="5916613" y="3048000"/>
            <a:ext cx="357505" cy="14452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  <a:endParaRPr lang="en-US" altLang="zh-CN" sz="5400" b="1" dirty="0">
              <a:solidFill>
                <a:schemeClr val="tx2"/>
              </a:solidFill>
              <a:latin typeface="Tahoma" panose="020B0604030504040204" pitchFamily="34" charset="0"/>
              <a:ea typeface="MingLiU" panose="02020509000000000000" pitchFamily="49" charset="-120"/>
            </a:endParaRPr>
          </a:p>
          <a:p>
            <a:r>
              <a:rPr lang="en-US" altLang="zh-CN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  <a:endParaRPr lang="en-US" altLang="zh-CN" sz="4400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90115" name="Text Box 3"/>
          <p:cNvSpPr txBox="1"/>
          <p:nvPr/>
        </p:nvSpPr>
        <p:spPr>
          <a:xfrm>
            <a:off x="4251325" y="3208338"/>
            <a:ext cx="3902075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  <a:endParaRPr lang="en-US" altLang="zh-CN" sz="5400" b="1" dirty="0">
              <a:solidFill>
                <a:schemeClr val="tx2"/>
              </a:solidFill>
              <a:latin typeface="Tahoma" panose="020B0604030504040204" pitchFamily="34" charset="0"/>
              <a:ea typeface="MingLiU" panose="02020509000000000000" pitchFamily="49" charset="-120"/>
            </a:endParaRPr>
          </a:p>
          <a:p>
            <a:endParaRPr lang="en-US" altLang="zh-CN" sz="2400" dirty="0">
              <a:latin typeface="Tahoma" panose="020B0604030504040204" pitchFamily="34" charset="0"/>
            </a:endParaRPr>
          </a:p>
        </p:txBody>
      </p:sp>
      <p:sp>
        <p:nvSpPr>
          <p:cNvPr id="40964" name="Rectangle 4"/>
          <p:cNvSpPr/>
          <p:nvPr/>
        </p:nvSpPr>
        <p:spPr>
          <a:xfrm>
            <a:off x="5916613" y="3810000"/>
            <a:ext cx="2312987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chemeClr val="tx2"/>
                </a:solidFill>
                <a:latin typeface="Tahoma" panose="020B0604030504040204" pitchFamily="34" charset="0"/>
              </a:rPr>
              <a:t>  </a:t>
            </a:r>
            <a:endParaRPr lang="en-US" altLang="zh-CN" sz="5400" b="1" dirty="0">
              <a:solidFill>
                <a:schemeClr val="tx2"/>
              </a:solidFill>
              <a:latin typeface="Tahoma" panose="020B0604030504040204" pitchFamily="34" charset="0"/>
              <a:ea typeface="MingLiU" panose="02020509000000000000" pitchFamily="49" charset="-120"/>
            </a:endParaRPr>
          </a:p>
          <a:p>
            <a:endParaRPr lang="en-US" altLang="zh-CN" sz="4400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2503805" y="151765"/>
            <a:ext cx="72243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Tahoma" panose="020B0604030504040204" pitchFamily="34" charset="0"/>
                <a:ea typeface="PMingLiU" panose="02020500000000000000" pitchFamily="18" charset="-120"/>
              </a:rPr>
              <a:t>俄国最高法院审办署</a:t>
            </a:r>
            <a:endParaRPr lang="zh-CN" altLang="en-US" sz="6000" b="1" dirty="0">
              <a:latin typeface="Tahoma" panose="020B0604030504040204" pitchFamily="34" charset="0"/>
              <a:ea typeface="PMingLiU" panose="02020500000000000000" pitchFamily="18" charset="-120"/>
            </a:endParaRPr>
          </a:p>
        </p:txBody>
      </p:sp>
      <p:sp>
        <p:nvSpPr>
          <p:cNvPr id="90118" name="chair"/>
          <p:cNvSpPr>
            <a:spLocks noEditPoints="1" noChangeArrowheads="1"/>
          </p:cNvSpPr>
          <p:nvPr/>
        </p:nvSpPr>
        <p:spPr bwMode="auto">
          <a:xfrm>
            <a:off x="609600" y="1153795"/>
            <a:ext cx="11543030" cy="523367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5400 w 21600"/>
              <a:gd name="T9" fmla="*/ 7265 h 21600"/>
              <a:gd name="T10" fmla="*/ 16200 w 21600"/>
              <a:gd name="T11" fmla="*/ 1786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2960" y="3927"/>
                </a:moveTo>
                <a:lnTo>
                  <a:pt x="14760" y="3927"/>
                </a:lnTo>
                <a:cubicBezTo>
                  <a:pt x="17640" y="4713"/>
                  <a:pt x="18000" y="3535"/>
                  <a:pt x="18000" y="2356"/>
                </a:cubicBezTo>
                <a:cubicBezTo>
                  <a:pt x="18000" y="785"/>
                  <a:pt x="15840" y="0"/>
                  <a:pt x="10800" y="0"/>
                </a:cubicBezTo>
                <a:cubicBezTo>
                  <a:pt x="6120" y="0"/>
                  <a:pt x="3600" y="785"/>
                  <a:pt x="3600" y="2356"/>
                </a:cubicBezTo>
                <a:cubicBezTo>
                  <a:pt x="3600" y="3535"/>
                  <a:pt x="4320" y="4713"/>
                  <a:pt x="6840" y="3927"/>
                </a:cubicBezTo>
                <a:lnTo>
                  <a:pt x="8640" y="3927"/>
                </a:lnTo>
                <a:lnTo>
                  <a:pt x="8640" y="5891"/>
                </a:lnTo>
                <a:lnTo>
                  <a:pt x="6840" y="5891"/>
                </a:lnTo>
                <a:cubicBezTo>
                  <a:pt x="5400" y="5891"/>
                  <a:pt x="4320" y="7069"/>
                  <a:pt x="4320" y="8640"/>
                </a:cubicBezTo>
                <a:lnTo>
                  <a:pt x="4320" y="10996"/>
                </a:lnTo>
                <a:lnTo>
                  <a:pt x="2880" y="10996"/>
                </a:lnTo>
                <a:lnTo>
                  <a:pt x="2880" y="8640"/>
                </a:lnTo>
                <a:cubicBezTo>
                  <a:pt x="2880" y="7855"/>
                  <a:pt x="2520" y="7069"/>
                  <a:pt x="1440" y="7069"/>
                </a:cubicBezTo>
                <a:cubicBezTo>
                  <a:pt x="720" y="7069"/>
                  <a:pt x="0" y="7855"/>
                  <a:pt x="0" y="8640"/>
                </a:cubicBezTo>
                <a:lnTo>
                  <a:pt x="0" y="10604"/>
                </a:lnTo>
                <a:lnTo>
                  <a:pt x="0" y="17280"/>
                </a:lnTo>
                <a:cubicBezTo>
                  <a:pt x="0" y="18065"/>
                  <a:pt x="720" y="18851"/>
                  <a:pt x="1440" y="18851"/>
                </a:cubicBezTo>
                <a:cubicBezTo>
                  <a:pt x="2520" y="18851"/>
                  <a:pt x="2880" y="18065"/>
                  <a:pt x="2880" y="17280"/>
                </a:cubicBezTo>
                <a:lnTo>
                  <a:pt x="2880" y="14531"/>
                </a:lnTo>
                <a:lnTo>
                  <a:pt x="4320" y="14531"/>
                </a:lnTo>
                <a:lnTo>
                  <a:pt x="4320" y="15709"/>
                </a:lnTo>
                <a:cubicBezTo>
                  <a:pt x="4320" y="18458"/>
                  <a:pt x="6840" y="21600"/>
                  <a:pt x="10800" y="21600"/>
                </a:cubicBezTo>
                <a:cubicBezTo>
                  <a:pt x="15120" y="21600"/>
                  <a:pt x="17280" y="18458"/>
                  <a:pt x="17280" y="15709"/>
                </a:cubicBezTo>
                <a:lnTo>
                  <a:pt x="17280" y="14531"/>
                </a:lnTo>
                <a:lnTo>
                  <a:pt x="18720" y="14531"/>
                </a:lnTo>
                <a:lnTo>
                  <a:pt x="18720" y="17280"/>
                </a:lnTo>
                <a:cubicBezTo>
                  <a:pt x="18720" y="18065"/>
                  <a:pt x="19440" y="18851"/>
                  <a:pt x="20160" y="18851"/>
                </a:cubicBezTo>
                <a:cubicBezTo>
                  <a:pt x="20880" y="18851"/>
                  <a:pt x="21600" y="18065"/>
                  <a:pt x="21600" y="17280"/>
                </a:cubicBezTo>
                <a:lnTo>
                  <a:pt x="21600" y="10604"/>
                </a:lnTo>
                <a:lnTo>
                  <a:pt x="21600" y="8640"/>
                </a:lnTo>
                <a:cubicBezTo>
                  <a:pt x="21600" y="7855"/>
                  <a:pt x="20880" y="7069"/>
                  <a:pt x="20160" y="7069"/>
                </a:cubicBezTo>
                <a:cubicBezTo>
                  <a:pt x="19440" y="7069"/>
                  <a:pt x="18720" y="7855"/>
                  <a:pt x="18720" y="8640"/>
                </a:cubicBezTo>
                <a:lnTo>
                  <a:pt x="18720" y="10996"/>
                </a:lnTo>
                <a:lnTo>
                  <a:pt x="17280" y="10996"/>
                </a:lnTo>
                <a:lnTo>
                  <a:pt x="17280" y="8640"/>
                </a:lnTo>
                <a:cubicBezTo>
                  <a:pt x="17280" y="7069"/>
                  <a:pt x="16200" y="5891"/>
                  <a:pt x="14760" y="5891"/>
                </a:cubicBezTo>
                <a:lnTo>
                  <a:pt x="12960" y="5891"/>
                </a:lnTo>
                <a:close/>
                <a:moveTo>
                  <a:pt x="12960" y="3927"/>
                </a:moveTo>
                <a:moveTo>
                  <a:pt x="2880" y="10996"/>
                </a:moveTo>
                <a:moveTo>
                  <a:pt x="4320" y="10996"/>
                </a:moveTo>
                <a:lnTo>
                  <a:pt x="4320" y="14531"/>
                </a:lnTo>
                <a:moveTo>
                  <a:pt x="2880" y="14531"/>
                </a:moveTo>
                <a:lnTo>
                  <a:pt x="2880" y="10996"/>
                </a:lnTo>
                <a:moveTo>
                  <a:pt x="17280" y="10996"/>
                </a:moveTo>
                <a:moveTo>
                  <a:pt x="18720" y="10996"/>
                </a:moveTo>
                <a:lnTo>
                  <a:pt x="18720" y="14531"/>
                </a:lnTo>
                <a:moveTo>
                  <a:pt x="17280" y="14531"/>
                </a:moveTo>
                <a:lnTo>
                  <a:pt x="17280" y="10996"/>
                </a:lnTo>
                <a:moveTo>
                  <a:pt x="8640" y="3927"/>
                </a:moveTo>
                <a:lnTo>
                  <a:pt x="12960" y="3927"/>
                </a:lnTo>
                <a:moveTo>
                  <a:pt x="12960" y="5891"/>
                </a:moveTo>
                <a:lnTo>
                  <a:pt x="8640" y="5891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4800600" y="2286000"/>
            <a:ext cx="236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40968" name="Text Box 8"/>
          <p:cNvSpPr txBox="1"/>
          <p:nvPr/>
        </p:nvSpPr>
        <p:spPr>
          <a:xfrm>
            <a:off x="4648200" y="2362200"/>
            <a:ext cx="2286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90121" name="Text Box 9"/>
          <p:cNvSpPr txBox="1"/>
          <p:nvPr/>
        </p:nvSpPr>
        <p:spPr>
          <a:xfrm>
            <a:off x="4343400" y="1282065"/>
            <a:ext cx="5501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ahoma" panose="020B0604030504040204" pitchFamily="34" charset="0"/>
              </a:rPr>
              <a:t>法官奥楚蔑洛夫</a:t>
            </a:r>
            <a:endParaRPr lang="zh-CN" altLang="en-US" sz="4800" b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4114800" y="3429000"/>
            <a:ext cx="3505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Tahoma" panose="020B0604030504040204" pitchFamily="34" charset="0"/>
                <a:ea typeface="隶书" pitchFamily="49" charset="-122"/>
              </a:rPr>
              <a:t>公       正   严       明</a:t>
            </a:r>
            <a:endParaRPr lang="zh-CN" altLang="en-US" sz="6000" dirty="0"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90123" name="Text Box 11"/>
          <p:cNvSpPr txBox="1"/>
          <p:nvPr/>
        </p:nvSpPr>
        <p:spPr>
          <a:xfrm>
            <a:off x="459740" y="2862580"/>
            <a:ext cx="1721485" cy="33858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ahoma" panose="020B0604030504040204" pitchFamily="34" charset="0"/>
              </a:rPr>
              <a:t>被告</a:t>
            </a:r>
            <a:r>
              <a:rPr lang="zh-CN" altLang="en-US" sz="4000" dirty="0">
                <a:latin typeface="Tahoma" panose="020B0604030504040204" pitchFamily="34" charset="0"/>
              </a:rPr>
              <a:t>：</a:t>
            </a:r>
            <a:endParaRPr lang="zh-CN" altLang="en-US" sz="4000" dirty="0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</a:rPr>
              <a:t>   </a:t>
            </a:r>
            <a:r>
              <a:rPr lang="zh-CN" altLang="en-US" sz="4000" b="1" dirty="0">
                <a:solidFill>
                  <a:schemeClr val="hlink"/>
                </a:solidFill>
                <a:latin typeface="Tahoma" panose="020B0604030504040204" pitchFamily="34" charset="0"/>
              </a:rPr>
              <a:t>匿名的狗</a:t>
            </a:r>
            <a:endParaRPr lang="zh-CN" altLang="en-US" sz="40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90124" name="Text Box 12"/>
          <p:cNvSpPr txBox="1"/>
          <p:nvPr/>
        </p:nvSpPr>
        <p:spPr>
          <a:xfrm>
            <a:off x="10555605" y="2971800"/>
            <a:ext cx="1721485" cy="2514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ahoma" panose="020B0604030504040204" pitchFamily="34" charset="0"/>
              </a:rPr>
              <a:t>原告：</a:t>
            </a:r>
            <a:endParaRPr lang="zh-CN" altLang="en-US" sz="4000" b="1" dirty="0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</a:rPr>
              <a:t>     </a:t>
            </a:r>
            <a:r>
              <a:rPr lang="zh-CN" altLang="en-US" sz="4000" b="1" dirty="0">
                <a:solidFill>
                  <a:schemeClr val="hlink"/>
                </a:solidFill>
                <a:latin typeface="Tahoma" panose="020B0604030504040204" pitchFamily="34" charset="0"/>
              </a:rPr>
              <a:t>赫留金</a:t>
            </a:r>
            <a:endParaRPr lang="zh-CN" altLang="en-US" sz="4000" b="1" dirty="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pic>
        <p:nvPicPr>
          <p:cNvPr id="90126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1981200"/>
            <a:ext cx="14478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7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405" y="4661535"/>
            <a:ext cx="9144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8" name="Picture 16" descr="136023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5486400"/>
            <a:ext cx="1257300" cy="9493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01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" fill="hold"/>
                                        <p:tgtEl>
                                          <p:spTgt spid="90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90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/>
      <p:bldP spid="90121" grpId="0" build="p"/>
      <p:bldP spid="90123" grpId="0"/>
      <p:bldP spid="901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1130" y="109220"/>
            <a:ext cx="72212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</a:t>
            </a:r>
            <a:r>
              <a:rPr kumimoji="1" lang="zh-CN" altLang="zh-CN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kumimoji="1" lang="zh-CN" altLang="en-US" sz="4800" b="1" noProof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听读课文，审理案情。</a:t>
            </a:r>
            <a:endParaRPr lang="zh-CN" altLang="en-US" sz="4800" b="1"/>
          </a:p>
        </p:txBody>
      </p:sp>
      <p:sp>
        <p:nvSpPr>
          <p:cNvPr id="400389" name="Rectangle 5"/>
          <p:cNvSpPr>
            <a:spLocks noChangeArrowheads="1"/>
          </p:cNvSpPr>
          <p:nvPr/>
        </p:nvSpPr>
        <p:spPr bwMode="auto">
          <a:xfrm>
            <a:off x="151130" y="939165"/>
            <a:ext cx="11332845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、案发地点：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、案子情况：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、案子双方：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（原告）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（被告）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、审 判 者：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、陪 审 者：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、审判结果：</a:t>
            </a:r>
            <a:r>
              <a:rPr lang="en-US" altLang="zh-CN" sz="4000" b="1" noProof="0">
                <a:ln>
                  <a:noFill/>
                </a:ln>
                <a:solidFill>
                  <a:srgbClr val="363BF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63BF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00390" name="Text Box 6"/>
          <p:cNvSpPr txBox="1">
            <a:spLocks noChangeArrowheads="1"/>
          </p:cNvSpPr>
          <p:nvPr/>
        </p:nvSpPr>
        <p:spPr bwMode="auto">
          <a:xfrm>
            <a:off x="3731895" y="748030"/>
            <a:ext cx="417131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木柴厂门口。 </a:t>
            </a:r>
            <a:endParaRPr kumimoji="0" lang="zh-CN" altLang="en-US" sz="40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400391" name="Text Box 7"/>
          <p:cNvSpPr txBox="1">
            <a:spLocks noChangeArrowheads="1"/>
          </p:cNvSpPr>
          <p:nvPr/>
        </p:nvSpPr>
        <p:spPr bwMode="auto">
          <a:xfrm>
            <a:off x="3390900" y="1582420"/>
            <a:ext cx="861250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狗咬伤了人的一个手指头，人打瘸了狗的一条腿。</a:t>
            </a:r>
            <a:r>
              <a:rPr kumimoji="0" lang="zh-CN" altLang="en-US" sz="40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0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392" name="Text Box 8"/>
          <p:cNvSpPr txBox="1">
            <a:spLocks noChangeArrowheads="1"/>
          </p:cNvSpPr>
          <p:nvPr/>
        </p:nvSpPr>
        <p:spPr bwMode="auto">
          <a:xfrm>
            <a:off x="2870200" y="3281680"/>
            <a:ext cx="396081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首饰匠赫留金</a:t>
            </a:r>
            <a:endParaRPr kumimoji="0" lang="zh-CN" altLang="en-US" sz="40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393" name="Text Box 9"/>
          <p:cNvSpPr txBox="1">
            <a:spLocks noChangeArrowheads="1"/>
          </p:cNvSpPr>
          <p:nvPr/>
        </p:nvSpPr>
        <p:spPr bwMode="auto">
          <a:xfrm>
            <a:off x="2987040" y="3893185"/>
            <a:ext cx="396081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白毛小猎狗</a:t>
            </a:r>
            <a:endParaRPr kumimoji="0" lang="zh-CN" altLang="en-US" sz="40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394" name="Text Box 10"/>
          <p:cNvSpPr txBox="1">
            <a:spLocks noChangeArrowheads="1"/>
          </p:cNvSpPr>
          <p:nvPr/>
        </p:nvSpPr>
        <p:spPr bwMode="auto">
          <a:xfrm>
            <a:off x="3265170" y="4510405"/>
            <a:ext cx="396081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警官奥楚蔑洛夫</a:t>
            </a:r>
            <a:r>
              <a:rPr kumimoji="0" lang="zh-CN" altLang="en-US" sz="400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40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0395" name="Text Box 11"/>
          <p:cNvSpPr txBox="1">
            <a:spLocks noChangeArrowheads="1"/>
          </p:cNvSpPr>
          <p:nvPr/>
        </p:nvSpPr>
        <p:spPr bwMode="auto">
          <a:xfrm>
            <a:off x="3509963" y="5217160"/>
            <a:ext cx="439261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巡警叶尔德林</a:t>
            </a:r>
            <a:endParaRPr kumimoji="0" lang="zh-CN" altLang="en-US" sz="40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400396" name="Text Box 12"/>
          <p:cNvSpPr txBox="1">
            <a:spLocks noChangeArrowheads="1"/>
          </p:cNvSpPr>
          <p:nvPr/>
        </p:nvSpPr>
        <p:spPr bwMode="auto">
          <a:xfrm>
            <a:off x="3390900" y="5863590"/>
            <a:ext cx="861250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  <a:cs typeface="+mn-cs"/>
              </a:rPr>
              <a:t>小狗被带走，赫留金受到嘲笑和恐吓。 </a:t>
            </a:r>
            <a:endParaRPr kumimoji="0" lang="zh-CN" altLang="en-US" sz="40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0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400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400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400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00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400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400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00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0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9" grpId="0" bldLvl="0" animBg="1"/>
      <p:bldP spid="400390" grpId="0" bldLvl="0" animBg="1"/>
      <p:bldP spid="400391" grpId="0" bldLvl="0" animBg="1"/>
      <p:bldP spid="400392" grpId="0" bldLvl="0" animBg="1"/>
      <p:bldP spid="400393" grpId="0" bldLvl="0" animBg="1"/>
      <p:bldP spid="400394" grpId="0" bldLvl="0" animBg="1"/>
      <p:bldP spid="400395" grpId="0" bldLvl="0" animBg="1"/>
      <p:bldP spid="40039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" y="193040"/>
            <a:ext cx="12096750" cy="818515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2</a:t>
            </a:r>
            <a:r>
              <a:rPr kumimoji="0" lang="zh-CN" altLang="zh-CN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、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按小说的开端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楷体_GB2312" pitchFamily="1" charset="-122"/>
                <a:cs typeface="+mj-cs"/>
              </a:rPr>
              <a:t>、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发展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楷体_GB2312" pitchFamily="1" charset="-122"/>
                <a:cs typeface="+mj-cs"/>
              </a:rPr>
              <a:t>、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高潮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楷体_GB2312" pitchFamily="1" charset="-122"/>
                <a:cs typeface="+mj-cs"/>
              </a:rPr>
              <a:t>、</a:t>
            </a:r>
            <a:r>
              <a:rPr kumimoji="0" lang="zh-CN" altLang="en-US" sz="4000" b="1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1" charset="-122"/>
                <a:cs typeface="+mj-cs"/>
              </a:rPr>
              <a:t>结局给课文分段</a:t>
            </a:r>
            <a:r>
              <a:rPr kumimoji="0" lang="zh-CN" altLang="en-US" sz="4000" b="0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000" b="0" i="0" u="none" strike="noStrike" kern="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en-US" altLang="zh-CN" sz="4000" b="0" i="0" u="none" strike="noStrike" kern="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6835" name="Rectangle 3"/>
          <p:cNvSpPr>
            <a:spLocks noGrp="1"/>
          </p:cNvSpPr>
          <p:nvPr>
            <p:ph idx="1"/>
          </p:nvPr>
        </p:nvSpPr>
        <p:spPr>
          <a:xfrm>
            <a:off x="270510" y="1167765"/>
            <a:ext cx="11663680" cy="4125595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开端（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1-5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：警官奥楚蔑洛夫遇到了一场乱子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狗咬伤人事件。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发展和高潮（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6-27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）：警官奥楚蔑洛夫处理案件。</a:t>
            </a:r>
            <a:r>
              <a:rPr lang="en-US" altLang="zh-CN" sz="4000" b="1" dirty="0">
                <a:solidFill>
                  <a:schemeClr val="fol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000" b="1" dirty="0">
                <a:solidFill>
                  <a:schemeClr val="fol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全文的重点</a:t>
            </a:r>
            <a:r>
              <a:rPr lang="en-US" altLang="zh-CN" sz="4000" b="1" dirty="0">
                <a:solidFill>
                  <a:schemeClr val="folHlin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4000" b="1" dirty="0">
              <a:solidFill>
                <a:schemeClr val="folHlin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/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结局（</a:t>
            </a:r>
            <a:r>
              <a:rPr lang="en-US" altLang="zh-CN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28-29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）：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奥楚蔑洛夫审理案子结束，小狗被带走，赫留金受到讥笑和恐吓。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split orient="vert" dir="in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683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683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charRg st="3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6835">
                                            <p:txEl>
                                              <p:charRg st="32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charRg st="6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6835">
                                            <p:txEl>
                                              <p:charRg st="64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4" grpId="0" build="p"/>
      <p:bldP spid="37683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2434" name="Text Box 2"/>
          <p:cNvSpPr txBox="1"/>
          <p:nvPr/>
        </p:nvSpPr>
        <p:spPr>
          <a:xfrm>
            <a:off x="2135188" y="906463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一个荒唐的年代，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2435" name="Text Box 3"/>
          <p:cNvSpPr txBox="1"/>
          <p:nvPr/>
        </p:nvSpPr>
        <p:spPr>
          <a:xfrm>
            <a:off x="2135188" y="1770063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一个善变的警官，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2436" name="Text Box 4"/>
          <p:cNvSpPr txBox="1"/>
          <p:nvPr/>
        </p:nvSpPr>
        <p:spPr>
          <a:xfrm>
            <a:off x="2135188" y="2633663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一条无辜的小狗，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2437" name="Text Box 5"/>
          <p:cNvSpPr txBox="1"/>
          <p:nvPr/>
        </p:nvSpPr>
        <p:spPr>
          <a:xfrm>
            <a:off x="2135188" y="3497263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一群无聊的人，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2438" name="Text Box 6"/>
          <p:cNvSpPr txBox="1"/>
          <p:nvPr/>
        </p:nvSpPr>
        <p:spPr>
          <a:xfrm>
            <a:off x="2135188" y="4362450"/>
            <a:ext cx="80645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给我们上演了一段可笑而又使人压抑的故事</a:t>
            </a:r>
            <a:endParaRPr lang="zh-CN" altLang="en-US" sz="40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2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2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2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2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2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2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4" grpId="0"/>
      <p:bldP spid="402435" grpId="0"/>
      <p:bldP spid="402436" grpId="0"/>
      <p:bldP spid="402437" grpId="0"/>
      <p:bldP spid="4024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WordArt 3"/>
          <p:cNvSpPr>
            <a:spLocks noTextEdit="1"/>
          </p:cNvSpPr>
          <p:nvPr/>
        </p:nvSpPr>
        <p:spPr>
          <a:xfrm>
            <a:off x="797560" y="64135"/>
            <a:ext cx="1016762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品味变色</a:t>
            </a:r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分析形象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604" name="Text Box 4"/>
          <p:cNvSpPr txBox="1"/>
          <p:nvPr/>
        </p:nvSpPr>
        <p:spPr>
          <a:xfrm>
            <a:off x="489585" y="1488440"/>
            <a:ext cx="1138745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anose="02020603050405020304" pitchFamily="18" charset="0"/>
                <a:ea typeface="楷体_GB2312" pitchFamily="1" charset="-122"/>
              </a:rPr>
              <a:t>1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、奥楚蔑洛夫在处理狗咬人事件上反复变化了几次？变化的原因和内容分别是什么？</a:t>
            </a:r>
            <a:endParaRPr lang="zh-CN" altLang="en-US" sz="54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6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1" name="Picture 3" descr="d002b34be55ad7ef82025cc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8665" y="1297305"/>
            <a:ext cx="5438140" cy="5455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2" name="Picture 4" descr="变色龙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" y="3357880"/>
            <a:ext cx="5107940" cy="3500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3" name="Picture 5" descr="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15" y="0"/>
            <a:ext cx="5107305" cy="3357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5241290" y="260350"/>
            <a:ext cx="64611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说说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变色龙</a:t>
            </a:r>
            <a:r>
              <a:rPr lang="zh-CN" altLang="en-US" sz="5400" b="1" dirty="0">
                <a:latin typeface="Times New Roman" panose="02020603050405020304" pitchFamily="18" charset="0"/>
              </a:rPr>
              <a:t>的特点。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3458" name="Text Box 2"/>
          <p:cNvSpPr txBox="1">
            <a:spLocks noChangeArrowheads="1"/>
          </p:cNvSpPr>
          <p:nvPr/>
        </p:nvSpPr>
        <p:spPr bwMode="auto">
          <a:xfrm>
            <a:off x="2711450" y="115888"/>
            <a:ext cx="69850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看言行</a:t>
            </a:r>
            <a:r>
              <a:rPr kumimoji="1" lang="en-US" altLang="zh-CN" sz="40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40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知人物性格</a:t>
            </a:r>
            <a:endParaRPr kumimoji="1" lang="zh-CN" altLang="en-US" sz="4000" b="1" kern="1200" cap="none" spc="0" normalizeH="0" baseline="0" noProof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03459" name="Group 3"/>
          <p:cNvGraphicFramePr>
            <a:graphicFrameLocks noGrp="1"/>
          </p:cNvGraphicFramePr>
          <p:nvPr/>
        </p:nvGraphicFramePr>
        <p:xfrm>
          <a:off x="208915" y="822960"/>
          <a:ext cx="11786870" cy="5850890"/>
        </p:xfrm>
        <a:graphic>
          <a:graphicData uri="http://schemas.openxmlformats.org/drawingml/2006/table">
            <a:tbl>
              <a:tblPr/>
              <a:tblGrid>
                <a:gridCol w="862965"/>
                <a:gridCol w="3066415"/>
                <a:gridCol w="3737610"/>
                <a:gridCol w="4119880"/>
              </a:tblGrid>
              <a:tr h="82105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anose="020B0604030504040204" pitchFamily="34" charset="0"/>
                          <a:ea typeface="隶书" pitchFamily="49" charset="-122"/>
                        </a:rPr>
                        <a:t>变化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Verdana" panose="020B0604030504040204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anose="020B0604030504040204" pitchFamily="34" charset="0"/>
                          <a:ea typeface="隶书" pitchFamily="49" charset="-122"/>
                        </a:rPr>
                        <a:t>对小狗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Verdana" panose="020B0604030504040204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Verdana" panose="020B0604030504040204" pitchFamily="34" charset="0"/>
                          <a:ea typeface="隶书" pitchFamily="49" charset="-122"/>
                        </a:rPr>
                        <a:t>对赫留金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Verdana" panose="020B0604030504040204" pitchFamily="34" charset="0"/>
                        <a:ea typeface="隶书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2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  <a:tr h="839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FF"/>
                          </a:solidFill>
                          <a:effectLst/>
                          <a:latin typeface="Verdana" panose="020B060403050404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Verdan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21" name="Text Box 46"/>
          <p:cNvSpPr txBox="1"/>
          <p:nvPr/>
        </p:nvSpPr>
        <p:spPr>
          <a:xfrm>
            <a:off x="2566988" y="2133600"/>
            <a:ext cx="1728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403503" name="Text Box 47"/>
          <p:cNvSpPr txBox="1"/>
          <p:nvPr/>
        </p:nvSpPr>
        <p:spPr>
          <a:xfrm>
            <a:off x="1272540" y="1913255"/>
            <a:ext cx="2830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不知是谁家的狗时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4" name="Text Box 48"/>
          <p:cNvSpPr txBox="1"/>
          <p:nvPr/>
        </p:nvSpPr>
        <p:spPr>
          <a:xfrm>
            <a:off x="4295458" y="1636395"/>
            <a:ext cx="28098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野畜生，把它弄死好了，疯狗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5" name="Text Box 49"/>
          <p:cNvSpPr txBox="1"/>
          <p:nvPr/>
        </p:nvSpPr>
        <p:spPr>
          <a:xfrm>
            <a:off x="8155940" y="1774825"/>
            <a:ext cx="3132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肯定赫留金被狗咬了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6" name="Text Box 50"/>
          <p:cNvSpPr txBox="1"/>
          <p:nvPr/>
        </p:nvSpPr>
        <p:spPr>
          <a:xfrm>
            <a:off x="1344930" y="2501900"/>
            <a:ext cx="25806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有人说好像是将军家的狗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7" name="Text Box 51"/>
          <p:cNvSpPr txBox="1"/>
          <p:nvPr/>
        </p:nvSpPr>
        <p:spPr>
          <a:xfrm>
            <a:off x="4440238" y="2501900"/>
            <a:ext cx="295116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  </a:t>
            </a:r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  它怎么会咬着你的？它是那么小！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8" name="Text Box 52"/>
          <p:cNvSpPr txBox="1"/>
          <p:nvPr/>
        </p:nvSpPr>
        <p:spPr>
          <a:xfrm>
            <a:off x="8014970" y="2501900"/>
            <a:ext cx="3850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你那手指头一定是给小钉子弄破的。鬼东西！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09" name="Text Box 53"/>
          <p:cNvSpPr txBox="1"/>
          <p:nvPr/>
        </p:nvSpPr>
        <p:spPr>
          <a:xfrm>
            <a:off x="1273175" y="3294380"/>
            <a:ext cx="26523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巡警说不是将军家的狗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0" name="Text Box 54"/>
          <p:cNvSpPr txBox="1"/>
          <p:nvPr/>
        </p:nvSpPr>
        <p:spPr>
          <a:xfrm>
            <a:off x="4439920" y="3294063"/>
            <a:ext cx="2951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sz="2300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毛色既不好，模样也不中看，下贱胚子。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1" name="Text Box 55"/>
          <p:cNvSpPr txBox="1"/>
          <p:nvPr/>
        </p:nvSpPr>
        <p:spPr>
          <a:xfrm>
            <a:off x="8014970" y="3355340"/>
            <a:ext cx="37090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赫留金，受了害，我们决不能不管。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2" name="Text Box 56"/>
          <p:cNvSpPr txBox="1"/>
          <p:nvPr/>
        </p:nvSpPr>
        <p:spPr>
          <a:xfrm>
            <a:off x="1220470" y="4185285"/>
            <a:ext cx="307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巡警说是将军家的狗</a:t>
            </a:r>
            <a:endParaRPr lang="zh-CN" altLang="en-US" sz="2400" b="1" dirty="0">
              <a:solidFill>
                <a:srgbClr val="99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3" name="Text Box 57"/>
          <p:cNvSpPr txBox="1"/>
          <p:nvPr/>
        </p:nvSpPr>
        <p:spPr>
          <a:xfrm>
            <a:off x="4295775" y="4118928"/>
            <a:ext cx="29511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300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名贵的狗，狗是娇贵的动物。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4" name="Text Box 58"/>
          <p:cNvSpPr txBox="1"/>
          <p:nvPr/>
        </p:nvSpPr>
        <p:spPr>
          <a:xfrm>
            <a:off x="8155940" y="4234180"/>
            <a:ext cx="313213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200" b="1" dirty="0">
                <a:latin typeface="Arial" panose="020B0604020202020204" pitchFamily="34" charset="0"/>
                <a:ea typeface="隶书" pitchFamily="49" charset="-122"/>
              </a:rPr>
              <a:t>    你这混蛋</a:t>
            </a:r>
            <a:r>
              <a:rPr lang="en-US" altLang="zh-CN" sz="2200" b="1" dirty="0">
                <a:latin typeface="Arial" panose="020B0604020202020204" pitchFamily="34" charset="0"/>
                <a:ea typeface="隶书" pitchFamily="49" charset="-122"/>
              </a:rPr>
              <a:t>,</a:t>
            </a:r>
            <a:r>
              <a:rPr lang="zh-CN" altLang="en-US" sz="2200" b="1" dirty="0">
                <a:latin typeface="Arial" panose="020B0604020202020204" pitchFamily="34" charset="0"/>
                <a:ea typeface="隶书" pitchFamily="49" charset="-122"/>
              </a:rPr>
              <a:t>不用把你那蠢手指伸出来</a:t>
            </a:r>
            <a:r>
              <a:rPr lang="en-US" altLang="zh-CN" sz="2200" b="1" dirty="0">
                <a:latin typeface="Arial" panose="020B0604020202020204" pitchFamily="34" charset="0"/>
                <a:ea typeface="隶书" pitchFamily="49" charset="-122"/>
              </a:rPr>
              <a:t>!</a:t>
            </a:r>
            <a:r>
              <a:rPr lang="zh-CN" altLang="en-US" sz="2200" b="1" dirty="0">
                <a:latin typeface="Arial" panose="020B0604020202020204" pitchFamily="34" charset="0"/>
                <a:ea typeface="隶书" pitchFamily="49" charset="-122"/>
              </a:rPr>
              <a:t>怪你不好</a:t>
            </a:r>
            <a:r>
              <a:rPr lang="en-US" altLang="zh-CN" sz="2200" b="1" dirty="0">
                <a:latin typeface="Arial" panose="020B0604020202020204" pitchFamily="34" charset="0"/>
                <a:ea typeface="隶书" pitchFamily="49" charset="-122"/>
              </a:rPr>
              <a:t>!</a:t>
            </a:r>
            <a:endParaRPr lang="en-US" altLang="zh-CN" sz="22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5" name="Text Box 59"/>
          <p:cNvSpPr txBox="1"/>
          <p:nvPr/>
        </p:nvSpPr>
        <p:spPr>
          <a:xfrm>
            <a:off x="1150620" y="5002530"/>
            <a:ext cx="30746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厨师说不是将军家的狗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6" name="Text Box 60"/>
          <p:cNvSpPr txBox="1"/>
          <p:nvPr/>
        </p:nvSpPr>
        <p:spPr>
          <a:xfrm>
            <a:off x="4440555" y="5186998"/>
            <a:ext cx="29511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野狗，弄死它算了。</a:t>
            </a:r>
            <a:endParaRPr lang="zh-CN" altLang="en-US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403517" name="Text Box 61"/>
          <p:cNvSpPr txBox="1"/>
          <p:nvPr/>
        </p:nvSpPr>
        <p:spPr>
          <a:xfrm>
            <a:off x="1220470" y="5843905"/>
            <a:ext cx="27057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厨师说是将军哥哥家的狗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8" name="Text Box 62"/>
          <p:cNvSpPr txBox="1"/>
          <p:nvPr/>
        </p:nvSpPr>
        <p:spPr>
          <a:xfrm>
            <a:off x="4225290" y="5765800"/>
            <a:ext cx="36525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1900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隶书" pitchFamily="49" charset="-122"/>
              </a:rPr>
              <a:t>还不赖，怪伶俐的，一口就咬破了这家伙手指头</a:t>
            </a:r>
            <a:endParaRPr lang="zh-CN" altLang="en-US" sz="24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3519" name="Text Box 63"/>
          <p:cNvSpPr txBox="1"/>
          <p:nvPr/>
        </p:nvSpPr>
        <p:spPr>
          <a:xfrm>
            <a:off x="8246110" y="5942965"/>
            <a:ext cx="2951163" cy="475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500" b="1" dirty="0">
                <a:solidFill>
                  <a:srgbClr val="9900FF"/>
                </a:solidFill>
                <a:latin typeface="Arial" panose="020B0604020202020204" pitchFamily="34" charset="0"/>
                <a:ea typeface="隶书" pitchFamily="49" charset="-122"/>
              </a:rPr>
              <a:t>我早晚要收拾你！</a:t>
            </a:r>
            <a:endParaRPr lang="zh-CN" altLang="en-US" sz="2500" b="1" dirty="0">
              <a:solidFill>
                <a:srgbClr val="9900FF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3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3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0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3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0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3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3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03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3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3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3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403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3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3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40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58" grpId="0" bldLvl="0" animBg="1"/>
      <p:bldP spid="403503" grpId="0"/>
      <p:bldP spid="403504" grpId="0"/>
      <p:bldP spid="403505" grpId="0"/>
      <p:bldP spid="403506" grpId="0"/>
      <p:bldP spid="403507" grpId="0"/>
      <p:bldP spid="403508" grpId="0"/>
      <p:bldP spid="403509" grpId="0"/>
      <p:bldP spid="403510" grpId="0"/>
      <p:bldP spid="403511" grpId="0"/>
      <p:bldP spid="403512" grpId="0"/>
      <p:bldP spid="403513" grpId="0"/>
      <p:bldP spid="403514" grpId="0"/>
      <p:bldP spid="403515" grpId="0"/>
      <p:bldP spid="403516" grpId="0"/>
      <p:bldP spid="403517" grpId="0"/>
      <p:bldP spid="403518" grpId="0"/>
      <p:bldP spid="4035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WordArt 2"/>
          <p:cNvSpPr>
            <a:spLocks noTextEdit="1"/>
          </p:cNvSpPr>
          <p:nvPr/>
        </p:nvSpPr>
        <p:spPr>
          <a:xfrm>
            <a:off x="4008438" y="333375"/>
            <a:ext cx="175736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72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</a:t>
            </a:r>
            <a:endParaRPr lang="zh-CN" altLang="en-US" sz="72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591185" y="2051050"/>
            <a:ext cx="78282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</a:rPr>
              <a:t>、奥楚蔑洛夫处理</a:t>
            </a:r>
            <a:r>
              <a:rPr lang="zh-CN" altLang="en-US" sz="4000" b="1" dirty="0">
                <a:latin typeface="Times New Roman" panose="02020603050405020304" pitchFamily="18" charset="0"/>
              </a:rPr>
              <a:t>“</a:t>
            </a:r>
            <a:r>
              <a:rPr lang="zh-CN" altLang="en-US" sz="4000" b="1" dirty="0">
                <a:latin typeface="宋体" panose="02010600030101010101" pitchFamily="2" charset="-122"/>
              </a:rPr>
              <a:t>狗咬人</a:t>
            </a:r>
            <a:r>
              <a:rPr lang="zh-CN" altLang="en-US" sz="4000" b="1" dirty="0">
                <a:latin typeface="Times New Roman" panose="02020603050405020304" pitchFamily="18" charset="0"/>
              </a:rPr>
              <a:t>”</a:t>
            </a:r>
            <a:r>
              <a:rPr lang="zh-CN" altLang="en-US" sz="4000" b="1" dirty="0">
                <a:latin typeface="宋体" panose="02010600030101010101" pitchFamily="2" charset="-122"/>
              </a:rPr>
              <a:t>案件时</a:t>
            </a:r>
            <a:r>
              <a:rPr lang="en-US" altLang="zh-CN" sz="4000" b="1" dirty="0"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宋体" panose="02010600030101010101" pitchFamily="2" charset="-122"/>
              </a:rPr>
              <a:t>他的态度是随着什么变化的？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pic>
        <p:nvPicPr>
          <p:cNvPr id="25604" name="Picture 4" descr="tnpic18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9825" y="333375"/>
            <a:ext cx="1514475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4069" name="Text Box 5"/>
          <p:cNvSpPr txBox="1"/>
          <p:nvPr/>
        </p:nvSpPr>
        <p:spPr>
          <a:xfrm>
            <a:off x="5765483" y="3860800"/>
            <a:ext cx="3960812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随着狗的主人是谁而变化。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06" name="Picture 6" descr="dog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860800"/>
            <a:ext cx="2519363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WordArt 2"/>
          <p:cNvSpPr>
            <a:spLocks noTextEdit="1"/>
          </p:cNvSpPr>
          <p:nvPr/>
        </p:nvSpPr>
        <p:spPr>
          <a:xfrm>
            <a:off x="5735638" y="476250"/>
            <a:ext cx="175736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7200" b="1" i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变</a:t>
            </a:r>
            <a:endParaRPr lang="zh-CN" altLang="en-US" sz="7200" b="1" i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27" name="Picture 3" descr="tnpic187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0" y="0"/>
            <a:ext cx="205105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dog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825" y="0"/>
            <a:ext cx="2519363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Rectangle 5"/>
          <p:cNvSpPr/>
          <p:nvPr/>
        </p:nvSpPr>
        <p:spPr>
          <a:xfrm>
            <a:off x="217170" y="2230120"/>
            <a:ext cx="92271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3</a:t>
            </a:r>
            <a:r>
              <a:rPr lang="zh-CN" altLang="en-US" sz="4800" b="1" dirty="0">
                <a:latin typeface="Times New Roman" panose="02020603050405020304" pitchFamily="18" charset="0"/>
              </a:rPr>
              <a:t>、在奥楚蔑洛夫善变的性格中有没有不变的原则？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grpSp>
        <p:nvGrpSpPr>
          <p:cNvPr id="345094" name="Group 6"/>
          <p:cNvGrpSpPr/>
          <p:nvPr/>
        </p:nvGrpSpPr>
        <p:grpSpPr>
          <a:xfrm>
            <a:off x="2524126" y="3429000"/>
            <a:ext cx="8010524" cy="2552700"/>
            <a:chOff x="426" y="2205"/>
            <a:chExt cx="5046" cy="1608"/>
          </a:xfrm>
        </p:grpSpPr>
        <p:grpSp>
          <p:nvGrpSpPr>
            <p:cNvPr id="26631" name="Group 7"/>
            <p:cNvGrpSpPr/>
            <p:nvPr/>
          </p:nvGrpSpPr>
          <p:grpSpPr>
            <a:xfrm>
              <a:off x="426" y="2205"/>
              <a:ext cx="4268" cy="1608"/>
              <a:chOff x="1152" y="2160"/>
              <a:chExt cx="4268" cy="1608"/>
            </a:xfrm>
          </p:grpSpPr>
          <p:sp>
            <p:nvSpPr>
              <p:cNvPr id="26633" name="Rectangle 8"/>
              <p:cNvSpPr/>
              <p:nvPr/>
            </p:nvSpPr>
            <p:spPr>
              <a:xfrm>
                <a:off x="3923" y="2160"/>
                <a:ext cx="1497" cy="16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40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见风使舵</a:t>
                </a:r>
                <a:endParaRPr lang="zh-CN" altLang="en-US" sz="40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4000" b="1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媚上欺下</a:t>
                </a:r>
                <a:endPara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4000" b="1" dirty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趋炎附势</a:t>
                </a:r>
                <a:endParaRPr lang="zh-CN" altLang="en-US" sz="4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634" name="Rectangle 9"/>
              <p:cNvSpPr/>
              <p:nvPr/>
            </p:nvSpPr>
            <p:spPr>
              <a:xfrm>
                <a:off x="1152" y="2620"/>
                <a:ext cx="2590" cy="4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zh-CN" altLang="en-US" sz="4400" b="1" dirty="0">
                    <a:solidFill>
                      <a:srgbClr val="FF3300"/>
                    </a:solidFill>
                    <a:latin typeface="Arial" panose="020B0604020202020204" pitchFamily="34" charset="0"/>
                  </a:rPr>
                  <a:t>沙皇走狗的特性</a:t>
                </a:r>
                <a:endParaRPr lang="zh-CN" altLang="en-US" sz="4400" b="1" dirty="0">
                  <a:solidFill>
                    <a:srgbClr val="FF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6635" name="AutoShape 10"/>
              <p:cNvSpPr/>
              <p:nvPr/>
            </p:nvSpPr>
            <p:spPr>
              <a:xfrm>
                <a:off x="3742" y="2296"/>
                <a:ext cx="45" cy="1406"/>
              </a:xfrm>
              <a:prstGeom prst="leftBrace">
                <a:avLst>
                  <a:gd name="adj1" fmla="val 260370"/>
                  <a:gd name="adj2" fmla="val 50000"/>
                </a:avLst>
              </a:prstGeom>
              <a:solidFill>
                <a:srgbClr val="993300"/>
              </a:solidFill>
              <a:ln w="25400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6632" name="Text Box 11"/>
            <p:cNvSpPr txBox="1"/>
            <p:nvPr/>
          </p:nvSpPr>
          <p:spPr>
            <a:xfrm>
              <a:off x="4908" y="2438"/>
              <a:ext cx="564" cy="988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363BFC"/>
                  </a:solidFill>
                  <a:latin typeface="Arial" panose="020B0604020202020204" pitchFamily="34" charset="0"/>
                </a:rPr>
                <a:t>不变</a:t>
              </a:r>
              <a:endParaRPr lang="zh-CN" altLang="en-US" sz="4800" b="1" dirty="0">
                <a:solidFill>
                  <a:srgbClr val="363BFC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WordArt 2"/>
          <p:cNvSpPr>
            <a:spLocks noTextEdit="1"/>
          </p:cNvSpPr>
          <p:nvPr/>
        </p:nvSpPr>
        <p:spPr>
          <a:xfrm>
            <a:off x="1524000" y="3068638"/>
            <a:ext cx="900113" cy="1274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方正舒体" charset="0"/>
                <a:ea typeface="方正舒体" charset="0"/>
              </a:rPr>
              <a:t>变</a:t>
            </a:r>
            <a:endParaRPr lang="zh-CN" altLang="en-US" sz="3600"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tx2"/>
              </a:solidFill>
              <a:latin typeface="方正舒体" charset="0"/>
              <a:ea typeface="方正舒体" charset="0"/>
            </a:endParaRPr>
          </a:p>
        </p:txBody>
      </p:sp>
      <p:sp>
        <p:nvSpPr>
          <p:cNvPr id="407555" name="Oval 3"/>
          <p:cNvSpPr/>
          <p:nvPr/>
        </p:nvSpPr>
        <p:spPr>
          <a:xfrm>
            <a:off x="7086600" y="4419600"/>
            <a:ext cx="9144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07556" name="Line 4"/>
          <p:cNvSpPr/>
          <p:nvPr/>
        </p:nvSpPr>
        <p:spPr>
          <a:xfrm flipH="1">
            <a:off x="7620000" y="46482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7557" name="Line 5"/>
          <p:cNvSpPr/>
          <p:nvPr/>
        </p:nvSpPr>
        <p:spPr>
          <a:xfrm>
            <a:off x="7239000" y="46482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7558" name="Line 6"/>
          <p:cNvSpPr/>
          <p:nvPr/>
        </p:nvSpPr>
        <p:spPr>
          <a:xfrm>
            <a:off x="7391400" y="48768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7559" name="Line 7"/>
          <p:cNvSpPr/>
          <p:nvPr/>
        </p:nvSpPr>
        <p:spPr>
          <a:xfrm flipH="1">
            <a:off x="7620000" y="48768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7560" name="Freeform 8"/>
          <p:cNvSpPr/>
          <p:nvPr/>
        </p:nvSpPr>
        <p:spPr>
          <a:xfrm>
            <a:off x="7391400" y="50292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1" name="Oval 9"/>
          <p:cNvSpPr/>
          <p:nvPr/>
        </p:nvSpPr>
        <p:spPr>
          <a:xfrm>
            <a:off x="8229600" y="1905000"/>
            <a:ext cx="914400" cy="9144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07562" name="Freeform 10"/>
          <p:cNvSpPr/>
          <p:nvPr/>
        </p:nvSpPr>
        <p:spPr>
          <a:xfrm>
            <a:off x="8763000" y="2362200"/>
            <a:ext cx="76200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120967500"/>
              </a:cxn>
            </a:cxnLst>
            <a:pathLst>
              <a:path w="48" h="48">
                <a:moveTo>
                  <a:pt x="0" y="0"/>
                </a:moveTo>
                <a:cubicBezTo>
                  <a:pt x="20" y="20"/>
                  <a:pt x="40" y="40"/>
                  <a:pt x="48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3" name="Freeform 11"/>
          <p:cNvSpPr/>
          <p:nvPr/>
        </p:nvSpPr>
        <p:spPr>
          <a:xfrm>
            <a:off x="8458200" y="2362200"/>
            <a:ext cx="76200" cy="76200"/>
          </a:xfrm>
          <a:custGeom>
            <a:avLst/>
            <a:gdLst/>
            <a:ahLst/>
            <a:cxnLst>
              <a:cxn ang="0">
                <a:pos x="120967500" y="0"/>
              </a:cxn>
              <a:cxn ang="0">
                <a:pos x="0" y="120967500"/>
              </a:cxn>
            </a:cxnLst>
            <a:pathLst>
              <a:path w="48" h="48">
                <a:moveTo>
                  <a:pt x="48" y="0"/>
                </a:moveTo>
                <a:cubicBezTo>
                  <a:pt x="28" y="20"/>
                  <a:pt x="8" y="40"/>
                  <a:pt x="0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4" name="Freeform 12"/>
          <p:cNvSpPr/>
          <p:nvPr/>
        </p:nvSpPr>
        <p:spPr>
          <a:xfrm>
            <a:off x="8534400" y="2514600"/>
            <a:ext cx="304800" cy="17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241935000"/>
              </a:cxn>
              <a:cxn ang="0">
                <a:pos x="362902500" y="241935000"/>
              </a:cxn>
              <a:cxn ang="0">
                <a:pos x="483870000" y="0"/>
              </a:cxn>
            </a:cxnLst>
            <a:pathLst>
              <a:path w="192" h="112">
                <a:moveTo>
                  <a:pt x="0" y="0"/>
                </a:moveTo>
                <a:cubicBezTo>
                  <a:pt x="12" y="40"/>
                  <a:pt x="24" y="80"/>
                  <a:pt x="48" y="96"/>
                </a:cubicBezTo>
                <a:cubicBezTo>
                  <a:pt x="72" y="112"/>
                  <a:pt x="120" y="112"/>
                  <a:pt x="144" y="96"/>
                </a:cubicBezTo>
                <a:cubicBezTo>
                  <a:pt x="168" y="80"/>
                  <a:pt x="180" y="40"/>
                  <a:pt x="192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5" name="Freeform 13"/>
          <p:cNvSpPr/>
          <p:nvPr/>
        </p:nvSpPr>
        <p:spPr>
          <a:xfrm>
            <a:off x="8686800" y="22098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6" name="Freeform 14"/>
          <p:cNvSpPr/>
          <p:nvPr/>
        </p:nvSpPr>
        <p:spPr>
          <a:xfrm>
            <a:off x="8305800" y="22098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567" name="WordArt 15"/>
          <p:cNvSpPr>
            <a:spLocks noChangeArrowheads="1" noChangeShapeType="1" noTextEdit="1"/>
          </p:cNvSpPr>
          <p:nvPr/>
        </p:nvSpPr>
        <p:spPr bwMode="auto">
          <a:xfrm>
            <a:off x="7010400" y="5334000"/>
            <a:ext cx="9906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）野狗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64" name="WordArt 16"/>
          <p:cNvSpPr>
            <a:spLocks noTextEdit="1"/>
          </p:cNvSpPr>
          <p:nvPr/>
        </p:nvSpPr>
        <p:spPr>
          <a:xfrm>
            <a:off x="7010400" y="5791200"/>
            <a:ext cx="1752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狗主人（不是将军）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7569" name="WordArt 17"/>
          <p:cNvSpPr>
            <a:spLocks noChangeArrowheads="1" noChangeShapeType="1" noTextEdit="1"/>
          </p:cNvSpPr>
          <p:nvPr/>
        </p:nvSpPr>
        <p:spPr bwMode="auto">
          <a:xfrm>
            <a:off x="8077200" y="1371600"/>
            <a:ext cx="15240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）怪伶俐的狗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66" name="WordArt 18"/>
          <p:cNvSpPr>
            <a:spLocks noTextEdit="1"/>
          </p:cNvSpPr>
          <p:nvPr/>
        </p:nvSpPr>
        <p:spPr>
          <a:xfrm>
            <a:off x="8077200" y="914400"/>
            <a:ext cx="2133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狗主人（证实是将军的哥哥）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7571" name="AutoShape 19"/>
          <p:cNvSpPr/>
          <p:nvPr/>
        </p:nvSpPr>
        <p:spPr>
          <a:xfrm>
            <a:off x="2362200" y="3581400"/>
            <a:ext cx="7772400" cy="228600"/>
          </a:xfrm>
          <a:prstGeom prst="rightArrow">
            <a:avLst>
              <a:gd name="adj1" fmla="val 50000"/>
              <a:gd name="adj2" fmla="val 8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07572" name="Line 20"/>
          <p:cNvSpPr/>
          <p:nvPr/>
        </p:nvSpPr>
        <p:spPr>
          <a:xfrm>
            <a:off x="6400800" y="2971800"/>
            <a:ext cx="1066800" cy="1371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07573" name="Line 21"/>
          <p:cNvSpPr/>
          <p:nvPr/>
        </p:nvSpPr>
        <p:spPr>
          <a:xfrm flipV="1">
            <a:off x="7696200" y="2971800"/>
            <a:ext cx="838200" cy="1371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7574" name="Line 22"/>
          <p:cNvSpPr/>
          <p:nvPr/>
        </p:nvSpPr>
        <p:spPr>
          <a:xfrm>
            <a:off x="8534400" y="2971800"/>
            <a:ext cx="1447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pic>
        <p:nvPicPr>
          <p:cNvPr id="407575" name="Picture 23" descr="30.gif (4908 字节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429000"/>
            <a:ext cx="9144000" cy="55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7576" name="WordArt 24"/>
          <p:cNvSpPr>
            <a:spLocks noChangeArrowheads="1" noChangeShapeType="1" noTextEdit="1"/>
          </p:cNvSpPr>
          <p:nvPr/>
        </p:nvSpPr>
        <p:spPr bwMode="auto">
          <a:xfrm>
            <a:off x="2057400" y="5410200"/>
            <a:ext cx="9906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）疯狗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73" name="WordArt 25"/>
          <p:cNvSpPr>
            <a:spLocks noTextEdit="1"/>
          </p:cNvSpPr>
          <p:nvPr/>
        </p:nvSpPr>
        <p:spPr>
          <a:xfrm>
            <a:off x="2133600" y="5867400"/>
            <a:ext cx="1752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狗主人（不知道）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4" name="Oval 26"/>
          <p:cNvSpPr/>
          <p:nvPr/>
        </p:nvSpPr>
        <p:spPr>
          <a:xfrm>
            <a:off x="2286000" y="4495800"/>
            <a:ext cx="9144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7675" name="Line 27"/>
          <p:cNvSpPr/>
          <p:nvPr/>
        </p:nvSpPr>
        <p:spPr>
          <a:xfrm flipH="1">
            <a:off x="2819400" y="47244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76" name="Line 28"/>
          <p:cNvSpPr/>
          <p:nvPr/>
        </p:nvSpPr>
        <p:spPr>
          <a:xfrm>
            <a:off x="2438400" y="47244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77" name="Line 29"/>
          <p:cNvSpPr/>
          <p:nvPr/>
        </p:nvSpPr>
        <p:spPr>
          <a:xfrm>
            <a:off x="2590800" y="49530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78" name="Line 30"/>
          <p:cNvSpPr/>
          <p:nvPr/>
        </p:nvSpPr>
        <p:spPr>
          <a:xfrm flipH="1">
            <a:off x="2819400" y="49530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79" name="Freeform 31"/>
          <p:cNvSpPr/>
          <p:nvPr/>
        </p:nvSpPr>
        <p:spPr>
          <a:xfrm>
            <a:off x="2590800" y="51054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0" name="Oval 32"/>
          <p:cNvSpPr/>
          <p:nvPr/>
        </p:nvSpPr>
        <p:spPr>
          <a:xfrm>
            <a:off x="3200400" y="1981200"/>
            <a:ext cx="914400" cy="9144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7681" name="Freeform 33"/>
          <p:cNvSpPr/>
          <p:nvPr/>
        </p:nvSpPr>
        <p:spPr>
          <a:xfrm>
            <a:off x="3733800" y="2438400"/>
            <a:ext cx="76200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120967500"/>
              </a:cxn>
            </a:cxnLst>
            <a:pathLst>
              <a:path w="48" h="48">
                <a:moveTo>
                  <a:pt x="0" y="0"/>
                </a:moveTo>
                <a:cubicBezTo>
                  <a:pt x="20" y="20"/>
                  <a:pt x="40" y="40"/>
                  <a:pt x="48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2" name="Freeform 34"/>
          <p:cNvSpPr/>
          <p:nvPr/>
        </p:nvSpPr>
        <p:spPr>
          <a:xfrm>
            <a:off x="3429000" y="2438400"/>
            <a:ext cx="76200" cy="76200"/>
          </a:xfrm>
          <a:custGeom>
            <a:avLst/>
            <a:gdLst/>
            <a:ahLst/>
            <a:cxnLst>
              <a:cxn ang="0">
                <a:pos x="120967500" y="0"/>
              </a:cxn>
              <a:cxn ang="0">
                <a:pos x="0" y="120967500"/>
              </a:cxn>
            </a:cxnLst>
            <a:pathLst>
              <a:path w="48" h="48">
                <a:moveTo>
                  <a:pt x="48" y="0"/>
                </a:moveTo>
                <a:cubicBezTo>
                  <a:pt x="28" y="20"/>
                  <a:pt x="8" y="40"/>
                  <a:pt x="0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3" name="Freeform 35"/>
          <p:cNvSpPr/>
          <p:nvPr/>
        </p:nvSpPr>
        <p:spPr>
          <a:xfrm>
            <a:off x="3505200" y="2590800"/>
            <a:ext cx="304800" cy="17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241935000"/>
              </a:cxn>
              <a:cxn ang="0">
                <a:pos x="362902500" y="241935000"/>
              </a:cxn>
              <a:cxn ang="0">
                <a:pos x="483870000" y="0"/>
              </a:cxn>
            </a:cxnLst>
            <a:pathLst>
              <a:path w="192" h="112">
                <a:moveTo>
                  <a:pt x="0" y="0"/>
                </a:moveTo>
                <a:cubicBezTo>
                  <a:pt x="12" y="40"/>
                  <a:pt x="24" y="80"/>
                  <a:pt x="48" y="96"/>
                </a:cubicBezTo>
                <a:cubicBezTo>
                  <a:pt x="72" y="112"/>
                  <a:pt x="120" y="112"/>
                  <a:pt x="144" y="96"/>
                </a:cubicBezTo>
                <a:cubicBezTo>
                  <a:pt x="168" y="80"/>
                  <a:pt x="180" y="40"/>
                  <a:pt x="192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4" name="Freeform 36"/>
          <p:cNvSpPr/>
          <p:nvPr/>
        </p:nvSpPr>
        <p:spPr>
          <a:xfrm>
            <a:off x="3657600" y="22860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5" name="Freeform 37"/>
          <p:cNvSpPr/>
          <p:nvPr/>
        </p:nvSpPr>
        <p:spPr>
          <a:xfrm>
            <a:off x="3276600" y="22860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6" name="Oval 38"/>
          <p:cNvSpPr/>
          <p:nvPr/>
        </p:nvSpPr>
        <p:spPr>
          <a:xfrm>
            <a:off x="4648200" y="4419600"/>
            <a:ext cx="914400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7687" name="Line 39"/>
          <p:cNvSpPr/>
          <p:nvPr/>
        </p:nvSpPr>
        <p:spPr>
          <a:xfrm flipH="1">
            <a:off x="5181600" y="46482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88" name="Line 40"/>
          <p:cNvSpPr/>
          <p:nvPr/>
        </p:nvSpPr>
        <p:spPr>
          <a:xfrm>
            <a:off x="4800600" y="4648200"/>
            <a:ext cx="228600" cy="228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89" name="Line 41"/>
          <p:cNvSpPr/>
          <p:nvPr/>
        </p:nvSpPr>
        <p:spPr>
          <a:xfrm>
            <a:off x="4953000" y="48768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90" name="Line 42"/>
          <p:cNvSpPr/>
          <p:nvPr/>
        </p:nvSpPr>
        <p:spPr>
          <a:xfrm flipH="1">
            <a:off x="5181600" y="4876800"/>
            <a:ext cx="76200" cy="76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91" name="Freeform 43"/>
          <p:cNvSpPr/>
          <p:nvPr/>
        </p:nvSpPr>
        <p:spPr>
          <a:xfrm>
            <a:off x="4953000" y="50292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92" name="Oval 44"/>
          <p:cNvSpPr/>
          <p:nvPr/>
        </p:nvSpPr>
        <p:spPr>
          <a:xfrm>
            <a:off x="5715000" y="1981200"/>
            <a:ext cx="914400" cy="9144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7693" name="Freeform 45"/>
          <p:cNvSpPr/>
          <p:nvPr/>
        </p:nvSpPr>
        <p:spPr>
          <a:xfrm>
            <a:off x="6248400" y="2438400"/>
            <a:ext cx="76200" cy="76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120967500"/>
              </a:cxn>
            </a:cxnLst>
            <a:pathLst>
              <a:path w="48" h="48">
                <a:moveTo>
                  <a:pt x="0" y="0"/>
                </a:moveTo>
                <a:cubicBezTo>
                  <a:pt x="20" y="20"/>
                  <a:pt x="40" y="40"/>
                  <a:pt x="48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94" name="Freeform 46"/>
          <p:cNvSpPr/>
          <p:nvPr/>
        </p:nvSpPr>
        <p:spPr>
          <a:xfrm>
            <a:off x="5943600" y="2438400"/>
            <a:ext cx="76200" cy="76200"/>
          </a:xfrm>
          <a:custGeom>
            <a:avLst/>
            <a:gdLst/>
            <a:ahLst/>
            <a:cxnLst>
              <a:cxn ang="0">
                <a:pos x="120967500" y="0"/>
              </a:cxn>
              <a:cxn ang="0">
                <a:pos x="0" y="120967500"/>
              </a:cxn>
            </a:cxnLst>
            <a:pathLst>
              <a:path w="48" h="48">
                <a:moveTo>
                  <a:pt x="48" y="0"/>
                </a:moveTo>
                <a:cubicBezTo>
                  <a:pt x="28" y="20"/>
                  <a:pt x="8" y="40"/>
                  <a:pt x="0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95" name="Freeform 47"/>
          <p:cNvSpPr/>
          <p:nvPr/>
        </p:nvSpPr>
        <p:spPr>
          <a:xfrm>
            <a:off x="6019800" y="2590800"/>
            <a:ext cx="304800" cy="177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967500" y="241935000"/>
              </a:cxn>
              <a:cxn ang="0">
                <a:pos x="362902500" y="241935000"/>
              </a:cxn>
              <a:cxn ang="0">
                <a:pos x="483870000" y="0"/>
              </a:cxn>
            </a:cxnLst>
            <a:pathLst>
              <a:path w="192" h="112">
                <a:moveTo>
                  <a:pt x="0" y="0"/>
                </a:moveTo>
                <a:cubicBezTo>
                  <a:pt x="12" y="40"/>
                  <a:pt x="24" y="80"/>
                  <a:pt x="48" y="96"/>
                </a:cubicBezTo>
                <a:cubicBezTo>
                  <a:pt x="72" y="112"/>
                  <a:pt x="120" y="112"/>
                  <a:pt x="144" y="96"/>
                </a:cubicBezTo>
                <a:cubicBezTo>
                  <a:pt x="168" y="80"/>
                  <a:pt x="180" y="40"/>
                  <a:pt x="192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96" name="Freeform 48"/>
          <p:cNvSpPr/>
          <p:nvPr/>
        </p:nvSpPr>
        <p:spPr>
          <a:xfrm>
            <a:off x="6172200" y="22860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97" name="Freeform 49"/>
          <p:cNvSpPr/>
          <p:nvPr/>
        </p:nvSpPr>
        <p:spPr>
          <a:xfrm>
            <a:off x="5791200" y="2286000"/>
            <a:ext cx="304800" cy="76200"/>
          </a:xfrm>
          <a:custGeom>
            <a:avLst/>
            <a:gdLst/>
            <a:ahLst/>
            <a:cxnLst>
              <a:cxn ang="0">
                <a:pos x="0" y="120967500"/>
              </a:cxn>
              <a:cxn ang="0">
                <a:pos x="241935000" y="0"/>
              </a:cxn>
              <a:cxn ang="0">
                <a:pos x="483870000" y="120967500"/>
              </a:cxn>
            </a:cxnLst>
            <a:pathLst>
              <a:path w="192" h="48">
                <a:moveTo>
                  <a:pt x="0" y="48"/>
                </a:moveTo>
                <a:cubicBezTo>
                  <a:pt x="32" y="24"/>
                  <a:pt x="64" y="0"/>
                  <a:pt x="96" y="0"/>
                </a:cubicBezTo>
                <a:cubicBezTo>
                  <a:pt x="128" y="0"/>
                  <a:pt x="176" y="40"/>
                  <a:pt x="192" y="48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7602" name="WordArt 50"/>
          <p:cNvSpPr>
            <a:spLocks noChangeArrowheads="1" noChangeShapeType="1" noTextEdit="1"/>
          </p:cNvSpPr>
          <p:nvPr/>
        </p:nvSpPr>
        <p:spPr bwMode="auto">
          <a:xfrm>
            <a:off x="3200400" y="1447800"/>
            <a:ext cx="9906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）小狗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99" name="WordArt 51"/>
          <p:cNvSpPr>
            <a:spLocks noTextEdit="1"/>
          </p:cNvSpPr>
          <p:nvPr/>
        </p:nvSpPr>
        <p:spPr>
          <a:xfrm>
            <a:off x="3276600" y="990600"/>
            <a:ext cx="1752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狗主人（说是将军）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7604" name="WordArt 52"/>
          <p:cNvSpPr>
            <a:spLocks noChangeArrowheads="1" noChangeShapeType="1" noTextEdit="1"/>
          </p:cNvSpPr>
          <p:nvPr/>
        </p:nvSpPr>
        <p:spPr bwMode="auto">
          <a:xfrm>
            <a:off x="4495800" y="5334000"/>
            <a:ext cx="11430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）下贱胚子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701" name="WordArt 53"/>
          <p:cNvSpPr>
            <a:spLocks noTextEdit="1"/>
          </p:cNvSpPr>
          <p:nvPr/>
        </p:nvSpPr>
        <p:spPr>
          <a:xfrm>
            <a:off x="4495800" y="5791200"/>
            <a:ext cx="1752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狗主人（不是将军）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7606" name="WordArt 54"/>
          <p:cNvSpPr>
            <a:spLocks noChangeArrowheads="1" noChangeShapeType="1" noTextEdit="1"/>
          </p:cNvSpPr>
          <p:nvPr/>
        </p:nvSpPr>
        <p:spPr bwMode="auto">
          <a:xfrm>
            <a:off x="5562600" y="1447800"/>
            <a:ext cx="1143000" cy="381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36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）名贵的狗</a:t>
            </a:r>
            <a:endParaRPr kumimoji="1" lang="zh-CN" altLang="en-US" sz="36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703" name="WordArt 55"/>
          <p:cNvSpPr>
            <a:spLocks noTextEdit="1"/>
          </p:cNvSpPr>
          <p:nvPr/>
        </p:nvSpPr>
        <p:spPr>
          <a:xfrm>
            <a:off x="5486400" y="990600"/>
            <a:ext cx="1905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狗主人（说不定是将军）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704" name="Line 56"/>
          <p:cNvSpPr/>
          <p:nvPr/>
        </p:nvSpPr>
        <p:spPr>
          <a:xfrm flipV="1">
            <a:off x="2819400" y="2971800"/>
            <a:ext cx="762000" cy="1447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7705" name="Line 57"/>
          <p:cNvSpPr/>
          <p:nvPr/>
        </p:nvSpPr>
        <p:spPr>
          <a:xfrm flipV="1">
            <a:off x="5257800" y="2895600"/>
            <a:ext cx="762000" cy="1447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7706" name="Line 58"/>
          <p:cNvSpPr/>
          <p:nvPr/>
        </p:nvSpPr>
        <p:spPr>
          <a:xfrm>
            <a:off x="3886200" y="2971800"/>
            <a:ext cx="1066800" cy="1371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407611" name="Text Box 59"/>
          <p:cNvSpPr txBox="1"/>
          <p:nvPr/>
        </p:nvSpPr>
        <p:spPr>
          <a:xfrm>
            <a:off x="9191625" y="4005263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407612" name="Group 60"/>
          <p:cNvGrpSpPr/>
          <p:nvPr/>
        </p:nvGrpSpPr>
        <p:grpSpPr>
          <a:xfrm>
            <a:off x="2927350" y="3141663"/>
            <a:ext cx="6553200" cy="398463"/>
            <a:chOff x="1008" y="1728"/>
            <a:chExt cx="4128" cy="251"/>
          </a:xfrm>
        </p:grpSpPr>
        <p:sp>
          <p:nvSpPr>
            <p:cNvPr id="27711" name="Text Box 61"/>
            <p:cNvSpPr txBox="1"/>
            <p:nvPr/>
          </p:nvSpPr>
          <p:spPr>
            <a:xfrm>
              <a:off x="1008" y="1728"/>
              <a:ext cx="91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5050"/>
                  </a:solidFill>
                  <a:latin typeface="Times New Roman" panose="02020603050405020304" pitchFamily="18" charset="0"/>
                </a:rPr>
                <a:t>见风使舵</a:t>
              </a:r>
              <a:endPara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712" name="Text Box 62"/>
            <p:cNvSpPr txBox="1"/>
            <p:nvPr/>
          </p:nvSpPr>
          <p:spPr>
            <a:xfrm>
              <a:off x="2064" y="1728"/>
              <a:ext cx="91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5050"/>
                  </a:solidFill>
                  <a:latin typeface="Times New Roman" panose="02020603050405020304" pitchFamily="18" charset="0"/>
                </a:rPr>
                <a:t>媚上欺下</a:t>
              </a:r>
              <a:endPara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713" name="Text Box 63"/>
            <p:cNvSpPr txBox="1"/>
            <p:nvPr/>
          </p:nvSpPr>
          <p:spPr>
            <a:xfrm>
              <a:off x="3168" y="1728"/>
              <a:ext cx="86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5050"/>
                  </a:solidFill>
                  <a:latin typeface="Times New Roman" panose="02020603050405020304" pitchFamily="18" charset="0"/>
                </a:rPr>
                <a:t>趋炎附势</a:t>
              </a:r>
              <a:endPara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714" name="Text Box 64"/>
            <p:cNvSpPr txBox="1"/>
            <p:nvPr/>
          </p:nvSpPr>
          <p:spPr>
            <a:xfrm>
              <a:off x="4272" y="1728"/>
              <a:ext cx="86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5050"/>
                  </a:solidFill>
                  <a:latin typeface="Times New Roman" panose="02020603050405020304" pitchFamily="18" charset="0"/>
                </a:rPr>
                <a:t>沙皇走狗</a:t>
              </a:r>
              <a:endParaRPr lang="zh-CN" altLang="en-US" sz="2000" b="1" dirty="0">
                <a:solidFill>
                  <a:srgbClr val="FF505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7709" name="Line 65"/>
          <p:cNvSpPr/>
          <p:nvPr/>
        </p:nvSpPr>
        <p:spPr>
          <a:xfrm flipV="1">
            <a:off x="1524000" y="765175"/>
            <a:ext cx="27717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710" name="WordArt 66"/>
          <p:cNvSpPr>
            <a:spLocks noTextEdit="1"/>
          </p:cNvSpPr>
          <p:nvPr/>
        </p:nvSpPr>
        <p:spPr>
          <a:xfrm>
            <a:off x="1524000" y="0"/>
            <a:ext cx="5364163" cy="62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5780F3"/>
                </a:solidFill>
                <a:latin typeface="华文细黑" charset="0"/>
                <a:ea typeface="华文细黑" charset="0"/>
              </a:rPr>
              <a:t>奥楚蔑洛夫对狗的态度</a:t>
            </a:r>
            <a:endParaRPr lang="zh-CN" altLang="en-US" sz="28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5780F3"/>
              </a:solidFill>
              <a:latin typeface="华文细黑" charset="0"/>
              <a:ea typeface="华文细黑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0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7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7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07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07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7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0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40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07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7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7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07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407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07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07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07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07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407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407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2" dur="500"/>
                                        <p:tgtEl>
                                          <p:spTgt spid="40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40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0" fill="hold"/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0" fill="hold"/>
                                        <p:tgtEl>
                                          <p:spTgt spid="40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 bldLvl="0" animBg="1"/>
      <p:bldP spid="407561" grpId="0" bldLvl="0" animBg="1"/>
      <p:bldP spid="407571" grpId="0" bldLvl="0" animBg="1"/>
      <p:bldP spid="4076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8818" name="Picture 2" descr="15.gif (10064 字节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9825" y="4724400"/>
            <a:ext cx="1600200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8819" name="Picture 3" descr="31.gif (5752 字节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989138"/>
            <a:ext cx="1835150" cy="191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WordArt 4"/>
          <p:cNvSpPr>
            <a:spLocks noTextEdit="1"/>
          </p:cNvSpPr>
          <p:nvPr/>
        </p:nvSpPr>
        <p:spPr>
          <a:xfrm>
            <a:off x="2566988" y="2420938"/>
            <a:ext cx="6264275" cy="11144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“它遇见所有的阔人都驯良，</a:t>
            </a:r>
            <a:endParaRPr lang="zh-CN" altLang="en-US" sz="360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WordArt 5"/>
          <p:cNvSpPr>
            <a:spLocks noTextEdit="1"/>
          </p:cNvSpPr>
          <p:nvPr/>
        </p:nvSpPr>
        <p:spPr>
          <a:xfrm>
            <a:off x="2927350" y="4149725"/>
            <a:ext cx="6416675" cy="117316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遇见所有的穷人都狂吠。”</a:t>
            </a:r>
            <a:endParaRPr lang="zh-CN" altLang="en-US" sz="3600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78" name="Picture 6" descr="a27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288" y="260350"/>
            <a:ext cx="2479675" cy="2455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9" name="Rectangle 7"/>
          <p:cNvSpPr/>
          <p:nvPr/>
        </p:nvSpPr>
        <p:spPr>
          <a:xfrm>
            <a:off x="6743700" y="5734050"/>
            <a:ext cx="20161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鲁迅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4" name="Rectangle 9"/>
          <p:cNvSpPr/>
          <p:nvPr/>
        </p:nvSpPr>
        <p:spPr>
          <a:xfrm>
            <a:off x="4528186" y="554355"/>
            <a:ext cx="6076950" cy="11068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</a:rPr>
              <a:t>沙皇走狗的特性</a:t>
            </a:r>
            <a:endParaRPr lang="zh-CN" altLang="en-US" sz="6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8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444500" y="1731010"/>
            <a:ext cx="115951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en-US" altLang="zh-CN" sz="4800" b="1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800" b="1" dirty="0">
                <a:latin typeface="宋体" panose="02010600030101010101" pitchFamily="2" charset="-122"/>
              </a:rPr>
              <a:t>奥楚蔑洛夫的几次“变色”转变，基本上是通过他和大家的</a:t>
            </a:r>
            <a:r>
              <a:rPr lang="en-US" altLang="zh-CN" sz="4800" b="1" dirty="0">
                <a:latin typeface="宋体" panose="02010600030101010101" pitchFamily="2" charset="-122"/>
              </a:rPr>
              <a:t>________</a:t>
            </a:r>
            <a:r>
              <a:rPr lang="zh-CN" altLang="en-US" sz="4800" b="1" dirty="0">
                <a:latin typeface="宋体" panose="02010600030101010101" pitchFamily="2" charset="-122"/>
              </a:rPr>
              <a:t>来刻画奥楚蔑洛夫。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sp>
        <p:nvSpPr>
          <p:cNvPr id="43011" name="Text Box 3"/>
          <p:cNvSpPr txBox="1"/>
          <p:nvPr/>
        </p:nvSpPr>
        <p:spPr>
          <a:xfrm>
            <a:off x="444500" y="4130675"/>
            <a:ext cx="114839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宋体" panose="02010600030101010101" pitchFamily="2" charset="-122"/>
              </a:rPr>
              <a:t>除此之外，还运用 </a:t>
            </a:r>
            <a:r>
              <a:rPr lang="en-US" altLang="zh-CN" sz="4800" b="1" u="sng" dirty="0">
                <a:latin typeface="宋体" panose="02010600030101010101" pitchFamily="2" charset="-122"/>
              </a:rPr>
              <a:t>___  __</a:t>
            </a:r>
            <a:r>
              <a:rPr lang="zh-CN" altLang="en-US" sz="4800" b="1" dirty="0">
                <a:latin typeface="宋体" panose="02010600030101010101" pitchFamily="2" charset="-122"/>
              </a:rPr>
              <a:t>、</a:t>
            </a:r>
            <a:r>
              <a:rPr lang="en-US" altLang="zh-CN" sz="4800" b="1" dirty="0">
                <a:latin typeface="宋体" panose="02010600030101010101" pitchFamily="2" charset="-122"/>
              </a:rPr>
              <a:t>_______</a:t>
            </a:r>
            <a:r>
              <a:rPr lang="zh-CN" altLang="en-US" sz="4800" b="1" dirty="0">
                <a:latin typeface="宋体" panose="02010600030101010101" pitchFamily="2" charset="-122"/>
              </a:rPr>
              <a:t>和</a:t>
            </a:r>
            <a:r>
              <a:rPr lang="en-US" altLang="zh-CN" sz="4800" b="1" u="sng" dirty="0">
                <a:latin typeface="Arial" panose="020B0604020202020204" pitchFamily="34" charset="0"/>
              </a:rPr>
              <a:t>___    </a:t>
            </a:r>
            <a:r>
              <a:rPr lang="zh-CN" altLang="en-US" sz="4800" b="1" dirty="0">
                <a:latin typeface="宋体" panose="02010600030101010101" pitchFamily="2" charset="-122"/>
              </a:rPr>
              <a:t>描写刻画人物。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7164705" y="2328863"/>
            <a:ext cx="18002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5050"/>
                </a:solidFill>
                <a:latin typeface="华文行楷" pitchFamily="2" charset="-122"/>
                <a:ea typeface="华文行楷" pitchFamily="2" charset="-122"/>
              </a:rPr>
              <a:t>对话</a:t>
            </a:r>
            <a:endParaRPr lang="zh-CN" altLang="en-US" sz="5400" b="1" dirty="0">
              <a:solidFill>
                <a:srgbClr val="FF5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5843588" y="3904933"/>
            <a:ext cx="1905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5050"/>
                </a:solidFill>
                <a:latin typeface="华文行楷" pitchFamily="2" charset="-122"/>
                <a:ea typeface="华文行楷" pitchFamily="2" charset="-122"/>
              </a:rPr>
              <a:t>动作</a:t>
            </a:r>
            <a:endParaRPr lang="zh-CN" altLang="en-US" sz="5400" b="1" dirty="0">
              <a:solidFill>
                <a:srgbClr val="FF5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6870" name="Text Box 6"/>
          <p:cNvSpPr txBox="1"/>
          <p:nvPr/>
        </p:nvSpPr>
        <p:spPr>
          <a:xfrm>
            <a:off x="8870315" y="3904933"/>
            <a:ext cx="1728788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5050"/>
                </a:solidFill>
                <a:latin typeface="华文行楷" pitchFamily="2" charset="-122"/>
                <a:ea typeface="华文行楷" pitchFamily="2" charset="-122"/>
              </a:rPr>
              <a:t>神态</a:t>
            </a:r>
            <a:endParaRPr lang="zh-CN" altLang="en-US" sz="5400" b="1" dirty="0">
              <a:solidFill>
                <a:srgbClr val="FF5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3015" name="WordArt 8"/>
          <p:cNvSpPr>
            <a:spLocks noTextEdit="1"/>
          </p:cNvSpPr>
          <p:nvPr/>
        </p:nvSpPr>
        <p:spPr>
          <a:xfrm>
            <a:off x="1774825" y="260350"/>
            <a:ext cx="316865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写作手法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6" name="WordArt 9"/>
          <p:cNvSpPr>
            <a:spLocks noTextEdit="1"/>
          </p:cNvSpPr>
          <p:nvPr/>
        </p:nvSpPr>
        <p:spPr>
          <a:xfrm>
            <a:off x="6024563" y="404813"/>
            <a:ext cx="154305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20000"/>
          </a:bodyPr>
          <a:p>
            <a:pPr algn="ctr" eaLnBrk="0" hangingPunct="0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4" name="Text Box 10"/>
          <p:cNvSpPr txBox="1"/>
          <p:nvPr/>
        </p:nvSpPr>
        <p:spPr>
          <a:xfrm>
            <a:off x="717233" y="4777105"/>
            <a:ext cx="172878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5050"/>
                </a:solidFill>
                <a:latin typeface="华文行楷" pitchFamily="2" charset="-122"/>
                <a:ea typeface="华文行楷" pitchFamily="2" charset="-122"/>
              </a:rPr>
              <a:t>细节</a:t>
            </a:r>
            <a:endParaRPr lang="zh-CN" altLang="en-US" sz="5400" b="1" dirty="0">
              <a:solidFill>
                <a:srgbClr val="FF505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  <p:bldP spid="368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4722" name="Text Box 2"/>
          <p:cNvSpPr txBox="1">
            <a:spLocks noChangeArrowheads="1"/>
          </p:cNvSpPr>
          <p:nvPr/>
        </p:nvSpPr>
        <p:spPr bwMode="auto">
          <a:xfrm>
            <a:off x="225425" y="0"/>
            <a:ext cx="1019175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66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抓细节</a:t>
            </a:r>
            <a:r>
              <a:rPr kumimoji="1" lang="zh-CN" altLang="en-US" sz="66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/>
                <a:ea typeface="黑体" panose="02010609060101010101" pitchFamily="49" charset="-122"/>
                <a:cs typeface="+mn-cs"/>
              </a:rPr>
              <a:t>——</a:t>
            </a:r>
            <a:r>
              <a:rPr kumimoji="1" lang="zh-CN" altLang="en-US" sz="66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品小说之精妙</a:t>
            </a:r>
            <a:r>
              <a:rPr kumimoji="1" lang="zh-CN" altLang="en-US" sz="6600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6600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225425" y="1351915"/>
            <a:ext cx="1139253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作者为什么反复写到警官奥楚蔑洛夫的军大衣和赫留金的手指头？请从课文中找出这些句子，并联系上下文想想这样写的作用。</a:t>
            </a:r>
            <a:endParaRPr lang="zh-CN" altLang="en-US" sz="4800" b="1" dirty="0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800" b="1" dirty="0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2590800" y="1447800"/>
            <a:ext cx="7391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24963" name="Text Box 3"/>
          <p:cNvSpPr txBox="1"/>
          <p:nvPr/>
        </p:nvSpPr>
        <p:spPr>
          <a:xfrm>
            <a:off x="169545" y="2384425"/>
            <a:ext cx="118529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开头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奥楚蔑洛夫穿着新军大衣出场，这件大衣是</a:t>
            </a:r>
            <a:r>
              <a:rPr lang="zh-CN" altLang="en-US" sz="36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沙皇警犬的标志，也是他装腔作势，借以吓人的工具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36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结局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“裹紧大衣”离场，他</a:t>
            </a:r>
            <a:r>
              <a:rPr lang="zh-CN" altLang="en-US" sz="36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力图保持自己的威风，但对于自己不光彩的表演，却显得难堪，与开头照应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中间的两次（第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段和第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段），他因“判”错了狗而吃惊、胆怯，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一热一冷，一脱一穿，这一细节描写充分表现了他内心的恐慌和强作镇定的复杂心理。</a:t>
            </a:r>
            <a:endParaRPr lang="zh-CN" altLang="en-US" sz="3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8916" name="Group 4"/>
          <p:cNvGrpSpPr/>
          <p:nvPr/>
        </p:nvGrpSpPr>
        <p:grpSpPr>
          <a:xfrm>
            <a:off x="384175" y="260350"/>
            <a:ext cx="11489055" cy="2124710"/>
            <a:chOff x="158" y="164"/>
            <a:chExt cx="5353" cy="1521"/>
          </a:xfrm>
        </p:grpSpPr>
        <p:sp>
          <p:nvSpPr>
            <p:cNvPr id="38917" name="WordArt 5"/>
            <p:cNvSpPr>
              <a:spLocks noTextEdit="1"/>
            </p:cNvSpPr>
            <p:nvPr/>
          </p:nvSpPr>
          <p:spPr>
            <a:xfrm>
              <a:off x="203" y="912"/>
              <a:ext cx="1951" cy="59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  <a:normAutofit fontScale="80000"/>
            </a:bodyPr>
            <a:p>
              <a:pPr algn="ctr"/>
              <a:r>
                <a:rPr lang="zh-CN" altLang="en-US" sz="6000" b="1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  <a:tileRect/>
                  </a:gradFill>
                  <a:effectLst>
                    <a:outerShdw dist="53882" dir="2699999" algn="ctr" rotWithShape="0">
                      <a:srgbClr val="9999FF">
                        <a:alpha val="79999"/>
                      </a:srgbClr>
                    </a:outerShdw>
                  </a:effectLst>
                  <a:latin typeface="华文新魏" charset="0"/>
                  <a:ea typeface="华文新魏" charset="0"/>
                </a:rPr>
                <a:t>四次写军大衣</a:t>
              </a:r>
              <a:endPara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  <p:pic>
          <p:nvPicPr>
            <p:cNvPr id="38918" name="Picture 6" descr="未命名1"/>
            <p:cNvPicPr>
              <a:picLocks noChangeAspect="1"/>
            </p:cNvPicPr>
            <p:nvPr/>
          </p:nvPicPr>
          <p:blipFill>
            <a:blip r:embed="rId1"/>
            <a:srcRect l="14201" t="47433" r="25444" b="10666"/>
            <a:stretch>
              <a:fillRect/>
            </a:stretch>
          </p:blipFill>
          <p:spPr>
            <a:xfrm>
              <a:off x="4195" y="164"/>
              <a:ext cx="1316" cy="15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19" name="WordArt 7"/>
            <p:cNvSpPr>
              <a:spLocks noTextEdit="1"/>
            </p:cNvSpPr>
            <p:nvPr/>
          </p:nvSpPr>
          <p:spPr>
            <a:xfrm>
              <a:off x="2472" y="482"/>
              <a:ext cx="972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6000" b="1">
                  <a:ln w="19050" cap="flat" cmpd="sng">
                    <a:solidFill>
                      <a:srgbClr val="80008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800080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新魏" charset="0"/>
                  <a:ea typeface="华文新魏" charset="0"/>
                </a:rPr>
                <a:t>细节</a:t>
              </a:r>
              <a:endParaRPr lang="zh-CN" altLang="en-US" sz="6000" b="1">
                <a:ln w="1905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  <p:sp>
          <p:nvSpPr>
            <p:cNvPr id="38920" name="WordArt 8"/>
            <p:cNvSpPr>
              <a:spLocks noTextEdit="1"/>
            </p:cNvSpPr>
            <p:nvPr/>
          </p:nvSpPr>
          <p:spPr>
            <a:xfrm>
              <a:off x="158" y="164"/>
              <a:ext cx="1996" cy="6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ctr"/>
              <a:r>
                <a:rPr lang="zh-CN" altLang="en-US" sz="7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行楷" charset="0"/>
                  <a:ea typeface="华文行楷" charset="0"/>
                </a:rPr>
                <a:t>写作手法</a:t>
              </a:r>
              <a:endPara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5986" name="Text Box 2"/>
          <p:cNvSpPr txBox="1"/>
          <p:nvPr/>
        </p:nvSpPr>
        <p:spPr>
          <a:xfrm>
            <a:off x="2279650" y="3141663"/>
            <a:ext cx="7561263" cy="279971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1" charset="-122"/>
              </a:rPr>
              <a:t>               </a:t>
            </a:r>
            <a:r>
              <a:rPr lang="zh-CN" altLang="en-US" sz="4400" b="1" dirty="0">
                <a:latin typeface="Times New Roman" panose="02020603050405020304" pitchFamily="18" charset="0"/>
                <a:ea typeface="楷体_GB2312" pitchFamily="1" charset="-122"/>
              </a:rPr>
              <a:t>这两处的细节描写，前后形成鲜明的对比，使主人公见风使舵、媚上欺下的本性跃然纸上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1" charset="-122"/>
              </a:rPr>
              <a:t>。</a:t>
            </a:r>
            <a:endParaRPr lang="zh-CN" altLang="en-US" sz="40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grpSp>
        <p:nvGrpSpPr>
          <p:cNvPr id="39939" name="Group 3"/>
          <p:cNvGrpSpPr/>
          <p:nvPr/>
        </p:nvGrpSpPr>
        <p:grpSpPr>
          <a:xfrm>
            <a:off x="1774825" y="260350"/>
            <a:ext cx="8497888" cy="2449513"/>
            <a:chOff x="158" y="164"/>
            <a:chExt cx="5353" cy="1543"/>
          </a:xfrm>
        </p:grpSpPr>
        <p:sp>
          <p:nvSpPr>
            <p:cNvPr id="39940" name="WordArt 4"/>
            <p:cNvSpPr>
              <a:spLocks noTextEdit="1"/>
            </p:cNvSpPr>
            <p:nvPr/>
          </p:nvSpPr>
          <p:spPr>
            <a:xfrm>
              <a:off x="295" y="1117"/>
              <a:ext cx="1951" cy="59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  <a:normAutofit lnSpcReduction="10000"/>
            </a:bodyPr>
            <a:p>
              <a:pPr algn="ctr"/>
              <a:r>
                <a:rPr lang="zh-CN" altLang="en-US" sz="6000" b="1">
                  <a:ln w="9525" cap="flat" cmpd="sng">
                    <a:solidFill>
                      <a:srgbClr val="CC99FF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  <a:tileRect/>
                  </a:gradFill>
                  <a:effectLst>
                    <a:outerShdw dist="53882" dir="2699999" algn="ctr" rotWithShape="0">
                      <a:srgbClr val="9999FF">
                        <a:alpha val="79999"/>
                      </a:srgbClr>
                    </a:outerShdw>
                  </a:effectLst>
                  <a:latin typeface="华文新魏" charset="0"/>
                  <a:ea typeface="华文新魏" charset="0"/>
                </a:rPr>
                <a:t>军大衣</a:t>
              </a:r>
              <a:endParaRPr lang="zh-CN" altLang="en-US" sz="6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  <p:pic>
          <p:nvPicPr>
            <p:cNvPr id="39941" name="Picture 5" descr="未命名1"/>
            <p:cNvPicPr>
              <a:picLocks noChangeAspect="1"/>
            </p:cNvPicPr>
            <p:nvPr/>
          </p:nvPicPr>
          <p:blipFill>
            <a:blip r:embed="rId1"/>
            <a:srcRect l="14201" t="47433" r="25444" b="10666"/>
            <a:stretch>
              <a:fillRect/>
            </a:stretch>
          </p:blipFill>
          <p:spPr>
            <a:xfrm>
              <a:off x="4195" y="164"/>
              <a:ext cx="1316" cy="15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2" name="WordArt 6"/>
            <p:cNvSpPr>
              <a:spLocks noTextEdit="1"/>
            </p:cNvSpPr>
            <p:nvPr/>
          </p:nvSpPr>
          <p:spPr>
            <a:xfrm>
              <a:off x="2472" y="482"/>
              <a:ext cx="972" cy="7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6000" b="1">
                  <a:ln w="19050" cap="flat" cmpd="sng">
                    <a:solidFill>
                      <a:srgbClr val="80008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800080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新魏" charset="0"/>
                  <a:ea typeface="华文新魏" charset="0"/>
                </a:rPr>
                <a:t>细节</a:t>
              </a:r>
              <a:endParaRPr lang="zh-CN" altLang="en-US" sz="6000" b="1">
                <a:ln w="1905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  <p:sp>
          <p:nvSpPr>
            <p:cNvPr id="39943" name="WordArt 7"/>
            <p:cNvSpPr>
              <a:spLocks noTextEdit="1"/>
            </p:cNvSpPr>
            <p:nvPr/>
          </p:nvSpPr>
          <p:spPr>
            <a:xfrm>
              <a:off x="158" y="164"/>
              <a:ext cx="1996" cy="6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/>
            </a:bodyPr>
            <a:p>
              <a:pPr algn="ctr"/>
              <a:r>
                <a:rPr lang="zh-CN" altLang="en-US" sz="7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行楷" charset="0"/>
                  <a:ea typeface="华文行楷" charset="0"/>
                </a:rPr>
                <a:t>写作手法</a:t>
              </a:r>
              <a:endPara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25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598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3938" name="Text Box 2"/>
          <p:cNvSpPr txBox="1"/>
          <p:nvPr/>
        </p:nvSpPr>
        <p:spPr>
          <a:xfrm>
            <a:off x="213360" y="2463800"/>
            <a:ext cx="11527155" cy="25533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这一细节描写，反映了赫留金的遭遇，一开始它是赫留金用来要挟狗主人的资本，要求赔偿的本钱；但当有人说狗是将军家的时，手指头又成了冒犯名种狗的罪证。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963" name="AutoShape 3">
            <a:hlinkClick r:id="" action="ppaction://hlinkshowjump?jump=nextslide"/>
          </p:cNvPr>
          <p:cNvSpPr/>
          <p:nvPr/>
        </p:nvSpPr>
        <p:spPr>
          <a:xfrm>
            <a:off x="8991600" y="6140451"/>
            <a:ext cx="309879" cy="368299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0964" name="AutoShape 4">
            <a:hlinkClick r:id="" action="ppaction://hlinkshowjump?jump=previousslide"/>
          </p:cNvPr>
          <p:cNvSpPr/>
          <p:nvPr/>
        </p:nvSpPr>
        <p:spPr>
          <a:xfrm>
            <a:off x="9144000" y="6102351"/>
            <a:ext cx="309879" cy="368299"/>
          </a:xfrm>
          <a:prstGeom prst="actionButtonBackPrevious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0965" name="AutoShape 5">
            <a:hlinkClick r:id="" action="ppaction://hlinkshowjump?jump=previousslide"/>
          </p:cNvPr>
          <p:cNvSpPr/>
          <p:nvPr/>
        </p:nvSpPr>
        <p:spPr>
          <a:xfrm>
            <a:off x="7620000" y="5759451"/>
            <a:ext cx="309879" cy="368299"/>
          </a:xfrm>
          <a:prstGeom prst="actionButtonBackPrevious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pic>
        <p:nvPicPr>
          <p:cNvPr id="40966" name="Picture 6" descr="未命名1"/>
          <p:cNvPicPr>
            <a:picLocks noChangeAspect="1"/>
          </p:cNvPicPr>
          <p:nvPr/>
        </p:nvPicPr>
        <p:blipFill>
          <a:blip r:embed="rId1"/>
          <a:srcRect l="14201" t="6667" r="25444" b="61626"/>
          <a:stretch>
            <a:fillRect/>
          </a:stretch>
        </p:blipFill>
        <p:spPr>
          <a:xfrm>
            <a:off x="9144000" y="65405"/>
            <a:ext cx="1938338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7" name="WordArt 7"/>
          <p:cNvSpPr>
            <a:spLocks noTextEdit="1"/>
          </p:cNvSpPr>
          <p:nvPr/>
        </p:nvSpPr>
        <p:spPr>
          <a:xfrm>
            <a:off x="5581015" y="260350"/>
            <a:ext cx="154305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细节</a:t>
            </a:r>
            <a:endParaRPr lang="zh-CN" altLang="en-US" sz="6000" b="1">
              <a:ln w="1905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0968" name="WordArt 8"/>
          <p:cNvSpPr>
            <a:spLocks noTextEdit="1"/>
          </p:cNvSpPr>
          <p:nvPr/>
        </p:nvSpPr>
        <p:spPr>
          <a:xfrm>
            <a:off x="1762125" y="1362393"/>
            <a:ext cx="3181350" cy="9350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722"/>
              </a:avLst>
            </a:prstTxWarp>
            <a:normAutofit fontScale="60000"/>
          </a:bodyPr>
          <a:p>
            <a:pPr algn="ctr" eaLnBrk="0" hangingPunct="0"/>
            <a:r>
              <a:rPr lang="zh-CN" altLang="en-US" sz="72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手 指 头</a:t>
            </a:r>
            <a:endParaRPr lang="zh-CN" altLang="en-US" sz="72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0969" name="WordArt 9"/>
          <p:cNvSpPr>
            <a:spLocks noTextEdit="1"/>
          </p:cNvSpPr>
          <p:nvPr/>
        </p:nvSpPr>
        <p:spPr>
          <a:xfrm>
            <a:off x="772795" y="65405"/>
            <a:ext cx="316865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写作手法</a:t>
            </a:r>
            <a:endParaRPr lang="zh-CN" altLang="en-US" sz="72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28034" name="Text Box 2"/>
          <p:cNvSpPr txBox="1"/>
          <p:nvPr/>
        </p:nvSpPr>
        <p:spPr>
          <a:xfrm>
            <a:off x="213360" y="5269230"/>
            <a:ext cx="11720830" cy="13220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</a:rPr>
              <a:t>奥楚蔑洛夫对手指头态度的变化，又一次使其见风使舵、趋炎附势、媚上欺下的丑态跃然纸上。</a:t>
            </a:r>
            <a:endParaRPr lang="zh-CN" altLang="en-US" sz="40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2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 bldLvl="0" animBg="1"/>
      <p:bldP spid="4280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Text Box 2"/>
          <p:cNvSpPr txBox="1"/>
          <p:nvPr/>
        </p:nvSpPr>
        <p:spPr>
          <a:xfrm>
            <a:off x="1524000" y="1905000"/>
            <a:ext cx="8915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028" name="Text Box 3"/>
          <p:cNvSpPr txBox="1"/>
          <p:nvPr/>
        </p:nvSpPr>
        <p:spPr>
          <a:xfrm>
            <a:off x="125730" y="109220"/>
            <a:ext cx="11878945" cy="2553335"/>
          </a:xfrm>
          <a:prstGeom prst="rect">
            <a:avLst/>
          </a:prstGeom>
          <a:noFill/>
          <a:ln w="9525" cap="flat" cmpd="sng">
            <a:solidFill>
              <a:srgbClr val="FF5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在我们的生活中，也有变色龙这样的人，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世纪末俄国批判现实主义作家，短篇小说大师契诃就给我们塑造了这样一个变色龙的形象，他叫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奥楚蔑洛夫，下面我们一起来走进这个精彩的故事吧！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6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2836545"/>
            <a:ext cx="11878945" cy="3921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WordArt 3"/>
          <p:cNvSpPr>
            <a:spLocks noTextEdit="1"/>
          </p:cNvSpPr>
          <p:nvPr/>
        </p:nvSpPr>
        <p:spPr>
          <a:xfrm>
            <a:off x="797560" y="64135"/>
            <a:ext cx="1016762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分析环境</a:t>
            </a:r>
            <a:r>
              <a:rPr lang="en-US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感悟主题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03505" y="1517650"/>
            <a:ext cx="12026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是什么样的社会使奥楚蔑洛夫变成了这样的走狗呢？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8630" y="3589020"/>
            <a:ext cx="114973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kumimoji="1" lang="zh-CN" altLang="en-US" sz="4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、警官应该是一个公正的执法者，可连警官都是这样，那社会会是什么样呢？请找出课文中描写环境的句子并分析其作用。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4470" y="2407285"/>
            <a:ext cx="62992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48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析环境</a:t>
            </a:r>
            <a:r>
              <a:rPr kumimoji="1" lang="zh-CN" altLang="en-US" sz="48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49" charset="-122"/>
                <a:sym typeface="+mn-ea"/>
              </a:rPr>
              <a:t>——</a:t>
            </a:r>
            <a:r>
              <a:rPr kumimoji="1" lang="zh-CN" altLang="en-US" sz="48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认社会特征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1652" name="Text Box 4"/>
          <p:cNvSpPr txBox="1"/>
          <p:nvPr/>
        </p:nvSpPr>
        <p:spPr>
          <a:xfrm>
            <a:off x="304165" y="1483360"/>
            <a:ext cx="115849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课文第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段：</a:t>
            </a:r>
            <a:r>
              <a:rPr lang="zh-CN" altLang="en-US" sz="2800" b="1" dirty="0">
                <a:latin typeface="Times New Roman" panose="02020603050405020304" pitchFamily="18" charset="0"/>
              </a:rPr>
              <a:t>“……</a:t>
            </a:r>
            <a:r>
              <a:rPr lang="zh-CN" altLang="en-US" sz="2800" b="1" dirty="0">
                <a:latin typeface="宋体" panose="02010600030101010101" pitchFamily="2" charset="-122"/>
              </a:rPr>
              <a:t>端着一个筛子，盛满了没收来的醋栗。四下里一片沉静。广场上一个人也没有。商店和饭馆的门无精打采地敞着，面对着上帝创造的这个世界，就跟许多饥饿的嘴巴一样；门口连一个乞丐也没有。</a:t>
            </a:r>
            <a:r>
              <a:rPr lang="zh-CN" altLang="en-US" sz="2800" b="1" dirty="0">
                <a:latin typeface="Times New Roman" panose="02020603050405020304" pitchFamily="18" charset="0"/>
              </a:rPr>
              <a:t>”</a:t>
            </a:r>
            <a:endParaRPr lang="zh-CN" altLang="en-US" sz="2800" b="1" dirty="0">
              <a:latin typeface="Tahoma" panose="020B0604030504040204" pitchFamily="34" charset="0"/>
            </a:endParaRPr>
          </a:p>
        </p:txBody>
      </p:sp>
      <p:sp>
        <p:nvSpPr>
          <p:cNvPr id="82947" name="Rectangle 3"/>
          <p:cNvSpPr/>
          <p:nvPr/>
        </p:nvSpPr>
        <p:spPr>
          <a:xfrm>
            <a:off x="180340" y="3608070"/>
            <a:ext cx="11831955" cy="297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en-US" altLang="zh-CN" sz="3600" b="1" dirty="0">
                <a:solidFill>
                  <a:srgbClr val="363BFC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 dirty="0">
                <a:solidFill>
                  <a:srgbClr val="363BFC"/>
                </a:solidFill>
                <a:latin typeface="楷体_GB2312" pitchFamily="1" charset="-122"/>
                <a:ea typeface="楷体_GB2312" pitchFamily="1" charset="-122"/>
              </a:rPr>
              <a:t>无精打采</a:t>
            </a:r>
            <a:r>
              <a:rPr lang="en-US" altLang="zh-CN" sz="3600" b="1" dirty="0">
                <a:solidFill>
                  <a:srgbClr val="363BFC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拟人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的修辞手法描写环境，反映了当时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经济萧条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“跟许多饥饿的嘴巴一样”是用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的修辞手法，暗示了俄国人民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饥饿贫困的生活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，整个社会死气沉沉，作者用寥寥几笔，交代了故事发生的环境。</a:t>
            </a:r>
            <a:endParaRPr lang="zh-CN" altLang="en-US" sz="36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795" name="WordArt 3"/>
          <p:cNvSpPr>
            <a:spLocks noTextEdit="1"/>
          </p:cNvSpPr>
          <p:nvPr/>
        </p:nvSpPr>
        <p:spPr>
          <a:xfrm>
            <a:off x="1015365" y="260350"/>
            <a:ext cx="580517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社会环境</a:t>
            </a:r>
            <a:r>
              <a:rPr lang="en-US" altLang="zh-CN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—</a:t>
            </a:r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自然环境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4785" y="103505"/>
            <a:ext cx="114973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kumimoji="1" lang="zh-CN" altLang="en-US" sz="4000" b="1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、课文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两次写围观群众，请找出来并分析其作用。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3795" name="WordArt 3"/>
          <p:cNvSpPr>
            <a:spLocks noTextEdit="1"/>
          </p:cNvSpPr>
          <p:nvPr/>
        </p:nvSpPr>
        <p:spPr>
          <a:xfrm>
            <a:off x="184785" y="810260"/>
            <a:ext cx="580517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社会环境</a:t>
            </a:r>
            <a:r>
              <a:rPr lang="en-US" altLang="zh-CN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—</a:t>
            </a:r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围观群众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2770" name="Text Box 2"/>
          <p:cNvSpPr txBox="1"/>
          <p:nvPr/>
        </p:nvSpPr>
        <p:spPr>
          <a:xfrm>
            <a:off x="134620" y="1896110"/>
            <a:ext cx="11597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段：“木材厂四周很快就聚了一群人，仿佛一下子从地底下钻出来的。”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8" name="Rectangle 10"/>
          <p:cNvSpPr/>
          <p:nvPr/>
        </p:nvSpPr>
        <p:spPr>
          <a:xfrm>
            <a:off x="521335" y="4230370"/>
            <a:ext cx="11516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那群人就对着赫留金哈哈大笑。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7" name="Rectangle 9"/>
          <p:cNvSpPr/>
          <p:nvPr/>
        </p:nvSpPr>
        <p:spPr>
          <a:xfrm>
            <a:off x="521335" y="2972435"/>
            <a:ext cx="1094041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写出了围观的人聚结之快和他们的无聊心态</a:t>
            </a:r>
            <a:r>
              <a:rPr lang="en-US" altLang="zh-CN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以看热闹为乐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9" name="Rectangle 11"/>
          <p:cNvSpPr/>
          <p:nvPr/>
        </p:nvSpPr>
        <p:spPr>
          <a:xfrm>
            <a:off x="521335" y="4914265"/>
            <a:ext cx="11160760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深刻地揭示了小市民阶层的麻木、庸俗、愚昧，也揭示了当时俄国社会的病苦。</a:t>
            </a:r>
            <a:endParaRPr lang="zh-CN" altLang="en-US" sz="3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8" grpId="0"/>
      <p:bldP spid="32777" grpId="0" bldLvl="0" animBg="1"/>
      <p:bldP spid="32779" grpId="0" bldLvl="0" animBg="1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121920" y="118745"/>
            <a:ext cx="117386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、找出小说中三次提到</a:t>
            </a:r>
            <a:r>
              <a:rPr lang="zh-CN" altLang="en-US" sz="3600" b="1" dirty="0"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法律</a:t>
            </a:r>
            <a:r>
              <a:rPr lang="zh-CN" altLang="en-US" sz="3600" b="1" dirty="0"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</a:rPr>
              <a:t>的句子，结合上下文及写作背景，分析这样写有何作用？</a:t>
            </a:r>
            <a:r>
              <a:rPr lang="zh-CN" altLang="en-US" sz="3600" dirty="0">
                <a:latin typeface="Tahoma" panose="020B0604030504040204" pitchFamily="34" charset="0"/>
              </a:rPr>
              <a:t> </a:t>
            </a:r>
            <a:endParaRPr lang="zh-CN" altLang="en-US" sz="3600" dirty="0">
              <a:latin typeface="Tahoma" panose="020B0604030504040204" pitchFamily="34" charset="0"/>
            </a:endParaRPr>
          </a:p>
        </p:txBody>
      </p:sp>
      <p:sp>
        <p:nvSpPr>
          <p:cNvPr id="33795" name="WordArt 3"/>
          <p:cNvSpPr>
            <a:spLocks noTextEdit="1"/>
          </p:cNvSpPr>
          <p:nvPr/>
        </p:nvSpPr>
        <p:spPr>
          <a:xfrm>
            <a:off x="372110" y="118745"/>
            <a:ext cx="580517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社会环境</a:t>
            </a:r>
            <a:r>
              <a:rPr lang="en-US" altLang="zh-CN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—</a:t>
            </a:r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谈论法律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20866" name="Text Box 2"/>
          <p:cNvSpPr txBox="1"/>
          <p:nvPr/>
        </p:nvSpPr>
        <p:spPr>
          <a:xfrm>
            <a:off x="122555" y="1444625"/>
            <a:ext cx="11737975" cy="507746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第一次在第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段，赫留金提出法律根据，反映了底层人民机敏的一面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是作者讽喻沙皇的“法律”对人民的压迫。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第二次在第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段，赫留金引用法律为自己辩护，接着抬出“当宪兵”的兄弟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通过人物语言揭露沙皇法律的实质是：宪兵就是法律，对沙皇法律的又一次尖锐讽刺。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第三次在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段，从侧面揭露法律在统治阶级眼里，不过是一纸空文，说明法律的虚伪。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0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0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0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3795" grpId="0"/>
      <p:bldP spid="3379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1891" name="Text Box 3"/>
          <p:cNvSpPr txBox="1"/>
          <p:nvPr/>
        </p:nvSpPr>
        <p:spPr>
          <a:xfrm>
            <a:off x="372110" y="2593340"/>
            <a:ext cx="11483975" cy="25533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所谓“法律”只是统治阶级压迫人民的工具，绝不是保护人民的，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说明沙皇法律的虚伪性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40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使小说的主题不仅仅停留在对一个小警官的揭露上，把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矛头直指沙皇的专制统治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0" name="Text Box 2"/>
          <p:cNvSpPr txBox="1"/>
          <p:nvPr/>
        </p:nvSpPr>
        <p:spPr>
          <a:xfrm>
            <a:off x="226695" y="1106170"/>
            <a:ext cx="117386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、找出小说中三次提到</a:t>
            </a:r>
            <a:r>
              <a:rPr lang="zh-CN" altLang="en-US" sz="3600" b="1" dirty="0"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法律</a:t>
            </a:r>
            <a:r>
              <a:rPr lang="zh-CN" altLang="en-US" sz="3600" b="1" dirty="0"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</a:rPr>
              <a:t>的句子，结合上下文及写作背景，分析这样写有何作用？</a:t>
            </a:r>
            <a:r>
              <a:rPr lang="zh-CN" altLang="en-US" sz="3600" dirty="0">
                <a:latin typeface="Tahoma" panose="020B0604030504040204" pitchFamily="34" charset="0"/>
              </a:rPr>
              <a:t> </a:t>
            </a:r>
            <a:endParaRPr lang="zh-CN" altLang="en-US" sz="3600" dirty="0">
              <a:latin typeface="Tahoma" panose="020B0604030504040204" pitchFamily="34" charset="0"/>
            </a:endParaRPr>
          </a:p>
        </p:txBody>
      </p:sp>
      <p:sp>
        <p:nvSpPr>
          <p:cNvPr id="33795" name="WordArt 3"/>
          <p:cNvSpPr>
            <a:spLocks noTextEdit="1"/>
          </p:cNvSpPr>
          <p:nvPr/>
        </p:nvSpPr>
        <p:spPr>
          <a:xfrm>
            <a:off x="372110" y="118745"/>
            <a:ext cx="580517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社会环境</a:t>
            </a:r>
            <a:r>
              <a:rPr lang="en-US" altLang="zh-CN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—</a:t>
            </a:r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谈论法律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1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421891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WordArt 2"/>
          <p:cNvSpPr>
            <a:spLocks noTextEdit="1"/>
          </p:cNvSpPr>
          <p:nvPr/>
        </p:nvSpPr>
        <p:spPr>
          <a:xfrm>
            <a:off x="1919288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社会环境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5843" name="WordArt 3"/>
          <p:cNvSpPr>
            <a:spLocks noTextEdit="1"/>
          </p:cNvSpPr>
          <p:nvPr/>
        </p:nvSpPr>
        <p:spPr>
          <a:xfrm>
            <a:off x="4727575" y="1557338"/>
            <a:ext cx="3155950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92"/>
              </a:avLst>
            </a:prstTxWarp>
            <a:normAutofit/>
          </a:bodyPr>
          <a:p>
            <a:pPr algn="ctr" eaLnBrk="0" hangingPunct="0"/>
            <a:r>
              <a:rPr lang="zh-CN" altLang="en-US" sz="72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特点</a:t>
            </a:r>
            <a:endParaRPr lang="zh-CN" altLang="en-US" sz="72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22916" name="Rectangle 4"/>
          <p:cNvSpPr/>
          <p:nvPr/>
        </p:nvSpPr>
        <p:spPr>
          <a:xfrm>
            <a:off x="316230" y="3284855"/>
            <a:ext cx="11713210" cy="304609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整个俄罗斯笼罩在军警宪兵的白色恐怖之中：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经济萧条、民众麻木、法律虚伪</a:t>
            </a:r>
            <a:r>
              <a:rPr lang="en-US" altLang="zh-CN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沙皇专制警察打着遵守法令的幌子，干的却是欺下媚上的勾当。</a:t>
            </a:r>
            <a:endParaRPr lang="zh-CN" altLang="en-US" sz="48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22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16" grpId="0" bldLvl="0" animBg="1"/>
      <p:bldP spid="3584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257175" y="120015"/>
            <a:ext cx="114509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、据以上分析，结合写作的社会背景，探究小说主旨。</a:t>
            </a:r>
            <a:r>
              <a:rPr lang="zh-CN" altLang="en-US" sz="4800" dirty="0">
                <a:latin typeface="Tahoma" panose="020B0604030504040204" pitchFamily="34" charset="0"/>
              </a:rPr>
              <a:t> </a:t>
            </a:r>
            <a:endParaRPr lang="zh-CN" altLang="en-US" sz="4800" dirty="0">
              <a:latin typeface="Tahoma" panose="020B0604030504040204" pitchFamily="34" charset="0"/>
            </a:endParaRPr>
          </a:p>
        </p:txBody>
      </p:sp>
      <p:sp>
        <p:nvSpPr>
          <p:cNvPr id="413699" name="Text Box 3"/>
          <p:cNvSpPr txBox="1"/>
          <p:nvPr/>
        </p:nvSpPr>
        <p:spPr>
          <a:xfrm>
            <a:off x="362585" y="1688465"/>
            <a:ext cx="11603990" cy="41541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主旨：</a:t>
            </a:r>
            <a:endParaRPr lang="zh-CN" altLang="en-US" sz="4800" b="1" dirty="0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小说通过对见风使舵、趋炎附势、媚上欺下的警官奥楚蔑洛夫这个沙皇忠实走狗的刻画，揭露了沙皇专制统治的黑暗腐败，也揭示了小市民阶层麻木、庸俗、愚昧。</a:t>
            </a: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3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3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69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175895" y="54610"/>
            <a:ext cx="78054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小结：</a:t>
            </a:r>
            <a:r>
              <a:rPr lang="zh-CN" altLang="en-US" sz="6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隶书" pitchFamily="49" charset="-122"/>
              </a:rPr>
              <a:t>文中一共写了</a:t>
            </a:r>
            <a:endParaRPr lang="zh-CN" altLang="en-US" sz="6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416771" name="Text Box 3"/>
          <p:cNvSpPr txBox="1"/>
          <p:nvPr/>
        </p:nvSpPr>
        <p:spPr>
          <a:xfrm>
            <a:off x="3429000" y="1524000"/>
            <a:ext cx="14430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（六）</a:t>
            </a:r>
            <a:endParaRPr lang="zh-CN" altLang="en-US" sz="2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2" name="Text Box 4"/>
          <p:cNvSpPr txBox="1"/>
          <p:nvPr/>
        </p:nvSpPr>
        <p:spPr>
          <a:xfrm>
            <a:off x="3429000" y="2147888"/>
            <a:ext cx="1298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9966"/>
                </a:solidFill>
                <a:latin typeface="Times New Roman" panose="02020603050405020304" pitchFamily="18" charset="0"/>
              </a:rPr>
              <a:t>（五）</a:t>
            </a:r>
            <a:endParaRPr lang="zh-CN" altLang="en-US" sz="2800" b="1" dirty="0">
              <a:solidFill>
                <a:srgbClr val="3399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3" name="Text Box 5"/>
          <p:cNvSpPr txBox="1"/>
          <p:nvPr/>
        </p:nvSpPr>
        <p:spPr>
          <a:xfrm>
            <a:off x="3429000" y="2833688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</a:rPr>
              <a:t>（四）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4" name="Text Box 6"/>
          <p:cNvSpPr txBox="1"/>
          <p:nvPr/>
        </p:nvSpPr>
        <p:spPr>
          <a:xfrm>
            <a:off x="3429000" y="3519488"/>
            <a:ext cx="18748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9900"/>
                </a:solidFill>
                <a:latin typeface="Times New Roman" panose="02020603050405020304" pitchFamily="18" charset="0"/>
              </a:rPr>
              <a:t>（三）</a:t>
            </a:r>
            <a:endParaRPr lang="zh-CN" altLang="en-US" sz="28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5" name="Text Box 7"/>
          <p:cNvSpPr txBox="1"/>
          <p:nvPr/>
        </p:nvSpPr>
        <p:spPr>
          <a:xfrm>
            <a:off x="3429000" y="4205288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（两）</a:t>
            </a:r>
            <a:endParaRPr lang="zh-CN" altLang="en-US" sz="2800" b="1" dirty="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6" name="Text Box 8"/>
          <p:cNvSpPr txBox="1"/>
          <p:nvPr/>
        </p:nvSpPr>
        <p:spPr>
          <a:xfrm>
            <a:off x="3429000" y="4891088"/>
            <a:ext cx="1298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（一）</a:t>
            </a:r>
            <a:endParaRPr lang="zh-CN" altLang="en-US" sz="2800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6777" name="AutoShape 9"/>
          <p:cNvSpPr/>
          <p:nvPr/>
        </p:nvSpPr>
        <p:spPr>
          <a:xfrm>
            <a:off x="2825750" y="1990090"/>
            <a:ext cx="228600" cy="3581400"/>
          </a:xfrm>
          <a:prstGeom prst="leftBrace">
            <a:avLst>
              <a:gd name="adj1" fmla="val 130555"/>
              <a:gd name="adj2" fmla="val 50000"/>
            </a:avLst>
          </a:prstGeom>
          <a:noFill/>
          <a:ln w="38100" cap="flat" cmpd="sng">
            <a:solidFill>
              <a:srgbClr val="CC00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grpSp>
        <p:nvGrpSpPr>
          <p:cNvPr id="416778" name="Group 10"/>
          <p:cNvGrpSpPr/>
          <p:nvPr/>
        </p:nvGrpSpPr>
        <p:grpSpPr>
          <a:xfrm>
            <a:off x="3581400" y="1524000"/>
            <a:ext cx="2667000" cy="584201"/>
            <a:chOff x="1296" y="768"/>
            <a:chExt cx="1680" cy="368"/>
          </a:xfrm>
        </p:grpSpPr>
        <p:sp>
          <p:nvSpPr>
            <p:cNvPr id="43034" name="Text Box 11"/>
            <p:cNvSpPr txBox="1"/>
            <p:nvPr/>
          </p:nvSpPr>
          <p:spPr>
            <a:xfrm>
              <a:off x="1968" y="768"/>
              <a:ext cx="100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次判定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35" name="Line 12"/>
            <p:cNvSpPr/>
            <p:nvPr/>
          </p:nvSpPr>
          <p:spPr>
            <a:xfrm>
              <a:off x="1296" y="1104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6781" name="Group 13"/>
          <p:cNvGrpSpPr/>
          <p:nvPr/>
        </p:nvGrpSpPr>
        <p:grpSpPr>
          <a:xfrm>
            <a:off x="3581400" y="2163763"/>
            <a:ext cx="2895600" cy="584199"/>
            <a:chOff x="1296" y="1152"/>
            <a:chExt cx="1824" cy="368"/>
          </a:xfrm>
        </p:grpSpPr>
        <p:sp>
          <p:nvSpPr>
            <p:cNvPr id="43032" name="Text Box 14"/>
            <p:cNvSpPr txBox="1"/>
            <p:nvPr/>
          </p:nvSpPr>
          <p:spPr>
            <a:xfrm>
              <a:off x="1968" y="1152"/>
              <a:ext cx="115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次变化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33" name="Line 15"/>
            <p:cNvSpPr/>
            <p:nvPr/>
          </p:nvSpPr>
          <p:spPr>
            <a:xfrm>
              <a:off x="1296" y="1488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6784" name="Group 16"/>
          <p:cNvGrpSpPr/>
          <p:nvPr/>
        </p:nvGrpSpPr>
        <p:grpSpPr>
          <a:xfrm>
            <a:off x="3581400" y="2849563"/>
            <a:ext cx="3429000" cy="584199"/>
            <a:chOff x="1296" y="1632"/>
            <a:chExt cx="2160" cy="368"/>
          </a:xfrm>
        </p:grpSpPr>
        <p:sp>
          <p:nvSpPr>
            <p:cNvPr id="43030" name="Text Box 17"/>
            <p:cNvSpPr txBox="1"/>
            <p:nvPr/>
          </p:nvSpPr>
          <p:spPr>
            <a:xfrm>
              <a:off x="1968" y="1632"/>
              <a:ext cx="148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次写军大衣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31" name="Line 18"/>
            <p:cNvSpPr/>
            <p:nvPr/>
          </p:nvSpPr>
          <p:spPr>
            <a:xfrm>
              <a:off x="1296" y="1968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6787" name="Group 19"/>
          <p:cNvGrpSpPr/>
          <p:nvPr/>
        </p:nvGrpSpPr>
        <p:grpSpPr>
          <a:xfrm>
            <a:off x="3581400" y="3535363"/>
            <a:ext cx="3657600" cy="584199"/>
            <a:chOff x="1296" y="2064"/>
            <a:chExt cx="2304" cy="368"/>
          </a:xfrm>
        </p:grpSpPr>
        <p:sp>
          <p:nvSpPr>
            <p:cNvPr id="43028" name="Text Box 20"/>
            <p:cNvSpPr txBox="1"/>
            <p:nvPr/>
          </p:nvSpPr>
          <p:spPr>
            <a:xfrm>
              <a:off x="1968" y="2064"/>
              <a:ext cx="163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次提到法律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29" name="Line 21"/>
            <p:cNvSpPr/>
            <p:nvPr/>
          </p:nvSpPr>
          <p:spPr>
            <a:xfrm>
              <a:off x="1296" y="2400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6790" name="Group 22"/>
          <p:cNvGrpSpPr/>
          <p:nvPr/>
        </p:nvGrpSpPr>
        <p:grpSpPr>
          <a:xfrm>
            <a:off x="3581400" y="4221163"/>
            <a:ext cx="3886200" cy="584199"/>
            <a:chOff x="1296" y="2496"/>
            <a:chExt cx="2448" cy="368"/>
          </a:xfrm>
        </p:grpSpPr>
        <p:sp>
          <p:nvSpPr>
            <p:cNvPr id="43026" name="Text Box 23"/>
            <p:cNvSpPr txBox="1"/>
            <p:nvPr/>
          </p:nvSpPr>
          <p:spPr>
            <a:xfrm>
              <a:off x="1968" y="2496"/>
              <a:ext cx="177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次写围观群众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27" name="Line 24"/>
            <p:cNvSpPr/>
            <p:nvPr/>
          </p:nvSpPr>
          <p:spPr>
            <a:xfrm>
              <a:off x="1296" y="2832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16793" name="Group 25"/>
          <p:cNvGrpSpPr/>
          <p:nvPr/>
        </p:nvGrpSpPr>
        <p:grpSpPr>
          <a:xfrm>
            <a:off x="3581400" y="4906963"/>
            <a:ext cx="3581400" cy="584199"/>
            <a:chOff x="1296" y="2899"/>
            <a:chExt cx="2256" cy="368"/>
          </a:xfrm>
        </p:grpSpPr>
        <p:sp>
          <p:nvSpPr>
            <p:cNvPr id="43024" name="Text Box 26"/>
            <p:cNvSpPr txBox="1"/>
            <p:nvPr/>
          </p:nvSpPr>
          <p:spPr>
            <a:xfrm>
              <a:off x="1968" y="2899"/>
              <a:ext cx="158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CC"/>
                  </a:solidFill>
                  <a:latin typeface="Times New Roman" panose="02020603050405020304" pitchFamily="18" charset="0"/>
                </a:rPr>
                <a:t>次环境描写</a:t>
              </a:r>
              <a:endPara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025" name="Line 27"/>
            <p:cNvSpPr/>
            <p:nvPr/>
          </p:nvSpPr>
          <p:spPr>
            <a:xfrm>
              <a:off x="1296" y="3216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16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416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16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1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1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1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6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6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6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6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6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6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6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6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6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6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6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1" grpId="0" build="p"/>
      <p:bldP spid="416772" grpId="0"/>
      <p:bldP spid="416773" grpId="0"/>
      <p:bldP spid="416774" grpId="0"/>
      <p:bldP spid="416775" grpId="0"/>
      <p:bldP spid="416776" grpId="0"/>
      <p:bldP spid="41677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0450" name="Text Box 2"/>
          <p:cNvSpPr txBox="1"/>
          <p:nvPr/>
        </p:nvSpPr>
        <p:spPr>
          <a:xfrm>
            <a:off x="460375" y="3644900"/>
            <a:ext cx="11421745" cy="230695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4800" b="1" dirty="0">
                <a:latin typeface="Times New Roman" panose="02020603050405020304" pitchFamily="18" charset="0"/>
              </a:rPr>
              <a:t>现在“变色龙”成了世界文学宝库中不可多得的人物形象，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这一名词已成为见风使舵的小人的代名词。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WordArt 3"/>
          <p:cNvSpPr>
            <a:spLocks noTextEdit="1"/>
          </p:cNvSpPr>
          <p:nvPr/>
        </p:nvSpPr>
        <p:spPr>
          <a:xfrm>
            <a:off x="4440238" y="260350"/>
            <a:ext cx="335280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 eaLnBrk="0" hangingPunct="0"/>
            <a:r>
              <a:rPr lang="zh-CN" altLang="en-US" sz="6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社会意义</a:t>
            </a:r>
            <a:endParaRPr lang="zh-CN" altLang="en-US" sz="6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60452" name="Rectangle 4"/>
          <p:cNvSpPr/>
          <p:nvPr/>
        </p:nvSpPr>
        <p:spPr>
          <a:xfrm>
            <a:off x="460375" y="1844675"/>
            <a:ext cx="11321415" cy="156845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      </a:t>
            </a:r>
            <a:r>
              <a:rPr lang="zh-CN" altLang="en-US" sz="4800" b="1" dirty="0">
                <a:latin typeface="Arial" panose="020B0604020202020204" pitchFamily="34" charset="0"/>
              </a:rPr>
              <a:t>小说借“变色龙”来讽喻那种狡猾善变、出尔反尔的人。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0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0" grpId="0" bldLvl="0" animBg="1"/>
      <p:bldP spid="36045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Text Box 2"/>
          <p:cNvSpPr txBox="1"/>
          <p:nvPr/>
        </p:nvSpPr>
        <p:spPr>
          <a:xfrm>
            <a:off x="278765" y="2205355"/>
            <a:ext cx="11590020" cy="17532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5400" b="1" dirty="0">
                <a:latin typeface="Times New Roman" panose="02020603050405020304" pitchFamily="18" charset="0"/>
              </a:rPr>
              <a:t>由一个小窗口反映社会的大问题，这种写法叫什么？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365571" name="Rectangle 3"/>
          <p:cNvSpPr/>
          <p:nvPr/>
        </p:nvSpPr>
        <p:spPr>
          <a:xfrm>
            <a:off x="2239010" y="4237355"/>
            <a:ext cx="5906770" cy="110680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6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“以小见大”</a:t>
            </a:r>
            <a:endParaRPr lang="zh-CN" altLang="en-US" sz="6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5060" name="Group 4"/>
          <p:cNvGrpSpPr/>
          <p:nvPr/>
        </p:nvGrpSpPr>
        <p:grpSpPr>
          <a:xfrm>
            <a:off x="1774825" y="260350"/>
            <a:ext cx="6792913" cy="1655763"/>
            <a:chOff x="158" y="164"/>
            <a:chExt cx="4279" cy="1043"/>
          </a:xfrm>
        </p:grpSpPr>
        <p:sp>
          <p:nvSpPr>
            <p:cNvPr id="45061" name="WordArt 5"/>
            <p:cNvSpPr>
              <a:spLocks noTextEdit="1"/>
            </p:cNvSpPr>
            <p:nvPr/>
          </p:nvSpPr>
          <p:spPr>
            <a:xfrm>
              <a:off x="158" y="164"/>
              <a:ext cx="1996" cy="60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/>
            </a:bodyPr>
            <a:p>
              <a:pPr algn="ctr"/>
              <a:r>
                <a:rPr lang="zh-CN" altLang="en-US" sz="7200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华文行楷" charset="0"/>
                  <a:ea typeface="华文行楷" charset="0"/>
                </a:rPr>
                <a:t>写作手法</a:t>
              </a:r>
              <a:endParaRPr lang="zh-CN" altLang="en-US" sz="72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  <p:sp>
          <p:nvSpPr>
            <p:cNvPr id="45062" name="WordArt 6"/>
            <p:cNvSpPr>
              <a:spLocks noTextEdit="1"/>
            </p:cNvSpPr>
            <p:nvPr/>
          </p:nvSpPr>
          <p:spPr>
            <a:xfrm>
              <a:off x="2517" y="527"/>
              <a:ext cx="1920" cy="6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6000">
                  <a:ln w="12700" cap="flat" cmpd="sng">
                    <a:solidFill>
                      <a:srgbClr val="EAEAEA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华文新魏" charset="0"/>
                  <a:ea typeface="华文新魏" charset="0"/>
                </a:rPr>
                <a:t>艺术手法</a:t>
              </a:r>
              <a:endParaRPr lang="zh-CN" altLang="en-US" sz="6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3655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3655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5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571" grpId="0" bldLvl="0" animBg="1"/>
      <p:bldP spid="450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9970" name="Text Box 2"/>
          <p:cNvSpPr txBox="1"/>
          <p:nvPr/>
        </p:nvSpPr>
        <p:spPr>
          <a:xfrm>
            <a:off x="173990" y="1395730"/>
            <a:ext cx="5894070" cy="536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ts val="514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契诃夫</a:t>
            </a:r>
            <a:r>
              <a:rPr lang="en-US" altLang="zh-CN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1860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年出生在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俄国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，是具有世界声誉的短篇小说大师，</a:t>
            </a: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与莫泊桑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欧</a:t>
            </a:r>
            <a:r>
              <a:rPr lang="en-US" altLang="zh-CN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亨利并称为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世界三大短篇小说大师。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en-US" altLang="zh-CN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岁开始创作，一生写了七百多篇小说，代表作有</a:t>
            </a:r>
            <a:r>
              <a:rPr lang="en-US" altLang="zh-CN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契诃夫小说选</a:t>
            </a:r>
            <a:r>
              <a:rPr lang="en-US" altLang="zh-CN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4000" b="1" dirty="0">
                <a:solidFill>
                  <a:srgbClr val="66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solidFill>
                <a:srgbClr val="6600CC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WordArt 3"/>
          <p:cNvSpPr>
            <a:spLocks noTextEdit="1"/>
          </p:cNvSpPr>
          <p:nvPr/>
        </p:nvSpPr>
        <p:spPr>
          <a:xfrm>
            <a:off x="3124200" y="381000"/>
            <a:ext cx="4191000" cy="1186180"/>
          </a:xfrm>
          <a:prstGeom prst="rect">
            <a:avLst/>
          </a:prstGeom>
        </p:spPr>
        <p:txBody>
          <a:bodyPr wrap="none" fromWordArt="1">
            <a:prstTxWarp prst="textDeflateInflate">
              <a:avLst>
                <a:gd name="adj" fmla="val 28028"/>
              </a:avLst>
            </a:prstTxWarp>
            <a:normAutofit/>
          </a:bodyPr>
          <a:p>
            <a:pPr algn="ctr" eaLnBrk="0" hangingPunct="0"/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990" y="178435"/>
            <a:ext cx="426466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作家简介</a:t>
            </a:r>
            <a:endParaRPr lang="zh-CN" altLang="en-US" sz="8000"/>
          </a:p>
        </p:txBody>
      </p:sp>
      <p:pic>
        <p:nvPicPr>
          <p:cNvPr id="3" name="图片 2" descr="2e2eb9389b504fc2bc789105eddde71190ef6d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0" y="381000"/>
            <a:ext cx="5448300" cy="6378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2"/>
          <p:cNvSpPr>
            <a:spLocks noGrp="1"/>
          </p:cNvSpPr>
          <p:nvPr>
            <p:ph idx="1"/>
          </p:nvPr>
        </p:nvSpPr>
        <p:spPr>
          <a:xfrm>
            <a:off x="96520" y="1247140"/>
            <a:ext cx="11621135" cy="5401945"/>
          </a:xfrm>
        </p:spPr>
        <p:txBody>
          <a:bodyPr vert="horz" wrap="square" lIns="91440" tIns="45720" rIns="91440" bIns="45720" anchor="t">
            <a:normAutofit fontScale="90000"/>
          </a:bodyPr>
          <a:p>
            <a:pPr eaLnBrk="1" hangingPunct="1">
              <a:lnSpc>
                <a:spcPct val="110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1" charset="-122"/>
              </a:rPr>
              <a:t>         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   1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、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《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变色龙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》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的作者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　　    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，他是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19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世纪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     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国的短篇小说家，这篇课文的体裁是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　     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，主人公是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　　　　     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            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2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、文章以“变色龙”为题的用意是以变色龙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　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的特点比喻主人公奥楚蔑洛夫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　　    　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的性格特征。他的这些性格特征是通过处理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1" charset="-122"/>
              </a:rPr>
              <a:t>___</a:t>
            </a:r>
            <a:r>
              <a:rPr lang="zh-CN" altLang="en-US" sz="4800" b="1" u="sng" dirty="0">
                <a:latin typeface="Times New Roman" panose="02020603050405020304" pitchFamily="18" charset="0"/>
                <a:ea typeface="楷体_GB2312" pitchFamily="1" charset="-122"/>
              </a:rPr>
              <a:t>           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1" charset="-122"/>
              </a:rPr>
              <a:t>这一事件所表现出来的。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89091" name="Text Box 3"/>
          <p:cNvSpPr txBox="1"/>
          <p:nvPr/>
        </p:nvSpPr>
        <p:spPr>
          <a:xfrm>
            <a:off x="6858000" y="1247140"/>
            <a:ext cx="23596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契诃夫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2" name="Text Box 4"/>
          <p:cNvSpPr txBox="1"/>
          <p:nvPr/>
        </p:nvSpPr>
        <p:spPr>
          <a:xfrm>
            <a:off x="1916430" y="1953895"/>
            <a:ext cx="533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俄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3" name="Text Box 5"/>
          <p:cNvSpPr txBox="1"/>
          <p:nvPr/>
        </p:nvSpPr>
        <p:spPr>
          <a:xfrm>
            <a:off x="1383030" y="2783205"/>
            <a:ext cx="16052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小说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4" name="Text Box 6"/>
          <p:cNvSpPr txBox="1"/>
          <p:nvPr/>
        </p:nvSpPr>
        <p:spPr>
          <a:xfrm>
            <a:off x="6207125" y="2660650"/>
            <a:ext cx="36620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奥楚蔑洛夫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5" name="Text Box 7"/>
          <p:cNvSpPr txBox="1"/>
          <p:nvPr/>
        </p:nvSpPr>
        <p:spPr>
          <a:xfrm>
            <a:off x="1612900" y="4251960"/>
            <a:ext cx="1651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善变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6" name="Text Box 8"/>
          <p:cNvSpPr txBox="1"/>
          <p:nvPr/>
        </p:nvSpPr>
        <p:spPr>
          <a:xfrm>
            <a:off x="1045845" y="5756910"/>
            <a:ext cx="24212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狗咬人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WordArt 3"/>
          <p:cNvSpPr>
            <a:spLocks noTextEdit="1"/>
          </p:cNvSpPr>
          <p:nvPr/>
        </p:nvSpPr>
        <p:spPr>
          <a:xfrm>
            <a:off x="273685" y="93980"/>
            <a:ext cx="493141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zh-CN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课堂巩固</a:t>
            </a:r>
            <a:endParaRPr lang="zh-CN" altLang="zh-CN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86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uild="p"/>
      <p:bldP spid="89091" grpId="0"/>
      <p:bldP spid="89092" grpId="0"/>
      <p:bldP spid="89093" grpId="0"/>
      <p:bldP spid="89094" grpId="0"/>
      <p:bldP spid="89095" grpId="0"/>
      <p:bldP spid="8909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8101" name="WordArt 5"/>
          <p:cNvSpPr>
            <a:spLocks noChangeArrowheads="1" noChangeShapeType="1" noTextEdit="1"/>
          </p:cNvSpPr>
          <p:nvPr/>
        </p:nvSpPr>
        <p:spPr bwMode="auto">
          <a:xfrm>
            <a:off x="424815" y="410845"/>
            <a:ext cx="8947785" cy="56007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1" lang="zh-CN" altLang="zh-CN" sz="40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1" lang="zh-CN" altLang="en-US" sz="4000" b="0" i="0" u="none" strike="noStrike" kern="10" cap="none" spc="0" normalizeH="0" baseline="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小说以“变色龙”作为题目的用意是（    ）</a:t>
            </a:r>
            <a:endParaRPr kumimoji="1" lang="zh-CN" altLang="en-US" sz="40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88102" name="WordArt 6"/>
          <p:cNvSpPr>
            <a:spLocks noChangeArrowheads="1" noChangeShapeType="1" noTextEdit="1"/>
          </p:cNvSpPr>
          <p:nvPr/>
        </p:nvSpPr>
        <p:spPr bwMode="auto">
          <a:xfrm>
            <a:off x="574040" y="1335405"/>
            <a:ext cx="60960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8103" name="WordArt 7"/>
          <p:cNvSpPr>
            <a:spLocks noChangeArrowheads="1" noChangeShapeType="1" noTextEdit="1"/>
          </p:cNvSpPr>
          <p:nvPr/>
        </p:nvSpPr>
        <p:spPr bwMode="auto">
          <a:xfrm>
            <a:off x="2667000" y="3581400"/>
            <a:ext cx="6324600" cy="838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8104" name="WordArt 8"/>
          <p:cNvSpPr>
            <a:spLocks noChangeArrowheads="1" noChangeShapeType="1" noTextEdit="1"/>
          </p:cNvSpPr>
          <p:nvPr/>
        </p:nvSpPr>
        <p:spPr bwMode="auto">
          <a:xfrm>
            <a:off x="2667000" y="4572000"/>
            <a:ext cx="65532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8105" name="WordArt 9"/>
          <p:cNvSpPr>
            <a:spLocks noChangeArrowheads="1" noChangeShapeType="1" noTextEdit="1"/>
          </p:cNvSpPr>
          <p:nvPr/>
        </p:nvSpPr>
        <p:spPr bwMode="auto">
          <a:xfrm>
            <a:off x="2667000" y="5486400"/>
            <a:ext cx="6705600" cy="685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0" cap="none" spc="0" normalizeH="0" baseline="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9" name="WordArt 11"/>
          <p:cNvSpPr>
            <a:spLocks noTextEdit="1"/>
          </p:cNvSpPr>
          <p:nvPr/>
        </p:nvSpPr>
        <p:spPr>
          <a:xfrm>
            <a:off x="8554085" y="306705"/>
            <a:ext cx="557530" cy="6642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815" y="1182370"/>
            <a:ext cx="1154811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A. </a:t>
            </a:r>
            <a:r>
              <a:rPr kumimoji="1" lang="zh-CN" altLang="en-US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说警官奥楚蔑洛夫像变色龙一样，一会脱大衣，一会又穿上大衣。</a:t>
            </a:r>
            <a:endParaRPr kumimoji="1" lang="zh-CN" altLang="en-US" sz="4000" kern="1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B. </a:t>
            </a:r>
            <a:r>
              <a:rPr kumimoji="1" lang="zh-CN" altLang="en-US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讽刺沙皇制度下，统治阶级的走狗奥楚蔑洛夫趋炎附势，狡诈多变的性格。</a:t>
            </a:r>
            <a:endParaRPr kumimoji="1" lang="zh-CN" altLang="en-US" sz="4000" kern="1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C. </a:t>
            </a:r>
            <a:r>
              <a:rPr kumimoji="1" lang="zh-CN" altLang="en-US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讽刺奥楚蔑洛夫一会怕狗的主人，一会又不怕狗的主人的多变的性格。</a:t>
            </a:r>
            <a:endParaRPr kumimoji="1" lang="zh-CN" altLang="en-US" sz="4000" kern="10" noProof="0">
              <a:ln w="9525">
                <a:solidFill>
                  <a:srgbClr val="000000"/>
                </a:solidFill>
                <a:miter lim="800000"/>
              </a:ln>
              <a:solidFill>
                <a:schemeClr val="tx2"/>
              </a:solidFill>
              <a:effectLst/>
              <a:uLnTx/>
              <a:uFillTx/>
              <a:latin typeface="楷体_GB231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D. </a:t>
            </a:r>
            <a:r>
              <a:rPr kumimoji="1" lang="zh-CN" altLang="en-US" sz="4000" kern="10" noProof="0">
                <a:ln w="9525">
                  <a:solidFill>
                    <a:srgbClr val="000000"/>
                  </a:solidFill>
                  <a:miter lim="800000"/>
                </a:ln>
                <a:solidFill>
                  <a:schemeClr val="tx2"/>
                </a:solidFill>
                <a:effectLst/>
                <a:uLnTx/>
                <a:uFillTx/>
                <a:latin typeface="楷体_GB2312"/>
                <a:ea typeface="宋体" panose="02010600030101010101" pitchFamily="2" charset="-122"/>
                <a:sym typeface="+mn-ea"/>
              </a:rPr>
              <a:t>说明当时的社会压迫使人们不得不经常改变自己的态度。</a:t>
            </a:r>
            <a:endParaRPr lang="zh-CN" altLang="en-US" sz="4000"/>
          </a:p>
        </p:txBody>
      </p:sp>
      <p:sp>
        <p:nvSpPr>
          <p:cNvPr id="396291" name="Text Box 3"/>
          <p:cNvSpPr txBox="1"/>
          <p:nvPr/>
        </p:nvSpPr>
        <p:spPr>
          <a:xfrm>
            <a:off x="90805" y="1335405"/>
            <a:ext cx="11705590" cy="3784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“变色龙”的皮肤会因环境的改变而改变，奥楚蔑洛夫会因狗主人的改变而而改变对 案件的处理。两者在</a:t>
            </a:r>
            <a:r>
              <a:rPr lang="zh-CN" altLang="en-US" sz="48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本质上极其相似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，以“变色龙”为题，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生动形象地刻画出了奥楚蔑洛夫媚上欺下、见风使舵的本质。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dissolve/>
    <p:sndAc>
      <p:stSnd>
        <p:snd r:embed="rId1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8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38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388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388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388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1" grpId="0" bldLvl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chemeClr val="tx1"/>
                </a:solidFill>
              </a:rPr>
              <a:t>4</a:t>
            </a:r>
            <a:r>
              <a:rPr lang="zh-CN" altLang="en-US" b="1" dirty="0">
                <a:solidFill>
                  <a:schemeClr val="tx1"/>
                </a:solidFill>
              </a:rPr>
              <a:t>、学习本文你在写作方面有何启示？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9216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sym typeface="Wingdings" panose="05000000000000000000" charset="0"/>
              </a:rPr>
              <a:t>示例：</a:t>
            </a:r>
            <a:endParaRPr lang="zh-CN" altLang="en-US" sz="4000" b="1" dirty="0">
              <a:solidFill>
                <a:srgbClr val="FF0000"/>
              </a:solidFill>
              <a:sym typeface="Wingdings" panose="05000000000000000000" charset="0"/>
            </a:endParaRPr>
          </a:p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sym typeface="Wingdings" panose="05000000000000000000" charset="0"/>
              </a:rPr>
              <a:t></a:t>
            </a:r>
            <a:r>
              <a:rPr lang="zh-CN" altLang="en-US" sz="4000" b="1" dirty="0">
                <a:solidFill>
                  <a:srgbClr val="FF0000"/>
                </a:solidFill>
              </a:rPr>
              <a:t>一个好的题目能使文章的主题更深刻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sym typeface="Wingdings" panose="05000000000000000000" charset="0"/>
              </a:rPr>
              <a:t></a:t>
            </a:r>
            <a:r>
              <a:rPr lang="zh-CN" altLang="en-US" sz="4000" b="1" dirty="0">
                <a:solidFill>
                  <a:srgbClr val="FF0000"/>
                </a:solidFill>
              </a:rPr>
              <a:t>处理好文章的细节能增强文章的表现力度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516255" y="1393190"/>
            <a:ext cx="11201400" cy="132207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</a:t>
            </a:r>
            <a:r>
              <a:rPr lang="zh-CN" altLang="en-US" sz="4000" b="1" dirty="0"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latin typeface="Times New Roman" panose="02020603050405020304" pitchFamily="18" charset="0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</a:rPr>
              <a:t>、从这桩案子审理的结果看，人不如狗，请同学们说说我们知道的有关狗的俗语或成语。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367619" name="Text Box 3"/>
          <p:cNvSpPr txBox="1"/>
          <p:nvPr/>
        </p:nvSpPr>
        <p:spPr>
          <a:xfrm>
            <a:off x="516255" y="3018155"/>
            <a:ext cx="11390630" cy="316928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狗仗人势、狗眼看人低、蝇营狗苟（比喻人不顾廉耻，到处钻营）、狗腿子、狗嘴里吐不出象牙来（说话粗痞）</a:t>
            </a:r>
            <a:r>
              <a:rPr lang="en-US" altLang="zh-CN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br>
              <a:rPr lang="en-US" altLang="zh-CN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鲁迅关于巴尔狗（见了所有的富人都驯良，见了所有的穷人都狂吠</a:t>
            </a:r>
            <a:r>
              <a:rPr lang="en-US" altLang="zh-CN" sz="4000" b="1" dirty="0">
                <a:solidFill>
                  <a:srgbClr val="FF5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4000" b="1" dirty="0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WordArt 3"/>
          <p:cNvSpPr>
            <a:spLocks noTextEdit="1"/>
          </p:cNvSpPr>
          <p:nvPr/>
        </p:nvSpPr>
        <p:spPr>
          <a:xfrm>
            <a:off x="797560" y="64135"/>
            <a:ext cx="493141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Text Box 2"/>
          <p:cNvSpPr txBox="1"/>
          <p:nvPr/>
        </p:nvSpPr>
        <p:spPr>
          <a:xfrm>
            <a:off x="681673" y="1140460"/>
            <a:ext cx="17081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铁公鸡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3" name="Text Box 3"/>
          <p:cNvSpPr txBox="1"/>
          <p:nvPr/>
        </p:nvSpPr>
        <p:spPr>
          <a:xfrm>
            <a:off x="2766378" y="1140460"/>
            <a:ext cx="1981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笑面虎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5219383" y="1140460"/>
            <a:ext cx="1752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白眼狼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7431088" y="1140460"/>
            <a:ext cx="1905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地头蛇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261620" y="115570"/>
            <a:ext cx="115328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ahoma" panose="020B0604030504040204" pitchFamily="34" charset="0"/>
              </a:rPr>
              <a:t>2</a:t>
            </a:r>
            <a:r>
              <a:rPr lang="zh-CN" altLang="en-US" sz="4400" b="1" dirty="0">
                <a:latin typeface="Tahoma" panose="020B0604030504040204" pitchFamily="34" charset="0"/>
              </a:rPr>
              <a:t>、看到下列词语，你想到了哪些人</a:t>
            </a:r>
            <a:r>
              <a:rPr lang="zh-CN" altLang="en-US" sz="3600" b="1" dirty="0">
                <a:latin typeface="Tahoma" panose="020B0604030504040204" pitchFamily="34" charset="0"/>
              </a:rPr>
              <a:t>：</a:t>
            </a:r>
            <a:endParaRPr lang="zh-CN" altLang="en-US" sz="3600" b="1" dirty="0">
              <a:latin typeface="Tahoma" panose="020B0604030504040204" pitchFamily="34" charset="0"/>
            </a:endParaRPr>
          </a:p>
        </p:txBody>
      </p:sp>
      <p:sp>
        <p:nvSpPr>
          <p:cNvPr id="99331" name="Rectangle 3"/>
          <p:cNvSpPr>
            <a:spLocks noGrp="1"/>
          </p:cNvSpPr>
          <p:nvPr/>
        </p:nvSpPr>
        <p:spPr>
          <a:xfrm>
            <a:off x="133985" y="1987550"/>
            <a:ext cx="11660505" cy="300037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铁公鸡</a:t>
            </a:r>
            <a:r>
              <a:rPr lang="zh-CN" altLang="en-US" sz="4000" b="1" dirty="0"/>
              <a:t>：比喻一毛不拔非常吝啬的人。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笑面虎</a:t>
            </a:r>
            <a:r>
              <a:rPr lang="zh-CN" altLang="en-US" sz="4000" b="1" dirty="0"/>
              <a:t>：比喻外貌装得善良而心地凶狠的人。 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白眼狼</a:t>
            </a:r>
            <a:r>
              <a:rPr lang="zh-CN" altLang="en-US" sz="4000" b="1" dirty="0"/>
              <a:t>：比喻忘恩负义的人。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地头蛇</a:t>
            </a:r>
            <a:r>
              <a:rPr lang="zh-CN" altLang="en-US" sz="4000" b="1" dirty="0"/>
              <a:t>：比喻当地的强横无赖，欺压人民的人。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462280" y="1344930"/>
            <a:ext cx="113944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文章最后写道奥楚蔑洛夫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“裹紧大衣，接着穿过市场的广场径自走了”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，请设想一下奥楚蔑洛夫离开广场后去了哪里？要求设计的情节符合人物的性格特征。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WordArt 3"/>
          <p:cNvSpPr>
            <a:spLocks noTextEdit="1"/>
          </p:cNvSpPr>
          <p:nvPr/>
        </p:nvSpPr>
        <p:spPr>
          <a:xfrm>
            <a:off x="797560" y="64135"/>
            <a:ext cx="4931410" cy="1063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拓展思考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635" name="Text Box 3"/>
          <p:cNvSpPr txBox="1"/>
          <p:nvPr/>
        </p:nvSpPr>
        <p:spPr>
          <a:xfrm>
            <a:off x="797560" y="4062730"/>
            <a:ext cx="113938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续写：奥楚蔑洛夫离开广场后发生的事，</a:t>
            </a:r>
            <a:r>
              <a:rPr lang="en-US" altLang="zh-CN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100</a:t>
            </a:r>
            <a:r>
              <a:rPr lang="zh-CN" altLang="en-US" sz="48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字以上。</a:t>
            </a:r>
            <a:endParaRPr lang="zh-CN" altLang="en-US" sz="48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963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297180" y="147320"/>
            <a:ext cx="11723370" cy="6277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6000" b="1" dirty="0">
                <a:latin typeface="Times New Roman" panose="02020603050405020304" pitchFamily="18" charset="0"/>
              </a:rPr>
              <a:t>写作提示</a:t>
            </a:r>
            <a:endParaRPr lang="en-US" altLang="zh-CN" sz="60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</a:t>
            </a: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继续去别的地方搜刮民脂民膏。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*又遇见了一起类似狗咬人的案件，又做了相同的处理，或者处理得更圆滑了。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*去找普洛诃尔套近乎。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*去将军家邀功请赏，在此之前到首饰店索要一些金银珠宝，一并送给将军。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*“买”一只小狗送给将军的哥哥。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 去赫留金工作的首饰店寻点儿麻烦。</a:t>
            </a:r>
            <a:b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3600" b="1" dirty="0">
                <a:solidFill>
                  <a:srgbClr val="363BF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*去纠集一批地痞流氓准备殴打赫留金。</a:t>
            </a:r>
            <a:endParaRPr lang="zh-CN" altLang="en-US" sz="3600" b="1" dirty="0">
              <a:solidFill>
                <a:srgbClr val="363BF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/>
          </p:cNvSpPr>
          <p:nvPr>
            <p:ph type="title"/>
          </p:nvPr>
        </p:nvSpPr>
        <p:spPr>
          <a:xfrm>
            <a:off x="212408" y="5969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4800" b="1" dirty="0"/>
              <a:t>《</a:t>
            </a:r>
            <a:r>
              <a:rPr lang="zh-CN" altLang="en-US" sz="4800" b="1" dirty="0"/>
              <a:t>变色龙</a:t>
            </a:r>
            <a:r>
              <a:rPr lang="en-US" altLang="zh-CN" sz="4800" b="1" dirty="0"/>
              <a:t>》</a:t>
            </a:r>
            <a:r>
              <a:rPr lang="zh-CN" altLang="en-US" sz="4800" b="1" dirty="0"/>
              <a:t>续写示例：</a:t>
            </a:r>
            <a:endParaRPr lang="zh-CN" altLang="en-US" sz="4800" b="1" dirty="0"/>
          </a:p>
        </p:txBody>
      </p:sp>
      <p:sp>
        <p:nvSpPr>
          <p:cNvPr id="70659" name="Rectangle 3"/>
          <p:cNvSpPr>
            <a:spLocks noGrp="1"/>
          </p:cNvSpPr>
          <p:nvPr>
            <p:ph idx="1"/>
          </p:nvPr>
        </p:nvSpPr>
        <p:spPr>
          <a:xfrm>
            <a:off x="202565" y="1295400"/>
            <a:ext cx="11786870" cy="4800600"/>
          </a:xfrm>
        </p:spPr>
        <p:txBody>
          <a:bodyPr vert="horz" wrap="square" lIns="91440" tIns="45720" rIns="91440" bIns="45720" anchor="t">
            <a:normAutofit/>
          </a:bodyPr>
          <a:p>
            <a:pPr fontAlgn="auto">
              <a:lnSpc>
                <a:spcPts val="5040"/>
              </a:lnSpc>
              <a:buNone/>
            </a:pPr>
            <a:r>
              <a:rPr lang="en-US" altLang="zh-CN" sz="2400" dirty="0"/>
              <a:t>          </a:t>
            </a:r>
            <a:r>
              <a:rPr lang="en-US" altLang="zh-CN" sz="3600" dirty="0"/>
              <a:t>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奥楚蔑洛夫裹紧大衣走进家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觉得肚子饿了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便吩咐开饭。他正要坐下来吃饭时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巡警进来报告说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外面有客来见。”奥楚蔑洛夫骂道：“混蛋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我不是说过吗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只要是吃饭的时候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我谁也不见。”巡警说：“这个人说有要紧事。”奥楚蔑洛夫又骂道：“糊涂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他要紧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我就不要紧吗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?”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巡警说：“是将军来了。”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0990" y="232410"/>
            <a:ext cx="112903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5040"/>
              </a:lnSpc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奥楚蔑洛夫一听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顿时气焰全灭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怔了好长时间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,“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噌”地从椅子上蹦起来骂道：“饭桶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你怎么不早说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让将军在外面等了这么长时间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说着急忙穿上大衣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出门迎接。 这位大将军头戴将军帽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身穿将军服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腰扎将军带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威风凛凛，不可一世。他一见奥楚蔑洛夫便哈哈大笑。这一笑把奥楚蔑洛夫笑愣了。奥楚蔑洛夫仔细一看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哦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原来自己的大衣穿反了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夹里穿在外面了。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0990" y="232410"/>
            <a:ext cx="112903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5040"/>
              </a:lnSpc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奥楚蔑洛夫急忙脱下大衣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翻正再穿好后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打了个立正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说：“下官迎接来迟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请将军包涵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快屋里请吧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说完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他就像一条狗一样跟着将军往院子里走去。 将军坐在椅子上说：“今天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我来这里不是为了别的事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只是为了狗。对了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那条狗不是我哥哥的。”奥楚蔑洛夫听到这里大骂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那是哪个王八蛋的狗，我一定杀死它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并且要亲自教训教训那个狗的主人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------”“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住口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 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将军厉声喝道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那是我家的狗</a:t>
            </a:r>
            <a:r>
              <a:rPr lang="en-US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!”</a:t>
            </a:r>
            <a:endParaRPr lang="en-US" altLang="zh-CN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Text Box 4"/>
          <p:cNvSpPr txBox="1"/>
          <p:nvPr/>
        </p:nvSpPr>
        <p:spPr>
          <a:xfrm>
            <a:off x="623570" y="236855"/>
            <a:ext cx="11231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契诃夫，俄国伟大的批判现实主义作家，幽默讽刺大师，短篇小说巨匠，著名剧作家，他二十岁开始创作，短篇小说有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《凡卡》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《小公务员之死》《变色龙》等，中篇小说有《第六病室》《草原》等，剧本有《万尼亚舅舅》《三姐妹》《</a:t>
            </a:r>
            <a:r>
              <a:rPr lang="zh-CN" altLang="en-US" sz="40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樱桃园》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等。作品大多取材于俄国中等阶层的“小人物”，描写小市民、小官吏的自私、虚伪、庸俗的丑态，揭露腐朽反动的沙皇统治的罪恶，反映劳动人民的苦难生活。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00990" y="232410"/>
            <a:ext cx="11290300" cy="6529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lnSpc>
                <a:spcPct val="115000"/>
              </a:lnSpc>
              <a:buNone/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奥楚蔑洛夫顿时呆若木鸡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冷汗直流。他结结巴巴地说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------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我骂的是那狗咬的人。”将军这才转怒为乐。 过了一会儿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奥楚蔑洛夫命令巡警说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我命令你快把将军的狗请过来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不得有误。”巡警应了一声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领令去了。过了半天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巡警才把狗找回来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奥楚蔑洛夫急忙把狗抱起来放在桌上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拿起巡警为自己准备的饭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让这条狗饱餐了一顿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将军看着这一切，开心地笑了。 警官奥楚蔑终于把将军送出门外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等他回到自己的院子时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发现自己已大汗淋漓了。他脱掉大 衣 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端坐在椅子上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长长地舒了一口气：可真是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可真是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------ </a:t>
            </a:r>
            <a:endParaRPr lang="en-US" altLang="zh-CN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body" sz="half" idx="1"/>
          </p:nvPr>
        </p:nvSpPr>
        <p:spPr>
          <a:xfrm>
            <a:off x="4114800" y="211455"/>
            <a:ext cx="7866380" cy="3871595"/>
          </a:xfrm>
        </p:spPr>
        <p:txBody>
          <a:bodyPr vert="horz" wrap="square" lIns="91440" tIns="45720" rIns="91440" bIns="45720" anchor="t">
            <a:normAutofit lnSpcReduction="10000"/>
          </a:bodyPr>
          <a:p>
            <a:pPr eaLnBrk="1" hangingPunct="1">
              <a:lnSpc>
                <a:spcPct val="12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契诃夫是我最喜爱的作家，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……</a:t>
            </a:r>
            <a:r>
              <a:rPr lang="zh-CN" altLang="en-US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他的作品不只是简单的招人一笑，一读自然往往会笑，不过笑后总会剩下些什么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……</a:t>
            </a:r>
            <a:r>
              <a:rPr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en-US" altLang="zh-CN" sz="40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鲁迅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363" name="Picture 3" descr="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208915" y="63818"/>
            <a:ext cx="3240088" cy="4373562"/>
          </a:xfrm>
        </p:spPr>
      </p:pic>
      <p:sp>
        <p:nvSpPr>
          <p:cNvPr id="2" name="文本框 1"/>
          <p:cNvSpPr txBox="1"/>
          <p:nvPr/>
        </p:nvSpPr>
        <p:spPr>
          <a:xfrm>
            <a:off x="208915" y="4531360"/>
            <a:ext cx="1097724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伟大的文学家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高尔基</a:t>
            </a:r>
            <a:r>
              <a:rPr lang="zh-CN" altLang="en-US" sz="4000" b="1" dirty="0">
                <a:solidFill>
                  <a:srgbClr val="6600CC"/>
                </a:solidFill>
                <a:latin typeface="宋体" panose="02010600030101010101" pitchFamily="2" charset="-122"/>
                <a:sym typeface="+mn-ea"/>
              </a:rPr>
              <a:t>赞扬他说：“只需一个词就创造一个形象，只需一句话就可以创作一个短篇故事，而且是绝妙的短篇故事。”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99695" y="1052830"/>
            <a:ext cx="12033885" cy="5885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ts val="5020"/>
              </a:lnSpc>
              <a:spcBef>
                <a:spcPts val="0"/>
              </a:spcBef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变色龙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这篇小说写于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1884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年，作家刚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岁。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当时正是俄国沙皇亚历山大三世统治最反动的时期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。民粹派采取个人恐怖手段刺杀了亚历山大二世，不仅没解决任何社会问题，反而促使新上台的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亚历山大三世采取更加反动的高压政策。加强了宪兵警察等专政机构，豢（</a:t>
            </a:r>
            <a:r>
              <a:rPr lang="en-US" altLang="zh-CN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huàn)</a:t>
            </a:r>
            <a:r>
              <a:rPr lang="zh-CN" altLang="en-US" sz="3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养了一批媚上欺下的走狗，为其镇压人民服务。整个俄罗斯笼罩在军警宪兵的白色恐怖之中。沙皇专制警察往往打着遵守法令的官腔但干的却是欺下媚上的勾当。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变色龙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中的奥楚蔑洛夫正是其中的典型代表。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WordArt 3"/>
          <p:cNvSpPr>
            <a:spLocks noTextEdit="1"/>
          </p:cNvSpPr>
          <p:nvPr/>
        </p:nvSpPr>
        <p:spPr>
          <a:xfrm>
            <a:off x="228600" y="138430"/>
            <a:ext cx="392938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p>
            <a:pPr algn="ctr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时代背景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WordArt 2"/>
          <p:cNvSpPr>
            <a:spLocks noTextEdit="1"/>
          </p:cNvSpPr>
          <p:nvPr/>
        </p:nvSpPr>
        <p:spPr>
          <a:xfrm rot="5400000">
            <a:off x="-1524000" y="2040890"/>
            <a:ext cx="5105400" cy="1600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变色龙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1" name="WordArt 6"/>
          <p:cNvSpPr>
            <a:spLocks noTextEdit="1"/>
          </p:cNvSpPr>
          <p:nvPr/>
        </p:nvSpPr>
        <p:spPr>
          <a:xfrm rot="5400000">
            <a:off x="-1431607" y="2040573"/>
            <a:ext cx="5105400" cy="1600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 eaLnBrk="0" hangingPunct="0"/>
            <a:r>
              <a:rPr lang="zh-CN" altLang="en-US" sz="360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变色龙</a:t>
            </a:r>
            <a:endParaRPr lang="zh-CN" altLang="en-US" sz="360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9f2f070828381f3011d29afba9014c086f06f09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288925"/>
            <a:ext cx="4575810" cy="6357620"/>
          </a:xfrm>
          <a:prstGeom prst="rect">
            <a:avLst/>
          </a:prstGeom>
        </p:spPr>
      </p:pic>
      <p:pic>
        <p:nvPicPr>
          <p:cNvPr id="5" name="图片 4" descr="u=1792553925,3091771364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025" y="288290"/>
            <a:ext cx="4761865" cy="63582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3360" y="13335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读读写写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320" name="TextBox 43"/>
          <p:cNvSpPr txBox="1"/>
          <p:nvPr/>
        </p:nvSpPr>
        <p:spPr>
          <a:xfrm>
            <a:off x="213360" y="722630"/>
            <a:ext cx="116325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拧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筛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子（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坎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肩（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   旗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帜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荒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唐（      ）洋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溢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温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情（    ）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惦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记（    ）  恐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吓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）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无精打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采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      ）   无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缘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无故（    ）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异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想天开（      ）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6487</Words>
  <Application>WPS 演示</Application>
  <PresentationFormat>宽屏</PresentationFormat>
  <Paragraphs>523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9" baseType="lpstr">
      <vt:lpstr>Arial</vt:lpstr>
      <vt:lpstr>宋体</vt:lpstr>
      <vt:lpstr>Wingdings</vt:lpstr>
      <vt:lpstr>Tahoma</vt:lpstr>
      <vt:lpstr>Times New Roman</vt:lpstr>
      <vt:lpstr>楷体</vt:lpstr>
      <vt:lpstr>隶书</vt:lpstr>
      <vt:lpstr>华文细黑</vt:lpstr>
      <vt:lpstr>Verdana</vt:lpstr>
      <vt:lpstr>微软雅黑</vt:lpstr>
      <vt:lpstr>Arial Unicode MS</vt:lpstr>
      <vt:lpstr>Calibri Light</vt:lpstr>
      <vt:lpstr>Calibri</vt:lpstr>
      <vt:lpstr>华文楷体</vt:lpstr>
      <vt:lpstr>黑体</vt:lpstr>
      <vt:lpstr>MingLiU</vt:lpstr>
      <vt:lpstr>PMingLiU</vt:lpstr>
      <vt:lpstr>楷体_GB2312</vt:lpstr>
      <vt:lpstr>Times New Roman</vt:lpstr>
      <vt:lpstr>方正舒体</vt:lpstr>
      <vt:lpstr>华文细黑</vt:lpstr>
      <vt:lpstr>华文行楷</vt:lpstr>
      <vt:lpstr>华文新魏</vt:lpstr>
      <vt:lpstr>华文行楷</vt:lpstr>
      <vt:lpstr>楷体_GB2312</vt:lpstr>
      <vt:lpstr>Wingdings</vt:lpstr>
      <vt:lpstr>新宋体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2、按小说的开端、发展、高潮、结局给课文分段 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4、学习本文你在写作方面有何启示？</vt:lpstr>
      <vt:lpstr>PowerPoint 演示文稿</vt:lpstr>
      <vt:lpstr>PowerPoint 演示文稿</vt:lpstr>
      <vt:lpstr>PowerPoint 演示文稿</vt:lpstr>
      <vt:lpstr>PowerPoint 演示文稿</vt:lpstr>
      <vt:lpstr>《变色龙》续写示例：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空谷幽兰</cp:lastModifiedBy>
  <cp:revision>37</cp:revision>
  <dcterms:created xsi:type="dcterms:W3CDTF">2018-10-22T03:28:00Z</dcterms:created>
  <dcterms:modified xsi:type="dcterms:W3CDTF">2018-10-26T09:02:22Z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