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"/>
  </p:notesMasterIdLst>
  <p:sldIdLst>
    <p:sldId id="277" r:id="rId6"/>
    <p:sldId id="278" r:id="rId7"/>
    <p:sldId id="294" r:id="rId8"/>
    <p:sldId id="279" r:id="rId9"/>
    <p:sldId id="280" r:id="rId10"/>
    <p:sldId id="313" r:id="rId11"/>
    <p:sldId id="259" r:id="rId12"/>
    <p:sldId id="296" r:id="rId13"/>
    <p:sldId id="283" r:id="rId14"/>
    <p:sldId id="318" r:id="rId15"/>
    <p:sldId id="319" r:id="rId16"/>
    <p:sldId id="285" r:id="rId17"/>
    <p:sldId id="288" r:id="rId18"/>
    <p:sldId id="320" r:id="rId19"/>
    <p:sldId id="290" r:id="rId20"/>
    <p:sldId id="321" r:id="rId21"/>
    <p:sldId id="323" r:id="rId22"/>
    <p:sldId id="324" r:id="rId23"/>
    <p:sldId id="338" r:id="rId24"/>
    <p:sldId id="300" r:id="rId25"/>
    <p:sldId id="292" r:id="rId26"/>
    <p:sldId id="270" r:id="rId27"/>
    <p:sldId id="299" r:id="rId28"/>
    <p:sldId id="322" r:id="rId29"/>
    <p:sldId id="297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845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570" y="54"/>
      </p:cViewPr>
      <p:guideLst>
        <p:guide orient="horz" pos="2212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6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75399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3" name="标题 2052"/>
          <p:cNvSpPr>
            <a:spLocks noGrp="1"/>
          </p:cNvSpPr>
          <p:nvPr>
            <p:ph type="ctrTitle" sz="quarter"/>
          </p:nvPr>
        </p:nvSpPr>
        <p:spPr>
          <a:xfrm>
            <a:off x="685800" y="3465513"/>
            <a:ext cx="7772400" cy="10810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defRPr sz="36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4" name="副标题 2053"/>
          <p:cNvSpPr>
            <a:spLocks noGrp="1"/>
          </p:cNvSpPr>
          <p:nvPr>
            <p:ph type="subTitle" sz="quarter" idx="1"/>
          </p:nvPr>
        </p:nvSpPr>
        <p:spPr>
          <a:xfrm>
            <a:off x="1368425" y="4689475"/>
            <a:ext cx="6400800" cy="936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 algn="ctr">
              <a:buNone/>
              <a:defRPr sz="2800"/>
            </a:lvl1pPr>
            <a:lvl2pPr lvl="1" algn="ctr">
              <a:buNone/>
              <a:defRPr sz="2800"/>
            </a:lvl2pPr>
            <a:lvl3pPr lvl="2" algn="ctr">
              <a:buNone/>
              <a:defRPr sz="2800"/>
            </a:lvl3pPr>
            <a:lvl4pPr lvl="3" algn="ctr">
              <a:buNone/>
              <a:defRPr sz="2800"/>
            </a:lvl4pPr>
            <a:lvl5pPr lvl="4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  <p:hf sldNum="0" hdr="0" ftr="0"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2504" cy="4641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84313"/>
            <a:ext cx="4032504" cy="4641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slideLayout" Target="../slideLayouts/slideLayout45.xml" /><Relationship Id="rId13" Type="http://schemas.openxmlformats.org/officeDocument/2006/relationships/image" Target="../media/image3.jpe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031" name="图片 1030" descr="无标题-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Arial" panose="020b0604020202020204" pitchFamily="34" charset="0"/>
          <a:ea typeface="华文新魏" panose="0201080004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/>
              <a:pPr lvl="0" eaLnBrk="1" hangingPunct="1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2021/1/31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2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1030" name="文本占位符 1029"/>
          <p:cNvSpPr>
            <a:spLocks noGrp="1"/>
          </p:cNvSpPr>
          <p:nvPr>
            <p:ph type="body" idx="5"/>
          </p:nvPr>
        </p:nvSpPr>
        <p:spPr>
          <a:xfrm>
            <a:off x="457200" y="1484313"/>
            <a:ext cx="8229600" cy="4641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med">
    <p:fade thruBlk="1"/>
  </p:transition>
  <p:timing/>
  <p:txStyles>
    <p:titleStyle>
      <a:lvl1pPr marL="914400" lvl="0" indent="-9144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audio" Target="../media/camera4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audio" Target="../media/camera4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audio" Target="../media/camera4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0.jpeg" /><Relationship Id="rId3" Type="http://schemas.openxmlformats.org/officeDocument/2006/relationships/audio" Target="../media/audio55.wav" /><Relationship Id="rId4" Type="http://schemas.openxmlformats.org/officeDocument/2006/relationships/audio" Target="../media/audio88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audio" Target="../media/chimes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Relationship Id="rId3" Type="http://schemas.openxmlformats.org/officeDocument/2006/relationships/audio" Target="../media/audio33.wav" /><Relationship Id="rId4" Type="http://schemas.openxmlformats.org/officeDocument/2006/relationships/audio" Target="../media/camera4.wav" /><Relationship Id="rId5" Type="http://schemas.openxmlformats.org/officeDocument/2006/relationships/audio" Target="../media/audio55.wav" /><Relationship Id="rId6" Type="http://schemas.openxmlformats.org/officeDocument/2006/relationships/audio" Target="../media/audio66.wav" /><Relationship Id="rId7" Type="http://schemas.openxmlformats.org/officeDocument/2006/relationships/audio" Target="../media/audio77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9.png" /><Relationship Id="rId3" Type="http://schemas.openxmlformats.org/officeDocument/2006/relationships/audio" Target="NULL" /><Relationship Id="rId4" Type="http://schemas.microsoft.com/office/2007/relationships/media" Target="file:///C:\WINDOWS\Desktop\&#31109;&#38498;&#38047;&#22768;.mp3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3" name="图片 27652" descr="Zhuanti_Guohua_Xieyishanshui_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矩形 27653"/>
          <p:cNvSpPr/>
          <p:nvPr/>
        </p:nvSpPr>
        <p:spPr>
          <a:xfrm>
            <a:off x="1476375" y="1052513"/>
            <a:ext cx="640873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渡荆门送别</a:t>
            </a:r>
          </a:p>
          <a:p>
            <a:pPr algn="ctr"/>
            <a:r>
              <a:rPr lang="zh-CN" altLang="en-US" sz="1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李白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李白从哪里来？要到哪里去？</a:t>
            </a:r>
            <a:br>
              <a:rPr lang="zh-CN" altLang="en-US"/>
            </a:br>
            <a:r>
              <a:rPr lang="zh-CN" altLang="en-US"/>
              <a:t>根据什么得此结论？</a:t>
            </a:r>
          </a:p>
        </p:txBody>
      </p:sp>
      <p:sp>
        <p:nvSpPr>
          <p:cNvPr id="90115" name="Rectangle 3"/>
          <p:cNvSpPr>
            <a:spLocks noGrp="1"/>
          </p:cNvSpPr>
          <p:nvPr>
            <p:ph idx="1"/>
          </p:nvPr>
        </p:nvSpPr>
        <p:spPr>
          <a:xfrm>
            <a:off x="457200" y="2103438"/>
            <a:ext cx="8229600" cy="4022725"/>
          </a:xfrm>
        </p:spPr>
        <p:txBody>
          <a:bodyPr wrap="square" lIns="91440" tIns="45720" rIns="91440" bIns="45720" anchor="t"/>
          <a:lstStyle/>
          <a:p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从家乡来，到楚国去。</a:t>
            </a:r>
          </a:p>
          <a:p>
            <a:pPr lvl="1"/>
            <a:r>
              <a:rPr lang="zh-CN" altLang="en-US" sz="3600">
                <a:solidFill>
                  <a:srgbClr val="FF0000"/>
                </a:solidFill>
                <a:ea typeface="楷体_GB2312" panose="02010609030101010101" pitchFamily="1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渡远荆门外，来从楚国游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1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1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仍怜故乡水，万里送行舟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1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两句可证。</a:t>
            </a:r>
          </a:p>
          <a:p>
            <a:endParaRPr lang="en-US" altLang="zh-CN" sz="4000">
              <a:solidFill>
                <a:schemeClr val="accent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哪几句写所见到的景色？</a:t>
            </a:r>
          </a:p>
        </p:txBody>
      </p:sp>
      <p:sp>
        <p:nvSpPr>
          <p:cNvPr id="91139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68663"/>
          </a:xfrm>
        </p:spPr>
        <p:txBody>
          <a:bodyPr wrap="square" lIns="91440" tIns="45720" rIns="91440" bIns="45720" anchor="t"/>
          <a:lstStyle/>
          <a:p>
            <a:pPr algn="ctr"/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山随平野尽，</a:t>
            </a:r>
            <a:b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江入大荒流。</a:t>
            </a:r>
            <a:b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月下飞天镜，</a:t>
            </a:r>
            <a:b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云生结海楼。</a:t>
            </a:r>
          </a:p>
        </p:txBody>
      </p:sp>
      <p:sp>
        <p:nvSpPr>
          <p:cNvPr id="31748" name="WordArt 4"/>
          <p:cNvSpPr>
            <a:spLocks noTextEdit="1"/>
          </p:cNvSpPr>
          <p:nvPr/>
        </p:nvSpPr>
        <p:spPr>
          <a:xfrm>
            <a:off x="3390900" y="4953000"/>
            <a:ext cx="2362200" cy="838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6056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壮阔雄奇</a:t>
            </a:r>
          </a:p>
        </p:txBody>
      </p:sp>
      <p:sp>
        <p:nvSpPr>
          <p:cNvPr id="41988" name="AutoShape 5">
            <a:hlinkClick action="ppaction://hlinkshowjump?jump=nextslide"/>
          </p:cNvPr>
          <p:cNvSpPr/>
          <p:nvPr/>
        </p:nvSpPr>
        <p:spPr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2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9" name="AutoShape 6">
            <a:hlinkClick action="ppaction://hlinkshowjump?jump=previousslide"/>
          </p:cNvPr>
          <p:cNvSpPr/>
          <p:nvPr/>
        </p:nvSpPr>
        <p:spPr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2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0" name="AutoShape 7">
            <a:hlinkClick action="ppaction://hlinkshowjump?jump=firstslide"/>
          </p:cNvPr>
          <p:cNvSpPr/>
          <p:nvPr/>
        </p:nvSpPr>
        <p:spPr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7" name="矩形 33796"/>
          <p:cNvSpPr/>
          <p:nvPr/>
        </p:nvSpPr>
        <p:spPr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颔联</a:t>
            </a:r>
          </a:p>
          <a:p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山随平野尽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江入大荒流。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1042988" y="2060575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平野：平原。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大荒：广阔无际的原野。</a:t>
            </a: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绘山势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流水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原野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  <p:sp>
        <p:nvSpPr>
          <p:cNvPr id="33800" name="矩形 33799"/>
          <p:cNvSpPr/>
          <p:nvPr/>
        </p:nvSpPr>
        <p:spPr>
          <a:xfrm>
            <a:off x="395288" y="3860800"/>
            <a:ext cx="8101012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颈联</a:t>
            </a:r>
          </a:p>
          <a:p>
            <a:r>
              <a:rPr lang="zh-CN" altLang="en-US" sz="4400" b="1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月下飞天镜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云生结海楼。</a:t>
            </a:r>
          </a:p>
          <a:p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写水中映月画，天边云霞图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5" name="矩形 35844"/>
          <p:cNvSpPr/>
          <p:nvPr/>
        </p:nvSpPr>
        <p:spPr>
          <a:xfrm>
            <a:off x="0" y="1125538"/>
            <a:ext cx="91440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中间四句对偶，“平野”对“大荒”，“天镜”对“海楼”，佳句佳对。赋予了江水以人的浓厚的感情，这水情意真挚地把诗人送到楚国。这真是诗意盎然，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情景交融。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752600"/>
          </a:xfrm>
        </p:spPr>
        <p:txBody>
          <a:bodyPr wrap="square" lIns="91440" tIns="45720" rIns="91440" bIns="45720" anchor="ctr"/>
          <a:lstStyle/>
          <a:p>
            <a:r>
              <a:rPr lang="en-US" altLang="zh-CN" sz="4000">
                <a:solidFill>
                  <a:srgbClr val="FF0000"/>
                </a:solidFill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</a:rPr>
              <a:t>仍怜故乡水，万里送行舟</a:t>
            </a:r>
            <a:r>
              <a:rPr lang="zh-CN" altLang="en-US" sz="4000">
                <a:solidFill>
                  <a:srgbClr val="FF0000"/>
                </a:solidFill>
              </a:rPr>
              <a:t>”</a:t>
            </a:r>
            <a:b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sz="4000">
                <a:latin typeface="宋体" panose="02010600030101010101" pitchFamily="2" charset="-122"/>
              </a:rPr>
              <a:t>采用什么手法？</a:t>
            </a:r>
            <a:br>
              <a:rPr lang="zh-CN" altLang="en-US" sz="4000">
                <a:latin typeface="宋体" panose="02010600030101010101" pitchFamily="2" charset="-122"/>
              </a:rPr>
            </a:br>
            <a:r>
              <a:rPr lang="zh-CN" altLang="en-US" sz="4000">
                <a:latin typeface="宋体" panose="02010600030101010101" pitchFamily="2" charset="-122"/>
              </a:rPr>
              <a:t>含有什么感情？</a:t>
            </a:r>
          </a:p>
        </p:txBody>
      </p:sp>
      <p:sp>
        <p:nvSpPr>
          <p:cNvPr id="93187" name="Rectangle 3"/>
          <p:cNvSpPr>
            <a:spLocks noGrp="1"/>
          </p:cNvSpPr>
          <p:nvPr>
            <p:ph idx="1"/>
          </p:nvPr>
        </p:nvSpPr>
        <p:spPr>
          <a:xfrm>
            <a:off x="457200" y="2606675"/>
            <a:ext cx="8229600" cy="3519488"/>
          </a:xfrm>
        </p:spPr>
        <p:txBody>
          <a:bodyPr wrap="square" lIns="91440" tIns="45720" rIns="91440" bIns="45720" anchor="t"/>
          <a:lstStyle/>
          <a:p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拟人手法，故乡的水送我来楚国。</a:t>
            </a:r>
          </a:p>
          <a:p>
            <a:r>
              <a:rPr lang="zh-CN" altLang="en-US" sz="40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含有怀念故乡的感情。</a:t>
            </a:r>
          </a:p>
        </p:txBody>
      </p:sp>
      <p:sp>
        <p:nvSpPr>
          <p:cNvPr id="43011" name="AutoShape 4">
            <a:hlinkClick action="ppaction://hlinkshowjump?jump=nextslide"/>
          </p:cNvPr>
          <p:cNvSpPr/>
          <p:nvPr/>
        </p:nvSpPr>
        <p:spPr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2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AutoShape 5">
            <a:hlinkClick action="ppaction://hlinkshowjump?jump=previousslide"/>
          </p:cNvPr>
          <p:cNvSpPr/>
          <p:nvPr/>
        </p:nvSpPr>
        <p:spPr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2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3" name="AutoShape 6">
            <a:hlinkClick action="ppaction://hlinkshowjump?jump=firstslide"/>
          </p:cNvPr>
          <p:cNvSpPr/>
          <p:nvPr/>
        </p:nvSpPr>
        <p:spPr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CCFF"/>
            </a:gs>
            <a:gs pos="50000">
              <a:schemeClr val="bg1"/>
            </a:gs>
            <a:gs pos="100000">
              <a:srgbClr val="FF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9" name="矩形 36868"/>
          <p:cNvSpPr/>
          <p:nvPr/>
        </p:nvSpPr>
        <p:spPr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尾联</a:t>
            </a:r>
          </a:p>
          <a:p>
            <a:r>
              <a:rPr lang="zh-CN" altLang="en-US" sz="4400" b="1">
                <a:solidFill>
                  <a:srgbClr val="00808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zh-CN" altLang="en-US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仍怜故乡水</a:t>
            </a:r>
            <a:r>
              <a:rPr lang="en-US" altLang="zh-CN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万里送行舟</a:t>
            </a:r>
          </a:p>
        </p:txBody>
      </p:sp>
      <p:sp>
        <p:nvSpPr>
          <p:cNvPr id="36871" name="矩形 36870"/>
          <p:cNvSpPr/>
          <p:nvPr/>
        </p:nvSpPr>
        <p:spPr>
          <a:xfrm>
            <a:off x="1258888" y="1773238"/>
            <a:ext cx="6842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抒深沉思乡之情</a:t>
            </a:r>
            <a:r>
              <a:rPr lang="en-US" altLang="zh-CN" sz="4400" b="1">
                <a:solidFill>
                  <a:srgbClr val="0066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</a:p>
        </p:txBody>
      </p:sp>
      <p:sp>
        <p:nvSpPr>
          <p:cNvPr id="36873" name="矩形 36872"/>
          <p:cNvSpPr/>
          <p:nvPr/>
        </p:nvSpPr>
        <p:spPr>
          <a:xfrm>
            <a:off x="0" y="2371725"/>
            <a:ext cx="91440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结尾二句，诗人发出由衷的心声：这长江是故乡的水啊，所以它才不远万里把我送到江汉平原。诗人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抒发了爱祖国、爱自然、爱故乡的深挚的感情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。诗中写的长江之水，是来自故乡的水，它在蜀楚交界的荆门山送别诗人，把李白送入了更加广阔的天地之中。在这一描写中，表现了初离蜀地的诗人对家乡的深深依恋。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Rectangle 2"/>
          <p:cNvSpPr>
            <a:spLocks noGrp="1"/>
          </p:cNvSpPr>
          <p:nvPr>
            <p:ph idx="1"/>
          </p:nvPr>
        </p:nvSpPr>
        <p:spPr>
          <a:xfrm>
            <a:off x="684213" y="-242887"/>
            <a:ext cx="7848600" cy="6553200"/>
          </a:xfrm>
        </p:spPr>
        <p:txBody>
          <a:bodyPr wrap="square" lIns="91440" tIns="45720" rIns="91440" bIns="45720" anchor="t"/>
          <a:lstStyle/>
          <a:p>
            <a:endParaRPr lang="en-US" altLang="zh-CN"/>
          </a:p>
          <a:p>
            <a:endParaRPr lang="en-US" altLang="zh-CN"/>
          </a:p>
        </p:txBody>
      </p:sp>
      <p:sp>
        <p:nvSpPr>
          <p:cNvPr id="44034" name="Rectangle 3"/>
          <p:cNvSpPr/>
          <p:nvPr/>
        </p:nvSpPr>
        <p:spPr>
          <a:xfrm>
            <a:off x="704850" y="692150"/>
            <a:ext cx="8439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首联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交代远渡的地点和此行的目的。</a:t>
            </a:r>
          </a:p>
        </p:txBody>
      </p:sp>
      <p:sp>
        <p:nvSpPr>
          <p:cNvPr id="44035" name="Rectangle 4"/>
          <p:cNvSpPr/>
          <p:nvPr/>
        </p:nvSpPr>
        <p:spPr>
          <a:xfrm>
            <a:off x="719138" y="1557338"/>
            <a:ext cx="842486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颔联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写渡过荆门进入楚地的壮阔景色，画出一幅气势磅衡的万里长江图</a:t>
            </a:r>
          </a:p>
        </p:txBody>
      </p:sp>
      <p:sp>
        <p:nvSpPr>
          <p:cNvPr id="44036" name="Rectangle 5"/>
          <p:cNvSpPr/>
          <p:nvPr/>
        </p:nvSpPr>
        <p:spPr>
          <a:xfrm>
            <a:off x="827088" y="3284538"/>
            <a:ext cx="762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颈联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则变换视角，描写长江的近   景：月下飞天镜，云生结海楼</a:t>
            </a:r>
          </a:p>
        </p:txBody>
      </p:sp>
      <p:sp>
        <p:nvSpPr>
          <p:cNvPr id="44037" name="Rectangle 6"/>
          <p:cNvSpPr/>
          <p:nvPr/>
        </p:nvSpPr>
        <p:spPr>
          <a:xfrm>
            <a:off x="971550" y="4941888"/>
            <a:ext cx="5867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尾联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抒发了思乡深情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Rectangle 2"/>
          <p:cNvSpPr/>
          <p:nvPr/>
        </p:nvSpPr>
        <p:spPr>
          <a:xfrm>
            <a:off x="0" y="304800"/>
            <a:ext cx="9144000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渡远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荆门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外，来从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楚国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游。</a:t>
            </a:r>
          </a:p>
          <a:p>
            <a:pPr algn="ctr"/>
            <a:b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随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平野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尽，江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入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大荒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流。</a:t>
            </a:r>
          </a:p>
          <a:p>
            <a:pPr algn="ctr"/>
            <a:b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月下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天镜，云生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海楼。</a:t>
            </a:r>
          </a:p>
          <a:p>
            <a:pPr algn="ctr"/>
            <a:b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仍怜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故乡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水，万里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送行</a:t>
            </a:r>
            <a:r>
              <a:rPr lang="en-US" altLang="zh-CN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40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舟</a:t>
            </a:r>
            <a:r>
              <a:rPr lang="zh-CN" altLang="en-US" sz="4000" b="1">
                <a:solidFill>
                  <a:srgbClr val="66CC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/>
          <p:nvPr/>
        </p:nvSpPr>
        <p:spPr>
          <a:xfrm>
            <a:off x="7543800" y="1447800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远景</a:t>
            </a:r>
          </a:p>
        </p:txBody>
      </p:sp>
      <p:sp>
        <p:nvSpPr>
          <p:cNvPr id="59398" name="Rectangle 6"/>
          <p:cNvSpPr/>
          <p:nvPr/>
        </p:nvSpPr>
        <p:spPr>
          <a:xfrm>
            <a:off x="5486400" y="3352800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</a:p>
        </p:txBody>
      </p:sp>
      <p:sp>
        <p:nvSpPr>
          <p:cNvPr id="59399" name="AutoShape 7"/>
          <p:cNvSpPr/>
          <p:nvPr/>
        </p:nvSpPr>
        <p:spPr>
          <a:xfrm>
            <a:off x="990600" y="685800"/>
            <a:ext cx="152400" cy="2590800"/>
          </a:xfrm>
          <a:prstGeom prst="leftBrace">
            <a:avLst>
              <a:gd name="adj1" fmla="val 14158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400" name="Text Box 8"/>
          <p:cNvSpPr txBox="1"/>
          <p:nvPr/>
        </p:nvSpPr>
        <p:spPr>
          <a:xfrm>
            <a:off x="0" y="533400"/>
            <a:ext cx="915988" cy="189230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宋体" panose="02010600030101010101" pitchFamily="2" charset="-122"/>
              </a:rPr>
              <a:t>渡荆门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1" name="Text Box 9"/>
          <p:cNvSpPr txBox="1"/>
          <p:nvPr/>
        </p:nvSpPr>
        <p:spPr>
          <a:xfrm>
            <a:off x="0" y="3810000"/>
            <a:ext cx="793750" cy="109220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送别</a:t>
            </a:r>
          </a:p>
        </p:txBody>
      </p:sp>
      <p:sp>
        <p:nvSpPr>
          <p:cNvPr id="59402" name="AutoShape 10"/>
          <p:cNvSpPr/>
          <p:nvPr/>
        </p:nvSpPr>
        <p:spPr>
          <a:xfrm>
            <a:off x="609600" y="4191000"/>
            <a:ext cx="609600" cy="333375"/>
          </a:xfrm>
          <a:custGeom>
            <a:cxnLst>
              <a:cxn ang="17694720">
                <a:pos x="12903199" y="0"/>
              </a:cxn>
              <a:cxn ang="11796480">
                <a:pos x="0" y="2572667"/>
              </a:cxn>
              <a:cxn ang="5898240">
                <a:pos x="12903199" y="5145319"/>
              </a:cxn>
              <a:cxn ang="0">
                <a:pos x="17204267" y="2572667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3" name="Rectangle 11"/>
          <p:cNvSpPr/>
          <p:nvPr/>
        </p:nvSpPr>
        <p:spPr>
          <a:xfrm>
            <a:off x="7696200" y="2743200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近景</a:t>
            </a:r>
          </a:p>
        </p:txBody>
      </p:sp>
      <p:sp>
        <p:nvSpPr>
          <p:cNvPr id="59404" name="Rectangle 12"/>
          <p:cNvSpPr/>
          <p:nvPr/>
        </p:nvSpPr>
        <p:spPr>
          <a:xfrm>
            <a:off x="7620000" y="381000"/>
            <a:ext cx="1203325" cy="701675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叙事</a:t>
            </a:r>
          </a:p>
        </p:txBody>
      </p:sp>
      <p:sp>
        <p:nvSpPr>
          <p:cNvPr id="59405" name="Rectangle 13"/>
          <p:cNvSpPr/>
          <p:nvPr/>
        </p:nvSpPr>
        <p:spPr>
          <a:xfrm>
            <a:off x="7620000" y="3962400"/>
            <a:ext cx="1203325" cy="701675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抒情</a:t>
            </a:r>
          </a:p>
        </p:txBody>
      </p:sp>
      <p:sp>
        <p:nvSpPr>
          <p:cNvPr id="59406" name="AutoShape 14"/>
          <p:cNvSpPr/>
          <p:nvPr/>
        </p:nvSpPr>
        <p:spPr>
          <a:xfrm>
            <a:off x="7543800" y="1905000"/>
            <a:ext cx="152400" cy="1295400"/>
          </a:xfrm>
          <a:prstGeom prst="rightBrace">
            <a:avLst>
              <a:gd name="adj1" fmla="val 707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407" name="Rectangle 15"/>
          <p:cNvSpPr/>
          <p:nvPr/>
        </p:nvSpPr>
        <p:spPr>
          <a:xfrm>
            <a:off x="7696200" y="2133600"/>
            <a:ext cx="1203325" cy="701675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写景</a:t>
            </a:r>
          </a:p>
        </p:txBody>
      </p:sp>
      <p:sp>
        <p:nvSpPr>
          <p:cNvPr id="59408" name="Rectangle 16"/>
          <p:cNvSpPr/>
          <p:nvPr/>
        </p:nvSpPr>
        <p:spPr>
          <a:xfrm>
            <a:off x="3657600" y="4495800"/>
            <a:ext cx="1203325" cy="70167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拟人</a:t>
            </a:r>
          </a:p>
        </p:txBody>
      </p:sp>
      <p:sp>
        <p:nvSpPr>
          <p:cNvPr id="59409" name="Rectangle 17"/>
          <p:cNvSpPr/>
          <p:nvPr/>
        </p:nvSpPr>
        <p:spPr>
          <a:xfrm>
            <a:off x="0" y="2205038"/>
            <a:ext cx="1295400" cy="155575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对偶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6" grpId="0"/>
      <p:bldP spid="59398" grpId="0"/>
      <p:bldP spid="59399" grpId="0"/>
      <p:bldP spid="59400" grpId="0"/>
      <p:bldP spid="59401" grpId="0"/>
      <p:bldP spid="59402" grpId="0"/>
      <p:bldP spid="59403" grpId="0"/>
      <p:bldP spid="59404" grpId="0"/>
      <p:bldP spid="59405" grpId="0"/>
      <p:bldP spid="59406" grpId="0"/>
      <p:bldP spid="59407" grpId="0"/>
      <p:bldP spid="59408" grpId="0"/>
      <p:bldP spid="594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7" name="Rectangle 3"/>
          <p:cNvSpPr/>
          <p:nvPr/>
        </p:nvSpPr>
        <p:spPr>
          <a:xfrm>
            <a:off x="594360" y="847725"/>
            <a:ext cx="79546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渡荆门送别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这首诗以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清新飘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逸的笔触描绘了沿长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江顺流而下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所见到的景象，表达了诗人对祖国山河的赞美，对故乡依依不舍之情。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云形标注 9218" descr="粉色面巾纸"/>
          <p:cNvSpPr/>
          <p:nvPr/>
        </p:nvSpPr>
        <p:spPr>
          <a:xfrm>
            <a:off x="179388" y="260350"/>
            <a:ext cx="2339975" cy="1760538"/>
          </a:xfrm>
          <a:prstGeom prst="cloudCallout">
            <a:avLst>
              <a:gd name="adj1" fmla="val 62551"/>
              <a:gd name="adj2" fmla="val -1940"/>
            </a:avLst>
          </a:prstGeom>
          <a:blipFill rotWithShape="1">
            <a:blip r:embed="rId2"/>
            <a:stretch>
              <a:fillRect/>
            </a:stretch>
          </a:blipFill>
          <a:ln w="9525" cap="flat" cmpd="sng">
            <a:pattFill prst="plaid">
              <a:fgClr>
                <a:srgbClr val="FF3399"/>
              </a:fgClr>
              <a:bgClr>
                <a:srgbClr val="FFFFFF"/>
              </a:bgClr>
            </a:patt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讨论</a:t>
            </a:r>
          </a:p>
        </p:txBody>
      </p:sp>
      <p:sp>
        <p:nvSpPr>
          <p:cNvPr id="9221" name="矩形 9220"/>
          <p:cNvSpPr/>
          <p:nvPr/>
        </p:nvSpPr>
        <p:spPr>
          <a:xfrm>
            <a:off x="2843213" y="677863"/>
            <a:ext cx="59055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      1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、 课题为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《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渡荆门送别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》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，谁为谁送别？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74295" y="2574290"/>
            <a:ext cx="8730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</a:rPr>
              <a:t>    </a:t>
            </a:r>
            <a:r>
              <a:rPr lang="zh-CN" altLang="en-US" sz="3600">
                <a:latin typeface="Arial" panose="020b0604020202020204" pitchFamily="34" charset="0"/>
                <a:ea typeface="隶书" panose="02010509060101010101" pitchFamily="49" charset="-122"/>
              </a:rPr>
              <a:t>诗人不说自己思念故乡，而说故乡之水</a:t>
            </a:r>
          </a:p>
          <a:p>
            <a:r>
              <a:rPr lang="zh-CN" altLang="en-US" sz="3600">
                <a:latin typeface="Arial" panose="020b0604020202020204" pitchFamily="34" charset="0"/>
                <a:ea typeface="隶书" panose="02010509060101010101" pitchFamily="49" charset="-122"/>
              </a:rPr>
              <a:t>恋恋不舍地一路送我远行，它怀着深情厚</a:t>
            </a:r>
          </a:p>
          <a:p>
            <a:r>
              <a:rPr lang="zh-CN" altLang="en-US" sz="3600">
                <a:latin typeface="Arial" panose="020b0604020202020204" pitchFamily="34" charset="0"/>
                <a:ea typeface="隶书" panose="02010509060101010101" pitchFamily="49" charset="-122"/>
              </a:rPr>
              <a:t>意，万里送行舟，越发显出自己的思乡之深。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6" name="图片 28675" descr="tu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275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28677" descr="图片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0"/>
            <a:ext cx="4735512" cy="594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Text Box 4"/>
          <p:cNvSpPr txBox="1"/>
          <p:nvPr/>
        </p:nvSpPr>
        <p:spPr>
          <a:xfrm>
            <a:off x="685800" y="2362200"/>
            <a:ext cx="73152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尾联中的故乡水是指流经故乡的水，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万里送行舟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指的是故乡水如今怀着深情厚意载我远行。</a:t>
            </a:r>
            <a:r>
              <a:rPr lang="zh-CN" altLang="en-US" sz="3200" b="1">
                <a:solidFill>
                  <a:schemeClr val="tx1"/>
                </a:solidFill>
                <a:latin typeface="华文隶书" panose="02010800040101010101" pitchFamily="2" charset="-122"/>
              </a:rPr>
              <a:t>用拟人的手法，借写故乡水有情，不远万里，依恋不舍送我远别故乡，表达了诗人离开故乡时依依不舍，思念故乡的感情。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chemeClr val="tx1"/>
              </a:solidFill>
              <a:latin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790" y="224155"/>
            <a:ext cx="772858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000" b="1">
                <a:solidFill>
                  <a:schemeClr val="accent4"/>
                </a:solidFill>
                <a:effectLst/>
              </a:rPr>
              <a:t>2.</a:t>
            </a:r>
            <a:r>
              <a:rPr lang="zh-CN" altLang="en-US" sz="4000" b="1">
                <a:solidFill>
                  <a:schemeClr val="accent4"/>
                </a:solidFill>
                <a:effectLst/>
              </a:rPr>
              <a:t>赏析尾联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2" name="图片 37891" descr="FR6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矩形 37893"/>
          <p:cNvSpPr/>
          <p:nvPr/>
        </p:nvSpPr>
        <p:spPr>
          <a:xfrm>
            <a:off x="2195513" y="620713"/>
            <a:ext cx="6337300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99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思想内容</a:t>
            </a:r>
          </a:p>
          <a:p>
            <a:r>
              <a:rPr lang="zh-CN" altLang="en-US" sz="4800"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4800" b="1">
                <a:latin typeface="Arial" panose="020b0604020202020204" pitchFamily="34" charset="0"/>
                <a:ea typeface="华文新魏" panose="02010800040101010101" pitchFamily="2" charset="-122"/>
              </a:rPr>
              <a:t>主要表现久居异地之人的思乡之情</a:t>
            </a:r>
          </a:p>
        </p:txBody>
      </p:sp>
      <p:sp>
        <p:nvSpPr>
          <p:cNvPr id="37896" name="矩形 37895"/>
          <p:cNvSpPr/>
          <p:nvPr/>
        </p:nvSpPr>
        <p:spPr>
          <a:xfrm>
            <a:off x="827088" y="3284538"/>
            <a:ext cx="6913562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写作特点</a:t>
            </a:r>
          </a:p>
          <a:p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叙事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写景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抒情结合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浑然一体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16385"/>
          <p:cNvSpPr/>
          <p:nvPr/>
        </p:nvSpPr>
        <p:spPr>
          <a:xfrm>
            <a:off x="179388" y="3704273"/>
            <a:ext cx="705993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望阙云遮眼，思乡雨滴心。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阴雨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白居易</a:t>
            </a:r>
          </a:p>
          <a:p>
            <a:pPr algn="ctr"/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281305" y="2742883"/>
            <a:ext cx="8828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日暮乡关何处是，烟波江上使人愁。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《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黄鹤楼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》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崔颢</a:t>
            </a:r>
            <a:endParaRPr lang="zh-CN" altLang="en-US" sz="28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281305" y="1913890"/>
            <a:ext cx="8754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举头望明月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</a:rPr>
              <a:t>低头思故乡。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《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静夜思</a:t>
            </a:r>
            <a:r>
              <a:rPr lang="en-US" altLang="zh-CN" sz="2800" b="1">
                <a:latin typeface="+mj-ea"/>
                <a:ea typeface="+mj-ea"/>
                <a:sym typeface="+mn-ea"/>
              </a:rPr>
              <a:t>》</a:t>
            </a:r>
            <a:r>
              <a:rPr lang="zh-CN" altLang="en-US" sz="2800" b="1">
                <a:latin typeface="+mj-ea"/>
                <a:ea typeface="+mj-ea"/>
                <a:sym typeface="+mn-ea"/>
              </a:rPr>
              <a:t>李白</a:t>
            </a:r>
          </a:p>
        </p:txBody>
      </p:sp>
      <p:sp>
        <p:nvSpPr>
          <p:cNvPr id="16389" name="二十四角星 16388"/>
          <p:cNvSpPr/>
          <p:nvPr/>
        </p:nvSpPr>
        <p:spPr>
          <a:xfrm>
            <a:off x="45085" y="185420"/>
            <a:ext cx="3218180" cy="1541145"/>
          </a:xfrm>
          <a:prstGeom prst="star24">
            <a:avLst>
              <a:gd name="adj" fmla="val 435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latin typeface="Arial" panose="020b0604020202020204" pitchFamily="34" charset="0"/>
              </a:rPr>
              <a:t>思乡名句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605" y="20320"/>
            <a:ext cx="3352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深入探究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424815" y="3014980"/>
            <a:ext cx="7391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颈联变换视角，描写长江的近景，谈谈这联诗所描绘的意境？</a:t>
            </a:r>
            <a:endParaRPr lang="zh-CN" altLang="en-US" sz="3200">
              <a:latin typeface="华文隶书" panose="0201080004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367665" y="4184650"/>
            <a:ext cx="81045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月下飞天镜”是月夜俯视所见。明月本在天上，倒映在流速缓慢的长江水中，好像从天上飞来一面明镜。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“云生结海楼”是白昼眺望所见。云多，则天空高远，反衬原野低平、江岸辽阔、两岸平旷的景色，在自然美景中融进了诗人见到平原时欣喜的感受。 </a:t>
            </a: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74675" y="934720"/>
            <a:ext cx="67818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颔联写景，描绘了一幅怎样的画面？是从什么角度来写景的？</a:t>
            </a:r>
          </a:p>
        </p:txBody>
      </p:sp>
      <p:sp>
        <p:nvSpPr>
          <p:cNvPr id="9222" name="Text Box 6"/>
          <p:cNvSpPr txBox="1"/>
          <p:nvPr/>
        </p:nvSpPr>
        <p:spPr>
          <a:xfrm>
            <a:off x="577215" y="1974850"/>
            <a:ext cx="70866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隶书" panose="02010800040101010101" pitchFamily="2" charset="-122"/>
              </a:rPr>
              <a:t>描写渡过荆门进入楚地的壮阔景色，画出一幅气势磅礴地万里长江图，写的是远景。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2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9221" grpId="0"/>
      <p:bldP spid="92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Rectangle 2"/>
          <p:cNvSpPr>
            <a:spLocks noGrp="1"/>
          </p:cNvSpPr>
          <p:nvPr>
            <p:ph idx="1"/>
          </p:nvPr>
        </p:nvSpPr>
        <p:spPr>
          <a:xfrm>
            <a:off x="900113" y="304800"/>
            <a:ext cx="7772400" cy="6553200"/>
          </a:xfrm>
        </p:spPr>
        <p:txBody>
          <a:bodyPr wrap="square" lIns="91440" tIns="45720" rIns="91440" bIns="45720" anchor="t"/>
          <a:lstStyle/>
          <a:p>
            <a:pPr>
              <a:lnSpc>
                <a:spcPct val="90000"/>
              </a:lnSpc>
            </a:pPr>
            <a:r>
              <a:rPr lang="en-US" altLang="zh-CN" sz="4000" b="1">
                <a:solidFill>
                  <a:srgbClr val="0033CC"/>
                </a:solidFill>
              </a:rPr>
              <a:t>"</a:t>
            </a:r>
            <a:r>
              <a:rPr lang="zh-CN" altLang="en-US" sz="4000" b="1">
                <a:solidFill>
                  <a:srgbClr val="0033CC"/>
                </a:solidFill>
              </a:rPr>
              <a:t>随</a:t>
            </a:r>
            <a:r>
              <a:rPr lang="en-US" altLang="zh-CN" sz="4000" b="1">
                <a:solidFill>
                  <a:srgbClr val="0033CC"/>
                </a:solidFill>
              </a:rPr>
              <a:t>"</a:t>
            </a:r>
            <a:r>
              <a:rPr lang="zh-CN" altLang="en-US" sz="4000" b="1"/>
              <a:t>字将群山与原野的位置逐渐变换、推移，真切地表现出来，写活了，给人们以空间感和流动感。</a:t>
            </a:r>
          </a:p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FF3300"/>
                </a:solidFill>
              </a:rPr>
              <a:t>颈联诗所描绘的意境</a:t>
            </a:r>
            <a:r>
              <a:rPr lang="zh-CN" altLang="en-US" sz="4000" b="1"/>
              <a:t>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/>
              <a:t>       月下飞天镜</a:t>
            </a:r>
            <a:r>
              <a:rPr lang="en-US" altLang="zh-CN" sz="4000" b="1"/>
              <a:t>"</a:t>
            </a:r>
            <a:r>
              <a:rPr lang="zh-CN" altLang="en-US" sz="4000" b="1"/>
              <a:t>是月夜俯视所见。明月本在天上，倒映在流速缓慢的长江水中，好像从天上飞来一面明镜。</a:t>
            </a:r>
            <a:r>
              <a:rPr lang="en-US" altLang="zh-CN" sz="4000" b="1"/>
              <a:t>"</a:t>
            </a:r>
            <a:r>
              <a:rPr lang="zh-CN" altLang="en-US" sz="4000" b="1"/>
              <a:t>云生结海楼</a:t>
            </a:r>
            <a:r>
              <a:rPr lang="en-US" altLang="zh-CN" sz="4000" b="1"/>
              <a:t>"</a:t>
            </a:r>
            <a:r>
              <a:rPr lang="zh-CN" altLang="en-US" sz="4000" b="1"/>
              <a:t>是白昼眺望所见。天上云彩，层层叠叠，构成海市蜃楼。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7305" y="15240"/>
            <a:ext cx="2971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整体感悟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819785" y="929640"/>
            <a:ext cx="8080375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隶书" panose="02010800040101010101" pitchFamily="2" charset="-122"/>
              </a:rPr>
              <a:t>《</a:t>
            </a:r>
            <a:r>
              <a:rPr lang="zh-CN" altLang="en-US" sz="3200" b="1">
                <a:latin typeface="华文隶书" panose="02010800040101010101" pitchFamily="2" charset="-122"/>
              </a:rPr>
              <a:t>渡荆门送别</a:t>
            </a:r>
            <a:r>
              <a:rPr lang="en-US" altLang="zh-CN" sz="3200" b="1">
                <a:latin typeface="华文隶书" panose="02010800040101010101" pitchFamily="2" charset="-122"/>
              </a:rPr>
              <a:t>》</a:t>
            </a:r>
            <a:r>
              <a:rPr lang="zh-CN" altLang="en-US" sz="3200" b="1">
                <a:latin typeface="华文隶书" panose="02010800040101010101" pitchFamily="2" charset="-122"/>
              </a:rPr>
              <a:t>是一首五言律诗</a:t>
            </a:r>
            <a:r>
              <a:rPr lang="en-US" altLang="zh-CN" sz="3200" b="1">
                <a:latin typeface="华文隶书" panose="02010800040101010101" pitchFamily="2" charset="-122"/>
              </a:rPr>
              <a:t>,</a:t>
            </a:r>
            <a:r>
              <a:rPr lang="zh-CN" altLang="en-US" sz="3200" b="1">
                <a:latin typeface="华文隶书" panose="02010800040101010101" pitchFamily="2" charset="-122"/>
              </a:rPr>
              <a:t>首联交代了什么？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819785" y="2369820"/>
            <a:ext cx="632460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远渡的地点和此行的目的。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819785" y="3554730"/>
            <a:ext cx="717423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隶书" panose="02010800040101010101" pitchFamily="2" charset="-122"/>
              </a:rPr>
              <a:t>全诗表达作者什么样的思想感情？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819785" y="4565015"/>
            <a:ext cx="8373110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隶书" panose="02010800040101010101" pitchFamily="2" charset="-122"/>
              </a:rPr>
              <a:t>通过对长江两岸秀丽景色的描绘，反映了诗人开阔情怀和奋发进取的精神，同时表现了诗人对故乡山水的无限眷恋、思念之情。</a:t>
            </a:r>
          </a:p>
        </p:txBody>
      </p:sp>
      <p:pic>
        <p:nvPicPr>
          <p:cNvPr id="922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0350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3" grpId="0"/>
      <p:bldP spid="92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381000"/>
            <a:ext cx="3048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作者简介</a:t>
            </a:r>
          </a:p>
        </p:txBody>
      </p:sp>
      <p:pic>
        <p:nvPicPr>
          <p:cNvPr id="3075" name="Picture 4" descr="lib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4600"/>
            <a:ext cx="27432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5"/>
          <p:cNvSpPr txBox="1"/>
          <p:nvPr/>
        </p:nvSpPr>
        <p:spPr>
          <a:xfrm>
            <a:off x="2895600" y="381000"/>
            <a:ext cx="6248400" cy="6184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华文隶书" panose="02010800040101010101" pitchFamily="2" charset="-122"/>
              </a:rPr>
              <a:t>        </a:t>
            </a:r>
            <a:r>
              <a:rPr lang="zh-CN" altLang="en-US" sz="3200" b="1">
                <a:latin typeface="华文隶书" panose="02010800040101010101" pitchFamily="2" charset="-122"/>
              </a:rPr>
              <a:t>李白（</a:t>
            </a:r>
            <a:r>
              <a:rPr lang="en-US" altLang="zh-CN" sz="3200" b="1">
                <a:latin typeface="华文隶书" panose="02010800040101010101" pitchFamily="2" charset="-122"/>
              </a:rPr>
              <a:t>701~762</a:t>
            </a:r>
            <a:r>
              <a:rPr lang="zh-CN" altLang="en-US" sz="3200" b="1">
                <a:latin typeface="华文隶书" panose="02010800040101010101" pitchFamily="2" charset="-122"/>
              </a:rPr>
              <a:t>），唐代伟大诗人，字太白，号青莲居士。祖籍陇西成纪。人称</a:t>
            </a:r>
            <a:r>
              <a:rPr lang="zh-CN" altLang="en-US" sz="3200" b="1"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latin typeface="华文隶书" panose="02010800040101010101" pitchFamily="2" charset="-122"/>
              </a:rPr>
              <a:t>诗仙</a:t>
            </a:r>
            <a:r>
              <a:rPr lang="zh-CN" altLang="en-US" sz="3200" b="1">
                <a:latin typeface="Times New Roman" panose="02020603050405020304" pitchFamily="18" charset="0"/>
              </a:rPr>
              <a:t>”</a:t>
            </a:r>
            <a:r>
              <a:rPr lang="zh-CN" altLang="en-US" sz="3200" b="1">
                <a:latin typeface="华文隶书" panose="0201080004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隶书" panose="02010800040101010101" pitchFamily="2" charset="-122"/>
              </a:rPr>
              <a:t>         他是我国继屈原之后又一个杰出的浪漫主义诗人。他常以奔放的激情抒发自己的抱负和理想，以强烈的叛逆精神和傲岸不驯的态度抨击社会，鞭挞权贵。他的诗风雄奇豪放，想象丰富，语言流转自然，韵律和谐多变。杜甫曾给予李白的诗篇极高的评价：</a:t>
            </a:r>
            <a:r>
              <a:rPr lang="zh-CN" altLang="en-US" sz="3200" b="1"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latin typeface="华文隶书" panose="02010800040101010101" pitchFamily="2" charset="-122"/>
              </a:rPr>
              <a:t>笔落惊风雨，诗成泣鬼神。</a:t>
            </a:r>
            <a:r>
              <a:rPr lang="zh-CN" altLang="en-US" sz="3200">
                <a:latin typeface="Times New Roman" panose="02020603050405020304" pitchFamily="18" charset="0"/>
              </a:rPr>
              <a:t>”</a:t>
            </a:r>
            <a:endParaRPr lang="zh-CN" altLang="en-US" sz="3200">
              <a:latin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1" name="矩形 29700"/>
          <p:cNvSpPr/>
          <p:nvPr/>
        </p:nvSpPr>
        <p:spPr>
          <a:xfrm>
            <a:off x="0" y="0"/>
            <a:ext cx="91440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李白的诗歌现存九百九十多首，豪迈奔放，别具一格。像著名的组诗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古风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b="1">
                <a:solidFill>
                  <a:srgbClr val="CC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批判朝政弊端，感慨有志之士不能展抱负；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乐府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行路难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》,《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梁甫吟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》,《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将进酒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等，</a:t>
            </a:r>
            <a:r>
              <a:rPr lang="zh-CN" altLang="en-US" sz="3200" b="1">
                <a:solidFill>
                  <a:srgbClr val="CC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是抒发怀才不遇的悲愤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望庐山瀑布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梦游天姥吟留别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等诗篇，</a:t>
            </a:r>
            <a:r>
              <a:rPr lang="zh-CN" altLang="en-US" sz="3200" b="1">
                <a:solidFill>
                  <a:srgbClr val="CC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以充满想象的神奇之笔描绘祖国的壮丽山河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。尽管李白有的诗歌也隐含着人生如梦、纵酒狂欢的颓丧情绪，</a:t>
            </a:r>
            <a:r>
              <a:rPr lang="zh-CN" altLang="en-US" sz="3200" b="1">
                <a:solidFill>
                  <a:srgbClr val="CC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但不满于社会和政治的黑暗，追求心身自由和解放的昂扬向上的精神是他诗篇的主旋律。</a:t>
            </a:r>
            <a:b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        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李白是中国文学史上最伟大的诗人之一，与杜甫并称“李杜”，对后代的诗歌创作产生过深远的影响</a:t>
            </a:r>
            <a:r>
              <a:rPr lang="zh-CN" altLang="en-US" sz="3200" b="1">
                <a:solidFill>
                  <a:srgbClr val="CCEC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 b="1">
              <a:solidFill>
                <a:srgbClr val="CC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8" name="图片 31747" descr="FR40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矩形 31749"/>
          <p:cNvSpPr/>
          <p:nvPr/>
        </p:nvSpPr>
        <p:spPr>
          <a:xfrm>
            <a:off x="2843213" y="549275"/>
            <a:ext cx="38417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66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介绍创作情况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900113" y="1196975"/>
            <a:ext cx="7777162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李白青少年时期是在蜀中度过的，</a:t>
            </a: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把蜀地当作自己的故乡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所以他有不少诗篇反映出对蜀中生活的怀念之情。</a:t>
            </a:r>
          </a:p>
        </p:txBody>
      </p:sp>
      <p:sp>
        <p:nvSpPr>
          <p:cNvPr id="31754" name="矩形 31753"/>
          <p:cNvSpPr/>
          <p:nvPr/>
        </p:nvSpPr>
        <p:spPr>
          <a:xfrm>
            <a:off x="3781425" y="2580323"/>
            <a:ext cx="489585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这一次从三峡出蜀，面对江汉平原，眼界大开，心旷神怡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不由得即景抒情，写下了这首广为传诵的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五言律诗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Text Box 2"/>
          <p:cNvSpPr txBox="1"/>
          <p:nvPr/>
        </p:nvSpPr>
        <p:spPr>
          <a:xfrm>
            <a:off x="2971800" y="533400"/>
            <a:ext cx="35448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渡 荆 门 送 别</a:t>
            </a:r>
          </a:p>
          <a:p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李白</a:t>
            </a:r>
          </a:p>
        </p:txBody>
      </p:sp>
      <p:sp>
        <p:nvSpPr>
          <p:cNvPr id="87043" name="Text Box 3"/>
          <p:cNvSpPr txBox="1"/>
          <p:nvPr/>
        </p:nvSpPr>
        <p:spPr>
          <a:xfrm>
            <a:off x="1447800" y="2133600"/>
            <a:ext cx="64008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渡远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荆门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外，来从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楚国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游。</a:t>
            </a:r>
          </a:p>
          <a:p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山随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平野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尽，江入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大荒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流。</a:t>
            </a:r>
          </a:p>
          <a:p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月下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天镜，云生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海楼。</a:t>
            </a:r>
          </a:p>
          <a:p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仍怜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故乡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水，万里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行舟。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文本框 5121"/>
          <p:cNvSpPr txBox="1"/>
          <p:nvPr/>
        </p:nvSpPr>
        <p:spPr>
          <a:xfrm>
            <a:off x="971550" y="438150"/>
            <a:ext cx="5059680" cy="5015865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渡荆门送别</a:t>
            </a:r>
          </a:p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               （李白）</a:t>
            </a:r>
          </a:p>
          <a:p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渡远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荆门外，来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从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楚国游。</a:t>
            </a:r>
          </a:p>
          <a:p>
            <a:b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山随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野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尽，江入大荒流。</a:t>
            </a:r>
          </a:p>
          <a:p>
            <a:b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月下飞天镜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，云生结海楼。</a:t>
            </a:r>
          </a:p>
          <a:p>
            <a:b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仍怜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故乡水，万里送行舟。</a:t>
            </a:r>
          </a:p>
        </p:txBody>
      </p:sp>
      <p:sp>
        <p:nvSpPr>
          <p:cNvPr id="5123" name="圆角矩形标注 5122"/>
          <p:cNvSpPr/>
          <p:nvPr/>
        </p:nvSpPr>
        <p:spPr>
          <a:xfrm>
            <a:off x="531495" y="1293495"/>
            <a:ext cx="3571875" cy="584835"/>
          </a:xfrm>
          <a:prstGeom prst="wedgeRoundRectCallout">
            <a:avLst>
              <a:gd name="adj1" fmla="val -31037"/>
              <a:gd name="adj2" fmla="val 69699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隶书" panose="02010509060101010101" pitchFamily="49" charset="-122"/>
              </a:rPr>
              <a:t>远道乘船，渡过江水</a:t>
            </a:r>
          </a:p>
        </p:txBody>
      </p:sp>
      <p:sp>
        <p:nvSpPr>
          <p:cNvPr id="5124" name="矩形标注 5123"/>
          <p:cNvSpPr/>
          <p:nvPr/>
        </p:nvSpPr>
        <p:spPr>
          <a:xfrm>
            <a:off x="6300788" y="188913"/>
            <a:ext cx="2425700" cy="2193925"/>
          </a:xfrm>
          <a:prstGeom prst="wedgeRectCallout">
            <a:avLst>
              <a:gd name="adj1" fmla="val -101310"/>
              <a:gd name="adj2" fmla="val 827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连绵的山岭随着平原的出现而消失了，长江进入广阔的原野，浩浩荡荡，向东奔流。</a:t>
            </a:r>
          </a:p>
        </p:txBody>
      </p:sp>
      <p:sp>
        <p:nvSpPr>
          <p:cNvPr id="5126" name="矩形标注 5125"/>
          <p:cNvSpPr/>
          <p:nvPr/>
        </p:nvSpPr>
        <p:spPr>
          <a:xfrm>
            <a:off x="6042025" y="2774950"/>
            <a:ext cx="2997835" cy="3388995"/>
          </a:xfrm>
          <a:prstGeom prst="wedgeRectCallout">
            <a:avLst>
              <a:gd name="adj1" fmla="val -70185"/>
              <a:gd name="adj2" fmla="val -7278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古人传说蜃能吐气形成楼台城市的景物，叫海市蜃楼。这实际是大气中由于光线的折射作用而形成的一种自然景象，多出现在夏天海边或沙漠中。</a:t>
            </a:r>
          </a:p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这里形容江上云霞多变形成的美丽景象。</a:t>
            </a:r>
          </a:p>
        </p:txBody>
      </p:sp>
      <p:sp>
        <p:nvSpPr>
          <p:cNvPr id="5127" name="椭圆形标注 5126"/>
          <p:cNvSpPr/>
          <p:nvPr/>
        </p:nvSpPr>
        <p:spPr>
          <a:xfrm>
            <a:off x="0" y="5878830"/>
            <a:ext cx="848995" cy="960755"/>
          </a:xfrm>
          <a:prstGeom prst="wedgeEllipseCallout">
            <a:avLst>
              <a:gd name="adj1" fmla="val 144444"/>
              <a:gd name="adj2" fmla="val -13215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</a:rPr>
              <a:t>喜爱</a:t>
            </a:r>
          </a:p>
        </p:txBody>
      </p:sp>
      <p:sp>
        <p:nvSpPr>
          <p:cNvPr id="5128" name="椭圆形标注 5127"/>
          <p:cNvSpPr/>
          <p:nvPr/>
        </p:nvSpPr>
        <p:spPr>
          <a:xfrm>
            <a:off x="0" y="2852738"/>
            <a:ext cx="914400" cy="1619250"/>
          </a:xfrm>
          <a:prstGeom prst="wedgeEllipseCallout">
            <a:avLst>
              <a:gd name="adj1" fmla="val 85069"/>
              <a:gd name="adj2" fmla="val 86569"/>
            </a:avLst>
          </a:prstGeom>
          <a:solidFill>
            <a:srgbClr val="FFFF66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latin typeface="Arial" panose="020b0604020202020204" pitchFamily="34" charset="0"/>
              </a:rPr>
              <a:t>仍然</a:t>
            </a:r>
          </a:p>
        </p:txBody>
      </p:sp>
      <p:sp>
        <p:nvSpPr>
          <p:cNvPr id="5129" name="矩形标注 5128"/>
          <p:cNvSpPr/>
          <p:nvPr/>
        </p:nvSpPr>
        <p:spPr>
          <a:xfrm>
            <a:off x="2124075" y="5589588"/>
            <a:ext cx="3527425" cy="1041400"/>
          </a:xfrm>
          <a:prstGeom prst="wedgeRectCallout">
            <a:avLst>
              <a:gd name="adj1" fmla="val 5083"/>
              <a:gd name="adj2" fmla="val -7850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它不远万里把我乘的船送到这里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4104005" y="1391920"/>
            <a:ext cx="815975" cy="566420"/>
          </a:xfrm>
          <a:prstGeom prst="wedgeRoundRectCallout">
            <a:avLst>
              <a:gd name="adj1" fmla="val -31037"/>
              <a:gd name="adj2" fmla="val 69699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隶书" panose="02010509060101010101" pitchFamily="49" charset="-122"/>
              </a:rPr>
              <a:t>往</a:t>
            </a:r>
          </a:p>
        </p:txBody>
      </p:sp>
      <p:sp>
        <p:nvSpPr>
          <p:cNvPr id="88076" name="AutoShape 12"/>
          <p:cNvSpPr/>
          <p:nvPr/>
        </p:nvSpPr>
        <p:spPr>
          <a:xfrm>
            <a:off x="2124075" y="1958340"/>
            <a:ext cx="1260475" cy="601980"/>
          </a:xfrm>
          <a:prstGeom prst="wedgeRoundRectCallout">
            <a:avLst>
              <a:gd name="adj1" fmla="val -38167"/>
              <a:gd name="adj2" fmla="val 142616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平原</a:t>
            </a:r>
          </a:p>
        </p:txBody>
      </p:sp>
      <p:sp>
        <p:nvSpPr>
          <p:cNvPr id="88069" name="AutoShape 5"/>
          <p:cNvSpPr/>
          <p:nvPr/>
        </p:nvSpPr>
        <p:spPr>
          <a:xfrm>
            <a:off x="0" y="5257800"/>
            <a:ext cx="3733800" cy="1600200"/>
          </a:xfrm>
          <a:prstGeom prst="wedgeRoundRectCallout">
            <a:avLst>
              <a:gd name="adj1" fmla="val 17306"/>
              <a:gd name="adj2" fmla="val -123315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明月映入江水，如同飞下的天镜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6" grpId="0"/>
      <p:bldP spid="5127" grpId="0"/>
      <p:bldP spid="5128" grpId="0"/>
      <p:bldP spid="5129" grpId="0"/>
      <p:bldP spid="2" grpId="0"/>
      <p:bldP spid="88076" grpId="0"/>
      <p:bldP spid="88069" grpId="0"/>
      <p:bldP spid="8806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禅院钟声.mp3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-990600" y="4724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90500" y="93980"/>
            <a:ext cx="2819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800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诗句解释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53975" y="1292225"/>
            <a:ext cx="3101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渡远荆门外，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来从楚国游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2514600" y="1292860"/>
            <a:ext cx="66509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隶书" panose="02010800040101010101" pitchFamily="2" charset="-122"/>
              </a:rPr>
              <a:t>乘船远行，路过荆门一带，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来到楚地游览</a:t>
            </a:r>
            <a:r>
              <a:rPr lang="zh-CN" altLang="en-US" sz="3200" b="1">
                <a:latin typeface="华文隶书" panose="02010800040101010101" pitchFamily="2" charset="-122"/>
              </a:rPr>
              <a:t>。 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53975" y="2590800"/>
            <a:ext cx="2460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山随平野尽，江入大荒流。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2221865" y="2460625"/>
            <a:ext cx="68891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连绵的山岭随着平原的出现而消失，长江浩浩荡荡，流入广阔的原野。</a:t>
            </a:r>
            <a:endParaRPr lang="zh-CN" altLang="en-US" sz="2000">
              <a:latin typeface="华文隶书" panose="02010800040101010101" pitchFamily="2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53975" y="3698240"/>
            <a:ext cx="261302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月下飞天镜，云生结海楼。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2445385" y="3599180"/>
            <a:ext cx="5784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隶书" panose="02010800040101010101" pitchFamily="2" charset="-122"/>
              </a:rPr>
              <a:t>月亮倒映在水中，犹如从天上飞来一面明镜，云彩升起，变幻无穷，如同海市蜃楼一般。 </a:t>
            </a:r>
          </a:p>
        </p:txBody>
      </p:sp>
      <p:sp>
        <p:nvSpPr>
          <p:cNvPr id="8202" name="Text Box 10"/>
          <p:cNvSpPr txBox="1"/>
          <p:nvPr/>
        </p:nvSpPr>
        <p:spPr>
          <a:xfrm>
            <a:off x="53340" y="5334000"/>
            <a:ext cx="25374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仍怜故乡水，万里送行舟。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8203" name="Text Box 11"/>
          <p:cNvSpPr txBox="1"/>
          <p:nvPr/>
        </p:nvSpPr>
        <p:spPr>
          <a:xfrm>
            <a:off x="2364105" y="5204460"/>
            <a:ext cx="67468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隶书" panose="02010800040101010101" pitchFamily="2" charset="-122"/>
              </a:rPr>
              <a:t>虽然进入异地，我还是怜爱着故乡的水，不远万里，送我行舟。</a:t>
            </a:r>
            <a:r>
              <a:rPr lang="zh-CN" altLang="en-US" sz="2800" b="1">
                <a:latin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81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1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8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2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82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82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8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4"/>
                </p:tgtEl>
              </p:cMediaNode>
            </p:audio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  <p:bldP spid="8202" grpId="0"/>
      <p:bldP spid="8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CC99"/>
            </a:gs>
            <a:gs pos="50000">
              <a:schemeClr val="bg1"/>
            </a:gs>
            <a:gs pos="100000">
              <a:srgbClr val="FFCC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4" name="矩形 32773"/>
          <p:cNvSpPr/>
          <p:nvPr/>
        </p:nvSpPr>
        <p:spPr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首联</a:t>
            </a:r>
          </a:p>
          <a:p>
            <a:r>
              <a:rPr lang="zh-CN" altLang="en-US" sz="4400" b="1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</a:t>
            </a:r>
            <a:r>
              <a:rPr lang="zh-CN" altLang="en-US" sz="4400" b="1">
                <a:latin typeface="华文细黑" panose="02010600040101010101" pitchFamily="2" charset="-122"/>
                <a:ea typeface="华文细黑" panose="02010600040101010101" pitchFamily="2" charset="-122"/>
              </a:rPr>
              <a:t>渡远荆门外</a:t>
            </a:r>
            <a:r>
              <a:rPr lang="en-US" altLang="zh-CN" sz="4400" b="1">
                <a:latin typeface="华文细黑" panose="02010600040101010101" pitchFamily="2" charset="-122"/>
                <a:ea typeface="华文细黑" panose="02010600040101010101" pitchFamily="2" charset="-122"/>
              </a:rPr>
              <a:t>,</a:t>
            </a:r>
            <a:r>
              <a:rPr lang="zh-CN" altLang="en-US" sz="4400" b="1">
                <a:latin typeface="华文细黑" panose="02010600040101010101" pitchFamily="2" charset="-122"/>
                <a:ea typeface="华文细黑" panose="02010600040101010101" pitchFamily="2" charset="-122"/>
              </a:rPr>
              <a:t>来从楚国游</a:t>
            </a:r>
          </a:p>
        </p:txBody>
      </p:sp>
      <p:sp>
        <p:nvSpPr>
          <p:cNvPr id="32778" name="矩形 32777"/>
          <p:cNvSpPr/>
          <p:nvPr/>
        </p:nvSpPr>
        <p:spPr>
          <a:xfrm>
            <a:off x="0" y="3573463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990033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诗歌从乘舟远游写起，第一、二句点题：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诗人远离四川，乘船沿江游览楚地。</a:t>
            </a:r>
          </a:p>
          <a:p>
            <a:endParaRPr lang="zh-CN" altLang="en-US" sz="3200" b="1">
              <a:solidFill>
                <a:srgbClr val="990033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r>
              <a:rPr lang="en-US" altLang="zh-CN" sz="3200" b="1">
                <a:solidFill>
                  <a:srgbClr val="990033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(</a:t>
            </a:r>
            <a:r>
              <a:rPr lang="zh-CN" altLang="en-US" sz="3200" b="1">
                <a:solidFill>
                  <a:srgbClr val="990033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叙送别缘起</a:t>
            </a:r>
            <a:r>
              <a:rPr lang="en-US" altLang="zh-CN" sz="3200" b="1">
                <a:solidFill>
                  <a:srgbClr val="990033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)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85e8740005678090">
  <a:themeElements>
    <a:clrScheme name="85e874000567809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5e8740005678090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华文隶书" panose="02010800040101010101" pitchFamily="2" charset="-122"/>
            <a:ea typeface="华文隶书" panose="020108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华文隶书" panose="02010800040101010101" pitchFamily="2" charset="-122"/>
            <a:ea typeface="华文隶书" panose="02010800040101010101" pitchFamily="2" charset="-122"/>
          </a:defRPr>
        </a:defPPr>
      </a:lstStyle>
    </a:lnDef>
  </a:objectDefaults>
  <a:extraClrSchemeLst>
    <a:extraClrScheme>
      <a:clrScheme name="85e874000567809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000567809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000567809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000567809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000567809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5e874000567809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5e874000567809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淡雅米老鼠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 panose="020f0502020204030204" charset="0"/>
        <a:ea typeface="微软雅黑"/>
        <a:cs typeface="Arial"/>
      </a:majorFont>
      <a:minorFont>
        <a:latin typeface="Calibri" panose="020f0502020204030204" charset="0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117</Paragraphs>
  <Slides>25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1">
      <vt:lpstr>Arial</vt:lpstr>
      <vt:lpstr>宋体</vt:lpstr>
      <vt:lpstr>华文新魏</vt:lpstr>
      <vt:lpstr>Times New Roman</vt:lpstr>
      <vt:lpstr>Calibri</vt:lpstr>
      <vt:lpstr>微软雅黑</vt:lpstr>
      <vt:lpstr>Calibri Light</vt:lpstr>
      <vt:lpstr>华文行楷</vt:lpstr>
      <vt:lpstr>华文隶书</vt:lpstr>
      <vt:lpstr>黑体</vt:lpstr>
      <vt:lpstr>隶书</vt:lpstr>
      <vt:lpstr>楷体_GB2312</vt:lpstr>
      <vt:lpstr>楷体</vt:lpstr>
      <vt:lpstr>华文中宋</vt:lpstr>
      <vt:lpstr>华文细黑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李白从哪里来？要到哪里去？根据什么得此结论？</vt:lpstr>
      <vt:lpstr>哪几句写所见到的景色？</vt:lpstr>
      <vt:lpstr>PowerPoint Presentation</vt:lpstr>
      <vt:lpstr>PowerPoint Presentation</vt:lpstr>
      <vt:lpstr>“仍怜故乡水，万里送行舟”采用什么手法？含有什么感情？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2021-01-31T16:54:28.506</cp:lastPrinted>
  <dcterms:created xsi:type="dcterms:W3CDTF">2021-01-31T16:54:28Z</dcterms:created>
  <dcterms:modified xsi:type="dcterms:W3CDTF">2021-01-31T08:54:28Z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