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1" r:id="rId7"/>
    <p:sldId id="288" r:id="rId8"/>
    <p:sldId id="260" r:id="rId9"/>
    <p:sldId id="262" r:id="rId10"/>
    <p:sldId id="282" r:id="rId11"/>
    <p:sldId id="283" r:id="rId12"/>
    <p:sldId id="286" r:id="rId13"/>
    <p:sldId id="287" r:id="rId14"/>
    <p:sldId id="285" r:id="rId15"/>
    <p:sldId id="289" r:id="rId16"/>
    <p:sldId id="263" r:id="rId17"/>
    <p:sldId id="264" r:id="rId18"/>
    <p:sldId id="291" r:id="rId19"/>
    <p:sldId id="292" r:id="rId20"/>
    <p:sldId id="290" r:id="rId21"/>
    <p:sldId id="305" r:id="rId22"/>
    <p:sldId id="293" r:id="rId23"/>
    <p:sldId id="281" r:id="rId24"/>
    <p:sldId id="284" r:id="rId25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9900CC"/>
    <a:srgbClr val="CCECFF"/>
    <a:srgbClr val="FF6600"/>
    <a:srgbClr val="CC0066"/>
    <a:srgbClr val="00CC00"/>
    <a:srgbClr val="CC00CC"/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4400"/>
            </a:lvl1pPr>
            <a:lvl2pPr>
              <a:defRPr sz="4400"/>
            </a:lvl2pPr>
            <a:lvl3pPr>
              <a:defRPr sz="4400"/>
            </a:lvl3pPr>
            <a:lvl4pPr>
              <a:defRPr sz="4400"/>
            </a:lvl4pPr>
            <a:lvl5pPr>
              <a:defRPr sz="44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98170" y="2104390"/>
            <a:ext cx="7698105" cy="1373505"/>
          </a:xfrm>
          <a:solidFill>
            <a:schemeClr val="accent1">
              <a:lumMod val="40000"/>
              <a:lumOff val="60000"/>
              <a:alpha val="41000"/>
            </a:schemeClr>
          </a:solidFill>
        </p:spPr>
        <p:txBody>
          <a:bodyPr>
            <a:noAutofit/>
          </a:bodyPr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课外文言文阅读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37920" y="795020"/>
            <a:ext cx="462280" cy="10852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第二步：结合注释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665" y="118745"/>
            <a:ext cx="8935720" cy="6805930"/>
          </a:xfrm>
        </p:spPr>
        <p:txBody>
          <a:bodyPr>
            <a:normAutofit fontScale="25000"/>
          </a:bodyPr>
          <a:p>
            <a:pPr marL="0" indent="0" algn="ctr">
              <a:buNone/>
            </a:pPr>
            <a:r>
              <a:rPr lang="zh-CN" altLang="en-US" sz="19900" b="1">
                <a:sym typeface="+mn-ea"/>
              </a:rPr>
              <a:t>凿壁偷光</a:t>
            </a:r>
            <a:endParaRPr lang="zh-CN" altLang="en-US" sz="19900" b="1">
              <a:sym typeface="+mn-ea"/>
            </a:endParaRPr>
          </a:p>
          <a:p>
            <a:pPr marL="0" indent="0">
              <a:buNone/>
            </a:pPr>
            <a:r>
              <a:rPr lang="zh-CN" altLang="en-US" sz="16600">
                <a:sym typeface="+mn-ea"/>
              </a:rPr>
              <a:t>    </a:t>
            </a:r>
            <a:r>
              <a:rPr lang="zh-CN" altLang="en-US" sz="16600" b="1">
                <a:solidFill>
                  <a:schemeClr val="tx1"/>
                </a:solidFill>
                <a:sym typeface="+mn-ea"/>
              </a:rPr>
              <a:t>匡衡勤学而无烛；邻舍有烛而不逮</a:t>
            </a:r>
            <a:r>
              <a:rPr lang="zh-CN" altLang="en-US" sz="13800" b="1">
                <a:solidFill>
                  <a:schemeClr val="tx1"/>
                </a:solidFill>
                <a:sym typeface="+mn-ea"/>
              </a:rPr>
              <a:t>（1）</a:t>
            </a:r>
            <a:r>
              <a:rPr lang="zh-CN" altLang="en-US" sz="16600" b="1">
                <a:solidFill>
                  <a:schemeClr val="tx1"/>
                </a:solidFill>
                <a:sym typeface="+mn-ea"/>
              </a:rPr>
              <a:t>，衡乃穿壁</a:t>
            </a:r>
            <a:r>
              <a:rPr lang="zh-CN" altLang="en-US" sz="13800" b="1">
                <a:solidFill>
                  <a:schemeClr val="tx1"/>
                </a:solidFill>
                <a:sym typeface="+mn-ea"/>
              </a:rPr>
              <a:t>（2）</a:t>
            </a:r>
            <a:r>
              <a:rPr lang="zh-CN" altLang="en-US" sz="16600" b="1">
                <a:solidFill>
                  <a:schemeClr val="tx1"/>
                </a:solidFill>
                <a:sym typeface="+mn-ea"/>
              </a:rPr>
              <a:t>引其光，以书映光而读之。邑人大姓</a:t>
            </a:r>
            <a:r>
              <a:rPr lang="zh-CN" altLang="en-US" sz="16600" b="1">
                <a:solidFill>
                  <a:srgbClr val="FF0000"/>
                </a:solidFill>
                <a:sym typeface="+mn-ea"/>
              </a:rPr>
              <a:t>文不识</a:t>
            </a:r>
            <a:r>
              <a:rPr lang="zh-CN" altLang="en-US" sz="13800" b="1">
                <a:solidFill>
                  <a:schemeClr val="tx1"/>
                </a:solidFill>
                <a:sym typeface="+mn-ea"/>
              </a:rPr>
              <a:t>（3）</a:t>
            </a:r>
            <a:r>
              <a:rPr lang="zh-CN" altLang="en-US" sz="16600" b="1">
                <a:solidFill>
                  <a:schemeClr val="tx1"/>
                </a:solidFill>
                <a:sym typeface="+mn-ea"/>
              </a:rPr>
              <a:t>，家富多书，衡乃与其佣作而不求偿。主人怪而问衡，衡曰：“原得主人书遍读之。”主人感叹，资</a:t>
            </a:r>
            <a:r>
              <a:rPr lang="zh-CN" altLang="en-US" sz="13800" b="1">
                <a:solidFill>
                  <a:schemeClr val="tx1"/>
                </a:solidFill>
                <a:sym typeface="+mn-ea"/>
              </a:rPr>
              <a:t>（4）</a:t>
            </a:r>
            <a:r>
              <a:rPr lang="zh-CN" altLang="en-US" sz="16600" b="1">
                <a:solidFill>
                  <a:schemeClr val="tx1"/>
                </a:solidFill>
                <a:sym typeface="+mn-ea"/>
              </a:rPr>
              <a:t>给以书，遂成</a:t>
            </a:r>
            <a:r>
              <a:rPr lang="zh-CN" altLang="en-US" sz="16600" b="1">
                <a:solidFill>
                  <a:srgbClr val="FF0000"/>
                </a:solidFill>
                <a:sym typeface="+mn-ea"/>
              </a:rPr>
              <a:t>大学</a:t>
            </a:r>
            <a:r>
              <a:rPr lang="zh-CN" altLang="en-US" sz="13800" b="1">
                <a:solidFill>
                  <a:schemeClr val="tx1"/>
                </a:solidFill>
                <a:sym typeface="+mn-ea"/>
              </a:rPr>
              <a:t>（5）</a:t>
            </a:r>
            <a:r>
              <a:rPr lang="zh-CN" altLang="en-US" sz="16600" b="1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16600" b="1">
              <a:solidFill>
                <a:schemeClr val="tx1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13800">
                <a:sym typeface="+mn-ea"/>
              </a:rPr>
              <a:t>[注释]（1）[逮]及。（2）[穿壁]在墙上找洞。（3）</a:t>
            </a:r>
            <a:r>
              <a:rPr lang="zh-CN" altLang="en-US" sz="13800">
                <a:solidFill>
                  <a:schemeClr val="tx1"/>
                </a:solidFill>
                <a:sym typeface="+mn-ea"/>
              </a:rPr>
              <a:t>[文不识]</a:t>
            </a:r>
            <a:r>
              <a:rPr lang="zh-CN" altLang="en-US" sz="13800">
                <a:solidFill>
                  <a:srgbClr val="FF0000"/>
                </a:solidFill>
                <a:sym typeface="+mn-ea"/>
              </a:rPr>
              <a:t>姓文名不识。</a:t>
            </a:r>
            <a:endParaRPr lang="zh-CN" altLang="en-US" sz="13800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13800">
                <a:sym typeface="+mn-ea"/>
              </a:rPr>
              <a:t>（4）[资]借。（5）</a:t>
            </a:r>
            <a:r>
              <a:rPr lang="zh-CN" altLang="en-US" sz="13800">
                <a:solidFill>
                  <a:schemeClr val="tx1"/>
                </a:solidFill>
                <a:sym typeface="+mn-ea"/>
              </a:rPr>
              <a:t>[大学]</a:t>
            </a:r>
            <a:r>
              <a:rPr lang="zh-CN" altLang="en-US" sz="13800">
                <a:solidFill>
                  <a:srgbClr val="FF0000"/>
                </a:solidFill>
                <a:sym typeface="+mn-ea"/>
              </a:rPr>
              <a:t>大学问家</a:t>
            </a:r>
            <a:r>
              <a:rPr lang="zh-CN" altLang="en-US" sz="13800">
                <a:sym typeface="+mn-ea"/>
              </a:rPr>
              <a:t>。</a:t>
            </a:r>
            <a:endParaRPr lang="zh-CN" altLang="en-US" sz="13800">
              <a:sym typeface="+mn-ea"/>
            </a:endParaRPr>
          </a:p>
          <a:p>
            <a:endParaRPr lang="zh-CN" altLang="en-US" sz="72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810" y="669290"/>
            <a:ext cx="8918575" cy="6823710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zh-CN" altLang="en-US" sz="4800" b="1"/>
              <a:t>铁杵磨针</a:t>
            </a:r>
            <a:endParaRPr lang="zh-CN" altLang="en-US" sz="4800" b="1"/>
          </a:p>
          <a:p>
            <a:pPr marL="0" indent="0">
              <a:buNone/>
            </a:pPr>
            <a:r>
              <a:rPr lang="zh-CN" altLang="en-US" b="1"/>
              <a:t>　 </a:t>
            </a:r>
            <a:r>
              <a:rPr lang="zh-CN" altLang="en-US" b="1">
                <a:solidFill>
                  <a:schemeClr val="tx1"/>
                </a:solidFill>
              </a:rPr>
              <a:t>磨针溪，在眉州象耳山下。世传李太白读书山中，未成，弃去。过小溪，逢老</a:t>
            </a:r>
            <a:r>
              <a:rPr lang="zh-CN" altLang="en-US" b="1">
                <a:solidFill>
                  <a:srgbClr val="FF0000"/>
                </a:solidFill>
              </a:rPr>
              <a:t>媪</a:t>
            </a:r>
            <a:r>
              <a:rPr lang="zh-CN" altLang="en-US" b="1">
                <a:solidFill>
                  <a:schemeClr val="tx1"/>
                </a:solidFill>
              </a:rPr>
              <a:t>方磨铁杵，问之，曰：“欲作针。”太白感其意，还</a:t>
            </a:r>
            <a:r>
              <a:rPr lang="zh-CN" altLang="en-US" b="1">
                <a:solidFill>
                  <a:srgbClr val="FF0000"/>
                </a:solidFill>
              </a:rPr>
              <a:t>卒</a:t>
            </a:r>
            <a:r>
              <a:rPr lang="zh-CN" altLang="en-US" b="1">
                <a:solidFill>
                  <a:schemeClr val="tx1"/>
                </a:solidFill>
              </a:rPr>
              <a:t>业。媪自言姓武。今溪旁有武氏岩。</a:t>
            </a:r>
            <a:endParaRPr lang="zh-CN" altLang="en-US" sz="48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/>
              <a:t> </a:t>
            </a:r>
            <a:r>
              <a:rPr lang="zh-CN" altLang="en-US" sz="4000"/>
              <a:t>[注释]</a:t>
            </a:r>
            <a:r>
              <a:rPr lang="zh-CN" altLang="en-US" sz="3600"/>
              <a:t>[媪]ǎo，年老的妇女。[卒]完成。</a:t>
            </a:r>
            <a:endParaRPr lang="zh-CN" altLang="en-US" sz="3600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第三步：对症下药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53490"/>
            <a:ext cx="7886700" cy="4351338"/>
          </a:xfrm>
        </p:spPr>
        <p:txBody>
          <a:bodyPr>
            <a:noAutofit/>
          </a:bodyPr>
          <a:p>
            <a:pPr marL="685800" indent="-685800" algn="ctr">
              <a:lnSpc>
                <a:spcPct val="200000"/>
              </a:lnSpc>
            </a:pPr>
            <a:r>
              <a:rPr lang="en-US" altLang="zh-CN" sz="4800" b="1">
                <a:solidFill>
                  <a:srgbClr val="3333FF"/>
                </a:solidFill>
              </a:rPr>
              <a:t>1</a:t>
            </a:r>
            <a:r>
              <a:rPr lang="zh-CN" altLang="en-US" sz="4800" b="1">
                <a:solidFill>
                  <a:srgbClr val="3333FF"/>
                </a:solidFill>
              </a:rPr>
              <a:t>、词语解释题</a:t>
            </a:r>
            <a:endParaRPr lang="zh-CN" altLang="en-US" sz="4800" b="1">
              <a:solidFill>
                <a:srgbClr val="3333FF"/>
              </a:solidFill>
            </a:endParaRPr>
          </a:p>
          <a:p>
            <a:pPr marL="685800" indent="-685800" algn="ctr">
              <a:lnSpc>
                <a:spcPct val="200000"/>
              </a:lnSpc>
            </a:pPr>
            <a:r>
              <a:rPr lang="en-US" altLang="zh-CN" sz="4800" b="1">
                <a:solidFill>
                  <a:srgbClr val="3333FF"/>
                </a:solidFill>
              </a:rPr>
              <a:t>2</a:t>
            </a:r>
            <a:r>
              <a:rPr lang="zh-CN" altLang="en-US" sz="4800" b="1">
                <a:solidFill>
                  <a:srgbClr val="3333FF"/>
                </a:solidFill>
              </a:rPr>
              <a:t>、句子翻译题</a:t>
            </a:r>
            <a:endParaRPr lang="zh-CN" altLang="en-US" sz="4800" b="1">
              <a:solidFill>
                <a:srgbClr val="3333FF"/>
              </a:solidFill>
            </a:endParaRPr>
          </a:p>
          <a:p>
            <a:pPr marL="685800" indent="-685800" algn="ctr">
              <a:lnSpc>
                <a:spcPct val="200000"/>
              </a:lnSpc>
            </a:pPr>
            <a:r>
              <a:rPr lang="en-US" altLang="zh-CN" sz="4800" b="1">
                <a:solidFill>
                  <a:srgbClr val="3333FF"/>
                </a:solidFill>
              </a:rPr>
              <a:t>3</a:t>
            </a:r>
            <a:r>
              <a:rPr lang="zh-CN" altLang="en-US" sz="4800" b="1">
                <a:solidFill>
                  <a:srgbClr val="3333FF"/>
                </a:solidFill>
              </a:rPr>
              <a:t>、内容理解题</a:t>
            </a:r>
            <a:endParaRPr lang="zh-CN" altLang="en-US" sz="4800" b="1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33985"/>
            <a:ext cx="7886700" cy="1325563"/>
          </a:xfrm>
        </p:spPr>
        <p:txBody>
          <a:bodyPr/>
          <a:p>
            <a:pPr algn="ctr"/>
            <a:r>
              <a:rPr lang="en-US" altLang="zh-CN" b="1">
                <a:solidFill>
                  <a:srgbClr val="3333FF"/>
                </a:solidFill>
                <a:sym typeface="+mn-ea"/>
              </a:rPr>
              <a:t>1</a:t>
            </a:r>
            <a:r>
              <a:rPr lang="zh-CN" altLang="en-US" b="1">
                <a:solidFill>
                  <a:srgbClr val="3333FF"/>
                </a:solidFill>
                <a:sym typeface="+mn-ea"/>
              </a:rPr>
              <a:t>、词语解释题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6380" y="1459865"/>
            <a:ext cx="8650605" cy="435165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b="1"/>
              <a:t>1）巧借课内知识联想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“</a:t>
            </a:r>
            <a:r>
              <a:rPr lang="zh-CN" altLang="en-US" b="1">
                <a:solidFill>
                  <a:srgbClr val="FF0000"/>
                </a:solidFill>
              </a:rPr>
              <a:t>会</a:t>
            </a:r>
            <a:r>
              <a:rPr lang="zh-CN" altLang="en-US" b="1"/>
              <a:t>有土寇”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“自鲁</a:t>
            </a:r>
            <a:r>
              <a:rPr lang="zh-CN" altLang="en-US" b="1">
                <a:solidFill>
                  <a:srgbClr val="FF0000"/>
                </a:solidFill>
              </a:rPr>
              <a:t>之</a:t>
            </a:r>
            <a:r>
              <a:rPr lang="zh-CN" altLang="en-US" b="1"/>
              <a:t>齐”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   “</a:t>
            </a:r>
            <a:r>
              <a:rPr lang="zh-CN" altLang="en-US" b="1">
                <a:solidFill>
                  <a:srgbClr val="FF0000"/>
                </a:solidFill>
              </a:rPr>
              <a:t>衣</a:t>
            </a:r>
            <a:r>
              <a:rPr lang="zh-CN" altLang="en-US" b="1"/>
              <a:t>素衣而出</a:t>
            </a:r>
            <a:r>
              <a:rPr lang="en-US" altLang="zh-CN" b="1"/>
              <a:t>”</a:t>
            </a:r>
            <a:endParaRPr lang="en-US" altLang="zh-CN" b="1"/>
          </a:p>
          <a:p>
            <a:pPr marL="0" indent="0">
              <a:buNone/>
            </a:pPr>
            <a:r>
              <a:rPr lang="zh-CN" altLang="en-US" b="1"/>
              <a:t>2）联系上下文揣摩</a:t>
            </a:r>
            <a:endParaRPr lang="zh-CN" altLang="en-US" sz="48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注意：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通假字、词类活用、一词多义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810" y="100330"/>
            <a:ext cx="8918575" cy="6823710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zh-CN" altLang="en-US" sz="5400" b="1"/>
              <a:t>铁杵磨针</a:t>
            </a:r>
            <a:endParaRPr lang="zh-CN" altLang="en-US" sz="5400" b="1"/>
          </a:p>
          <a:p>
            <a:pPr marL="0" indent="0">
              <a:buNone/>
            </a:pPr>
            <a:r>
              <a:rPr lang="zh-CN" altLang="en-US" sz="4800" b="1"/>
              <a:t>　 磨针溪，在眉州象耳山下。世传李太白读书山中，未成，弃</a:t>
            </a:r>
            <a:r>
              <a:rPr lang="zh-CN" altLang="en-US" sz="4800" b="1" u="sng">
                <a:solidFill>
                  <a:srgbClr val="FF0000"/>
                </a:solidFill>
              </a:rPr>
              <a:t>去</a:t>
            </a:r>
            <a:r>
              <a:rPr lang="zh-CN" altLang="en-US" sz="4800" b="1"/>
              <a:t>。过小溪，逢老媪</a:t>
            </a:r>
            <a:r>
              <a:rPr lang="zh-CN" altLang="en-US" sz="4800" b="1" u="sng">
                <a:solidFill>
                  <a:srgbClr val="FF0000"/>
                </a:solidFill>
              </a:rPr>
              <a:t>方</a:t>
            </a:r>
            <a:r>
              <a:rPr lang="zh-CN" altLang="en-US" sz="4800" b="1"/>
              <a:t>磨铁杵，问之，曰：“</a:t>
            </a:r>
            <a:r>
              <a:rPr lang="zh-CN" altLang="en-US" sz="4800" b="1" u="sng">
                <a:solidFill>
                  <a:srgbClr val="FF0000"/>
                </a:solidFill>
              </a:rPr>
              <a:t>欲</a:t>
            </a:r>
            <a:r>
              <a:rPr lang="zh-CN" altLang="en-US" sz="4800" b="1"/>
              <a:t>作针。”太白感其意，</a:t>
            </a:r>
            <a:r>
              <a:rPr lang="zh-CN" altLang="en-US" sz="4800" b="1" u="sng">
                <a:solidFill>
                  <a:srgbClr val="FF0000"/>
                </a:solidFill>
              </a:rPr>
              <a:t>还</a:t>
            </a:r>
            <a:r>
              <a:rPr lang="zh-CN" altLang="en-US" sz="5400" b="1"/>
              <a:t>卒业。媪自言姓武。今溪旁有武氏岩。</a:t>
            </a:r>
            <a:endParaRPr lang="zh-CN" altLang="en-US" sz="5400" b="1"/>
          </a:p>
          <a:p>
            <a:pPr marL="0" indent="0">
              <a:buNone/>
            </a:pPr>
            <a:r>
              <a:rPr lang="zh-CN" altLang="en-US" sz="4800"/>
              <a:t> </a:t>
            </a:r>
            <a:r>
              <a:rPr lang="zh-CN" altLang="en-US"/>
              <a:t>[注释]</a:t>
            </a:r>
            <a:r>
              <a:rPr lang="zh-CN" altLang="en-US" sz="4000"/>
              <a:t>[媪]ǎo，年老的妇女。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        [卒]完成。</a:t>
            </a:r>
            <a:endParaRPr lang="zh-CN" altLang="en-US" sz="4000"/>
          </a:p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/>
              <a:t>　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665" y="118745"/>
            <a:ext cx="8935720" cy="6805930"/>
          </a:xfrm>
        </p:spPr>
        <p:txBody>
          <a:bodyPr>
            <a:normAutofit fontScale="25000"/>
          </a:bodyPr>
          <a:p>
            <a:pPr marL="0" indent="0" algn="ctr">
              <a:buNone/>
            </a:pPr>
            <a:r>
              <a:rPr lang="zh-CN" altLang="en-US" sz="19900" b="1">
                <a:sym typeface="+mn-ea"/>
              </a:rPr>
              <a:t>凿壁偷光</a:t>
            </a:r>
            <a:endParaRPr lang="zh-CN" altLang="en-US" sz="19900" b="1">
              <a:sym typeface="+mn-ea"/>
            </a:endParaRPr>
          </a:p>
          <a:p>
            <a:pPr marL="0" indent="0">
              <a:buNone/>
            </a:pPr>
            <a:r>
              <a:rPr lang="zh-CN" altLang="en-US" sz="16600">
                <a:sym typeface="+mn-ea"/>
              </a:rPr>
              <a:t>    </a:t>
            </a:r>
            <a:r>
              <a:rPr lang="zh-CN" altLang="en-US" sz="16600" b="1">
                <a:sym typeface="+mn-ea"/>
              </a:rPr>
              <a:t>匡衡勤学而无烛；邻舍有烛而不逮</a:t>
            </a:r>
            <a:r>
              <a:rPr lang="zh-CN" altLang="en-US" sz="13800" b="1">
                <a:sym typeface="+mn-ea"/>
              </a:rPr>
              <a:t>（1）</a:t>
            </a:r>
            <a:r>
              <a:rPr lang="zh-CN" altLang="en-US" sz="16600" b="1">
                <a:sym typeface="+mn-ea"/>
              </a:rPr>
              <a:t>，衡乃穿壁</a:t>
            </a:r>
            <a:r>
              <a:rPr lang="zh-CN" altLang="en-US" sz="13800" b="1">
                <a:sym typeface="+mn-ea"/>
              </a:rPr>
              <a:t>（2）</a:t>
            </a:r>
            <a:r>
              <a:rPr lang="zh-CN" altLang="en-US" sz="16600" b="1">
                <a:sym typeface="+mn-ea"/>
              </a:rPr>
              <a:t>引其光，以书映光而读之。邑人大姓文不识</a:t>
            </a:r>
            <a:r>
              <a:rPr lang="zh-CN" altLang="en-US" sz="13800" b="1">
                <a:sym typeface="+mn-ea"/>
              </a:rPr>
              <a:t>（3）</a:t>
            </a:r>
            <a:r>
              <a:rPr lang="zh-CN" altLang="en-US" sz="16600" b="1">
                <a:sym typeface="+mn-ea"/>
              </a:rPr>
              <a:t>，家富多书，衡</a:t>
            </a:r>
            <a:r>
              <a:rPr lang="zh-CN" altLang="en-US" sz="16600" b="1" u="sng">
                <a:solidFill>
                  <a:srgbClr val="FF0000"/>
                </a:solidFill>
                <a:sym typeface="+mn-ea"/>
              </a:rPr>
              <a:t>乃</a:t>
            </a:r>
            <a:r>
              <a:rPr lang="zh-CN" altLang="en-US" sz="16600" b="1">
                <a:sym typeface="+mn-ea"/>
              </a:rPr>
              <a:t>与其佣作而不求</a:t>
            </a:r>
            <a:r>
              <a:rPr lang="zh-CN" altLang="en-US" sz="16600" b="1" u="sng">
                <a:solidFill>
                  <a:srgbClr val="FF0000"/>
                </a:solidFill>
                <a:sym typeface="+mn-ea"/>
              </a:rPr>
              <a:t>偿</a:t>
            </a:r>
            <a:r>
              <a:rPr lang="zh-CN" altLang="en-US" sz="16600" b="1">
                <a:sym typeface="+mn-ea"/>
              </a:rPr>
              <a:t>。主人</a:t>
            </a:r>
            <a:r>
              <a:rPr lang="zh-CN" altLang="en-US" sz="16600" b="1" u="sng">
                <a:solidFill>
                  <a:srgbClr val="FF0000"/>
                </a:solidFill>
                <a:sym typeface="+mn-ea"/>
              </a:rPr>
              <a:t>怪</a:t>
            </a:r>
            <a:r>
              <a:rPr lang="zh-CN" altLang="en-US" sz="16600" b="1">
                <a:sym typeface="+mn-ea"/>
              </a:rPr>
              <a:t>而问衡，衡曰：“</a:t>
            </a:r>
            <a:r>
              <a:rPr lang="zh-CN" altLang="en-US" sz="16600" b="1" u="sng">
                <a:solidFill>
                  <a:srgbClr val="FF0000"/>
                </a:solidFill>
                <a:sym typeface="+mn-ea"/>
              </a:rPr>
              <a:t>原</a:t>
            </a:r>
            <a:r>
              <a:rPr lang="zh-CN" altLang="en-US" sz="16600" b="1">
                <a:sym typeface="+mn-ea"/>
              </a:rPr>
              <a:t>得主人书遍读之。”主人感叹，资</a:t>
            </a:r>
            <a:r>
              <a:rPr lang="zh-CN" altLang="en-US" sz="13800" b="1">
                <a:sym typeface="+mn-ea"/>
              </a:rPr>
              <a:t>（4）</a:t>
            </a:r>
            <a:r>
              <a:rPr lang="zh-CN" altLang="en-US" sz="16600" b="1">
                <a:sym typeface="+mn-ea"/>
              </a:rPr>
              <a:t>给</a:t>
            </a:r>
            <a:r>
              <a:rPr lang="zh-CN" altLang="en-US" sz="16600" b="1" u="sng">
                <a:solidFill>
                  <a:srgbClr val="FF0000"/>
                </a:solidFill>
                <a:sym typeface="+mn-ea"/>
              </a:rPr>
              <a:t>以</a:t>
            </a:r>
            <a:r>
              <a:rPr lang="zh-CN" altLang="en-US" sz="16600" b="1">
                <a:sym typeface="+mn-ea"/>
              </a:rPr>
              <a:t>书，遂成大学</a:t>
            </a:r>
            <a:r>
              <a:rPr lang="zh-CN" altLang="en-US" sz="13800" b="1">
                <a:sym typeface="+mn-ea"/>
              </a:rPr>
              <a:t>（5）</a:t>
            </a:r>
            <a:r>
              <a:rPr lang="zh-CN" altLang="en-US" sz="16600" b="1">
                <a:sym typeface="+mn-ea"/>
              </a:rPr>
              <a:t>。</a:t>
            </a:r>
            <a:endParaRPr lang="zh-CN" altLang="en-US" sz="16600" b="1">
              <a:sym typeface="+mn-ea"/>
            </a:endParaRPr>
          </a:p>
          <a:p>
            <a:pPr marL="0" indent="0">
              <a:buNone/>
            </a:pPr>
            <a:r>
              <a:rPr lang="zh-CN" altLang="en-US" sz="13800">
                <a:sym typeface="+mn-ea"/>
              </a:rPr>
              <a:t>[注释]（1）[逮]及。（2）[穿壁]在墙上找洞。（3）[文不识]姓文名不识。</a:t>
            </a:r>
            <a:endParaRPr lang="zh-CN" altLang="en-US" sz="13800">
              <a:sym typeface="+mn-ea"/>
            </a:endParaRPr>
          </a:p>
          <a:p>
            <a:pPr marL="0" indent="0">
              <a:buNone/>
            </a:pPr>
            <a:r>
              <a:rPr lang="zh-CN" altLang="en-US" sz="13800">
                <a:sym typeface="+mn-ea"/>
              </a:rPr>
              <a:t>（4）[资]借。（5）[大学]大学问家。</a:t>
            </a:r>
            <a:endParaRPr lang="zh-CN" altLang="en-US" sz="13800">
              <a:sym typeface="+mn-ea"/>
            </a:endParaRPr>
          </a:p>
          <a:p>
            <a:endParaRPr lang="zh-CN" altLang="en-US" sz="7200"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015" y="80645"/>
            <a:ext cx="7886700" cy="1325563"/>
          </a:xfrm>
        </p:spPr>
        <p:txBody>
          <a:bodyPr/>
          <a:p>
            <a:pPr algn="ctr"/>
            <a:r>
              <a:rPr lang="en-US" altLang="zh-CN" b="1">
                <a:solidFill>
                  <a:srgbClr val="3333FF"/>
                </a:solidFill>
                <a:sym typeface="+mn-ea"/>
              </a:rPr>
              <a:t>2</a:t>
            </a:r>
            <a:r>
              <a:rPr lang="zh-CN" altLang="en-US" b="1">
                <a:solidFill>
                  <a:srgbClr val="3333FF"/>
                </a:solidFill>
                <a:sym typeface="+mn-ea"/>
              </a:rPr>
              <a:t>、句子翻译题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990" y="1513205"/>
            <a:ext cx="8794115" cy="522224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a</a:t>
            </a:r>
            <a:r>
              <a:rPr lang="zh-CN" altLang="en-US" sz="4000" b="1">
                <a:solidFill>
                  <a:srgbClr val="FF0000"/>
                </a:solidFill>
              </a:rPr>
              <a:t>、直译</a:t>
            </a:r>
            <a:r>
              <a:rPr lang="zh-CN" altLang="en-US" sz="4000" b="1"/>
              <a:t>关键字词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b</a:t>
            </a:r>
            <a:r>
              <a:rPr lang="zh-CN" altLang="en-US" sz="4000" b="1">
                <a:solidFill>
                  <a:srgbClr val="FF0000"/>
                </a:solidFill>
              </a:rPr>
              <a:t>、意译</a:t>
            </a:r>
            <a:r>
              <a:rPr lang="zh-CN" altLang="en-US" sz="4000" b="1"/>
              <a:t>大致句义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c</a:t>
            </a:r>
            <a:r>
              <a:rPr lang="zh-CN" altLang="en-US" sz="4000" b="1">
                <a:solidFill>
                  <a:srgbClr val="FF0000"/>
                </a:solidFill>
              </a:rPr>
              <a:t>、保留</a:t>
            </a:r>
            <a:r>
              <a:rPr lang="zh-CN" altLang="en-US" sz="4000" b="1"/>
              <a:t>专有名词（</a:t>
            </a:r>
            <a:r>
              <a:rPr lang="zh-CN" altLang="en-US" sz="4000" b="1">
                <a:solidFill>
                  <a:srgbClr val="3333FF"/>
                </a:solidFill>
              </a:rPr>
              <a:t>年号、人名、地名、官名、物名、书名、国名</a:t>
            </a:r>
            <a:r>
              <a:rPr lang="zh-CN" altLang="en-US" sz="4000" b="1"/>
              <a:t>）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“赵人患鼠，乞猫于中山”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/>
              <a:t>“</a:t>
            </a:r>
            <a:r>
              <a:rPr lang="zh-CN" altLang="en-US" sz="4000" b="1"/>
              <a:t>太守谓谁，庐陵欧阳修也</a:t>
            </a:r>
            <a:r>
              <a:rPr lang="en-US" altLang="zh-CN" sz="4000" b="1"/>
              <a:t>”</a:t>
            </a:r>
            <a:endParaRPr lang="en-US" altLang="zh-CN" sz="4000" b="1"/>
          </a:p>
          <a:p>
            <a:pPr marL="0" indent="0">
              <a:buNone/>
            </a:pPr>
            <a:r>
              <a:rPr lang="en-US" altLang="zh-CN" sz="4000" b="1"/>
              <a:t>“</a:t>
            </a:r>
            <a:r>
              <a:rPr lang="zh-CN" altLang="en-US" sz="4000" b="1"/>
              <a:t>庆历四年春，滕子京谪守巴陵郡</a:t>
            </a:r>
            <a:r>
              <a:rPr lang="en-US" altLang="zh-CN" sz="4000" b="1"/>
              <a:t>”</a:t>
            </a:r>
            <a:endParaRPr lang="en-US" altLang="zh-CN" sz="4000" b="1"/>
          </a:p>
          <a:p>
            <a:pPr marL="0" indent="0">
              <a:buNone/>
            </a:pPr>
            <a:endParaRPr lang="en-US" altLang="zh-CN" sz="4000" b="1"/>
          </a:p>
          <a:p>
            <a:pPr marL="0" indent="0">
              <a:buNone/>
            </a:pP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015" y="80645"/>
            <a:ext cx="7886700" cy="1325563"/>
          </a:xfrm>
        </p:spPr>
        <p:txBody>
          <a:bodyPr/>
          <a:p>
            <a:pPr algn="ctr"/>
            <a:r>
              <a:rPr lang="en-US" altLang="zh-CN" b="1">
                <a:solidFill>
                  <a:srgbClr val="3333FF"/>
                </a:solidFill>
                <a:sym typeface="+mn-ea"/>
              </a:rPr>
              <a:t>2</a:t>
            </a:r>
            <a:r>
              <a:rPr lang="zh-CN" altLang="en-US" b="1">
                <a:solidFill>
                  <a:srgbClr val="3333FF"/>
                </a:solidFill>
                <a:sym typeface="+mn-ea"/>
              </a:rPr>
              <a:t>、句子翻译题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4625" y="1406525"/>
            <a:ext cx="8794115" cy="435165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d</a:t>
            </a:r>
            <a:r>
              <a:rPr lang="zh-CN" altLang="en-US" sz="4000" b="1">
                <a:solidFill>
                  <a:srgbClr val="FF0000"/>
                </a:solidFill>
              </a:rPr>
              <a:t>、删去</a:t>
            </a:r>
            <a:r>
              <a:rPr lang="zh-CN" altLang="en-US" sz="4000" b="1"/>
              <a:t>无意义词（之乎者也做助词时）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/>
              <a:t>“</a:t>
            </a:r>
            <a:r>
              <a:rPr lang="zh-CN" altLang="en-US" sz="4000" b="1"/>
              <a:t>方羲之之不可强以仕</a:t>
            </a:r>
            <a:r>
              <a:rPr lang="en-US" altLang="zh-CN" sz="4000" b="1"/>
              <a:t>”</a:t>
            </a:r>
            <a:endParaRPr lang="en-US" altLang="zh-CN" sz="4000" b="1"/>
          </a:p>
          <a:p>
            <a:pPr marL="0" indent="0">
              <a:buNone/>
            </a:pPr>
            <a:r>
              <a:rPr lang="en-US" altLang="zh-CN" sz="4000" b="1">
                <a:sym typeface="+mn-ea"/>
              </a:rPr>
              <a:t>“</a:t>
            </a:r>
            <a:r>
              <a:rPr lang="zh-CN" altLang="en-US" sz="4000" b="1">
                <a:sym typeface="+mn-ea"/>
              </a:rPr>
              <a:t>环滁皆山也</a:t>
            </a:r>
            <a:r>
              <a:rPr lang="en-US" altLang="zh-CN" sz="4000" b="1">
                <a:sym typeface="+mn-ea"/>
              </a:rPr>
              <a:t>”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>
                <a:sym typeface="+mn-ea"/>
              </a:rPr>
              <a:t>“</a:t>
            </a:r>
            <a:r>
              <a:rPr lang="zh-CN" altLang="en-US" sz="4000" b="1">
                <a:sym typeface="+mn-ea"/>
              </a:rPr>
              <a:t>颓然乎其间者</a:t>
            </a:r>
            <a:r>
              <a:rPr lang="en-US" altLang="zh-CN" sz="4000" b="1">
                <a:sym typeface="+mn-ea"/>
              </a:rPr>
              <a:t>”</a:t>
            </a:r>
            <a:endParaRPr lang="en-US" altLang="zh-CN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e</a:t>
            </a:r>
            <a:r>
              <a:rPr lang="zh-CN" altLang="en-US" sz="4000" b="1">
                <a:solidFill>
                  <a:srgbClr val="FF0000"/>
                </a:solidFill>
              </a:rPr>
              <a:t>、变通</a:t>
            </a:r>
            <a:r>
              <a:rPr lang="zh-CN" altLang="en-US" sz="4000" b="1"/>
              <a:t>特殊句式（如倒装句、省略句）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810" y="100330"/>
            <a:ext cx="8918575" cy="6823710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zh-CN" altLang="en-US" sz="4800" b="1"/>
              <a:t>铁杵磨针</a:t>
            </a:r>
            <a:endParaRPr lang="zh-CN" altLang="en-US" sz="4800" b="1"/>
          </a:p>
          <a:p>
            <a:pPr marL="0" indent="0">
              <a:buNone/>
            </a:pPr>
            <a:r>
              <a:rPr lang="zh-CN" altLang="en-US" b="1"/>
              <a:t>　 </a:t>
            </a:r>
            <a:r>
              <a:rPr lang="zh-CN" altLang="en-US" b="1">
                <a:solidFill>
                  <a:schemeClr val="tx1"/>
                </a:solidFill>
              </a:rPr>
              <a:t>磨针溪，在眉州象耳山下。世传李太白读书山中，未成，弃去。过小溪，逢老媪方磨铁杵，问之，曰：“欲作针。”太白感其意，还卒业。媪自言姓武。今溪旁有武氏岩。</a:t>
            </a:r>
            <a:endParaRPr lang="zh-CN" altLang="en-US" sz="48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/>
              <a:t> </a:t>
            </a:r>
            <a:r>
              <a:rPr lang="zh-CN" altLang="en-US" sz="4000"/>
              <a:t>[注释]</a:t>
            </a:r>
            <a:r>
              <a:rPr lang="zh-CN" altLang="en-US" sz="3600"/>
              <a:t>[媪]ǎo，年老的妇女。[卒]完成。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 sz="5400" b="1">
                <a:solidFill>
                  <a:srgbClr val="3333FF"/>
                </a:solidFill>
                <a:sym typeface="+mn-ea"/>
              </a:rPr>
              <a:t>找出文中的省略句及倒装句并翻译。</a:t>
            </a:r>
            <a:endParaRPr lang="zh-CN" altLang="en-US" sz="5400" b="1">
              <a:solidFill>
                <a:srgbClr val="3333FF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/>
              <a:t>　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6600" b="1">
                <a:latin typeface="楷体" panose="02010609060101010101" charset="-122"/>
                <a:ea typeface="楷体" panose="02010609060101010101" charset="-122"/>
                <a:sym typeface="+mn-ea"/>
              </a:rPr>
              <a:t>学习目标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63090"/>
            <a:ext cx="8109585" cy="4351655"/>
          </a:xfrm>
        </p:spPr>
        <p:txBody>
          <a:bodyPr/>
          <a:p>
            <a:r>
              <a:rPr lang="zh-CN" altLang="en-US" sz="4800" b="1"/>
              <a:t>1、激发文言阅读的兴趣；</a:t>
            </a:r>
            <a:endParaRPr lang="zh-CN" altLang="en-US" sz="4800" b="1"/>
          </a:p>
          <a:p>
            <a:r>
              <a:rPr lang="zh-CN" altLang="en-US" sz="4800" b="1"/>
              <a:t>2、</a:t>
            </a:r>
            <a:r>
              <a:rPr lang="zh-CN" altLang="en-US" sz="4800" b="1">
                <a:sym typeface="+mn-ea"/>
              </a:rPr>
              <a:t>掌握阅读课外文言文的方法和技巧</a:t>
            </a:r>
            <a:r>
              <a:rPr lang="zh-CN" altLang="en-US" sz="4800" b="1"/>
              <a:t>；</a:t>
            </a:r>
            <a:endParaRPr lang="zh-CN" altLang="en-US" sz="4800" b="1"/>
          </a:p>
          <a:p>
            <a:r>
              <a:rPr lang="zh-CN" altLang="en-US" sz="4800" b="1"/>
              <a:t>3、</a:t>
            </a:r>
            <a:r>
              <a:rPr lang="zh-CN" altLang="en-US" sz="4800" b="1">
                <a:sym typeface="+mn-ea"/>
              </a:rPr>
              <a:t>能准确熟练地阅读浅显课外文言文</a:t>
            </a:r>
            <a:r>
              <a:rPr lang="zh-CN" altLang="en-US" sz="4800" b="1"/>
              <a:t>；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665" y="118745"/>
            <a:ext cx="8935720" cy="6805930"/>
          </a:xfrm>
        </p:spPr>
        <p:txBody>
          <a:bodyPr>
            <a:normAutofit fontScale="25000"/>
          </a:bodyPr>
          <a:p>
            <a:pPr marL="0" indent="0" algn="ctr">
              <a:buNone/>
            </a:pPr>
            <a:r>
              <a:rPr lang="zh-CN" altLang="en-US" sz="19900" b="1">
                <a:sym typeface="+mn-ea"/>
              </a:rPr>
              <a:t>凿壁偷光</a:t>
            </a:r>
            <a:endParaRPr lang="zh-CN" altLang="en-US" sz="19900" b="1">
              <a:sym typeface="+mn-ea"/>
            </a:endParaRPr>
          </a:p>
          <a:p>
            <a:pPr marL="0" indent="0">
              <a:buNone/>
            </a:pPr>
            <a:r>
              <a:rPr lang="zh-CN" altLang="en-US" sz="16600">
                <a:sym typeface="+mn-ea"/>
              </a:rPr>
              <a:t> </a:t>
            </a:r>
            <a:r>
              <a:rPr lang="en-US" altLang="zh-CN" sz="19900">
                <a:sym typeface="+mn-ea"/>
              </a:rPr>
              <a:t>……</a:t>
            </a:r>
            <a:r>
              <a:rPr lang="zh-CN" altLang="en-US" sz="19900" b="1">
                <a:solidFill>
                  <a:schemeClr val="tx1"/>
                </a:solidFill>
                <a:sym typeface="+mn-ea"/>
              </a:rPr>
              <a:t>衡乃与其佣作而不求偿。主人怪而问衡，衡曰：“原得主人书遍读之。”主人感叹，资</a:t>
            </a:r>
            <a:r>
              <a:rPr lang="zh-CN" altLang="en-US" sz="16600" b="1">
                <a:solidFill>
                  <a:schemeClr val="tx1"/>
                </a:solidFill>
                <a:sym typeface="+mn-ea"/>
              </a:rPr>
              <a:t>（4）</a:t>
            </a:r>
            <a:r>
              <a:rPr lang="zh-CN" altLang="en-US" sz="19900" b="1">
                <a:solidFill>
                  <a:schemeClr val="tx1"/>
                </a:solidFill>
                <a:sym typeface="+mn-ea"/>
              </a:rPr>
              <a:t>给以书，遂成大学</a:t>
            </a:r>
            <a:r>
              <a:rPr lang="zh-CN" altLang="en-US" sz="16600" b="1">
                <a:solidFill>
                  <a:schemeClr val="tx1"/>
                </a:solidFill>
                <a:sym typeface="+mn-ea"/>
              </a:rPr>
              <a:t>（5）</a:t>
            </a:r>
            <a:r>
              <a:rPr lang="zh-CN" altLang="en-US" sz="19900" b="1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19900" b="1">
              <a:solidFill>
                <a:schemeClr val="tx1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13800">
                <a:sym typeface="+mn-ea"/>
              </a:rPr>
              <a:t>[注释]（1）[逮]及。（2）[穿壁]在墙上找洞。（3）[文不识]姓文名不识。</a:t>
            </a:r>
            <a:endParaRPr lang="zh-CN" altLang="en-US" sz="13800">
              <a:sym typeface="+mn-ea"/>
            </a:endParaRPr>
          </a:p>
          <a:p>
            <a:pPr marL="0" indent="0">
              <a:buNone/>
            </a:pPr>
            <a:r>
              <a:rPr lang="zh-CN" altLang="en-US" sz="13800">
                <a:sym typeface="+mn-ea"/>
              </a:rPr>
              <a:t>（4）[资]借。（5）[大学]大学问家。</a:t>
            </a:r>
            <a:endParaRPr lang="zh-CN" altLang="en-US" sz="13800">
              <a:sym typeface="+mn-ea"/>
            </a:endParaRPr>
          </a:p>
          <a:p>
            <a:endParaRPr lang="zh-CN" altLang="en-US" sz="72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8795" y="5618480"/>
            <a:ext cx="8450580" cy="9144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54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找出文中的倒装句并翻译。</a:t>
            </a:r>
            <a:endParaRPr lang="zh-CN" altLang="en-US" sz="54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zh-CN" b="1">
                <a:solidFill>
                  <a:srgbClr val="3333FF"/>
                </a:solidFill>
              </a:rPr>
              <a:t>3</a:t>
            </a:r>
            <a:r>
              <a:rPr lang="zh-CN" altLang="en-US" b="1">
                <a:solidFill>
                  <a:srgbClr val="3333FF"/>
                </a:solidFill>
              </a:rPr>
              <a:t>、内容理解题</a:t>
            </a:r>
            <a:endParaRPr lang="zh-CN" altLang="en-US" b="1">
              <a:solidFill>
                <a:srgbClr val="3333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>
              <a:lnSpc>
                <a:spcPct val="150000"/>
              </a:lnSpc>
            </a:pPr>
            <a:r>
              <a:rPr lang="en-US" altLang="zh-CN" sz="4800" b="1"/>
              <a:t>a</a:t>
            </a:r>
            <a:r>
              <a:rPr lang="zh-CN" altLang="en-US" sz="4800" b="1"/>
              <a:t>、联系上下文；</a:t>
            </a:r>
            <a:endParaRPr lang="zh-CN" altLang="en-US" sz="4800" b="1"/>
          </a:p>
          <a:p>
            <a:pPr algn="l">
              <a:lnSpc>
                <a:spcPct val="150000"/>
              </a:lnSpc>
            </a:pPr>
            <a:r>
              <a:rPr lang="en-US" altLang="zh-CN" sz="4800" b="1"/>
              <a:t>b</a:t>
            </a:r>
            <a:r>
              <a:rPr lang="zh-CN" altLang="en-US" sz="4800" b="1"/>
              <a:t>、摘录关键词句；</a:t>
            </a:r>
            <a:endParaRPr lang="zh-CN" altLang="en-US" sz="4800" b="1"/>
          </a:p>
          <a:p>
            <a:pPr algn="l">
              <a:lnSpc>
                <a:spcPct val="150000"/>
              </a:lnSpc>
            </a:pPr>
            <a:r>
              <a:rPr lang="en-US" altLang="zh-CN" sz="4800" b="1"/>
              <a:t>c</a:t>
            </a:r>
            <a:r>
              <a:rPr lang="zh-CN" altLang="en-US" sz="4800" b="1"/>
              <a:t>、组织语言文字。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/>
              <a:t>【牛刀小试，习题巩固】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7715" y="1974215"/>
            <a:ext cx="4618355" cy="2605405"/>
          </a:xfrm>
          <a:solidFill>
            <a:schemeClr val="accent1">
              <a:lumMod val="40000"/>
              <a:lumOff val="60000"/>
              <a:alpha val="41000"/>
            </a:schemeClr>
          </a:solidFill>
        </p:spPr>
        <p:txBody>
          <a:bodyPr>
            <a:normAutofit fontScale="90000"/>
          </a:bodyPr>
          <a:p>
            <a:r>
              <a:rPr lang="zh-CN" altLang="en-US" sz="6000"/>
              <a:t>同步学习</a:t>
            </a:r>
            <a:endParaRPr lang="zh-CN" altLang="en-US" sz="6000"/>
          </a:p>
          <a:p>
            <a:r>
              <a:rPr lang="en-US" altLang="zh-CN" sz="6000"/>
              <a:t>162</a:t>
            </a:r>
            <a:r>
              <a:rPr lang="zh-CN" altLang="en-US" sz="6000"/>
              <a:t>页</a:t>
            </a:r>
            <a:r>
              <a:rPr lang="en-US" altLang="zh-CN" sz="6000"/>
              <a:t>8——11</a:t>
            </a:r>
            <a:endParaRPr lang="en-US" altLang="zh-CN" sz="6000"/>
          </a:p>
          <a:p>
            <a:r>
              <a:rPr lang="en-US" altLang="zh-CN" sz="6000"/>
              <a:t>165</a:t>
            </a:r>
            <a:r>
              <a:rPr lang="zh-CN" altLang="en-US" sz="6000"/>
              <a:t>页</a:t>
            </a:r>
            <a:r>
              <a:rPr lang="en-US" altLang="zh-CN" sz="6000"/>
              <a:t>8——11</a:t>
            </a:r>
            <a:endParaRPr lang="en-US" altLang="zh-CN" sz="6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/>
              <a:t>【集思广益，交流提高】</a:t>
            </a:r>
            <a:endParaRPr lang="zh-CN" altLang="en-US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5420" y="213995"/>
            <a:ext cx="8830310" cy="435165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4800"/>
              <a:t>    </a:t>
            </a:r>
            <a:r>
              <a:rPr lang="zh-CN" altLang="en-US" sz="4800"/>
              <a:t>语言发展有着明显的时代特征，古人用的是</a:t>
            </a:r>
            <a:r>
              <a:rPr lang="zh-CN" altLang="en-US" sz="4800" b="1">
                <a:solidFill>
                  <a:srgbClr val="FF0000"/>
                </a:solidFill>
              </a:rPr>
              <a:t>文言</a:t>
            </a:r>
            <a:r>
              <a:rPr lang="zh-CN" altLang="en-US" sz="4800"/>
              <a:t>，比如“之乎者也”、“君子固穷”之类，我们现在也出现了一些</a:t>
            </a:r>
            <a:r>
              <a:rPr lang="zh-CN" altLang="en-US" sz="4800" b="1">
                <a:solidFill>
                  <a:srgbClr val="FF0000"/>
                </a:solidFill>
              </a:rPr>
              <a:t>流行语</a:t>
            </a:r>
            <a:r>
              <a:rPr lang="zh-CN" altLang="en-US" sz="4800"/>
              <a:t>，如“吓死宝宝了！”。</a:t>
            </a:r>
            <a:endParaRPr lang="zh-CN" altLang="en-US" sz="4800"/>
          </a:p>
          <a:p>
            <a:pPr marL="0" indent="0">
              <a:buNone/>
            </a:pPr>
            <a:r>
              <a:rPr lang="zh-CN" altLang="en-US" sz="4800"/>
              <a:t>想象一下，如果把</a:t>
            </a:r>
            <a:endParaRPr lang="zh-CN" altLang="en-US" sz="4800"/>
          </a:p>
          <a:p>
            <a:pPr marL="0" indent="0">
              <a:buNone/>
            </a:pPr>
            <a:r>
              <a:rPr lang="zh-CN" altLang="en-US" sz="4800"/>
              <a:t>今天的</a:t>
            </a:r>
            <a:r>
              <a:rPr lang="zh-CN" altLang="en-US" sz="4800">
                <a:solidFill>
                  <a:schemeClr val="tx1"/>
                </a:solidFill>
              </a:rPr>
              <a:t>流行语</a:t>
            </a:r>
            <a:r>
              <a:rPr lang="zh-CN" altLang="en-US" sz="4800"/>
              <a:t>用文</a:t>
            </a:r>
            <a:endParaRPr lang="zh-CN" altLang="en-US" sz="4800"/>
          </a:p>
          <a:p>
            <a:pPr marL="0" indent="0">
              <a:buNone/>
            </a:pPr>
            <a:r>
              <a:rPr lang="zh-CN" altLang="en-US" sz="4800"/>
              <a:t>言文来表达，会有</a:t>
            </a:r>
            <a:endParaRPr lang="zh-CN" altLang="en-US" sz="4800"/>
          </a:p>
          <a:p>
            <a:pPr marL="0" indent="0">
              <a:buNone/>
            </a:pPr>
            <a:r>
              <a:rPr lang="zh-CN" altLang="en-US" sz="4800"/>
              <a:t>一种什么效果？</a:t>
            </a:r>
            <a:endParaRPr lang="zh-CN" altLang="en-US" sz="4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297815"/>
            <a:ext cx="5347970" cy="6684645"/>
          </a:xfrm>
        </p:spPr>
        <p:txBody>
          <a:bodyPr>
            <a:norm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1、求心理阴影面积  </a:t>
            </a:r>
            <a:r>
              <a:rPr lang="zh-CN" altLang="en-US" sz="4000" b="1"/>
              <a:t>         </a:t>
            </a:r>
            <a:endParaRPr lang="zh-CN" altLang="en-US" sz="40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CC00CC"/>
                </a:solidFill>
              </a:rPr>
              <a:t>2、吓死宝宝了 </a:t>
            </a:r>
            <a:r>
              <a:rPr lang="zh-CN" altLang="en-US" sz="4000" b="1"/>
              <a:t>                 </a:t>
            </a:r>
            <a:endParaRPr lang="zh-CN" altLang="en-US" sz="40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3333FF"/>
                </a:solidFill>
              </a:rPr>
              <a:t>3、不要在意这些细节 </a:t>
            </a:r>
            <a:r>
              <a:rPr lang="zh-CN" altLang="en-US" sz="4000" b="1"/>
              <a:t>            </a:t>
            </a:r>
            <a:endParaRPr lang="zh-CN" altLang="en-US" sz="40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00CC00"/>
                </a:solidFill>
              </a:rPr>
              <a:t>4、主要看气质  </a:t>
            </a:r>
            <a:r>
              <a:rPr lang="zh-CN" altLang="en-US" sz="4000" b="1"/>
              <a:t>                </a:t>
            </a:r>
            <a:endParaRPr lang="zh-CN" altLang="en-US" sz="40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FF6600"/>
                </a:solidFill>
              </a:rPr>
              <a:t>5、有钱，任性</a:t>
            </a:r>
            <a:r>
              <a:rPr lang="zh-CN" altLang="en-US" sz="4000" b="1"/>
              <a:t>          </a:t>
            </a:r>
            <a:endParaRPr lang="zh-CN" altLang="en-US" sz="40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CC0066"/>
                </a:solidFill>
              </a:rPr>
              <a:t>6、重要的事情说三遍</a:t>
            </a:r>
            <a:r>
              <a:rPr lang="zh-CN" altLang="en-US"/>
              <a:t>           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71720" y="-5715"/>
            <a:ext cx="4201795" cy="694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A、请君莫羡解语花，   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腹有诗书气自华。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B、一言难尽意，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三令作五申。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C、心如死灰，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灰厚几何？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D、家有千金，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行止由心。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E、欲图大事，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莫拘小节。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F、堪惊小儿啼，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能开长者颐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3600">
              <a:solidFill>
                <a:schemeClr val="tx1"/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16597 -0.293796 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16597 -0.293796 " pathEditMode="relative" ptsTypes="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7870 L -0.523681 -0.617592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" y="-30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7870 L -0.523681 -0.617592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" y="-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22036 L -0.515417 -0.309723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" y="-16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20462 L -0.515417 -0.311297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" y="-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9444 L -0.530764 0.491296 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24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9444 L -0.530764 0.491296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15694 0.170741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" y="8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9444 L -0.513333 0.166575 " pathEditMode="relative" rAng="0" ptsTypes="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" y="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22917 0.640833 " pathEditMode="relative" rAng="0" ptsTypes="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" y="33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11042 0.633519 " pathEditMode="relative" rAng="0" ptsTypes="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" y="3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109220"/>
            <a:ext cx="5347970" cy="6684645"/>
          </a:xfrm>
        </p:spPr>
        <p:txBody>
          <a:bodyPr>
            <a:norm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1、求心理阴影面积  </a:t>
            </a:r>
            <a:r>
              <a:rPr lang="zh-CN" altLang="en-US" sz="4000" b="1"/>
              <a:t>         </a:t>
            </a:r>
            <a:endParaRPr lang="zh-CN" altLang="en-US" sz="40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CC00CC"/>
                </a:solidFill>
              </a:rPr>
              <a:t>2、吓死宝宝了 </a:t>
            </a:r>
            <a:r>
              <a:rPr lang="zh-CN" altLang="en-US" sz="4000" b="1"/>
              <a:t>                 </a:t>
            </a:r>
            <a:endParaRPr lang="zh-CN" altLang="en-US" sz="40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3333FF"/>
                </a:solidFill>
              </a:rPr>
              <a:t>3、不要在意这些细节 </a:t>
            </a:r>
            <a:r>
              <a:rPr lang="zh-CN" altLang="en-US" sz="4000" b="1"/>
              <a:t>            </a:t>
            </a:r>
            <a:endParaRPr lang="zh-CN" altLang="en-US" sz="40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00CC00"/>
                </a:solidFill>
              </a:rPr>
              <a:t>4、主要看气质  </a:t>
            </a:r>
            <a:r>
              <a:rPr lang="zh-CN" altLang="en-US" sz="4000" b="1"/>
              <a:t>                 </a:t>
            </a:r>
            <a:endParaRPr lang="zh-CN" altLang="en-US" sz="40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FF6600"/>
                </a:solidFill>
              </a:rPr>
              <a:t>5、有钱，任性</a:t>
            </a:r>
            <a:r>
              <a:rPr lang="zh-CN" altLang="en-US" sz="4000" b="1"/>
              <a:t>          </a:t>
            </a:r>
            <a:endParaRPr lang="zh-CN" altLang="en-US" sz="40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CC0066"/>
                </a:solidFill>
              </a:rPr>
              <a:t>6、重要的事情说三遍</a:t>
            </a:r>
            <a:r>
              <a:rPr lang="zh-CN" altLang="en-US"/>
              <a:t>           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23155" y="440055"/>
            <a:ext cx="4406900" cy="8662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C、心如死灰，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   灰厚几何？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F、堪惊小儿啼，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   能开长者颐</a:t>
            </a:r>
            <a:r>
              <a:rPr lang="zh-CN" altLang="en-US" sz="3600">
                <a:sym typeface="+mn-ea"/>
              </a:rPr>
              <a:t>。</a:t>
            </a:r>
            <a:endParaRPr lang="zh-CN" altLang="en-US" sz="3600"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E、欲图大事，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   莫拘小节。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A、请君莫羡解语花，   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腹有诗书气自华。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D、家有千金，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   行止由心。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B、一言难尽意，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三令作五申。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 sz="3600">
              <a:solidFill>
                <a:schemeClr val="tx1"/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28650" y="1851025"/>
            <a:ext cx="8171180" cy="1363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6600" b="1">
                <a:solidFill>
                  <a:srgbClr val="3333FF"/>
                </a:solidFill>
              </a:rPr>
              <a:t>吾将携汝，汝携阿堵。</a:t>
            </a:r>
            <a:endParaRPr lang="zh-CN" altLang="en-US" sz="6600" b="1">
              <a:solidFill>
                <a:srgbClr val="3333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905" y="3517265"/>
            <a:ext cx="407416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9900CC"/>
                </a:solidFill>
              </a:rPr>
              <a:t>我带上你，</a:t>
            </a:r>
            <a:endParaRPr lang="zh-CN" altLang="en-US" sz="6000" b="1">
              <a:solidFill>
                <a:srgbClr val="9900CC"/>
              </a:solidFill>
            </a:endParaRPr>
          </a:p>
          <a:p>
            <a:r>
              <a:rPr lang="zh-CN" altLang="en-US" sz="6000" b="1">
                <a:solidFill>
                  <a:srgbClr val="9900CC"/>
                </a:solidFill>
              </a:rPr>
              <a:t>你带上钱。</a:t>
            </a:r>
            <a:endParaRPr lang="zh-CN" altLang="en-US" sz="6000" b="1">
              <a:solidFill>
                <a:srgbClr val="99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5780" y="1691005"/>
            <a:ext cx="7886700" cy="4351338"/>
          </a:xfrm>
        </p:spPr>
        <p:txBody>
          <a:bodyPr/>
          <a:p>
            <a:pPr marL="0" indent="0">
              <a:buNone/>
            </a:pPr>
            <a:r>
              <a:rPr lang="zh-CN" altLang="en-US" sz="6600" b="1">
                <a:solidFill>
                  <a:srgbClr val="3333FF"/>
                </a:solidFill>
              </a:rPr>
              <a:t>天高地阔，欲往观之。</a:t>
            </a:r>
            <a:endParaRPr lang="zh-CN" altLang="en-US" sz="6600" b="1">
              <a:solidFill>
                <a:srgbClr val="3333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3905" y="3517265"/>
            <a:ext cx="542607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9900CC"/>
                </a:solidFill>
              </a:rPr>
              <a:t>世界那么大，我想去看看。</a:t>
            </a:r>
            <a:endParaRPr lang="zh-CN" altLang="en-US" sz="6000" b="1">
              <a:solidFill>
                <a:srgbClr val="99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/>
              <a:t>【例题导学，方法指导】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2595" y="1847850"/>
            <a:ext cx="6038215" cy="3695065"/>
          </a:xfrm>
          <a:solidFill>
            <a:srgbClr val="CCECFF">
              <a:alpha val="40000"/>
            </a:srgbClr>
          </a:solidFill>
        </p:spPr>
        <p:txBody>
          <a:bodyPr/>
          <a:p>
            <a:pPr marL="0" indent="0" algn="ctr">
              <a:lnSpc>
                <a:spcPct val="150000"/>
              </a:lnSpc>
              <a:buNone/>
            </a:pPr>
            <a:r>
              <a:rPr lang="zh-CN" altLang="en-US" sz="4800" b="1"/>
              <a:t>第一步：留意标题</a:t>
            </a:r>
            <a:endParaRPr lang="zh-CN" altLang="en-US" sz="4800" b="1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800" b="1"/>
              <a:t>第二步：结合注释</a:t>
            </a:r>
            <a:endParaRPr lang="zh-CN" altLang="en-US" sz="4800" b="1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800" b="1"/>
              <a:t>第三步：对症下药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第一步：留意标题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416685"/>
            <a:ext cx="3208020" cy="4351655"/>
          </a:xfrm>
        </p:spPr>
        <p:txBody>
          <a:bodyPr>
            <a:normAutofit lnSpcReduction="10000"/>
          </a:bodyPr>
          <a:p>
            <a:pPr>
              <a:lnSpc>
                <a:spcPct val="200000"/>
              </a:lnSpc>
            </a:pPr>
            <a:r>
              <a:rPr lang="zh-CN" altLang="en-US" b="1"/>
              <a:t>晏子使楚</a:t>
            </a:r>
            <a:endParaRPr lang="zh-CN" altLang="en-US" b="1"/>
          </a:p>
          <a:p>
            <a:pPr>
              <a:lnSpc>
                <a:spcPct val="200000"/>
              </a:lnSpc>
            </a:pPr>
            <a:r>
              <a:rPr lang="zh-CN" altLang="en-US" b="1"/>
              <a:t>童趣</a:t>
            </a:r>
            <a:endParaRPr lang="zh-CN" altLang="en-US" b="1"/>
          </a:p>
          <a:p>
            <a:pPr>
              <a:lnSpc>
                <a:spcPct val="200000"/>
              </a:lnSpc>
            </a:pPr>
            <a:r>
              <a:rPr lang="zh-CN" altLang="en-US" b="1"/>
              <a:t>爱莲说</a:t>
            </a:r>
            <a:endParaRPr lang="zh-CN" altLang="en-US" b="1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633595" y="1416685"/>
            <a:ext cx="3208020" cy="435165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b="1">
                <a:solidFill>
                  <a:srgbClr val="3333FF"/>
                </a:solidFill>
              </a:rPr>
              <a:t>凿壁偷光</a:t>
            </a:r>
            <a:endParaRPr lang="zh-CN" altLang="en-US" b="1">
              <a:solidFill>
                <a:srgbClr val="3333FF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b="1">
                <a:solidFill>
                  <a:srgbClr val="3333FF"/>
                </a:solidFill>
              </a:rPr>
              <a:t>铁杵磨针</a:t>
            </a:r>
            <a:endParaRPr lang="zh-CN" altLang="en-US" b="1">
              <a:solidFill>
                <a:srgbClr val="3333FF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b="1">
                <a:solidFill>
                  <a:srgbClr val="3333FF"/>
                </a:solidFill>
              </a:rPr>
              <a:t>师说</a:t>
            </a:r>
            <a:endParaRPr lang="zh-CN" altLang="en-US" b="1">
              <a:solidFill>
                <a:srgbClr val="3333FF"/>
              </a:solidFill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1898</Words>
  <Application>WPS 演示</Application>
  <PresentationFormat>宽屏</PresentationFormat>
  <Paragraphs>180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Calibri Light</vt:lpstr>
      <vt:lpstr>Office 主题</vt:lpstr>
      <vt:lpstr>课外文言文阅读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【例题导学，方法指导】</vt:lpstr>
      <vt:lpstr>第一步：留意标题</vt:lpstr>
      <vt:lpstr>第二步：结合注释</vt:lpstr>
      <vt:lpstr>PowerPoint 演示文稿</vt:lpstr>
      <vt:lpstr>PowerPoint 演示文稿</vt:lpstr>
      <vt:lpstr>第三步：对症下药</vt:lpstr>
      <vt:lpstr>1、词语解释题</vt:lpstr>
      <vt:lpstr>PowerPoint 演示文稿</vt:lpstr>
      <vt:lpstr>PowerPoint 演示文稿</vt:lpstr>
      <vt:lpstr>2、句子翻译题</vt:lpstr>
      <vt:lpstr>2、句子翻译题</vt:lpstr>
      <vt:lpstr>PowerPoint 演示文稿</vt:lpstr>
      <vt:lpstr>PowerPoint 演示文稿</vt:lpstr>
      <vt:lpstr>3、内容理解题</vt:lpstr>
      <vt:lpstr>【牛刀小试，习题巩固】</vt:lpstr>
      <vt:lpstr>【集思广益，交流提高】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daniel</dc:creator>
  <cp:lastModifiedBy>Administrator</cp:lastModifiedBy>
  <cp:revision>126</cp:revision>
  <dcterms:created xsi:type="dcterms:W3CDTF">2016-10-15T07:33:00Z</dcterms:created>
  <dcterms:modified xsi:type="dcterms:W3CDTF">2016-10-17T08:55:46Z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