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unknown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4" r:id="rId2"/>
  </p:sldMasterIdLst>
  <p:notesMasterIdLst>
    <p:notesMasterId r:id="rId3"/>
  </p:notesMasterIdLst>
  <p:sldIdLst>
    <p:sldId id="256" r:id="rId4"/>
    <p:sldId id="269" r:id="rId5"/>
    <p:sldId id="259" r:id="rId6"/>
    <p:sldId id="300" r:id="rId7"/>
    <p:sldId id="272" r:id="rId8"/>
    <p:sldId id="270" r:id="rId9"/>
    <p:sldId id="268" r:id="rId10"/>
    <p:sldId id="271" r:id="rId11"/>
    <p:sldId id="273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9" r:id="rId22"/>
    <p:sldId id="290" r:id="rId23"/>
    <p:sldId id="293" r:id="rId24"/>
    <p:sldId id="295" r:id="rId25"/>
    <p:sldId id="291" r:id="rId26"/>
    <p:sldId id="296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/>
    <p:restoredTop sz="94676"/>
  </p:normalViewPr>
  <p:slideViewPr>
    <p:cSldViewPr snapToGrid="0" showGuides="1">
      <p:cViewPr varScale="1">
        <p:scale>
          <a:sx n="108" d="100"/>
          <a:sy n="108" d="100"/>
        </p:scale>
        <p:origin x="-618" y="-84"/>
      </p:cViewPr>
      <p:guideLst>
        <p:guide orient="horz" pos="224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F4EC4C1-9795-4768-B908-CE6FA7C62965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58643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E09EA6-7B66-4571-B372-518727AAD735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715778-3776-4352-ABAE-E32597299EBF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1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slideLayout" Target="../slideLayouts/slideLayout25.xml" /><Relationship Id="rId13" Type="http://schemas.openxmlformats.org/officeDocument/2006/relationships/slideLayout" Target="../slideLayouts/slideLayout26.xml" /><Relationship Id="rId14" Type="http://schemas.openxmlformats.org/officeDocument/2006/relationships/slideLayout" Target="../slideLayouts/slideLayout27.xml" /><Relationship Id="rId15" Type="http://schemas.openxmlformats.org/officeDocument/2006/relationships/slideLayout" Target="../slideLayouts/slideLayout28.xml" /><Relationship Id="rId16" Type="http://schemas.openxmlformats.org/officeDocument/2006/relationships/image" Target="../media/image1.jpeg" /><Relationship Id="rId17" Type="http://schemas.openxmlformats.org/officeDocument/2006/relationships/theme" Target="../theme/theme2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8C41D8-345B-4F94-BB66-D413F7BF8514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png" /><Relationship Id="rId4" Type="http://schemas.openxmlformats.org/officeDocument/2006/relationships/image" Target="../media/image5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png" /><Relationship Id="rId4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.png" /><Relationship Id="rId4" Type="http://schemas.openxmlformats.org/officeDocument/2006/relationships/image" Target="../media/image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.png" /><Relationship Id="rId4" Type="http://schemas.openxmlformats.org/officeDocument/2006/relationships/image" Target="../media/image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.png" /><Relationship Id="rId4" Type="http://schemas.openxmlformats.org/officeDocument/2006/relationships/image" Target="../media/image9.png" /><Relationship Id="rId5" Type="http://schemas.openxmlformats.org/officeDocument/2006/relationships/audio" Target="../media/media1.mp3" /><Relationship Id="rId6" Type="http://schemas.microsoft.com/office/2007/relationships/media" Target="../media/media1.mp3" TargetMode="In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.png" /><Relationship Id="rId4" Type="http://schemas.openxmlformats.org/officeDocument/2006/relationships/image" Target="../media/image1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2.png" /><Relationship Id="rId4" Type="http://schemas.openxmlformats.org/officeDocument/2006/relationships/image" Target="../media/image1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8692991" y="2422525"/>
            <a:ext cx="309880" cy="11988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  <p:sp>
        <p:nvSpPr>
          <p:cNvPr id="37" name="文本占位符 5"/>
          <p:cNvSpPr txBox="1"/>
          <p:nvPr/>
        </p:nvSpPr>
        <p:spPr>
          <a:xfrm>
            <a:off x="7154545" y="2564765"/>
            <a:ext cx="4069080" cy="4235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统编版  </a:t>
            </a:r>
          </a:p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</a:p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选择性必修下册</a:t>
            </a:r>
          </a:p>
        </p:txBody>
      </p:sp>
      <p:sp>
        <p:nvSpPr>
          <p:cNvPr id="2" name="文本占位符 5"/>
          <p:cNvSpPr txBox="1"/>
          <p:nvPr/>
        </p:nvSpPr>
        <p:spPr>
          <a:xfrm>
            <a:off x="8174355" y="4282440"/>
            <a:ext cx="2028825" cy="4235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《蜀 相》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60450" y="1602105"/>
            <a:ext cx="7044690" cy="4205605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《蜀相》是唐代伟大诗人杜甫定居成都草堂后，翌年游览武侯祠时创作的一首咏史诗。此诗借游览古迹，表达了诗人对蜀汉丞相诸葛亮雄才大略、辅佐两朝、忠心报国的称颂以及对他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“出师未捷身先死”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的惋惜之情。诗中既有尊蜀正统的观念，又有才困时艰的感慨，字里行间寄寓感物思人的情怀。</a:t>
            </a: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写作背景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r="36196"/>
          <a:stretch>
            <a:fillRect/>
          </a:stretch>
        </p:blipFill>
        <p:spPr>
          <a:xfrm>
            <a:off x="8593455" y="1881505"/>
            <a:ext cx="2632710" cy="30949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44600" y="1212850"/>
            <a:ext cx="9702800" cy="4897120"/>
          </a:xfrm>
        </p:spPr>
        <p:txBody>
          <a:bodyPr/>
          <a:lstStyle/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蜀相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杜甫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丞相祠堂何处寻？锦官城外柏森森。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映阶碧草自春色，隔叶黄鹂空好音。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三顾频烦天下计，两朝开济老臣心。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出师未捷身先死，长使英雄泪满襟。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60755" y="1212850"/>
            <a:ext cx="7795260" cy="4897120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分句讲解：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诗句：丞相祠堂何处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寻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?锦官城外柏森森。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释义：何处去寻找武侯诸葛亮的祠堂?在成都城外那柏树茂密的地方。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寻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有目的的专程来访。表达作者不是漫不经心地信步由之，是对诸葛亮的强烈敬仰。  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开头两句一问一答，一开始就形成浓重的感情氛围，笼罩全篇。又借“柏森森”写出武侯祠的历史悠久和安谧静穆;衬托诸葛亮的形象,表达了诗人对诸葛亮的崇敬之情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     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6015" y="2079625"/>
            <a:ext cx="3051175" cy="228854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9431655" y="4655820"/>
            <a:ext cx="1700530" cy="619125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武侯祠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44600" y="1212850"/>
            <a:ext cx="9702800" cy="4897120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分句讲解：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诗句：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映阶碧草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春色，隔叶黄鹂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好音。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释义：碧草照映台阶自当呈现春色，树上的黄鹂隔枝徒然婉聆鸣唱。            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自、空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在文中都是徒然之意。这一句的描写是从外到内，由远至近的特写，碧草映阶、黄鹂隔叶本是赏心悦目的景象，然而用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自、空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二字修饰，转变成了无人光顾、无人倾听，使景中生意，把自己内心的忧伤从景物描写中传达出来，反映出诗人忧国忧民的爱国精神。透过这种爱国思想的折射，诗人眼中的诸葛亮形象就更加光彩照人。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60755" y="1212850"/>
            <a:ext cx="7808595" cy="4897120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分句讲解：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诗句：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三顾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频烦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天下计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，两朝开济老臣心。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释义：刘备为统一天下而三顾茅庐，问计于诸葛亮，辅佐两代君主的老臣忠心耿耿。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三顾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——诸葛亮在南阳隐居时,刘备三次登门拜访。“先帝不以臣卑部,猥自枉屈,三顾臣于草庐之中。”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天下计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——诸葛亮提出了统一天下应走鼎足三分，联吴抗曹的道路，也称“隆中对策”。 频烦，即锁繁。一说多次烦劳咨询。 开，开创。济，扶助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  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0495" y="1801495"/>
            <a:ext cx="2073275" cy="300291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9226550" y="4983480"/>
            <a:ext cx="1700530" cy="619125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三顾茅庐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60755" y="1212850"/>
            <a:ext cx="7808595" cy="4897120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分句讲解：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诗句：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出师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未捷身先死，长使英雄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泪满襟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释义：可惜出师伐魏未捷而病亡军中，常使历代英雄们对此涕泪满裳。 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出师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——诸葛亮为伐魏，曾六次北伐中原。公元234年,他统率大军,占据了五丈原,与司马懿隔着渭水相持一百多天。八月,因积劳成疾,病死军中,葬于定军山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泪满襟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——献身精神的景仰、大业未成的痛惜。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新知讲解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9304655" y="5043805"/>
            <a:ext cx="1700530" cy="619125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诸葛亮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3020" y="1266825"/>
            <a:ext cx="2464435" cy="35172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12800" y="1115695"/>
            <a:ext cx="10567035" cy="4897120"/>
          </a:xfrm>
        </p:spPr>
        <p:txBody>
          <a:bodyPr/>
          <a:lstStyle/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蜀相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杜甫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丞相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祠堂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何处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寻？锦官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城外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柏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森森。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映阶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碧草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春色，隔叶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黄鹂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好音。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三顾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频烦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天下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计，两朝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开济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老臣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心。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出师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未捷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身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先死，长使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英雄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泪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满襟。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</a:t>
            </a: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  <a:sym typeface="+mn-ea"/>
              </a:rPr>
              <a:t>朗读诗歌</a:t>
            </a:r>
            <a:endParaRPr lang="zh-CN" altLang="en-US" sz="2400" b="1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400" b="1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  <p:pic>
        <p:nvPicPr>
          <p:cNvPr id="4" name="蜀相_杜甫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71314" y="540321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64915" y="2160270"/>
            <a:ext cx="7458075" cy="3719830"/>
          </a:xfrm>
        </p:spPr>
        <p:txBody>
          <a:bodyPr/>
          <a:lstStyle/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首诗分两部分，前两联凭吊丞相祠堂，从景物描写中感怀现实，透露出诗人忧国忧民之心；后两联咏叹丞相才德，从历史追忆中缅怀先贤，又蕴含着诗人对祖国命运的许多期盼与憧憬。全诗蕴藉深厚，寄托遥深，造成深沉悲凉的意境。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诗人借歌颂诸葛亮的过人才智和丰功伟绩,悦惜诸葛亮的壮志未酬,抒发了自己的功业未就的深沉感慨。</a:t>
            </a: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整体感知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40" y="2611755"/>
            <a:ext cx="2790190" cy="30264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60755" y="1355725"/>
            <a:ext cx="9435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本诗讲述了什么内容？主旨是什么?抒发了诗人怎样的情怀?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7050" y="1355725"/>
            <a:ext cx="8914765" cy="4678680"/>
          </a:xfrm>
        </p:spPr>
        <p:txBody>
          <a:bodyPr/>
          <a:lstStyle/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弄清史实。对于作品所涉及的史实和人物一定要有所了解,我们要积累一些历史知识；</a:t>
            </a:r>
          </a:p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要体会意图.后代作家对尘封的往事发思古之幽情,一定有现实的原因或触发感慨的媒介；</a:t>
            </a:r>
          </a:p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领悟感情。诗人怀古咏古,大致有这样几种情况:一种是对历史作冷静的理性思考。二种情况是把史实和现实扭和在一起,或是感慨个人遭遇,或是搏击社会现实。第三种情况是只抓住历史的影子,故意借题发挥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品读技巧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40410" y="1551305"/>
            <a:ext cx="10953750" cy="4050665"/>
          </a:xfrm>
        </p:spPr>
        <p:txBody>
          <a:bodyPr/>
          <a:lstStyle/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这首诗写诗人在武侯祠吊古，但题为“蜀相”而非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武侯祠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有何深意?</a:t>
            </a:r>
          </a:p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写祠是为了写人，不为记游，而为怀古，为了追思、仰慕、钦敬诸葛亮。</a:t>
            </a:r>
          </a:p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诗歌意在赞颂诸葛亮的功业，第三联为什么要写刘备“三顾频烦”?</a:t>
            </a:r>
          </a:p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这是用的衬托手法。写刘备是为了赞扬诸葛亮的雄才大略。因为刘备之所以不厌其烦地三顾草庐，正是由于诸葛亮胸怀天下大计。另一方面，也暗含诗人有报国大志而无人理会的感伤。</a:t>
            </a:r>
          </a:p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合作探究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3370216" y="1785801"/>
            <a:ext cx="8447315" cy="3813810"/>
          </a:xfrm>
        </p:spPr>
        <p:txBody>
          <a:bodyPr/>
          <a:lstStyle/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蜀相》是七言律诗，结构严整，法度森然。这首诗抒写作者游览武侯祠的所见所感，表达了对诸葛亮才干、德行的称颂及对其“出师未捷身先死”的惋惜,也暗含着感时忧国的情怀和以身许国的抱负。全诗情感深沉悲壮，有厚重的历史感。学习时要反复诵读涵泳，并联系《出师表》等文，加深对诗人情志的理解。</a:t>
            </a:r>
          </a:p>
        </p:txBody>
      </p:sp>
      <p:pic>
        <p:nvPicPr>
          <p:cNvPr id="7170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新知导入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25" y="1785801"/>
            <a:ext cx="2946138" cy="37387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1960" y="1540510"/>
            <a:ext cx="8768080" cy="4015105"/>
          </a:xfrm>
        </p:spPr>
        <p:txBody>
          <a:bodyPr/>
          <a:lstStyle/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填空题：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杜甫，字</a:t>
            </a:r>
            <a:r>
              <a:rPr lang="zh-CN" altLang="en-US" b="1" u="heavy">
                <a:solidFill>
                  <a:schemeClr val="tx1"/>
                </a:solidFill>
                <a:uFill>
                  <a:solidFill>
                    <a:schemeClr val="accent5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，号少陵，原籍湖北襄阳，生于河南巩县。唐朝大诗人，被后人称为</a:t>
            </a:r>
            <a:r>
              <a:rPr lang="zh-CN" altLang="en-US" b="1" u="heavy">
                <a:solidFill>
                  <a:schemeClr val="tx1"/>
                </a:solidFill>
                <a:uFill>
                  <a:solidFill>
                    <a:schemeClr val="accent1">
                      <a:lumMod val="75000"/>
                    </a:schemeClr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 i="1" u="heavy">
                <a:solidFill>
                  <a:srgbClr val="0070C0"/>
                </a:solidFill>
                <a:uFill>
                  <a:solidFill>
                    <a:schemeClr val="accent1">
                      <a:lumMod val="75000"/>
                    </a:schemeClr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b="1" u="heavy">
                <a:solidFill>
                  <a:schemeClr val="tx1"/>
                </a:solidFill>
                <a:uFill>
                  <a:solidFill>
                    <a:schemeClr val="accent1">
                      <a:lumMod val="75000"/>
                    </a:schemeClr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。他所写的诗，自古以来就有</a:t>
            </a:r>
            <a:r>
              <a:rPr lang="zh-CN" altLang="en-US" b="1" u="heavy">
                <a:solidFill>
                  <a:schemeClr val="tx1"/>
                </a:solidFill>
                <a:uFill>
                  <a:solidFill>
                    <a:schemeClr val="accent1">
                      <a:lumMod val="75000"/>
                    </a:schemeClr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b="1" i="1" u="heavy">
                <a:solidFill>
                  <a:srgbClr val="0070C0"/>
                </a:solidFill>
                <a:uFill>
                  <a:solidFill>
                    <a:schemeClr val="accent1">
                      <a:lumMod val="75000"/>
                    </a:schemeClr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 u="heavy">
                <a:solidFill>
                  <a:schemeClr val="tx1"/>
                </a:solidFill>
                <a:uFill>
                  <a:solidFill>
                    <a:schemeClr val="accent1">
                      <a:lumMod val="75000"/>
                    </a:schemeClr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的美誉。</a:t>
            </a:r>
          </a:p>
          <a:p>
            <a:pPr algn="l" latinLnBrk="0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【三顾频烦天下计】频烦，</a:t>
            </a:r>
            <a:r>
              <a:rPr lang="zh-CN" altLang="en-US" b="1" u="heavy">
                <a:solidFill>
                  <a:schemeClr val="tx1"/>
                </a:solidFill>
                <a:uFill>
                  <a:solidFill>
                    <a:schemeClr val="accent1">
                      <a:lumMod val="75000"/>
                    </a:schemeClr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。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【两朝开济】开，</a:t>
            </a:r>
            <a:r>
              <a:rPr lang="zh-CN" altLang="en-US" b="1" u="heavy">
                <a:solidFill>
                  <a:schemeClr val="tx1"/>
                </a:solidFill>
                <a:uFill>
                  <a:solidFill>
                    <a:schemeClr val="accent1">
                      <a:lumMod val="75000"/>
                    </a:schemeClr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。济，</a:t>
            </a:r>
            <a:r>
              <a:rPr lang="zh-CN" altLang="en-US" b="1" i="1" u="heavy">
                <a:solidFill>
                  <a:srgbClr val="0070C0"/>
                </a:solidFill>
                <a:uFill>
                  <a:solidFill>
                    <a:schemeClr val="accent1">
                      <a:lumMod val="75000"/>
                    </a:schemeClr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课堂练习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82010" y="2305050"/>
            <a:ext cx="1047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5245" y="2860675"/>
            <a:ext cx="150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“诗圣”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05965" y="3408680"/>
            <a:ext cx="1565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“诗史”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692140" y="4060190"/>
            <a:ext cx="4253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即锁繁，一说多次烦劳咨询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76395" y="4727575"/>
            <a:ext cx="1047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45530" y="4727575"/>
            <a:ext cx="1047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扶助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1960" y="1540510"/>
            <a:ext cx="8768080" cy="4015105"/>
          </a:xfrm>
        </p:spPr>
        <p:txBody>
          <a:bodyPr/>
          <a:lstStyle/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选择题：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latinLnBrk="0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1.“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两朝开济老臣心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中的济是指（     ）</a:t>
            </a:r>
          </a:p>
          <a:p>
            <a:pPr algn="l" latinLnBrk="0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A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接济               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扶助</a:t>
            </a:r>
          </a:p>
          <a:p>
            <a:pPr algn="l" latinLnBrk="0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本诗抒发了诗人（       ）的情怀。</a:t>
            </a:r>
          </a:p>
          <a:p>
            <a:pPr algn="l" latinLnBrk="0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A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壮志未酬          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热爱自然</a:t>
            </a: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课堂练习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13855" y="2411730"/>
            <a:ext cx="643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07560" y="3775710"/>
            <a:ext cx="643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1960" y="1540510"/>
            <a:ext cx="8768080" cy="4015105"/>
          </a:xfrm>
        </p:spPr>
        <p:txBody>
          <a:bodyPr/>
          <a:lstStyle/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分析题：</a:t>
            </a:r>
          </a:p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“出师未捷身先死,长使英雄泪满襟”中的“英雄”指什么人?</a:t>
            </a:r>
          </a:p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英雄,指那些壮志未酬而含恨终身的英雄人物。也包括诗人自己，从小立志干一番事业，却郁郁不得志，一生坎坷。</a:t>
            </a: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0190" y="923290"/>
            <a:ext cx="7092950" cy="5508625"/>
          </a:xfrm>
        </p:spPr>
        <p:txBody>
          <a:bodyPr/>
          <a:lstStyle/>
          <a:p>
            <a:pPr algn="ctr" latinLnBrk="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丞相祠堂何处寻？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锦官城外柏森森。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映阶碧草自春色，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隔叶黄鹂空好音。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三顾频烦天下计，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两朝开济老臣心。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出师未捷身先死，</a:t>
            </a:r>
          </a:p>
          <a:p>
            <a:pPr algn="ctr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长使英雄泪满襟。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latinLnBrk="0">
              <a:lnSpc>
                <a:spcPct val="150000"/>
              </a:lnSpc>
              <a:buFont typeface="Arial" panose="020b0604020202020204" pitchFamily="34" charset="0"/>
            </a:pP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板书设计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76035" y="1104900"/>
            <a:ext cx="581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7200">
                <a:solidFill>
                  <a:srgbClr val="C00000"/>
                </a:solidFill>
              </a:rPr>
              <a:t>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76035" y="2503170"/>
            <a:ext cx="581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7200">
                <a:solidFill>
                  <a:srgbClr val="C00000"/>
                </a:solidFill>
              </a:rPr>
              <a:t>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76035" y="3811905"/>
            <a:ext cx="581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7200">
                <a:solidFill>
                  <a:srgbClr val="C00000"/>
                </a:solidFill>
              </a:rPr>
              <a:t>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76035" y="5157470"/>
            <a:ext cx="581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7200">
                <a:solidFill>
                  <a:srgbClr val="C00000"/>
                </a:solidFill>
              </a:rPr>
              <a:t>｝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12965" y="1699895"/>
            <a:ext cx="2233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394575" y="1474470"/>
            <a:ext cx="3255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自问自答，点明地点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94575" y="2872740"/>
            <a:ext cx="3255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描述景象，凄清冷落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521575" y="4180840"/>
            <a:ext cx="3255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称赞业绩，表达仰慕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521575" y="5525770"/>
            <a:ext cx="3255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壮志未酬，痛苦悲伤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0649585" y="1455420"/>
            <a:ext cx="825500" cy="498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起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10649585" y="2853690"/>
            <a:ext cx="825500" cy="498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承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10649585" y="4162425"/>
            <a:ext cx="825500" cy="498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转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0649585" y="5507355"/>
            <a:ext cx="825500" cy="498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合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3265805" y="1104900"/>
            <a:ext cx="363855" cy="2465070"/>
          </a:xfrm>
          <a:prstGeom prst="leftBrace">
            <a:avLst/>
          </a:prstGeom>
          <a:solidFill>
            <a:srgbClr val="FFC000"/>
          </a:solidFill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3265805" y="3811905"/>
            <a:ext cx="363855" cy="2465070"/>
          </a:xfrm>
          <a:prstGeom prst="leftBrace">
            <a:avLst/>
          </a:prstGeom>
          <a:solidFill>
            <a:srgbClr val="FFC000"/>
          </a:solidFill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2143760" y="1555115"/>
            <a:ext cx="497840" cy="15652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借景抒情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143760" y="4261485"/>
            <a:ext cx="497840" cy="15652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ym typeface="+mn-ea"/>
              </a:rPr>
              <a:t>借古喻己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802005" y="2503170"/>
            <a:ext cx="718185" cy="23056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蜀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2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文本框 7"/>
          <p:cNvSpPr txBox="1"/>
          <p:nvPr/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作业布置</a:t>
            </a:r>
          </a:p>
        </p:txBody>
      </p:sp>
      <p:sp>
        <p:nvSpPr>
          <p:cNvPr id="40965" name="矩形 4"/>
          <p:cNvSpPr/>
          <p:nvPr/>
        </p:nvSpPr>
        <p:spPr>
          <a:xfrm>
            <a:off x="1154113" y="2063750"/>
            <a:ext cx="6262370" cy="20300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背诵本诗。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诵读杜甫其他诗词。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完成练习册相关习题。预习下一课。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096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315700" y="120777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86581" y="1595573"/>
            <a:ext cx="10261600" cy="3879850"/>
          </a:xfrm>
        </p:spPr>
        <p:txBody>
          <a:bodyPr/>
          <a:lstStyle/>
          <a:p>
            <a:pPr algn="l" latinLnBrk="0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了解杜甫对“蜀相”诸葛亮的仰慕和惋惜之情，了解杜甫忧国忧民的现实主义精神。</a:t>
            </a:r>
          </a:p>
          <a:p>
            <a:pPr algn="l" latinLnBrk="0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把握重点词语，分析景物意象，体味作者的思想感情和作品的深层意蕴。</a:t>
            </a:r>
          </a:p>
          <a:p>
            <a:pPr algn="l" latinLnBrk="0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感受诗人忧国忧民的强烈的爱国主义感情。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4.背诵课文。</a:t>
            </a:r>
          </a:p>
        </p:txBody>
      </p:sp>
      <p:pic>
        <p:nvPicPr>
          <p:cNvPr id="8194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学习目标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1647825"/>
            <a:ext cx="9144000" cy="3879850"/>
          </a:xfrm>
        </p:spPr>
        <p:txBody>
          <a:bodyPr/>
          <a:lstStyle/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语言建构与运用：结合注释和工具书，积累重要的文言字词，提高阅读浅易文言文的能力。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思维发展与提升：搜集杜甫的相关资料，了解时代背景。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审美鉴赏与创造：把握杜甫表达的思想感情，领略作者的抱负。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文化传承与理解：学习作者忧国忧民的感情。</a:t>
            </a:r>
          </a:p>
        </p:txBody>
      </p:sp>
      <p:pic>
        <p:nvPicPr>
          <p:cNvPr id="8194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核心素养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870585"/>
            <a:ext cx="9144000" cy="991870"/>
          </a:xfrm>
        </p:spPr>
        <p:txBody>
          <a:bodyPr/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识记下列生词释义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1915160"/>
            <a:ext cx="9144000" cy="4239260"/>
          </a:xfrm>
        </p:spPr>
        <p:txBody>
          <a:bodyPr/>
          <a:lstStyle/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映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阶碧草自春色，隔叶黄鹂空好音】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映，遮蔽。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【三顾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频烦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天下计】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频烦，即锁繁。一说多次烦劳咨询。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【两朝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开济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开，开创。济，扶助。</a:t>
            </a:r>
          </a:p>
          <a:p>
            <a:pPr algn="l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21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检查预习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33170" y="1355725"/>
            <a:ext cx="6813550" cy="4023360"/>
          </a:xfrm>
        </p:spPr>
        <p:txBody>
          <a:bodyPr/>
          <a:lstStyle/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杜甫（712—770），字子美，号少陵，原籍湖北襄阳，生于河南巩县。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唐朝大诗人，被后人称为“诗圣”。他所写的诗，自古以来就有“诗史”的美誉。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唐肃宗时，官左拾遗。后入蜀，友人严武推荐他做剑南节度府参谋，加检校工部员外郎。故后世又称他杜拾遗、杜工部。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让时光倒流，我们一起回到唐朝去看看吧！</a:t>
            </a:r>
          </a:p>
        </p:txBody>
      </p:sp>
      <p:pic>
        <p:nvPicPr>
          <p:cNvPr id="10242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作者介绍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7265" y="1266825"/>
            <a:ext cx="2296795" cy="317881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8895715" y="4606925"/>
            <a:ext cx="1700530" cy="619125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杜甫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1695" y="1212850"/>
            <a:ext cx="10469245" cy="5139690"/>
          </a:xfrm>
        </p:spPr>
        <p:txBody>
          <a:bodyPr/>
          <a:lstStyle/>
          <a:p>
            <a:pPr algn="l" latinLnBrk="0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年少游历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杜甫年少时过了四五年“裘马轻狂”的“快意”生活，留下了《登兖州城楼》、《望岳》等，其中“会当凌绝顶，一览众山小”，流露了诗人少年时代不平凡的抱负。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困守长安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后唐朝开始衰败，杜甫客居长安十年，奔走献赋，郁郁不得志，仕途失意，过着贫困的生活。</a:t>
            </a:r>
          </a:p>
          <a:p>
            <a:pPr algn="l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266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相关经历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23315" y="1575435"/>
            <a:ext cx="9945370" cy="3707765"/>
          </a:xfrm>
        </p:spPr>
        <p:txBody>
          <a:bodyPr/>
          <a:lstStyle/>
          <a:p>
            <a:pPr algn="l" latinLnBrk="0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战乱流离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安史之乱爆发，他写了《观安西兵过赴关中待命二首》的诗，表达了强烈的爱国热情。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短期任职</a:t>
            </a:r>
          </a:p>
          <a:p>
            <a:pPr algn="l" latinLnBrk="0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后被肃宗授为左拾遗，不料很快被贬到华州（今华县），写下《题郑县亭子》《早秋苦热堆案相仍》《独立》和《瘦马行》等诗。</a:t>
            </a:r>
            <a:endParaRPr lang="zh-CN" altLang="en-US" b="1"/>
          </a:p>
          <a:p>
            <a:endParaRPr lang="zh-CN" altLang="en-US" b="1"/>
          </a:p>
        </p:txBody>
      </p:sp>
      <p:pic>
        <p:nvPicPr>
          <p:cNvPr id="12290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相关经历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44600" y="1355725"/>
            <a:ext cx="9702800" cy="4897120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蜀中漂泊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杜甫几经辗转，到达夔州（奉节）。此时其作品有《茅屋为秋风所破歌》《蜀相》《登高》等大量名作。其中最为著名的诗句为：“安得广厦千万间，大庇天下寒士俱欢颜。” 而《登高》中的：“无边落木萧萧下，不尽长江滚滚来”更是千古绝唱。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舟中长逝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大历五年（770年）冬，杜甫在由潭州往岳阳的一条小船上去世。时年五十九岁。</a:t>
            </a:r>
          </a:p>
        </p:txBody>
      </p:sp>
      <p:pic>
        <p:nvPicPr>
          <p:cNvPr id="14338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/>
        </p:nvSpPr>
        <p:spPr>
          <a:xfrm>
            <a:off x="1060450" y="7524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相关经历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147</Paragraphs>
  <Slides>24</Slides>
  <Notes>18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3">
      <vt:lpstr>Arial</vt:lpstr>
      <vt:lpstr>Calibri Light</vt:lpstr>
      <vt:lpstr>Calibri</vt:lpstr>
      <vt:lpstr>宋体</vt:lpstr>
      <vt:lpstr>思源黑体 CN Bold</vt:lpstr>
      <vt:lpstr>微软雅黑</vt:lpstr>
      <vt:lpstr>思源黑体 CN Heavy</vt:lpstr>
      <vt:lpstr>楷体</vt:lpstr>
      <vt:lpstr>Office 主题</vt:lpstr>
      <vt:lpstr>PowerPoint Presentation</vt:lpstr>
      <vt:lpstr>PowerPoint Presentation</vt:lpstr>
      <vt:lpstr>PowerPoint Presentation</vt:lpstr>
      <vt:lpstr>PowerPoint Presentation</vt:lpstr>
      <vt:lpstr>识记下列生词释义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2021-02-27T12:01:24.170</cp:lastPrinted>
  <dcterms:created xsi:type="dcterms:W3CDTF">2021-02-27T12:01:24Z</dcterms:created>
  <dcterms:modified xsi:type="dcterms:W3CDTF">2021-02-27T04:01:32Z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