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66" r:id="rId5"/>
    <p:sldId id="276" r:id="rId6"/>
    <p:sldId id="277" r:id="rId7"/>
    <p:sldId id="258" r:id="rId8"/>
    <p:sldId id="262" r:id="rId9"/>
    <p:sldId id="259" r:id="rId10"/>
    <p:sldId id="267" r:id="rId11"/>
    <p:sldId id="268" r:id="rId12"/>
    <p:sldId id="260" r:id="rId13"/>
    <p:sldId id="261" r:id="rId14"/>
    <p:sldId id="269" r:id="rId15"/>
    <p:sldId id="279" r:id="rId16"/>
    <p:sldId id="280" r:id="rId17"/>
    <p:sldId id="282" r:id="rId18"/>
    <p:sldId id="281" r:id="rId19"/>
    <p:sldId id="284" r:id="rId20"/>
    <p:sldId id="283" r:id="rId21"/>
    <p:sldId id="293" r:id="rId22"/>
    <p:sldId id="292" r:id="rId23"/>
    <p:sldId id="294" r:id="rId24"/>
    <p:sldId id="295" r:id="rId25"/>
    <p:sldId id="296" r:id="rId26"/>
    <p:sldId id="299" r:id="rId27"/>
    <p:sldId id="300" r:id="rId28"/>
    <p:sldId id="303" r:id="rId29"/>
  </p:sldIdLst>
  <p:sldSz cx="12192000" cy="6858000"/>
  <p:notesSz cx="7103745" cy="10234295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6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tags" Target="../tags/tag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tags" Target="../tags/tag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Relationship Id="rId3" Type="http://schemas.openxmlformats.org/officeDocument/2006/relationships/image" Target="../media/image2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tags" Target="../tags/tag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luxun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765" y="13335"/>
            <a:ext cx="7092315" cy="6868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67775" y="907415"/>
            <a:ext cx="1967865" cy="47186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44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鲁迅</a:t>
            </a:r>
            <a:r>
              <a:rPr lang="zh-CN" altLang="zh-CN" sz="36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</a:t>
            </a:r>
            <a:endParaRPr lang="zh-CN" altLang="zh-CN" sz="36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zh-CN" sz="36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一位在绝望中 </a:t>
            </a:r>
            <a:endParaRPr lang="zh-CN" altLang="zh-CN" sz="36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zh-CN" sz="36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充满希望的伟人</a:t>
            </a:r>
            <a:endParaRPr lang="zh-CN" altLang="zh-CN" sz="36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6985"/>
            <a:ext cx="12190095" cy="6844665"/>
          </a:xfrm>
          <a:prstGeom prst="rect">
            <a:avLst/>
          </a:prstGeom>
        </p:spPr>
      </p:pic>
      <p:sp>
        <p:nvSpPr>
          <p:cNvPr id="9229" name="AutoShape 33(向天歌演示原创免费模板：www.TopPPT.cn)"/>
          <p:cNvSpPr>
            <a:spLocks noChangeArrowheads="1"/>
          </p:cNvSpPr>
          <p:nvPr/>
        </p:nvSpPr>
        <p:spPr bwMode="auto">
          <a:xfrm rot="5400000">
            <a:off x="1957070" y="-790575"/>
            <a:ext cx="6154420" cy="8438515"/>
          </a:xfrm>
          <a:prstGeom prst="roundRect">
            <a:avLst>
              <a:gd name="adj" fmla="val 13292"/>
            </a:avLst>
          </a:prstGeom>
          <a:noFill/>
          <a:ln w="57150" cmpd="dbl">
            <a:solidFill>
              <a:srgbClr val="E5937A">
                <a:alpha val="7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B70002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9740" y="675005"/>
            <a:ext cx="752411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君生我未生   我生君已老 </a:t>
            </a:r>
            <a:endParaRPr lang="zh-CN" altLang="en-US" sz="44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44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君恨我生迟   我恨君生早 </a:t>
            </a:r>
            <a:endParaRPr lang="zh-CN" altLang="en-US" sz="44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44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君生我未生   我生君已老 </a:t>
            </a:r>
            <a:endParaRPr lang="zh-CN" altLang="en-US" sz="44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44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恨不生同时   日日与君好 </a:t>
            </a:r>
            <a:endParaRPr lang="zh-CN" altLang="en-US" sz="44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44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我生君未生   君生我已老 </a:t>
            </a:r>
            <a:endParaRPr lang="zh-CN" altLang="en-US" sz="44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44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我离君天涯   君隔我海角 </a:t>
            </a:r>
            <a:endParaRPr lang="zh-CN" altLang="en-US" sz="44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44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我生君未生   君生我已老</a:t>
            </a:r>
            <a:endParaRPr lang="zh-CN" altLang="en-US" sz="44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44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化蝶去寻花   夜夜栖芳草</a:t>
            </a:r>
            <a:endParaRPr lang="zh-CN" altLang="en-US" sz="44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686040" y="224155"/>
            <a:ext cx="424878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1926年8月，鲁迅因支持北京学生爱国运动，抗议三·一八惨案，被北洋政府通缉，于是南下厦门大学任文科教授。数月后，1927年1月16日，46岁的鲁迅离开厦门，许广平的陪伴下“移入中山大学”任文学系主任兼教务主任，并与自己29岁的学生许广平同居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5" y="536575"/>
            <a:ext cx="7399020" cy="53759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" y="-3175"/>
            <a:ext cx="5307965" cy="6864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04230" y="1103630"/>
            <a:ext cx="575627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无情未必真豪杰</a:t>
            </a:r>
            <a:endParaRPr lang="zh-CN" altLang="en-US" sz="44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4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怜子如何不丈夫</a:t>
            </a:r>
            <a:endParaRPr lang="zh-CN" altLang="en-US" sz="44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4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知否兴风狂啸者</a:t>
            </a:r>
            <a:endParaRPr lang="zh-CN" altLang="en-US" sz="44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4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回眸时看小於菟</a:t>
            </a:r>
            <a:endParaRPr lang="zh-CN" altLang="en-US" sz="44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4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                        </a:t>
            </a:r>
            <a:endParaRPr lang="zh-CN" altLang="en-US" sz="44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4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                        《答客诮》</a:t>
            </a:r>
            <a:endParaRPr lang="zh-CN" altLang="en-US" sz="44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321425" y="675005"/>
            <a:ext cx="578421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1927年10月，鲁迅辞去中山大学职务到达上海，10年之久，他一直住在上海公共租界北区的越界筑路区域，那里有特殊的政治环境保护他写作免遭迫害，以及他不少的日本朋友。1930年起先后加入中国自由运动大同盟、左翼作家联盟和中国民权保障同盟。但鲁迅与左联领导有很多思想上的冲突，因而有人认为他是自由作家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5" name="图片 4" descr="luxun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73125" y="-5080"/>
            <a:ext cx="7092315" cy="68681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15" y="212725"/>
            <a:ext cx="4944110" cy="64033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83780" y="967105"/>
            <a:ext cx="2214245" cy="5304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记念刘和珍君</a:t>
            </a:r>
            <a:endParaRPr lang="zh-CN" altLang="en-US" sz="44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  <a:p>
            <a:r>
              <a:rPr lang="zh-CN" altLang="en-US" sz="44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                 鲁迅</a:t>
            </a:r>
            <a:endParaRPr lang="zh-CN" altLang="en-US" sz="44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endParaRPr lang="zh-CN" altLang="en-US" sz="44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01715" y="835660"/>
            <a:ext cx="578421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1911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年辛亥革命爆发后，革命党在南京建立临时政府，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1912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年元月成立。后以袁世凯为首的北洋军阀阵营掌权。这也是继清政府后，第一个被国际承认的政府。袁世凯死后北洋军阀分崩离析，分为皖系、直系、两大派，先后控制政府主权，后由蒋介石发动北伐战争完成统一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340995"/>
            <a:ext cx="4707890" cy="5842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01715" y="835660"/>
            <a:ext cx="578421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皖系军阀：以段祺瑞为首 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                           （安徽）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直系军阀：以冯国璋  出生直隶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                            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(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河北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)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奉系军阀：张作霖 出生奉天   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                         （沈阳）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段祺瑞为把持中央政府主权，提倡全国武力统一，为筹军费，与日本签订贷款协议，出卖主权，允许日本在中国驻军。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05" y="504190"/>
            <a:ext cx="4653280" cy="56788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03960" y="857250"/>
            <a:ext cx="978471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三一八惨案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926年3月12日，冯玉祥的国民军与奉系军阀作战期间，日本军舰掩护奉军军舰驶进天津大沽口，炮击国民军，守军死伤十余名。国民军坚决还击，将日舰驱逐出大沽口。日本竟联合英美等八国于16日向段祺瑞政府发出最后通牒，提出撤除大沽口国防设施的无理要求。3月18日，北京群众五千余人，由李大钊主持，在天安门集会抗议，要求拒绝八国通牒。段祺瑞执政府(段祺瑞当时不在执政府，亦未命令开枪)竟下令开枪，当场打死四十七人，伤二百余人，李大钊、陈乔年均在斗争中负伤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10515" y="549910"/>
            <a:ext cx="1157097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</a:t>
            </a:r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中华民国十五年三月十八日，段祺瑞政府使卫兵用步枪大刀，在国务院门前包围虐杀徒手请愿，意在援助外交之青年男女，至数百人之多。还要下令，诬之曰“暴徒”!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如此残虐险狠的行为，不但在禽兽中所未曾见，便是在人类中也极少有的</a:t>
            </a:r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，除却俄皇尼古拉二世使可萨克兵击杀民众的事，仅有一点相像。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中国只任虎狼侵食，谁也不管。管的只有几个年青的学生，他们本应该安心读书的，而时局漂摇得他们安心不下。假如当局者稍有良心，应如何反躬自责，激发一点天良?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然而竟将他们虐杀了!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假如这样的青年一杀就完，要知道屠杀者也决不是胜利者。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中国要和爱国者的灭亡一同灭亡。屠杀者虽然因为积有金资，可以比较长久地养育子孙，然而必至的结果是一定要到的。“子孙绳绳”又何足喜呢?灭亡自然较迟，但他们要住最不适于居住的不毛之地，要做最深的矿洞的矿工，要操最下贱的生业……。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75640" y="675005"/>
            <a:ext cx="1084008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如果中国还不至于灭亡，则已往的史实示教过我们，将来的事便要大出于屠杀者的意料之外——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这不是一件事的结束，是一件事的开头。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</a:t>
            </a:r>
            <a:r>
              <a:rPr lang="zh-CN" altLang="en-US" sz="32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墨写的谎说，决掩不住血写的事实。</a:t>
            </a:r>
            <a:endParaRPr lang="zh-CN" altLang="en-US" sz="32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血债必须用同物偿还。拖欠得愈久，就要付更大的利息!</a:t>
            </a:r>
            <a:endParaRPr lang="zh-CN" altLang="en-US" sz="32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以上都是空话。笔写的，有什么相干?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实弹打出来的却是青年的血。血不但不掩于墨写的谎语，不醉于墨写的挽歌;威力也压它不住，因为它已经骗不过，打不死了。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三月十八日，民国以来最黑暗的一天，写。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shaonianluxu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430"/>
            <a:ext cx="5177790" cy="6866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71465" y="516255"/>
            <a:ext cx="666877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“从那一回以后，我便觉得医学并非一件紧要事，凡是愚弱的国民，即使体格如何健全，如何茁壮，也只能做毫无意义的示众的材料和看客，病死多少是不必以为不幸的。所以我们的第一要著，是在改变他们的精神，而善于改变精神的是，我那时以为当然要推文艺，于是想提倡文艺运动了”。</a:t>
            </a:r>
            <a:endParaRPr lang="zh-CN" altLang="en-US" sz="36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23110" y="1349375"/>
            <a:ext cx="79381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文人的阴险论调：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他们造谣这次惨案李大钊等人率领暴徒数百人，袭击国务院，泼罐火油，抛掷炸弹，手枪木棍，袭击军警。各军警属于正当防卫，以致各有损伤。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84190" y="675005"/>
            <a:ext cx="626808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</a:t>
            </a:r>
            <a:r>
              <a:rPr lang="zh-CN" altLang="zh-CN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但她却</a:t>
            </a:r>
            <a:r>
              <a:rPr lang="zh-CN" altLang="zh-CN" sz="2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常常</a:t>
            </a:r>
            <a:r>
              <a:rPr lang="zh-CN" altLang="zh-CN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微笑着，态度很温和</a:t>
            </a:r>
            <a:endParaRPr lang="zh-CN" altLang="zh-CN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endParaRPr lang="zh-CN" altLang="zh-CN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zh-CN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于是见面回数就多了，也还是</a:t>
            </a:r>
            <a:r>
              <a:rPr lang="zh-CN" altLang="zh-CN" sz="2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始终</a:t>
            </a:r>
            <a:r>
              <a:rPr lang="zh-CN" altLang="zh-CN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微笑着，态度很温和</a:t>
            </a:r>
            <a:endParaRPr lang="zh-CN" altLang="zh-CN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况且</a:t>
            </a:r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始终</a:t>
            </a:r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微笑着的和蔼的刘和珍君，更何至于无端在府门前喋血呢？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</a:t>
            </a:r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始终</a:t>
            </a:r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微笑的和蔼的刘和珍君确实死掉了，这是真的。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45" y="300990"/>
            <a:ext cx="3881120" cy="50266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37970" y="5816600"/>
            <a:ext cx="8616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鲁迅为何文中四次描写刘和珍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“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始终微笑着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”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？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208905" y="797560"/>
            <a:ext cx="53308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</a:t>
            </a:r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改革自然常不免于流血，但流血非即等于改革。血的应用，正如金钱一般，吝啬固然是不行的，浪费也大大的失算。我对于这回的牺牲者，非常觉得哀伤。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但愿这样的请愿，从此停止就好。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请愿虽然是无论那一国度里常有的事，不至于死的事，但我们已经知道中国是例外，除非你能将“枪林弹雨”消除。正规的战法，也必须对手是英雄才适用。</a:t>
            </a:r>
            <a:endParaRPr lang="zh-CN" altLang="en-US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6" name="图片 5" descr="luxun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83410" y="0"/>
            <a:ext cx="7092315" cy="68681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208905" y="1207770"/>
            <a:ext cx="585787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</a:t>
            </a:r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“有些民族因为叫苦无用，连苦也不叫了，他们便成为沉默的民族，渐渐更加衰颓下去，埃及，阿拉伯，波斯，印度就都没有什么声音了！至于富有反抗性，蕴有力量的民族，因为叫苦没用，他便觉悟起来，由哀音而变为怒吼。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                                   </a:t>
            </a:r>
            <a:r>
              <a:rPr lang="en-US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</a:t>
            </a:r>
            <a:r>
              <a:rPr lang="zh-CN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鲁迅</a:t>
            </a:r>
            <a:endParaRPr lang="zh-CN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" y="353695"/>
            <a:ext cx="4289425" cy="61506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84875" y="509270"/>
            <a:ext cx="585787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叛逆的猛士出于人间；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他屹立着，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洞见一切已改和现有的废墟和荒坟，记得一切深广和久远的苦痛，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正视一切重叠淤积的凝血，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深知一切已死，方生，将生和未生。他看透了造化的把戏；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他将要起来使人类苏生，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或者使人类灭尽，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这些造物主的良民们。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造物主，怯弱者，羞惭了，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于是伏藏。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天地在猛士的眼中于是变色。</a:t>
            </a:r>
            <a:endParaRPr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                   </a:t>
            </a:r>
            <a:r>
              <a:rPr lang="zh-CN" sz="28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《淡淡的血痕中》</a:t>
            </a:r>
            <a:endParaRPr lang="zh-CN" sz="28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0" y="203835"/>
            <a:ext cx="4601845" cy="62166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163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48645" y="1829435"/>
            <a:ext cx="921385" cy="3199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鲁迅名言</a:t>
            </a:r>
            <a:endParaRPr lang="zh-CN" altLang="en-US" sz="4800">
              <a:solidFill>
                <a:schemeClr val="bg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007610" cy="4725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87035" y="329565"/>
            <a:ext cx="6501765" cy="4777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66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1、时间就像海绵里的水，只要愿挤，总还是有的。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fontAlgn="auto">
              <a:lnSpc>
                <a:spcPts val="36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、勇者愤怒，抽刃向更强者；怯者愤怒，却抽刃向更弱者。不可救药的民族中，一定有许多英雄，专向孩子们瞪眼。这些孱头们。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fontAlgn="auto">
              <a:lnSpc>
                <a:spcPts val="36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3.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时间就是性命。无端的空耗别人的时间，其实是无异于谋财害命。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fontAlgn="auto">
              <a:lnSpc>
                <a:spcPts val="36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4.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从来如此，便对吗？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1860" y="5223510"/>
            <a:ext cx="105416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        5.</a:t>
            </a:r>
            <a:r>
              <a:rPr lang="zh-CN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人世间真的是难相处的地方，说一个人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“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不通世故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”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，固然不是好话，但说他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“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深于世故</a:t>
            </a: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”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，也不是好话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12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65700" cy="42875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92225" y="3707765"/>
            <a:ext cx="2597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你们开心就好</a:t>
            </a:r>
            <a:endParaRPr lang="zh-CN" altLang="zh-CN" sz="28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87035" y="329565"/>
            <a:ext cx="6501765" cy="571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6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1.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与名流者谈，对于他之所讲，当装作偶有不懂之处。太不懂被看轻，太懂了被厌恶。偶有不懂之处，彼此最为合宜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fontAlgn="auto">
              <a:lnSpc>
                <a:spcPts val="36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2.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曾经阔气的要复古，正在阔气的要保持现状，未曾阔气的要革新，大抵如此，大抵！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fontAlgn="auto">
              <a:lnSpc>
                <a:spcPts val="36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3.</a:t>
            </a:r>
            <a:r>
              <a:rPr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悲剧将人生的有价值的东西毁灭给人看，喜剧将那无价值的撕破给人看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fontAlgn="auto">
              <a:lnSpc>
                <a:spcPts val="366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295" y="5455285"/>
            <a:ext cx="105416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    4.</a:t>
            </a:r>
            <a:r>
              <a:rPr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自由固不是钱所买到的，但能够为钱而卖掉</a:t>
            </a:r>
            <a:endParaRPr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endParaRPr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77600" y="113538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505575" y="1992630"/>
            <a:ext cx="405892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灵台无计逃神矢风雨如磐暗故园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寄意寒星荃不察我以我血荐轩辕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          《自题小像》</a:t>
            </a:r>
            <a:endParaRPr lang="en-US" altLang="zh-CN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朱安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-331470"/>
            <a:ext cx="5866765" cy="7818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371465" y="516255"/>
            <a:ext cx="6668770" cy="698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我在年青时候也曾经做过许多梦，后来大半忘却了，但自己也并不以为可惜。所谓回忆者，虽说可以使人欢欣，有时也不免使人寂寞，使精神的丝缕还牵着已逝的寂寞的时光，又有什么意味呢，而我偏苦于不能全忘却，这不能全忘的一部分，到现在便成了《呐喊》的来由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假如一间铁屋子，是绝无窗户而万难破毁的，里面有许多熟睡的人们，不久都要闷死了，然而是从昏睡入死灭，并不感到就死的悲哀。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　　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520319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041390" y="485140"/>
            <a:ext cx="592582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“然而几个人既然起来，你不能说决没有毁坏这铁屋的希望。”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　是的，我虽然自有我的确信，然而说到希望，却是不能抹杀的，因为希望是在于将来，决不能以我之必无的证明，来折服了他之所谓可有，于是我终于答应他也做文章了，这便是最初的一篇《狂人日记》。从此以后，便一发而不可收，每写些小说模样的文章，以敷衍朋友们的嘱托，积久了就有了十余篇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20319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202680" y="421640"/>
            <a:ext cx="590867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</a:t>
            </a:r>
            <a:r>
              <a:rPr lang="zh-CN" altLang="en-US" sz="32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1912年，31岁的鲁迅受蔡元培之邀，到中华民国政府教育部工作，袁世凯做大总统后，随政府搬到北京，历任教育部社会教育司第1科科长、教育部佥事。这时，他经历一段思想苦闷时期，对社会改革颇感失望，沉迷于收集研究拓本之中，校编谢承《后汉书》、《嵇康集》。后受钱玄同影响，重新投身新文化运动，并兼任北京女子高等师范学校教授和北京大学兼职讲师。</a:t>
            </a:r>
            <a:endParaRPr lang="zh-CN" altLang="en-US" sz="32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5" name="图片 4" descr="zhongnianluxu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10795"/>
            <a:ext cx="5946775" cy="68230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990205" y="719455"/>
            <a:ext cx="59258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     </a:t>
            </a:r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《自嘲》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运交华盖欲何求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未敢翻身已碰头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破帽遮颜过闹市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漏船载酒泛中流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横眉冷对千夫指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俯首甘为孺子牛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躲进小楼成一统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</a:rPr>
              <a:t>管他冬夏与春秋</a:t>
            </a:r>
            <a:endParaRPr lang="zh-CN" altLang="en-US" sz="40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830" y="19050"/>
            <a:ext cx="7588885" cy="68199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327650" y="710565"/>
            <a:ext cx="643445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</a:t>
            </a:r>
            <a:r>
              <a:rPr lang="zh-CN" altLang="en-US" sz="3600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1918年，37岁的周树人首次用“鲁迅”为笔名，在中国杂志《新青年》上发表中国现代文学史上第一篇用现代体式创作的短篇白话文小说《狂人日记》。1921年12月，他还生动地塑造了阿Q形象，发表中篇小说《阿Q正传》。1924年，鲁迅、周作人、钱玄同、林语堂等人创办同人周刊《语丝》</a:t>
            </a:r>
            <a:endParaRPr lang="zh-CN" altLang="en-US" sz="3600">
              <a:solidFill>
                <a:srgbClr val="FFFF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845" y="31750"/>
            <a:ext cx="4819015" cy="67951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5625" y="-17780"/>
            <a:ext cx="12913360" cy="68554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14235,&quot;width&quot;:10800}"/>
</p:tagLst>
</file>

<file path=ppt/tags/tag2.xml><?xml version="1.0" encoding="utf-8"?>
<p:tagLst xmlns:p="http://schemas.openxmlformats.org/presentationml/2006/main">
  <p:tag name="KSO_WM_UNIT_PLACING_PICTURE_USER_VIEWPORT" val="{&quot;height&quot;:14235,&quot;width&quot;:10800}"/>
</p:tagLst>
</file>

<file path=ppt/tags/tag3.xml><?xml version="1.0" encoding="utf-8"?>
<p:tagLst xmlns:p="http://schemas.openxmlformats.org/presentationml/2006/main">
  <p:tag name="KSO_WM_SLIDE_MODEL_TYPE" val="timeline"/>
</p:tagLst>
</file>

<file path=ppt/tags/tag4.xml><?xml version="1.0" encoding="utf-8"?>
<p:tagLst xmlns:p="http://schemas.openxmlformats.org/presentationml/2006/main">
  <p:tag name="KSO_WM_UNIT_PLACING_PICTURE_USER_VIEWPORT" val="{&quot;height&quot;:10800,&quot;width&quot;:16538}"/>
</p:tagLst>
</file>

<file path=ppt/tags/tag5.xml><?xml version="1.0" encoding="utf-8"?>
<p:tagLst xmlns:p="http://schemas.openxmlformats.org/presentationml/2006/main">
  <p:tag name="KSO_WM_UNIT_PLACING_PICTURE_USER_VIEWPORT" val="{&quot;height&quot;:10290,&quot;width&quot;:10905}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101</Paragraphs>
  <Slides>27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3">
      <vt:lpstr>Arial</vt:lpstr>
      <vt:lpstr>Calibri Light</vt:lpstr>
      <vt:lpstr>Calibri</vt:lpstr>
      <vt:lpstr>华文行楷</vt:lpstr>
      <vt:lpstr>黑体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2021-09-16T18:43:38.424</cp:lastPrinted>
  <dcterms:created xsi:type="dcterms:W3CDTF">2021-09-16T18:43:38Z</dcterms:created>
  <dcterms:modified xsi:type="dcterms:W3CDTF">2021-09-16T10:43:40Z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