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0"/>
  </p:notesMasterIdLst>
  <p:sldIdLst>
    <p:sldId id="517" r:id="rId4"/>
    <p:sldId id="545" r:id="rId5"/>
    <p:sldId id="614" r:id="rId6"/>
    <p:sldId id="615" r:id="rId7"/>
    <p:sldId id="581" r:id="rId8"/>
    <p:sldId id="520" r:id="rId9"/>
    <p:sldId id="620" r:id="rId11"/>
    <p:sldId id="622" r:id="rId12"/>
    <p:sldId id="623" r:id="rId13"/>
    <p:sldId id="624" r:id="rId14"/>
    <p:sldId id="625" r:id="rId15"/>
    <p:sldId id="626" r:id="rId16"/>
    <p:sldId id="627" r:id="rId17"/>
    <p:sldId id="628" r:id="rId18"/>
    <p:sldId id="629" r:id="rId19"/>
    <p:sldId id="674" r:id="rId20"/>
    <p:sldId id="697" r:id="rId21"/>
    <p:sldId id="649" r:id="rId22"/>
    <p:sldId id="648" r:id="rId23"/>
    <p:sldId id="521" r:id="rId24"/>
    <p:sldId id="522" r:id="rId25"/>
    <p:sldId id="527" r:id="rId26"/>
    <p:sldId id="529" r:id="rId27"/>
    <p:sldId id="536" r:id="rId28"/>
    <p:sldId id="538" r:id="rId29"/>
    <p:sldId id="571" r:id="rId30"/>
    <p:sldId id="572" r:id="rId31"/>
    <p:sldId id="573" r:id="rId32"/>
    <p:sldId id="574" r:id="rId33"/>
    <p:sldId id="575" r:id="rId34"/>
    <p:sldId id="539" r:id="rId35"/>
    <p:sldId id="540" r:id="rId36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CCFFFF"/>
    <a:srgbClr val="CCFF99"/>
    <a:srgbClr val="99FF99"/>
    <a:srgbClr val="99FFCC"/>
    <a:srgbClr val="CC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278"/>
    <p:restoredTop sz="94660"/>
  </p:normalViewPr>
  <p:slideViewPr>
    <p:cSldViewPr snapToGrid="0" showGuides="1">
      <p:cViewPr>
        <p:scale>
          <a:sx n="73" d="100"/>
          <a:sy n="73" d="100"/>
        </p:scale>
        <p:origin x="-1668" y="-8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803660"/>
            <a:ext cx="5111750" cy="378732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803660"/>
            <a:ext cx="3008313" cy="257176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7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67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675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14296"/>
            <a:ext cx="8230993" cy="522470"/>
          </a:xfrm>
        </p:spPr>
        <p:txBody>
          <a:bodyPr/>
          <a:lstStyle>
            <a:lvl1pPr algn="ctr">
              <a:defRPr sz="27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485900"/>
            <a:ext cx="7772400" cy="30861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9218" name="Picture 7" descr="111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8"/>
          <p:cNvSpPr>
            <a:spLocks noTextEdit="1"/>
          </p:cNvSpPr>
          <p:nvPr/>
        </p:nvSpPr>
        <p:spPr>
          <a:xfrm>
            <a:off x="1547813" y="788988"/>
            <a:ext cx="4968875" cy="1998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 i="1">
                <a:ln w="9525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黄河颂</a:t>
            </a:r>
            <a:endParaRPr lang="zh-CN" altLang="en-US" sz="9600" b="1" i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099" name="文本框 337923"/>
          <p:cNvSpPr txBox="1"/>
          <p:nvPr/>
        </p:nvSpPr>
        <p:spPr>
          <a:xfrm>
            <a:off x="5364163" y="3436938"/>
            <a:ext cx="22320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光未然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024188" y="573528"/>
            <a:ext cx="3094037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浊流宛转，</a:t>
            </a:r>
            <a:endParaRPr lang="zh-CN" altLang="en-US" sz="225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结成九曲连环；</a:t>
            </a:r>
            <a:endParaRPr lang="zh-CN" altLang="en-US" sz="225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从昆仑山下</a:t>
            </a:r>
            <a:endParaRPr lang="zh-CN" altLang="en-US" sz="225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奔向黄海之边；</a:t>
            </a:r>
            <a:endParaRPr lang="zh-CN" altLang="en-US" sz="225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中原大</a:t>
            </a: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endParaRPr lang="zh-CN" altLang="en-US" sz="225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劈成南北两面。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 bwMode="auto">
          <a:xfrm>
            <a:off x="5153395" y="880709"/>
            <a:ext cx="358775" cy="794147"/>
          </a:xfrm>
          <a:prstGeom prst="rightBrace">
            <a:avLst>
              <a:gd name="adj1" fmla="val 8321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00" noProof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5639759" y="897379"/>
            <a:ext cx="188595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C00000"/>
                </a:solidFill>
                <a:latin typeface="宋体" panose="02010600030101010101" pitchFamily="2" charset="-122"/>
              </a:rPr>
              <a:t>俯瞰全景式</a:t>
            </a:r>
            <a:r>
              <a:rPr lang="zh-CN" altLang="en-US" sz="225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的总写</a:t>
            </a:r>
            <a:endParaRPr lang="zh-CN" altLang="en-US" sz="2250" b="1" dirty="0" smtClean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2554288" y="2030853"/>
            <a:ext cx="360362" cy="819150"/>
          </a:xfrm>
          <a:prstGeom prst="leftBrace">
            <a:avLst>
              <a:gd name="adj1" fmla="val 8321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00" noProof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50850" y="2059428"/>
            <a:ext cx="2103438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C00000"/>
                </a:solidFill>
                <a:latin typeface="宋体" panose="02010600030101010101" pitchFamily="2" charset="-122"/>
              </a:rPr>
              <a:t>纵向描写黄河的流向</a:t>
            </a:r>
            <a:endParaRPr lang="zh-CN" altLang="en-US" sz="225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右大括号 6"/>
          <p:cNvSpPr/>
          <p:nvPr/>
        </p:nvSpPr>
        <p:spPr bwMode="auto">
          <a:xfrm>
            <a:off x="5049727" y="3197741"/>
            <a:ext cx="358775" cy="762000"/>
          </a:xfrm>
          <a:prstGeom prst="rightBrace">
            <a:avLst>
              <a:gd name="adj1" fmla="val 8325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00" noProof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482119" y="3198932"/>
            <a:ext cx="2527300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C00000"/>
                </a:solidFill>
                <a:latin typeface="宋体" panose="02010600030101010101" pitchFamily="2" charset="-122"/>
              </a:rPr>
              <a:t>横向展开到黄河流域两岸</a:t>
            </a:r>
            <a:endParaRPr lang="zh-CN" altLang="en-US" sz="225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690880" y="422910"/>
            <a:ext cx="1412240" cy="438785"/>
          </a:xfrm>
          <a:prstGeom prst="rect">
            <a:avLst/>
          </a:prstGeom>
          <a:noFill/>
        </p:spPr>
        <p:txBody>
          <a:bodyPr wrap="square" lIns="70898" tIns="35448" rIns="70898" bIns="3544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 sz="2400" b="1" dirty="0">
              <a:solidFill>
                <a:srgbClr val="FF0000"/>
              </a:solidFill>
              <a:latin typeface="思源宋体 CN SemiBold" charset="-122"/>
              <a:ea typeface="思源宋体 CN SemiBold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0272" y="512844"/>
            <a:ext cx="2094461" cy="535305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描写角度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451078" y="4196024"/>
            <a:ext cx="808450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营造诗歌的画面美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在读者面前展开一幅宏大的波澜壮阔的雄伟图画。</a:t>
            </a:r>
            <a:endParaRPr lang="zh-CN" altLang="en-US" sz="24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74926" y="628967"/>
            <a:ext cx="3994150" cy="320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啊！黄河！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你是中华民族的摇篮</a:t>
            </a: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五千年的古国文化，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从你这儿发源；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多少英雄的故事，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在你的身边扮演！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肘形连接符 2"/>
          <p:cNvCxnSpPr>
            <a:cxnSpLocks noChangeShapeType="1"/>
          </p:cNvCxnSpPr>
          <p:nvPr/>
        </p:nvCxnSpPr>
        <p:spPr bwMode="auto">
          <a:xfrm rot="5400000">
            <a:off x="1005841" y="2332038"/>
            <a:ext cx="2347913" cy="658813"/>
          </a:xfrm>
          <a:prstGeom prst="bentConnector3">
            <a:avLst>
              <a:gd name="adj1" fmla="val 343"/>
            </a:avLst>
          </a:prstGeom>
          <a:noFill/>
          <a:ln w="38100">
            <a:solidFill>
              <a:schemeClr val="tx1"/>
            </a:solidFill>
            <a:prstDash val="sysDot"/>
            <a:round/>
            <a:tailEnd type="arrow" w="med" len="med"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376555" y="3705225"/>
            <a:ext cx="85693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暗喻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黄河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是中华民族的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发祥地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,中华文化在黄河流域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产生、发展、壮大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,黄河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哺育滋养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了世代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中华儿女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表达了作者对黄河的赞美之情。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0375" y="513080"/>
            <a:ext cx="1988185" cy="535305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修辞手法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15061" y="511334"/>
            <a:ext cx="3951287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啊！黄河！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你是伟大坚强，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像一个巨人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出现在亚洲平原之上，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用你那英雄的体魄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筑成我们民族的</a:t>
            </a:r>
            <a:r>
              <a:rPr lang="zh-CN" altLang="en-US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屏障</a:t>
            </a: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7" y="932665"/>
            <a:ext cx="3765677" cy="22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490220" y="3609975"/>
            <a:ext cx="830389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比喻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形象地表现了黄河对中华民族的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保卫作用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,黄河天险在地理上可作为军事屏障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黄河的伟大坚强精神成为民族精神上的城防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,这是中华民族抵御外侮的制胜法宝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826385" y="-158"/>
            <a:ext cx="399415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啊！黄河！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你一泻万丈，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浩浩荡荡，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向南北两岸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伸出千万条铁的臂膀</a:t>
            </a: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我们民族的伟大精神，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将要在你的哺育下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发扬滋长！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642620" y="4246245"/>
            <a:ext cx="72523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形象地体现了黄河气势磅礴、勇不可当的力量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正足以激发民族的精神和信念。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6" name="肘形连接符 5"/>
          <p:cNvCxnSpPr>
            <a:cxnSpLocks noChangeShapeType="1"/>
          </p:cNvCxnSpPr>
          <p:nvPr/>
        </p:nvCxnSpPr>
        <p:spPr bwMode="auto">
          <a:xfrm rot="5400000">
            <a:off x="1464945" y="2884805"/>
            <a:ext cx="1944370" cy="777875"/>
          </a:xfrm>
          <a:prstGeom prst="bentConnector3">
            <a:avLst>
              <a:gd name="adj1" fmla="val 2922"/>
            </a:avLst>
          </a:prstGeom>
          <a:noFill/>
          <a:ln w="38100">
            <a:solidFill>
              <a:schemeClr val="tx1"/>
            </a:solidFill>
            <a:prstDash val="sysDot"/>
            <a:round/>
            <a:tailEnd type="arrow" w="med" len="med"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04888" y="694135"/>
            <a:ext cx="415925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我们祖国的英雄儿女，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latin typeface="黑体" panose="02010609060101010101" pitchFamily="49" charset="-122"/>
                <a:ea typeface="黑体" panose="02010609060101010101" pitchFamily="49" charset="-122"/>
              </a:rPr>
              <a:t>将要学习你的榜样，</a:t>
            </a:r>
            <a:endParaRPr lang="zh-CN" altLang="en-US" sz="22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像你一样的伟大坚强！</a:t>
            </a:r>
            <a:endParaRPr lang="zh-CN" altLang="en-US" sz="225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像你一样的伟大坚强！</a:t>
            </a:r>
            <a:endParaRPr lang="zh-CN" altLang="en-US" sz="225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656139" y="2081213"/>
            <a:ext cx="420687" cy="280988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0" noProof="1"/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5076509" y="1991678"/>
            <a:ext cx="1046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反复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901700" y="2814638"/>
            <a:ext cx="79438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号召中华儿女学习黄河精神收束全诗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激起了中华民族团结一致、坚不可摧的意志和决心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使诗歌的主题得以扩展深化。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6457" y="1157344"/>
            <a:ext cx="630301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词中反复出现的</a:t>
            </a:r>
            <a:r>
              <a:rPr lang="zh-CN" altLang="zh-CN" sz="2400" b="1" dirty="0"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啊！黄河！</a:t>
            </a:r>
            <a:r>
              <a:rPr lang="zh-CN" altLang="zh-CN" sz="2400" b="1" dirty="0"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起什么作用？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526312" y="1619859"/>
            <a:ext cx="406695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</a:rPr>
              <a:t>“啊！黄河！”反复出现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</a:rPr>
              <a:t>把歌词主题部分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分为三个层次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：黄河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养育了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中华民族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黄河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保卫了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中华民族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黄河还将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激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励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着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中华民族。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由实到虚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环环相扣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逐步深入升华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4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营造出回环往复的韵律美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24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AutoShape 2" descr="data:image/jpeg;base64,/9j/4AAQSkZJRgABAQAAAQABAAD/2wBDAAgGBgcGBQgHBwcJCQgKDBQNDAsLDBkSEw8UHRofHh0aHBwgJC4nICIsIxwcKDcpLDAxNDQ0Hyc5PTgyPC4zNDL/2wBDAQkJCQwLDBgNDRgyIRwhMjIyMjIyMjIyMjIyMjIyMjIyMjIyMjIyMjIyMjIyMjIyMjIyMjIyMjIyMjIyMjIyMjL/wAARCAEsAgs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zwX96txMDLIwVj3PAzTTdXBcPHPKsqn5SjnP6VWnhD3MrbyrhjnAIHXrTGzCp3KM9Ay96zTXQzvpqdponj67t3S21bfPGTjzgcOn1/vD9frXoSyxXNtFc2t0J4JBlXRsj6V4WLgEbJVVsHhu5Fdn4C8QxWch0W4KR28rmSGRiBhz1DH3wMV6mDxs1JQm9Dy8Zgabg501r2O/k344Zj+NQEyf32/OrzRE+9RGP2r3YyR4UoMq7pP77fmaQtIRy75+tWGjppjq7onlZXLyf32/OmGSX++351YMZ6Cj7Oc4JFUpIOVlNpJf77fnUtvcyxNuVm+masC1DRlvStWwtoltVxGpcKSxHeoqVYxjsbUqLlLexsaLqE7xGOU4AHy1Q1jzHkJVz09aiindJNu07Qe1Tah84DL0Irx5UFGrzJbnqxquVOzexzstozKTvbP1rJmgmU4DP+ZrfnYhRgZpmI2hDMOc11RptIw51c5sxTZ++/wCZpB5qnHmP/wB9GuqisoZ0IXG4jIrImsiJjnjFVDV2HJaXMsmUfxvj/eNRM0o/jf8A76NbU9siwgjrWa0favQoa6pHNUutGVN8v/PR/wA6PMl/56P/AN9Gp2ipnl16CaMUxgkk/wCejf8AfRo8yX/no/50/wAs0bD6U9Ckxm+T/no/5mjfJ/z0f/vo08IaXYaLoZFvk/56P/30aPMl/wCej/nUnl0hTFGgakZkl/56P+ZpvmS/89H/AO+ql2ZppSnoFxgkl7yP/wB9Gl8yX/no/wD30adtpdlQ7DuMEkv/AD0f8zThLKP+Wj/nS7aNlLQLiCWX/no//fRpTLL/AM9H/wC+jRtpdtLQdw82XGfMf/vo0nmy/wDPR/8Avo07FJto0C7E8yX/AJ6P/wB9GjzZcf6x/wDvo0pFIKQrjopHaQb5Wx3+Y0SXEhyFZgvbk03HNKIy5wBmpaW7GmyIvJ/z0f8A76NN3Tn7rSH6E1sW2lwBt9xLlR/COM1emubSDaABgDgKK5511e0Fc1jT0vJ2Myy0a+usGSR40IyMk5NT3ejPaxIfOdmP3jurQfVwYAiYHpVeW83gFj0rldSu5XexralayMwaXeyS7IjIwAyWJIH50k9jdQR5ZyCOp3VrjVVSMIDwetZt/dedJ8jHaR0ranOtKVmtDKappaGcJJf+ej/99GrltJcy7gkzjA9aq7aniYp0rrnG60OeL1NpL6WCJV3tuA5JNRz6nKwx5jfnWa77gMdajOT1rkWFi3dmzrNKyJpLuRj/AKx/++qhNxL/AM9H/wC+jTSKbiuiNKMehnztimaX/no//fRppllP/LR/++jS7aNtaaANEkn/AD0f/vo0hllz/rH/AO+jT9tJs9ql2GM8yX/no/8A30aPMl/56P8A99GpNlJsNTcdiMySf89H/wC+jTTJL/z0f86lMZ7imlfalcpDPMl/56P/AN9Gl82X/no//fRoKmgITU3GJvl/56P/AN9Gnh5Mf6x/++jSEBeWZV+pxUP260HBuI8g4PNZTqwh8TSLUXLZHI3Ftby3kkltc8byCrHBz9TVOQKsipJJwc8OmKnvYLd7iUrDuYscMH9z1AqmbkyOYpEbYehI6fjzXwUJs+mlEcYw2VX/AID3/I1GY2QgFVYA4IqwqwviMYWQdCP60wxSxSMz4Ydivf2rWNTuZOPY6LRPHWpaHGsDBby0QbUif5WQezDn8816b4Y13T/FUDG1fy7lMb7aQ/MPceo968NYdQCB6gjmpoZ5Iij28rQTRkFJEJDKfY9q7qOMqU1a90ctXB0qjvazPohtKuPNCCPOeh7VWms5ImIdSMHBrnvh98Qr/XL+30PUoPMuCjEXqNjIUZ+Yfh1Hr0r0yaCF4ij4bPWvRp45y1OGpgEtjjfKwaNvXIrQntvLkK5BFQ+X1GK71UTR57ptOxFDalnUKfmPOKs24aFpmYHHTFNRmjkDDtSSO7ggk4PWpbctOhasteokEhE5JPynrW4tnFLAHzkVj2tsshIZtveuitiq2zR4IAHGa5MU9uU7MIt0znrqGMF49o2kHB96wJNyEoDxXUXg8pWG0Ek4rDuIQWJHBrtw09NTmrx1KKSSRnKuQajkd3JJNWDHTGjzxXYuW9zl1WhUk3NjJNQFDnNXzHmmNDWqkkJopbMmm+VzVox4NJ5Zq+cLFUx47U3ZVwpTdmafMUVtnFLszVpYWYEqpIHXArS0fRW1K4YO3lxIMse/4VnUrxpxcpPYunTlNqKRirbSOpZI2YDqQKmg0e8u7aSeGLdHGcEkgc+ld4bOGxt44lUbR1FUJbiNY2iRVVdxbCjAzXm/2nKXwI71gox+JnES2ssDbZUKmo9lb+oRxmMuzZbOAKydnpXo0a7nG7OSpTUXYrbPagoPSp9tGytOZsixWMdGypytJt5p3FYh20bMCpttJtpXCxDtpdtSYpQvOadxEJUjrQse5sVM3SkzhcAUczsOwvkqMDK47+tMMjISoxj2pMGjFK3cGwaR2XGeKZyx5p+2gCqVkS7jQCKCWPepMUm2kxEZBpQlO204UwI9tOC4qTbShaLkkePajbUu2jbSHYh20m2pttAQmlcpIi20ojz0HNMvLy20+PfcSgN2QcsfwrnLzxBPfEwWqGOM8YQ5d/y6fhXBi8xo4Ze87vsjpo4adXbbuaWpazDYuIolE857A8L9T/SsiXXNUD5AgRew2E1WS3mjDL5fluAT6t+Xb8ajYNEUdJW+YfMNn3f8a+Yr5vias7xlyrsj1IYSlBWauaq+I7oA7rOJjjjaWHNVZ9e1KR1WNkgyc4EYJx+Oarb2X5fnY/7S4/rTlk3qPNLELwCU3Y/HNYvM8XJWc2XHDUU9Il1b/Vdu97sKMdSi/wAsVKNUnXhpg5x12gDP5VR4a4BlSQhOmAASKjnvbbYFtrQKwJw0j7z+WAKw+uYp/wDLyX3s19jSX2V9xe/te6YnYobj+FM4+tNj1C9nUlrhUXdgEJ830AH1rNFxcyqRvYITlkjG1e3XHFLCjzMSj7UA52An/P51X1zEJfxH94expN/Ci626UKVkaR9vzGQhRn05+nWqv2SduRZBh6g5zU4hRLdmaUo+4Da68n+nf9KaTKxyJW59XrllUk3du5sopK1ipJcBbmdnEUXzMPlxnGe5z/SqP28PL+8gSeJcAsFKnHcA/wD1qhu7fbJJtnSRw7Egg5HNU/OdVYY+Rv7vamorc6Er7l12tHBZllibHCg5AP1x9KbHePHMBMBMhPVuOfrVYSOsSDJ259M4p6TA78Q7XB4KjGfw71VrCcOxqPZo21snDD/PNQGwkXDIdwHGc4/z/wDXq3Dffa0yiKzLnKZxjjjHPSp498hPnjao+782Tg/n/Ks/aSiTyXK9tb3djexXVrOyTwMJVdQPlI5GPXpXpukfFiF5vK1m3MO7AaWBdyg8D7ucjue9ef8AlxIpVVZVPOd5Iz6VVurVo/ldVAbkZHNaUsVOL0ZNWgmtT3S21rTdXuH+w3ttcDaGAikBbv1HX0qx8pBOCMNt5HvivnAqbeQSwuwIPXP3fxFbln4g1lYVEer3SqDhV3ZxXrQzNJe8jzJZfd+6z3JgEGWBxkDpnrTvL9q8jt/HuvWyBJZYbpQcnzE54ORyPpXWaX8StOvLhYb22ksixA8wndH+JxxXTTzGjN2vb1OeeCqR6XO/sbddpkbOAanmk2fdNV4rlJYE8pg0bAEMpyCKQSAA9/StmnJ3YlJRjyoY+64lwqlj14qmunvLO6tG2B1reTy7W337fmI5qvBdBpmwMbqUa0knyrQp0Y6cz1OeurFreTaeRVRowOgromhWW9YSnIAzVC9iQTHYoAx2rspYi9k9znqUd2jHMWe2aYY/ar/QEAdaYyKQBjB9a6VM5/ZlDy/akaI+lalvbbicnjFQzxbHxnpQq65uVFewfLzGc9tIq7iuRUYiJ6A1p+YSm00RNsPI4qvbSS1Qezi3oy7o1r5dtIWXDMcc1u25S2tgUUbn+8xNYcc+R5YyPetiMRw2YQnJ65NeNinKUry6nrYeyjZdCrqLEjKtWDOzDcSTWldXKuSFzgVlSfOGrbDrlWpjiJX2KDFnBySRUZQVZ2Z44qIrXqxl0R5zRAy46UgU4qfbSYrRTAgx7UFRUxXNN20+cCILSFalK03bVKSAi2Uh4qXFNIqrisR4zSY9ql20bKdxWIce1GOak280u2i4rEO2jFS7KUR07oQwLxRsFS7KTbRdCIttG3FTbPel2UudBYjAz2p4UU8JSSNHBC000ixxoMszHAFRKaWrGo3G7M9qVlSNC8hCqoyWY4AFcxceL53DJZ2YQ5wHkO7j1x61hXMl5qDeZdyPM44BYgKAfYDFePXzujBWp+8ztp4CpL4tDrrzxHp1rlYXFzJ6Rn5f++ulYs3iS6nk+RhFHg/Kg5/P/wDVWetqsTYZQR3xx+pp7RkY8qNRxjA5NeHic1xFZ6SsvL+rnoU8HTh0u/MgZ0Nw05jBlLEnedwP17/rU6zt5fluP3ZPPGMnPXGcGmNGySLkkyH+HP8APFPS3/d+ZJgBvuszY49h1rzXK+p0pPYaWQFpPuAH5VccsaazknO5T64ORTZdm75Y8qM84NQjaeqEj6UhssLKG+8Fx9amTyHiIAlVh24K/wBMVnyR7AAen16UxnbbhskdKfLcE7Fpdxyqo3lKfmLc/rUMmN6hnjQYzwdw/Lmq29QWwjlj05/pitO0gFmyzXUIk6HyQc49Mn9cUStEaVxYrWW5iKoJXhGCVVCB+QH86uy211BarGyItsCcr8u4njv1FO/t+5O9IYookY5yAcj8jj9KzJZpJn8yV2eTPJYZzWN5Nm/uJaPUtBWFiFjkUtu67ue3GM4Hf8zVZncMdy4P+7UyRJPCwLRo6kMSSc4PBAHr06etJIuWH7rcQqgkOMZAAq9HuRa5yzXUqzyBGZAXIO0+9RsXwCRnt0616PNovg2+u2la5jtX8wq6LPhTwcbfQnqOcZHvUsnwke702KXTNW852G799Ds/UE1cq9OL10OqNN9DzkFZI9p4I4waIy0vyb8MnODXa23ww1trlIbt4YwX2syOGKrjJfBx0/XntzWxceGNB0nTYphZtcSZAaeZyBKR12qD3z0yfxrGeKpQaV73N4YapO7S2PMPNngVvIfaxwTjuQc1uadqBviu1WEyLh1zg/z6V0tzoXhrU7YXEFvcWLwgtNiXdwMDLbv6VRv9F8PapFDLp88ml7CRtyX3HHXBbOffp7Cm6tOejujOWHmtUVh+7LbCEdRgqBzjH+NVbzU7a2j8vJd35YFuhz3rVi0GzWBIoNZug743GWANuyBgjLDHPqayrvwekWZBrVs3GcSRsGxnGeM+o/wqYqF/eYvZzfQxxehQ+QgUHkqTmprWYDDqPkY9M81pL4H1GZVZZ7XbIcKzOyjP/AlFaY+HtzC8BW93tu+cKg2jkZ53Vu5U+5k6Et0jPKrGoPbtnoTVe6ZioXeV3d1AJFb82g6lBtEli9w2cLHwox9M59e4qvNpsMSn7dYtaAplVTJDHsNxbg/h2rGO4eze5j2Gu694ekU2V/KIgc+WzbkP1Br1Pwf8R7HV4ks9VZLXUOFVmOEl7cE9G9vyrzybwtO9sssSybXHG5htAx3PrWYPCurNl/KjCdWMkqrt+prvo4uVProc9XCqfQ+mXlSRcMzE4xUUXkxxsxI3DpXmGjeOrjRLW1sNeAvGKZjubZ9zFemGzgEj1B5xXcadq1lq8KzWM6TIQcjOGU+hHavWpVadRWizzKkKlN+8i4X+YnPU81FcurYAA4p7LULrzXXFK9zG7tYqsvNNK47VZ2c8Cl8hicbTk1t7RLqZ+yb2KnIxmiQ7x05qx5LbwhUg+hFRvEVYjFCnG4ckkiqIiSABmpmQIm3aNx4rX0y1KI8skZAP3WqKXyVuPNI+YHvWE8WnNxXQ3hhmocz6lC1tZGmIII29q1mCpGPNOcdBVc3aiQMMDP60jzB5MkgADNc1WpKpK7N6cIwVkUrjliduBVFupq5cSGWTagqpKjRn5vxrppPuc9XXVEDRbuRUEibWqwTxwagb5jzXZCTORpEeKO1OIpCK1UibDCKMUtLWnMTYbtpCKfijFLmHykWymlKmxRiqUxWZBso21MRSYqvaARbaTafSpcUUe0FZjMUuKU4oBpc4rCbaXZTwCe1KNpfZuUv/AHc80nVsUoXI9vFLsqG81G1sXCSsS/XavJFZt14ot7ZQwgZweg3cn8MVx1cxoUpcspa/f+RtDC1Jq6Whq3E0VnbtPOSI19ByfpXK6lfR6hIrTSyGDqsMeML9T3NNu59R1Vt90yxwA5SLdhF+vr+NQw6eJXOLmNicjCAkkj0HFeBmGZOu+SDtH8z0sNhPZ+81qMhtoZiubVyFOWO84x+ArRtbRt22O2+VRksAf61bD3NtbLHC2MfIyqozn1OB+tLHb3c5Zm3sSMZKlc/nXk812d3JZEI05ZZWDqq45O4gU6OC2to9vlb2YY37sdfStJbSyh2b7n5mwPkwTz2pty2mQSKAsskoXoDwD70XHy2MWazmDIbO3VXUgmQZJP4npWfJayLOzXUqrLnLGRufyrevmnu4lKoUiXsowBWQ0KhWbYSxPHGc0pWQihMFbaBMmf8AeP8AUVAtuXc+TJuA6cippI0BDMMIevbn9aQWpkDiF1JAz7/hQpaByjGtZ0jkdmVI1xkkgVHNYOFZQ8TYPB3dasS2s8REcoxlQ3zH7wIyKasccbY2Hd1LE/0o5xuIyK3SFPN82ISY7k5HsPSnYLEHzODySetWdn2pwFjhijGAC5AozBHEVDKWzneqbufTms3JvcpQK235QqHr6A8+1TBSAyJbqoLY3ueRj/PpU224ml8yRCeOWkcLgH2HNNubsxiONEQuo6qcgfjRe5ooxSuyJoJFyTNl87sRjH/6qmRZFQBYCF7bpBmqiTXGGIkwD9447U1SjKD9qH/fVFri5oi3mn6Db3LS/a7iWRmX7ihQpBx1PU9fTpW5FF4eT7I9td3N/c+Z5bpFPsB78/Lk8kDj0zXHa1Op1e+kiUwrLJjYOm7POP8APrWt4U1sabrDQ3USXEaHMaOSQrZGOOg781tVjJwuawaUj2lJ9F8P2HlyIkMcgMgZnZskj1PU4P5flXBa1qt1e/uLZLcRuC0Kjd86ZAAUnr1H51f1/VIL17aB5o8QEkI/PmOM53Y6dx/9auS1LUr6e6N3FcJEuAYhnanA4x6dOnavGo0+d80lqeu/3a0e5s280KaBeRyJblEKLG+3InwrH5h3I47471Kt1YRW01/AbZwCy7Y7bao4OCW6jjByPXFUI0kk8JzqyIixsXJJHzErtbjrwCDn3qtp13cXduttBaxOkSFJF5Dy5JPGOmM5/T1rd6pvzEkk16GlpkmoajG0gt4Z4kyGkblIzjIPP1HAqe1Sy0yS3fUoIbq5lkAijMAA2gHLYGemP5elc5ptwlvFdQXEd0YnYr5cTYTd2P4HFH9pGDSjMwlW4OLeMyuCwQ9RxwB8gx+NEqcm3bYcJxcbNHoXiLXjFp9rdwXYdHiDNCBwvHXPI9vwrmr/AFf7Vc+dHPMltIgHlj7isQemP8O1R2lk+q+HfLjjVB5SRyTSMcDj5e3f/CqGpWz6MqWqzrO7qOY8kDnBP6cdKzpQipcvUqq7QTRYa7nsNRjl89kilOSVzhPTA9O9VPE16LqyuGlBnkWHem4glSDtyPTgA/iaqSSebC3JwF+Ukcn1pomjubVUkw2DtlAIyFYFSc/jXZTjaSkcFR3i4nMaVdyvdpJNftEqHOeuB9M811V1JqcAQTXUscDLlSx+ZlPfAPtXn10oivJYVBASRlAY88GuignaM4LbiQAVJrurK2px09dDRW2a4h/eXMKJuLKevOev+Qafb2F4hkmt9WtEK5CsrvG5H4LVVY4mKhnKls5WnTyxRR53YK1kqjWxbpJ7nUaJ8QtStpY7ea8i1DKn5JFIcY/2hyeh6iu4svGWnzw7ryKW0cAnBBdTj3A/mBXjlrfWv/CSoJ7eKYSRlQzHBB9c554yPxrtGvrC8jRpbUDYU24ckgEc/qOldX16rStbVeZy/U6c79DrIPiH4RmYoNXWNwcbZInX+la8fivw+ihzqlu24HBOf8K+dtTjs7LW7hFt1baWIDncCefp9a0rSZfOSGPyXXyxPCzE7l4G5euD0PB9K3ni5tXIjhoJ2ue6r4q0Zw04vUZMcMUb9OKbY6tpusTSpaXkc0i4LKAQRn64rxO81+4uoYoJMLGG5MXy5HTnnmq6XBSeOVWKujB0lU4ZSOh/Oohjpp6oc8JFrRn0oJRHbBFyFFYty2+ViPWuGs/iddLFbxX9rFIh+Vpo2Kk++ORmupsdWsdVhEtlcJJnqmcMp9CK68NUhJtp6nNXhNLVE5bnrSM7E5zSOMmoycV3o4mTxT+Up459arzSGVyx70hb0phyaqKSfMRJtx5RGFQlamaozzW0ZmbgMIpvIp+DSZrRVCXAaQKbinnmkqvaC5BKMUtGaOcOQTFFLmlzR7QOQZikIxUlAXceBS9oHIRYJOAKpy6jZRbg9wAV4OAapazq+wSWsQwp+VnXr747Cuf8uF/3hnJYgffBJ/PFeRis25JctFX8zto4LmV56HRza9aRqPKV3YjIyNo/M1WXxFKXI+yxnjjDGsKSOMorGUHPbB9OtV5rpYpsLufZwrA8Y7fWuGWZYqbupW9EdCwlGK1VzYfUr+4jkkeYopGGRR8oHt/nNZ099chgsbc/3iu0j6cVSluJrwJDubYOyjH4nHWtm0tNMjQIoupX2ncxwoz6fT6Vx1Jty5pu7OiMVa0dEZ0ct2xdikTAnLEp375J6VdfT/LuP9KlRnKblwDgfmAB64q7Lb31xGtuJEVMYOO47D/6/tTRok65LNu6D5lDE/iaTTerLUUQ2drYhSJnIwMnanT2FW0mj02djY4DMMs7LknrxRJFLDGQQpHoABVFZXMoGWGO3aokm9x/DsaTandbEVVKEcNsBAx/+urEV1PNHiZvn6AgYwPSqrRyEI2SzEd89KvW8XOCAMUKKuDlJlcLGrAZ7ZPHSoZ2BlXZ19quyQFm4BxTobA+X5ryIiDnPfAOD+pok7DjCUtEUZxKIgoJI7jtVCZ95fI5HDKDW/BdQeY0LWTtLgKhYHB4+9344rLezkaW6igt2dY3VJJA/CsQSFIwSMgHH0rJ3beht7F23MNn5ODjPoaakBc/dPPt+tT3UK2ZcXRSOZNv7p87iD349vSp7q5jXQp7prgRNFGHghkwiykEZQdz34yDx+FO0nokT7J/aKkgfywCQVTA65x7VEiw+d++LNg/KiHG6p7C9F3rtlayQrb+cVblWKSDb2B5wSTzk9B+OlYeILddNu9O0+zMt1eTOvmFgohVZcqASMDIJ5ye3SqVKWw1TjfcqCGWRDFDp6ozE4Lrlhx0GefwqZ9I1ZvLEigbsYzIOO3TtVp9ZvrSSKGPTpI45gx81vmChRkktx0HvUd2urW+q6fbXE0cB1G3kuomhb/lkELgk9RnHOfesVCpfaxv7OFupUbQ5Y3Aup4IEJP325OD6VZg07RGjAl1UrJnJGQFP5Z/nWboz2+r6vc2988wa2jZ03kkNjp15xjBov7b7NpFh9ne1ddRyRL5m9T/AAsDu5XBOM+9WqblLkbs/wCv0IUIpc3Q0Wn0yG6CFrWZeigK2CO3IJ/Hg9OnNSCXR1GFttHQdlNi74/E4z+VZOn6ZPc2EccFqlzemZIQeuGzgbSDwPU55z7V0g1jVbVViHh21wFBG5SDgjIzhuvNZ1YSgvd1+42jTcnZK/p/w5wer6fq0TyMltujV2O8YZhz6fr0qlo91bJqsVzdp5ZjUElQ3Xs3t2ruLuW88x0jZJFfLFxgMDn+VYc+kXjTD7QqCzcj51AJBJxzjt/jXTGonFpmVmpXRpxGG1k+0Xwa6kaXKZcqI+e2OpqrdTWf26do3AhWQ7YQpO3PJAwOMZq9LET5s0ozggkEZ9Onp0rmbJJlnubhB87KWBJ4UtzmuSKTvJs7ubRROu0CG2uNA1W5ltZMOknll5M/wsGwDnbnA6+grP8ADbKmoWgeb91c5iIVsEhuOPpkHPtUujSXltLF5c3mJK0QeMDKjtlfXqfxNQ3ulyaX4tM0jqzQlXjAYcA8hT9Ky3lOLe+x0Jq0ZLoUrqQ/23c6cJmxHKUWVssQOev4cVqzDThAlpDCkzxku6OWyc45z06ds5rK1DyLeWa9XcJZZME8+mTTNIgnvr77XFIShXIQttA55LY9Plrbk5le+35nO58r0W/5HcWOpp/wjothaGGGAKjBMuXzkgknpnH5AdK5TWftTn7dbsnkw5MhJA2rjgD9eP51JaapJca5LpwTYkp2h4eM8jbkHjHtVqW1kgZrMqxtpeN08Yznr0Hp6VhCPs6l31OmpLmpOKMWKSMRQ7pSpdmQD3wc/wBKZpzCZZ4Pl+Y8bVAJ44qLUBJp6WrvGW/e84PYg5/+tUau1jeuI+G2EqueCoPBx9K7YRutDzqj1Oa1mGVNYufMGC0hbIHBzWhZsseDK43YGCeaZ4ktJotReWR2YS/vEZu4Pbj06fhVYRebIoLEZ4612StKCuc0FZs6HKeWGBBGafMFayLLtIyOTjiufQPbzFTllH8JPArUe48u2+VQFbpXNKFmrHQttTKtpRNriTIuAOVBPHSuytZvM08FPlQvsBl45BwP1IFcRpADajFuOASQCe3Broku5Bpb52RAOC6lMqckjC5Ptzj1repFXSOaN7NkPiW3IvLa5I+d0AckY+YHBGP89azbKUxz2xGMGNgePc1d8QLJLlyD+5nZN2cgA/MP54/CsaGcpKAW4UbR+JyaaV4CSs9TXVmDBQoY5OCaLlxlBuAI7gEUQKWkjVGyw65PrSzWznLjoo/hOT+VYXV9TW19iO5uEhgjDyZ5B2nJ+tTaZqc3mskErxO3zRFWIINY905kYKMEpwPf3qvaTvBOrqT5iHcB2reNP3fMyb1PoDwvq7a1oUU0rA3MZ8uYD1HQ/iMH861GPNeU+CfEM8PiCGzi8lIdQIVxJ0VhnHP14/Gu7bxEsE9zBd2rLLbttYxuCGPtnFelh8SnFKT1PPxGHak3FaM1iTTdxrBfxUkgH2a1LHdgq7YI/Ko38TyhGP2SPI6Def8ACuxTONwZ0WeOtM7Vz/8Awk0jImLWNH6MHf8Alip4vEcUkJYWku8H7vGD+NP2iW4KmzXJxTazV1+1Yp5kUsYbqxAIX8qtpeWsmNlzESTgDcAfyqo1E9mKUGiekPrQQcUwk1akRyjs0ZplGeafMh2H5paillit4/MmkVF9z1rIu/EsUIXyI8g8bn/wrCriqVL4mXCjKeyNqaeG1i8y4kCJ79/pXO6lrs9wfLso/wB2VLcOAWHv6dOlY91cvfn7RcTFx2FU2UMwOAygYzjBA/CvKr46VX3Y6L8Trp4eMNXqyzLIojPnRGJup/eDJ5qmbyQsDDGoQ8ZLrn9arzEEMwAIzjrUSw+YVVFJJPrXJGEUbNsmJDMTIjN2A8wY/nUsNku8tOGjHXZuGT+VPS1itNkmVeQ+v8ND/NubzAW5IUdaHK+iHbuTeckWUiUAt/CBzV6C3nLqpVgSM8cAVU0i2NxfsuwnYOeehFddDZzSTl3IVF4bJ4GBUxitTZU3yqXchtrWQR7TgY6kVpwAbWBbIAxzTFSOaUpEzbAevrV+1tBF5qNFkFeGP6VTmjRQKUFj9pcllyhNQ6jYJG/kpFsJ+7gV0dtuKs6QlACWCAfd9qVoJJkbfHyTnLU201YXLbU5QabLHE7SNtZG27eCenJxU8cUQlO+TYfLyMA9f/rn+VaklhbNOXnuysj7iEUgAj6mnyppcsQVApZfvEOc4HasHUS3NlT7FBYo4yssjoY+d2ScYyOuOf61UdmlsZbO1jZlkAdmiznd2AyfpnitqNNOkt0RYkkDkEqSTx/kCpHsYRGfsi+Tx91MqDWc8Qo9DWFLc5y5TUYNVVIXkMFxOQlswJ3ArggHB4Pfn1rH1DStT0271C+uHmKDEoiWSP5irAhipbnjPGO9dDqVpqFzFEsLSrJGxwx3fLxjr+dUn0XUYIjCkjSyTANKC4JCjscj+tS8S9Ni3SjbXRFO407VdYv2vb/QyjmMAszxKAcAEqNxxgDII7+nevLo0kmjSi5+xrHEiYLuWEYUjcPuE4PzHIPfuK1tO0nUbucQ3liFhIy8zQoWJHGDu5OcenpVl9L1PVYbyzW5t0typSIIWXDA87htwRxjj3rKWKmpct0vQ29mprmld/8ADHHQaLaalAxuGgAgCIsrzPgjAOQAo4+v97tWtD4fkjthqa2dslmZGaGfyJXDnuUXzOmenAHpSJ4O1LTn2XF8drAEeRJI7EjIwfl6YPrWza6VdJp8EMt9KBAW2SHd5nOfUep9frW1StT5L+017W/Uyp0pc2kNPU5+1s9a1K7e9cTohi8lXWPywiFgGIDE84zz1p1h4U1SbUzd/a2itZI38tlcNIpKHAywPHbjtxW/fW9npjtLc317Jdy7WEZly0mOgClumfwpyzRJpkItTKjGP7iMpY9jknOD7/rWP1qSp2hu326W/roV9Xi5+9t28zndBsZUt7gi6YXN0GVnZDIo4HBwvGc56jgipL/wzeXjwmC8TYjqEilYqkSgYO1egyew9K19KmjgQWVjZykRgu6swck5Oc8EkH/61N+2BeJbLVoEWR8LsO5t2SCNvOBz06cUniKnM3EcaMOVJo57WorXTNbmtTDHDavF5qSR7s79uAM54+YE8euazrrx/fx3DJDbCKNQFVI5GCjAHQdh3rsbrQ7DW72GaSO4LqmzDKwQj3JH1qCX4d29xI0sWk2IjP3R9ofoOPWt6OMpqKVTdIyq4Zt3gc8t9MdcuBNaF7dpWEbuhymff0rWlmmjDMkRaNY/9Znj8sdeazZJJ3v2YhWjMhBkBOSg5B4OPXt3pPFF6Y9Hl8u4dAw42jAB9OPxpySlNJdTOLtFshuLzEBd5MgSbGx0A6dfyNZCzuEnyrqzqoTHck9ePXrS2UitazXM3354tu3sXP8AFj6/zo09t81rMZHjbfllYjZkDnH4UuRRudEZNpG1HJLaWkclk7yTQlepxyCB+IzVQXn9p6h9onm8ueVQ8yhs4xz9elaBjjsljYGSR34yTx+IH+elZGmW8P8AaF1f3TeZCAwcH7x7Djvk1jFRd3/XobXdrMseIbFGtLVYJWZ8tH8xC5U85A69qjs7l/7TttMij8uzACykHmQ9h9P/AK5rPur59VhE8eECNhgRgYxxTba7Olql1AIrlnDIhY8BQTnjrnnrW0YyUbPcyqNN3R0d/DM5E8KRw+Wdg8vqcdMkfjVeDU7q4keOcMXLclieD179v6VTtp7wR3LmdmG/ywOy8n9KmWW3u/MeN3M0bYlDccewrFxtozRS0uhdWsmihMkjpucqVweB0/XGfzrIu1aKKC5EpeOMqXI44x0/n+ddBe4vLFw+dyqNm0+4zWPdplVt2/1TqPmJ4BHb+VbUZaanNVWpR8SxtOlncK58t4yoDfeXB/8Ar1hNJJHIDlsjua63Ulb+xoQ2CRIGGB2I/wA5rlplAmy3p19K66MrxsYSjbUPPeRt0jE57E064vR9nESyNkcY9qc9uHt0IJBCYH5msrad3AJNaxjGXyJm5RXqXtNZzfR/MV6nIrfWRZtKu2gB8tWQgHg8Nx09ck49q57T5Wgu4yYt/OCO+MY/rXS2kdv/AGLeLHKMugLD+7grke/YfnUVnZphTV1Yqaory2EJzJulVd27pgIuCOw71SvbbZbwXMCjlPnX3HGf5VdLGPR4Vb5zu3AZ5C8ggHoBnB9alsXgfS7lJ1O5VJUMe+Dj+YqHJxV13L5UzBS68tldGKMKvnVzIQGjUDbjI4OcYrNiXhifoMCmOMLlScDvitnCLZmpNK5KJRDJJn73Ynmn29xFHKGIO49AOarSOr7dg6Dkmr9nYzzosqxBY+pY9T9KcrJXYo3b0L+j2wvb1DOCsIYbtvHy16jI9nqFsqs/kOg+WQLnOBwD/jXm+nsY7lkCjC+grqrafZGnAZX6g9Ac1wVKsozujp9lGULM3T4QuZNkq3kEfBLHnr2HHrmom0nVY2jhlsw6t0dSOmQM9v6VasNY+wrHDLEJLduN5PKuRnHXp+FbMuuyWliTHESHOfOj7AY65PTkj8TQ8bWpu71RMMHTqaR3MKTQbiCUj7O2QASXZR+XWnppt7IF8uFfLPdOcn0q9B4pe6e4XYreWxQtIck88EcVoWGrNKTCblXTop2bXznoWyAfyqvrtVq7QvqkE7HLXWl38MpCxykH/ZI/Oq0tpOhyYZF7FWTivQ/swZ94BYdv8mgWcJlVTAOhOQcZNdKxc4pNo5/q8W7XOACTsF2mbjqqk5Bqe21C9Muze0rsMKuzOT9Bzmu6iJtSWhsxgjucHFWoxDgvFEFl4UD0PrUPNJQ2X4lLL4y3Z56l3rDAlIS+M/8ALE9fw6VZkm1F7BzcWTW7EYXkgufQDqOSK7q20+doHaWTzHyXB27B16VQ+zpBE5uLPyoxl9xbJLenI9fesKub13Fq1kzWnltFSve7OPfRZxDHP9nlYbME/hyeeTzWNqcN5DApjsZppCzMQsLbR7969OgntpUUwNGY24IJGc+mM8Uf2ZAZPMnVUBOTuJ/+tXHDEuLu0dM8PGWmx5hb6TqC6bFcS2wBaXmDyvnVfX6+1dHY+Crm8mP2yYR2x5wg+Zh/SuzuUEabbSKFkBw+Rk/56VnT6m2RZWuDcPnCF9mcdRnB+lTLGTlotwjgqatJ7HK694OtxlNKuNxQjMDDnOcHn+lYq+F9WhwFsmOT1JA3frXpMGjFrZhelYt7eYzK/Ck54OeDjP8AKrb2r2MBzfRzIccyhf6GtoV6qjaWpnPDUXK8WeTXmmzQys5YkqCZN2xdpz0HzHI/KqT6bMYlmNxbo7nALzKBg8V6dF4Q0DUZ7i4mjd3nclyJTgHOTjHvWbH4D0EzlY2vXRD8ytJhT7ZI5/CuiOIi3axg8NbUzNITT7GySwlv98znDuhGAT6evpnt7Vs28+kQM0ju8m5gu1QXPp04xXQxWFisaxpawqAmwADkD602PTbWG3aH7PGwAJyRluvr1qG/U0SsrGeNViSTfb2jFAOpwtSWt1cTxs0iKrN0IP8ASpotLjiHDHYB35NPjh2hsA/lW0YwsZuUiNbG4mwXvpAvcINtSNAsbCJriZ88nJpyM8R4TdnjDCmy3XH73CgdOCeaUk76DTVgOlacuZZo1IH99uP1pYXtyqm2twByBgBRWNM6zNhpCWIz8xqOKZrUfJMCM4K7sDH86znBtbmsZLsat092rSSeVH5IwFbfkk+vtTdMEvnyORuHBYuSAp/yKqvfz3TKuNsWffH40+UR28okIWQYHyN0P4VzSTb5Ubc0Yq7NO7klkiMdvcRoSCS/GABVK1McUT/ZpHuHxksMHJ9BWfJcrcT4ktjIxGFjTgD8qgub20S38uS1dJBkeWhZP1pvDtK3UUat3dl3UtQvVMyW6mOSJRJulIK475AOQOO9Z0+sTtpwghdhcOxVnMRRyB97Yv8AF35HArEudeNnATZabb7snzPOXcD6d+cVmXHii6kgUREi7uSUkkZsKiYxhBvOB71ksLO+xt9YhY6aBreyme81C/KC82sls0xDhR0ACnLHnpirgiggie7htXgLD/WTkr+jdPyrKs5LXToANM0+QybQHuY1jLMcdeS2KZ/ampJcvNLpmqnyydyzNHGCMdQ20Vk4Sk9PzNozilqVYNDMsstzPfxtISZZJpFZcDrjJHI+nrUyXmj2M32eZ7q6uyhJzCfLj4LbgMegGDz+FUJ/G4njcSxRW8yvlIpYGmz/ALRwyrnP1pun6smryvJe6/cK4BZ44IghAz6lTnPoP6Yrd06lrz2/rsjFTp3Sib8OsaNHEIoNY8qZjuM0uNx9RzwP6VnN4hv7vVJLTS5LW8ITO8s2AB1PA5Hr+lY02meG3cPdapcyTfxbnUn/ANBqSy0zTp5nkt75rSCEbUmZ/nZj+XGPShUqau3d+qHKpLRK33l6aC6nuYor/wARsrP1t7SAqxP4H69auNodmGwlhfyKOA5vFXPvjNQ6Zp2j6fOJPtpnkVfmkLKOfRV6k+9dANQ8KkAssLMepMAP8xUTck/dvb0t+VhwcftWPHftZsL4qWEjeceCcgDjOCD7V02pj+1NDDgkIZARuIwD36elcJcKqX0qNziUgleT1P511+jRvLoUkMnzIrfKobqQa9TEw5bTW551GV04spG38xUkGUVRg4HHHf8AOptPkieG6tIQpmH3fMHcEd/xNFnfI2mKs5ARWKDjOeuKpxys95NMqlXTjgYzxisbN3T6G6dkjZvUm3RxBj5ilWQDv7GoGvntTasLcJubDoeS44z+ozTnn+16abiQyecr7CYxtIB7ip4G+1SwiRUlaEKS59/69KyWi1Nr3ehWubdLXTZ7YxOEbLRkH8QKq2EUjG3ZY41Aj2p5jD+XfirmsXF1KVMeEVNyuONp7g1i3eoT2ps5PLjFwMiInonr/MVrTUpLzZlUcY+h1MGZEmgQqgU5fIxk9Rmq0DwRSP8AKA7yAHHG4mq2jJfJbsJyrb1Lbs5Zm6gGo3cvfgAjBOMDoD/+uspQtJouMrwudBBIXcptEY3DJJ96xNaUzam8UqFImP8Ae4bgc/TIrStpxu/fZ2gfdx+tZ10GuL+SNiu1V3RY/iHI5opaNkVdilczE6DeRxqAIpFVSfbrXMmdm4ZRn1rqLtHm026to3CyjEipnkr3Jrk8YYgA546V6FCzTOSbaZqx3UYjVDGSCoOc1mnEbk7Tx6GniRhGPX1x2prHJyOpFXGNmU3dFq2MUswfzfLZcHcR/nNX9PyLO7tEMbO/OT1+U5I9BwDWLBlGIxk44571qaROvn3OZW+WF2AUfePA+velONk7CUtdRZXjFtuMmcqVA2/dxjv9BUenyiRTbE4DOCcLz/nOKnW4R7F43jZkIIUkcAj0/wA9qz7VlivFeJi205H9alK8WmDfvKxcuLFoZG3ADJJrMkUeUwx3zXVXvk31tFOrP5hGZN3r7fjXO3clvGxU58wdQOlKlNsuaSRHY2PnfPJkRDqe5HtXS24gayjEYIeLC/gPWsKymEqSRqAS2NufX/JrStHI3qpyeu33pV3J7k0rWHNG0d1vAGG9K1bG52oV4ZBjdk1nPn5VA7kk+ntmrFvJsQuQwZfQZzXLPVHTE6KG5iB8qVjiQYH+P1rTRriN40iJZSMHB4xXMOQFVwd3OFbuM+tdLpc4aJN+dykgkClTSfuvZk1NFzx3R1vh+y87MLWMZkYZMkpzkfh069fertpaXFot1FLp0MDghwSSwxz2Bziq2j61FaSyDyARKAsjrw31xxW7b3FswHmO5LMG2SHDcehzyOnFE6CT9y5Ea7fxFd5ZTFG1usXzAH5u4z2pNzNuNyn2YE4zuzn6cVbkiiQrFCVDOf4vuD0Bz09cjP6CsGSZ4Io9uxWLshJY4yuTxx3wR9c9axmpw32NYSjLRFmS/hS6W3MyKCPk3LkMPWolvx9pxG0TIRneGxj2x61QuJ4YplUrFM6jeCW+YA4+XtnnH8qlPl3FpsdJUnMQWRg2Ah9hzz0rJtpa7mqjFvyLFvqLF2CKpAYgsp+XHXpnj61ow6wxQJJI+VJ3Iyhh+BxWLYW9rHkyQyXABOWLjPsMd+lXHuoPLIYlAfuqg6evTp0xxz9M1UZOO5M4KWyNOe8tpIBLHbJL6guY1BHQDt6d8UXUCBRLcOyOQT93d+GRmude9nt2EHmI0bkhRIobbk+h6fp+vNu1vdkNv5VxG7KPmA6P0PyjsfcHt71PNF/EtB8ko25XqXd1tE4YF5FdeHUAKp9OBxx65NMNra3kiR/ZwV3blkZRkY5J9f5VB5krXRZfN2tzLARgq2ex4/D6irvntIw6D5drYOSCexPGegzTUb9ROVlsV5Zo0LRSrmQuVXk49j24pTcT+YVaNPKBB3Fzx9MVFPEroVlACE53ZySePwNV0drN23SZEnLAnJyOOn41hNzTuzoioONolhrlJZhFEWWHdkgDB/OrSo6TyhWyrHKrjG32p1nDE0KzPs8x8k4HTNTmNPOypPvXTQu3dnNWa2iOAKx8NjucUxZGAI5P161MEG096AnA4613XOaxAOflbOCemKsBYwmF60nklecf409Yi521KbYWSICCwOOB7UwxccgH1yK0VtQB3zSPbfuyQOarl0J5lczBBGzcooHqRTk0tN5McK4JycqPzqVY8nBycVbgVlA25HrnsK5ZtN8qOhe6uZirYJ5JWVFYAdBWddaTZzIfk2em1uauvcMHOGbGKrPMGbLAZPQVooqmvMi7m9TNfRbbPmDzAw43K5BqpJ4ft1cySSu5z91iD/StUytvIxj3qA+YXCDJ9Saj2j7l8iMG/wDDVrcRHbLLHkdsf4VzcvgrTlkBN7foVPBXYf5gV6MLMA5c5x75rOn0zznLBwoPByO1ROpOOzNKcYvc8/8A+EMRDM0GuXSNIMHdbjBBznOD9KIvDevwW8iR6+jQ4wUkjyNv0bIru/8AhHS3NvcAsDlgRxVyDw5sRWupQ/GDGg9R61i8VUf/AAyN1Qo/1c8z/wCEP1t9qtq8JiXgDZzj2rbg8MARvv1GR5Cu0HYOPwIOe1dodLbYAqoiqc/MSdv06UjQSHmKLaMf6wEc0vrM5b/kJ0IJ6HJN4cvUjHk6pEDnlZLSNgPp8tV/7H17Gxr+22DgYjUfyWuyUuJGEkBx/eAzn60sse9tnlk8cE8CqVdrp+CIdG/X8ThW8PXxcMWSVieSMD9KePDF4eRHKPxFd9DYJE24ruz0Bq4sXy8AVr9amjL2CZ8tyo6XMpBIBLcjvkmug8OybWEMUjsjxbmUt/FyDWJf20iX8i4JQSMA2c9DXReHokYkwo2EUkhuTzjkH0zxXp4hp02cVL4iq1qo1slXIihO4qe/HOfxq9mA/Oz9gc4+8OwqO6i/0meeWUBirP8AKODxgA/hVeKe5lS3WMRsMjzQwzgVyS96zudUdEaKuWhLRsAiHO0H6UtvI62lxcSQ4bOFjxwox1/WqIuplunjQxhGPAXrgf8A16v2l4DbsZFSSQgcP6g8/pWUotG0XoRW6GbSG+2KD84CYGccY/Lk1DFpYvLy2EoJgiQkEHGDkYq+VxZpCLoKhP7zA55z3qpKbhpht3SqnyNt4J/GrjJqWhEleOpNJeJFaQvEjrJcN5KydNoyf8adPG7TwNEwIOC5xgkg8/jUMaLbRwwPid1DOsWQMd6kuLsDyCYhGzZbbnmlNa6BT1vctXs8UVs64ZmYYL98ZxWKkwS6liurfe0gLhk7DJxn8Ku6tYl7c3nmsEVANvYnP/16qXNvJHBHfqhYQjDY/jHGP1xVUkrepNZ627Ed+3n6RcMsgBXHy+2emfzrmkbcM5xit/Uh5mmFlbcCAdwGMgkda5rHU120F7rOSo9SSZ8Hap4I5o85AoVSw/CkBClCV9elKDg7tlbW0M7j7ZftErJj+BiK1dJgWDEu4K43Yz0bjgfnVTSHBvCrbUV0YFiTx9K07SGSS7nRSirs++evI9P89qyqt6xLhbckiij+wxSDcGlm5K4Jx0/r61nLCi3GwDJDZOT0FXLCcvbqruu9HIX5QOPUmq013A16XaQfdKk46npWaUk2jS6auEk0sdu7QS/u88rjOKyJt0gXOC2Tk9K0YoYbgRqzEsRj/Ipj2G9mjjQ5DdPQe/5VrFxiYu8irapLFJkMg+rCtq2iaJkZ2DMzZBBzVBNNZXCsdrdvSrixNAwRiXK8gjtWdWSlszWnBx3RqMjHLYOO5HSnK7QkFeVH3lx1NQxXpYBHyy+4qd23y8cL2Oa5WjeLL0O0SsSB9R2rRtLlYWYFwQBwKzYgsi5zjJ9evvUjqvLBT8pBPvWOzNVqdNE7GMyxuDuXABOKs2t0sLBjENqcMCeBjvisq2kZ4Q0f5Y70nzSMzksJh0I4z7Vup6Jo5pQ1aZ0guJW2mxuEYPktGTw6+o9/bnt+MU2qTNbLprCF7nG6NmBVtijnJ65wM1zkUcr2hFqJI5YmLeWrA5HHQDrUf2k3c0dzvDGMf6vIDA+v068e3vipqPnV7al048rt0Ny6ee1mDukvmugjWSJCwVTnrnkDOcHvS3F3qOjXUNnduJ4XIIP3mA2j5cdR2wfaqsW/ZG0ckSxsPvyzKPLOOBtxU9veLq5cSzPJJbkMJVUKSeeQemB/WuKPaWx3TWzgaz2s7Qi4ErESJh0RAAOvUZ64x+VVJPtKW7IWmf58r5a8gY756YOOlWbVtRlKAbCqEln3H5l9/rzz/wDqpHs7o3rEyq5x5mRkjHA49zzxUuz0Y4trUx5j5a48vmN0+VgCGPAHA6c47VPBMmoTW00aOVflY889Mjj24NbdpPpF9avdSxl2VfnMDH5B146dx0x/jWnBHasDDaxxrb7QGVhk5OPzPXn0rKUlHc15uZaIrtqdqzyecJZHdiqzoiqVBHRfcetSxX1p5kpiY/LHlwEG7J6EY75xVfV00weZBvkjZhgMpOCecDP1rLtp7eSeaaBESCCPLtIAFkYD5DzycHNV7WVroyVGL0e4ss+x3d2kaR8BFYDHGf4u+TVq1vZcCNokJbLEBSM/r+lYra5Z3VnZTyRtI7ttZ41IA6gnHfvXUWmnFmEMO3OwOQ2QcYpWbeppLlirF+2uENuob5SpxtqUz+WdoUkmqUdttkLMQAo4A9elXQOQVH6V007s4p2RfjUOMHrT1iBIFQWrZY5z+NXEXnNdsFdHLLRkjRDaO9SQQhMkgZNKBwKepxWiSRi2xTGG7VIkCldpxTUbJqeHO7pSc7DUSkbDySzEDBqnMCWwMY9q3puUweRWRMoDcVKpqPvdS+dyepnPHzkVD5RDZAya0toz0qF0XJPTtUtGqZkTIUJJOamtojsI5Jx3p88eeMdKuWkIEW7PWuea6msWUJ5DGOnXtWFcLdTSM+4BAeFB6109zArjOAe1UTZRRLvyQ4965pNrc6YJdDJjnksnVSzqQMkZroUDbIzgDcA7Z9SM1kRxx3V2zSKMZ2qQea3ggVR0PHesUuZm07JDCAR83/66rlY2IjXK8cAcVO2c579aheRUYDYcnqRzVvsZ+Y9YkQYBIqN1O7hvekYvkbcHPXPansMpngVpB3M5KxCzlBjHPrUiSMVHKfnSEKQeuKRAAgA5FOUQiz5Yldvtcy5Y/OTxx36/rXZWF3/xJSm/YqcBs9cYxj2z/WuVYK08wWIecsjHeW4xn0PXp+tdJpIzphgeIqGO75hjOe49un5V6+Ks4nm0NGVUukaB3aBvJPUDrk1BasGmdYXZCWySw4256VpOm1Vh2OhUn5dvAA7+/eoINPjW7jnhVyGJD7V/TFYq1mdHM7obAbeW7BClpsjYDwCSc4/lWjHYi5Nwo8tHb5Sd3P4UyKzWHUvNihzuXIJ7E96LS1mtrpJVBZerM2elZyt0NU9NSvqUUljNbB2LRKwwue/qfzqjHLcx3yxlnEbyhgFOO+etaV/aTaje3BiDucABT0yDipNP06eWY+bG26HHy46cYqk0o6kO+yGpYQWq+ZI+6WQt5eOSB7/rVjUbVZDDcggCLAwOpHarsmnfvV3I+SOF7etR3duDaBDIfMX5o8dOnSsnJtplw91NGVqLmWxILMQB933qpdXF3bWtvHAw8ry1LKR1zn/9ddGmlSXFlgqFkded3XIPH4U+Pw/cL5ZlRWVVHIOflNXCSilcznds5m4kI0iSFIBg8c/UYNcu0EqvjaQTXrEmjW7oUZCFbjGelQyeFLR2Jgl2kevt1wa3p11E55w5tTy9Y5QBmN89OQaR45DjIIr0lvC8gDKJ5UfHDOBgVRudGuYCokZZ125yUGP8e1be38jPkXc5DTjIlymfl4I4HJFamZUt7qQOQCdrMDg5KkDHtWh9gtnk3svkuGwzKeB6GqNzbNHLdQBWkwhYYTn1B+lS5c0hpWRRsw62Mqb2Ax68VTWASOCSCwPPvVy0uWihccsrKQwI4qpGSsm89PStFdNk6aGpaW0CTlpBtG0EFDjGe+TUZuhaX/mMpkA4Y9/wqrvDyFnbavHAPamTyvJhCxIUYGfSoUbvUfMlsbc4C3SLnKt92oZCBqMSuevT8f8A9dQLL5umo7Lhl+TJHPHeruoRL5tpLyCMbvzrG3K7PzOrmuroRoCcKDhgcE+tOIdOQ4GDgE9DU8rBJmUY35yOfzpkQSaMxsoBHP1FZJ3V2VbUkWVYXKkjgcEVsRYaPjDMRn2rGnjwQWXIPGfStO2cGIKpGcZB9azmupcWaEM8qSRIAFUnHFX5GikDLJ8pJHzAc1kxgCdCTyDyK0p13R74xlsgEUoimiqQ9nemZJzIsS7tpGCyn1Prwains4kffFukZueG/hPPT1zV9Y1JJdBuK7Tu6YptzaGaAvAWJQfKR3HpVpNohySZmaZYarOhmHlG1JKKrEZIB9O9dVp0s0sD26qqumdjOmAvGB8o649DxWRp0VwUT7ZmPbn5TjJ/KtcXYTADhTnFKcYtXkgjOSdos1rOzmkm3Xd0zoQAVHygjHf1rTS6QI8EccfkgFgVblh6e/8AhXLXU9w0W6FskAnJ6VWTX7mK1+YozOu1cqOBnqP1rhqwd/d2Oui1Je9ua1/osf2icOrxWDFZUCE4Dd/p9OlW7Ce3nvofLnlRI0zsJ4xkYNVI48Wj20jyTxzKGVZmGFUDJIHbn8sVU0yzNprDSJE8ls/3SG4A9zWb9+LfY3XuNRfU1NZ0pdQjhzObZIzvUoCd2Rjoe/SuIu7O40u/+zeazLcRqF5PQnjPPr/k11PiG61D7faQ24/0PA3Sqw+bkenIxWgtlb3txEs8W4iPIbsCBn8eaKM5Qik9iqkF8SetzGGmwkQWscJAChVWSTIVTyfx/HvXUpqRW3iSEpyuwEHOccEVjXc/2aTynyADgOigr9P/AK9SwCWbUQF3+VGvyrxhWJ559an3m0VLlaub9tKJEZnySzE49K0IsE8VQiTYOAAB2q7bnJFerQSSPIrSu2XEQZyKsoKhSp0robSOclFLjihR609VzUtiSFhTLVdUhahA2r70hfnrUx35mVLsiWTBBrOmT5zVxmO2qsh61TlcSRWPSoZGFTMCFNQFfWs5M2iirMp3exqaFv3PX6U2TnluKfEu2PNc02bxQp+7zVG4VS2WGVGOKvEFugzQtpvOX6VHs3PY1VRR3M9bNWdTGoGDuFW2GZBk9KnaJYzuUdRURXdz04rGUOV2NYz5lcY5BYAHjHJzUbqFJYDJ6YzUgXA5FI3NFxFdkDAkcMO4NPA3DJz+NNwwz70jHACgHgUR0Y27oQthwo6YzTx0qEsSw4NSjdjitXqjHqeIt4ZtYXPnEGQMeVJGeeK14BHaWsEErB1jHybuQB/k1PPblrqRSVILHPI4/CnGJVGMA8YzmuqcpS3ZzRUURm1gkk3si5xgYHX/AD0p0USIrjy/mY5PvxzTtyrwWGTxg/ypyo7FC7jAPTpms7stJC+Wg+V0bkYwe+aluAjRCF4xtIwB3FV5JGbeh80L03L0oD8su4kY+7nnFJbjb0CG0hUjy8IBzjvT8kNFDEjAMcFyM9PWolicscORk8jOMf5x+tW4VYkFmRiO+ePyqpImMrsHcW4d5HGM8VWkW3uQrSfKeHxkH9O9TTLFOD59u7qpyNy7QelNSK3WYIqCLKE7eSWI/nUq/QvTqXbNrWKVZZk3ovO3Gc9OOa0ZZbJrlpCGbdFlUPy4HTP0rIeQi1bY+85BOemMjpT4/Ongi+b94j7Y/NBORgZPtipaT1ErrQa67nkEaA4zyehqRbd0ZZJNqhhhe4GaXUIvs9tJcBlTe+FCgEdzwcn6VFBeRz2pacOrIPkUj07+2Sau91eJOt7MjuZVR5JhOyMqknByuB6j/JqFNRifyZhEoMoKo4BPUfpW1cR7FVUcIzr82RgjI644Nc1fwXECeYEd4t2dwOVzVRqtqyE6STuy8Le1ZEIhWWI5JicEqSO4z0Nc7qF21hf+WLZpLYYC4kfdGCcYYZHH+FbkEnmou+QhlXO5/wCLnoDxn/61Z98Eu55HbDBWwQBklW6jjvnrWtKo76mdSC6GHqOlRrbSyWkSBlT98kfG1sZyB6YxXIM4GT19MmvRLrTVdFEMEql84c5wh6DdnqOoz3B9q5K/8Lamt+xS0domJYGNchV/lXZSlF7swlcy4ZQ+D0wetW5rb5UkU53gnaOoFVNht5NjoykdQRiryky7BDulZjtRV5bPHQVUtHoSh9jai80y4COA8cmdo689DV67CtY2rNu4JGR61Q0+O50/VWhuYZImcYdJUKkd+hrcuIjHpUpGXKjcSO2T/wDXrnrO00dNLWDKV9va5UtwVwwI7ripU5lWfIHyYwKragSUtp1PPljOOTj0/nU8GZbcE9R3FQ17qKvqWR+8k+bgqORVuBSu3cMHqMd6qRRkqeDnIIP86uK7eYN/3fywKxki4stqm5t3BxyKuWzETNIzBgeMenbpVBHGD5bYI4qzC/mMy4+bqMis9jR6mm6oFyucgZwelZt3qFx5hUEoIxkfN971q9GfNQ/N8ynv3qby7dxiRUZ+zd60XmZPTYy7PUnuhvEbPJt6gdRn/wCvSC9JgUlf3nXOeBntV8GSCZlWJdpXhkXjNLPEJ7dt6hjjIB9aGlcE9CSyuIpoEVs9ME+vvU/m2zv9nuLVWSEggFflPHFY4YWmFZ8DbnaeMf0rSW4huFMZkRWIC4JrKRou5Tu0uG1G8vI4GNvJHtiGc7OgKknnGAcfWtnw9bSXMDRpIyIvzhSOcfX/ACKqNdLbQ42qQowdvTp3qex1aOIGCzLjdGMkZI6VlUTtobQnd2YGCc3EU6qWXeflzx2BH0wP1rpru4SBDDFnPRSfXvWGmoNPaGNI/s54YqB95jVBri6EjK58x85Vx2NYSg5G0JxjubM4juYmMkpCqhIDdM9Dn86do8kbR+bv3KDtUHt6YrGgupbpHhkkwQNoGMc1uaVCyQjcoUZzit6NBvRmVesl8PU6BOgNXrfp0qjCQwAHStGEAjiu2K5TglK6LSdKnQVCg6VOtUzMmFTxLnmoUqdTgUt9A2QrtTByaQnJozg02CQ9h8uRVdxmpi3GM1CxpXKI3HFVnXGcVaJ4qFhmk9So6FF/vDjJ9qsRQkqAePWnpD8+SKsBcCs1TT3NOe2xGkYQcc0MQflFObJOB0qJvlb3q7pKyJ3YSp8gFVRkc54FW3bKCqrjnrgVzVo3d0dFKVtGN2lhj1pkg2Kc4qfI7VXnPGD3rNRRfMyBZBnbilKrx7Uo2gdqQjjmk466DT01EYZYEClUNjgilxgDIpo4HSq6E9Tzt0VZJF3qMMcgDnrVcyRCUgMWI6j0qtfYjZxLc/KSScYBY5ziqQnlkczLI5C7f3SDOeef511b7HNa25otICxIGWGMgCnlU2ByQqjvimAK23kEjruPIp0S5f5vlUZ6jg1DKTEZI/ky5YHkHdwc4/T/ABoktleVSJGRsfKy8hfXr1OPyzTLqUIwLuFi2kZHr657Cs83RsgTDteNzvRvMI3DtkVpCN9UZzkai7I5hGE3yHkP2J//AFUk9wbeznn8wopHy5XqccY/z3rHbVJ3ghjXyopJTkhz8xBHUe1VLjUbq5jg3zpOIpAxQ4Gc8fmP61TpNvUSqWRv2DTXcSyG6YP1JGOSf5U5rtreUwyiQso64Vs/lVewmnXcJI0REJJJG049afA6XSvKkk8XVFbHBJIxg/n+dYy0djaPvakksH+mIxnaJZRu2fUdDmplRl/fSlpEQ79qtkE4H5VnRtc2sxt5JHuFPOGizgY65ptvPdvEyQRSnzDhto4yD3qGmaaNHUWNyzW86ThJA+NqSHpjPPT8KqSwS3V2khIKwqdqgA5BIKj6dfTr0qtawyrHKZEKOUw0hOD9Bn3qY2uzYiXjNjBbaMgfWsl7stDTlUo6jLaOWS7AmZ4n2HAbjIGOBng8VLdr58vlIzyQr8uSD+PPrmp4Ht0c/aMtAqjOejfSrkmo6Paoknl7TKBjeThh7DNNzfNsL2ehlxpEzKiJsfHyjbyMCpodIntx5SQShyww2Mr15IIrTTXLSJGFpCysx2sQvI59fpxVqx1GNrsGbUCsIH+rKBcEHuevfNS8RJaqI3hr7swL21vrMopsphEWwZeCOB1wMkD61BICkcTh5JvNYYjKbQmTgZJz+VdQ1/qdw7+XZStDIxHmKBjHsD3/AEp8cEkyxRaoBKsZ/dB4wmOOo7Hj/Oa1WJnFe8Y/V4ydkcdqyW7TJbXNsjTrGJdpZWG3A+6Rn3yfb0rKAsbd8jbCo6FlC5x7ev8A9auj17QRbI95BumSRi0bElmUen9P0rIurRZVntbjEUy5QADkEcAZ9K66VXmW9zlqU7PaxA95DeWnlSNDc25OGBHK9s5IyMfn9axG0pzFdNa6hOqIpIjbncAMkf5ArZi8PapeCEWUb8Ha5Vcbjwck9OldZYeGLTT7KZr24Et1IpGzkBXwf4sYyemaqpiIU1qyadGc3aJ5UlwFhiSeLzEUYRwcZ5q5DdwquUt8L3w4J/Kunm0E3liEj0qZb5VYsfLO0NkYB69ge3cc1lN4eu7WNpZ7SVURd0jKPlUe/wD9atOalILVER27Wtw4AnWNifuuMZ+lSSQFCyseRj5hVbGmbi3mRPxnaCePwqwl3ppYRCZiSAELHIb2/wD11E6a3iXGo9pAibFJPJPBNW0VwwIIx3IPNEcRBZHRs5zjFSrCzD5Ad35Vg1qbqVty5FEfLALf8CzVhbXnIcZ+lZoE0MDLKpOWwAPSpllmQ/ccqvcelV8iL+ZYkRkPORg9fWo1ulZypHyg4HNWkkSQYY5B7NVGa3Edx5gDbSOMd6l6jWm5NPa/athXI+bJ4BBxVK5sWizcFc7Tng8nHNXFuzGdqA7vT0pZJY7gbSCrZzk/0rPm6FpPchhlX7Msc6h3cYKHqO+PwBFQJbXFu+IlbaxJyG6j+lNngE7ebG5MkWflA+YkjFKlzcWix+Y5ySE2jqBSa0LT1NESSZUPxJ/FjpT1voo5xCI92B94elUbXWg175cibyDkMQMgela5hidfNjjUE9j1qYxtowb6kqQqbgzoACw6YrShuSkewjJrPtyd4GMZ7VfSAhy3auiC0MJNG3aSblQe1a8J44rCszg1uWvIrVRMpMupVlFqvH94Vdj5pWJHIMU4tzSsABUJbBpW5dQ3JOvNN700PRnnrUtopIcaY9OzSGobKSITSAZp2MmnhcCmmMYqc80914yKUCndBVJonUqqxyQRg1FKcsasT44PeqzH1qGzSPcYWwMUYyOaMc0tSWQsdvaon568VPIflNQH5h0rF7mqehFTxjrRt9qMYNNgg9qAOKdt+bNPCEjPFJgeMXMCO7xLHGEyfnLd8+n4YqS2SO3UQRYIIwHJxzn0qWS2l+1TsXT7xwoH3fX8arTWxWQPuYRj5iCfbAHt3rqSOWTIZZQk0jZkkkiHBxgDOOP1pXv5QrCRGZcfIQcBj659BVgwNMSx2pExBwOc8DNRSi0QNC7PMcf6pSAR357Cq5eYjmsZKX32iOa3lduAAc8hc44z36ZNWIILd7fY7hcKSuZc8c4+n+frVuyi0y9h8mby1fOPLPBB61Z/sYQTExxxtFg43nJ9+9baLREN31Zgr5BvvMuAyyogVXB+XbjGR7cVojT4nKTGJiB0Ze59vxrUSytggKQIu3gEHHHpVvypGjYhMKBwXOPxzSkwizPD3CkSK20FuQcY9SanLI8bgoqx8PjoM5HNW4meSIxSRqHyQu0jGPWni28tXEm0r3G3HNcslqdMXoV0ug0zfumLLjJI4xj1qX7SIVdmyir0O3AP41I+yP7iKzqvI5JGenWqcnk30MgniberDb5eRu9+Op61DVjSMr9BZSl4FvJZNscQO1R6g9ajFyTvZSrxMp3sW2nHcgdD/wDWp0kAaAwsJFRiV2nofbnvWvpfhnzTDJf7Y7fALRjjcM8/0/Ws5SjDWWxok5K0TJl0/U72yZo7cbAwRGLjBXPXOP8AH0oGiCB1eW5Lx52eXnKjPOPf8u1df4k1NNM0fGmBDg4CquFA5/z+NcnBfpqF9G93K32YHL4TaFI6ED0H+NZ0qs5ptKyNZ0lFLmepZuIU+0BUxsbqFbBx6gd+lTxWpjt1OLeFlOWVlGVA5z3OeKiOltdyhLeYykRNMHC7jkYADAdBn+dRXUTQwQrcyxBnYYhWUklsnkdfQHH9a6oV47NnJPDy1aRag8QXjHzNrJCzY2xyKdxxk5+XJ4H/AOqorfxXPbpLDd2CDgruyA4DAkn36msO4ke3w27cA7blODnHUZ9P8KfJM1xL5/lFSMbJtuBjAwD9OlOpTjPWwU5uGh1Vn4qs3xNKxQlQoAYkYHTAzisXWr+H/hIbm5iiW5R1DJj93ltozg8981UKLfSRwyQxROmRtA5Ye/pT4ljhlMXnbmXnHp6fUVFCmqbckVXn7SyL58SXVlBIsNm/EZYbeGiA5Y55zx+HfPasy1159UguUiW7VoVLbRP94AjkYAJ7/pV9ZlfbsnCFiVLddwxznHX/AOtWhaWejLfRT+TYvKuDEnlYKH+99cgdAKJTpw3Qo05y2ew/wtqDakZ2excWaKvm3MgwVf8A4EOexx7VPqsgkWa3uFSSF1IjRmC+fg8cjkk+vart1qKQWr2xtiPPU4VFA+bG75WwQDk965ywuZ5rWa3aGaS8X5Ge5I3K+fm+b34X/wDXXG3eXtIqyO2EdHCTuzzvWdHfR9UZZhtVvmVeSVH90+4yKzZziMOwwvUL3rd8TG4e8Rps72LeY2OjZ5FYj7TCqkbiSB717kJNxTZ4k0lJpHXaO++waOdnk2EeWWbJAx0GfStiH96NmABjGcnNYPhpXnhuIwu8AgkE1vERQKUE0wyQeBuP4dqxcdbs2UtEiQuE+R/nwOWzmh1MK748KnZsAj8qzY7lYZDLIg2DKl3fLD0AHv6VqLexQkocMChba5wMA4PajTYLPchlkts+Y7iNtwXeOhOP0pDeNHAhnjHlk7N6HK/p9P0pHnty2BEzWr9SRyuOeT3+lLIIpbRDIEaNW5DL0xkfhWMtGbR21JYRDOrTxEZGQVznkd6zZF8t5pQz7gM4Jxkd+PxqJZTZ3qTRuhVl6qRgityP7LOiybsbhjHSlp1HqtUZEaRtIZUc+aOqAcnOO+avCFbgKXADLzkrnmq9xB5EgC8Ddn3IqNrzyCd0iEY6ZyfxoemwLUlS0ELmUHceh2rxn1rXglXgBssByKxluWDI/wB5JD90frV1pXkBaJtxXhsHOKV9R20NuL5nVjwBV0SjgDmsOyuG2AP97vWtC4YZ71rB9DKaNW0UHFbtp8sfNYFu2MGteGUhetat2Rja5pq9XIn4FZkLFyOaultiY71g5XdkW42RP52Tio3b5s1WEmGxUhYMOtU5XVgUbEivmlEg6VX3YOKcp5rK5di0GFBbioQ1OLYHWk2PlHL97NSHnmq6tyal3e9JMGh460p6UKKR+DVXEVrjnFVTweauyLkdKrsnNJlx2GDpSHpTjxTGPFTzFJEDtyBmmA/PTZDluKdGpPJqNzRaDuCaY2N2BTyvNKY6AEB5+lToPlFQhanT7gqWUjyeTbFLIoITLf8ALTj1zUSz7zhUTIJH7zIBHqKzNVurl7iVDI0cG75Sq+/QnGf1rM1FY0TehY4GQzycH/gIP869SMIvU8xya0Ohe/kXG1AduQ+yM8fmRxVT+0fOYMLcMxIw2QBxyOprkC1x5m8D52HB3Zx6GhIrs+YJZmQZ+bbnnH0q0kKxtzapHBPvSFPtXXLgHr3yK07DWPP80PaOhPVoskMe/XFc7psayXIEcTuoHG49xnjr+FWbtLhJ2dQfNUZCr8q4z16jHU9qdrhsbqarb7vJjtmCI3O5ix/Ec1qGeR4Y2BV9/VlIAQflz9MdqyLGeYQjzEMb8OFPR8j3/kf/AK9WDqF3A6yeTvhjIEhwPmJHUgZHHrU8qFdiJezrvjNs6TBgAZGXGM8Yx14zVmWWQSboIo/mOPnY5Zu3HTv/AJxSyajZ3JVYwkZkU4V1IJ79h6471B9gvxewylXERUZCYIDf3gT7Y5rKaXVGkG1sxLS+uJZGE4hdt23EeTz9D2rQtLqWO7a4up1Ug78YP68fhWUdPlMgdkMhBw4Y4HQ5KnselbNvpxuJUI3QL90jcWLgc9yf8+1c81HodEXJ7lxNU05QL15VnaBOQsJyzL2Az9cmrq63aajYRvERGdu4x+g9+uOQevoaotptokgidfKjViWO4bzkdiM1AYEjjLoWKcgLjGT26gVyyw/O+p2QxEYLoFzM6q7mQGMfMMn71c2BJNIIZEZDICAycjaex/A10sVuDMuI0JVMMzLuyfw4q3HpzXUe+dAGJ+VomwSAe/NdFOhyrRGFXFczu2Ydna3Vr5yLdfZUnYfODluMfw/hmr+geEXvL55ZL+CWEFjGmw5JPfPbtxzTYdKjhvAk+pK0fIG3LsPbvk/pVmBTp0rGCX7x6ysoKjscZyOP/wBVHspa2E8RokW7fwVby3P2QT3EijDeY8arGgYZ6k8/QZNdC+laPYWi2YR7hY1UDyiAc45JYkA/lXLRaolvIGvdYVigxGslwrAj/dA/+vVG+8U6VFFPJJdCWQn5UgjI/wDQsYrRUL7sydV3ukdNe6DpvDWyqJ2KmNhOSy+xCjH41j6x4ZurdBIqrLHv4eFgshGMYII+auMm8fXKssdigjUHIYzNnj1IOayZ/EN7rF55d3euIGcK8cT7VA9gxAq/YyEpJ7neST6BJaGyknSCXljNLMuAT1HU4P8A9aqc99pNreQy22pWzyBQu4yhsjjqa4zV9PsbZUazllZfusJWQnd3xtJ4qOJLF7RQWYXAX7hiwp57MDnP1FR7BNaybOhVOV6KzPTb3xXp8lvCWu7ORlbbsDgkKR1FVpr23mv4p7G7TzCFJhVwysBj8c/4V53L9kXb5QmAA+YMB/MH+gqtdahhPLgyCOOOaUMBG2jCeMad7HUeL4Y3t1NrGQI3BCKSQRnH1P1rj4kzIHPU8qKbFq16yBmkJA/g7NVgKQWd0YAjC8fd/wA4NdkYOnHluedOXPK5t+FLh/OupIsKEX5064wcf1rd1SUhUmW4CwyJk+SxVu//ANY8VzmgRramS8kR/LlkVcr6d/6/lWlJY3U9gjQhTPFkEKOWHBHt+HvWTkuc2jF8lyKdZ4pEeNDdh+FZ5dw2YJyen+RUiW8spSYTssvA8sN07YPPI96fYTn/AI95lERQ8BRx+GelXIX/AHoUDnbkBv4c9smoloaLUhuGmSBHYL5SbfmQ4Pocg8Y49utPs5ZWZllA8plzED94YPIx1P8An1qZw5jVUYKd21weRWYLBP7REkh3wwJlZMknj17HnNRo0Ve25o3CGB44Y1TjgxsMceoqna33lCSOVdxQ8EevOakiS/Ny03kzSRtkbycjrgfLn0qS50meJ3lWIfvDwoOQPX6VPL3K5rbGjvWeBZCA2BxWBqlqxbzF+XnIwf0rVtWMduic5UndxT7yFbpYggHB7U6b1sxTWl0ZMHzzK7nCxLnr+mKv2WYZHUZZgF2s3GRUYspIJPmRQpOSc1dwzkbVOfWm4NvQFNJakls0iOVboWrZgf5gelUYYt23OM1oxIuQDVqOhk5amrC/StOF844rGR1UgCte0y2OKcnoTFamzax8ZP1qS4kxSoBHFye1UZ5st1rGCsm2XLWViUSZOakWTPFVEbNSRn5s54pFJFgctTw2DUKyAmnFs1LZSLCtSM1RK3FKTxUN6DSHBsd6kR8nrVJpMHGalifpWXNqacmhpI2RT3GQKgjPvUhatFMycRG6VAxp7NUJPNVzIFEik4qJjgVJLyajxuGKhvU1S0K5G56sKMLSGLAzjml6cUXAXANKRkU1Tk04sKXMFhm2pUQ7RSCpkI2ipbKR4tNA0V1ORI20s3Vc80kDadNuju7cBDhTuVRtJx04qsJmkmljhhUSbsFwTn8fUVom4TyUURrDsONrZUDnqM9+tenGJ58pXM218M6YJPNe7uAFY7fMUDv+NT3Wh2QIEEV2FbPmMkikkEenvVlHuZJJEg+yMjkfKD8x46fzpz3My2F15topeMDasRH3u2cdhWjbISuR2+jw2/l+Sk0oZmkMUjhfLHpx61Jc2C3Ds8MrwO3EkbLuPpjJPTrVOO7uZJBEbh/OKkLFGmC/vV+S3nhth5ySAnD5kYt6cD0o5uouXoQXPhcmx3+cLiVQcKq7ePbnr9axoWWMsFkmiXGCpOc1u2TRWd694LmR5pY8GL74fPJwBUtssOfKS3jt2CHHQmP69T+FHNfYfJbcx7fT5Z57Z0MvmMf3MqR7SxHr2/Gt9b+fToQb0KrgkF1TJA7AE45+lZiXjLL8+pynYcBV5X3AA7VX+0Ja27CFA0jNktKxB/lx+dJz0GqepojxBPtcyW0LoSVJYYdlzxnH4UsetvcAG1gEbRjlwuQO1UI9S2EySW6XDDCxrJ8yYxyT6mtKw1SO6laPyLdbhsbQse1R26ZPOOK5qlWUVojqp0YSdmyNtWtyHeeEyXJOF2Kw4/HjNPXxPcJuFtpsTx53fvmJJP0GMfSpJbGeFAHU8McZ5XPsOnPvUUEk1tMzR2+4shXe2OMjqBjGenNYfWb7HT9RdrvYrT69rUKxNBbW0TSqcARHIxjnk81j6hfeKZwZHu5yin5gnyg/gK6OGxAus3ZcSmLKuZSc+nXP6YqJFmLlWVSenH/16pYxrQn6jfVHJPJq9uUBz1xtfuT9etVbme5sbkxs2PMGeADmu3dFIzLagAHgun3j+NMGn2czmfyI/MKbRt4xVxxcftRJeDntGR51P5srebceZHuGVDDGR7U61tt+JY3Xg9XOMV2l7pDvbbDGshKkDPJUfWuUuNKu9PZiymSAdJVHH4+n412U6sZr3WccoTg7SRJd6dMtwVJtVkwDsjyM++D161Uks5Il3NZPsAyW29Pypz36ptjOCFPG8Zx7U59YAt3hGCGUqCpIPPFUubsDa7jPtduRFuiChcgsvU/WoJb+KIMEyW7Dv+dZ88rnoAMdu9QKDtDHNaqmtzN1HsXBdmcKq7gRn5vSnRny7nzepQZHuajgRVyTxnJAoMpKnHGTyKOtkTfqxzbobhfLOejLW9p1t/a16kTypBFsOQuBuIH8PvzXPoWbbtBJHA56VchuXtSETDE/eU880Sjcnm1PQVt4oLfFkYysYxt6jgeuaZM6x44MUmCducE9+PXHNYekX8cUiSyjML/e29veupMdo0UcyqzAElWK8r/nmuKcOQ6oT5ilO7SRbokG5lDgFc4b0z2qHcbmPzGUJJGOhbrV42qxkGOYoMDKn27/AK1S+zyfbJN5JQ5I9vYVmndGj913QqTm4RJQ3PRhnqauWTRBXZTwSeo6e2KFtoiWYSBQeqgcdKTz7aBAsbbsttABDc/WhRYpSRad2MS7Mtjpg4GPWlhd0iKsyHJ5VjjFM+1YjzMgiOc7R8w9vr2qrPqcUSSZRHQZ3Kp7ccniqlaxEU7k7JC6OI3zL1K5z/8ArFQQOVJRzlhSo1terHJBmJkPfILcdM9+1QmAmfduOTjO6srG9y+o8yPYW69CKf5ARhsJ96qRSYkxnIXr71oRNn5vat6fYxqdyVVKkcVajJ4INQrJnFWEANaNGdyaM5cH3rc0584zWCvymtaxfArCfY1Wiub08+IgM81Rkf5gajeUmonfNTPRWCHcuRyYNTBu4rOjk5qyjVkpGli1G/NP384qsHwKFfJzUtlJF4NwKHbC81XElDP8lRJlxQ3JLZqeJsYqsGqaM81hc3toaETk09pKrRvgdacz5HFO5k4kvmZprNxTEGaHwBjNWmKwxmGcU6IAHNQZJap8bVAFFxtEwUMc1BMNpNWFPy0ycZjzRcEimDzTgM1EWwadvwKm5fKSk4OKkUDFVw+RT1b5aiUilA8e1Ge008eU8yK3mMAoTc5BJ98CqsLWly6J9mfYWzkkDJ9PlxU1zHcXGpSqgMhSUhk2f17VHcW88jpC8q2jY2s8X3j+XI/nx17V7jkjx4xZEygLIbYruUEjaeuDjAOfY1paY00dq3kIwCS5MZwufXdxTrLSxHbG8sx9pYgqksrcDHBIU1HI94qGJJAZWIAUIApJ9PWpdylYlCXiy3DGOysISdycck+5HWoJRcZDvM9zM4x+6XKqB2HBqSYzM8MF7aK8ysN0hk2hunvzxVi6vvstx5NrKuWAG1EHy/j1NNJJaheT2KeLtWCGEru5LNwf6CnLNdIxIkUY+UgIDn8v602fU5hxcx+ZEfl+9hye5GKabuC4bb5UkaEEDcc59vahtdGCTI5ZijrIyD1cbFI/TGKjH2WVmkkt/LQ8hkc5x+NQbXt0xIpjZjwSAcg+9PW6uCjKHyAMYZQDUadTSz6DZIrfdvhd3QD5gThh+GKrPCN6yRMdy91ODWjbzrcH7O8YUOpUn3xVJgkOUlb5kJG5efwpW6jv0YRaveWZDNK0ihtwLcsDjHBq3bai14eZ2V1/5Zt3GP15qu8ZMRd4wyZwHX+veohHH3APOcjqKhxh2NFOptzaFyW7uZm8z5s47elPRrlI1kVmAc8bxjNV/MkSEp5jgk8krkfTNTW84h5MrMT1VhnNZSVtkawk3uyxJbajNy5UgfxbhjH51EbfUIMj5hjnAII/Q06S+mQj5wI5B8qlAcmmNdz3EYSR22IuFwOh/wAKj3n0RpeK6u4q3l3uwGDn+6RzWSmvXQaeykCpbsxWUbd3B4JA+hz+VWFguywDSqA/3CzdPxovNPmkH79AsqqHWZOQR05P1/WtYqMXqjCblLZnBXcclteT28j7nikaNiDwSDjP6VHuA4/I1Y1yKSDVZvMVlMjF8N157mqaDJGetestUmea9GTgbyHPXFIH+YL0I/WlIOOoxTMgDr+VILjywAyW5poZiefyphfcML+JNLnHPFOwiym5cMmBg5JPahXQShmY5JzntVfICnJIU9cdajDBHyOnv3oSA6RAI52SMbkf5lPv3x/Ouu0bW4EtRZXzooUAJI65AHoT2ri7FjcRiHIEgbKAnFbMV7ZQxfZpoWglIwWflSazcebcabWx2trp/mQi5t9rREkKwAYt17j34pn2eEjAQqrHOd3euDmku7TzILeWWOFjvWONjtPuQOB9auWevavYxpaTnzo2bKM3JB+vX8655UWtYm8aqejOwW0UO2VwMdf8ajmtI/LUgjHZcAe/X/63aqNl4i/tC4FoB5MpTIyN3I6nP0rUk8ny1Mo8znjI7gVHPKOjKcUzKfTpHLSLP5aDICrgkEjtV6C2itLLEhIXruYYPXPpV21uYZIz5Y4x99QPTt+lSxpAbHEbKATk7hnJ54/lS5oPdhafQzG8iSRNq7gvQjoc/So3QTkmJd2GxyehHFSXOnMskj2qZJXON2Tn37cYrMguLqzKQXKqJMHO1u3bn8Kya6myeliVpfIkaOQAP6da07b/AFQPaqoMN6m8ovmgCr0eFj2+grWm09TOpdaEqnpViJ8GqatU6GtLk2LgOTWjbNtXJrJV8VaS4BAxWUviK+zY1GlGOtQNN2qq0wKk5pgdiwI6Vz1JXZtCGhfil5q1HJmspH5q3E2e9Y3NLF4yEkCpAegqoD705HJbk1LY0i6G96eOVqqr81YVvlxU3LSsBbbTll4BqFiGGKZuAX2HSsmaxNGNyxqQsQKpwOcA+tSs5oTBrUtq+BQzZFV0fNSDJNUmTy6iqPmyaegO7mmMdp5pwfp6UXCxYxtAyabK2UPpTHcEA1E0mUxmpUtR8pBJweKb2oyc5qTIZaLlWsRhsCnqx2iomGDUqD5BUMtHnNxqs9sJkWO3h/eHcDz17nA61Us/NvXkkkmhW36bmiUZP0pLmK5826WNUi3ZwSSzA57mq1pb/ZHeSRzPIwwWKfd+gr6LW+p4WljVDAKYYism3+Itxj2AFMugLS7Ny7u8hjHOcj8PT8KzZruaRmWK3CxMPmlkHPA/KlkW/wDsy+RdK6nku/f2HtTc7iUGiC6fzmeQRyRs3KhjlSPUUxZfJO4RHzFXgFTtX86u3lz9iEMcZja4h53N/CarxzXGpwPG8ReTduMm3AX8azerNVe3kR3MiMkTyOGY8hlUk8+ntVe5ws+3ep7kKuMf/Xp0S7pEUsTNGcKN3Xnv6VZia3gZhc/PKTkg89PeoauUnYEQDw/cTsxco22MH+E+tZcZfAY5BJ7UpnmuLhlnZ8Kx2JnhB9KkKgHg7mHGFGRSY1u2SQTbbkPtdjH8xP8AOoxcxXbSTSxYErbvlUcelNYGXejtsUrgn09Oah2bOWVuOhwcfhREJFyOYQRFYgVJOPc/Wla5aUDfHGxP8RWqqhGUYJJPYCnCROS3zngjNJoSk0Xodx2/uV+Xk7WK1IZI2CMyuJASfmOcj64qkk0KcC3kLHsc1Y8uZ3Bjt3CHjc3YioehrHUtBpZUEcbpIFICpIuMfjilnZmjRVEXmw8bVUggdjnvUt7Z3FvADuzH8qgoM4GM5A78kVkYuEBKxsWHUsOc1MJcyuipw5ZWZYZiwViSjLxuzkj3PqKdb3EizTW7cCZfLljGOee344P1qp5ZmVYPJILg7i+QCAMnr0qs/wDpSvKjfvIgvfBIHHH5AVS10ZnL3feRc+xo16xENrJdQgBPtCBgynoD+BrG1Hwql1c3D6VPB50e5pLIbgVI6hP7wyCBV65kaHTo7iFkMiZR93oQT/jVWe9sxf6TfCEpdMxMj+ZjHzADjHTk+laUueOiZM1GWrRyLCSKZ4Jo3jkU4ZWGCDVZ8q/TFdv4m0GOa81DUZLzbLIPtEaBOGX0B79ua4x0ym4DOD+ld1OpGSujknBxdmNUHbwePypd20AnBxQCoPckc47ClWEuynBO7pWnqSORTJIu5htPvTliZ5SSMAMTjHrTGjMZC5564qeGcbctuG3qcUn5ATbXRflxu9fSrD3bz28cMhXCngnr+dZ7XHmt8rcdxQWGduRtHJGamwzYtdRmjuFSZ8xlQozzx1zWu4JTsUA3Kc1yj7ZZVwy5OB79q6KyUssVopy4OMnt/wDWHNZzskNI3tCtyqSXigb5QUi2ryPU9v8A9VdAx8vgygD2PP1qkqRxWwjR2IChF2AZHTuTkdP1pqNGZEiMT7Wzt3MQT7EcVzuCerZtzNaIvKIWijki3NGjYyefzzVU3MSFIfLxlwQQfapIkJkLptVVPyqD1H8qfJFBJIS8GxiCoxzj6GsJwXc1hJ9hGuFa4+4odeMgc1V1Sxa4HngjzlJIx3X0/lVmS3RlEiKxdRxg9T/n+dPiaTbho/zqFdM0bVrmDpkjpcPE3BJ6HjGB0rTWYk8n8KdcQxu4dcLImD7kelQS5EhYVpF6kz1RcjmGatI9Y4lw1WYbjC1XNYnl7Gqsg709ZBjNZn2gZ70/7QAhweazcrlpF95mC/LjFTRTFgKy4ZW3DfVkS5YECsZI1TNOM5NXIiNvFZ0bj1q5CScc/pWbLLftT1BBqMLlgOcnoKmxsJVlO7POazkykiQcn1qdThearg4p+8etQWISc+1MDjIHpTmG5evAqIBc9OnepZcS+jjaDml85d5G4dBUUJAXinhQTuB+amkktRNt7E8bA9OamDhV3ZGPWqyP82MEEU8vwSBz1pbaD31JJXGAScZ7mnq6lcAgn2NVg2BkNknqKeGqrJCvcc8+X2Dt1qMyMFzhcdfvc+vpTTwNxySentUZAVT64IAH0p8sRXky4MHkVESVaiN8YFOlwVz3rE1sNJ3cmpU+6KgzxjNOVW29TQwR5DdvcXdxPL54K+YQAgOfyqe2/d2iSLIxRsg4Ukk1ZvLRbcSyRKNjMcgOev4VmostrGqKy7mcAr1P4177ajLU8VJyWhNHaxyGR3LFyPl8zoPwFVJmljmiDz7lHIEfSpDcpiVWeRwDhQij9TVVGADz3MgjizgEjP4VEpqxcIO5buYGeYh5I0RhkgnLGrFgY4IpDG7M5GMEjGPpVdLCdreJkniktpBnHAwD9f6VPaaP+8WScmNV53OcFh7Yog7vQJqysyvbu8tyVXIDPwO9F7MFvkt4SskoGZGJyBSalqcUzSWOlxCMltrzA8kd6p2iR2szIzK0hySev86HoEVfUe25S4IU7iSSetHzeX8pCj0qvIzyzE54J9M08lUBHLEdh61G5otCbY4TDbcMOxzUUXmqxRTn6GkwY4s5JZuoz2pv7zk+WcEdBzgUJA3pqTrlSHk27j0JANSRTGPL7FILZ+7n9aoJdqQyjhu4pxcsAei0NX0ZKaWqNVNWYuAtoFBOSQcD8qsPqVzJIG2ZyeGSPPA9OayYQCw6cn8qlQvHGbiQSdCyIpI34GDj2xmsZU4m0a0rbl06xPKwY3atGp+cKcNz+Pt+lU7yZhapFEw85U3bu0vcZ9D2qjMY1jWSBhJEgw0hHzHPTP8A9ap4pWG8Kv7o4/duob6n+tUqajqgdaUtGyK8m1OO2iiaVtkgzsbDFCeoz244pIYiVbeDh+HHp06flWgBCkgaNg4kT94mcAjPUehp3lWsbF5bjycoWXcPvAdR9apSWyMpXb1KmnWks080VxG8sTRDgHoy9PpWDf4szLb/AGfzY1Ikik2kMB9e/Wus0O8hurxPKmcJOCUkKn5tp/mMf5zVbWrR7nYYXCzJIZoPl6jHzIPXJx+daRnaWpPL7uhCTBqGlQSx3QdrCMb4ipw0b9Qc89MiuHvIRb3U8KMWQfMmf4lIyD+RrqbHX1XxjE6QLHGxMDL/AHgRjbj6j9aydZa0uLmYojQyRHYImGCoz0I/Ot6N4vla0MKlmrmMtvKgEkiAoeuO1P8AMBYbGIJAx7Co2nLHai47Usce07nGTjp611epiNVD55bOV3ZHrVxnjjhJYcn7qikycbj8ueopijMg3LgjpmpbuPQhaOPLNyMjAx61KIhCQwOeNuMfezVq2slmkJj25T+EnqTSpDi+SJgNoUH68Z/rScykivBFh13dcZFWb7UpbO7AhYb1HJAxTb5RbtM7DKOMDHvWfbRSXlztCGRmOTj/AOvSilL3mD00R1Gm6/PMEL7uTyFY1szXlyYnkhLtjojLnZ/Q1l6TpRtLc3MoVQTtbf6HpgflXQW1ywX93gjlWyOXA44/nWM3G90io83cowJJNDGI7pkKnLYIwenIHH5VrwXsjMitkhl4yBwR61WisIZSLiJkC5yVwDtqywWGTzET5WO4gnBJx/8AWrnqW6G9Nu+pcmulgwm7LMNw/wA/WniYyOGGAeAQKoRnzo8y53Ang9R3H86sQlQ4DOVweSRWKuzV2RLOgBLqPmH3ue1V5V3qCBgmtB7mGFc7TtJwD1DH2HU00S2t1K0CSIJQcbO9acrWpmpq1jJe32qrDOehpm1kbjJGK1pbRuFxgAk5qnKksbZRgMdcjrSepSIVLsQQPl71YUEgGmwSGRnSUBR0FTiEqSrA465zUGgqZX3HcVbiKjnAxVPy2U9Tt9asxMoQEHg8ZPWpY0XSwAypyT2q1azHy+eOelZokDSKuBg9wak81Ech3IHas5RZcWjetWaWYBeCuCSe1a0qpJnIBdujd6wLe6Q/IG/eEAZNXTKgkU53KnRegJ61yVL3OiCQnmMjHPAHXNSJKJMDg/jVe6mhiCgc46A8k8jjmoI5Wt5vKPCucg/zpLVFtJGsZVjZlTG4DPNVxMqod4G85bHoKjgy5dcgsOhPrVa7bKPMCSdv5D/OahfFZmjS5S/BdpIBtHfHWrasOuPoa56HG5WVeOprWWbMQwcEGtm0uhhZ9y40mOR2pVk9f51RMpUAg5PcZqVZgVZjnjpUpx7DtLuW2fjGOaEbnFQOS6rg7Se1JESvXrTTXYLPuWS3y9OvvUZc5zg1Gz80mfQ07x7Cs+5OHGanJG3B61TU8+tTq2azZpcZk7uamR/lHNIQDQq4UUtwR4hd6jItxIGJO5zjb25qFr2VXLMMh+CrelXZVWCWbYoyHIBNY07tLIFY98Z717HKmzz1N2ubKzxyxozTtAjdsZBxxTbyzGozWtrA6pbxku8jn73vgVQSxSZRuklwBnAbAq7CNiLtJB9afw6kaPYZd2rwRx7biSSJCPLI4H6VLcXrGyiLOWck7lPJHbvV+1lNw4tXC+U4wQBimXMK2ge3jJKOgJ3cmrTTWhnqnZlC0S2i/eCFTIeSckBR9AcVIlz5kwjt1XYrYkwe1aNpFHHDHtjX7mCccms6+tItNsZHt85YKx3c8k1Baa2EZPJn3+SHiz99GPT0JqPKeYT5uE569TRbSsmkuRzllzn6VUu0CYnXIbBGM8DpStcq6ROSBwAcdye9WI2AUlXweMBar243qN3OSetEY+cjnGelHkO5ZdUkyJQM/wB9QA3596r/AGZfmCypt9HGKnjJZtpORUWdzkECpUmhOCeox7a5Ech+UhMfODkYzyMDJ/GnieUvAIFjk27fkUhdqtnINQ72t2Jj4+tOuPmt/tKARSZBPljaD9aOa7sw5LK6HNDJbFXhkWO2lYtJGRkgdsjngg9h2p8Uqw3QnktmCAfKyOcqcY+YE9Kj06Jb1UupsmViASD2B6Y9KhvbyeWKVXctiR8Z57kVrHXQxlpqaAMV3A11bnbNEBujUEhh7Dtkms/UL2Q20dt5kTtMcKoIJj7HOPY1s+H08llaJmTzE5A7YJHH5U828U1yjsoDKTtKgDaSeo/KiyjILuSsZGn31zbQwRW1lHFLGDsKnKvg8/TPGa3Ytsk0bOoilDAplj+6b/A9K5nQnNrq95Io3NHllLepbBPFW9L1Oe7nvfOCMyWrurkZYEYI57jNKcfedgjJ2Rn+JLBINWtrmPy4xKSziMDhh6j34rI1Tz726uLvYTvbgqvBxgc12F5pNrqkshmDI1uuxWiOCQFDAHr0Nc7bZ8hZyx3gjHp2/wAa6abaim9TGb1dihaaDdSRySTzR2xxlVmzlv8AD61VEUobMincPTpWtryeVPFdRsySSli2DwMY6fnUFxcSC0iYHDYzn9K2u2ZlAsqsM/rStOqjaBlu2TUV5IWgjBVc+uOarwN856cc5qktLgbWnx5hduhLjJ+n/wBepXjJk8+I8q21h+FZ73EkD26RnarLyPXmr9uf9GkPqa55XWvc1SVipqTGa5S3jXdkZOOTz/8AqrXs4bXTIlKsjzyLyG/hB6nj0qppNtHcCW4kyZFJPXrweD7cVBZs0rkliDuGCvGOatrTl7Et63OkyssG1rrcjHPJ5bA6Vb0+BWRUlkwDuCgNgqSPrVOfYktsFiQYjUjrSQRBPEEcAZvL3/dJ9qy5boadmbk7JZQFVKxuF4ZRkHjnio5XhVSpLb+zcnHXH1pt0xa7VWO5QBwfoeKk1C3iWwJCAFMYI46dKy0a1NNU9CCLcbfeGOWIGemB3rRjfZH+9VZF4AAORmse1Yl1j6AuV49qla6lWK5UNgLKQMEjoDRGndjnPQ3ZXupGeGKQRfMR5uBhT/Ssv+yFWNY3fMoOQ0TE7j7Hjp9KiivJWMcb7XSSXy2Ddh7elSz6ncwz3dqhURQ/KoA5IBwM1pTTvYie1yS9tb2K1S6j1CYmMA7TL8re2T0J9DVmyul1LTYpZU2ytncCMHjjIrlfDbPqfiSK2upHeDAJjJ4PPeux1WcT6hIHhiyG2BguCAOBz17U60VZaahSbvuVmheN18vBU5zxzSwtLvPzMVBwO/FWrm3S2uXtoy2xUVwSckE+9ZlwCAXDEMB24rllHWxvGRdygYoGbaDzu7fSmTSmJ1jVdyt+lRuuLdJMkswBOasBA0Y5PTP61n1NbjoynEnRt3rUUs5aUAtgBhj6UwnbEABiqpY/aSp5GKdhXNC3vmWMHfhh3PXFWoNTZY8s+SvQdeKxp/lt5FXgBhiq7yuJ4wG4IGaTpqRUajR08GopJMJZWCqFP7v09s1b+2RvHmILk4ww9f8AOa4hZWadkJyOn+fyrpoYkPkADAViQB74zXPUpKNmdFOq5Jm9aXXnbTnG4duKlZkkCIvY5wfy/wAazdOUFX6/K5A/A1dJbkb244H61zSj72hvF3Qk22FVWJFyflPrihJTGOeTnFQN0RwSCRjrTGdjdDJ6EqB7UJdBtdS48vK7Tjnqe9WIHOTkkjsccVmRyM0x3HPfn6VfjkYFBxg/40S0QlG7L2/CjqQe9SRkEYOTVCGRmaQE8A8CrFuxecqemcUITVi2qqRgjmoiMNjmpSoDk+gokUblPqOaBIVFA6U8YB9/Souhp45OKTGhS5U9OKlRvlGQKixxT1AxSG3bc//Z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0"/>
          </a:p>
        </p:txBody>
      </p:sp>
      <p:pic>
        <p:nvPicPr>
          <p:cNvPr id="1027" name="Picture 3" descr="C:\Documents and Settings\jx5122\桌面\2017083003430428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838" y="1770542"/>
            <a:ext cx="3668233" cy="245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9938" name="TextBox 7"/>
          <p:cNvSpPr txBox="1"/>
          <p:nvPr/>
        </p:nvSpPr>
        <p:spPr>
          <a:xfrm>
            <a:off x="320675" y="2108200"/>
            <a:ext cx="676275" cy="166211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</a:rPr>
              <a:t>黄河颂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958850" y="1181100"/>
            <a:ext cx="269875" cy="3538538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b="1" strike="noStrike" noProof="1" dirty="0"/>
          </a:p>
        </p:txBody>
      </p:sp>
      <p:sp>
        <p:nvSpPr>
          <p:cNvPr id="39940" name="TextBox 8"/>
          <p:cNvSpPr txBox="1"/>
          <p:nvPr/>
        </p:nvSpPr>
        <p:spPr>
          <a:xfrm>
            <a:off x="1116013" y="1109663"/>
            <a:ext cx="5091112" cy="492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朗诵词：赞美黄河</a:t>
            </a:r>
            <a:r>
              <a:rPr lang="en-US" altLang="zh-CN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伟大坚强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1" name="TextBox 10"/>
          <p:cNvSpPr txBox="1"/>
          <p:nvPr/>
        </p:nvSpPr>
        <p:spPr>
          <a:xfrm>
            <a:off x="1228725" y="4240213"/>
            <a:ext cx="5264150" cy="492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尾声：学习黄河精神</a:t>
            </a:r>
            <a:r>
              <a:rPr lang="en-US" altLang="zh-CN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伟大坚强</a:t>
            </a:r>
            <a:endParaRPr lang="zh-CN" altLang="en-US" sz="26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右大括号 24"/>
          <p:cNvSpPr/>
          <p:nvPr/>
        </p:nvSpPr>
        <p:spPr>
          <a:xfrm>
            <a:off x="7729538" y="1117600"/>
            <a:ext cx="254000" cy="356235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39943" name="TextBox 12"/>
          <p:cNvSpPr txBox="1"/>
          <p:nvPr/>
        </p:nvSpPr>
        <p:spPr>
          <a:xfrm>
            <a:off x="7887018" y="1306513"/>
            <a:ext cx="702310" cy="3287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民族自豪感与自信心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435225" y="1960563"/>
            <a:ext cx="249238" cy="163671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b="1" strike="noStrike" noProof="1" dirty="0"/>
          </a:p>
        </p:txBody>
      </p:sp>
      <p:sp>
        <p:nvSpPr>
          <p:cNvPr id="39945" name="TextBox 15"/>
          <p:cNvSpPr txBox="1"/>
          <p:nvPr/>
        </p:nvSpPr>
        <p:spPr>
          <a:xfrm>
            <a:off x="2640013" y="3160713"/>
            <a:ext cx="522287" cy="492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颂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6" name="TextBox 16"/>
          <p:cNvSpPr txBox="1"/>
          <p:nvPr/>
        </p:nvSpPr>
        <p:spPr>
          <a:xfrm>
            <a:off x="2635250" y="1816100"/>
            <a:ext cx="474663" cy="6108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望：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3121025" y="2841625"/>
            <a:ext cx="214313" cy="11303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b="1" strike="noStrike" noProof="1" dirty="0"/>
          </a:p>
        </p:txBody>
      </p:sp>
      <p:sp>
        <p:nvSpPr>
          <p:cNvPr id="39948" name="TextBox 17"/>
          <p:cNvSpPr txBox="1"/>
          <p:nvPr/>
        </p:nvSpPr>
        <p:spPr>
          <a:xfrm>
            <a:off x="3317875" y="2587625"/>
            <a:ext cx="3175000" cy="1651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摇篮（哺育、滋养）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屏障（保卫）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臂膀（激励）</a:t>
            </a:r>
            <a:endParaRPr lang="en-US" altLang="zh-CN" sz="2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9" name="TextBox 8"/>
          <p:cNvSpPr txBox="1"/>
          <p:nvPr/>
        </p:nvSpPr>
        <p:spPr>
          <a:xfrm>
            <a:off x="1116013" y="2427288"/>
            <a:ext cx="1474787" cy="893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歌词（主体）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50" name="TextBox 15"/>
          <p:cNvSpPr txBox="1"/>
          <p:nvPr/>
        </p:nvSpPr>
        <p:spPr>
          <a:xfrm>
            <a:off x="6567805" y="3167063"/>
            <a:ext cx="877888" cy="491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贡献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51" name="矩形 19"/>
          <p:cNvSpPr/>
          <p:nvPr/>
        </p:nvSpPr>
        <p:spPr>
          <a:xfrm>
            <a:off x="3162300" y="1960563"/>
            <a:ext cx="38782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奔腾不息、气势宏伟的形象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384925" y="2868930"/>
            <a:ext cx="182563" cy="11303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b="1" strike="noStrike" noProof="1" dirty="0"/>
          </a:p>
        </p:txBody>
      </p:sp>
      <p:sp>
        <p:nvSpPr>
          <p:cNvPr id="39953" name="TextBox 15"/>
          <p:cNvSpPr txBox="1"/>
          <p:nvPr/>
        </p:nvSpPr>
        <p:spPr>
          <a:xfrm>
            <a:off x="5721350" y="2270125"/>
            <a:ext cx="2008188" cy="490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颂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蓄势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9954" name="组合 2"/>
          <p:cNvGrpSpPr/>
          <p:nvPr/>
        </p:nvGrpSpPr>
        <p:grpSpPr>
          <a:xfrm>
            <a:off x="258763" y="80963"/>
            <a:ext cx="2093912" cy="534987"/>
            <a:chOff x="2371" y="69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9956" name="TextBox 18"/>
            <p:cNvSpPr txBox="1"/>
            <p:nvPr/>
          </p:nvSpPr>
          <p:spPr>
            <a:xfrm>
              <a:off x="2658" y="893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0962" name="组合 3"/>
          <p:cNvGrpSpPr/>
          <p:nvPr/>
        </p:nvGrpSpPr>
        <p:grpSpPr>
          <a:xfrm>
            <a:off x="527050" y="469900"/>
            <a:ext cx="2093913" cy="534988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40964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12775" y="1606550"/>
            <a:ext cx="8180388" cy="2232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诗人借歌颂黄河来歌颂我们的民族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激发广大中华儿女的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民族自豪感与自信心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激励中华儿女像黄河一样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伟大坚强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以英勇的气概和坚强的决心保卫黄河、保卫中国。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1986" name="组合 1"/>
          <p:cNvGrpSpPr/>
          <p:nvPr/>
        </p:nvGrpSpPr>
        <p:grpSpPr>
          <a:xfrm>
            <a:off x="527050" y="327025"/>
            <a:ext cx="1904365" cy="535305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41988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布置作业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35013" y="1379538"/>
            <a:ext cx="7785100" cy="1420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大漠孤烟直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长河落日圆。 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王维《使至塞上》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黄河远上白云间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一片孤城万仞山。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王之涣《凉州词》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黄河之水天上来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奔流到海不复回。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李白《将进酒》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413" y="2863850"/>
            <a:ext cx="5072062" cy="181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矩形 6"/>
          <p:cNvSpPr/>
          <p:nvPr/>
        </p:nvSpPr>
        <p:spPr>
          <a:xfrm>
            <a:off x="735013" y="929005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古诗中描写黄河的诗句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4130"/>
          <p:cNvSpPr txBox="1"/>
          <p:nvPr/>
        </p:nvSpPr>
        <p:spPr>
          <a:xfrm>
            <a:off x="2281238" y="1903413"/>
            <a:ext cx="48021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2930" y="1297305"/>
            <a:ext cx="780415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了解歌词写作背景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理解歌词中修辞手法的运用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联系时代背景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品味诗歌语言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感受诗中黄河形象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领悟黄河所凝聚着的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中华民族的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伟大精神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细心揣摩课文的关键词句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学会做批注。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了解直接抒情和间接抒情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体会作品的抒情方式。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3" name="组合 3"/>
          <p:cNvGrpSpPr/>
          <p:nvPr/>
        </p:nvGrpSpPr>
        <p:grpSpPr>
          <a:xfrm>
            <a:off x="582613" y="406400"/>
            <a:ext cx="2093912" cy="536575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0245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学习目标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2"/>
          <p:cNvSpPr txBox="1"/>
          <p:nvPr/>
        </p:nvSpPr>
        <p:spPr>
          <a:xfrm>
            <a:off x="333375" y="892810"/>
            <a:ext cx="84778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课文从黄河的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自然特点、地理特征、在历史上对中华民族的贡献等方面</a:t>
            </a:r>
            <a:r>
              <a:rPr lang="en-US" altLang="zh-CN" sz="26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赞美了黄河的英雄气概。请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</a:rPr>
              <a:t>选择其中的一个方面</a:t>
            </a:r>
            <a:r>
              <a:rPr lang="en-US" altLang="zh-CN" sz="26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</a:rPr>
              <a:t>结合具体内容</a:t>
            </a:r>
            <a:r>
              <a:rPr lang="en-US" altLang="zh-CN" sz="26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</a:rPr>
              <a:t>说说诗歌蕴含的情感</a:t>
            </a:r>
            <a:r>
              <a:rPr lang="en-US" altLang="zh-CN" sz="2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任务二</a:t>
            </a:r>
            <a:r>
              <a:rPr lang="zh-CN" altLang="zh-CN" sz="2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06730" y="2273300"/>
          <a:ext cx="7736205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735"/>
                <a:gridCol w="2578735"/>
                <a:gridCol w="2578735"/>
              </a:tblGrid>
              <a:tr h="4838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>
                          <a:solidFill>
                            <a:schemeClr val="bg1"/>
                          </a:solidFill>
                          <a:uFillTx/>
                        </a:rPr>
                        <a:t>关键句</a:t>
                      </a:r>
                      <a:endParaRPr lang="zh-CN" altLang="en-US" sz="260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>
                          <a:solidFill>
                            <a:schemeClr val="bg1"/>
                          </a:solidFill>
                          <a:uFillTx/>
                        </a:rPr>
                        <a:t>赞美的角度</a:t>
                      </a:r>
                      <a:endParaRPr lang="zh-CN" altLang="en-US" sz="260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>
                          <a:solidFill>
                            <a:schemeClr val="bg1"/>
                          </a:solidFill>
                          <a:uFillTx/>
                        </a:rPr>
                        <a:t>英雄气魄</a:t>
                      </a:r>
                      <a:endParaRPr lang="zh-CN" altLang="en-US" sz="260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/>
                </a:tc>
              </a:tr>
              <a:tr h="9867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</a:rPr>
                        <a:t>惊涛澎湃,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</a:rPr>
                        <a:t>掀起万丈狂澜；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</a:rPr>
                        <a:t>浊流宛转,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</a:rPr>
                        <a:t>结成九曲连环；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</a:rPr>
                        <a:t>黄河的自然特点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1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rgbClr val="FF0000"/>
                          </a:solidFill>
                          <a:uFillTx/>
                        </a:rPr>
                        <a:t>一往无前、无坚不摧</a:t>
                      </a:r>
                      <a:endParaRPr lang="zh-CN" altLang="en-US" sz="2600" b="1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黄河颂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738" y="35893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62" name="组合 3"/>
          <p:cNvGrpSpPr/>
          <p:nvPr/>
        </p:nvGrpSpPr>
        <p:grpSpPr>
          <a:xfrm>
            <a:off x="291465" y="234950"/>
            <a:ext cx="2093913" cy="534988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40964" name="TextBox 18"/>
            <p:cNvSpPr txBox="1"/>
            <p:nvPr/>
          </p:nvSpPr>
          <p:spPr>
            <a:xfrm>
              <a:off x="2644" y="741"/>
              <a:ext cx="289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说说情感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54990" y="300990"/>
          <a:ext cx="8009890" cy="4351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3755"/>
                <a:gridCol w="2355215"/>
                <a:gridCol w="2280920"/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关键句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赞美的角度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英雄气魄</a:t>
                      </a:r>
                      <a:endParaRPr lang="zh-CN" altLang="en-US" sz="2800"/>
                    </a:p>
                  </a:txBody>
                  <a:tcPr/>
                </a:tc>
              </a:tr>
              <a:tr h="16078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/>
                </a:tc>
              </a:tr>
              <a:tr h="22250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55625" y="802005"/>
            <a:ext cx="2540000" cy="1691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从昆仑山下，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奔向黄海之边；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把中原大地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劈成南北两面。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6055" y="1202055"/>
            <a:ext cx="193548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黄河的地理特征</a:t>
            </a:r>
            <a:endParaRPr lang="zh-CN" altLang="en-US" sz="2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6660" y="802005"/>
            <a:ext cx="2268855" cy="1494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95000"/>
              </a:lnSpc>
            </a:pPr>
            <a:r>
              <a:rPr 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它的伟大坚强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激励着中华儿女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保卫黄河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保卫中国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905" y="2422525"/>
            <a:ext cx="366839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你是中华民族的摇篮！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五千年的古国文化，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从你这儿发源；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用你那英雄的体魄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筑成我们民族的屏障。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5095" y="2768600"/>
            <a:ext cx="236093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黄河在历史上对中华民族的贡献</a:t>
            </a:r>
            <a:endParaRPr lang="zh-CN" altLang="en-US" sz="2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8875" y="2665730"/>
            <a:ext cx="2326640" cy="184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激发广大中华儿女的民族自豪感与自信心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激励中华儿女像黄河一样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伟大坚强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5" name="文本框 3"/>
          <p:cNvSpPr txBox="1"/>
          <p:nvPr/>
        </p:nvSpPr>
        <p:spPr>
          <a:xfrm>
            <a:off x="552133" y="2152333"/>
            <a:ext cx="803910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r>
              <a:rPr lang="zh-CN" altLang="en-US" sz="2600" b="1">
                <a:sym typeface="+mn-ea"/>
              </a:rPr>
              <a:t>劈成南北两面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413385" y="923608"/>
            <a:ext cx="831850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《黄河颂》属于风格豪迈类</a:t>
            </a:r>
            <a:r>
              <a:rPr lang="en-US" altLang="zh-CN" sz="2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ea typeface="SimSun-ExtB" panose="02010609060101010101" charset="-122"/>
                <a:sym typeface="宋体" panose="02010600030101010101" pitchFamily="2" charset="-122"/>
              </a:rPr>
              <a:t>诗中的黄河气势磅礴。请你在诗歌中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找出两处最能体现黄河雄浑豪迈之美的字词</a:t>
            </a:r>
            <a:r>
              <a:rPr lang="en-US" altLang="zh-CN" sz="2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仿照示例</a:t>
            </a:r>
            <a:r>
              <a:rPr lang="en-US" altLang="zh-CN" sz="2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sym typeface="+mn-ea"/>
              </a:rPr>
              <a:t>进行赏析</a:t>
            </a:r>
            <a:r>
              <a:rPr lang="en-US" altLang="zh-CN" sz="2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任务三</a:t>
            </a:r>
            <a:r>
              <a:rPr lang="zh-CN" altLang="zh-CN" sz="2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6910" y="2453640"/>
            <a:ext cx="393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552450" y="2746375"/>
            <a:ext cx="817816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【赏析】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劈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极具动感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描绘出黄河由高处往低处奔流时的速度之快、力量之大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让人真切地感受到黄河磅礴豪迈的气势。</a:t>
            </a:r>
            <a:endParaRPr lang="zh-CN" altLang="en-US" sz="2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0962" name="组合 3"/>
          <p:cNvGrpSpPr/>
          <p:nvPr/>
        </p:nvGrpSpPr>
        <p:grpSpPr>
          <a:xfrm>
            <a:off x="318770" y="303530"/>
            <a:ext cx="2093913" cy="534988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40964" name="TextBox 18"/>
            <p:cNvSpPr txBox="1"/>
            <p:nvPr/>
          </p:nvSpPr>
          <p:spPr>
            <a:xfrm>
              <a:off x="2644" y="741"/>
              <a:ext cx="289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赏析字词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3890" y="4089400"/>
            <a:ext cx="2175510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掀起万丈狂澜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453" y="4462780"/>
            <a:ext cx="5302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4"/>
          <p:cNvSpPr txBox="1"/>
          <p:nvPr/>
        </p:nvSpPr>
        <p:spPr>
          <a:xfrm>
            <a:off x="2819400" y="4109720"/>
            <a:ext cx="56978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【赏析】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“掀”充满力量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描绘出黄河波涛汹涌的恢宏气势。</a:t>
            </a:r>
            <a:endParaRPr lang="zh-CN" altLang="en-US" sz="2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2150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0724" name="组合 1"/>
          <p:cNvGrpSpPr/>
          <p:nvPr/>
        </p:nvGrpSpPr>
        <p:grpSpPr>
          <a:xfrm>
            <a:off x="294640" y="218440"/>
            <a:ext cx="1964690" cy="534670"/>
            <a:chOff x="2371" y="69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0726" name="TextBox 18"/>
            <p:cNvSpPr txBox="1"/>
            <p:nvPr/>
          </p:nvSpPr>
          <p:spPr>
            <a:xfrm>
              <a:off x="2520" y="791"/>
              <a:ext cx="289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抒情方式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0722" name="TextBox 7"/>
          <p:cNvSpPr txBox="1"/>
          <p:nvPr/>
        </p:nvSpPr>
        <p:spPr>
          <a:xfrm>
            <a:off x="294323" y="752793"/>
            <a:ext cx="8793163" cy="1259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6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诗歌既可以直接抒情</a:t>
            </a:r>
            <a:r>
              <a:rPr lang="en-US" altLang="zh-CN" sz="2600" b="1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也可以间接抒情。读一读下面的句子</a:t>
            </a:r>
            <a:r>
              <a:rPr lang="en-US" altLang="zh-CN" sz="2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ea typeface="SimSun-ExtB" panose="02010609060101010101" charset="-122"/>
                <a:sym typeface="宋体" panose="02010600030101010101" pitchFamily="2" charset="-122"/>
              </a:rPr>
              <a:t>想一想作者运用了哪种抒情方式</a:t>
            </a:r>
            <a:r>
              <a:rPr lang="en-US" altLang="zh-CN" sz="2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ea typeface="SimSun-ExtB" panose="02010609060101010101" charset="-122"/>
                <a:sym typeface="宋体" panose="02010600030101010101" pitchFamily="2" charset="-122"/>
              </a:rPr>
              <a:t>并根据要求分类</a:t>
            </a:r>
            <a:r>
              <a:rPr lang="zh-CN" altLang="zh-CN" sz="26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任务四</a:t>
            </a:r>
            <a:r>
              <a:rPr lang="zh-CN" altLang="zh-CN" sz="26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095" y="2012315"/>
            <a:ext cx="8440420" cy="19894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知识卡片       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2600" b="1"/>
              <a:t>直接抒情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600" b="1"/>
              <a:t>也叫直抒胸臆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指</a:t>
            </a:r>
            <a:r>
              <a:rPr sz="2600" b="1">
                <a:solidFill>
                  <a:srgbClr val="FF0000"/>
                </a:solidFill>
              </a:rPr>
              <a:t>直接</a:t>
            </a:r>
            <a:r>
              <a:rPr sz="2600" b="1"/>
              <a:t>对人物和事件等</a:t>
            </a:r>
            <a:r>
              <a:rPr sz="2600" b="1">
                <a:solidFill>
                  <a:srgbClr val="FF0000"/>
                </a:solidFill>
              </a:rPr>
              <a:t>表明爱憎态度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sz="2600" b="1">
                <a:sym typeface="+mn-ea"/>
              </a:rPr>
              <a:t>间接</a:t>
            </a:r>
            <a:r>
              <a:rPr sz="2600" b="1">
                <a:sym typeface="+mn-ea"/>
              </a:rPr>
              <a:t>抒情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600" b="1">
                <a:sym typeface="+mn-ea"/>
              </a:rPr>
              <a:t>没有直白的抒情语句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而是</a:t>
            </a:r>
            <a:r>
              <a:rPr lang="zh-CN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把情感渗透在叙述、描写和议论中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由读者慢慢体会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2" name="TextBox 7"/>
          <p:cNvSpPr txBox="1"/>
          <p:nvPr/>
        </p:nvSpPr>
        <p:spPr>
          <a:xfrm>
            <a:off x="160338" y="1055688"/>
            <a:ext cx="87931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6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你认为《黄河颂》主要采取的是哪种抒情方式？请结合具体诗句加以说明</a:t>
            </a:r>
            <a:r>
              <a:rPr lang="zh-CN" altLang="zh-CN" sz="26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任务四</a:t>
            </a:r>
            <a:r>
              <a:rPr lang="zh-CN" altLang="en-US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或思考探究二</a:t>
            </a:r>
            <a:r>
              <a:rPr lang="zh-CN" altLang="zh-CN" sz="26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12738" y="1977708"/>
            <a:ext cx="8488362" cy="1965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15000"/>
              </a:lnSpc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直接抒情</a:t>
            </a:r>
            <a:endParaRPr lang="zh-CN" altLang="en-US" sz="26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    诗歌以明朗的语言塑造了黄河奔腾不息、气势宏伟的形象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并且多处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黄河！</a:t>
            </a:r>
            <a:r>
              <a:rPr lang="en-US" altLang="zh-CN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这样的句式直接抒发了对黄河的热爱之情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充满雄浑豪迈之美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charRg st="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5140" y="995680"/>
            <a:ext cx="8174038" cy="16916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小贴士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       批注的对象可以是词、句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也可以是段、篇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可以从语言特点、表达效果、层次结构、艺术手法等角度进行理解感受、鉴赏评价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课后拓展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47" name="组合 1"/>
          <p:cNvGrpSpPr/>
          <p:nvPr/>
        </p:nvGrpSpPr>
        <p:grpSpPr>
          <a:xfrm>
            <a:off x="509588" y="331788"/>
            <a:ext cx="2093912" cy="534987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1749" name="TextBox 18"/>
            <p:cNvSpPr txBox="1"/>
            <p:nvPr/>
          </p:nvSpPr>
          <p:spPr>
            <a:xfrm>
              <a:off x="2659" y="690"/>
              <a:ext cx="289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做批注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8435" name="文本框 3"/>
          <p:cNvSpPr txBox="1"/>
          <p:nvPr/>
        </p:nvSpPr>
        <p:spPr>
          <a:xfrm>
            <a:off x="301308" y="2739073"/>
            <a:ext cx="80391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r>
              <a:rPr lang="zh-CN" altLang="en-US" sz="2600" b="1">
                <a:sym typeface="+mn-ea"/>
              </a:rPr>
              <a:t>黄河以它英雄的气魄</a:t>
            </a:r>
            <a:endParaRPr lang="zh-CN" altLang="en-US" sz="2600" b="1">
              <a:sym typeface="+mn-ea"/>
            </a:endParaRPr>
          </a:p>
          <a:p>
            <a:r>
              <a:rPr lang="zh-CN" altLang="en-US" sz="2600" b="1">
                <a:sym typeface="+mn-ea"/>
              </a:rPr>
              <a:t> </a:t>
            </a:r>
            <a:r>
              <a:rPr lang="en-US" altLang="zh-CN" sz="2600" b="1">
                <a:sym typeface="+mn-ea"/>
              </a:rPr>
              <a:t>             </a:t>
            </a:r>
            <a:r>
              <a:rPr lang="en-US" altLang="zh-CN" sz="2600" b="1">
                <a:latin typeface="宋体" panose="02010600030101010101" pitchFamily="2" charset="-122"/>
                <a:sym typeface="+mn-ea"/>
              </a:rPr>
              <a:t>……</a:t>
            </a:r>
            <a:endParaRPr lang="zh-CN" altLang="en-US" sz="2600" b="1">
              <a:sym typeface="+mn-ea"/>
            </a:endParaRPr>
          </a:p>
          <a:p>
            <a:r>
              <a:rPr lang="zh-CN" altLang="en-US" sz="2600" b="1">
                <a:sym typeface="+mn-ea"/>
              </a:rPr>
              <a:t> </a:t>
            </a:r>
            <a:r>
              <a:rPr lang="en-US" altLang="zh-CN" sz="2600" b="1">
                <a:sym typeface="+mn-ea"/>
              </a:rPr>
              <a:t>            </a:t>
            </a:r>
            <a:r>
              <a:rPr lang="zh-CN" altLang="en-US" sz="2600" b="1">
                <a:sym typeface="+mn-ea"/>
              </a:rPr>
              <a:t>你是中华民族的摇篮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7320" y="3075305"/>
            <a:ext cx="5302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635" y="3883978"/>
            <a:ext cx="531813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710" y="4252595"/>
            <a:ext cx="86080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</a:rPr>
              <a:t>【批注】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第三人称到第二人称的转变</a:t>
            </a:r>
            <a:r>
              <a:rPr lang="en-US" altLang="zh-CN" sz="26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让感情表达更加直接。</a:t>
            </a:r>
            <a:endParaRPr lang="zh-CN" altLang="en-US" sz="2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3051175" y="342900"/>
            <a:ext cx="32575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《黄河之水天上来》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412750" y="1030288"/>
            <a:ext cx="37560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（朗诵词）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黄河！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我们要学习你的榜样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像你一样的伟大坚强。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这里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我们要在你的面前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献一首长诗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哭诉我们民族的灾难。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文本框 3"/>
          <p:cNvSpPr txBox="1"/>
          <p:nvPr/>
        </p:nvSpPr>
        <p:spPr>
          <a:xfrm>
            <a:off x="5397500" y="1030288"/>
            <a:ext cx="278923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（歌词）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黄河之水天上来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排山倒海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汹涌澎湃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奔腾叫啸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使人肝胆破裂！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230188" y="3706813"/>
            <a:ext cx="4119562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①开头点出情感的变化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,由颂转诉,哭诉民族的灾难。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725" name="文本框 5"/>
          <p:cNvSpPr txBox="1"/>
          <p:nvPr/>
        </p:nvSpPr>
        <p:spPr>
          <a:xfrm>
            <a:off x="5337175" y="3336925"/>
            <a:ext cx="3658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②充满力量的四个成语连用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,极尽夸张之势,震撼人心,令人如临其境。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0363" y="606425"/>
            <a:ext cx="3074988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这是中国的大动脉</a:t>
            </a:r>
            <a:r>
              <a:rPr lang="en-US" altLang="zh-CN" sz="2400" b="1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noProof="1"/>
          </a:p>
          <a:p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在它的周身</a:t>
            </a:r>
            <a:r>
              <a:rPr lang="en-US" altLang="zh-CN" sz="2400" b="1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noProof="1"/>
          </a:p>
          <a:p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奔流着民族的热血。</a:t>
            </a:r>
            <a:endParaRPr lang="zh-CN" altLang="en-US" sz="2400" b="1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红日高照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水上金光迸裂。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月出东山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河面银光似雪。</a:t>
            </a:r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③</a:t>
            </a:r>
            <a:endParaRPr lang="zh-CN" altLang="en-US" sz="2400" b="1" noProof="1"/>
          </a:p>
        </p:txBody>
      </p:sp>
      <p:sp>
        <p:nvSpPr>
          <p:cNvPr id="33795" name="文本框 2"/>
          <p:cNvSpPr txBox="1"/>
          <p:nvPr/>
        </p:nvSpPr>
        <p:spPr>
          <a:xfrm>
            <a:off x="5191125" y="606425"/>
            <a:ext cx="3678238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它震动着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跳跃着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像一条飞龙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日行万里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注入浩浩的东海。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黄河！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你抚育着我们民族的成长：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你亲眼看见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这五千年来的古国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遭受过多少灾难！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700" y="3205163"/>
            <a:ext cx="38766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③运用对偶和比喻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描绘出在日月照耀下黄河截然不同的姿态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一边是浩博灿烂的美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一边是宽厚静谧的美。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8" name="文本框 3"/>
          <p:cNvSpPr txBox="1"/>
          <p:nvPr/>
        </p:nvSpPr>
        <p:spPr>
          <a:xfrm>
            <a:off x="687388" y="638175"/>
            <a:ext cx="28940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自古以来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在黄河边上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展开了无数血战</a:t>
            </a:r>
            <a:r>
              <a:rPr lang="en-US" altLang="zh-CN" sz="24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让垒垒白骨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堆满你的河身，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殷殷鲜血</a:t>
            </a:r>
            <a:endParaRPr lang="zh-CN" altLang="en-US" sz="2400" b="1" u="sng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</a:rPr>
              <a:t>染红你的河面！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文本框 4"/>
          <p:cNvSpPr txBox="1"/>
          <p:nvPr/>
        </p:nvSpPr>
        <p:spPr>
          <a:xfrm>
            <a:off x="5403850" y="638175"/>
            <a:ext cx="289401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但你从没有看见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敌人的残暴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如同今天这般；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也从来没有看见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黄帝的子孙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像今天这样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开始了全国动员；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307975" y="3314700"/>
            <a:ext cx="41195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“垒垒白骨”“殷殷鲜血”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血淋淋的事实摆在面前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,直刺每个中华儿女的心,激起强烈的救国意识。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79450" y="160338"/>
            <a:ext cx="3100388" cy="3414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在黄河两岸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en-US" altLang="zh-CN" sz="2400" b="1" u="wavyHeavy" noProof="1">
              <a:ea typeface="SimSun-ExtB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游击兵团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野战兵团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星罗棋布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穿插在敌人后面；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在万山丛中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在青纱帐里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展开了英勇血战！</a:t>
            </a:r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⑤</a:t>
            </a:r>
            <a:endParaRPr lang="zh-CN" altLang="en-US" sz="2400" b="1" u="wavy" noProof="1"/>
          </a:p>
          <a:p>
            <a:r>
              <a:rPr lang="en-US" altLang="zh-CN" sz="2400" b="1" u="w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2400" b="1" u="wavy" noProof="1"/>
          </a:p>
        </p:txBody>
      </p:sp>
      <p:sp>
        <p:nvSpPr>
          <p:cNvPr id="35843" name="文本框 4"/>
          <p:cNvSpPr txBox="1"/>
          <p:nvPr/>
        </p:nvSpPr>
        <p:spPr>
          <a:xfrm>
            <a:off x="5303838" y="100013"/>
            <a:ext cx="3143250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黄河！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你可曾听见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在你的身旁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响彻了胜利的凯歌？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你可曾看见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祖国的铁军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在敌人后方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布成了地网天罗？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他们把守着黄河两岸</a:t>
            </a:r>
            <a:r>
              <a:rPr lang="en-US" altLang="zh-CN" sz="24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不让敌人渡过！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他们要把疯狂的敌人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埋葬在滚滚的黄河！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" y="3489325"/>
            <a:ext cx="43418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⑤抗日兵团如星星一样密布于黄河之滨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抗日的阵地布满山野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描绘了中华儿女高涨的战斗热情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誓把敌人赶出家园。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3"/>
          <p:cNvGrpSpPr/>
          <p:nvPr/>
        </p:nvGrpSpPr>
        <p:grpSpPr>
          <a:xfrm>
            <a:off x="450850" y="211455"/>
            <a:ext cx="2010410" cy="535305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7412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写作背景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50850" y="891540"/>
            <a:ext cx="82467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本诗选自组诗《黄河大合唱》。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ea typeface="宋体" panose="02010600030101010101" pitchFamily="2" charset="-122"/>
                <a:cs typeface="Arial" panose="020B0604020202020204" pitchFamily="34" charset="0"/>
              </a:rPr>
              <a:t>1937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年日本侵略者的铁蹄践踏着华北大地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全国人民掀起了抗日救亡运动的高潮。通过自己创造的艺术形象反映现实斗争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激发全国人民的抗日热情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是许多进步作家、艺术家的心愿。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ea typeface="宋体" panose="02010600030101010101" pitchFamily="2" charset="-122"/>
                <a:cs typeface="Arial" panose="020B0604020202020204" pitchFamily="34" charset="0"/>
              </a:rPr>
              <a:t>1938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年诗人光未然带领他的抗敌演出队来到了黄河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来到了壶口瀑布。滔滔的黄河水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雄奇壮丽的山河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英勇抗敌的军民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在诗人的心中掀起万丈狂澜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他挥笔写下了不朽的诗篇——《黄河颂》。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8975" y="125413"/>
            <a:ext cx="369570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啊</a:t>
            </a:r>
            <a:r>
              <a:rPr lang="en-US" altLang="zh-CN" sz="2400" b="1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黄河！</a:t>
            </a:r>
            <a:endParaRPr lang="zh-CN" altLang="en-US" sz="2400" b="1" noProof="1"/>
          </a:p>
          <a:p>
            <a:r>
              <a:rPr lang="zh-CN" altLang="en-US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你奔流着</a:t>
            </a:r>
            <a:r>
              <a:rPr lang="en-US" altLang="zh-CN" sz="2400" b="1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noProof="1"/>
          </a:p>
          <a:p>
            <a:r>
              <a:rPr lang="zh-CN" altLang="en-US" sz="2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怒吼着</a:t>
            </a:r>
            <a:r>
              <a:rPr lang="en-US" altLang="zh-CN" sz="2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noProof="1">
              <a:solidFill>
                <a:schemeClr val="tx1"/>
              </a:solidFill>
              <a:uFillTx/>
            </a:endParaRPr>
          </a:p>
          <a:p>
            <a:r>
              <a:rPr lang="zh-CN" altLang="en-US" sz="2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替法西斯的恶魔</a:t>
            </a:r>
            <a:endParaRPr lang="zh-CN" altLang="en-US" sz="2400" b="1" noProof="1">
              <a:solidFill>
                <a:schemeClr val="tx1"/>
              </a:solidFill>
              <a:uFillTx/>
            </a:endParaRPr>
          </a:p>
          <a:p>
            <a:r>
              <a:rPr lang="zh-CN" altLang="en-US" sz="2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唱着灭亡的葬歌！</a:t>
            </a:r>
            <a:endParaRPr lang="zh-CN" altLang="en-US" sz="2400" b="1" noProof="1">
              <a:solidFill>
                <a:schemeClr val="tx1"/>
              </a:solidFill>
              <a:uFillTx/>
            </a:endParaRPr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你怒吼着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叫啸着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向着祖国的原野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响应我们伟大民族的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胜利的凯歌！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向着祖国的原野</a:t>
            </a:r>
            <a:r>
              <a:rPr lang="en-US" altLang="zh-CN" sz="2400" b="1" u="wavyHeavy" noProof="1"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,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响应我们伟大民族的</a:t>
            </a:r>
            <a:endParaRPr lang="zh-CN" altLang="en-US" sz="2400" b="1" u="wavyHeavy" noProof="1"/>
          </a:p>
          <a:p>
            <a:r>
              <a:rPr lang="zh-CN" altLang="en-US" sz="2400" b="1" u="wavyHeavy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胜利的凯歌！⑥</a:t>
            </a:r>
            <a:endParaRPr lang="zh-CN" altLang="en-US" sz="2400" b="1" u="wavyHeavy" noProof="1"/>
          </a:p>
        </p:txBody>
      </p:sp>
      <p:sp>
        <p:nvSpPr>
          <p:cNvPr id="2" name="文本框 1"/>
          <p:cNvSpPr txBox="1"/>
          <p:nvPr/>
        </p:nvSpPr>
        <p:spPr>
          <a:xfrm>
            <a:off x="4210685" y="2437448"/>
            <a:ext cx="459422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⑥以拟人和反复的手法结尾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号召中华儿女响应祖国漫山遍野的战斗的歌声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将敌人赶出家园。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0" name="文本框 91138"/>
          <p:cNvSpPr txBox="1"/>
          <p:nvPr/>
        </p:nvSpPr>
        <p:spPr>
          <a:xfrm>
            <a:off x="962025" y="438150"/>
            <a:ext cx="2901950" cy="782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黄河精神依旧在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3325" y="1220788"/>
            <a:ext cx="3757613" cy="9540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岁月不居，时节如流。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生命过往，精神永存。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2132013"/>
            <a:ext cx="5310188" cy="2736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3" name="组合 1"/>
          <p:cNvGrpSpPr/>
          <p:nvPr/>
        </p:nvGrpSpPr>
        <p:grpSpPr>
          <a:xfrm>
            <a:off x="379413" y="95250"/>
            <a:ext cx="2093912" cy="534988"/>
            <a:chOff x="2371" y="8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8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7895" name="TextBox 18"/>
            <p:cNvSpPr txBox="1"/>
            <p:nvPr/>
          </p:nvSpPr>
          <p:spPr>
            <a:xfrm>
              <a:off x="2659" y="891"/>
              <a:ext cx="289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黄河精神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91138"/>
          <p:cNvSpPr txBox="1"/>
          <p:nvPr/>
        </p:nvSpPr>
        <p:spPr>
          <a:xfrm>
            <a:off x="979488" y="300038"/>
            <a:ext cx="2901950" cy="782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黄河精神依旧在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2375" y="1082675"/>
            <a:ext cx="3757613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岁月不居，时节如流。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生命过往，精神永存。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488" y="2036763"/>
            <a:ext cx="2297112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文本框 4"/>
          <p:cNvSpPr txBox="1"/>
          <p:nvPr/>
        </p:nvSpPr>
        <p:spPr>
          <a:xfrm>
            <a:off x="4056380" y="2554605"/>
            <a:ext cx="2477135" cy="1278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钢铁之士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钟南山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1"/>
          <p:cNvGrpSpPr/>
          <p:nvPr/>
        </p:nvGrpSpPr>
        <p:grpSpPr>
          <a:xfrm>
            <a:off x="527050" y="469900"/>
            <a:ext cx="2093913" cy="534988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9460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文体知识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91515" y="1423670"/>
            <a:ext cx="7927975" cy="31076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</a:pP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《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黄河大合唱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是诗人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光未然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为配合音乐家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冼星海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创作的大型民族交响乐而写的组诗。</a:t>
            </a:r>
            <a:r>
              <a:rPr 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分为八个乐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黄河船夫曲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黄河颂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黄河之水天上来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黄水谣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河边对口曲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黄河怨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保卫黄河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怒红吧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黄河！</a:t>
            </a:r>
            <a:r>
              <a:rPr lang="en-US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。诗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中雄奇的想象与现实的图景交织</a:t>
            </a:r>
            <a:r>
              <a:rPr lang="en-US" altLang="zh-CN" sz="2800" b="1" strike="noStrike" noProof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歌唱苦难与抗战</a:t>
            </a:r>
            <a:r>
              <a:rPr lang="en-US" altLang="zh-CN" sz="2800" b="1" strike="noStrike" noProof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刻画黄河形象</a:t>
            </a:r>
            <a:r>
              <a:rPr lang="en-US" altLang="zh-CN" sz="2800" b="1" strike="noStrike" noProof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反映中华民族英雄儿女抗战的真实画面</a:t>
            </a:r>
            <a:r>
              <a:rPr lang="zh-CN" altLang="en-US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strike="noStrike" noProof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 4130"/>
          <p:cNvSpPr txBox="1"/>
          <p:nvPr/>
        </p:nvSpPr>
        <p:spPr>
          <a:xfrm>
            <a:off x="2281238" y="1903413"/>
            <a:ext cx="48021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/>
          </p:cNvSpPr>
          <p:nvPr/>
        </p:nvSpPr>
        <p:spPr>
          <a:xfrm>
            <a:off x="242888" y="1130300"/>
            <a:ext cx="8820150" cy="1876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根据拼音写汉字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预学一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en-US" sz="28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pī      开</a:t>
            </a:r>
            <a:r>
              <a:rPr lang="en-US" altLang="zh-CN" sz="28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狂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8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zhuó      流           </a:t>
            </a:r>
            <a:r>
              <a:rPr lang="zh-CN" altLang="en-US" sz="280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w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en-US" sz="280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  转</a:t>
            </a:r>
            <a:endParaRPr lang="zh-CN" altLang="en-US" sz="2800">
              <a:latin typeface="Times New Roman" panose="02020603050405020304" pitchFamily="18" charset="0"/>
              <a:ea typeface="华文中宋" panose="0201060004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bǔ    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育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澎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p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i  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气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pò      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屏zhàn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ɡ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高山之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di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一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xiè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万丈      磅bó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647700" y="1755775"/>
            <a:ext cx="82708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劈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浊           宛      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哺          湃         魄          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障   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巅            泻              礴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2" name="组合 7"/>
          <p:cNvGrpSpPr/>
          <p:nvPr/>
        </p:nvGrpSpPr>
        <p:grpSpPr>
          <a:xfrm>
            <a:off x="582613" y="406400"/>
            <a:ext cx="2093912" cy="536575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4" name="TextBox 18"/>
            <p:cNvSpPr txBox="1"/>
            <p:nvPr/>
          </p:nvSpPr>
          <p:spPr>
            <a:xfrm>
              <a:off x="2644" y="741"/>
              <a:ext cx="289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预学检测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7705" y="546100"/>
            <a:ext cx="15125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第一部分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94865" y="546100"/>
            <a:ext cx="4686300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朗诵词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赞美黄河伟大而又坚强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881" y="1103676"/>
            <a:ext cx="14071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第</a:t>
            </a:r>
            <a:r>
              <a:rPr lang="zh-CN" altLang="en-US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二</a:t>
            </a:r>
            <a:r>
              <a:rPr lang="zh-CN" altLang="zh-CN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部分</a:t>
            </a:r>
            <a:endParaRPr lang="zh-CN" altLang="zh-CN" sz="2400" b="1" kern="100" dirty="0">
              <a:solidFill>
                <a:schemeClr val="accent1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87245" y="1219200"/>
            <a:ext cx="6588125" cy="755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“我站在高山之巅”</a:t>
            </a:r>
            <a:r>
              <a:rPr lang="en-US" altLang="zh-CN" sz="2400" b="1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“伸出千万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条铁的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臂膀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 smtClean="0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望”黄河，“颂”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黄河。</a:t>
            </a:r>
            <a:endParaRPr lang="zh-CN" altLang="en-US" sz="24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2275" y="2053590"/>
            <a:ext cx="8326755" cy="82994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1800" b="1" dirty="0" smtClean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第一</a:t>
            </a:r>
            <a:r>
              <a:rPr lang="zh-CN" altLang="en-US" sz="2400" b="1" dirty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层</a:t>
            </a:r>
            <a:r>
              <a:rPr lang="en-US" altLang="zh-CN" sz="2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我站在高山之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巅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 dirty="0" smtClean="0">
                <a:solidFill>
                  <a:srgbClr val="0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劈成</a:t>
            </a:r>
            <a:r>
              <a:rPr lang="zh-CN" altLang="en-US" sz="2400" b="1" dirty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南北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两面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：“望”黄河。既有写实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也有雄奇瑰丽的想象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着眼于黄河形象的展现。</a:t>
            </a:r>
            <a:endParaRPr lang="zh-CN" altLang="en-US" sz="2400" b="1" dirty="0" smtClean="0">
              <a:solidFill>
                <a:srgbClr val="000000"/>
              </a:solidFill>
              <a:uFillTx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422275" y="2962275"/>
            <a:ext cx="8108315" cy="4603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/>
            <a:r>
              <a:rPr lang="zh-CN" altLang="en-US" sz="1800" b="1" dirty="0" smtClean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第</a:t>
            </a:r>
            <a:r>
              <a:rPr lang="zh-CN" altLang="en-US" sz="2400" b="1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二层</a:t>
            </a:r>
            <a:r>
              <a:rPr lang="en-US" altLang="zh-CN" sz="24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啊！黄河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千万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条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铁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臂膀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：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颂</a:t>
            </a:r>
            <a:r>
              <a:rPr lang="zh-CN" altLang="en-US" sz="2400" b="1" dirty="0" smtClean="0">
                <a:solidFill>
                  <a:srgbClr val="00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</a:rPr>
              <a:t>黄河</a:t>
            </a:r>
            <a:r>
              <a:rPr lang="zh-CN" altLang="en-US" sz="2400" b="1" dirty="0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113" y="3572038"/>
            <a:ext cx="141577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zh-CN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第</a:t>
            </a:r>
            <a:r>
              <a:rPr lang="zh-CN" altLang="en-US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三</a:t>
            </a:r>
            <a:r>
              <a:rPr lang="zh-CN" altLang="zh-CN" sz="2400" b="1" kern="0" dirty="0">
                <a:solidFill>
                  <a:schemeClr val="accent1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部分</a:t>
            </a:r>
            <a:endParaRPr lang="zh-CN" altLang="zh-CN" sz="2400" b="1" kern="100" dirty="0">
              <a:solidFill>
                <a:schemeClr val="accent1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94666" y="3572038"/>
            <a:ext cx="6693410" cy="1198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我们民族的伟大精神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像你一样的伟大坚强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ea typeface="新宋体" panose="02010609030101010101" charset="-122"/>
                <a:cs typeface="Arial" panose="020B0604020202020204" pitchFamily="34" charset="0"/>
                <a:sym typeface="+mn-ea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学</a:t>
            </a:r>
            <a:r>
              <a:rPr lang="zh-CN" altLang="en-US" sz="24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黄河</a:t>
            </a:r>
            <a:r>
              <a:rPr lang="zh-CN" altLang="en-US" sz="24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。这是诗的尾声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诗人代中华儿女发出了要学习黄河精神的誓言</a:t>
            </a:r>
            <a:r>
              <a:rPr lang="zh-CN" altLang="en-US" sz="24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687853" y="130491"/>
            <a:ext cx="6234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读全诗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划分层次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概括大意。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  <p:bldP spid="7" grpId="0" bldLvl="0" animBg="1"/>
      <p:bldP spid="8" grpId="0"/>
      <p:bldP spid="9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6312" y="398544"/>
            <a:ext cx="2094461" cy="535305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24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25265" y="1214120"/>
            <a:ext cx="49822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新宋体" panose="02010609030101010101" charset="-122"/>
                <a:ea typeface="新宋体" panose="02010609030101010101" charset="-122"/>
              </a:rPr>
              <a:t>①</a:t>
            </a:r>
            <a:r>
              <a:rPr lang="zh-CN" altLang="zh-CN" sz="2400" b="1" dirty="0">
                <a:latin typeface="新宋体" panose="02010609030101010101" charset="-122"/>
                <a:ea typeface="新宋体" panose="02010609030101010101" charset="-122"/>
              </a:rPr>
              <a:t>这句中的</a:t>
            </a:r>
            <a:r>
              <a:rPr lang="zh-CN" altLang="zh-CN" sz="2400" b="1" dirty="0">
                <a:solidFill>
                  <a:schemeClr val="tx1"/>
                </a:solidFill>
                <a:uFillTx/>
                <a:ea typeface="PMingLiU-ExtB" panose="02020500000000000000" charset="-120"/>
                <a:cs typeface="Arial" panose="020B0604020202020204" pitchFamily="34" charset="0"/>
              </a:rPr>
              <a:t>“英雄”</a:t>
            </a:r>
            <a:r>
              <a:rPr lang="zh-CN" altLang="zh-CN" sz="2400" b="1" dirty="0">
                <a:latin typeface="新宋体" panose="02010609030101010101" charset="-122"/>
                <a:ea typeface="新宋体" panose="02010609030101010101" charset="-122"/>
              </a:rPr>
              <a:t>一词该如何理解</a:t>
            </a:r>
            <a:r>
              <a:rPr lang="zh-CN" altLang="zh-CN" sz="2400" b="1" dirty="0" smtClean="0"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zh-CN" altLang="zh-CN" sz="24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217" y="1123368"/>
            <a:ext cx="2981863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黄河以它</a:t>
            </a: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的气魄</a:t>
            </a:r>
            <a:r>
              <a:rPr lang="en-US" altLang="zh-CN" sz="2400" b="1"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出现在亚洲的原野；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365" y="2894965"/>
            <a:ext cx="366395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它表现出我们民族的精神：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伟大而又坚强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5560" y="2986623"/>
            <a:ext cx="4572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 smtClean="0">
                <a:latin typeface="新宋体" panose="02010609030101010101" charset="-122"/>
                <a:ea typeface="新宋体" panose="02010609030101010101" charset="-122"/>
              </a:rPr>
              <a:t>②</a:t>
            </a:r>
            <a:r>
              <a:rPr lang="zh-CN" altLang="zh-CN" sz="2400" b="1" dirty="0">
                <a:latin typeface="新宋体" panose="02010609030101010101" charset="-122"/>
                <a:ea typeface="新宋体" panose="02010609030101010101" charset="-122"/>
              </a:rPr>
              <a:t>这句话的含义是什么</a:t>
            </a:r>
            <a:r>
              <a:rPr lang="zh-CN" altLang="zh-CN" sz="2400" b="1" dirty="0" smtClean="0"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zh-CN" altLang="zh-CN" sz="24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5265" y="1645920"/>
            <a:ext cx="48685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“英雄”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一词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赋予黄河人的精神风貌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写出了黄河磅礴的气势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奠定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了全诗的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感情基调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25560" y="3445795"/>
            <a:ext cx="457200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点出黄河是中华民族精神的象征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黄河象征着中华民族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坚忍顽强的意志和不屈不挠的精神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8590" y="817691"/>
            <a:ext cx="3094037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站在高山之巅，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黄河滚滚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880" y="810269"/>
            <a:ext cx="3693707" cy="296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0815" y="2376200"/>
            <a:ext cx="394910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zh-CN" sz="2400" b="1" dirty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望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引出对黄河形象的描写，有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画面感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zh-CN" sz="2400" b="1" dirty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望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字一直统领到</a:t>
            </a:r>
            <a:r>
              <a:rPr lang="zh-CN" altLang="zh-CN" sz="2400" b="1" dirty="0">
                <a:solidFill>
                  <a:srgbClr val="0000FF"/>
                </a:solidFill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把中原大地</a:t>
            </a:r>
            <a:r>
              <a:rPr lang="en-US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劈成南北两面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>
                <a:solidFill>
                  <a:srgbClr val="0000FF"/>
                </a:solidFill>
                <a:latin typeface="+mn-lt"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为下文</a:t>
            </a:r>
            <a:r>
              <a:rPr lang="zh-CN" altLang="zh-CN" sz="2400" b="1" dirty="0">
                <a:solidFill>
                  <a:srgbClr val="FF0000"/>
                </a:solidFill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颂</a:t>
            </a:r>
            <a:r>
              <a:rPr lang="zh-CN" altLang="en-US" sz="24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黄河蓄势</a:t>
            </a:r>
            <a:r>
              <a:rPr lang="zh-CN" altLang="zh-CN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411" y="1855742"/>
            <a:ext cx="41605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③句中的</a:t>
            </a:r>
            <a:r>
              <a:rPr lang="zh-CN" altLang="zh-CN" sz="2400" b="1" dirty="0">
                <a:uFillTx/>
                <a:ea typeface="PMingLiU-ExtB" panose="02020500000000000000" charset="-12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望</a:t>
            </a:r>
            <a:r>
              <a:rPr lang="zh-CN" altLang="en-US" sz="2400" b="1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字有什么作用？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71d0fca6-9c2e-4d5c-9d5f-993ae215c18a}"/>
</p:tagLst>
</file>

<file path=ppt/tags/tag2.xml><?xml version="1.0" encoding="utf-8"?>
<p:tagLst xmlns:p="http://schemas.openxmlformats.org/presentationml/2006/main">
  <p:tag name="KSO_WM_UNIT_TABLE_BEAUTIFY" val="smartTable{ffc8a76e-f5c0-4018-ab5d-857426db8769}"/>
  <p:tag name="TABLE_ENDDRAG_ORIGIN_RECT" val="630*325"/>
  <p:tag name="TABLE_ENDDRAG_RECT" val="43*23*630*325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3954</Words>
  <Application>WPS 演示</Application>
  <PresentationFormat/>
  <Paragraphs>394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华文行楷</vt:lpstr>
      <vt:lpstr>SimSun-ExtB</vt:lpstr>
      <vt:lpstr>Calibri</vt:lpstr>
      <vt:lpstr>思源宋体 CN SemiBold</vt:lpstr>
      <vt:lpstr>方正楷体_GBK</vt:lpstr>
      <vt:lpstr>微软雅黑</vt:lpstr>
      <vt:lpstr>新宋体</vt:lpstr>
      <vt:lpstr>华文中宋</vt:lpstr>
      <vt:lpstr>Tahoma</vt:lpstr>
      <vt:lpstr>PMingLiU-ExtB</vt:lpstr>
      <vt:lpstr>Arial Unicode MS</vt:lpstr>
      <vt:lpstr>楷体_GB2312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dell</cp:lastModifiedBy>
  <cp:revision>1264</cp:revision>
  <dcterms:created xsi:type="dcterms:W3CDTF">2016-01-14T07:05:00Z</dcterms:created>
  <dcterms:modified xsi:type="dcterms:W3CDTF">2022-03-10T06:40:42Z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6341338A08C84E9EB9F17F78DD6663F9</vt:lpwstr>
  </property>
</Properties>
</file>