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87"/>
  </p:notesMasterIdLst>
  <p:sldIdLst>
    <p:sldId id="334" r:id="rId4"/>
    <p:sldId id="437" r:id="rId5"/>
    <p:sldId id="268" r:id="rId6"/>
    <p:sldId id="269" r:id="rId7"/>
    <p:sldId id="281" r:id="rId8"/>
    <p:sldId id="438" r:id="rId9"/>
    <p:sldId id="348" r:id="rId10"/>
    <p:sldId id="349" r:id="rId11"/>
    <p:sldId id="401" r:id="rId12"/>
    <p:sldId id="439" r:id="rId13"/>
    <p:sldId id="353" r:id="rId14"/>
    <p:sldId id="354" r:id="rId15"/>
    <p:sldId id="355" r:id="rId16"/>
    <p:sldId id="356" r:id="rId17"/>
    <p:sldId id="358" r:id="rId18"/>
    <p:sldId id="359" r:id="rId19"/>
    <p:sldId id="360" r:id="rId20"/>
    <p:sldId id="361" r:id="rId21"/>
    <p:sldId id="362" r:id="rId22"/>
    <p:sldId id="363" r:id="rId23"/>
    <p:sldId id="365" r:id="rId24"/>
    <p:sldId id="366" r:id="rId25"/>
    <p:sldId id="367" r:id="rId26"/>
    <p:sldId id="368" r:id="rId27"/>
    <p:sldId id="369" r:id="rId28"/>
    <p:sldId id="370" r:id="rId29"/>
    <p:sldId id="371" r:id="rId30"/>
    <p:sldId id="372" r:id="rId31"/>
    <p:sldId id="373" r:id="rId32"/>
    <p:sldId id="374" r:id="rId33"/>
    <p:sldId id="375" r:id="rId34"/>
    <p:sldId id="379" r:id="rId35"/>
    <p:sldId id="380" r:id="rId36"/>
    <p:sldId id="381" r:id="rId37"/>
    <p:sldId id="382" r:id="rId38"/>
    <p:sldId id="383" r:id="rId39"/>
    <p:sldId id="384" r:id="rId40"/>
    <p:sldId id="385" r:id="rId41"/>
    <p:sldId id="386" r:id="rId42"/>
    <p:sldId id="387" r:id="rId43"/>
    <p:sldId id="388" r:id="rId44"/>
    <p:sldId id="402" r:id="rId45"/>
    <p:sldId id="403" r:id="rId46"/>
    <p:sldId id="404" r:id="rId47"/>
    <p:sldId id="405" r:id="rId48"/>
    <p:sldId id="406" r:id="rId49"/>
    <p:sldId id="408" r:id="rId50"/>
    <p:sldId id="409" r:id="rId51"/>
    <p:sldId id="410" r:id="rId52"/>
    <p:sldId id="392" r:id="rId53"/>
    <p:sldId id="394" r:id="rId54"/>
    <p:sldId id="513" r:id="rId55"/>
    <p:sldId id="516" r:id="rId56"/>
    <p:sldId id="411" r:id="rId57"/>
    <p:sldId id="396" r:id="rId58"/>
    <p:sldId id="517" r:id="rId59"/>
    <p:sldId id="515" r:id="rId60"/>
    <p:sldId id="518" r:id="rId61"/>
    <p:sldId id="521" r:id="rId62"/>
    <p:sldId id="522" r:id="rId63"/>
    <p:sldId id="519" r:id="rId64"/>
    <p:sldId id="440" r:id="rId65"/>
    <p:sldId id="412" r:id="rId66"/>
    <p:sldId id="433" r:id="rId67"/>
    <p:sldId id="413" r:id="rId68"/>
    <p:sldId id="523" r:id="rId69"/>
    <p:sldId id="414" r:id="rId70"/>
    <p:sldId id="415" r:id="rId71"/>
    <p:sldId id="416" r:id="rId72"/>
    <p:sldId id="417" r:id="rId73"/>
    <p:sldId id="418" r:id="rId74"/>
    <p:sldId id="419" r:id="rId75"/>
    <p:sldId id="422" r:id="rId76"/>
    <p:sldId id="423" r:id="rId77"/>
    <p:sldId id="424" r:id="rId78"/>
    <p:sldId id="425" r:id="rId79"/>
    <p:sldId id="426" r:id="rId80"/>
    <p:sldId id="427" r:id="rId81"/>
    <p:sldId id="428" r:id="rId82"/>
    <p:sldId id="429" r:id="rId83"/>
    <p:sldId id="430" r:id="rId84"/>
    <p:sldId id="431" r:id="rId85"/>
    <p:sldId id="432" r:id="rId86"/>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CCFF"/>
    <a:srgbClr val="FFCCFF"/>
    <a:srgbClr val="FF3300"/>
    <a:srgbClr val="003300"/>
    <a:srgbClr val="0000FF"/>
    <a:srgbClr val="FF0000"/>
    <a:srgbClr val="00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p:restoredTop sz="94557"/>
  </p:normalViewPr>
  <p:slideViewPr>
    <p:cSldViewPr showGuides="1">
      <p:cViewPr varScale="1">
        <p:scale>
          <a:sx n="65" d="100"/>
          <a:sy n="65" d="100"/>
        </p:scale>
        <p:origin x="-1524" y="-102"/>
      </p:cViewPr>
      <p:guideLst>
        <p:guide orient="horz" pos="2158"/>
        <p:guide pos="2868"/>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0"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pPr lvl="0" algn="r" eaLnBrk="1" fontAlgn="base" hangingPunct="1">
                <a:buNone/>
              </a:p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p:nvPr>
        </p:nvSpPr>
        <p:spPr>
          <a:xfrm>
            <a:off x="685800" y="1981200"/>
            <a:ext cx="7772400" cy="4114800"/>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kumimoji="0"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kumimoji="0"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608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kumimoji="0" sz="140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608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kumimoji="0" sz="140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608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panose="020B0604020202020204" pitchFamily="34" charset="0"/>
              </a:defRPr>
            </a:lvl1p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3075" name="Rectangle 3"/>
          <p:cNvSpPr>
            <a:spLocks noGrp="1"/>
          </p:cNvSpPr>
          <p:nvPr>
            <p:ph type="body"/>
          </p:nvPr>
        </p:nvSpPr>
        <p:spPr>
          <a:xfrm>
            <a:off x="457200" y="1600200"/>
            <a:ext cx="8229600" cy="4525963"/>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608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kumimoji="0" sz="140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963CFB1-FEDA-4B0C-896F-87C6E6FAF47C}" type="datetimeFigureOut">
              <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2020-04-22</a:t>
            </a:fld>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608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kumimoji="0" sz="140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608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panose="020B0604020202020204" pitchFamily="34" charset="0"/>
              </a:defRPr>
            </a:lvl1p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buNone/>
              </a:pPr>
              <a:t>‹#›</a:t>
            </a:fld>
            <a:endParaRPr lang="zh-CN" altLang="en-US"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hyperlink" Target="&#21496;&#39532;&#36801;.flv"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3.wav"/><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4.wav"/><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5"/>
          <p:cNvSpPr/>
          <p:nvPr/>
        </p:nvSpPr>
        <p:spPr>
          <a:xfrm>
            <a:off x="755650" y="1916113"/>
            <a:ext cx="7772400" cy="1143000"/>
          </a:xfrm>
          <a:prstGeom prst="rect">
            <a:avLst/>
          </a:prstGeom>
          <a:noFill/>
          <a:ln w="9525">
            <a:noFill/>
          </a:ln>
        </p:spPr>
        <p:txBody>
          <a:bodyPr anchor="ctr"/>
          <a:lstStyle/>
          <a:p>
            <a:pPr algn="ctr"/>
            <a:r>
              <a:rPr lang="zh-CN" altLang="en-US" sz="6600" dirty="0">
                <a:solidFill>
                  <a:schemeClr val="bg1"/>
                </a:solidFill>
                <a:latin typeface="Times New Roman" panose="02020603050405020304" pitchFamily="18" charset="0"/>
                <a:ea typeface="黑体" panose="02010609060101010101" pitchFamily="2" charset="-122"/>
              </a:rPr>
              <a:t>陈涉世家</a:t>
            </a:r>
            <a:br>
              <a:rPr lang="zh-CN" altLang="en-US" sz="6600" dirty="0">
                <a:solidFill>
                  <a:schemeClr val="bg1"/>
                </a:solidFill>
                <a:latin typeface="Times New Roman" panose="02020603050405020304" pitchFamily="18" charset="0"/>
                <a:ea typeface="黑体" panose="02010609060101010101" pitchFamily="2" charset="-122"/>
              </a:rPr>
            </a:br>
            <a:endParaRPr lang="zh-CN" altLang="en-US" sz="6600" dirty="0">
              <a:solidFill>
                <a:schemeClr val="bg1"/>
              </a:solidFill>
              <a:latin typeface="Times New Roman" panose="02020603050405020304" pitchFamily="18" charset="0"/>
              <a:ea typeface="黑体" panose="02010609060101010101" pitchFamily="2" charset="-122"/>
            </a:endParaRPr>
          </a:p>
        </p:txBody>
      </p:sp>
      <p:sp>
        <p:nvSpPr>
          <p:cNvPr id="5125" name="Rectangle 6"/>
          <p:cNvSpPr/>
          <p:nvPr/>
        </p:nvSpPr>
        <p:spPr>
          <a:xfrm>
            <a:off x="2428860" y="3643314"/>
            <a:ext cx="6400800" cy="1198563"/>
          </a:xfrm>
          <a:prstGeom prst="rect">
            <a:avLst/>
          </a:prstGeom>
          <a:noFill/>
          <a:ln w="9525">
            <a:noFill/>
          </a:ln>
        </p:spPr>
        <p:txBody>
          <a:bodyPr anchor="t"/>
          <a:lstStyle/>
          <a:p>
            <a:pPr marL="342900" indent="-342900" algn="ctr">
              <a:spcBef>
                <a:spcPct val="20000"/>
              </a:spcBef>
            </a:pPr>
            <a:r>
              <a:rPr lang="zh-CN" altLang="en-US" sz="4400" dirty="0">
                <a:solidFill>
                  <a:schemeClr val="bg1"/>
                </a:solidFill>
                <a:latin typeface="Times New Roman" panose="02020603050405020304" pitchFamily="18" charset="0"/>
                <a:ea typeface="黑体" panose="02010609060101010101" pitchFamily="2" charset="-122"/>
              </a:rPr>
              <a:t>司  </a:t>
            </a:r>
            <a:r>
              <a:rPr lang="zh-CN" altLang="en-US" sz="4400" dirty="0" smtClean="0">
                <a:solidFill>
                  <a:srgbClr val="FF0000"/>
                </a:solidFill>
                <a:latin typeface="Times New Roman" panose="02020603050405020304" pitchFamily="18" charset="0"/>
                <a:ea typeface="黑体" panose="02010609060101010101" pitchFamily="2" charset="-122"/>
              </a:rPr>
              <a:t>司马迁</a:t>
            </a:r>
            <a:r>
              <a:rPr lang="zh-CN" altLang="en-US" sz="4400" dirty="0" smtClean="0">
                <a:solidFill>
                  <a:schemeClr val="bg1"/>
                </a:solidFill>
                <a:latin typeface="Times New Roman" panose="02020603050405020304" pitchFamily="18" charset="0"/>
                <a:ea typeface="黑体" panose="02010609060101010101" pitchFamily="2" charset="-122"/>
              </a:rPr>
              <a:t>马  </a:t>
            </a:r>
            <a:r>
              <a:rPr lang="zh-CN" altLang="en-US" sz="4400" dirty="0">
                <a:solidFill>
                  <a:schemeClr val="bg1"/>
                </a:solidFill>
                <a:latin typeface="Times New Roman" panose="02020603050405020304" pitchFamily="18" charset="0"/>
                <a:ea typeface="黑体" panose="02010609060101010101" pitchFamily="2" charset="-122"/>
              </a:rPr>
              <a:t>迁</a:t>
            </a:r>
          </a:p>
        </p:txBody>
      </p:sp>
      <p:sp>
        <p:nvSpPr>
          <p:cNvPr id="7" name="TextBox 6"/>
          <p:cNvSpPr txBox="1"/>
          <p:nvPr/>
        </p:nvSpPr>
        <p:spPr>
          <a:xfrm>
            <a:off x="571472" y="1428736"/>
            <a:ext cx="6715172" cy="1200329"/>
          </a:xfrm>
          <a:prstGeom prst="rect">
            <a:avLst/>
          </a:prstGeom>
          <a:noFill/>
        </p:spPr>
        <p:txBody>
          <a:bodyPr wrap="square" rtlCol="0">
            <a:spAutoFit/>
          </a:bodyPr>
          <a:lstStyle/>
          <a:p>
            <a:r>
              <a:rPr lang="zh-CN" altLang="en-US" sz="7200" dirty="0" smtClean="0">
                <a:latin typeface="方正小标宋简体" pitchFamily="2" charset="-122"/>
                <a:ea typeface="方正小标宋简体" pitchFamily="2" charset="-122"/>
              </a:rPr>
              <a:t>陈涉世家</a:t>
            </a:r>
            <a:endParaRPr lang="zh-CN" altLang="en-US" sz="7200" dirty="0">
              <a:latin typeface="方正小标宋简体" pitchFamily="2" charset="-122"/>
              <a:ea typeface="方正小标宋简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4"/>
          <p:cNvSpPr/>
          <p:nvPr/>
        </p:nvSpPr>
        <p:spPr>
          <a:xfrm>
            <a:off x="0" y="692150"/>
            <a:ext cx="9144000" cy="641350"/>
          </a:xfrm>
          <a:prstGeom prst="rect">
            <a:avLst/>
          </a:prstGeom>
          <a:noFill/>
          <a:ln w="9525">
            <a:noFill/>
          </a:ln>
        </p:spPr>
        <p:txBody>
          <a:bodyPr anchor="ctr">
            <a:spAutoFit/>
          </a:bodyPr>
          <a:lstStyle/>
          <a:p>
            <a:pPr indent="304800"/>
            <a:r>
              <a:rPr lang="zh-CN" altLang="en-US" sz="3600" b="1" dirty="0">
                <a:solidFill>
                  <a:schemeClr val="accent2"/>
                </a:solidFill>
                <a:latin typeface="Times New Roman" panose="02020603050405020304" pitchFamily="18" charset="0"/>
                <a:ea typeface="黑体" panose="02010609060101010101" pitchFamily="2" charset="-122"/>
              </a:rPr>
              <a:t>第一节写陈涉的出身和青年时期的远大抱负</a:t>
            </a:r>
            <a:r>
              <a:rPr lang="zh-CN" altLang="en-US" sz="3600" b="1" dirty="0">
                <a:solidFill>
                  <a:srgbClr val="6666FF"/>
                </a:solidFill>
                <a:latin typeface="Times New Roman" panose="02020603050405020304" pitchFamily="18" charset="0"/>
                <a:ea typeface="黑体" panose="02010609060101010101" pitchFamily="2" charset="-122"/>
              </a:rPr>
              <a:t>。</a:t>
            </a:r>
          </a:p>
        </p:txBody>
      </p:sp>
      <p:sp>
        <p:nvSpPr>
          <p:cNvPr id="124933" name="Rectangle 5"/>
          <p:cNvSpPr/>
          <p:nvPr/>
        </p:nvSpPr>
        <p:spPr>
          <a:xfrm>
            <a:off x="0" y="1700213"/>
            <a:ext cx="9144000" cy="3937000"/>
          </a:xfrm>
          <a:prstGeom prst="rect">
            <a:avLst/>
          </a:prstGeom>
          <a:noFill/>
          <a:ln w="9525">
            <a:noFill/>
          </a:ln>
        </p:spPr>
        <p:txBody>
          <a:bodyPr anchor="ctr">
            <a:spAutoFit/>
          </a:bodyPr>
          <a:lstStyle/>
          <a:p>
            <a:pPr indent="304800"/>
            <a:r>
              <a:rPr lang="zh-CN" altLang="en-US" sz="3600" b="1" dirty="0">
                <a:solidFill>
                  <a:srgbClr val="000000"/>
                </a:solidFill>
                <a:latin typeface="Times New Roman" panose="02020603050405020304" pitchFamily="18" charset="0"/>
                <a:ea typeface="黑体" panose="02010609060101010101" pitchFamily="2" charset="-122"/>
              </a:rPr>
              <a:t>走进史记我们发现司马迁的伟大，他用鬼斧神工之笔为我们描绘了风云历史。陈涉出身贫寒，但却有着非同寻常的理想与抱负，正是他的这份非同寻常让司马迁毫不迟疑地把他列入了“世家”的行列。品读着“燕雀安知鸿鹄之志哉”，我们的眼前不由得就会出现那个朝气蓬勃的少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4932">
                                            <p:txEl>
                                              <p:pRg st="0" end="0"/>
                                            </p:txEl>
                                          </p:spTgt>
                                        </p:tgtEl>
                                        <p:attrNameLst>
                                          <p:attrName>style.visibility</p:attrName>
                                        </p:attrNameLst>
                                      </p:cBhvr>
                                      <p:to>
                                        <p:strVal val="visible"/>
                                      </p:to>
                                    </p:set>
                                    <p:animEffect transition="in" filter="blinds(horizontal)">
                                      <p:cBhvr>
                                        <p:cTn id="7" dur="500"/>
                                        <p:tgtEl>
                                          <p:spTgt spid="1249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4933"/>
                                        </p:tgtEl>
                                        <p:attrNameLst>
                                          <p:attrName>style.visibility</p:attrName>
                                        </p:attrNameLst>
                                      </p:cBhvr>
                                      <p:to>
                                        <p:strVal val="visible"/>
                                      </p:to>
                                    </p:set>
                                    <p:animEffect transition="in" filter="blinds(horizontal)">
                                      <p:cBhvr>
                                        <p:cTn id="12" dur="500"/>
                                        <p:tgtEl>
                                          <p:spTgt spid="124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p:nvPr/>
        </p:nvSpPr>
        <p:spPr>
          <a:xfrm>
            <a:off x="179388" y="620713"/>
            <a:ext cx="8964612" cy="4486275"/>
          </a:xfrm>
          <a:prstGeom prst="rect">
            <a:avLst/>
          </a:prstGeom>
          <a:noFill/>
          <a:ln w="9525">
            <a:noFill/>
          </a:ln>
        </p:spPr>
        <p:txBody>
          <a:bodyPr anchor="t">
            <a:spAutoFit/>
          </a:bodyPr>
          <a:lstStyle/>
          <a:p>
            <a:r>
              <a:rPr lang="zh-CN" altLang="en-US" sz="3600" b="1" dirty="0">
                <a:latin typeface="Times New Roman" panose="02020603050405020304" pitchFamily="18" charset="0"/>
                <a:ea typeface="黑体" panose="02010609060101010101" pitchFamily="2" charset="-122"/>
              </a:rPr>
              <a:t>二世元年七月，</a:t>
            </a:r>
            <a:r>
              <a:rPr lang="zh-CN" altLang="en-US" sz="3600" b="1" dirty="0">
                <a:solidFill>
                  <a:srgbClr val="FF0000"/>
                </a:solidFill>
                <a:latin typeface="Times New Roman" panose="02020603050405020304" pitchFamily="18" charset="0"/>
                <a:ea typeface="黑体" panose="02010609060101010101" pitchFamily="2" charset="-122"/>
              </a:rPr>
              <a:t>发　　闾左　　　適</a:t>
            </a:r>
            <a:r>
              <a:rPr lang="zh-CN" altLang="en-US" sz="3600" b="1" dirty="0">
                <a:latin typeface="Times New Roman" panose="02020603050405020304" pitchFamily="18" charset="0"/>
                <a:ea typeface="黑体" panose="02010609060101010101" pitchFamily="2" charset="-122"/>
              </a:rPr>
              <a:t>戍渔阳，</a:t>
            </a:r>
          </a:p>
          <a:p>
            <a:endParaRPr lang="zh-CN" altLang="en-US" sz="3600" b="1" dirty="0">
              <a:latin typeface="Times New Roman" panose="02020603050405020304" pitchFamily="18" charset="0"/>
              <a:ea typeface="黑体" panose="02010609060101010101" pitchFamily="2" charset="-122"/>
            </a:endParaRPr>
          </a:p>
          <a:p>
            <a:r>
              <a:rPr lang="zh-CN" altLang="en-US" sz="3600" b="1" dirty="0">
                <a:latin typeface="Times New Roman" panose="02020603050405020304" pitchFamily="18" charset="0"/>
                <a:ea typeface="黑体" panose="02010609060101010101" pitchFamily="2" charset="-122"/>
              </a:rPr>
              <a:t>九百人</a:t>
            </a:r>
            <a:r>
              <a:rPr lang="zh-CN" altLang="en-US" sz="3600" b="1" dirty="0">
                <a:solidFill>
                  <a:srgbClr val="FF0000"/>
                </a:solidFill>
                <a:latin typeface="Times New Roman" panose="02020603050405020304" pitchFamily="18" charset="0"/>
                <a:ea typeface="黑体" panose="02010609060101010101" pitchFamily="2" charset="-122"/>
              </a:rPr>
              <a:t>屯</a:t>
            </a:r>
            <a:r>
              <a:rPr lang="zh-CN" altLang="en-US" sz="3600" b="1" dirty="0">
                <a:latin typeface="Times New Roman" panose="02020603050405020304" pitchFamily="18" charset="0"/>
                <a:ea typeface="黑体" panose="02010609060101010101" pitchFamily="2" charset="-122"/>
              </a:rPr>
              <a:t>大泽乡。陈胜、吴广皆</a:t>
            </a:r>
            <a:r>
              <a:rPr lang="zh-CN" altLang="en-US" sz="3600" b="1" dirty="0">
                <a:solidFill>
                  <a:srgbClr val="0000FF"/>
                </a:solidFill>
                <a:latin typeface="Times New Roman" panose="02020603050405020304" pitchFamily="18" charset="0"/>
                <a:ea typeface="黑体" panose="02010609060101010101" pitchFamily="2" charset="-122"/>
              </a:rPr>
              <a:t>次</a:t>
            </a:r>
            <a:r>
              <a:rPr lang="zh-CN" altLang="en-US" sz="3600" b="1" u="sng" dirty="0">
                <a:solidFill>
                  <a:srgbClr val="FF0000"/>
                </a:solidFill>
                <a:latin typeface="Times New Roman" panose="02020603050405020304" pitchFamily="18" charset="0"/>
                <a:ea typeface="黑体" panose="02010609060101010101" pitchFamily="2" charset="-122"/>
              </a:rPr>
              <a:t>当行</a:t>
            </a:r>
            <a:r>
              <a:rPr lang="zh-CN" altLang="en-US" sz="3600" b="1" dirty="0">
                <a:latin typeface="Times New Roman" panose="02020603050405020304" pitchFamily="18" charset="0"/>
                <a:ea typeface="黑体" panose="02010609060101010101" pitchFamily="2" charset="-122"/>
              </a:rPr>
              <a:t>，</a:t>
            </a:r>
            <a:endParaRPr lang="zh-CN" altLang="en-US" sz="3600" b="1" dirty="0">
              <a:solidFill>
                <a:srgbClr val="FF0000"/>
              </a:solidFill>
              <a:latin typeface="Times New Roman" panose="02020603050405020304" pitchFamily="18" charset="0"/>
              <a:ea typeface="黑体" panose="02010609060101010101" pitchFamily="2" charset="-122"/>
            </a:endParaRPr>
          </a:p>
          <a:p>
            <a:endParaRPr lang="zh-CN" altLang="en-US" sz="3600" b="1" dirty="0">
              <a:latin typeface="Times New Roman" panose="02020603050405020304" pitchFamily="18" charset="0"/>
              <a:ea typeface="黑体" panose="02010609060101010101" pitchFamily="2" charset="-122"/>
            </a:endParaRPr>
          </a:p>
          <a:p>
            <a:r>
              <a:rPr lang="zh-CN" altLang="en-US" sz="3600" b="1" dirty="0">
                <a:latin typeface="Times New Roman" panose="02020603050405020304" pitchFamily="18" charset="0"/>
                <a:ea typeface="黑体" panose="02010609060101010101" pitchFamily="2" charset="-122"/>
              </a:rPr>
              <a:t>为屯长。</a:t>
            </a:r>
            <a:r>
              <a:rPr lang="zh-CN" altLang="en-US" sz="3600" b="1" dirty="0">
                <a:solidFill>
                  <a:srgbClr val="FF0000"/>
                </a:solidFill>
                <a:latin typeface="Times New Roman" panose="02020603050405020304" pitchFamily="18" charset="0"/>
                <a:ea typeface="黑体" panose="02010609060101010101" pitchFamily="2" charset="-122"/>
              </a:rPr>
              <a:t>会</a:t>
            </a:r>
            <a:r>
              <a:rPr lang="zh-CN" altLang="en-US" sz="3600" b="1" dirty="0">
                <a:latin typeface="Times New Roman" panose="02020603050405020304" pitchFamily="18" charset="0"/>
                <a:ea typeface="黑体" panose="02010609060101010101" pitchFamily="2" charset="-122"/>
              </a:rPr>
              <a:t>天大雨，道不通，</a:t>
            </a:r>
            <a:r>
              <a:rPr lang="zh-CN" altLang="en-US" sz="3600" b="1" dirty="0">
                <a:solidFill>
                  <a:srgbClr val="FF0000"/>
                </a:solidFill>
                <a:latin typeface="Times New Roman" panose="02020603050405020304" pitchFamily="18" charset="0"/>
                <a:ea typeface="黑体" panose="02010609060101010101" pitchFamily="2" charset="-122"/>
              </a:rPr>
              <a:t>度</a:t>
            </a:r>
            <a:r>
              <a:rPr lang="zh-CN" altLang="en-US" sz="3600" b="1" dirty="0">
                <a:latin typeface="Times New Roman" panose="02020603050405020304" pitchFamily="18" charset="0"/>
                <a:ea typeface="黑体" panose="02010609060101010101" pitchFamily="2" charset="-122"/>
              </a:rPr>
              <a:t>已</a:t>
            </a:r>
            <a:r>
              <a:rPr lang="zh-CN" altLang="en-US" sz="3600" b="1" dirty="0">
                <a:solidFill>
                  <a:srgbClr val="FF0000"/>
                </a:solidFill>
                <a:latin typeface="Times New Roman" panose="02020603050405020304" pitchFamily="18" charset="0"/>
                <a:ea typeface="黑体" panose="02010609060101010101" pitchFamily="2" charset="-122"/>
              </a:rPr>
              <a:t>失期</a:t>
            </a:r>
            <a:r>
              <a:rPr lang="zh-CN" altLang="en-US" sz="3600" b="1" dirty="0">
                <a:latin typeface="Times New Roman" panose="02020603050405020304" pitchFamily="18" charset="0"/>
                <a:ea typeface="黑体" panose="02010609060101010101" pitchFamily="2" charset="-122"/>
              </a:rPr>
              <a:t>。</a:t>
            </a:r>
          </a:p>
          <a:p>
            <a:endParaRPr lang="zh-CN" altLang="en-US" sz="3600" b="1" dirty="0">
              <a:latin typeface="Times New Roman" panose="02020603050405020304" pitchFamily="18" charset="0"/>
              <a:ea typeface="黑体" panose="02010609060101010101" pitchFamily="2" charset="-122"/>
            </a:endParaRPr>
          </a:p>
          <a:p>
            <a:r>
              <a:rPr lang="zh-CN" altLang="en-US" sz="3600" b="1" dirty="0">
                <a:latin typeface="Times New Roman" panose="02020603050405020304" pitchFamily="18" charset="0"/>
                <a:ea typeface="黑体" panose="02010609060101010101" pitchFamily="2" charset="-122"/>
              </a:rPr>
              <a:t>失期，</a:t>
            </a:r>
            <a:r>
              <a:rPr lang="zh-CN" altLang="en-US" sz="3600" b="1" dirty="0">
                <a:solidFill>
                  <a:srgbClr val="FF0000"/>
                </a:solidFill>
                <a:latin typeface="Times New Roman" panose="02020603050405020304" pitchFamily="18" charset="0"/>
                <a:ea typeface="黑体" panose="02010609060101010101" pitchFamily="2" charset="-122"/>
              </a:rPr>
              <a:t>法</a:t>
            </a:r>
            <a:r>
              <a:rPr lang="zh-CN" altLang="en-US" sz="3600" b="1" dirty="0">
                <a:latin typeface="Times New Roman" panose="02020603050405020304" pitchFamily="18" charset="0"/>
                <a:ea typeface="黑体" panose="02010609060101010101" pitchFamily="2" charset="-122"/>
              </a:rPr>
              <a:t>皆斩。</a:t>
            </a:r>
          </a:p>
        </p:txBody>
      </p:sp>
      <p:sp>
        <p:nvSpPr>
          <p:cNvPr id="86019" name="Text Box 3"/>
          <p:cNvSpPr txBox="1"/>
          <p:nvPr/>
        </p:nvSpPr>
        <p:spPr>
          <a:xfrm>
            <a:off x="3059113" y="1142683"/>
            <a:ext cx="1296987"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征发</a:t>
            </a:r>
          </a:p>
        </p:txBody>
      </p:sp>
      <p:sp>
        <p:nvSpPr>
          <p:cNvPr id="86020" name="Text Box 4"/>
          <p:cNvSpPr txBox="1"/>
          <p:nvPr/>
        </p:nvSpPr>
        <p:spPr>
          <a:xfrm>
            <a:off x="4145598" y="1142683"/>
            <a:ext cx="3024187"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指贫苦人民</a:t>
            </a:r>
          </a:p>
        </p:txBody>
      </p:sp>
      <p:sp>
        <p:nvSpPr>
          <p:cNvPr id="86021" name="Text Box 5"/>
          <p:cNvSpPr txBox="1"/>
          <p:nvPr/>
        </p:nvSpPr>
        <p:spPr>
          <a:xfrm>
            <a:off x="6606540" y="1032828"/>
            <a:ext cx="2555875" cy="1066800"/>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同“谪”，发放，调配</a:t>
            </a:r>
          </a:p>
        </p:txBody>
      </p:sp>
      <p:sp>
        <p:nvSpPr>
          <p:cNvPr id="86022" name="Text Box 6"/>
          <p:cNvSpPr txBox="1"/>
          <p:nvPr/>
        </p:nvSpPr>
        <p:spPr>
          <a:xfrm>
            <a:off x="1245235" y="2201545"/>
            <a:ext cx="1296988"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停驻</a:t>
            </a:r>
          </a:p>
        </p:txBody>
      </p:sp>
      <p:sp>
        <p:nvSpPr>
          <p:cNvPr id="86023" name="Text Box 7"/>
          <p:cNvSpPr txBox="1"/>
          <p:nvPr/>
        </p:nvSpPr>
        <p:spPr>
          <a:xfrm>
            <a:off x="5965825" y="2201545"/>
            <a:ext cx="1270000" cy="579438"/>
          </a:xfrm>
          <a:prstGeom prst="rect">
            <a:avLst/>
          </a:prstGeom>
          <a:noFill/>
          <a:ln w="9525">
            <a:noFill/>
          </a:ln>
        </p:spPr>
        <p:txBody>
          <a:bodyPr anchor="t">
            <a:spAutoFit/>
          </a:bodyPr>
          <a:lstStyle/>
          <a:p>
            <a:r>
              <a:rPr lang="zh-CN" altLang="en-US" sz="3200" b="1" dirty="0">
                <a:solidFill>
                  <a:srgbClr val="0000FF"/>
                </a:solidFill>
                <a:latin typeface="Times New Roman" panose="02020603050405020304" pitchFamily="18" charset="0"/>
                <a:ea typeface="黑体" panose="02010609060101010101" pitchFamily="2" charset="-122"/>
              </a:rPr>
              <a:t>编次</a:t>
            </a:r>
          </a:p>
        </p:txBody>
      </p:sp>
      <p:sp>
        <p:nvSpPr>
          <p:cNvPr id="86024" name="Text Box 8"/>
          <p:cNvSpPr txBox="1"/>
          <p:nvPr/>
        </p:nvSpPr>
        <p:spPr>
          <a:xfrm>
            <a:off x="6606223" y="2405698"/>
            <a:ext cx="2700337"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当在征发之列</a:t>
            </a:r>
          </a:p>
        </p:txBody>
      </p:sp>
      <p:sp>
        <p:nvSpPr>
          <p:cNvPr id="86025" name="Text Box 9"/>
          <p:cNvSpPr txBox="1"/>
          <p:nvPr/>
        </p:nvSpPr>
        <p:spPr>
          <a:xfrm>
            <a:off x="1752600" y="3425825"/>
            <a:ext cx="3106738"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适逢，恰巧遇到</a:t>
            </a:r>
          </a:p>
        </p:txBody>
      </p:sp>
      <p:sp>
        <p:nvSpPr>
          <p:cNvPr id="86026" name="Text Box 10"/>
          <p:cNvSpPr txBox="1"/>
          <p:nvPr/>
        </p:nvSpPr>
        <p:spPr>
          <a:xfrm>
            <a:off x="5921375" y="3488373"/>
            <a:ext cx="131445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估计</a:t>
            </a:r>
          </a:p>
        </p:txBody>
      </p:sp>
      <p:sp>
        <p:nvSpPr>
          <p:cNvPr id="86027" name="Text Box 11"/>
          <p:cNvSpPr txBox="1"/>
          <p:nvPr/>
        </p:nvSpPr>
        <p:spPr>
          <a:xfrm>
            <a:off x="7404735" y="3488373"/>
            <a:ext cx="1296988"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误期</a:t>
            </a:r>
          </a:p>
        </p:txBody>
      </p:sp>
      <p:sp>
        <p:nvSpPr>
          <p:cNvPr id="86028" name="Text Box 12"/>
          <p:cNvSpPr txBox="1"/>
          <p:nvPr/>
        </p:nvSpPr>
        <p:spPr>
          <a:xfrm>
            <a:off x="1140143" y="4730433"/>
            <a:ext cx="4464050" cy="1066800"/>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按照秦朝法律，</a:t>
            </a:r>
          </a:p>
          <a:p>
            <a:r>
              <a:rPr lang="zh-CN" altLang="en-US" sz="3200" b="1" dirty="0">
                <a:solidFill>
                  <a:schemeClr val="hlink"/>
                </a:solidFill>
                <a:latin typeface="Times New Roman" panose="02020603050405020304" pitchFamily="18" charset="0"/>
                <a:ea typeface="黑体" panose="02010609060101010101" pitchFamily="2" charset="-122"/>
              </a:rPr>
              <a:t>名词作状语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box(in)">
                                      <p:cBhvr>
                                        <p:cTn id="7" dur="50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box(in)">
                                      <p:cBhvr>
                                        <p:cTn id="12" dur="500"/>
                                        <p:tgtEl>
                                          <p:spTgt spid="8602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6021"/>
                                        </p:tgtEl>
                                        <p:attrNameLst>
                                          <p:attrName>style.visibility</p:attrName>
                                        </p:attrNameLst>
                                      </p:cBhvr>
                                      <p:to>
                                        <p:strVal val="visible"/>
                                      </p:to>
                                    </p:set>
                                    <p:animEffect transition="in" filter="box(in)">
                                      <p:cBhvr>
                                        <p:cTn id="17" dur="500"/>
                                        <p:tgtEl>
                                          <p:spTgt spid="8602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6022"/>
                                        </p:tgtEl>
                                        <p:attrNameLst>
                                          <p:attrName>style.visibility</p:attrName>
                                        </p:attrNameLst>
                                      </p:cBhvr>
                                      <p:to>
                                        <p:strVal val="visible"/>
                                      </p:to>
                                    </p:set>
                                    <p:animEffect transition="in" filter="box(in)">
                                      <p:cBhvr>
                                        <p:cTn id="22" dur="500"/>
                                        <p:tgtEl>
                                          <p:spTgt spid="8602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6023"/>
                                        </p:tgtEl>
                                        <p:attrNameLst>
                                          <p:attrName>style.visibility</p:attrName>
                                        </p:attrNameLst>
                                      </p:cBhvr>
                                      <p:to>
                                        <p:strVal val="visible"/>
                                      </p:to>
                                    </p:set>
                                    <p:animEffect transition="in" filter="box(in)">
                                      <p:cBhvr>
                                        <p:cTn id="27" dur="500"/>
                                        <p:tgtEl>
                                          <p:spTgt spid="8602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6024"/>
                                        </p:tgtEl>
                                        <p:attrNameLst>
                                          <p:attrName>style.visibility</p:attrName>
                                        </p:attrNameLst>
                                      </p:cBhvr>
                                      <p:to>
                                        <p:strVal val="visible"/>
                                      </p:to>
                                    </p:set>
                                    <p:animEffect transition="in" filter="box(in)">
                                      <p:cBhvr>
                                        <p:cTn id="32" dur="500"/>
                                        <p:tgtEl>
                                          <p:spTgt spid="8602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86025"/>
                                        </p:tgtEl>
                                        <p:attrNameLst>
                                          <p:attrName>style.visibility</p:attrName>
                                        </p:attrNameLst>
                                      </p:cBhvr>
                                      <p:to>
                                        <p:strVal val="visible"/>
                                      </p:to>
                                    </p:set>
                                    <p:animEffect transition="in" filter="box(in)">
                                      <p:cBhvr>
                                        <p:cTn id="37" dur="500"/>
                                        <p:tgtEl>
                                          <p:spTgt spid="8602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86026"/>
                                        </p:tgtEl>
                                        <p:attrNameLst>
                                          <p:attrName>style.visibility</p:attrName>
                                        </p:attrNameLst>
                                      </p:cBhvr>
                                      <p:to>
                                        <p:strVal val="visible"/>
                                      </p:to>
                                    </p:set>
                                    <p:animEffect transition="in" filter="box(in)">
                                      <p:cBhvr>
                                        <p:cTn id="42" dur="500"/>
                                        <p:tgtEl>
                                          <p:spTgt spid="8602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86027"/>
                                        </p:tgtEl>
                                        <p:attrNameLst>
                                          <p:attrName>style.visibility</p:attrName>
                                        </p:attrNameLst>
                                      </p:cBhvr>
                                      <p:to>
                                        <p:strVal val="visible"/>
                                      </p:to>
                                    </p:set>
                                    <p:animEffect transition="in" filter="box(in)">
                                      <p:cBhvr>
                                        <p:cTn id="47" dur="500"/>
                                        <p:tgtEl>
                                          <p:spTgt spid="8602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86028"/>
                                        </p:tgtEl>
                                        <p:attrNameLst>
                                          <p:attrName>style.visibility</p:attrName>
                                        </p:attrNameLst>
                                      </p:cBhvr>
                                      <p:to>
                                        <p:strVal val="visible"/>
                                      </p:to>
                                    </p:set>
                                    <p:animEffect transition="in" filter="box(in)">
                                      <p:cBhvr>
                                        <p:cTn id="52" dur="500"/>
                                        <p:tgtEl>
                                          <p:spTgt spid="86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P spid="86020" grpId="0"/>
      <p:bldP spid="86021" grpId="0"/>
      <p:bldP spid="86022" grpId="0"/>
      <p:bldP spid="86023" grpId="0"/>
      <p:bldP spid="86024" grpId="0"/>
      <p:bldP spid="86025" grpId="0"/>
      <p:bldP spid="86026" grpId="0"/>
      <p:bldP spid="86027" grpId="0"/>
      <p:bldP spid="860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p:nvPr/>
        </p:nvSpPr>
        <p:spPr>
          <a:xfrm>
            <a:off x="1743075" y="1339850"/>
            <a:ext cx="184150" cy="457200"/>
          </a:xfrm>
          <a:prstGeom prst="rect">
            <a:avLst/>
          </a:prstGeom>
          <a:noFill/>
          <a:ln w="9525">
            <a:noFill/>
          </a:ln>
        </p:spPr>
        <p:txBody>
          <a:bodyPr wrap="none" anchor="t">
            <a:spAutoFit/>
          </a:bodyPr>
          <a:lstStyle/>
          <a:p>
            <a:endParaRPr lang="zh-CN" altLang="en-US" dirty="0">
              <a:latin typeface="Times New Roman" panose="02020603050405020304" pitchFamily="18" charset="0"/>
              <a:ea typeface="宋体" panose="02010600030101010101" pitchFamily="2" charset="-122"/>
            </a:endParaRPr>
          </a:p>
        </p:txBody>
      </p:sp>
      <p:sp>
        <p:nvSpPr>
          <p:cNvPr id="16386" name="Rectangle 3"/>
          <p:cNvSpPr/>
          <p:nvPr/>
        </p:nvSpPr>
        <p:spPr>
          <a:xfrm>
            <a:off x="250825" y="188913"/>
            <a:ext cx="8424863" cy="6000750"/>
          </a:xfrm>
          <a:prstGeom prst="rect">
            <a:avLst/>
          </a:prstGeom>
          <a:noFill/>
          <a:ln w="9525">
            <a:noFill/>
          </a:ln>
        </p:spPr>
        <p:txBody>
          <a:bodyPr anchor="t">
            <a:spAutoFit/>
          </a:bodyPr>
          <a:lstStyle/>
          <a:p>
            <a:r>
              <a:rPr lang="zh-CN" altLang="en-US" sz="4000" b="1" dirty="0">
                <a:solidFill>
                  <a:schemeClr val="hlink"/>
                </a:solidFill>
                <a:latin typeface="Times New Roman" panose="02020603050405020304" pitchFamily="18" charset="0"/>
                <a:ea typeface="黑体" panose="02010609060101010101" pitchFamily="2" charset="-122"/>
              </a:rPr>
              <a:t>　　                                       </a:t>
            </a:r>
            <a:r>
              <a:rPr lang="zh-CN" altLang="en-US" sz="4800" b="1" dirty="0">
                <a:solidFill>
                  <a:srgbClr val="008080"/>
                </a:solidFill>
                <a:latin typeface="华文新魏" pitchFamily="2" charset="-122"/>
                <a:ea typeface="华文新魏" pitchFamily="2" charset="-122"/>
              </a:rPr>
              <a:t>秦二世元年七月，征发贫苦人民去驻守渔阳，九百人停驻在大泽乡。陈胜、吴广都被编入谪戍的队伍，做了小头目。</a:t>
            </a:r>
            <a:r>
              <a:rPr lang="zh-CN" altLang="en-US" sz="4800" b="1" dirty="0">
                <a:solidFill>
                  <a:srgbClr val="FF0000"/>
                </a:solidFill>
                <a:latin typeface="华文新魏" pitchFamily="2" charset="-122"/>
                <a:ea typeface="华文新魏" pitchFamily="2" charset="-122"/>
              </a:rPr>
              <a:t>恰巧遇到天下大雨，道路不通，估计已经误期。误期，按照秦朝法律都要斩首。</a:t>
            </a:r>
            <a:r>
              <a:rPr lang="zh-CN" altLang="en-US" sz="4800" dirty="0">
                <a:solidFill>
                  <a:srgbClr val="FF0000"/>
                </a:solidFill>
                <a:latin typeface="华文新魏" pitchFamily="2" charset="-122"/>
                <a:ea typeface="华文新魏" pitchFamily="2" charset="-122"/>
              </a:rPr>
              <a:t> </a:t>
            </a:r>
          </a:p>
        </p:txBody>
      </p:sp>
      <p:sp>
        <p:nvSpPr>
          <p:cNvPr id="16387" name="Text Box 4"/>
          <p:cNvSpPr txBox="1"/>
          <p:nvPr/>
        </p:nvSpPr>
        <p:spPr>
          <a:xfrm>
            <a:off x="250825" y="0"/>
            <a:ext cx="8713788" cy="731838"/>
          </a:xfrm>
          <a:prstGeom prst="rect">
            <a:avLst/>
          </a:prstGeom>
          <a:noFill/>
          <a:ln w="9525">
            <a:noFill/>
          </a:ln>
        </p:spPr>
        <p:txBody>
          <a:bodyPr anchor="t">
            <a:spAutoFit/>
          </a:bodyPr>
          <a:lstStyle/>
          <a:p>
            <a:pPr>
              <a:spcBef>
                <a:spcPct val="50000"/>
              </a:spcBef>
            </a:pPr>
            <a:r>
              <a:rPr lang="zh-CN" altLang="en-US" sz="1800" b="1" dirty="0">
                <a:latin typeface="黑体" panose="02010609060101010101" pitchFamily="2" charset="-122"/>
                <a:ea typeface="黑体" panose="02010609060101010101" pitchFamily="2" charset="-122"/>
              </a:rPr>
              <a:t>二世元年七月，发闾左谪戍渔阳，九百人屯大泽乡。陈胜、吴广皆次当行，为屯长。会天大雨，道不通，度已失期。失期，法皆斩。</a:t>
            </a:r>
            <a:r>
              <a:rPr lang="zh-CN" altLang="en-US" dirty="0">
                <a:latin typeface="黑体" panose="02010609060101010101" pitchFamily="2" charset="-122"/>
                <a:ea typeface="黑体" panose="02010609060101010101" pitchFamily="2" charset="-122"/>
              </a:rPr>
              <a:t> </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p:nvPr/>
        </p:nvSpPr>
        <p:spPr>
          <a:xfrm>
            <a:off x="468313" y="357188"/>
            <a:ext cx="8247062" cy="6069012"/>
          </a:xfrm>
          <a:prstGeom prst="rect">
            <a:avLst/>
          </a:prstGeom>
          <a:noFill/>
          <a:ln w="9525">
            <a:noFill/>
          </a:ln>
        </p:spPr>
        <p:txBody>
          <a:bodyPr anchor="t"/>
          <a:lstStyle/>
          <a:p>
            <a:pPr marL="342900" indent="-342900">
              <a:spcBef>
                <a:spcPct val="20000"/>
              </a:spcBef>
            </a:pPr>
            <a:r>
              <a:rPr lang="zh-CN" altLang="en-US" sz="7200" b="1" dirty="0">
                <a:latin typeface="Times New Roman" panose="02020603050405020304" pitchFamily="18" charset="0"/>
                <a:ea typeface="宋体" panose="02010600030101010101" pitchFamily="2" charset="-122"/>
              </a:rPr>
              <a:t>   找一找</a:t>
            </a:r>
            <a:r>
              <a:rPr lang="en-US" altLang="zh-CN" sz="7200" b="1" dirty="0">
                <a:latin typeface="Times New Roman" panose="02020603050405020304" pitchFamily="18" charset="0"/>
              </a:rPr>
              <a:t>, </a:t>
            </a:r>
            <a:r>
              <a:rPr lang="zh-CN" altLang="en-US" sz="7200" b="1" dirty="0">
                <a:latin typeface="Times New Roman" panose="02020603050405020304" pitchFamily="18" charset="0"/>
                <a:ea typeface="宋体" panose="02010600030101010101" pitchFamily="2" charset="-122"/>
              </a:rPr>
              <a:t>想一想</a:t>
            </a:r>
            <a:endParaRPr lang="en-US" altLang="zh-CN" sz="7200" b="1" dirty="0">
              <a:latin typeface="Times New Roman" panose="02020603050405020304" pitchFamily="18" charset="0"/>
            </a:endParaRPr>
          </a:p>
          <a:p>
            <a:pPr marL="342900" indent="-342900"/>
            <a:r>
              <a:rPr lang="zh-CN" altLang="en-US" sz="5400" b="1" dirty="0">
                <a:latin typeface="Times New Roman" panose="02020603050405020304" pitchFamily="18" charset="0"/>
                <a:ea typeface="宋体" panose="02010600030101010101" pitchFamily="2" charset="-122"/>
              </a:rPr>
              <a:t>    </a:t>
            </a:r>
            <a:r>
              <a:rPr lang="en-US" altLang="zh-CN" b="1" dirty="0">
                <a:latin typeface="黑体" panose="02010609060101010101" pitchFamily="2" charset="-122"/>
                <a:ea typeface="黑体" panose="02010609060101010101" pitchFamily="2" charset="-122"/>
              </a:rPr>
              <a:t>1</a:t>
            </a:r>
            <a:r>
              <a:rPr lang="zh-CN" altLang="en-US" b="1" dirty="0">
                <a:latin typeface="黑体" panose="02010609060101010101" pitchFamily="2" charset="-122"/>
                <a:ea typeface="黑体" panose="02010609060101010101" pitchFamily="2" charset="-122"/>
              </a:rPr>
              <a:t>、交待起义时间的语句是：</a:t>
            </a:r>
          </a:p>
          <a:p>
            <a:pPr marL="342900" indent="-342900"/>
            <a:r>
              <a:rPr lang="en-US" altLang="zh-CN" b="1" dirty="0">
                <a:latin typeface="黑体" panose="02010609060101010101" pitchFamily="2" charset="-122"/>
                <a:ea typeface="黑体" panose="02010609060101010101" pitchFamily="2" charset="-122"/>
              </a:rPr>
              <a:t>    2</a:t>
            </a:r>
            <a:r>
              <a:rPr lang="zh-CN" altLang="en-US" b="1" dirty="0">
                <a:latin typeface="黑体" panose="02010609060101010101" pitchFamily="2" charset="-122"/>
                <a:ea typeface="黑体" panose="02010609060101010101" pitchFamily="2" charset="-122"/>
              </a:rPr>
              <a:t>、交待起义地点的语句是：</a:t>
            </a:r>
          </a:p>
          <a:p>
            <a:pPr marL="342900" indent="-342900"/>
            <a:r>
              <a:rPr lang="en-US" altLang="zh-CN" b="1" dirty="0">
                <a:latin typeface="黑体" panose="02010609060101010101" pitchFamily="2" charset="-122"/>
                <a:ea typeface="黑体" panose="02010609060101010101" pitchFamily="2" charset="-122"/>
              </a:rPr>
              <a:t>    3</a:t>
            </a:r>
            <a:r>
              <a:rPr lang="zh-CN" altLang="en-US" b="1" dirty="0">
                <a:latin typeface="黑体" panose="02010609060101010101" pitchFamily="2" charset="-122"/>
                <a:ea typeface="黑体" panose="02010609060101010101" pitchFamily="2" charset="-122"/>
              </a:rPr>
              <a:t>、起义的直接原因：</a:t>
            </a:r>
            <a:endParaRPr lang="en-US" altLang="zh-CN" sz="5400" b="1" dirty="0">
              <a:latin typeface="黑体" panose="02010609060101010101" pitchFamily="2" charset="-122"/>
              <a:ea typeface="黑体" panose="02010609060101010101" pitchFamily="2" charset="-122"/>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zh-CN" altLang="en-US" sz="5400" b="1" dirty="0">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r>
              <a:rPr lang="zh-CN" altLang="en-US" sz="5400" b="1" dirty="0">
                <a:solidFill>
                  <a:srgbClr val="FF0000"/>
                </a:solidFill>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en-US" altLang="zh-CN" sz="5400" b="1" dirty="0">
                <a:latin typeface="Times New Roman" panose="02020603050405020304" pitchFamily="18" charset="0"/>
              </a:rPr>
              <a:t>        </a:t>
            </a:r>
            <a:endParaRPr lang="en-US" altLang="zh-CN" sz="5400" b="1" dirty="0">
              <a:solidFill>
                <a:srgbClr val="FF0000"/>
              </a:solidFill>
              <a:latin typeface="Times New Roman" panose="02020603050405020304" pitchFamily="18" charset="0"/>
            </a:endParaRPr>
          </a:p>
          <a:p>
            <a:pPr marL="342900" indent="-342900">
              <a:spcBef>
                <a:spcPct val="20000"/>
              </a:spcBef>
            </a:pPr>
            <a:endParaRPr lang="zh-CN" altLang="en-US" sz="7200" b="1" dirty="0">
              <a:latin typeface="Times New Roman" panose="02020603050405020304" pitchFamily="18" charset="0"/>
              <a:ea typeface="宋体" panose="02010600030101010101" pitchFamily="2" charset="-122"/>
            </a:endParaRPr>
          </a:p>
        </p:txBody>
      </p:sp>
      <p:sp>
        <p:nvSpPr>
          <p:cNvPr id="88067" name="Rectangle 3"/>
          <p:cNvSpPr/>
          <p:nvPr/>
        </p:nvSpPr>
        <p:spPr>
          <a:xfrm>
            <a:off x="5219700" y="1773238"/>
            <a:ext cx="2022475" cy="457200"/>
          </a:xfrm>
          <a:prstGeom prst="rect">
            <a:avLst/>
          </a:prstGeom>
          <a:noFill/>
          <a:ln w="9525">
            <a:noFill/>
          </a:ln>
        </p:spPr>
        <p:txBody>
          <a:bodyPr wrap="none" anchor="t">
            <a:spAutoFit/>
          </a:bodyPr>
          <a:lstStyle/>
          <a:p>
            <a:r>
              <a:rPr lang="zh-CN" altLang="en-US" b="1" dirty="0">
                <a:solidFill>
                  <a:srgbClr val="A50021"/>
                </a:solidFill>
                <a:latin typeface="Times New Roman" panose="02020603050405020304" pitchFamily="18" charset="0"/>
                <a:ea typeface="黑体" panose="02010609060101010101" pitchFamily="2" charset="-122"/>
              </a:rPr>
              <a:t>二世元年七月</a:t>
            </a:r>
          </a:p>
        </p:txBody>
      </p:sp>
      <p:sp>
        <p:nvSpPr>
          <p:cNvPr id="88068" name="Rectangle 4"/>
          <p:cNvSpPr/>
          <p:nvPr/>
        </p:nvSpPr>
        <p:spPr>
          <a:xfrm>
            <a:off x="5219700" y="2276475"/>
            <a:ext cx="2328863" cy="457200"/>
          </a:xfrm>
          <a:prstGeom prst="rect">
            <a:avLst/>
          </a:prstGeom>
          <a:noFill/>
          <a:ln w="9525">
            <a:noFill/>
          </a:ln>
        </p:spPr>
        <p:txBody>
          <a:bodyPr wrap="none" anchor="t">
            <a:spAutoFit/>
          </a:bodyPr>
          <a:lstStyle/>
          <a:p>
            <a:r>
              <a:rPr lang="zh-CN" altLang="en-US" b="1" dirty="0">
                <a:solidFill>
                  <a:srgbClr val="A50021"/>
                </a:solidFill>
                <a:latin typeface="Times New Roman" panose="02020603050405020304" pitchFamily="18" charset="0"/>
                <a:ea typeface="黑体" panose="02010609060101010101" pitchFamily="2" charset="-122"/>
              </a:rPr>
              <a:t>九百人屯大泽乡</a:t>
            </a:r>
          </a:p>
        </p:txBody>
      </p:sp>
      <p:sp>
        <p:nvSpPr>
          <p:cNvPr id="88069" name="Text Box 5"/>
          <p:cNvSpPr txBox="1"/>
          <p:nvPr/>
        </p:nvSpPr>
        <p:spPr>
          <a:xfrm>
            <a:off x="468313" y="3500438"/>
            <a:ext cx="8424862" cy="2014537"/>
          </a:xfrm>
          <a:prstGeom prst="rect">
            <a:avLst/>
          </a:prstGeom>
          <a:noFill/>
          <a:ln w="9525">
            <a:noFill/>
          </a:ln>
        </p:spPr>
        <p:txBody>
          <a:bodyPr anchor="t">
            <a:spAutoFit/>
          </a:bodyPr>
          <a:lstStyle/>
          <a:p>
            <a:r>
              <a:rPr lang="en-US" altLang="zh-CN" sz="2800" b="1" dirty="0">
                <a:solidFill>
                  <a:srgbClr val="A50021"/>
                </a:solidFill>
                <a:latin typeface="黑体" panose="02010609060101010101" pitchFamily="2" charset="-122"/>
                <a:ea typeface="黑体" panose="02010609060101010101" pitchFamily="2" charset="-122"/>
              </a:rPr>
              <a:t>3</a:t>
            </a:r>
            <a:r>
              <a:rPr lang="zh-CN" altLang="en-US" sz="2800" b="1" dirty="0">
                <a:solidFill>
                  <a:srgbClr val="A50021"/>
                </a:solidFill>
                <a:latin typeface="黑体" panose="02010609060101010101" pitchFamily="2" charset="-122"/>
                <a:ea typeface="黑体" panose="02010609060101010101" pitchFamily="2" charset="-122"/>
              </a:rPr>
              <a:t>、会天大雨，道不通，度已失期。失期，法皆斩。</a:t>
            </a:r>
          </a:p>
          <a:p>
            <a:r>
              <a:rPr lang="zh-CN" altLang="en-US" sz="2800" b="1" dirty="0">
                <a:solidFill>
                  <a:srgbClr val="A50021"/>
                </a:solidFill>
                <a:latin typeface="黑体" panose="02010609060101010101" pitchFamily="2" charset="-122"/>
                <a:ea typeface="黑体" panose="02010609060101010101" pitchFamily="2" charset="-122"/>
              </a:rPr>
              <a:t>      </a:t>
            </a:r>
          </a:p>
          <a:p>
            <a:r>
              <a:rPr lang="zh-CN" altLang="en-US" sz="2800" b="1" dirty="0">
                <a:solidFill>
                  <a:srgbClr val="A50021"/>
                </a:solidFill>
                <a:latin typeface="黑体" panose="02010609060101010101" pitchFamily="2" charset="-122"/>
                <a:ea typeface="黑体" panose="02010609060101010101" pitchFamily="2" charset="-122"/>
              </a:rPr>
              <a:t>   自己的话</a:t>
            </a:r>
            <a:r>
              <a:rPr lang="en-US" altLang="zh-CN" sz="2800" b="1" dirty="0">
                <a:solidFill>
                  <a:srgbClr val="A50021"/>
                </a:solidFill>
                <a:latin typeface="黑体" panose="02010609060101010101" pitchFamily="2" charset="-122"/>
                <a:ea typeface="黑体" panose="02010609060101010101" pitchFamily="2" charset="-122"/>
              </a:rPr>
              <a:t>:</a:t>
            </a:r>
            <a:r>
              <a:rPr lang="zh-CN" altLang="en-US" sz="2800" b="1" dirty="0">
                <a:solidFill>
                  <a:srgbClr val="A50021"/>
                </a:solidFill>
                <a:latin typeface="黑体" panose="02010609060101010101" pitchFamily="2" charset="-122"/>
                <a:ea typeface="黑体" panose="02010609060101010101" pitchFamily="2" charset="-122"/>
              </a:rPr>
              <a:t>遇雨失期</a:t>
            </a:r>
            <a:r>
              <a:rPr lang="en-US" altLang="zh-CN" sz="2800" b="1" dirty="0">
                <a:solidFill>
                  <a:srgbClr val="A50021"/>
                </a:solidFill>
                <a:latin typeface="黑体" panose="02010609060101010101" pitchFamily="2" charset="-122"/>
                <a:ea typeface="黑体" panose="02010609060101010101" pitchFamily="2" charset="-122"/>
              </a:rPr>
              <a:t>,</a:t>
            </a:r>
            <a:r>
              <a:rPr lang="zh-CN" altLang="en-US" sz="2800" b="1" dirty="0">
                <a:solidFill>
                  <a:srgbClr val="A50021"/>
                </a:solidFill>
                <a:latin typeface="黑体" panose="02010609060101010101" pitchFamily="2" charset="-122"/>
                <a:ea typeface="黑体" panose="02010609060101010101" pitchFamily="2" charset="-122"/>
              </a:rPr>
              <a:t>法皆斩。</a:t>
            </a:r>
          </a:p>
          <a:p>
            <a:pPr>
              <a:spcBef>
                <a:spcPct val="50000"/>
              </a:spcBef>
            </a:pPr>
            <a:endParaRPr lang="zh-CN" altLang="en-US" sz="2800"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blinds(horizontal)">
                                      <p:cBhvr>
                                        <p:cTn id="7" dur="500"/>
                                        <p:tgtEl>
                                          <p:spTgt spid="8806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8068"/>
                                        </p:tgtEl>
                                        <p:attrNameLst>
                                          <p:attrName>style.visibility</p:attrName>
                                        </p:attrNameLst>
                                      </p:cBhvr>
                                      <p:to>
                                        <p:strVal val="visible"/>
                                      </p:to>
                                    </p:set>
                                    <p:anim calcmode="lin" valueType="num">
                                      <p:cBhvr additive="base">
                                        <p:cTn id="12" dur="500" fill="hold"/>
                                        <p:tgtEl>
                                          <p:spTgt spid="88068"/>
                                        </p:tgtEl>
                                        <p:attrNameLst>
                                          <p:attrName>ppt_x</p:attrName>
                                        </p:attrNameLst>
                                      </p:cBhvr>
                                      <p:tavLst>
                                        <p:tav tm="0">
                                          <p:val>
                                            <p:strVal val="#ppt_x"/>
                                          </p:val>
                                        </p:tav>
                                        <p:tav tm="100000">
                                          <p:val>
                                            <p:strVal val="#ppt_x"/>
                                          </p:val>
                                        </p:tav>
                                      </p:tavLst>
                                    </p:anim>
                                    <p:anim calcmode="lin" valueType="num">
                                      <p:cBhvr additive="base">
                                        <p:cTn id="13" dur="500" fill="hold"/>
                                        <p:tgtEl>
                                          <p:spTgt spid="8806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8069"/>
                                        </p:tgtEl>
                                        <p:attrNameLst>
                                          <p:attrName>style.visibility</p:attrName>
                                        </p:attrNameLst>
                                      </p:cBhvr>
                                      <p:to>
                                        <p:strVal val="visible"/>
                                      </p:to>
                                    </p:set>
                                    <p:animEffect transition="in" filter="blinds(horizontal)">
                                      <p:cBhvr>
                                        <p:cTn id="18" dur="500"/>
                                        <p:tgtEl>
                                          <p:spTgt spid="88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P spid="88068" grpId="0"/>
      <p:bldP spid="880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p:nvPr/>
        </p:nvSpPr>
        <p:spPr>
          <a:xfrm>
            <a:off x="468313" y="1268413"/>
            <a:ext cx="8247062" cy="3732212"/>
          </a:xfrm>
          <a:prstGeom prst="rect">
            <a:avLst/>
          </a:prstGeom>
          <a:noFill/>
          <a:ln w="9525">
            <a:noFill/>
          </a:ln>
        </p:spPr>
        <p:txBody>
          <a:bodyPr anchor="t"/>
          <a:lstStyle/>
          <a:p>
            <a:pPr marL="342900" indent="-342900">
              <a:spcBef>
                <a:spcPct val="20000"/>
              </a:spcBef>
            </a:pPr>
            <a:r>
              <a:rPr lang="zh-CN" altLang="en-US" sz="7200" b="1" dirty="0">
                <a:latin typeface="Times New Roman" panose="02020603050405020304" pitchFamily="18" charset="0"/>
                <a:ea typeface="宋体" panose="02010600030101010101" pitchFamily="2" charset="-122"/>
              </a:rPr>
              <a:t>  第一层</a:t>
            </a:r>
            <a:r>
              <a:rPr lang="en-US" altLang="zh-CN" sz="7200" b="1" dirty="0">
                <a:latin typeface="Times New Roman" panose="02020603050405020304" pitchFamily="18" charset="0"/>
              </a:rPr>
              <a:t>:</a:t>
            </a:r>
          </a:p>
          <a:p>
            <a:pPr marL="342900" indent="-342900">
              <a:spcBef>
                <a:spcPct val="20000"/>
              </a:spcBef>
            </a:pPr>
            <a:r>
              <a:rPr lang="zh-CN" altLang="en-US" sz="7200" b="1" dirty="0">
                <a:latin typeface="Times New Roman" panose="02020603050405020304" pitchFamily="18" charset="0"/>
                <a:ea typeface="宋体" panose="02010600030101010101" pitchFamily="2" charset="-122"/>
              </a:rPr>
              <a:t>写起义的背景和直接原因。</a:t>
            </a:r>
            <a:endParaRPr lang="en-US" altLang="zh-CN" sz="5400" b="1" dirty="0">
              <a:latin typeface="Times New Roman" panose="02020603050405020304" pitchFamily="18" charset="0"/>
            </a:endParaRPr>
          </a:p>
          <a:p>
            <a:pPr marL="342900" indent="-342900">
              <a:spcBef>
                <a:spcPct val="20000"/>
              </a:spcBef>
            </a:pPr>
            <a:r>
              <a:rPr lang="zh-CN" altLang="en-US" sz="5400" b="1" dirty="0">
                <a:solidFill>
                  <a:srgbClr val="FF0000"/>
                </a:solidFill>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en-US" altLang="zh-CN" sz="5400" b="1" dirty="0">
                <a:latin typeface="Times New Roman" panose="02020603050405020304" pitchFamily="18" charset="0"/>
              </a:rPr>
              <a:t>        </a:t>
            </a:r>
            <a:endParaRPr lang="en-US" altLang="zh-CN" sz="5400" b="1" dirty="0">
              <a:solidFill>
                <a:srgbClr val="FF0000"/>
              </a:solidFill>
              <a:latin typeface="Times New Roman" panose="02020603050405020304" pitchFamily="18" charset="0"/>
            </a:endParaRPr>
          </a:p>
          <a:p>
            <a:pPr marL="342900" indent="-342900">
              <a:spcBef>
                <a:spcPct val="20000"/>
              </a:spcBef>
            </a:pPr>
            <a:endParaRPr lang="zh-CN" altLang="en-US" sz="7200" b="1" dirty="0">
              <a:latin typeface="Times New Roman" panose="02020603050405020304" pitchFamily="18"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p:nvPr/>
        </p:nvSpPr>
        <p:spPr>
          <a:xfrm>
            <a:off x="179705" y="405130"/>
            <a:ext cx="9105265" cy="5015865"/>
          </a:xfrm>
          <a:prstGeom prst="rect">
            <a:avLst/>
          </a:prstGeom>
          <a:noFill/>
          <a:ln w="9525">
            <a:noFill/>
          </a:ln>
        </p:spPr>
        <p:txBody>
          <a:bodyPr wrap="square" anchor="t">
            <a:spAutoFit/>
          </a:bodyPr>
          <a:lstStyle/>
          <a:p>
            <a:r>
              <a:rPr lang="zh-CN" altLang="en-US" sz="3200" b="1" dirty="0">
                <a:latin typeface="Times New Roman" panose="02020603050405020304" pitchFamily="18" charset="0"/>
                <a:ea typeface="黑体" panose="02010609060101010101" pitchFamily="2" charset="-122"/>
              </a:rPr>
              <a:t>陈胜、吴广</a:t>
            </a:r>
            <a:r>
              <a:rPr lang="zh-CN" altLang="en-US" sz="3200" b="1" dirty="0">
                <a:solidFill>
                  <a:srgbClr val="FF0000"/>
                </a:solidFill>
                <a:latin typeface="Times New Roman" panose="02020603050405020304" pitchFamily="18" charset="0"/>
                <a:ea typeface="黑体" panose="02010609060101010101" pitchFamily="2" charset="-122"/>
              </a:rPr>
              <a:t>乃</a:t>
            </a:r>
            <a:r>
              <a:rPr lang="zh-CN" altLang="en-US" sz="3200" b="1" dirty="0">
                <a:latin typeface="Times New Roman" panose="02020603050405020304" pitchFamily="18" charset="0"/>
                <a:ea typeface="黑体" panose="02010609060101010101" pitchFamily="2" charset="-122"/>
              </a:rPr>
              <a:t>谋曰：“今</a:t>
            </a:r>
            <a:r>
              <a:rPr lang="zh-CN" altLang="en-US" sz="3200" b="1" dirty="0">
                <a:solidFill>
                  <a:srgbClr val="FF0000"/>
                </a:solidFill>
                <a:latin typeface="Times New Roman" panose="02020603050405020304" pitchFamily="18" charset="0"/>
                <a:ea typeface="黑体" panose="02010609060101010101" pitchFamily="2" charset="-122"/>
              </a:rPr>
              <a:t>亡</a:t>
            </a:r>
            <a:r>
              <a:rPr lang="zh-CN" altLang="en-US" sz="3200" b="1" dirty="0">
                <a:latin typeface="Times New Roman" panose="02020603050405020304" pitchFamily="18" charset="0"/>
                <a:ea typeface="黑体" panose="02010609060101010101" pitchFamily="2" charset="-122"/>
              </a:rPr>
              <a:t>亦死，</a:t>
            </a:r>
            <a:r>
              <a:rPr lang="zh-CN" altLang="en-US" sz="3200" b="1" dirty="0">
                <a:solidFill>
                  <a:srgbClr val="FF0000"/>
                </a:solidFill>
                <a:latin typeface="Times New Roman" panose="02020603050405020304" pitchFamily="18" charset="0"/>
                <a:ea typeface="黑体" panose="02010609060101010101" pitchFamily="2" charset="-122"/>
              </a:rPr>
              <a:t>举大计</a:t>
            </a:r>
            <a:r>
              <a:rPr lang="zh-CN" altLang="en-US" sz="3200" b="1" dirty="0">
                <a:latin typeface="Times New Roman" panose="02020603050405020304" pitchFamily="18" charset="0"/>
                <a:ea typeface="黑体" panose="02010609060101010101" pitchFamily="2" charset="-122"/>
              </a:rPr>
              <a:t>亦死，</a:t>
            </a:r>
          </a:p>
          <a:p>
            <a:endParaRPr lang="zh-CN" altLang="en-US" sz="3200" b="1" dirty="0">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等</a:t>
            </a:r>
            <a:r>
              <a:rPr lang="zh-CN" altLang="en-US" sz="3200" b="1" dirty="0">
                <a:latin typeface="Times New Roman" panose="02020603050405020304" pitchFamily="18" charset="0"/>
                <a:ea typeface="黑体" panose="02010609060101010101" pitchFamily="2" charset="-122"/>
              </a:rPr>
              <a:t>死，    </a:t>
            </a:r>
            <a:r>
              <a:rPr lang="zh-CN" altLang="en-US" sz="3200" b="1" dirty="0">
                <a:solidFill>
                  <a:srgbClr val="FF0000"/>
                </a:solidFill>
                <a:latin typeface="Times New Roman" panose="02020603050405020304" pitchFamily="18" charset="0"/>
                <a:ea typeface="黑体" panose="02010609060101010101" pitchFamily="2" charset="-122"/>
              </a:rPr>
              <a:t>死</a:t>
            </a:r>
            <a:r>
              <a:rPr lang="zh-CN" altLang="en-US" sz="3200" b="1" dirty="0">
                <a:solidFill>
                  <a:srgbClr val="FF3300"/>
                </a:solidFill>
                <a:latin typeface="Times New Roman" panose="02020603050405020304" pitchFamily="18" charset="0"/>
                <a:ea typeface="黑体" panose="02010609060101010101" pitchFamily="2" charset="-122"/>
              </a:rPr>
              <a:t>国</a:t>
            </a:r>
            <a:r>
              <a:rPr lang="zh-CN" altLang="en-US" sz="3200" b="1" dirty="0">
                <a:latin typeface="Times New Roman" panose="02020603050405020304" pitchFamily="18" charset="0"/>
                <a:ea typeface="黑体" panose="02010609060101010101" pitchFamily="2" charset="-122"/>
              </a:rPr>
              <a:t>可乎？”陈胜曰：“天下</a:t>
            </a:r>
            <a:r>
              <a:rPr lang="zh-CN" altLang="en-US" sz="3200" b="1" dirty="0">
                <a:solidFill>
                  <a:srgbClr val="FF0000"/>
                </a:solidFill>
                <a:latin typeface="Times New Roman" panose="02020603050405020304" pitchFamily="18" charset="0"/>
                <a:ea typeface="黑体" panose="02010609060101010101" pitchFamily="2" charset="-122"/>
              </a:rPr>
              <a:t>苦</a:t>
            </a:r>
            <a:r>
              <a:rPr lang="zh-CN" altLang="en-US" sz="3200" b="1" dirty="0">
                <a:solidFill>
                  <a:srgbClr val="FF3300"/>
                </a:solidFill>
                <a:latin typeface="Times New Roman" panose="02020603050405020304" pitchFamily="18" charset="0"/>
                <a:ea typeface="黑体" panose="02010609060101010101" pitchFamily="2" charset="-122"/>
              </a:rPr>
              <a:t>秦</a:t>
            </a:r>
            <a:r>
              <a:rPr lang="zh-CN" altLang="en-US" sz="3200" b="1" dirty="0">
                <a:latin typeface="Times New Roman" panose="02020603050405020304" pitchFamily="18" charset="0"/>
                <a:ea typeface="黑体" panose="02010609060101010101" pitchFamily="2" charset="-122"/>
              </a:rPr>
              <a:t>久矣。</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吾闻二世少子也，不当</a:t>
            </a:r>
            <a:r>
              <a:rPr lang="zh-CN" altLang="en-US" sz="3200" b="1" dirty="0">
                <a:solidFill>
                  <a:srgbClr val="FF0000"/>
                </a:solidFill>
                <a:latin typeface="Times New Roman" panose="02020603050405020304" pitchFamily="18" charset="0"/>
                <a:ea typeface="黑体" panose="02010609060101010101" pitchFamily="2" charset="-122"/>
              </a:rPr>
              <a:t>立</a:t>
            </a:r>
            <a:r>
              <a:rPr lang="zh-CN" altLang="en-US" sz="3200" b="1" dirty="0">
                <a:latin typeface="Times New Roman" panose="02020603050405020304" pitchFamily="18" charset="0"/>
                <a:ea typeface="黑体" panose="02010609060101010101" pitchFamily="2" charset="-122"/>
              </a:rPr>
              <a:t>，当立者</a:t>
            </a:r>
            <a:r>
              <a:rPr lang="zh-CN" altLang="en-US" sz="3200" b="1" dirty="0">
                <a:solidFill>
                  <a:srgbClr val="FF0000"/>
                </a:solidFill>
                <a:latin typeface="Times New Roman" panose="02020603050405020304" pitchFamily="18" charset="0"/>
                <a:ea typeface="黑体" panose="02010609060101010101" pitchFamily="2" charset="-122"/>
              </a:rPr>
              <a:t>乃</a:t>
            </a:r>
            <a:r>
              <a:rPr lang="zh-CN" altLang="en-US" sz="3200" b="1" dirty="0">
                <a:latin typeface="Times New Roman" panose="02020603050405020304" pitchFamily="18" charset="0"/>
                <a:ea typeface="黑体" panose="02010609060101010101" pitchFamily="2" charset="-122"/>
              </a:rPr>
              <a:t>公子扶苏。</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扶苏</a:t>
            </a:r>
            <a:r>
              <a:rPr lang="zh-CN" altLang="en-US" sz="3200" b="1" dirty="0">
                <a:solidFill>
                  <a:srgbClr val="FF0000"/>
                </a:solidFill>
                <a:latin typeface="Times New Roman" panose="02020603050405020304" pitchFamily="18" charset="0"/>
                <a:ea typeface="黑体" panose="02010609060101010101" pitchFamily="2" charset="-122"/>
              </a:rPr>
              <a:t>以    数    谏   故</a:t>
            </a:r>
            <a:r>
              <a:rPr lang="zh-CN" altLang="en-US" sz="3200" b="1" dirty="0">
                <a:latin typeface="Times New Roman" panose="02020603050405020304" pitchFamily="18" charset="0"/>
                <a:ea typeface="黑体" panose="02010609060101010101" pitchFamily="2" charset="-122"/>
              </a:rPr>
              <a:t>，上使外</a:t>
            </a:r>
            <a:r>
              <a:rPr lang="zh-CN" altLang="en-US" sz="3200" b="1" dirty="0">
                <a:solidFill>
                  <a:srgbClr val="FF0000"/>
                </a:solidFill>
                <a:latin typeface="Times New Roman" panose="02020603050405020304" pitchFamily="18" charset="0"/>
                <a:ea typeface="黑体" panose="02010609060101010101" pitchFamily="2" charset="-122"/>
              </a:rPr>
              <a:t>将</a:t>
            </a:r>
            <a:r>
              <a:rPr lang="zh-CN" altLang="en-US" sz="3200" b="1" dirty="0">
                <a:latin typeface="Times New Roman" panose="02020603050405020304" pitchFamily="18" charset="0"/>
                <a:ea typeface="黑体" panose="02010609060101010101" pitchFamily="2" charset="-122"/>
              </a:rPr>
              <a:t>兵。今</a:t>
            </a:r>
            <a:r>
              <a:rPr lang="zh-CN" altLang="en-US" sz="3200" b="1" dirty="0">
                <a:solidFill>
                  <a:srgbClr val="FF0000"/>
                </a:solidFill>
                <a:latin typeface="Times New Roman" panose="02020603050405020304" pitchFamily="18" charset="0"/>
                <a:ea typeface="黑体" panose="02010609060101010101" pitchFamily="2" charset="-122"/>
              </a:rPr>
              <a:t>或</a:t>
            </a:r>
            <a:r>
              <a:rPr lang="zh-CN" altLang="en-US" sz="3200" b="1" dirty="0">
                <a:latin typeface="Times New Roman" panose="02020603050405020304" pitchFamily="18" charset="0"/>
                <a:ea typeface="黑体" panose="02010609060101010101" pitchFamily="2" charset="-122"/>
              </a:rPr>
              <a:t>闻无</a:t>
            </a:r>
          </a:p>
          <a:p>
            <a:endParaRPr lang="zh-CN" altLang="en-US" sz="3200" b="1" dirty="0">
              <a:latin typeface="Times New Roman" panose="02020603050405020304" pitchFamily="18" charset="0"/>
              <a:ea typeface="黑体" panose="02010609060101010101" pitchFamily="2" charset="-122"/>
            </a:endParaRP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罪，二世杀之。百姓多闻其贤，未知其死也。</a:t>
            </a:r>
          </a:p>
        </p:txBody>
      </p:sp>
      <p:sp>
        <p:nvSpPr>
          <p:cNvPr id="91139" name="Text Box 3"/>
          <p:cNvSpPr txBox="1"/>
          <p:nvPr/>
        </p:nvSpPr>
        <p:spPr>
          <a:xfrm>
            <a:off x="2057400" y="838200"/>
            <a:ext cx="22860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于是，就</a:t>
            </a:r>
          </a:p>
        </p:txBody>
      </p:sp>
      <p:sp>
        <p:nvSpPr>
          <p:cNvPr id="91140" name="Text Box 4"/>
          <p:cNvSpPr txBox="1"/>
          <p:nvPr/>
        </p:nvSpPr>
        <p:spPr>
          <a:xfrm>
            <a:off x="3886200" y="838200"/>
            <a:ext cx="24384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逃走 逃跑</a:t>
            </a:r>
          </a:p>
        </p:txBody>
      </p:sp>
      <p:sp>
        <p:nvSpPr>
          <p:cNvPr id="91141" name="Text Box 5"/>
          <p:cNvSpPr txBox="1"/>
          <p:nvPr/>
        </p:nvSpPr>
        <p:spPr>
          <a:xfrm>
            <a:off x="5651500" y="928688"/>
            <a:ext cx="33401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发动大事 ，指起义</a:t>
            </a:r>
          </a:p>
        </p:txBody>
      </p:sp>
      <p:sp>
        <p:nvSpPr>
          <p:cNvPr id="91142" name="Text Box 6"/>
          <p:cNvSpPr txBox="1"/>
          <p:nvPr/>
        </p:nvSpPr>
        <p:spPr>
          <a:xfrm>
            <a:off x="152400" y="1905000"/>
            <a:ext cx="12192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同样</a:t>
            </a:r>
          </a:p>
        </p:txBody>
      </p:sp>
      <p:sp>
        <p:nvSpPr>
          <p:cNvPr id="91143" name="Text Box 7"/>
          <p:cNvSpPr txBox="1"/>
          <p:nvPr/>
        </p:nvSpPr>
        <p:spPr>
          <a:xfrm>
            <a:off x="2057400" y="1905000"/>
            <a:ext cx="30480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 为国事而死</a:t>
            </a:r>
          </a:p>
        </p:txBody>
      </p:sp>
      <p:sp>
        <p:nvSpPr>
          <p:cNvPr id="91144" name="Text Box 8"/>
          <p:cNvSpPr txBox="1"/>
          <p:nvPr/>
        </p:nvSpPr>
        <p:spPr>
          <a:xfrm>
            <a:off x="5715000" y="1905000"/>
            <a:ext cx="34290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苦于秦（的统治）</a:t>
            </a:r>
          </a:p>
        </p:txBody>
      </p:sp>
      <p:sp>
        <p:nvSpPr>
          <p:cNvPr id="91145" name="Text Box 9"/>
          <p:cNvSpPr txBox="1"/>
          <p:nvPr/>
        </p:nvSpPr>
        <p:spPr>
          <a:xfrm>
            <a:off x="3924300" y="2819400"/>
            <a:ext cx="32385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立为国君</a:t>
            </a:r>
          </a:p>
        </p:txBody>
      </p:sp>
      <p:sp>
        <p:nvSpPr>
          <p:cNvPr id="91146" name="Text Box 10"/>
          <p:cNvSpPr txBox="1"/>
          <p:nvPr/>
        </p:nvSpPr>
        <p:spPr>
          <a:xfrm>
            <a:off x="6324600" y="2819400"/>
            <a:ext cx="7620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是</a:t>
            </a:r>
          </a:p>
        </p:txBody>
      </p:sp>
      <p:sp>
        <p:nvSpPr>
          <p:cNvPr id="91147" name="Text Box 11"/>
          <p:cNvSpPr txBox="1"/>
          <p:nvPr/>
        </p:nvSpPr>
        <p:spPr>
          <a:xfrm>
            <a:off x="539750" y="3716338"/>
            <a:ext cx="936625"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因为</a:t>
            </a:r>
          </a:p>
        </p:txBody>
      </p:sp>
      <p:sp>
        <p:nvSpPr>
          <p:cNvPr id="91148" name="Text Box 12"/>
          <p:cNvSpPr txBox="1"/>
          <p:nvPr/>
        </p:nvSpPr>
        <p:spPr>
          <a:xfrm>
            <a:off x="1547813" y="3860800"/>
            <a:ext cx="1008062"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屡次</a:t>
            </a:r>
          </a:p>
        </p:txBody>
      </p:sp>
      <p:sp>
        <p:nvSpPr>
          <p:cNvPr id="91149" name="Text Box 13"/>
          <p:cNvSpPr txBox="1"/>
          <p:nvPr/>
        </p:nvSpPr>
        <p:spPr>
          <a:xfrm>
            <a:off x="2484438" y="4005263"/>
            <a:ext cx="935037"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劝谏</a:t>
            </a:r>
          </a:p>
        </p:txBody>
      </p:sp>
      <p:sp>
        <p:nvSpPr>
          <p:cNvPr id="91150" name="Text Box 14"/>
          <p:cNvSpPr txBox="1"/>
          <p:nvPr/>
        </p:nvSpPr>
        <p:spPr>
          <a:xfrm>
            <a:off x="3492500" y="4205288"/>
            <a:ext cx="1395413"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缘故</a:t>
            </a:r>
          </a:p>
        </p:txBody>
      </p:sp>
      <p:sp>
        <p:nvSpPr>
          <p:cNvPr id="91151" name="Text Box 15"/>
          <p:cNvSpPr txBox="1"/>
          <p:nvPr/>
        </p:nvSpPr>
        <p:spPr>
          <a:xfrm>
            <a:off x="5148263" y="4278313"/>
            <a:ext cx="1108075"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率领</a:t>
            </a:r>
          </a:p>
        </p:txBody>
      </p:sp>
      <p:sp>
        <p:nvSpPr>
          <p:cNvPr id="91152" name="Text Box 16"/>
          <p:cNvSpPr txBox="1"/>
          <p:nvPr/>
        </p:nvSpPr>
        <p:spPr>
          <a:xfrm>
            <a:off x="6877050" y="4133850"/>
            <a:ext cx="13716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有的人</a:t>
            </a:r>
          </a:p>
        </p:txBody>
      </p:sp>
      <p:sp>
        <p:nvSpPr>
          <p:cNvPr id="91153" name="Text Box 17"/>
          <p:cNvSpPr txBox="1"/>
          <p:nvPr/>
        </p:nvSpPr>
        <p:spPr>
          <a:xfrm>
            <a:off x="900113" y="5300663"/>
            <a:ext cx="1296987" cy="519112"/>
          </a:xfrm>
          <a:prstGeom prst="rect">
            <a:avLst/>
          </a:prstGeom>
          <a:noFill/>
          <a:ln w="9525">
            <a:noFill/>
          </a:ln>
        </p:spPr>
        <p:txBody>
          <a:bodyPr anchor="t">
            <a:spAutoFit/>
          </a:bodyPr>
          <a:lstStyle/>
          <a:p>
            <a:endParaRPr lang="zh-CN" altLang="en-US" sz="2800" b="1" dirty="0">
              <a:solidFill>
                <a:schemeClr val="hlink"/>
              </a:solidFill>
              <a:latin typeface="Times New Roman" panose="02020603050405020304" pitchFamily="18" charset="0"/>
              <a:ea typeface="黑体" panose="02010609060101010101" pitchFamily="2" charset="-122"/>
            </a:endParaRPr>
          </a:p>
        </p:txBody>
      </p:sp>
      <p:sp>
        <p:nvSpPr>
          <p:cNvPr id="91154" name="Text Box 18"/>
          <p:cNvSpPr txBox="1"/>
          <p:nvPr/>
        </p:nvSpPr>
        <p:spPr>
          <a:xfrm>
            <a:off x="6300788" y="5373688"/>
            <a:ext cx="1296987" cy="519112"/>
          </a:xfrm>
          <a:prstGeom prst="rect">
            <a:avLst/>
          </a:prstGeom>
          <a:noFill/>
          <a:ln w="9525">
            <a:noFill/>
          </a:ln>
        </p:spPr>
        <p:txBody>
          <a:bodyPr anchor="t">
            <a:spAutoFit/>
          </a:bodyPr>
          <a:lstStyle/>
          <a:p>
            <a:endParaRPr lang="zh-CN" altLang="en-US" sz="2800" b="1" dirty="0">
              <a:solidFill>
                <a:schemeClr val="hlink"/>
              </a:solidFill>
              <a:latin typeface="Times New Roman" panose="02020603050405020304" pitchFamily="18"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box(in)">
                                      <p:cBhvr>
                                        <p:cTn id="7" dur="500"/>
                                        <p:tgtEl>
                                          <p:spTgt spid="9113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1140"/>
                                        </p:tgtEl>
                                        <p:attrNameLst>
                                          <p:attrName>style.visibility</p:attrName>
                                        </p:attrNameLst>
                                      </p:cBhvr>
                                      <p:to>
                                        <p:strVal val="visible"/>
                                      </p:to>
                                    </p:set>
                                    <p:animEffect transition="in" filter="box(in)">
                                      <p:cBhvr>
                                        <p:cTn id="12" dur="500"/>
                                        <p:tgtEl>
                                          <p:spTgt spid="9114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1141"/>
                                        </p:tgtEl>
                                        <p:attrNameLst>
                                          <p:attrName>style.visibility</p:attrName>
                                        </p:attrNameLst>
                                      </p:cBhvr>
                                      <p:to>
                                        <p:strVal val="visible"/>
                                      </p:to>
                                    </p:set>
                                    <p:animEffect transition="in" filter="box(in)">
                                      <p:cBhvr>
                                        <p:cTn id="17" dur="500"/>
                                        <p:tgtEl>
                                          <p:spTgt spid="9114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1142"/>
                                        </p:tgtEl>
                                        <p:attrNameLst>
                                          <p:attrName>style.visibility</p:attrName>
                                        </p:attrNameLst>
                                      </p:cBhvr>
                                      <p:to>
                                        <p:strVal val="visible"/>
                                      </p:to>
                                    </p:set>
                                    <p:animEffect transition="in" filter="box(in)">
                                      <p:cBhvr>
                                        <p:cTn id="22" dur="500"/>
                                        <p:tgtEl>
                                          <p:spTgt spid="9114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box(in)">
                                      <p:cBhvr>
                                        <p:cTn id="27" dur="500"/>
                                        <p:tgtEl>
                                          <p:spTgt spid="9114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1144"/>
                                        </p:tgtEl>
                                        <p:attrNameLst>
                                          <p:attrName>style.visibility</p:attrName>
                                        </p:attrNameLst>
                                      </p:cBhvr>
                                      <p:to>
                                        <p:strVal val="visible"/>
                                      </p:to>
                                    </p:set>
                                    <p:animEffect transition="in" filter="box(in)">
                                      <p:cBhvr>
                                        <p:cTn id="32" dur="500"/>
                                        <p:tgtEl>
                                          <p:spTgt spid="9114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1145"/>
                                        </p:tgtEl>
                                        <p:attrNameLst>
                                          <p:attrName>style.visibility</p:attrName>
                                        </p:attrNameLst>
                                      </p:cBhvr>
                                      <p:to>
                                        <p:strVal val="visible"/>
                                      </p:to>
                                    </p:set>
                                    <p:animEffect transition="in" filter="box(in)">
                                      <p:cBhvr>
                                        <p:cTn id="37" dur="500"/>
                                        <p:tgtEl>
                                          <p:spTgt spid="9114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91146"/>
                                        </p:tgtEl>
                                        <p:attrNameLst>
                                          <p:attrName>style.visibility</p:attrName>
                                        </p:attrNameLst>
                                      </p:cBhvr>
                                      <p:to>
                                        <p:strVal val="visible"/>
                                      </p:to>
                                    </p:set>
                                    <p:animEffect transition="in" filter="box(in)">
                                      <p:cBhvr>
                                        <p:cTn id="42" dur="500"/>
                                        <p:tgtEl>
                                          <p:spTgt spid="9114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91147"/>
                                        </p:tgtEl>
                                        <p:attrNameLst>
                                          <p:attrName>style.visibility</p:attrName>
                                        </p:attrNameLst>
                                      </p:cBhvr>
                                      <p:to>
                                        <p:strVal val="visible"/>
                                      </p:to>
                                    </p:set>
                                    <p:animEffect transition="in" filter="box(in)">
                                      <p:cBhvr>
                                        <p:cTn id="47" dur="500"/>
                                        <p:tgtEl>
                                          <p:spTgt spid="9114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91148"/>
                                        </p:tgtEl>
                                        <p:attrNameLst>
                                          <p:attrName>style.visibility</p:attrName>
                                        </p:attrNameLst>
                                      </p:cBhvr>
                                      <p:to>
                                        <p:strVal val="visible"/>
                                      </p:to>
                                    </p:set>
                                    <p:animEffect transition="in" filter="box(in)">
                                      <p:cBhvr>
                                        <p:cTn id="52" dur="500"/>
                                        <p:tgtEl>
                                          <p:spTgt spid="91148"/>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91149"/>
                                        </p:tgtEl>
                                        <p:attrNameLst>
                                          <p:attrName>style.visibility</p:attrName>
                                        </p:attrNameLst>
                                      </p:cBhvr>
                                      <p:to>
                                        <p:strVal val="visible"/>
                                      </p:to>
                                    </p:set>
                                    <p:animEffect transition="in" filter="box(in)">
                                      <p:cBhvr>
                                        <p:cTn id="57" dur="500"/>
                                        <p:tgtEl>
                                          <p:spTgt spid="91149"/>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91150"/>
                                        </p:tgtEl>
                                        <p:attrNameLst>
                                          <p:attrName>style.visibility</p:attrName>
                                        </p:attrNameLst>
                                      </p:cBhvr>
                                      <p:to>
                                        <p:strVal val="visible"/>
                                      </p:to>
                                    </p:set>
                                    <p:animEffect transition="in" filter="box(in)">
                                      <p:cBhvr>
                                        <p:cTn id="62" dur="500"/>
                                        <p:tgtEl>
                                          <p:spTgt spid="91150"/>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91151"/>
                                        </p:tgtEl>
                                        <p:attrNameLst>
                                          <p:attrName>style.visibility</p:attrName>
                                        </p:attrNameLst>
                                      </p:cBhvr>
                                      <p:to>
                                        <p:strVal val="visible"/>
                                      </p:to>
                                    </p:set>
                                    <p:animEffect transition="in" filter="box(in)">
                                      <p:cBhvr>
                                        <p:cTn id="67" dur="500"/>
                                        <p:tgtEl>
                                          <p:spTgt spid="91151"/>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91152"/>
                                        </p:tgtEl>
                                        <p:attrNameLst>
                                          <p:attrName>style.visibility</p:attrName>
                                        </p:attrNameLst>
                                      </p:cBhvr>
                                      <p:to>
                                        <p:strVal val="visible"/>
                                      </p:to>
                                    </p:set>
                                    <p:animEffect transition="in" filter="box(in)">
                                      <p:cBhvr>
                                        <p:cTn id="72" dur="500"/>
                                        <p:tgtEl>
                                          <p:spTgt spid="91152"/>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nodePh="1">
                                  <p:stCondLst>
                                    <p:cond delay="0"/>
                                  </p:stCondLst>
                                  <p:endCondLst>
                                    <p:cond evt="begin" delay="0">
                                      <p:tn val="75"/>
                                    </p:cond>
                                  </p:endCondLst>
                                  <p:childTnLst>
                                    <p:set>
                                      <p:cBhvr>
                                        <p:cTn id="76" dur="1" fill="hold">
                                          <p:stCondLst>
                                            <p:cond delay="0"/>
                                          </p:stCondLst>
                                        </p:cTn>
                                        <p:tgtEl>
                                          <p:spTgt spid="91153"/>
                                        </p:tgtEl>
                                        <p:attrNameLst>
                                          <p:attrName>style.visibility</p:attrName>
                                        </p:attrNameLst>
                                      </p:cBhvr>
                                      <p:to>
                                        <p:strVal val="visible"/>
                                      </p:to>
                                    </p:set>
                                    <p:animEffect transition="in" filter="box(in)">
                                      <p:cBhvr>
                                        <p:cTn id="77" dur="500"/>
                                        <p:tgtEl>
                                          <p:spTgt spid="91153"/>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grpId="0" nodeType="clickEffect" nodePh="1">
                                  <p:stCondLst>
                                    <p:cond delay="0"/>
                                  </p:stCondLst>
                                  <p:endCondLst>
                                    <p:cond evt="begin" delay="0">
                                      <p:tn val="80"/>
                                    </p:cond>
                                  </p:endCondLst>
                                  <p:childTnLst>
                                    <p:set>
                                      <p:cBhvr>
                                        <p:cTn id="81" dur="1" fill="hold">
                                          <p:stCondLst>
                                            <p:cond delay="0"/>
                                          </p:stCondLst>
                                        </p:cTn>
                                        <p:tgtEl>
                                          <p:spTgt spid="91154"/>
                                        </p:tgtEl>
                                        <p:attrNameLst>
                                          <p:attrName>style.visibility</p:attrName>
                                        </p:attrNameLst>
                                      </p:cBhvr>
                                      <p:to>
                                        <p:strVal val="visible"/>
                                      </p:to>
                                    </p:set>
                                    <p:animEffect transition="in" filter="box(in)">
                                      <p:cBhvr>
                                        <p:cTn id="82" dur="500"/>
                                        <p:tgtEl>
                                          <p:spTgt spid="91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0" grpId="0"/>
      <p:bldP spid="91141" grpId="0"/>
      <p:bldP spid="91142" grpId="0"/>
      <p:bldP spid="91143" grpId="0"/>
      <p:bldP spid="91144" grpId="0"/>
      <p:bldP spid="91145" grpId="0"/>
      <p:bldP spid="91146" grpId="0"/>
      <p:bldP spid="91147" grpId="0"/>
      <p:bldP spid="91148" grpId="0"/>
      <p:bldP spid="91149" grpId="0"/>
      <p:bldP spid="91150" grpId="0"/>
      <p:bldP spid="91151" grpId="0"/>
      <p:bldP spid="91152" grpId="0"/>
      <p:bldP spid="91153" grpId="0"/>
      <p:bldP spid="911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p:nvPr>
        </p:nvSpPr>
        <p:spPr>
          <a:xfrm>
            <a:off x="250825" y="0"/>
            <a:ext cx="8893175" cy="1628775"/>
          </a:xfrm>
          <a:ln/>
        </p:spPr>
        <p:txBody>
          <a:bodyPr vert="horz" wrap="square" lIns="91440" tIns="45720" rIns="91440" bIns="45720" anchor="ctr"/>
          <a:lstStyle/>
          <a:p>
            <a:pPr algn="l" eaLnBrk="1" hangingPunct="1"/>
            <a:r>
              <a:rPr lang="zh-CN" altLang="en-US" sz="1600" dirty="0">
                <a:ea typeface="黑体" panose="02010609060101010101" pitchFamily="2" charset="-122"/>
              </a:rPr>
              <a:t>陈胜、吴广乃谋曰：「今亡亦死，举大计亦死，等死，死国可乎？」陈胜曰：「天下苦秦久矣。吾闻二世少子也，不当立，当立者乃公子扶苏。扶苏以数谏故，上使外将兵。今或闻无罪，二世杀之。百姓多闻其贤，未知其死也。</a:t>
            </a:r>
            <a:r>
              <a:rPr lang="zh-CN" altLang="en-US" sz="4000" dirty="0"/>
              <a:t> </a:t>
            </a:r>
          </a:p>
        </p:txBody>
      </p:sp>
      <p:sp>
        <p:nvSpPr>
          <p:cNvPr id="20482" name="Rectangle 3"/>
          <p:cNvSpPr>
            <a:spLocks noGrp="1"/>
          </p:cNvSpPr>
          <p:nvPr>
            <p:ph idx="1"/>
          </p:nvPr>
        </p:nvSpPr>
        <p:spPr>
          <a:xfrm>
            <a:off x="0" y="0"/>
            <a:ext cx="9144000" cy="6858000"/>
          </a:xfrm>
          <a:ln/>
        </p:spPr>
        <p:txBody>
          <a:bodyPr vert="horz" wrap="square" lIns="91440" tIns="45720" rIns="91440" bIns="45720" anchor="t"/>
          <a:lstStyle/>
          <a:p>
            <a:pPr eaLnBrk="1" hangingPunct="1">
              <a:buNone/>
            </a:pPr>
            <a:r>
              <a:rPr lang="zh-CN" altLang="en-US" sz="3600" b="1" dirty="0"/>
              <a:t>                                          </a:t>
            </a:r>
          </a:p>
          <a:p>
            <a:pPr eaLnBrk="1" hangingPunct="1">
              <a:buNone/>
            </a:pPr>
            <a:endParaRPr lang="zh-CN" altLang="en-US" sz="3600" b="1" dirty="0"/>
          </a:p>
          <a:p>
            <a:pPr eaLnBrk="1" hangingPunct="1">
              <a:buNone/>
            </a:pPr>
            <a:r>
              <a:rPr lang="zh-CN" altLang="en-US" sz="3600" b="1" dirty="0">
                <a:solidFill>
                  <a:srgbClr val="008080"/>
                </a:solidFill>
                <a:ea typeface="华文新魏" pitchFamily="2" charset="-122"/>
              </a:rPr>
              <a:t>陈胜、吴广于是商量说：“</a:t>
            </a:r>
            <a:r>
              <a:rPr lang="zh-CN" altLang="en-US" sz="3600" b="1" dirty="0">
                <a:solidFill>
                  <a:srgbClr val="FF0000"/>
                </a:solidFill>
                <a:ea typeface="华文新魏" pitchFamily="2" charset="-122"/>
              </a:rPr>
              <a:t>现在逃走也是死，起义也是死，同样是死，为国事而死可以吗？</a:t>
            </a:r>
            <a:r>
              <a:rPr lang="zh-CN" altLang="en-US" sz="3600" b="1" dirty="0">
                <a:solidFill>
                  <a:srgbClr val="008080"/>
                </a:solidFill>
                <a:ea typeface="华文新魏" pitchFamily="2" charset="-122"/>
              </a:rPr>
              <a:t>”陈胜说：“全国百姓苦于秦的统治很久了。我听说秦二世是（秦始皇的）小儿子，不应当立为国君，应当立为国君的人是长子扶苏。</a:t>
            </a:r>
            <a:r>
              <a:rPr lang="zh-CN" altLang="en-US" sz="3600" b="1" dirty="0">
                <a:solidFill>
                  <a:srgbClr val="FF0000"/>
                </a:solidFill>
                <a:ea typeface="华文新魏" pitchFamily="2" charset="-122"/>
              </a:rPr>
              <a:t>扶苏因为屡次劝谏的缘故，皇帝派他在外面带兵。</a:t>
            </a:r>
            <a:r>
              <a:rPr lang="zh-CN" altLang="en-US" sz="3600" b="1" dirty="0">
                <a:solidFill>
                  <a:srgbClr val="008080"/>
                </a:solidFill>
                <a:ea typeface="华文新魏" pitchFamily="2" charset="-122"/>
              </a:rPr>
              <a:t>现在有人听说扶苏没有罪，二世却杀了他。百姓大多听说他很贤明，却不知道他已经死了</a:t>
            </a:r>
            <a:r>
              <a:rPr lang="zh-CN" altLang="en-US" sz="4000" b="1" dirty="0">
                <a:solidFill>
                  <a:srgbClr val="008080"/>
                </a:solidFill>
                <a:ea typeface="华文新魏" pitchFamily="2" charset="-122"/>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p:nvPr/>
        </p:nvSpPr>
        <p:spPr>
          <a:xfrm>
            <a:off x="304800" y="457200"/>
            <a:ext cx="8458200" cy="3503613"/>
          </a:xfrm>
          <a:prstGeom prst="rect">
            <a:avLst/>
          </a:prstGeom>
          <a:noFill/>
          <a:ln w="9525">
            <a:noFill/>
          </a:ln>
        </p:spPr>
        <p:txBody>
          <a:bodyPr anchor="t">
            <a:spAutoFit/>
          </a:bodyPr>
          <a:lstStyle/>
          <a:p>
            <a:r>
              <a:rPr lang="zh-CN" altLang="en-US" sz="3200" b="1" dirty="0">
                <a:latin typeface="Arial" panose="020B0604020202020204" pitchFamily="34" charset="0"/>
                <a:ea typeface="黑体" panose="02010609060101010101" pitchFamily="2" charset="-122"/>
              </a:rPr>
              <a:t>项燕</a:t>
            </a:r>
            <a:r>
              <a:rPr lang="zh-CN" altLang="en-US" sz="3200" b="1" dirty="0">
                <a:solidFill>
                  <a:srgbClr val="FF0000"/>
                </a:solidFill>
                <a:latin typeface="Arial" panose="020B0604020202020204" pitchFamily="34" charset="0"/>
                <a:ea typeface="黑体" panose="02010609060101010101" pitchFamily="2" charset="-122"/>
              </a:rPr>
              <a:t>为</a:t>
            </a:r>
            <a:r>
              <a:rPr lang="zh-CN" altLang="en-US" sz="3200" b="1" dirty="0">
                <a:latin typeface="Arial" panose="020B0604020202020204" pitchFamily="34" charset="0"/>
                <a:ea typeface="黑体" panose="02010609060101010101" pitchFamily="2" charset="-122"/>
              </a:rPr>
              <a:t>楚将，数有功，爱士卒，楚人</a:t>
            </a:r>
            <a:r>
              <a:rPr lang="zh-CN" altLang="en-US" sz="3200" b="1" dirty="0">
                <a:solidFill>
                  <a:srgbClr val="FF0000"/>
                </a:solidFill>
                <a:latin typeface="Arial" panose="020B0604020202020204" pitchFamily="34" charset="0"/>
                <a:ea typeface="黑体" panose="02010609060101010101" pitchFamily="2" charset="-122"/>
              </a:rPr>
              <a:t>怜</a:t>
            </a:r>
            <a:r>
              <a:rPr lang="zh-CN" altLang="en-US" sz="3200" b="1" dirty="0">
                <a:latin typeface="Arial" panose="020B0604020202020204" pitchFamily="34" charset="0"/>
                <a:ea typeface="黑体" panose="02010609060101010101" pitchFamily="2" charset="-122"/>
              </a:rPr>
              <a:t>之。</a:t>
            </a:r>
            <a:r>
              <a:rPr lang="zh-CN" altLang="en-US" sz="3200" b="1" dirty="0">
                <a:solidFill>
                  <a:srgbClr val="FF0000"/>
                </a:solidFill>
                <a:latin typeface="Arial" panose="020B0604020202020204" pitchFamily="34" charset="0"/>
                <a:ea typeface="黑体" panose="02010609060101010101" pitchFamily="2" charset="-122"/>
              </a:rPr>
              <a:t>或</a:t>
            </a:r>
          </a:p>
          <a:p>
            <a:endParaRPr lang="zh-CN" altLang="en-US" sz="3200" b="1" dirty="0">
              <a:solidFill>
                <a:srgbClr val="FF0000"/>
              </a:solidFill>
              <a:latin typeface="Arial" panose="020B0604020202020204" pitchFamily="34" charset="0"/>
              <a:ea typeface="黑体" panose="02010609060101010101" pitchFamily="2" charset="-122"/>
            </a:endParaRPr>
          </a:p>
          <a:p>
            <a:r>
              <a:rPr lang="zh-CN" altLang="en-US" sz="3200" b="1" dirty="0">
                <a:latin typeface="Arial" panose="020B0604020202020204" pitchFamily="34" charset="0"/>
                <a:ea typeface="黑体" panose="02010609060101010101" pitchFamily="2" charset="-122"/>
              </a:rPr>
              <a:t>以为死，</a:t>
            </a:r>
            <a:r>
              <a:rPr lang="zh-CN" altLang="en-US" sz="3200" b="1" dirty="0">
                <a:latin typeface="Times New Roman" panose="02020603050405020304" pitchFamily="18" charset="0"/>
                <a:ea typeface="黑体" panose="02010609060101010101" pitchFamily="2" charset="-122"/>
              </a:rPr>
              <a:t>或以为</a:t>
            </a:r>
            <a:r>
              <a:rPr lang="zh-CN" altLang="en-US" sz="3200" b="1" dirty="0">
                <a:solidFill>
                  <a:srgbClr val="FF0000"/>
                </a:solidFill>
                <a:latin typeface="Times New Roman" panose="02020603050405020304" pitchFamily="18" charset="0"/>
                <a:ea typeface="黑体" panose="02010609060101010101" pitchFamily="2" charset="-122"/>
              </a:rPr>
              <a:t>亡</a:t>
            </a:r>
            <a:r>
              <a:rPr lang="zh-CN" altLang="en-US" sz="3200" b="1" dirty="0">
                <a:latin typeface="Times New Roman" panose="02020603050405020304" pitchFamily="18" charset="0"/>
                <a:ea typeface="黑体" panose="02010609060101010101" pitchFamily="2" charset="-122"/>
              </a:rPr>
              <a:t>。今</a:t>
            </a:r>
            <a:r>
              <a:rPr lang="zh-CN" altLang="en-US" sz="3200" b="1" dirty="0">
                <a:solidFill>
                  <a:srgbClr val="FF0000"/>
                </a:solidFill>
                <a:latin typeface="Times New Roman" panose="02020603050405020304" pitchFamily="18" charset="0"/>
                <a:ea typeface="黑体" panose="02010609060101010101" pitchFamily="2" charset="-122"/>
              </a:rPr>
              <a:t>诚     以</a:t>
            </a:r>
            <a:r>
              <a:rPr lang="zh-CN" altLang="en-US" sz="3200" b="1" dirty="0">
                <a:latin typeface="Times New Roman" panose="02020603050405020304" pitchFamily="18" charset="0"/>
                <a:ea typeface="黑体" panose="02010609060101010101" pitchFamily="2" charset="-122"/>
              </a:rPr>
              <a:t>吾众</a:t>
            </a:r>
            <a:r>
              <a:rPr lang="zh-CN" altLang="en-US" sz="3200" b="1" dirty="0">
                <a:solidFill>
                  <a:srgbClr val="FF0000"/>
                </a:solidFill>
                <a:latin typeface="Times New Roman" panose="02020603050405020304" pitchFamily="18" charset="0"/>
                <a:ea typeface="黑体" panose="02010609060101010101" pitchFamily="2" charset="-122"/>
              </a:rPr>
              <a:t>诈</a:t>
            </a:r>
            <a:r>
              <a:rPr lang="zh-CN" altLang="en-US" sz="3200" b="1" dirty="0">
                <a:latin typeface="Times New Roman" panose="02020603050405020304" pitchFamily="18" charset="0"/>
                <a:ea typeface="黑体" panose="02010609060101010101" pitchFamily="2" charset="-122"/>
              </a:rPr>
              <a:t>自称公子</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扶苏、项燕，</a:t>
            </a:r>
            <a:r>
              <a:rPr lang="zh-CN" altLang="en-US" sz="3200" b="1" dirty="0">
                <a:solidFill>
                  <a:srgbClr val="FF0000"/>
                </a:solidFill>
                <a:latin typeface="Times New Roman" panose="02020603050405020304" pitchFamily="18" charset="0"/>
                <a:ea typeface="黑体" panose="02010609060101010101" pitchFamily="2" charset="-122"/>
              </a:rPr>
              <a:t>为</a:t>
            </a:r>
            <a:r>
              <a:rPr lang="zh-CN" altLang="en-US" sz="3200" b="1" dirty="0">
                <a:latin typeface="Times New Roman" panose="02020603050405020304" pitchFamily="18" charset="0"/>
                <a:ea typeface="黑体" panose="02010609060101010101" pitchFamily="2" charset="-122"/>
              </a:rPr>
              <a:t>天下</a:t>
            </a:r>
            <a:r>
              <a:rPr lang="zh-CN" altLang="en-US" sz="3200" b="1" dirty="0">
                <a:solidFill>
                  <a:srgbClr val="FF0000"/>
                </a:solidFill>
                <a:latin typeface="Times New Roman" panose="02020603050405020304" pitchFamily="18" charset="0"/>
                <a:ea typeface="黑体" panose="02010609060101010101" pitchFamily="2" charset="-122"/>
              </a:rPr>
              <a:t>唱</a:t>
            </a:r>
            <a:r>
              <a:rPr lang="zh-CN" altLang="en-US" sz="3200" b="1" dirty="0">
                <a:latin typeface="Times New Roman" panose="02020603050405020304" pitchFamily="18" charset="0"/>
                <a:ea typeface="黑体" panose="02010609060101010101" pitchFamily="2" charset="-122"/>
              </a:rPr>
              <a:t>，               </a:t>
            </a:r>
            <a:r>
              <a:rPr lang="zh-CN" altLang="en-US" sz="3200" b="1" dirty="0">
                <a:solidFill>
                  <a:srgbClr val="FF0000"/>
                </a:solidFill>
                <a:latin typeface="Times New Roman" panose="02020603050405020304" pitchFamily="18" charset="0"/>
                <a:ea typeface="黑体" panose="02010609060101010101" pitchFamily="2" charset="-122"/>
              </a:rPr>
              <a:t>宜</a:t>
            </a:r>
            <a:r>
              <a:rPr lang="zh-CN" altLang="en-US" sz="3200" b="1" dirty="0">
                <a:latin typeface="Times New Roman" panose="02020603050405020304" pitchFamily="18" charset="0"/>
                <a:ea typeface="黑体" panose="02010609060101010101" pitchFamily="2" charset="-122"/>
              </a:rPr>
              <a:t>多</a:t>
            </a:r>
            <a:r>
              <a:rPr lang="zh-CN" altLang="en-US" sz="3200" b="1" dirty="0">
                <a:solidFill>
                  <a:srgbClr val="FF0000"/>
                </a:solidFill>
                <a:latin typeface="Times New Roman" panose="02020603050405020304" pitchFamily="18" charset="0"/>
                <a:ea typeface="黑体" panose="02010609060101010101" pitchFamily="2" charset="-122"/>
              </a:rPr>
              <a:t>应</a:t>
            </a:r>
            <a:r>
              <a:rPr lang="zh-CN" altLang="en-US" sz="3200" b="1" dirty="0">
                <a:latin typeface="Times New Roman" panose="02020603050405020304" pitchFamily="18" charset="0"/>
                <a:ea typeface="黑体" panose="02010609060101010101" pitchFamily="2" charset="-122"/>
              </a:rPr>
              <a:t>者。”</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吴广</a:t>
            </a:r>
            <a:r>
              <a:rPr lang="zh-CN" altLang="en-US" sz="3200" b="1" dirty="0">
                <a:solidFill>
                  <a:srgbClr val="0000FF"/>
                </a:solidFill>
                <a:latin typeface="Times New Roman" panose="02020603050405020304" pitchFamily="18" charset="0"/>
                <a:ea typeface="黑体" panose="02010609060101010101" pitchFamily="2" charset="-122"/>
              </a:rPr>
              <a:t>以</a:t>
            </a:r>
            <a:r>
              <a:rPr lang="zh-CN" altLang="en-US" sz="3200" b="1" dirty="0">
                <a:solidFill>
                  <a:srgbClr val="FF0000"/>
                </a:solidFill>
                <a:latin typeface="Times New Roman" panose="02020603050405020304" pitchFamily="18" charset="0"/>
                <a:ea typeface="黑体" panose="02010609060101010101" pitchFamily="2" charset="-122"/>
              </a:rPr>
              <a:t>为然</a:t>
            </a:r>
            <a:r>
              <a:rPr lang="zh-CN" altLang="en-US" sz="3200" b="1" dirty="0">
                <a:latin typeface="Times New Roman" panose="02020603050405020304" pitchFamily="18" charset="0"/>
                <a:ea typeface="黑体" panose="02010609060101010101" pitchFamily="2" charset="-122"/>
              </a:rPr>
              <a:t>。</a:t>
            </a:r>
          </a:p>
        </p:txBody>
      </p:sp>
      <p:sp>
        <p:nvSpPr>
          <p:cNvPr id="93187" name="Text Box 3"/>
          <p:cNvSpPr txBox="1"/>
          <p:nvPr/>
        </p:nvSpPr>
        <p:spPr>
          <a:xfrm>
            <a:off x="2195513" y="2060575"/>
            <a:ext cx="2232025"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逃走</a:t>
            </a:r>
            <a:r>
              <a:rPr lang="en-US" altLang="zh-CN" sz="2800" b="1" dirty="0">
                <a:solidFill>
                  <a:schemeClr val="hlink"/>
                </a:solidFill>
                <a:latin typeface="Times New Roman" panose="02020603050405020304" pitchFamily="18" charset="0"/>
                <a:ea typeface="黑体" panose="02010609060101010101" pitchFamily="2" charset="-122"/>
              </a:rPr>
              <a:t>, </a:t>
            </a:r>
            <a:r>
              <a:rPr lang="zh-CN" altLang="en-US" sz="2800" b="1" dirty="0">
                <a:solidFill>
                  <a:schemeClr val="hlink"/>
                </a:solidFill>
                <a:latin typeface="Times New Roman" panose="02020603050405020304" pitchFamily="18" charset="0"/>
                <a:ea typeface="黑体" panose="02010609060101010101" pitchFamily="2" charset="-122"/>
              </a:rPr>
              <a:t>逃跑</a:t>
            </a:r>
          </a:p>
        </p:txBody>
      </p:sp>
      <p:sp>
        <p:nvSpPr>
          <p:cNvPr id="93188" name="Text Box 4"/>
          <p:cNvSpPr txBox="1"/>
          <p:nvPr/>
        </p:nvSpPr>
        <p:spPr>
          <a:xfrm>
            <a:off x="4140200" y="1916113"/>
            <a:ext cx="10795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如果</a:t>
            </a:r>
          </a:p>
        </p:txBody>
      </p:sp>
      <p:sp>
        <p:nvSpPr>
          <p:cNvPr id="93189" name="Text Box 5"/>
          <p:cNvSpPr txBox="1"/>
          <p:nvPr/>
        </p:nvSpPr>
        <p:spPr>
          <a:xfrm>
            <a:off x="5219700" y="1773238"/>
            <a:ext cx="1439863"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把</a:t>
            </a:r>
          </a:p>
        </p:txBody>
      </p:sp>
      <p:sp>
        <p:nvSpPr>
          <p:cNvPr id="93190" name="Text Box 6"/>
          <p:cNvSpPr txBox="1"/>
          <p:nvPr/>
        </p:nvSpPr>
        <p:spPr>
          <a:xfrm>
            <a:off x="6300788" y="1916113"/>
            <a:ext cx="21590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假装 </a:t>
            </a:r>
            <a:r>
              <a:rPr lang="en-US" altLang="zh-CN" sz="2800" b="1" dirty="0">
                <a:solidFill>
                  <a:schemeClr val="hlink"/>
                </a:solidFill>
                <a:latin typeface="Times New Roman" panose="02020603050405020304" pitchFamily="18" charset="0"/>
                <a:ea typeface="黑体" panose="02010609060101010101" pitchFamily="2" charset="-122"/>
              </a:rPr>
              <a:t>, </a:t>
            </a:r>
            <a:r>
              <a:rPr lang="zh-CN" altLang="en-US" sz="2800" b="1" dirty="0">
                <a:solidFill>
                  <a:schemeClr val="hlink"/>
                </a:solidFill>
                <a:latin typeface="Times New Roman" panose="02020603050405020304" pitchFamily="18" charset="0"/>
                <a:ea typeface="黑体" panose="02010609060101010101" pitchFamily="2" charset="-122"/>
              </a:rPr>
              <a:t>假托</a:t>
            </a:r>
          </a:p>
        </p:txBody>
      </p:sp>
      <p:sp>
        <p:nvSpPr>
          <p:cNvPr id="93191" name="Text Box 7"/>
          <p:cNvSpPr txBox="1"/>
          <p:nvPr/>
        </p:nvSpPr>
        <p:spPr>
          <a:xfrm>
            <a:off x="2770188" y="2852738"/>
            <a:ext cx="865187"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向</a:t>
            </a:r>
          </a:p>
        </p:txBody>
      </p:sp>
      <p:sp>
        <p:nvSpPr>
          <p:cNvPr id="93192" name="Text Box 8"/>
          <p:cNvSpPr txBox="1"/>
          <p:nvPr/>
        </p:nvSpPr>
        <p:spPr>
          <a:xfrm>
            <a:off x="3635375" y="2924175"/>
            <a:ext cx="2520950" cy="952500"/>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同“倡</a:t>
            </a:r>
            <a:r>
              <a:rPr lang="en-US" altLang="zh-CN" sz="2800" b="1" dirty="0">
                <a:solidFill>
                  <a:schemeClr val="hlink"/>
                </a:solidFill>
                <a:latin typeface="Times New Roman" panose="02020603050405020304" pitchFamily="18" charset="0"/>
                <a:ea typeface="黑体" panose="02010609060101010101" pitchFamily="2" charset="-122"/>
              </a:rPr>
              <a:t>, </a:t>
            </a:r>
            <a:r>
              <a:rPr lang="zh-CN" altLang="en-US" sz="2800" b="1" dirty="0">
                <a:solidFill>
                  <a:schemeClr val="hlink"/>
                </a:solidFill>
                <a:latin typeface="Times New Roman" panose="02020603050405020304" pitchFamily="18" charset="0"/>
                <a:ea typeface="黑体" panose="02010609060101010101" pitchFamily="2" charset="-122"/>
              </a:rPr>
              <a:t>倡导，发起</a:t>
            </a:r>
          </a:p>
        </p:txBody>
      </p:sp>
      <p:sp>
        <p:nvSpPr>
          <p:cNvPr id="93193" name="Text Box 9"/>
          <p:cNvSpPr txBox="1"/>
          <p:nvPr/>
        </p:nvSpPr>
        <p:spPr>
          <a:xfrm>
            <a:off x="5940425" y="2852738"/>
            <a:ext cx="1223963"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应该</a:t>
            </a:r>
          </a:p>
        </p:txBody>
      </p:sp>
      <p:sp>
        <p:nvSpPr>
          <p:cNvPr id="93194" name="Text Box 10"/>
          <p:cNvSpPr txBox="1"/>
          <p:nvPr/>
        </p:nvSpPr>
        <p:spPr>
          <a:xfrm>
            <a:off x="7092950" y="2924175"/>
            <a:ext cx="1152525"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响应</a:t>
            </a:r>
          </a:p>
        </p:txBody>
      </p:sp>
      <p:sp>
        <p:nvSpPr>
          <p:cNvPr id="93195" name="Text Box 11"/>
          <p:cNvSpPr txBox="1"/>
          <p:nvPr/>
        </p:nvSpPr>
        <p:spPr>
          <a:xfrm>
            <a:off x="900113" y="3933825"/>
            <a:ext cx="935037" cy="519113"/>
          </a:xfrm>
          <a:prstGeom prst="rect">
            <a:avLst/>
          </a:prstGeom>
          <a:noFill/>
          <a:ln w="9525">
            <a:noFill/>
          </a:ln>
        </p:spPr>
        <p:txBody>
          <a:bodyPr anchor="t">
            <a:spAutoFit/>
          </a:bodyPr>
          <a:lstStyle/>
          <a:p>
            <a:r>
              <a:rPr lang="zh-CN" altLang="en-US" sz="2800" b="1" dirty="0">
                <a:solidFill>
                  <a:srgbClr val="0000FF"/>
                </a:solidFill>
                <a:latin typeface="Times New Roman" panose="02020603050405020304" pitchFamily="18" charset="0"/>
                <a:ea typeface="黑体" panose="02010609060101010101" pitchFamily="2" charset="-122"/>
              </a:rPr>
              <a:t>认为</a:t>
            </a:r>
          </a:p>
        </p:txBody>
      </p:sp>
      <p:sp>
        <p:nvSpPr>
          <p:cNvPr id="93196" name="Text Box 12"/>
          <p:cNvSpPr txBox="1"/>
          <p:nvPr/>
        </p:nvSpPr>
        <p:spPr>
          <a:xfrm>
            <a:off x="2124075" y="3933825"/>
            <a:ext cx="2519363"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对，正确</a:t>
            </a:r>
          </a:p>
        </p:txBody>
      </p:sp>
      <p:sp>
        <p:nvSpPr>
          <p:cNvPr id="93197" name="Text Box 13"/>
          <p:cNvSpPr txBox="1"/>
          <p:nvPr/>
        </p:nvSpPr>
        <p:spPr>
          <a:xfrm>
            <a:off x="1116013" y="908050"/>
            <a:ext cx="1439862" cy="579438"/>
          </a:xfrm>
          <a:prstGeom prst="rect">
            <a:avLst/>
          </a:prstGeom>
          <a:noFill/>
          <a:ln w="9525">
            <a:noFill/>
          </a:ln>
        </p:spPr>
        <p:txBody>
          <a:bodyPr anchor="t">
            <a:spAutoFit/>
          </a:bodyPr>
          <a:lstStyle/>
          <a:p>
            <a:pPr>
              <a:spcBef>
                <a:spcPct val="50000"/>
              </a:spcBef>
            </a:pPr>
            <a:r>
              <a:rPr lang="zh-CN" altLang="en-US" sz="3200" b="1" dirty="0">
                <a:solidFill>
                  <a:schemeClr val="hlink"/>
                </a:solidFill>
                <a:latin typeface="Arial" panose="020B0604020202020204" pitchFamily="34" charset="0"/>
                <a:ea typeface="宋体" panose="02010600030101010101" pitchFamily="2" charset="-122"/>
              </a:rPr>
              <a:t>做</a:t>
            </a:r>
          </a:p>
        </p:txBody>
      </p:sp>
      <p:sp>
        <p:nvSpPr>
          <p:cNvPr id="93198" name="Text Box 14"/>
          <p:cNvSpPr txBox="1"/>
          <p:nvPr/>
        </p:nvSpPr>
        <p:spPr>
          <a:xfrm>
            <a:off x="5502275" y="839788"/>
            <a:ext cx="1882775" cy="584200"/>
          </a:xfrm>
          <a:prstGeom prst="rect">
            <a:avLst/>
          </a:prstGeom>
          <a:noFill/>
          <a:ln w="9525">
            <a:noFill/>
          </a:ln>
        </p:spPr>
        <p:txBody>
          <a:bodyPr wrap="square" anchor="t">
            <a:spAutoFit/>
          </a:bodyPr>
          <a:lstStyle/>
          <a:p>
            <a:pPr>
              <a:spcBef>
                <a:spcPct val="50000"/>
              </a:spcBef>
            </a:pPr>
            <a:r>
              <a:rPr lang="zh-CN" altLang="en-US" sz="3200" b="1" dirty="0">
                <a:solidFill>
                  <a:schemeClr val="hlink"/>
                </a:solidFill>
                <a:latin typeface="Arial" panose="020B0604020202020204" pitchFamily="34" charset="0"/>
                <a:ea typeface="宋体" panose="02010600030101010101" pitchFamily="2" charset="-122"/>
              </a:rPr>
              <a:t>哀怜怜悯</a:t>
            </a:r>
          </a:p>
        </p:txBody>
      </p:sp>
      <p:sp>
        <p:nvSpPr>
          <p:cNvPr id="93199" name="Text Box 15"/>
          <p:cNvSpPr txBox="1"/>
          <p:nvPr/>
        </p:nvSpPr>
        <p:spPr>
          <a:xfrm>
            <a:off x="7667625" y="1038225"/>
            <a:ext cx="1728788" cy="519113"/>
          </a:xfrm>
          <a:prstGeom prst="rect">
            <a:avLst/>
          </a:prstGeom>
          <a:noFill/>
          <a:ln w="9525">
            <a:noFill/>
          </a:ln>
        </p:spPr>
        <p:txBody>
          <a:bodyPr anchor="t">
            <a:spAutoFit/>
          </a:bodyPr>
          <a:lstStyle/>
          <a:p>
            <a:pPr>
              <a:spcBef>
                <a:spcPct val="50000"/>
              </a:spcBef>
            </a:pPr>
            <a:r>
              <a:rPr lang="zh-CN" altLang="en-US" sz="2800" b="1" dirty="0">
                <a:solidFill>
                  <a:schemeClr val="hlink"/>
                </a:solidFill>
                <a:latin typeface="Times New Roman" panose="02020603050405020304" pitchFamily="18" charset="0"/>
                <a:ea typeface="宋体" panose="02010600030101010101" pitchFamily="2" charset="-122"/>
              </a:rPr>
              <a:t>有的人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197"/>
                                        </p:tgtEl>
                                        <p:attrNameLst>
                                          <p:attrName>style.visibility</p:attrName>
                                        </p:attrNameLst>
                                      </p:cBhvr>
                                      <p:to>
                                        <p:strVal val="visible"/>
                                      </p:to>
                                    </p:set>
                                    <p:animEffect transition="in" filter="blinds(horizontal)">
                                      <p:cBhvr>
                                        <p:cTn id="7" dur="500"/>
                                        <p:tgtEl>
                                          <p:spTgt spid="931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3198"/>
                                        </p:tgtEl>
                                        <p:attrNameLst>
                                          <p:attrName>style.visibility</p:attrName>
                                        </p:attrNameLst>
                                      </p:cBhvr>
                                      <p:to>
                                        <p:strVal val="visible"/>
                                      </p:to>
                                    </p:set>
                                    <p:animEffect transition="in" filter="blinds(horizontal)">
                                      <p:cBhvr>
                                        <p:cTn id="12" dur="500"/>
                                        <p:tgtEl>
                                          <p:spTgt spid="931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3199"/>
                                        </p:tgtEl>
                                        <p:attrNameLst>
                                          <p:attrName>style.visibility</p:attrName>
                                        </p:attrNameLst>
                                      </p:cBhvr>
                                      <p:to>
                                        <p:strVal val="visible"/>
                                      </p:to>
                                    </p:set>
                                    <p:animEffect transition="in" filter="blinds(horizontal)">
                                      <p:cBhvr>
                                        <p:cTn id="17" dur="500"/>
                                        <p:tgtEl>
                                          <p:spTgt spid="9319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3187"/>
                                        </p:tgtEl>
                                        <p:attrNameLst>
                                          <p:attrName>style.visibility</p:attrName>
                                        </p:attrNameLst>
                                      </p:cBhvr>
                                      <p:to>
                                        <p:strVal val="visible"/>
                                      </p:to>
                                    </p:set>
                                    <p:animEffect transition="in" filter="box(in)">
                                      <p:cBhvr>
                                        <p:cTn id="22" dur="500"/>
                                        <p:tgtEl>
                                          <p:spTgt spid="9318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3188"/>
                                        </p:tgtEl>
                                        <p:attrNameLst>
                                          <p:attrName>style.visibility</p:attrName>
                                        </p:attrNameLst>
                                      </p:cBhvr>
                                      <p:to>
                                        <p:strVal val="visible"/>
                                      </p:to>
                                    </p:set>
                                    <p:animEffect transition="in" filter="box(in)">
                                      <p:cBhvr>
                                        <p:cTn id="27" dur="500"/>
                                        <p:tgtEl>
                                          <p:spTgt spid="9318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3189"/>
                                        </p:tgtEl>
                                        <p:attrNameLst>
                                          <p:attrName>style.visibility</p:attrName>
                                        </p:attrNameLst>
                                      </p:cBhvr>
                                      <p:to>
                                        <p:strVal val="visible"/>
                                      </p:to>
                                    </p:set>
                                    <p:animEffect transition="in" filter="box(in)">
                                      <p:cBhvr>
                                        <p:cTn id="32" dur="500"/>
                                        <p:tgtEl>
                                          <p:spTgt spid="9318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3190"/>
                                        </p:tgtEl>
                                        <p:attrNameLst>
                                          <p:attrName>style.visibility</p:attrName>
                                        </p:attrNameLst>
                                      </p:cBhvr>
                                      <p:to>
                                        <p:strVal val="visible"/>
                                      </p:to>
                                    </p:set>
                                    <p:animEffect transition="in" filter="box(in)">
                                      <p:cBhvr>
                                        <p:cTn id="37" dur="500"/>
                                        <p:tgtEl>
                                          <p:spTgt spid="93190"/>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93191"/>
                                        </p:tgtEl>
                                        <p:attrNameLst>
                                          <p:attrName>style.visibility</p:attrName>
                                        </p:attrNameLst>
                                      </p:cBhvr>
                                      <p:to>
                                        <p:strVal val="visible"/>
                                      </p:to>
                                    </p:set>
                                    <p:animEffect transition="in" filter="box(in)">
                                      <p:cBhvr>
                                        <p:cTn id="42" dur="500"/>
                                        <p:tgtEl>
                                          <p:spTgt spid="93191"/>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93192"/>
                                        </p:tgtEl>
                                        <p:attrNameLst>
                                          <p:attrName>style.visibility</p:attrName>
                                        </p:attrNameLst>
                                      </p:cBhvr>
                                      <p:to>
                                        <p:strVal val="visible"/>
                                      </p:to>
                                    </p:set>
                                    <p:animEffect transition="in" filter="box(in)">
                                      <p:cBhvr>
                                        <p:cTn id="47" dur="500"/>
                                        <p:tgtEl>
                                          <p:spTgt spid="93192"/>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93193"/>
                                        </p:tgtEl>
                                        <p:attrNameLst>
                                          <p:attrName>style.visibility</p:attrName>
                                        </p:attrNameLst>
                                      </p:cBhvr>
                                      <p:to>
                                        <p:strVal val="visible"/>
                                      </p:to>
                                    </p:set>
                                    <p:animEffect transition="in" filter="box(in)">
                                      <p:cBhvr>
                                        <p:cTn id="52" dur="500"/>
                                        <p:tgtEl>
                                          <p:spTgt spid="93193"/>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93194"/>
                                        </p:tgtEl>
                                        <p:attrNameLst>
                                          <p:attrName>style.visibility</p:attrName>
                                        </p:attrNameLst>
                                      </p:cBhvr>
                                      <p:to>
                                        <p:strVal val="visible"/>
                                      </p:to>
                                    </p:set>
                                    <p:animEffect transition="in" filter="box(in)">
                                      <p:cBhvr>
                                        <p:cTn id="57" dur="500"/>
                                        <p:tgtEl>
                                          <p:spTgt spid="93194"/>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93195"/>
                                        </p:tgtEl>
                                        <p:attrNameLst>
                                          <p:attrName>style.visibility</p:attrName>
                                        </p:attrNameLst>
                                      </p:cBhvr>
                                      <p:to>
                                        <p:strVal val="visible"/>
                                      </p:to>
                                    </p:set>
                                    <p:animEffect transition="in" filter="box(in)">
                                      <p:cBhvr>
                                        <p:cTn id="62" dur="500"/>
                                        <p:tgtEl>
                                          <p:spTgt spid="93195"/>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93196"/>
                                        </p:tgtEl>
                                        <p:attrNameLst>
                                          <p:attrName>style.visibility</p:attrName>
                                        </p:attrNameLst>
                                      </p:cBhvr>
                                      <p:to>
                                        <p:strVal val="visible"/>
                                      </p:to>
                                    </p:set>
                                    <p:animEffect transition="in" filter="box(in)">
                                      <p:cBhvr>
                                        <p:cTn id="67" dur="500"/>
                                        <p:tgtEl>
                                          <p:spTgt spid="93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188" grpId="0"/>
      <p:bldP spid="93189" grpId="0"/>
      <p:bldP spid="93190" grpId="0"/>
      <p:bldP spid="93191" grpId="0"/>
      <p:bldP spid="93192" grpId="0"/>
      <p:bldP spid="93193" grpId="0"/>
      <p:bldP spid="93194" grpId="0"/>
      <p:bldP spid="93195" grpId="0"/>
      <p:bldP spid="93196" grpId="0"/>
      <p:bldP spid="93197" grpId="0"/>
      <p:bldP spid="93198" grpId="0"/>
      <p:bldP spid="931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p:nvPr/>
        </p:nvSpPr>
        <p:spPr>
          <a:xfrm>
            <a:off x="0" y="404813"/>
            <a:ext cx="8964613" cy="5938837"/>
          </a:xfrm>
          <a:prstGeom prst="rect">
            <a:avLst/>
          </a:prstGeom>
          <a:noFill/>
          <a:ln w="9525">
            <a:noFill/>
          </a:ln>
        </p:spPr>
        <p:txBody>
          <a:bodyPr anchor="t">
            <a:spAutoFit/>
          </a:bodyPr>
          <a:lstStyle/>
          <a:p>
            <a:r>
              <a:rPr lang="zh-CN" altLang="en-US" sz="4400" b="1" dirty="0">
                <a:latin typeface="华文新魏" pitchFamily="2" charset="-122"/>
                <a:ea typeface="华文新魏" pitchFamily="2" charset="-122"/>
              </a:rPr>
              <a:t>                                         </a:t>
            </a:r>
            <a:r>
              <a:rPr lang="zh-CN" altLang="en-US" sz="4800" b="1" dirty="0">
                <a:solidFill>
                  <a:srgbClr val="008080"/>
                </a:solidFill>
                <a:latin typeface="华文新魏" pitchFamily="2" charset="-122"/>
                <a:ea typeface="华文新魏" pitchFamily="2" charset="-122"/>
              </a:rPr>
              <a:t>项燕做楚国的将领，多次立功，又爱护士兵，楚国人很哀怜他。有人认为他战死了，有人认为他逃走了。</a:t>
            </a:r>
            <a:r>
              <a:rPr lang="zh-CN" altLang="en-US" sz="4800" b="1" dirty="0">
                <a:solidFill>
                  <a:srgbClr val="FF0000"/>
                </a:solidFill>
                <a:latin typeface="华文新魏" pitchFamily="2" charset="-122"/>
                <a:ea typeface="华文新魏" pitchFamily="2" charset="-122"/>
              </a:rPr>
              <a:t>现在如果把我们的人假装自称是公子扶苏、项燕的队伍，向天下人发出倡导，应当有很多响应的人。</a:t>
            </a:r>
            <a:r>
              <a:rPr lang="en-US" altLang="zh-CN" sz="4800" b="1" dirty="0">
                <a:solidFill>
                  <a:srgbClr val="008080"/>
                </a:solidFill>
                <a:latin typeface="Arial" panose="020B0604020202020204" pitchFamily="34" charset="0"/>
                <a:ea typeface="华文新魏" pitchFamily="2" charset="-122"/>
              </a:rPr>
              <a:t>“</a:t>
            </a:r>
            <a:r>
              <a:rPr lang="zh-CN" altLang="en-US" sz="4800" b="1" dirty="0">
                <a:solidFill>
                  <a:srgbClr val="008080"/>
                </a:solidFill>
                <a:latin typeface="华文新魏" pitchFamily="2" charset="-122"/>
                <a:ea typeface="华文新魏" pitchFamily="2" charset="-122"/>
              </a:rPr>
              <a:t>吴广认为很正确。</a:t>
            </a:r>
            <a:r>
              <a:rPr lang="zh-CN" altLang="en-US" sz="4800" dirty="0">
                <a:solidFill>
                  <a:srgbClr val="008080"/>
                </a:solidFill>
                <a:latin typeface="Arial" panose="020B0604020202020204" pitchFamily="34" charset="0"/>
                <a:ea typeface="宋体" panose="02010600030101010101" pitchFamily="2" charset="-122"/>
              </a:rPr>
              <a:t> </a:t>
            </a:r>
          </a:p>
        </p:txBody>
      </p:sp>
      <p:sp>
        <p:nvSpPr>
          <p:cNvPr id="22530" name="Text Box 3"/>
          <p:cNvSpPr txBox="1"/>
          <p:nvPr/>
        </p:nvSpPr>
        <p:spPr>
          <a:xfrm>
            <a:off x="179388" y="188913"/>
            <a:ext cx="8964612" cy="793750"/>
          </a:xfrm>
          <a:prstGeom prst="rect">
            <a:avLst/>
          </a:prstGeom>
          <a:noFill/>
          <a:ln w="9525">
            <a:noFill/>
          </a:ln>
        </p:spPr>
        <p:txBody>
          <a:bodyPr anchor="t">
            <a:spAutoFit/>
          </a:bodyPr>
          <a:lstStyle/>
          <a:p>
            <a:pPr>
              <a:spcBef>
                <a:spcPct val="50000"/>
              </a:spcBef>
            </a:pPr>
            <a:r>
              <a:rPr lang="zh-CN" altLang="en-US" sz="1800" b="1" dirty="0">
                <a:latin typeface="黑体" panose="02010609060101010101" pitchFamily="2" charset="-122"/>
                <a:ea typeface="黑体" panose="02010609060101010101" pitchFamily="2" charset="-122"/>
              </a:rPr>
              <a:t>项燕为楚将，数有功，爱士卒，楚人怜之。或以为死，或以为亡。今诚以吾众诈自称公子扶苏、项燕，为天下唱，宜多应者。」吴广以为然。</a:t>
            </a:r>
            <a:r>
              <a:rPr lang="zh-CN" altLang="en-US" sz="2800" b="1" dirty="0">
                <a:latin typeface="黑体" panose="02010609060101010101" pitchFamily="2" charset="-122"/>
                <a:ea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4210"/>
                                        </p:tgtEl>
                                        <p:attrNameLst>
                                          <p:attrName>style.visibility</p:attrName>
                                        </p:attrNameLst>
                                      </p:cBhvr>
                                      <p:to>
                                        <p:strVal val="visible"/>
                                      </p:to>
                                    </p:set>
                                    <p:animEffect transition="in" filter="dissolve">
                                      <p:cBhvr>
                                        <p:cTn id="7" dur="500"/>
                                        <p:tgtEl>
                                          <p:spTgt spid="94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p:nvPr/>
        </p:nvSpPr>
        <p:spPr>
          <a:xfrm>
            <a:off x="468313" y="357188"/>
            <a:ext cx="8247062" cy="6069012"/>
          </a:xfrm>
          <a:prstGeom prst="rect">
            <a:avLst/>
          </a:prstGeom>
          <a:noFill/>
          <a:ln w="9525">
            <a:noFill/>
          </a:ln>
        </p:spPr>
        <p:txBody>
          <a:bodyPr anchor="t"/>
          <a:lstStyle/>
          <a:p>
            <a:pPr marL="342900" indent="-342900">
              <a:spcBef>
                <a:spcPct val="20000"/>
              </a:spcBef>
            </a:pPr>
            <a:r>
              <a:rPr lang="zh-CN" altLang="en-US" sz="7200" b="1" dirty="0">
                <a:latin typeface="Times New Roman" panose="02020603050405020304" pitchFamily="18" charset="0"/>
                <a:ea typeface="宋体" panose="02010600030101010101" pitchFamily="2" charset="-122"/>
              </a:rPr>
              <a:t>    想一想：</a:t>
            </a:r>
            <a:endParaRPr lang="en-US" altLang="zh-CN" sz="7200" b="1" dirty="0">
              <a:latin typeface="Times New Roman" panose="02020603050405020304" pitchFamily="18" charset="0"/>
            </a:endParaRPr>
          </a:p>
          <a:p>
            <a:pPr marL="342900" indent="-342900">
              <a:spcBef>
                <a:spcPct val="20000"/>
              </a:spcBef>
            </a:pPr>
            <a:r>
              <a:rPr lang="zh-CN" altLang="en-US" sz="5400" b="1" dirty="0">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r>
              <a:rPr lang="en-US" altLang="zh-CN" b="1" dirty="0">
                <a:latin typeface="Times New Roman" panose="02020603050405020304" pitchFamily="18" charset="0"/>
              </a:rPr>
              <a:t>1</a:t>
            </a:r>
            <a:r>
              <a:rPr lang="zh-CN" altLang="en-US" b="1" dirty="0">
                <a:latin typeface="Times New Roman" panose="02020603050405020304" pitchFamily="18" charset="0"/>
                <a:ea typeface="宋体" panose="02010600030101010101" pitchFamily="2" charset="-122"/>
              </a:rPr>
              <a:t>、揭示起义爆发的根本原因的语句是：</a:t>
            </a:r>
          </a:p>
          <a:p>
            <a:pPr marL="342900" indent="-342900">
              <a:spcBef>
                <a:spcPct val="20000"/>
              </a:spcBef>
            </a:pPr>
            <a:r>
              <a:rPr lang="en-US" altLang="zh-CN" b="1" dirty="0">
                <a:latin typeface="Times New Roman" panose="02020603050405020304" pitchFamily="18" charset="0"/>
              </a:rPr>
              <a:t>2</a:t>
            </a:r>
            <a:r>
              <a:rPr lang="zh-CN" altLang="en-US" b="1" dirty="0">
                <a:latin typeface="Times New Roman" panose="02020603050405020304" pitchFamily="18" charset="0"/>
                <a:ea typeface="宋体" panose="02010600030101010101" pitchFamily="2" charset="-122"/>
              </a:rPr>
              <a:t>、陈胜对当时的形势进行了怎样的分析？（</a:t>
            </a:r>
            <a:r>
              <a:rPr lang="en-US" altLang="zh-CN" b="1" dirty="0">
                <a:latin typeface="Times New Roman" panose="02020603050405020304" pitchFamily="18" charset="0"/>
              </a:rPr>
              <a:t>3</a:t>
            </a:r>
            <a:r>
              <a:rPr lang="zh-CN" altLang="en-US" b="1" dirty="0">
                <a:latin typeface="Times New Roman" panose="02020603050405020304" pitchFamily="18" charset="0"/>
                <a:ea typeface="宋体" panose="02010600030101010101" pitchFamily="2" charset="-122"/>
              </a:rPr>
              <a:t>点）</a:t>
            </a:r>
          </a:p>
          <a:p>
            <a:pPr marL="342900" indent="-342900">
              <a:spcBef>
                <a:spcPct val="20000"/>
              </a:spcBef>
            </a:pPr>
            <a:r>
              <a:rPr lang="en-US" altLang="zh-CN" b="1" dirty="0">
                <a:latin typeface="Times New Roman" panose="02020603050405020304" pitchFamily="18" charset="0"/>
              </a:rPr>
              <a:t>3</a:t>
            </a:r>
            <a:r>
              <a:rPr lang="zh-CN" altLang="en-US" b="1" dirty="0">
                <a:latin typeface="Times New Roman" panose="02020603050405020304" pitchFamily="18" charset="0"/>
                <a:ea typeface="宋体" panose="02010600030101010101" pitchFamily="2" charset="-122"/>
              </a:rPr>
              <a:t>、打算以什么名义起义？</a:t>
            </a:r>
            <a:r>
              <a:rPr lang="zh-CN" altLang="en-US" dirty="0">
                <a:latin typeface="Times New Roman" panose="02020603050405020304" pitchFamily="18" charset="0"/>
                <a:ea typeface="宋体" panose="02010600030101010101" pitchFamily="2" charset="-122"/>
              </a:rPr>
              <a:t> </a:t>
            </a:r>
            <a:endParaRPr lang="zh-CN" altLang="en-US" sz="5400" b="1" dirty="0">
              <a:latin typeface="Times New Roman" panose="02020603050405020304" pitchFamily="18" charset="0"/>
              <a:ea typeface="宋体" panose="02010600030101010101" pitchFamily="2" charset="-122"/>
            </a:endParaRPr>
          </a:p>
          <a:p>
            <a:pPr marL="342900" indent="-342900">
              <a:spcBef>
                <a:spcPct val="20000"/>
              </a:spcBef>
            </a:pPr>
            <a:r>
              <a:rPr lang="zh-CN" altLang="en-US" sz="5400" b="1" dirty="0">
                <a:latin typeface="Times New Roman" panose="02020603050405020304" pitchFamily="18" charset="0"/>
                <a:ea typeface="宋体" panose="02010600030101010101" pitchFamily="2" charset="-122"/>
              </a:rPr>
              <a:t>        </a:t>
            </a:r>
            <a:r>
              <a:rPr lang="zh-CN" altLang="en-US" sz="5400" b="1" dirty="0">
                <a:solidFill>
                  <a:srgbClr val="FF0000"/>
                </a:solidFill>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en-US" altLang="zh-CN" sz="5400" b="1" dirty="0">
                <a:latin typeface="Times New Roman" panose="02020603050405020304" pitchFamily="18" charset="0"/>
              </a:rPr>
              <a:t>        </a:t>
            </a:r>
            <a:endParaRPr lang="en-US" altLang="zh-CN" sz="5400" b="1" dirty="0">
              <a:solidFill>
                <a:srgbClr val="FF0000"/>
              </a:solidFill>
              <a:latin typeface="Times New Roman" panose="02020603050405020304" pitchFamily="18" charset="0"/>
            </a:endParaRPr>
          </a:p>
          <a:p>
            <a:pPr marL="342900" indent="-342900">
              <a:spcBef>
                <a:spcPct val="20000"/>
              </a:spcBef>
            </a:pPr>
            <a:endParaRPr lang="zh-CN" altLang="en-US" sz="7200" b="1" dirty="0">
              <a:latin typeface="Times New Roman" panose="02020603050405020304" pitchFamily="18" charset="0"/>
              <a:ea typeface="宋体" panose="02010600030101010101" pitchFamily="2" charset="-122"/>
            </a:endParaRPr>
          </a:p>
        </p:txBody>
      </p:sp>
      <p:sp>
        <p:nvSpPr>
          <p:cNvPr id="95235" name="Text Box 3"/>
          <p:cNvSpPr txBox="1"/>
          <p:nvPr/>
        </p:nvSpPr>
        <p:spPr>
          <a:xfrm>
            <a:off x="6156325" y="2276475"/>
            <a:ext cx="2232025" cy="457200"/>
          </a:xfrm>
          <a:prstGeom prst="rect">
            <a:avLst/>
          </a:prstGeom>
          <a:noFill/>
          <a:ln w="9525">
            <a:noFill/>
          </a:ln>
        </p:spPr>
        <p:txBody>
          <a:bodyPr anchor="t">
            <a:spAutoFit/>
          </a:bodyPr>
          <a:lstStyle/>
          <a:p>
            <a:pPr>
              <a:spcBef>
                <a:spcPct val="50000"/>
              </a:spcBef>
            </a:pPr>
            <a:r>
              <a:rPr lang="zh-CN" altLang="en-US" dirty="0">
                <a:solidFill>
                  <a:srgbClr val="FF0000"/>
                </a:solidFill>
                <a:latin typeface="Times New Roman" panose="02020603050405020304" pitchFamily="18" charset="0"/>
                <a:ea typeface="黑体" panose="02010609060101010101" pitchFamily="2" charset="-122"/>
              </a:rPr>
              <a:t>天下苦秦久矣</a:t>
            </a:r>
          </a:p>
        </p:txBody>
      </p:sp>
      <p:sp>
        <p:nvSpPr>
          <p:cNvPr id="95236" name="Text Box 4"/>
          <p:cNvSpPr txBox="1"/>
          <p:nvPr/>
        </p:nvSpPr>
        <p:spPr>
          <a:xfrm>
            <a:off x="4284663" y="3429000"/>
            <a:ext cx="4679950" cy="457200"/>
          </a:xfrm>
          <a:prstGeom prst="rect">
            <a:avLst/>
          </a:prstGeom>
          <a:noFill/>
          <a:ln w="9525">
            <a:noFill/>
          </a:ln>
        </p:spPr>
        <p:txBody>
          <a:bodyPr anchor="t">
            <a:spAutoFit/>
          </a:bodyPr>
          <a:lstStyle/>
          <a:p>
            <a:pPr>
              <a:spcBef>
                <a:spcPct val="50000"/>
              </a:spcBef>
            </a:pPr>
            <a:r>
              <a:rPr lang="zh-CN" altLang="en-US" dirty="0">
                <a:solidFill>
                  <a:srgbClr val="FF0000"/>
                </a:solidFill>
                <a:latin typeface="Times New Roman" panose="02020603050405020304" pitchFamily="18" charset="0"/>
                <a:ea typeface="黑体" panose="02010609060101010101" pitchFamily="2" charset="-122"/>
              </a:rPr>
              <a:t>今诚以</a:t>
            </a:r>
            <a:r>
              <a:rPr lang="en-US" altLang="zh-CN" dirty="0">
                <a:solidFill>
                  <a:srgbClr val="FF0000"/>
                </a:solidFill>
                <a:latin typeface="Times New Roman" panose="02020603050405020304" pitchFamily="18" charset="0"/>
                <a:ea typeface="黑体" panose="02010609060101010101" pitchFamily="2" charset="-122"/>
              </a:rPr>
              <a:t>……</a:t>
            </a:r>
            <a:r>
              <a:rPr lang="zh-CN" altLang="en-US" dirty="0">
                <a:solidFill>
                  <a:srgbClr val="FF0000"/>
                </a:solidFill>
                <a:latin typeface="Times New Roman" panose="02020603050405020304" pitchFamily="18" charset="0"/>
                <a:ea typeface="黑体" panose="02010609060101010101" pitchFamily="2" charset="-122"/>
              </a:rPr>
              <a:t>宜多应者</a:t>
            </a:r>
          </a:p>
        </p:txBody>
      </p:sp>
      <p:sp>
        <p:nvSpPr>
          <p:cNvPr id="95237" name="Text Box 5"/>
          <p:cNvSpPr txBox="1"/>
          <p:nvPr/>
        </p:nvSpPr>
        <p:spPr>
          <a:xfrm>
            <a:off x="611188" y="4221163"/>
            <a:ext cx="8301037" cy="1187450"/>
          </a:xfrm>
          <a:prstGeom prst="rect">
            <a:avLst/>
          </a:prstGeom>
          <a:noFill/>
          <a:ln w="9525">
            <a:noFill/>
          </a:ln>
        </p:spPr>
        <p:txBody>
          <a:bodyPr anchor="t">
            <a:spAutoFit/>
          </a:bodyPr>
          <a:lstStyle/>
          <a:p>
            <a:r>
              <a:rPr lang="en-US" altLang="zh-CN" dirty="0">
                <a:solidFill>
                  <a:srgbClr val="FF0000"/>
                </a:solidFill>
                <a:latin typeface="黑体" panose="02010609060101010101" pitchFamily="2" charset="-122"/>
                <a:ea typeface="黑体" panose="02010609060101010101" pitchFamily="2" charset="-122"/>
              </a:rPr>
              <a:t>1</a:t>
            </a:r>
            <a:r>
              <a:rPr lang="zh-CN" altLang="en-US" dirty="0">
                <a:solidFill>
                  <a:srgbClr val="FF0000"/>
                </a:solidFill>
                <a:latin typeface="黑体" panose="02010609060101010101" pitchFamily="2" charset="-122"/>
                <a:ea typeface="黑体" panose="02010609060101010101" pitchFamily="2" charset="-122"/>
              </a:rPr>
              <a:t>、天下苦秦久矣</a:t>
            </a:r>
            <a:r>
              <a:rPr lang="en-US" altLang="zh-CN" dirty="0">
                <a:solidFill>
                  <a:srgbClr val="FF0000"/>
                </a:solidFill>
                <a:latin typeface="黑体" panose="02010609060101010101" pitchFamily="2" charset="-122"/>
                <a:ea typeface="黑体" panose="02010609060101010101" pitchFamily="2" charset="-122"/>
              </a:rPr>
              <a:t>,</a:t>
            </a:r>
            <a:r>
              <a:rPr lang="zh-CN" altLang="en-US" dirty="0">
                <a:solidFill>
                  <a:srgbClr val="FF0000"/>
                </a:solidFill>
                <a:latin typeface="黑体" panose="02010609060101010101" pitchFamily="2" charset="-122"/>
                <a:ea typeface="黑体" panose="02010609060101010101" pitchFamily="2" charset="-122"/>
              </a:rPr>
              <a:t>全国人民对秦王朝的统治愤恨不满</a:t>
            </a:r>
          </a:p>
          <a:p>
            <a:r>
              <a:rPr lang="en-US" altLang="zh-CN" dirty="0">
                <a:solidFill>
                  <a:srgbClr val="FF0000"/>
                </a:solidFill>
                <a:latin typeface="黑体" panose="02010609060101010101" pitchFamily="2" charset="-122"/>
                <a:ea typeface="黑体" panose="02010609060101010101" pitchFamily="2" charset="-122"/>
              </a:rPr>
              <a:t>2</a:t>
            </a:r>
            <a:r>
              <a:rPr lang="zh-CN" altLang="en-US" dirty="0">
                <a:solidFill>
                  <a:srgbClr val="FF0000"/>
                </a:solidFill>
                <a:latin typeface="黑体" panose="02010609060101010101" pitchFamily="2" charset="-122"/>
                <a:ea typeface="黑体" panose="02010609060101010101" pitchFamily="2" charset="-122"/>
              </a:rPr>
              <a:t>、扶苏贤能而被杀</a:t>
            </a:r>
            <a:r>
              <a:rPr lang="en-US" altLang="zh-CN" dirty="0">
                <a:solidFill>
                  <a:srgbClr val="FF0000"/>
                </a:solidFill>
                <a:latin typeface="黑体" panose="02010609060101010101" pitchFamily="2" charset="-122"/>
                <a:ea typeface="黑体" panose="02010609060101010101" pitchFamily="2" charset="-122"/>
              </a:rPr>
              <a:t>,</a:t>
            </a:r>
            <a:r>
              <a:rPr lang="zh-CN" altLang="en-US" dirty="0">
                <a:solidFill>
                  <a:srgbClr val="FF0000"/>
                </a:solidFill>
                <a:latin typeface="黑体" panose="02010609060101010101" pitchFamily="2" charset="-122"/>
                <a:ea typeface="黑体" panose="02010609060101010101" pitchFamily="2" charset="-122"/>
              </a:rPr>
              <a:t>必然加重秦王朝内部的危机</a:t>
            </a:r>
          </a:p>
          <a:p>
            <a:r>
              <a:rPr lang="en-US" altLang="zh-CN" dirty="0">
                <a:solidFill>
                  <a:srgbClr val="FF0000"/>
                </a:solidFill>
                <a:latin typeface="黑体" panose="02010609060101010101" pitchFamily="2" charset="-122"/>
                <a:ea typeface="黑体" panose="02010609060101010101" pitchFamily="2" charset="-122"/>
              </a:rPr>
              <a:t>3</a:t>
            </a:r>
            <a:r>
              <a:rPr lang="zh-CN" altLang="en-US" dirty="0">
                <a:solidFill>
                  <a:srgbClr val="FF0000"/>
                </a:solidFill>
                <a:latin typeface="黑体" panose="02010609060101010101" pitchFamily="2" charset="-122"/>
                <a:ea typeface="黑体" panose="02010609060101010101" pitchFamily="2" charset="-122"/>
              </a:rPr>
              <a:t>、楚人对项燕的爱戴</a:t>
            </a:r>
            <a:r>
              <a:rPr lang="en-US" altLang="zh-CN" dirty="0">
                <a:solidFill>
                  <a:srgbClr val="FF0000"/>
                </a:solidFill>
                <a:latin typeface="黑体" panose="02010609060101010101" pitchFamily="2" charset="-122"/>
                <a:ea typeface="黑体" panose="02010609060101010101" pitchFamily="2" charset="-122"/>
              </a:rPr>
              <a:t>,</a:t>
            </a:r>
            <a:r>
              <a:rPr lang="zh-CN" altLang="en-US" dirty="0">
                <a:solidFill>
                  <a:srgbClr val="FF0000"/>
                </a:solidFill>
                <a:latin typeface="黑体" panose="02010609060101010101" pitchFamily="2" charset="-122"/>
                <a:ea typeface="黑体" panose="02010609060101010101" pitchFamily="2" charset="-122"/>
              </a:rPr>
              <a:t>激起复国的愿望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blinds(horizontal)">
                                      <p:cBhvr>
                                        <p:cTn id="7" dur="500"/>
                                        <p:tgtEl>
                                          <p:spTgt spid="952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5237"/>
                                        </p:tgtEl>
                                        <p:attrNameLst>
                                          <p:attrName>style.visibility</p:attrName>
                                        </p:attrNameLst>
                                      </p:cBhvr>
                                      <p:to>
                                        <p:strVal val="visible"/>
                                      </p:to>
                                    </p:set>
                                    <p:animEffect transition="in" filter="blinds(horizontal)">
                                      <p:cBhvr>
                                        <p:cTn id="12" dur="500"/>
                                        <p:tgtEl>
                                          <p:spTgt spid="9523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5236"/>
                                        </p:tgtEl>
                                        <p:attrNameLst>
                                          <p:attrName>style.visibility</p:attrName>
                                        </p:attrNameLst>
                                      </p:cBhvr>
                                      <p:to>
                                        <p:strVal val="visible"/>
                                      </p:to>
                                    </p:set>
                                    <p:animEffect transition="in" filter="blinds(horizontal)">
                                      <p:cBhvr>
                                        <p:cTn id="17" dur="500"/>
                                        <p:tgtEl>
                                          <p:spTgt spid="95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P spid="95236" grpId="0"/>
      <p:bldP spid="952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4"/>
          <p:cNvSpPr txBox="1"/>
          <p:nvPr/>
        </p:nvSpPr>
        <p:spPr>
          <a:xfrm>
            <a:off x="0" y="692150"/>
            <a:ext cx="8964613" cy="6002338"/>
          </a:xfrm>
          <a:prstGeom prst="rect">
            <a:avLst/>
          </a:prstGeom>
          <a:noFill/>
          <a:ln w="9525">
            <a:noFill/>
          </a:ln>
        </p:spPr>
        <p:txBody>
          <a:bodyPr anchor="t">
            <a:spAutoFit/>
          </a:bodyPr>
          <a:lstStyle/>
          <a:p>
            <a:pPr>
              <a:spcBef>
                <a:spcPct val="50000"/>
              </a:spcBef>
            </a:pPr>
            <a:r>
              <a:rPr lang="zh-CN" altLang="en-US" sz="3200" b="1" dirty="0">
                <a:solidFill>
                  <a:srgbClr val="000000"/>
                </a:solidFill>
                <a:latin typeface="黑体" panose="02010609060101010101" pitchFamily="2" charset="-122"/>
                <a:ea typeface="黑体" panose="02010609060101010101" pitchFamily="2" charset="-122"/>
              </a:rPr>
              <a:t>司马迁，</a:t>
            </a:r>
            <a:r>
              <a:rPr lang="zh-CN" altLang="en-US" sz="3200" b="1" dirty="0">
                <a:solidFill>
                  <a:srgbClr val="C00000"/>
                </a:solidFill>
                <a:latin typeface="黑体" panose="02010609060101010101" pitchFamily="2" charset="-122"/>
                <a:ea typeface="黑体" panose="02010609060101010101" pitchFamily="2" charset="-122"/>
              </a:rPr>
              <a:t>西汉著名史学家、文学家和思想家</a:t>
            </a:r>
            <a:r>
              <a:rPr lang="zh-CN" altLang="en-US" sz="3200" b="1" dirty="0">
                <a:solidFill>
                  <a:srgbClr val="000000"/>
                </a:solidFill>
                <a:latin typeface="黑体" panose="02010609060101010101" pitchFamily="2" charset="-122"/>
                <a:ea typeface="黑体" panose="02010609060101010101" pitchFamily="2" charset="-122"/>
              </a:rPr>
              <a:t>。司马迁的父亲司马谈，学识渊博，在汉武帝时就任太史令（史官），掌管秘籍、史料、职司记载等。司马迁自幼受父亲熏陶，</a:t>
            </a:r>
            <a:r>
              <a:rPr lang="en-US" altLang="zh-CN" sz="3200" b="1" dirty="0">
                <a:solidFill>
                  <a:srgbClr val="000000"/>
                </a:solidFill>
                <a:latin typeface="黑体" panose="02010609060101010101" pitchFamily="2" charset="-122"/>
                <a:ea typeface="黑体" panose="02010609060101010101" pitchFamily="2" charset="-122"/>
              </a:rPr>
              <a:t>10</a:t>
            </a:r>
            <a:r>
              <a:rPr lang="zh-CN" altLang="en-US" sz="3200" b="1" dirty="0">
                <a:solidFill>
                  <a:srgbClr val="000000"/>
                </a:solidFill>
                <a:latin typeface="黑体" panose="02010609060101010101" pitchFamily="2" charset="-122"/>
                <a:ea typeface="黑体" panose="02010609060101010101" pitchFamily="2" charset="-122"/>
              </a:rPr>
              <a:t>岁就到长安学习，</a:t>
            </a:r>
            <a:r>
              <a:rPr lang="en-US" altLang="zh-CN" sz="3200" b="1" dirty="0">
                <a:solidFill>
                  <a:srgbClr val="000000"/>
                </a:solidFill>
                <a:latin typeface="黑体" panose="02010609060101010101" pitchFamily="2" charset="-122"/>
                <a:ea typeface="黑体" panose="02010609060101010101" pitchFamily="2" charset="-122"/>
              </a:rPr>
              <a:t>20</a:t>
            </a:r>
            <a:r>
              <a:rPr lang="zh-CN" altLang="en-US" sz="3200" b="1" dirty="0">
                <a:solidFill>
                  <a:srgbClr val="000000"/>
                </a:solidFill>
                <a:latin typeface="黑体" panose="02010609060101010101" pitchFamily="2" charset="-122"/>
                <a:ea typeface="黑体" panose="02010609060101010101" pitchFamily="2" charset="-122"/>
              </a:rPr>
              <a:t>岁起曾多次到南北各地游历，观察各地的风俗人情，采集传闻异说，为后来写作</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史记</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打下基础。</a:t>
            </a:r>
            <a:r>
              <a:rPr lang="en-US" altLang="zh-CN" sz="3200" b="1" dirty="0">
                <a:solidFill>
                  <a:srgbClr val="000000"/>
                </a:solidFill>
                <a:latin typeface="黑体" panose="02010609060101010101" pitchFamily="2" charset="-122"/>
                <a:ea typeface="黑体" panose="02010609060101010101" pitchFamily="2" charset="-122"/>
              </a:rPr>
              <a:t>38</a:t>
            </a:r>
            <a:r>
              <a:rPr lang="zh-CN" altLang="en-US" sz="3200" b="1" dirty="0">
                <a:solidFill>
                  <a:srgbClr val="000000"/>
                </a:solidFill>
                <a:latin typeface="黑体" panose="02010609060101010101" pitchFamily="2" charset="-122"/>
                <a:ea typeface="黑体" panose="02010609060101010101" pitchFamily="2" charset="-122"/>
              </a:rPr>
              <a:t>岁时继任太史令，更有机会博览皇家藏书，掌握了丰富的史料。</a:t>
            </a:r>
            <a:r>
              <a:rPr lang="en-US" altLang="zh-CN" sz="3200" b="1" dirty="0">
                <a:solidFill>
                  <a:srgbClr val="000000"/>
                </a:solidFill>
                <a:latin typeface="黑体" panose="02010609060101010101" pitchFamily="2" charset="-122"/>
                <a:ea typeface="黑体" panose="02010609060101010101" pitchFamily="2" charset="-122"/>
              </a:rPr>
              <a:t>42</a:t>
            </a:r>
            <a:r>
              <a:rPr lang="zh-CN" altLang="en-US" sz="3200" b="1" dirty="0">
                <a:solidFill>
                  <a:srgbClr val="000000"/>
                </a:solidFill>
                <a:latin typeface="黑体" panose="02010609060101010101" pitchFamily="2" charset="-122"/>
                <a:ea typeface="黑体" panose="02010609060101010101" pitchFamily="2" charset="-122"/>
              </a:rPr>
              <a:t>岁时开始写作</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史记</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。后由于上书替投降匈奴的汉将李陵辩解而触怒皇上，获罪下狱，被处宫刑。为完成</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史记</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，司马迁忍辱负重，发愤著书，历时</a:t>
            </a:r>
            <a:r>
              <a:rPr lang="en-US" altLang="zh-CN" sz="3200" b="1" dirty="0">
                <a:solidFill>
                  <a:srgbClr val="000000"/>
                </a:solidFill>
                <a:latin typeface="黑体" panose="02010609060101010101" pitchFamily="2" charset="-122"/>
                <a:ea typeface="黑体" panose="02010609060101010101" pitchFamily="2" charset="-122"/>
              </a:rPr>
              <a:t>10</a:t>
            </a:r>
            <a:r>
              <a:rPr lang="zh-CN" altLang="en-US" sz="3200" b="1" dirty="0">
                <a:solidFill>
                  <a:srgbClr val="000000"/>
                </a:solidFill>
                <a:latin typeface="黑体" panose="02010609060101010101" pitchFamily="2" charset="-122"/>
                <a:ea typeface="黑体" panose="02010609060101010101" pitchFamily="2" charset="-122"/>
              </a:rPr>
              <a:t>多年，终于写成历史巨著</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史记</a:t>
            </a:r>
            <a:r>
              <a:rPr lang="en-US" altLang="zh-CN" sz="3200" b="1" dirty="0">
                <a:solidFill>
                  <a:srgbClr val="000000"/>
                </a:solidFill>
                <a:latin typeface="黑体" panose="02010609060101010101" pitchFamily="2" charset="-122"/>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a:t>
            </a:r>
          </a:p>
        </p:txBody>
      </p:sp>
      <p:sp>
        <p:nvSpPr>
          <p:cNvPr id="6146" name="Rectangle 1032"/>
          <p:cNvSpPr/>
          <p:nvPr/>
        </p:nvSpPr>
        <p:spPr>
          <a:xfrm>
            <a:off x="0" y="0"/>
            <a:ext cx="3459163" cy="641350"/>
          </a:xfrm>
          <a:prstGeom prst="rect">
            <a:avLst/>
          </a:prstGeom>
          <a:noFill/>
          <a:ln w="9525">
            <a:noFill/>
          </a:ln>
        </p:spPr>
        <p:txBody>
          <a:bodyPr wrap="none" anchor="ctr">
            <a:spAutoFit/>
          </a:bodyPr>
          <a:lstStyle/>
          <a:p>
            <a:r>
              <a:rPr lang="zh-CN" altLang="en-US" sz="3600" b="1" dirty="0">
                <a:latin typeface="Times New Roman" panose="02020603050405020304" pitchFamily="18" charset="0"/>
                <a:ea typeface="黑体" panose="02010609060101010101" pitchFamily="2" charset="-122"/>
                <a:hlinkClick r:id="rId2" action="ppaction://hlinkfile"/>
              </a:rPr>
              <a:t>了解作者、作品</a:t>
            </a:r>
            <a:r>
              <a:rPr lang="zh-CN" altLang="en-US" dirty="0">
                <a:latin typeface="Times New Roman" panose="02020603050405020304" pitchFamily="18" charset="0"/>
                <a:hlinkClick r:id="rId2" action="ppaction://hlinkfile"/>
              </a:rPr>
              <a:t> </a:t>
            </a:r>
            <a:endParaRPr lang="zh-CN" altLang="en-US" dirty="0">
              <a:latin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p:nvPr/>
        </p:nvSpPr>
        <p:spPr>
          <a:xfrm>
            <a:off x="468313" y="981075"/>
            <a:ext cx="8247062" cy="4019550"/>
          </a:xfrm>
          <a:prstGeom prst="rect">
            <a:avLst/>
          </a:prstGeom>
          <a:noFill/>
          <a:ln w="9525">
            <a:noFill/>
          </a:ln>
        </p:spPr>
        <p:txBody>
          <a:bodyPr anchor="t"/>
          <a:lstStyle/>
          <a:p>
            <a:pPr marL="342900" indent="-342900">
              <a:spcBef>
                <a:spcPct val="20000"/>
              </a:spcBef>
            </a:pPr>
            <a:r>
              <a:rPr lang="zh-CN" altLang="en-US" sz="7200" b="1" dirty="0">
                <a:latin typeface="Times New Roman" panose="02020603050405020304" pitchFamily="18" charset="0"/>
                <a:ea typeface="宋体" panose="02010600030101010101" pitchFamily="2" charset="-122"/>
              </a:rPr>
              <a:t>  第二层：</a:t>
            </a:r>
          </a:p>
          <a:p>
            <a:pPr marL="342900" indent="-342900">
              <a:spcBef>
                <a:spcPct val="20000"/>
              </a:spcBef>
            </a:pPr>
            <a:r>
              <a:rPr lang="zh-CN" altLang="en-US" sz="7200" b="1" dirty="0">
                <a:latin typeface="Times New Roman" panose="02020603050405020304" pitchFamily="18" charset="0"/>
                <a:ea typeface="宋体" panose="02010600030101010101" pitchFamily="2" charset="-122"/>
              </a:rPr>
              <a:t> 写陈胜吴广分析形势，谋划起义。</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en-US" altLang="zh-CN" sz="5400" b="1" dirty="0">
                <a:latin typeface="Times New Roman" panose="02020603050405020304" pitchFamily="18" charset="0"/>
              </a:rPr>
              <a:t>        </a:t>
            </a:r>
            <a:endParaRPr lang="en-US" altLang="zh-CN" sz="5400" b="1" dirty="0">
              <a:solidFill>
                <a:srgbClr val="FF0000"/>
              </a:solidFill>
              <a:latin typeface="Times New Roman" panose="02020603050405020304" pitchFamily="18" charset="0"/>
            </a:endParaRPr>
          </a:p>
          <a:p>
            <a:pPr marL="342900" indent="-342900">
              <a:spcBef>
                <a:spcPct val="20000"/>
              </a:spcBef>
            </a:pPr>
            <a:endParaRPr lang="zh-CN" altLang="en-US" sz="7200" b="1" dirty="0">
              <a:latin typeface="Times New Roman" panose="02020603050405020304" pitchFamily="18"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p:nvPr/>
        </p:nvSpPr>
        <p:spPr>
          <a:xfrm>
            <a:off x="0" y="228600"/>
            <a:ext cx="9144000" cy="5453063"/>
          </a:xfrm>
          <a:prstGeom prst="rect">
            <a:avLst/>
          </a:prstGeom>
          <a:noFill/>
          <a:ln w="9525">
            <a:noFill/>
          </a:ln>
        </p:spPr>
        <p:txBody>
          <a:bodyPr anchor="t">
            <a:spAutoFit/>
          </a:bodyPr>
          <a:lstStyle/>
          <a:p>
            <a:r>
              <a:rPr lang="zh-CN" altLang="en-US" sz="3200" b="1" dirty="0">
                <a:latin typeface="Times New Roman" panose="02020603050405020304" pitchFamily="18" charset="0"/>
                <a:ea typeface="黑体" panose="02010609060101010101" pitchFamily="2" charset="-122"/>
              </a:rPr>
              <a:t>乃</a:t>
            </a:r>
            <a:r>
              <a:rPr lang="zh-CN" altLang="en-US" sz="3200" b="1" dirty="0">
                <a:solidFill>
                  <a:srgbClr val="FF0000"/>
                </a:solidFill>
                <a:latin typeface="Times New Roman" panose="02020603050405020304" pitchFamily="18" charset="0"/>
                <a:ea typeface="黑体" panose="02010609060101010101" pitchFamily="2" charset="-122"/>
              </a:rPr>
              <a:t>行卜</a:t>
            </a:r>
            <a:r>
              <a:rPr lang="zh-CN" altLang="en-US" sz="3200" b="1" dirty="0">
                <a:latin typeface="Times New Roman" panose="02020603050405020304" pitchFamily="18" charset="0"/>
                <a:ea typeface="黑体" panose="02010609060101010101" pitchFamily="2" charset="-122"/>
              </a:rPr>
              <a:t>。卜者知</a:t>
            </a:r>
            <a:r>
              <a:rPr lang="zh-CN" altLang="en-US" sz="3200" b="1" dirty="0">
                <a:solidFill>
                  <a:srgbClr val="FF0000"/>
                </a:solidFill>
                <a:latin typeface="Times New Roman" panose="02020603050405020304" pitchFamily="18" charset="0"/>
                <a:ea typeface="黑体" panose="02010609060101010101" pitchFamily="2" charset="-122"/>
              </a:rPr>
              <a:t>其      </a:t>
            </a:r>
            <a:r>
              <a:rPr lang="zh-CN" altLang="en-US" sz="3200" b="1" i="1" dirty="0">
                <a:solidFill>
                  <a:srgbClr val="FF0000"/>
                </a:solidFill>
                <a:latin typeface="Times New Roman" panose="02020603050405020304" pitchFamily="18" charset="0"/>
                <a:ea typeface="黑体" panose="02010609060101010101" pitchFamily="2" charset="-122"/>
              </a:rPr>
              <a:t>指</a:t>
            </a:r>
            <a:r>
              <a:rPr lang="zh-CN" altLang="en-US" sz="3200" b="1" dirty="0">
                <a:solidFill>
                  <a:srgbClr val="FF0000"/>
                </a:solidFill>
                <a:latin typeface="Times New Roman" panose="02020603050405020304" pitchFamily="18" charset="0"/>
                <a:ea typeface="黑体" panose="02010609060101010101" pitchFamily="2" charset="-122"/>
              </a:rPr>
              <a:t>意</a:t>
            </a:r>
            <a:r>
              <a:rPr lang="zh-CN" altLang="en-US" sz="3200" b="1" dirty="0">
                <a:latin typeface="Times New Roman" panose="02020603050405020304" pitchFamily="18" charset="0"/>
                <a:ea typeface="黑体" panose="02010609060101010101" pitchFamily="2" charset="-122"/>
              </a:rPr>
              <a:t>，曰：“</a:t>
            </a:r>
            <a:r>
              <a:rPr lang="zh-CN" altLang="en-US" sz="3200" b="1" dirty="0">
                <a:solidFill>
                  <a:srgbClr val="FF0000"/>
                </a:solidFill>
                <a:latin typeface="Times New Roman" panose="02020603050405020304" pitchFamily="18" charset="0"/>
                <a:ea typeface="黑体" panose="02010609060101010101" pitchFamily="2" charset="-122"/>
              </a:rPr>
              <a:t>足下</a:t>
            </a:r>
            <a:r>
              <a:rPr lang="zh-CN" altLang="en-US" sz="3200" b="1" dirty="0">
                <a:latin typeface="Times New Roman" panose="02020603050405020304" pitchFamily="18" charset="0"/>
                <a:ea typeface="黑体" panose="02010609060101010101" pitchFamily="2" charset="-122"/>
              </a:rPr>
              <a:t>事皆成，   </a:t>
            </a:r>
          </a:p>
          <a:p>
            <a:endParaRPr lang="zh-CN" altLang="en-US" sz="3200" b="1" dirty="0">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有功</a:t>
            </a:r>
            <a:r>
              <a:rPr lang="zh-CN" altLang="en-US" sz="3200" b="1" dirty="0">
                <a:latin typeface="Times New Roman" panose="02020603050405020304" pitchFamily="18" charset="0"/>
                <a:ea typeface="黑体" panose="02010609060101010101" pitchFamily="2" charset="-122"/>
              </a:rPr>
              <a:t>。然足下卜</a:t>
            </a:r>
            <a:r>
              <a:rPr lang="zh-CN" altLang="en-US" sz="3200" b="1" dirty="0">
                <a:solidFill>
                  <a:srgbClr val="009900"/>
                </a:solidFill>
                <a:latin typeface="Times New Roman" panose="02020603050405020304" pitchFamily="18" charset="0"/>
                <a:ea typeface="黑体" panose="02010609060101010101" pitchFamily="2" charset="-122"/>
              </a:rPr>
              <a:t>之</a:t>
            </a:r>
            <a:r>
              <a:rPr lang="zh-CN" altLang="en-US" sz="3200" b="1" dirty="0">
                <a:latin typeface="Times New Roman" panose="02020603050405020304" pitchFamily="18" charset="0"/>
                <a:ea typeface="黑体" panose="02010609060101010101" pitchFamily="2" charset="-122"/>
              </a:rPr>
              <a:t>鬼乎？”陈胜、吴广喜，</a:t>
            </a:r>
            <a:r>
              <a:rPr lang="zh-CN" altLang="en-US" sz="3200" b="1" dirty="0">
                <a:solidFill>
                  <a:srgbClr val="FF0000"/>
                </a:solidFill>
                <a:latin typeface="Times New Roman" panose="02020603050405020304" pitchFamily="18" charset="0"/>
                <a:ea typeface="黑体" panose="02010609060101010101" pitchFamily="2" charset="-122"/>
              </a:rPr>
              <a:t>念</a:t>
            </a: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鬼，曰：“此教我先</a:t>
            </a:r>
            <a:r>
              <a:rPr lang="zh-CN" altLang="en-US" sz="3200" b="1" dirty="0">
                <a:solidFill>
                  <a:srgbClr val="FF0000"/>
                </a:solidFill>
                <a:latin typeface="Times New Roman" panose="02020603050405020304" pitchFamily="18" charset="0"/>
                <a:ea typeface="黑体" panose="02010609060101010101" pitchFamily="2" charset="-122"/>
              </a:rPr>
              <a:t>威</a:t>
            </a:r>
            <a:r>
              <a:rPr lang="zh-CN" altLang="en-US" sz="3200" b="1" dirty="0">
                <a:latin typeface="Times New Roman" panose="02020603050405020304" pitchFamily="18" charset="0"/>
                <a:ea typeface="黑体" panose="02010609060101010101" pitchFamily="2" charset="-122"/>
              </a:rPr>
              <a:t>众耳。”乃</a:t>
            </a:r>
            <a:r>
              <a:rPr lang="zh-CN" altLang="en-US" sz="3200" b="1" dirty="0">
                <a:solidFill>
                  <a:srgbClr val="FF0000"/>
                </a:solidFill>
                <a:latin typeface="Times New Roman" panose="02020603050405020304" pitchFamily="18" charset="0"/>
                <a:ea typeface="黑体" panose="02010609060101010101" pitchFamily="2" charset="-122"/>
              </a:rPr>
              <a:t>丹   书</a:t>
            </a:r>
            <a:r>
              <a:rPr lang="zh-CN" altLang="en-US" sz="3200" b="1" dirty="0">
                <a:latin typeface="Times New Roman" panose="02020603050405020304" pitchFamily="18" charset="0"/>
                <a:ea typeface="黑体" panose="02010609060101010101" pitchFamily="2" charset="-122"/>
              </a:rPr>
              <a:t>帛曰：</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“陈胜</a:t>
            </a:r>
            <a:r>
              <a:rPr lang="zh-CN" altLang="en-US" sz="3200" b="1" dirty="0">
                <a:solidFill>
                  <a:srgbClr val="FF0000"/>
                </a:solidFill>
                <a:latin typeface="Times New Roman" panose="02020603050405020304" pitchFamily="18" charset="0"/>
                <a:ea typeface="黑体" panose="02010609060101010101" pitchFamily="2" charset="-122"/>
              </a:rPr>
              <a:t>王</a:t>
            </a:r>
            <a:r>
              <a:rPr lang="zh-CN" altLang="en-US" sz="3200" b="1" dirty="0">
                <a:latin typeface="Times New Roman" panose="02020603050405020304" pitchFamily="18" charset="0"/>
                <a:ea typeface="黑体" panose="02010609060101010101" pitchFamily="2" charset="-122"/>
              </a:rPr>
              <a:t>”，置人所</a:t>
            </a:r>
            <a:r>
              <a:rPr lang="zh-CN" altLang="en-US" sz="3200" b="1" dirty="0">
                <a:solidFill>
                  <a:srgbClr val="FF0000"/>
                </a:solidFill>
                <a:latin typeface="Times New Roman" panose="02020603050405020304" pitchFamily="18" charset="0"/>
                <a:ea typeface="黑体" panose="02010609060101010101" pitchFamily="2" charset="-122"/>
              </a:rPr>
              <a:t>罾</a:t>
            </a:r>
            <a:r>
              <a:rPr lang="zh-CN" altLang="en-US" sz="3200" b="1" dirty="0">
                <a:latin typeface="Times New Roman" panose="02020603050405020304" pitchFamily="18" charset="0"/>
                <a:ea typeface="黑体" panose="02010609060101010101" pitchFamily="2" charset="-122"/>
              </a:rPr>
              <a:t>鱼腹中。卒买鱼烹食，得鱼</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腹中</a:t>
            </a:r>
            <a:r>
              <a:rPr lang="zh-CN" altLang="en-US" sz="3200" b="1" dirty="0">
                <a:solidFill>
                  <a:srgbClr val="FF0000"/>
                </a:solidFill>
                <a:latin typeface="Times New Roman" panose="02020603050405020304" pitchFamily="18" charset="0"/>
                <a:ea typeface="黑体" panose="02010609060101010101" pitchFamily="2" charset="-122"/>
              </a:rPr>
              <a:t>书</a:t>
            </a:r>
            <a:r>
              <a:rPr lang="zh-CN" altLang="en-US" sz="3200" b="1" dirty="0">
                <a:latin typeface="Times New Roman" panose="02020603050405020304" pitchFamily="18" charset="0"/>
                <a:ea typeface="黑体" panose="02010609060101010101" pitchFamily="2" charset="-122"/>
              </a:rPr>
              <a:t>，              </a:t>
            </a:r>
            <a:r>
              <a:rPr lang="zh-CN" altLang="en-US" sz="3200" b="1" dirty="0">
                <a:solidFill>
                  <a:srgbClr val="FF0000"/>
                </a:solidFill>
                <a:latin typeface="Times New Roman" panose="02020603050405020304" pitchFamily="18" charset="0"/>
                <a:ea typeface="黑体" panose="02010609060101010101" pitchFamily="2" charset="-122"/>
              </a:rPr>
              <a:t>固        以               怪          </a:t>
            </a: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之</a:t>
            </a:r>
            <a:r>
              <a:rPr lang="zh-CN" altLang="en-US" sz="3200" b="1" dirty="0">
                <a:latin typeface="Times New Roman" panose="02020603050405020304" pitchFamily="18" charset="0"/>
                <a:ea typeface="黑体" panose="02010609060101010101" pitchFamily="2" charset="-122"/>
              </a:rPr>
              <a:t>矣。</a:t>
            </a:r>
          </a:p>
        </p:txBody>
      </p:sp>
      <p:sp>
        <p:nvSpPr>
          <p:cNvPr id="98307" name="Text Box 3"/>
          <p:cNvSpPr txBox="1"/>
          <p:nvPr/>
        </p:nvSpPr>
        <p:spPr>
          <a:xfrm>
            <a:off x="0" y="685800"/>
            <a:ext cx="14478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去占卜</a:t>
            </a:r>
          </a:p>
        </p:txBody>
      </p:sp>
      <p:sp>
        <p:nvSpPr>
          <p:cNvPr id="98308" name="Text Box 4"/>
          <p:cNvSpPr txBox="1"/>
          <p:nvPr/>
        </p:nvSpPr>
        <p:spPr>
          <a:xfrm>
            <a:off x="2438400" y="685800"/>
            <a:ext cx="14478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他们的</a:t>
            </a:r>
          </a:p>
        </p:txBody>
      </p:sp>
      <p:sp>
        <p:nvSpPr>
          <p:cNvPr id="98309" name="Text Box 5"/>
          <p:cNvSpPr txBox="1"/>
          <p:nvPr/>
        </p:nvSpPr>
        <p:spPr>
          <a:xfrm>
            <a:off x="3886200" y="685800"/>
            <a:ext cx="2057400" cy="521970"/>
          </a:xfrm>
          <a:prstGeom prst="rect">
            <a:avLst/>
          </a:prstGeom>
          <a:noFill/>
          <a:ln w="9525">
            <a:noFill/>
          </a:ln>
        </p:spPr>
        <p:txBody>
          <a:bodyPr wrap="square"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通</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旨</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 意图</a:t>
            </a:r>
          </a:p>
        </p:txBody>
      </p:sp>
      <p:sp>
        <p:nvSpPr>
          <p:cNvPr id="98310" name="Text Box 6"/>
          <p:cNvSpPr txBox="1"/>
          <p:nvPr/>
        </p:nvSpPr>
        <p:spPr>
          <a:xfrm>
            <a:off x="5943600" y="743585"/>
            <a:ext cx="3502660" cy="521970"/>
          </a:xfrm>
          <a:prstGeom prst="rect">
            <a:avLst/>
          </a:prstGeom>
          <a:noFill/>
          <a:ln w="9525">
            <a:noFill/>
          </a:ln>
        </p:spPr>
        <p:txBody>
          <a:bodyPr wrap="square"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古人对别人的尊称</a:t>
            </a:r>
          </a:p>
        </p:txBody>
      </p:sp>
      <p:sp>
        <p:nvSpPr>
          <p:cNvPr id="98311" name="Text Box 7"/>
          <p:cNvSpPr txBox="1"/>
          <p:nvPr/>
        </p:nvSpPr>
        <p:spPr>
          <a:xfrm>
            <a:off x="0" y="1676400"/>
            <a:ext cx="25146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能建立功业</a:t>
            </a:r>
          </a:p>
        </p:txBody>
      </p:sp>
      <p:sp>
        <p:nvSpPr>
          <p:cNvPr id="98312" name="Text Box 8"/>
          <p:cNvSpPr txBox="1"/>
          <p:nvPr/>
        </p:nvSpPr>
        <p:spPr>
          <a:xfrm>
            <a:off x="2286000" y="1676400"/>
            <a:ext cx="1524000" cy="519113"/>
          </a:xfrm>
          <a:prstGeom prst="rect">
            <a:avLst/>
          </a:prstGeom>
          <a:noFill/>
          <a:ln w="9525">
            <a:noFill/>
          </a:ln>
        </p:spPr>
        <p:txBody>
          <a:bodyPr anchor="t">
            <a:spAutoFit/>
          </a:bodyPr>
          <a:lstStyle/>
          <a:p>
            <a:r>
              <a:rPr lang="zh-CN" altLang="en-US" sz="2800" b="1" dirty="0">
                <a:solidFill>
                  <a:srgbClr val="009900"/>
                </a:solidFill>
                <a:latin typeface="Times New Roman" panose="02020603050405020304" pitchFamily="18" charset="0"/>
                <a:ea typeface="黑体" panose="02010609060101010101" pitchFamily="2" charset="-122"/>
              </a:rPr>
              <a:t>这件事</a:t>
            </a:r>
          </a:p>
        </p:txBody>
      </p:sp>
      <p:sp>
        <p:nvSpPr>
          <p:cNvPr id="98314" name="Text Box 10"/>
          <p:cNvSpPr txBox="1"/>
          <p:nvPr/>
        </p:nvSpPr>
        <p:spPr>
          <a:xfrm>
            <a:off x="7315200" y="1676400"/>
            <a:ext cx="18288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考虑</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思索</a:t>
            </a:r>
          </a:p>
        </p:txBody>
      </p:sp>
      <p:sp>
        <p:nvSpPr>
          <p:cNvPr id="98315" name="Text Box 11"/>
          <p:cNvSpPr txBox="1"/>
          <p:nvPr/>
        </p:nvSpPr>
        <p:spPr>
          <a:xfrm>
            <a:off x="2895600" y="2667000"/>
            <a:ext cx="20574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威服</a:t>
            </a:r>
          </a:p>
        </p:txBody>
      </p:sp>
      <p:sp>
        <p:nvSpPr>
          <p:cNvPr id="98316" name="Text Box 12"/>
          <p:cNvSpPr txBox="1"/>
          <p:nvPr/>
        </p:nvSpPr>
        <p:spPr>
          <a:xfrm>
            <a:off x="5105400" y="2667000"/>
            <a:ext cx="15240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用丹砂</a:t>
            </a:r>
          </a:p>
        </p:txBody>
      </p:sp>
      <p:sp>
        <p:nvSpPr>
          <p:cNvPr id="98317" name="Text Box 13"/>
          <p:cNvSpPr txBox="1"/>
          <p:nvPr/>
        </p:nvSpPr>
        <p:spPr>
          <a:xfrm>
            <a:off x="6588125" y="2667000"/>
            <a:ext cx="1565275"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写</a:t>
            </a:r>
          </a:p>
        </p:txBody>
      </p:sp>
      <p:sp>
        <p:nvSpPr>
          <p:cNvPr id="98318" name="Text Box 14"/>
          <p:cNvSpPr txBox="1"/>
          <p:nvPr/>
        </p:nvSpPr>
        <p:spPr>
          <a:xfrm>
            <a:off x="827088" y="3657600"/>
            <a:ext cx="1382712"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称王</a:t>
            </a:r>
          </a:p>
        </p:txBody>
      </p:sp>
      <p:sp>
        <p:nvSpPr>
          <p:cNvPr id="98319" name="Text Box 15"/>
          <p:cNvSpPr txBox="1"/>
          <p:nvPr/>
        </p:nvSpPr>
        <p:spPr>
          <a:xfrm>
            <a:off x="2590800" y="3657600"/>
            <a:ext cx="3888740" cy="521970"/>
          </a:xfrm>
          <a:prstGeom prst="rect">
            <a:avLst/>
          </a:prstGeom>
          <a:noFill/>
          <a:ln w="9525">
            <a:noFill/>
          </a:ln>
        </p:spPr>
        <p:txBody>
          <a:bodyPr wrap="square"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渔网，名作动</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用网捕</a:t>
            </a:r>
          </a:p>
        </p:txBody>
      </p:sp>
      <p:sp>
        <p:nvSpPr>
          <p:cNvPr id="98320" name="Text Box 16"/>
          <p:cNvSpPr txBox="1"/>
          <p:nvPr/>
        </p:nvSpPr>
        <p:spPr>
          <a:xfrm>
            <a:off x="190500" y="5078730"/>
            <a:ext cx="21336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名词，字条</a:t>
            </a:r>
          </a:p>
        </p:txBody>
      </p:sp>
      <p:sp>
        <p:nvSpPr>
          <p:cNvPr id="98321" name="Text Box 17"/>
          <p:cNvSpPr txBox="1"/>
          <p:nvPr/>
        </p:nvSpPr>
        <p:spPr>
          <a:xfrm>
            <a:off x="2743200" y="5078730"/>
            <a:ext cx="1143000" cy="521970"/>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本来</a:t>
            </a:r>
          </a:p>
        </p:txBody>
      </p:sp>
      <p:sp>
        <p:nvSpPr>
          <p:cNvPr id="98322" name="Text Box 18"/>
          <p:cNvSpPr txBox="1"/>
          <p:nvPr/>
        </p:nvSpPr>
        <p:spPr>
          <a:xfrm>
            <a:off x="3886200" y="5078730"/>
            <a:ext cx="24384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同“已”</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已经</a:t>
            </a:r>
          </a:p>
        </p:txBody>
      </p:sp>
      <p:sp>
        <p:nvSpPr>
          <p:cNvPr id="98323" name="Text Box 19"/>
          <p:cNvSpPr txBox="1"/>
          <p:nvPr/>
        </p:nvSpPr>
        <p:spPr>
          <a:xfrm>
            <a:off x="6324600" y="5078730"/>
            <a:ext cx="22860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感到奇怪</a:t>
            </a:r>
          </a:p>
        </p:txBody>
      </p:sp>
      <p:sp>
        <p:nvSpPr>
          <p:cNvPr id="98324" name="Text Box 20"/>
          <p:cNvSpPr txBox="1"/>
          <p:nvPr/>
        </p:nvSpPr>
        <p:spPr>
          <a:xfrm>
            <a:off x="0" y="5980430"/>
            <a:ext cx="36576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代鱼腹中的书</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8307"/>
                                        </p:tgtEl>
                                        <p:attrNameLst>
                                          <p:attrName>style.visibility</p:attrName>
                                        </p:attrNameLst>
                                      </p:cBhvr>
                                      <p:to>
                                        <p:strVal val="visible"/>
                                      </p:to>
                                    </p:set>
                                    <p:animEffect transition="in" filter="box(in)">
                                      <p:cBhvr>
                                        <p:cTn id="7" dur="500"/>
                                        <p:tgtEl>
                                          <p:spTgt spid="9830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8308"/>
                                        </p:tgtEl>
                                        <p:attrNameLst>
                                          <p:attrName>style.visibility</p:attrName>
                                        </p:attrNameLst>
                                      </p:cBhvr>
                                      <p:to>
                                        <p:strVal val="visible"/>
                                      </p:to>
                                    </p:set>
                                    <p:animEffect transition="in" filter="box(in)">
                                      <p:cBhvr>
                                        <p:cTn id="12" dur="500"/>
                                        <p:tgtEl>
                                          <p:spTgt spid="9830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8309"/>
                                        </p:tgtEl>
                                        <p:attrNameLst>
                                          <p:attrName>style.visibility</p:attrName>
                                        </p:attrNameLst>
                                      </p:cBhvr>
                                      <p:to>
                                        <p:strVal val="visible"/>
                                      </p:to>
                                    </p:set>
                                    <p:animEffect transition="in" filter="box(in)">
                                      <p:cBhvr>
                                        <p:cTn id="17" dur="500"/>
                                        <p:tgtEl>
                                          <p:spTgt spid="9830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8310"/>
                                        </p:tgtEl>
                                        <p:attrNameLst>
                                          <p:attrName>style.visibility</p:attrName>
                                        </p:attrNameLst>
                                      </p:cBhvr>
                                      <p:to>
                                        <p:strVal val="visible"/>
                                      </p:to>
                                    </p:set>
                                    <p:animEffect transition="in" filter="box(in)">
                                      <p:cBhvr>
                                        <p:cTn id="22" dur="500"/>
                                        <p:tgtEl>
                                          <p:spTgt spid="983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8311"/>
                                        </p:tgtEl>
                                        <p:attrNameLst>
                                          <p:attrName>style.visibility</p:attrName>
                                        </p:attrNameLst>
                                      </p:cBhvr>
                                      <p:to>
                                        <p:strVal val="visible"/>
                                      </p:to>
                                    </p:set>
                                    <p:animEffect transition="in" filter="box(in)">
                                      <p:cBhvr>
                                        <p:cTn id="27" dur="500"/>
                                        <p:tgtEl>
                                          <p:spTgt spid="9831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8312"/>
                                        </p:tgtEl>
                                        <p:attrNameLst>
                                          <p:attrName>style.visibility</p:attrName>
                                        </p:attrNameLst>
                                      </p:cBhvr>
                                      <p:to>
                                        <p:strVal val="visible"/>
                                      </p:to>
                                    </p:set>
                                    <p:animEffect transition="in" filter="box(in)">
                                      <p:cBhvr>
                                        <p:cTn id="32" dur="500"/>
                                        <p:tgtEl>
                                          <p:spTgt spid="9831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8314"/>
                                        </p:tgtEl>
                                        <p:attrNameLst>
                                          <p:attrName>style.visibility</p:attrName>
                                        </p:attrNameLst>
                                      </p:cBhvr>
                                      <p:to>
                                        <p:strVal val="visible"/>
                                      </p:to>
                                    </p:set>
                                    <p:animEffect transition="in" filter="box(in)">
                                      <p:cBhvr>
                                        <p:cTn id="37" dur="500"/>
                                        <p:tgtEl>
                                          <p:spTgt spid="98314"/>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98315"/>
                                        </p:tgtEl>
                                        <p:attrNameLst>
                                          <p:attrName>style.visibility</p:attrName>
                                        </p:attrNameLst>
                                      </p:cBhvr>
                                      <p:to>
                                        <p:strVal val="visible"/>
                                      </p:to>
                                    </p:set>
                                    <p:animEffect transition="in" filter="box(in)">
                                      <p:cBhvr>
                                        <p:cTn id="42" dur="500"/>
                                        <p:tgtEl>
                                          <p:spTgt spid="98315"/>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98316"/>
                                        </p:tgtEl>
                                        <p:attrNameLst>
                                          <p:attrName>style.visibility</p:attrName>
                                        </p:attrNameLst>
                                      </p:cBhvr>
                                      <p:to>
                                        <p:strVal val="visible"/>
                                      </p:to>
                                    </p:set>
                                    <p:animEffect transition="in" filter="box(in)">
                                      <p:cBhvr>
                                        <p:cTn id="47" dur="500"/>
                                        <p:tgtEl>
                                          <p:spTgt spid="98316"/>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98317"/>
                                        </p:tgtEl>
                                        <p:attrNameLst>
                                          <p:attrName>style.visibility</p:attrName>
                                        </p:attrNameLst>
                                      </p:cBhvr>
                                      <p:to>
                                        <p:strVal val="visible"/>
                                      </p:to>
                                    </p:set>
                                    <p:animEffect transition="in" filter="box(in)">
                                      <p:cBhvr>
                                        <p:cTn id="52" dur="500"/>
                                        <p:tgtEl>
                                          <p:spTgt spid="98317"/>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98318"/>
                                        </p:tgtEl>
                                        <p:attrNameLst>
                                          <p:attrName>style.visibility</p:attrName>
                                        </p:attrNameLst>
                                      </p:cBhvr>
                                      <p:to>
                                        <p:strVal val="visible"/>
                                      </p:to>
                                    </p:set>
                                    <p:animEffect transition="in" filter="box(in)">
                                      <p:cBhvr>
                                        <p:cTn id="57" dur="500"/>
                                        <p:tgtEl>
                                          <p:spTgt spid="98318"/>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98319"/>
                                        </p:tgtEl>
                                        <p:attrNameLst>
                                          <p:attrName>style.visibility</p:attrName>
                                        </p:attrNameLst>
                                      </p:cBhvr>
                                      <p:to>
                                        <p:strVal val="visible"/>
                                      </p:to>
                                    </p:set>
                                    <p:animEffect transition="in" filter="box(in)">
                                      <p:cBhvr>
                                        <p:cTn id="62" dur="500"/>
                                        <p:tgtEl>
                                          <p:spTgt spid="98319"/>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98320"/>
                                        </p:tgtEl>
                                        <p:attrNameLst>
                                          <p:attrName>style.visibility</p:attrName>
                                        </p:attrNameLst>
                                      </p:cBhvr>
                                      <p:to>
                                        <p:strVal val="visible"/>
                                      </p:to>
                                    </p:set>
                                    <p:animEffect transition="in" filter="box(in)">
                                      <p:cBhvr>
                                        <p:cTn id="67" dur="500"/>
                                        <p:tgtEl>
                                          <p:spTgt spid="98320"/>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98321"/>
                                        </p:tgtEl>
                                        <p:attrNameLst>
                                          <p:attrName>style.visibility</p:attrName>
                                        </p:attrNameLst>
                                      </p:cBhvr>
                                      <p:to>
                                        <p:strVal val="visible"/>
                                      </p:to>
                                    </p:set>
                                    <p:animEffect transition="in" filter="box(in)">
                                      <p:cBhvr>
                                        <p:cTn id="72" dur="500"/>
                                        <p:tgtEl>
                                          <p:spTgt spid="98321"/>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98322"/>
                                        </p:tgtEl>
                                        <p:attrNameLst>
                                          <p:attrName>style.visibility</p:attrName>
                                        </p:attrNameLst>
                                      </p:cBhvr>
                                      <p:to>
                                        <p:strVal val="visible"/>
                                      </p:to>
                                    </p:set>
                                    <p:animEffect transition="in" filter="box(in)">
                                      <p:cBhvr>
                                        <p:cTn id="77" dur="500"/>
                                        <p:tgtEl>
                                          <p:spTgt spid="98322"/>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grpId="0" nodeType="clickEffect">
                                  <p:stCondLst>
                                    <p:cond delay="0"/>
                                  </p:stCondLst>
                                  <p:childTnLst>
                                    <p:set>
                                      <p:cBhvr>
                                        <p:cTn id="81" dur="1" fill="hold">
                                          <p:stCondLst>
                                            <p:cond delay="0"/>
                                          </p:stCondLst>
                                        </p:cTn>
                                        <p:tgtEl>
                                          <p:spTgt spid="98323"/>
                                        </p:tgtEl>
                                        <p:attrNameLst>
                                          <p:attrName>style.visibility</p:attrName>
                                        </p:attrNameLst>
                                      </p:cBhvr>
                                      <p:to>
                                        <p:strVal val="visible"/>
                                      </p:to>
                                    </p:set>
                                    <p:animEffect transition="in" filter="box(in)">
                                      <p:cBhvr>
                                        <p:cTn id="82" dur="500"/>
                                        <p:tgtEl>
                                          <p:spTgt spid="98323"/>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98324"/>
                                        </p:tgtEl>
                                        <p:attrNameLst>
                                          <p:attrName>style.visibility</p:attrName>
                                        </p:attrNameLst>
                                      </p:cBhvr>
                                      <p:to>
                                        <p:strVal val="visible"/>
                                      </p:to>
                                    </p:set>
                                    <p:animEffect transition="in" filter="box(in)">
                                      <p:cBhvr>
                                        <p:cTn id="87" dur="500"/>
                                        <p:tgtEl>
                                          <p:spTgt spid="98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p:bldP spid="98308" grpId="0"/>
      <p:bldP spid="98309" grpId="0"/>
      <p:bldP spid="98310" grpId="0"/>
      <p:bldP spid="98311" grpId="0"/>
      <p:bldP spid="98312" grpId="0"/>
      <p:bldP spid="98314" grpId="0"/>
      <p:bldP spid="98315" grpId="0"/>
      <p:bldP spid="98316" grpId="0"/>
      <p:bldP spid="98317" grpId="0"/>
      <p:bldP spid="98318" grpId="0"/>
      <p:bldP spid="98319" grpId="0"/>
      <p:bldP spid="98320" grpId="0"/>
      <p:bldP spid="98321" grpId="0"/>
      <p:bldP spid="98322" grpId="0"/>
      <p:bldP spid="98323" grpId="0"/>
      <p:bldP spid="983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a:xfrm>
            <a:off x="250825" y="0"/>
            <a:ext cx="8642350" cy="1341438"/>
          </a:xfrm>
          <a:ln/>
        </p:spPr>
        <p:txBody>
          <a:bodyPr vert="horz" wrap="square" lIns="91440" tIns="45720" rIns="91440" bIns="45720" anchor="ctr"/>
          <a:lstStyle/>
          <a:p>
            <a:pPr algn="l" eaLnBrk="1" hangingPunct="1"/>
            <a:r>
              <a:rPr lang="zh-CN" altLang="en-US" sz="1800" b="1" dirty="0">
                <a:ea typeface="黑体" panose="02010609060101010101" pitchFamily="2" charset="-122"/>
              </a:rPr>
              <a:t>乃行卜。卜者知其指意，曰：「足下事皆成，有功。然足下卜之鬼乎！」陈胜、吴广喜，念鬼，曰：「此教我先威众耳。」乃丹书帛曰「陈胜王」，置人所罾鱼腹中。卒买鱼烹食，得鱼腹中书，固以怪之矣。</a:t>
            </a:r>
            <a:r>
              <a:rPr lang="zh-CN" altLang="en-US" sz="4000" dirty="0"/>
              <a:t> </a:t>
            </a:r>
          </a:p>
        </p:txBody>
      </p:sp>
      <p:sp>
        <p:nvSpPr>
          <p:cNvPr id="26626" name="Rectangle 3"/>
          <p:cNvSpPr>
            <a:spLocks noGrp="1"/>
          </p:cNvSpPr>
          <p:nvPr>
            <p:ph idx="1"/>
          </p:nvPr>
        </p:nvSpPr>
        <p:spPr>
          <a:xfrm>
            <a:off x="-250825" y="590550"/>
            <a:ext cx="9144000" cy="6381750"/>
          </a:xfrm>
          <a:ln/>
        </p:spPr>
        <p:txBody>
          <a:bodyPr vert="horz" wrap="square" lIns="91440" tIns="45720" rIns="91440" bIns="45720" anchor="t"/>
          <a:lstStyle/>
          <a:p>
            <a:pPr eaLnBrk="1" hangingPunct="1">
              <a:buNone/>
            </a:pPr>
            <a:r>
              <a:rPr lang="zh-CN" altLang="en-US" sz="3600" b="1" dirty="0">
                <a:solidFill>
                  <a:srgbClr val="008080"/>
                </a:solidFill>
                <a:ea typeface="华文新魏" pitchFamily="2" charset="-122"/>
              </a:rPr>
              <a:t>                                 </a:t>
            </a:r>
            <a:r>
              <a:rPr lang="zh-CN" altLang="en-US" sz="4000" b="1" dirty="0">
                <a:solidFill>
                  <a:srgbClr val="008080"/>
                </a:solidFill>
                <a:ea typeface="华文新魏" pitchFamily="2" charset="-122"/>
              </a:rPr>
              <a:t>就去占卜。占卜的人知道他们的意图，说：“你们的事都能办成，能建立功业。不过你们把这件事向鬼神卜问一下吧？”陈胜、吴广很高兴，又考虑卜鬼的事，说：“</a:t>
            </a:r>
            <a:r>
              <a:rPr lang="zh-CN" altLang="en-US" sz="4000" b="1" dirty="0">
                <a:solidFill>
                  <a:srgbClr val="FF0000"/>
                </a:solidFill>
                <a:ea typeface="华文新魏" pitchFamily="2" charset="-122"/>
              </a:rPr>
              <a:t>这是教我们先威服众人罢了</a:t>
            </a:r>
            <a:r>
              <a:rPr lang="zh-CN" altLang="en-US" sz="4000" b="1" dirty="0">
                <a:solidFill>
                  <a:srgbClr val="008080"/>
                </a:solidFill>
                <a:ea typeface="华文新魏" pitchFamily="2" charset="-122"/>
              </a:rPr>
              <a:t>。”于是用丹砂在丝帛上写“陈胜王”（三个字），放在别人所捕的鱼的肚子里。士兵买鱼回来煮着吃，得到鱼肚子里面的字条，</a:t>
            </a:r>
            <a:r>
              <a:rPr lang="zh-CN" altLang="en-US" sz="4000" b="1" dirty="0">
                <a:solidFill>
                  <a:srgbClr val="C00000"/>
                </a:solidFill>
                <a:ea typeface="华文新魏" pitchFamily="2" charset="-122"/>
              </a:rPr>
              <a:t>本来已经对这件事感到奇怪了。</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p:nvPr/>
        </p:nvSpPr>
        <p:spPr>
          <a:xfrm>
            <a:off x="0" y="228600"/>
            <a:ext cx="9324975" cy="3503613"/>
          </a:xfrm>
          <a:prstGeom prst="rect">
            <a:avLst/>
          </a:prstGeom>
          <a:noFill/>
          <a:ln w="9525">
            <a:noFill/>
          </a:ln>
        </p:spPr>
        <p:txBody>
          <a:bodyPr anchor="t">
            <a:spAutoFit/>
          </a:bodyPr>
          <a:lstStyle/>
          <a:p>
            <a:r>
              <a:rPr lang="zh-CN" altLang="en-US" sz="3200" b="1" dirty="0">
                <a:latin typeface="Times New Roman" panose="02020603050405020304" pitchFamily="18" charset="0"/>
                <a:ea typeface="黑体" panose="02010609060101010101" pitchFamily="2" charset="-122"/>
              </a:rPr>
              <a:t>又</a:t>
            </a:r>
            <a:r>
              <a:rPr lang="zh-CN" altLang="en-US" sz="3200" b="1" dirty="0">
                <a:solidFill>
                  <a:srgbClr val="FF0000"/>
                </a:solidFill>
                <a:latin typeface="Times New Roman" panose="02020603050405020304" pitchFamily="18" charset="0"/>
                <a:ea typeface="黑体" panose="02010609060101010101" pitchFamily="2" charset="-122"/>
              </a:rPr>
              <a:t>间</a:t>
            </a:r>
            <a:r>
              <a:rPr lang="zh-CN" altLang="en-US" sz="3200" b="1" dirty="0">
                <a:solidFill>
                  <a:schemeClr val="tx1"/>
                </a:solidFill>
                <a:latin typeface="Times New Roman" panose="02020603050405020304" pitchFamily="18" charset="0"/>
                <a:ea typeface="黑体" panose="02010609060101010101" pitchFamily="2" charset="-122"/>
              </a:rPr>
              <a:t>令</a:t>
            </a:r>
            <a:r>
              <a:rPr lang="zh-CN" altLang="en-US" sz="3200" b="1" dirty="0">
                <a:latin typeface="Times New Roman" panose="02020603050405020304" pitchFamily="18" charset="0"/>
                <a:ea typeface="黑体" panose="02010609060101010101" pitchFamily="2" charset="-122"/>
              </a:rPr>
              <a:t>吴广</a:t>
            </a:r>
            <a:r>
              <a:rPr lang="zh-CN" altLang="en-US" sz="3200" b="1" dirty="0">
                <a:solidFill>
                  <a:srgbClr val="FF0000"/>
                </a:solidFill>
                <a:latin typeface="Times New Roman" panose="02020603050405020304" pitchFamily="18" charset="0"/>
                <a:ea typeface="黑体" panose="02010609060101010101" pitchFamily="2" charset="-122"/>
              </a:rPr>
              <a:t>之         次</a:t>
            </a:r>
            <a:r>
              <a:rPr lang="zh-CN" altLang="en-US" sz="3200" b="1" dirty="0">
                <a:latin typeface="Times New Roman" panose="02020603050405020304" pitchFamily="18" charset="0"/>
                <a:ea typeface="黑体" panose="02010609060101010101" pitchFamily="2" charset="-122"/>
              </a:rPr>
              <a:t>所旁            </a:t>
            </a:r>
            <a:r>
              <a:rPr lang="zh-CN" altLang="en-US" sz="3200" b="1" dirty="0">
                <a:solidFill>
                  <a:srgbClr val="FF0000"/>
                </a:solidFill>
                <a:latin typeface="Times New Roman" panose="02020603050405020304" pitchFamily="18" charset="0"/>
                <a:ea typeface="黑体" panose="02010609060101010101" pitchFamily="2" charset="-122"/>
              </a:rPr>
              <a:t>丛祠</a:t>
            </a:r>
            <a:r>
              <a:rPr lang="zh-CN" altLang="en-US" sz="3200" b="1" dirty="0">
                <a:latin typeface="Times New Roman" panose="02020603050405020304" pitchFamily="18" charset="0"/>
                <a:ea typeface="黑体" panose="02010609060101010101" pitchFamily="2" charset="-122"/>
              </a:rPr>
              <a:t>中，夜</a:t>
            </a:r>
            <a:r>
              <a:rPr lang="zh-CN" altLang="en-US" sz="3200" b="1" dirty="0">
                <a:solidFill>
                  <a:srgbClr val="FF0000"/>
                </a:solidFill>
                <a:latin typeface="Times New Roman" panose="02020603050405020304" pitchFamily="18" charset="0"/>
                <a:ea typeface="黑体" panose="02010609060101010101" pitchFamily="2" charset="-122"/>
              </a:rPr>
              <a:t>篝</a:t>
            </a:r>
            <a:r>
              <a:rPr lang="zh-CN" altLang="en-US" sz="3200" b="1" dirty="0">
                <a:latin typeface="Times New Roman" panose="02020603050405020304" pitchFamily="18" charset="0"/>
                <a:ea typeface="黑体" panose="02010609060101010101" pitchFamily="2" charset="-122"/>
              </a:rPr>
              <a:t>火，</a:t>
            </a:r>
          </a:p>
          <a:p>
            <a:endParaRPr lang="zh-CN" altLang="en-US" sz="3200" b="1" dirty="0">
              <a:latin typeface="Times New Roman" panose="02020603050405020304" pitchFamily="18" charset="0"/>
              <a:ea typeface="黑体" panose="02010609060101010101" pitchFamily="2" charset="-122"/>
            </a:endParaRPr>
          </a:p>
          <a:p>
            <a:endParaRPr lang="zh-CN" altLang="en-US" sz="3200" b="1" dirty="0">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狐鸣   </a:t>
            </a:r>
            <a:r>
              <a:rPr lang="zh-CN" altLang="en-US" sz="3200" b="1" dirty="0">
                <a:latin typeface="Times New Roman" panose="02020603050405020304" pitchFamily="18" charset="0"/>
                <a:ea typeface="黑体" panose="02010609060101010101" pitchFamily="2" charset="-122"/>
              </a:rPr>
              <a:t>呼曰：“大楚</a:t>
            </a:r>
            <a:r>
              <a:rPr lang="zh-CN" altLang="en-US" sz="3200" b="1" dirty="0">
                <a:solidFill>
                  <a:srgbClr val="FF0000"/>
                </a:solidFill>
                <a:latin typeface="Times New Roman" panose="02020603050405020304" pitchFamily="18" charset="0"/>
                <a:ea typeface="黑体" panose="02010609060101010101" pitchFamily="2" charset="-122"/>
              </a:rPr>
              <a:t>兴</a:t>
            </a:r>
            <a:r>
              <a:rPr lang="zh-CN" altLang="en-US" sz="3200" b="1" dirty="0">
                <a:latin typeface="Times New Roman" panose="02020603050405020304" pitchFamily="18" charset="0"/>
                <a:ea typeface="黑体" panose="02010609060101010101" pitchFamily="2" charset="-122"/>
              </a:rPr>
              <a:t>，陈胜王！”卒皆夜惊恐。  </a:t>
            </a:r>
            <a:endParaRPr lang="zh-CN" altLang="en-US" sz="3200" b="1" dirty="0">
              <a:solidFill>
                <a:srgbClr val="FF0000"/>
              </a:solidFill>
              <a:latin typeface="Times New Roman" panose="02020603050405020304" pitchFamily="18" charset="0"/>
              <a:ea typeface="黑体" panose="02010609060101010101" pitchFamily="2" charset="-122"/>
            </a:endParaRPr>
          </a:p>
          <a:p>
            <a:endParaRPr lang="zh-CN" altLang="en-US" sz="3200" b="1" dirty="0">
              <a:solidFill>
                <a:srgbClr val="FF0000"/>
              </a:solidFill>
              <a:latin typeface="Times New Roman" panose="02020603050405020304" pitchFamily="18" charset="0"/>
              <a:ea typeface="黑体" panose="02010609060101010101" pitchFamily="2" charset="-122"/>
            </a:endParaRP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旦日</a:t>
            </a:r>
            <a:r>
              <a:rPr lang="zh-CN" altLang="en-US" sz="3200" b="1" dirty="0">
                <a:latin typeface="Times New Roman" panose="02020603050405020304" pitchFamily="18" charset="0"/>
                <a:ea typeface="黑体" panose="02010609060101010101" pitchFamily="2" charset="-122"/>
              </a:rPr>
              <a:t>，        卒中         </a:t>
            </a:r>
            <a:r>
              <a:rPr lang="zh-CN" altLang="en-US" sz="3200" b="1" u="sng" dirty="0">
                <a:solidFill>
                  <a:srgbClr val="FF0000"/>
                </a:solidFill>
                <a:latin typeface="Times New Roman" panose="02020603050405020304" pitchFamily="18" charset="0"/>
                <a:ea typeface="黑体" panose="02010609060101010101" pitchFamily="2" charset="-122"/>
              </a:rPr>
              <a:t>往往</a:t>
            </a:r>
            <a:r>
              <a:rPr lang="zh-CN" altLang="en-US" sz="3200" b="1" dirty="0">
                <a:solidFill>
                  <a:srgbClr val="FF0000"/>
                </a:solidFill>
                <a:latin typeface="Times New Roman" panose="02020603050405020304" pitchFamily="18" charset="0"/>
                <a:ea typeface="黑体" panose="02010609060101010101" pitchFamily="2" charset="-122"/>
              </a:rPr>
              <a:t>      语</a:t>
            </a:r>
            <a:r>
              <a:rPr lang="zh-CN" altLang="en-US" sz="3200" b="1" dirty="0">
                <a:latin typeface="Times New Roman" panose="02020603050405020304" pitchFamily="18" charset="0"/>
                <a:ea typeface="黑体" panose="02010609060101010101" pitchFamily="2" charset="-122"/>
              </a:rPr>
              <a:t>，皆  </a:t>
            </a:r>
            <a:r>
              <a:rPr lang="zh-CN" altLang="en-US" sz="3200" b="1" dirty="0">
                <a:solidFill>
                  <a:srgbClr val="FF0000"/>
                </a:solidFill>
                <a:latin typeface="Times New Roman" panose="02020603050405020304" pitchFamily="18" charset="0"/>
                <a:ea typeface="黑体" panose="02010609060101010101" pitchFamily="2" charset="-122"/>
              </a:rPr>
              <a:t>指    目</a:t>
            </a:r>
            <a:r>
              <a:rPr lang="zh-CN" altLang="en-US" sz="3200" b="1" dirty="0">
                <a:latin typeface="Times New Roman" panose="02020603050405020304" pitchFamily="18" charset="0"/>
                <a:ea typeface="黑体" panose="02010609060101010101" pitchFamily="2" charset="-122"/>
              </a:rPr>
              <a:t>陈胜。</a:t>
            </a:r>
          </a:p>
        </p:txBody>
      </p:sp>
      <p:sp>
        <p:nvSpPr>
          <p:cNvPr id="100355" name="Text Box 3"/>
          <p:cNvSpPr txBox="1"/>
          <p:nvPr/>
        </p:nvSpPr>
        <p:spPr>
          <a:xfrm>
            <a:off x="304800" y="838200"/>
            <a:ext cx="1219200" cy="522288"/>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私下</a:t>
            </a:r>
          </a:p>
        </p:txBody>
      </p:sp>
      <p:sp>
        <p:nvSpPr>
          <p:cNvPr id="100356" name="Text Box 4"/>
          <p:cNvSpPr txBox="1"/>
          <p:nvPr/>
        </p:nvSpPr>
        <p:spPr>
          <a:xfrm>
            <a:off x="1828800" y="838200"/>
            <a:ext cx="10668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往</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到</a:t>
            </a:r>
          </a:p>
        </p:txBody>
      </p:sp>
      <p:sp>
        <p:nvSpPr>
          <p:cNvPr id="100357" name="Text Box 5"/>
          <p:cNvSpPr txBox="1"/>
          <p:nvPr/>
        </p:nvSpPr>
        <p:spPr>
          <a:xfrm>
            <a:off x="2987675" y="692150"/>
            <a:ext cx="2305050" cy="522288"/>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军队驻扎</a:t>
            </a:r>
          </a:p>
        </p:txBody>
      </p:sp>
      <p:sp>
        <p:nvSpPr>
          <p:cNvPr id="100358" name="Text Box 6"/>
          <p:cNvSpPr txBox="1"/>
          <p:nvPr/>
        </p:nvSpPr>
        <p:spPr>
          <a:xfrm>
            <a:off x="6227763" y="692150"/>
            <a:ext cx="936625"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神庙</a:t>
            </a:r>
          </a:p>
        </p:txBody>
      </p:sp>
      <p:sp>
        <p:nvSpPr>
          <p:cNvPr id="100359" name="Text Box 7"/>
          <p:cNvSpPr txBox="1"/>
          <p:nvPr/>
        </p:nvSpPr>
        <p:spPr>
          <a:xfrm>
            <a:off x="7812088" y="1125538"/>
            <a:ext cx="1331912"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笼</a:t>
            </a:r>
          </a:p>
        </p:txBody>
      </p:sp>
      <p:sp>
        <p:nvSpPr>
          <p:cNvPr id="100360" name="Text Box 8"/>
          <p:cNvSpPr txBox="1"/>
          <p:nvPr/>
        </p:nvSpPr>
        <p:spPr>
          <a:xfrm>
            <a:off x="0" y="2209800"/>
            <a:ext cx="2268538" cy="952500"/>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模仿狐狸嗥叫的声音</a:t>
            </a:r>
          </a:p>
        </p:txBody>
      </p:sp>
      <p:sp>
        <p:nvSpPr>
          <p:cNvPr id="100361" name="Text Box 9"/>
          <p:cNvSpPr txBox="1"/>
          <p:nvPr/>
        </p:nvSpPr>
        <p:spPr>
          <a:xfrm>
            <a:off x="3276600" y="2286000"/>
            <a:ext cx="23622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复兴</a:t>
            </a:r>
          </a:p>
        </p:txBody>
      </p:sp>
      <p:sp>
        <p:nvSpPr>
          <p:cNvPr id="100362" name="Text Box 10"/>
          <p:cNvSpPr txBox="1"/>
          <p:nvPr/>
        </p:nvSpPr>
        <p:spPr>
          <a:xfrm>
            <a:off x="0" y="3789363"/>
            <a:ext cx="13716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第二天</a:t>
            </a:r>
          </a:p>
        </p:txBody>
      </p:sp>
      <p:sp>
        <p:nvSpPr>
          <p:cNvPr id="100363" name="Text Box 11"/>
          <p:cNvSpPr txBox="1"/>
          <p:nvPr/>
        </p:nvSpPr>
        <p:spPr>
          <a:xfrm>
            <a:off x="3203575" y="3789363"/>
            <a:ext cx="24892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到处</a:t>
            </a:r>
          </a:p>
        </p:txBody>
      </p:sp>
      <p:sp>
        <p:nvSpPr>
          <p:cNvPr id="100364" name="Text Box 12"/>
          <p:cNvSpPr txBox="1"/>
          <p:nvPr/>
        </p:nvSpPr>
        <p:spPr>
          <a:xfrm>
            <a:off x="5292725" y="3716338"/>
            <a:ext cx="2243138"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谈论</a:t>
            </a:r>
          </a:p>
        </p:txBody>
      </p:sp>
      <p:sp>
        <p:nvSpPr>
          <p:cNvPr id="100365" name="Text Box 13"/>
          <p:cNvSpPr txBox="1"/>
          <p:nvPr/>
        </p:nvSpPr>
        <p:spPr>
          <a:xfrm>
            <a:off x="6516688" y="3644900"/>
            <a:ext cx="2093912" cy="522288"/>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手指目视</a:t>
            </a:r>
          </a:p>
        </p:txBody>
      </p:sp>
      <p:sp>
        <p:nvSpPr>
          <p:cNvPr id="100366" name="Text Box 14"/>
          <p:cNvSpPr txBox="1"/>
          <p:nvPr/>
        </p:nvSpPr>
        <p:spPr>
          <a:xfrm>
            <a:off x="5364163" y="981075"/>
            <a:ext cx="1008062" cy="519113"/>
          </a:xfrm>
          <a:prstGeom prst="rect">
            <a:avLst/>
          </a:prstGeom>
          <a:noFill/>
          <a:ln w="9525">
            <a:noFill/>
          </a:ln>
        </p:spPr>
        <p:txBody>
          <a:bodyPr anchor="t">
            <a:spAutoFit/>
          </a:bodyPr>
          <a:lstStyle/>
          <a:p>
            <a:pPr>
              <a:spcBef>
                <a:spcPct val="50000"/>
              </a:spcBef>
            </a:pPr>
            <a:r>
              <a:rPr lang="zh-CN" altLang="en-US" sz="2800" b="1" dirty="0">
                <a:solidFill>
                  <a:srgbClr val="008080"/>
                </a:solidFill>
                <a:latin typeface="Arial" panose="020B0604020202020204" pitchFamily="34" charset="0"/>
                <a:ea typeface="黑体" panose="02010609060101010101" pitchFamily="2" charset="-122"/>
              </a:rPr>
              <a:t>树木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355"/>
                                        </p:tgtEl>
                                        <p:attrNameLst>
                                          <p:attrName>style.visibility</p:attrName>
                                        </p:attrNameLst>
                                      </p:cBhvr>
                                      <p:to>
                                        <p:strVal val="visible"/>
                                      </p:to>
                                    </p:set>
                                    <p:animEffect transition="in" filter="box(in)">
                                      <p:cBhvr>
                                        <p:cTn id="7" dur="500"/>
                                        <p:tgtEl>
                                          <p:spTgt spid="10035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0356"/>
                                        </p:tgtEl>
                                        <p:attrNameLst>
                                          <p:attrName>style.visibility</p:attrName>
                                        </p:attrNameLst>
                                      </p:cBhvr>
                                      <p:to>
                                        <p:strVal val="visible"/>
                                      </p:to>
                                    </p:set>
                                    <p:animEffect transition="in" filter="box(in)">
                                      <p:cBhvr>
                                        <p:cTn id="12" dur="500"/>
                                        <p:tgtEl>
                                          <p:spTgt spid="10035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0357"/>
                                        </p:tgtEl>
                                        <p:attrNameLst>
                                          <p:attrName>style.visibility</p:attrName>
                                        </p:attrNameLst>
                                      </p:cBhvr>
                                      <p:to>
                                        <p:strVal val="visible"/>
                                      </p:to>
                                    </p:set>
                                    <p:animEffect transition="in" filter="box(in)">
                                      <p:cBhvr>
                                        <p:cTn id="17" dur="500"/>
                                        <p:tgtEl>
                                          <p:spTgt spid="1003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0366"/>
                                        </p:tgtEl>
                                        <p:attrNameLst>
                                          <p:attrName>style.visibility</p:attrName>
                                        </p:attrNameLst>
                                      </p:cBhvr>
                                      <p:to>
                                        <p:strVal val="visible"/>
                                      </p:to>
                                    </p:set>
                                    <p:animEffect transition="in" filter="blinds(horizontal)">
                                      <p:cBhvr>
                                        <p:cTn id="22" dur="500"/>
                                        <p:tgtEl>
                                          <p:spTgt spid="10036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0358"/>
                                        </p:tgtEl>
                                        <p:attrNameLst>
                                          <p:attrName>style.visibility</p:attrName>
                                        </p:attrNameLst>
                                      </p:cBhvr>
                                      <p:to>
                                        <p:strVal val="visible"/>
                                      </p:to>
                                    </p:set>
                                    <p:animEffect transition="in" filter="box(in)">
                                      <p:cBhvr>
                                        <p:cTn id="27" dur="500"/>
                                        <p:tgtEl>
                                          <p:spTgt spid="10035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0359"/>
                                        </p:tgtEl>
                                        <p:attrNameLst>
                                          <p:attrName>style.visibility</p:attrName>
                                        </p:attrNameLst>
                                      </p:cBhvr>
                                      <p:to>
                                        <p:strVal val="visible"/>
                                      </p:to>
                                    </p:set>
                                    <p:animEffect transition="in" filter="box(in)">
                                      <p:cBhvr>
                                        <p:cTn id="32" dur="500"/>
                                        <p:tgtEl>
                                          <p:spTgt spid="10035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00360"/>
                                        </p:tgtEl>
                                        <p:attrNameLst>
                                          <p:attrName>style.visibility</p:attrName>
                                        </p:attrNameLst>
                                      </p:cBhvr>
                                      <p:to>
                                        <p:strVal val="visible"/>
                                      </p:to>
                                    </p:set>
                                    <p:animEffect transition="in" filter="box(in)">
                                      <p:cBhvr>
                                        <p:cTn id="37" dur="500"/>
                                        <p:tgtEl>
                                          <p:spTgt spid="100360"/>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00361"/>
                                        </p:tgtEl>
                                        <p:attrNameLst>
                                          <p:attrName>style.visibility</p:attrName>
                                        </p:attrNameLst>
                                      </p:cBhvr>
                                      <p:to>
                                        <p:strVal val="visible"/>
                                      </p:to>
                                    </p:set>
                                    <p:animEffect transition="in" filter="box(in)">
                                      <p:cBhvr>
                                        <p:cTn id="42" dur="500"/>
                                        <p:tgtEl>
                                          <p:spTgt spid="100361"/>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00362"/>
                                        </p:tgtEl>
                                        <p:attrNameLst>
                                          <p:attrName>style.visibility</p:attrName>
                                        </p:attrNameLst>
                                      </p:cBhvr>
                                      <p:to>
                                        <p:strVal val="visible"/>
                                      </p:to>
                                    </p:set>
                                    <p:animEffect transition="in" filter="box(in)">
                                      <p:cBhvr>
                                        <p:cTn id="47" dur="500"/>
                                        <p:tgtEl>
                                          <p:spTgt spid="100362"/>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00363"/>
                                        </p:tgtEl>
                                        <p:attrNameLst>
                                          <p:attrName>style.visibility</p:attrName>
                                        </p:attrNameLst>
                                      </p:cBhvr>
                                      <p:to>
                                        <p:strVal val="visible"/>
                                      </p:to>
                                    </p:set>
                                    <p:animEffect transition="in" filter="box(in)">
                                      <p:cBhvr>
                                        <p:cTn id="52" dur="500"/>
                                        <p:tgtEl>
                                          <p:spTgt spid="100363"/>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00364"/>
                                        </p:tgtEl>
                                        <p:attrNameLst>
                                          <p:attrName>style.visibility</p:attrName>
                                        </p:attrNameLst>
                                      </p:cBhvr>
                                      <p:to>
                                        <p:strVal val="visible"/>
                                      </p:to>
                                    </p:set>
                                    <p:animEffect transition="in" filter="box(in)">
                                      <p:cBhvr>
                                        <p:cTn id="57" dur="500"/>
                                        <p:tgtEl>
                                          <p:spTgt spid="100364"/>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00365"/>
                                        </p:tgtEl>
                                        <p:attrNameLst>
                                          <p:attrName>style.visibility</p:attrName>
                                        </p:attrNameLst>
                                      </p:cBhvr>
                                      <p:to>
                                        <p:strVal val="visible"/>
                                      </p:to>
                                    </p:set>
                                    <p:animEffect transition="in" filter="box(in)">
                                      <p:cBhvr>
                                        <p:cTn id="62" dur="500"/>
                                        <p:tgtEl>
                                          <p:spTgt spid="100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p:bldP spid="100356" grpId="0"/>
      <p:bldP spid="100357" grpId="0"/>
      <p:bldP spid="100358" grpId="0"/>
      <p:bldP spid="100359" grpId="0"/>
      <p:bldP spid="100360" grpId="0"/>
      <p:bldP spid="100361" grpId="0"/>
      <p:bldP spid="100362" grpId="0"/>
      <p:bldP spid="100363" grpId="0"/>
      <p:bldP spid="100364" grpId="0"/>
      <p:bldP spid="100365" grpId="0"/>
      <p:bldP spid="1003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p:nvPr/>
        </p:nvSpPr>
        <p:spPr>
          <a:xfrm>
            <a:off x="179388" y="404813"/>
            <a:ext cx="8713787" cy="5508625"/>
          </a:xfrm>
          <a:prstGeom prst="rect">
            <a:avLst/>
          </a:prstGeom>
          <a:noFill/>
          <a:ln w="9525">
            <a:noFill/>
          </a:ln>
        </p:spPr>
        <p:txBody>
          <a:bodyPr anchor="t">
            <a:spAutoFit/>
          </a:bodyPr>
          <a:lstStyle/>
          <a:p>
            <a:r>
              <a:rPr lang="zh-CN" altLang="en-US" sz="4000" b="1" dirty="0">
                <a:solidFill>
                  <a:srgbClr val="008080"/>
                </a:solidFill>
                <a:latin typeface="华文新魏" pitchFamily="2" charset="-122"/>
                <a:ea typeface="华文新魏" pitchFamily="2" charset="-122"/>
              </a:rPr>
              <a:t>                        </a:t>
            </a:r>
            <a:r>
              <a:rPr lang="zh-CN" altLang="en-US" sz="4400" b="1" dirty="0">
                <a:solidFill>
                  <a:srgbClr val="008080"/>
                </a:solidFill>
                <a:latin typeface="华文新魏" pitchFamily="2" charset="-122"/>
                <a:ea typeface="华文新魏" pitchFamily="2" charset="-122"/>
              </a:rPr>
              <a:t>陈胜又</a:t>
            </a:r>
            <a:r>
              <a:rPr lang="zh-CN" altLang="en-US" sz="4400" b="1" dirty="0">
                <a:solidFill>
                  <a:srgbClr val="C00000"/>
                </a:solidFill>
                <a:latin typeface="华文新魏" pitchFamily="2" charset="-122"/>
                <a:ea typeface="华文新魏" pitchFamily="2" charset="-122"/>
              </a:rPr>
              <a:t>私下</a:t>
            </a:r>
            <a:r>
              <a:rPr lang="zh-CN" altLang="en-US" sz="4400" b="1" dirty="0">
                <a:solidFill>
                  <a:srgbClr val="FF0000"/>
                </a:solidFill>
                <a:latin typeface="华文新魏" pitchFamily="2" charset="-122"/>
                <a:ea typeface="华文新魏" pitchFamily="2" charset="-122"/>
              </a:rPr>
              <a:t>让吴广往驻地旁边丛林里的神庙中，夜里用竹笼罩着火装作鬼火，模仿狐狸嗥叫的声音：</a:t>
            </a:r>
            <a:r>
              <a:rPr lang="en-US" altLang="zh-CN" sz="4400" b="1" dirty="0">
                <a:solidFill>
                  <a:srgbClr val="FF0000"/>
                </a:solidFill>
                <a:latin typeface="Arial" panose="020B0604020202020204" pitchFamily="34" charset="0"/>
                <a:ea typeface="华文新魏" pitchFamily="2" charset="-122"/>
              </a:rPr>
              <a:t>“</a:t>
            </a:r>
            <a:r>
              <a:rPr lang="zh-CN" altLang="en-US" sz="4400" b="1" dirty="0">
                <a:solidFill>
                  <a:srgbClr val="FF0000"/>
                </a:solidFill>
                <a:latin typeface="华文新魏" pitchFamily="2" charset="-122"/>
                <a:ea typeface="华文新魏" pitchFamily="2" charset="-122"/>
              </a:rPr>
              <a:t>大楚复兴，陈胜为王！</a:t>
            </a:r>
            <a:r>
              <a:rPr lang="en-US" altLang="zh-CN" sz="4400" b="1" dirty="0">
                <a:solidFill>
                  <a:srgbClr val="008080"/>
                </a:solidFill>
                <a:latin typeface="Arial" panose="020B0604020202020204" pitchFamily="34" charset="0"/>
                <a:ea typeface="华文新魏" pitchFamily="2" charset="-122"/>
              </a:rPr>
              <a:t>”</a:t>
            </a:r>
            <a:r>
              <a:rPr lang="zh-CN" altLang="en-US" sz="4400" b="1" dirty="0">
                <a:solidFill>
                  <a:srgbClr val="008080"/>
                </a:solidFill>
                <a:latin typeface="华文新魏" pitchFamily="2" charset="-122"/>
                <a:ea typeface="华文新魏" pitchFamily="2" charset="-122"/>
              </a:rPr>
              <a:t>士兵们整夜都惊慌害怕。</a:t>
            </a:r>
            <a:r>
              <a:rPr lang="zh-CN" altLang="en-US" sz="4400" b="1" dirty="0">
                <a:solidFill>
                  <a:srgbClr val="FF0000"/>
                </a:solidFill>
                <a:latin typeface="华文新魏" pitchFamily="2" charset="-122"/>
                <a:ea typeface="华文新魏" pitchFamily="2" charset="-122"/>
              </a:rPr>
              <a:t>第二天，士兵中到处谈论这件事，大家都对陈胜有所注意。</a:t>
            </a:r>
            <a:r>
              <a:rPr lang="zh-CN" altLang="en-US" sz="4400" b="1" dirty="0">
                <a:solidFill>
                  <a:srgbClr val="008080"/>
                </a:solidFill>
                <a:latin typeface="华文新魏" pitchFamily="2" charset="-122"/>
                <a:ea typeface="华文新魏" pitchFamily="2" charset="-122"/>
              </a:rPr>
              <a:t/>
            </a:r>
            <a:br>
              <a:rPr lang="zh-CN" altLang="en-US" sz="4400" b="1" dirty="0">
                <a:solidFill>
                  <a:srgbClr val="008080"/>
                </a:solidFill>
                <a:latin typeface="华文新魏" pitchFamily="2" charset="-122"/>
                <a:ea typeface="华文新魏" pitchFamily="2" charset="-122"/>
              </a:rPr>
            </a:br>
            <a:endParaRPr lang="zh-CN" altLang="en-US" sz="4400" b="1" dirty="0">
              <a:solidFill>
                <a:srgbClr val="008080"/>
              </a:solidFill>
              <a:latin typeface="华文新魏" pitchFamily="2" charset="-122"/>
              <a:ea typeface="华文新魏" pitchFamily="2" charset="-122"/>
            </a:endParaRPr>
          </a:p>
        </p:txBody>
      </p:sp>
      <p:sp>
        <p:nvSpPr>
          <p:cNvPr id="28674" name="Text Box 3"/>
          <p:cNvSpPr txBox="1"/>
          <p:nvPr/>
        </p:nvSpPr>
        <p:spPr>
          <a:xfrm>
            <a:off x="755650" y="188913"/>
            <a:ext cx="8604250" cy="793750"/>
          </a:xfrm>
          <a:prstGeom prst="rect">
            <a:avLst/>
          </a:prstGeom>
          <a:noFill/>
          <a:ln w="9525">
            <a:noFill/>
          </a:ln>
        </p:spPr>
        <p:txBody>
          <a:bodyPr anchor="t">
            <a:spAutoFit/>
          </a:bodyPr>
          <a:lstStyle/>
          <a:p>
            <a:pPr>
              <a:spcBef>
                <a:spcPct val="50000"/>
              </a:spcBef>
            </a:pPr>
            <a:r>
              <a:rPr lang="zh-CN" altLang="en-US" sz="1800" b="1" dirty="0">
                <a:latin typeface="黑体" panose="02010609060101010101" pitchFamily="2" charset="-122"/>
                <a:ea typeface="黑体" panose="02010609060101010101" pitchFamily="2" charset="-122"/>
              </a:rPr>
              <a:t>又间令吴广之次所旁丛祠中，夜篝火，狐鸣呼曰「大楚兴，陈胜王」。卒皆夜惊恐。旦日，卒中往往语，皆指目陈胜。</a:t>
            </a:r>
            <a:r>
              <a:rPr lang="zh-CN" altLang="en-US" sz="2800" b="1" dirty="0">
                <a:latin typeface="黑体" panose="02010609060101010101" pitchFamily="2" charset="-122"/>
                <a:ea typeface="黑体" panose="02010609060101010101" pitchFamily="2" charset="-122"/>
              </a:rPr>
              <a:t> </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p:nvPr/>
        </p:nvSpPr>
        <p:spPr>
          <a:xfrm>
            <a:off x="468313" y="981075"/>
            <a:ext cx="8247062" cy="4019550"/>
          </a:xfrm>
          <a:prstGeom prst="rect">
            <a:avLst/>
          </a:prstGeom>
          <a:noFill/>
          <a:ln w="9525">
            <a:noFill/>
          </a:ln>
        </p:spPr>
        <p:txBody>
          <a:bodyPr anchor="t"/>
          <a:lstStyle/>
          <a:p>
            <a:pPr marL="342900" indent="-342900">
              <a:spcBef>
                <a:spcPct val="20000"/>
              </a:spcBef>
            </a:pPr>
            <a:r>
              <a:rPr lang="zh-CN" altLang="en-US" sz="7200" b="1" dirty="0">
                <a:latin typeface="Times New Roman" panose="02020603050405020304" pitchFamily="18" charset="0"/>
                <a:ea typeface="宋体" panose="02010600030101010101" pitchFamily="2" charset="-122"/>
              </a:rPr>
              <a:t> 第三层：</a:t>
            </a:r>
          </a:p>
          <a:p>
            <a:pPr marL="342900" indent="-342900">
              <a:spcBef>
                <a:spcPct val="20000"/>
              </a:spcBef>
            </a:pPr>
            <a:r>
              <a:rPr lang="zh-CN" altLang="en-US" sz="7200" b="1" dirty="0">
                <a:latin typeface="Times New Roman" panose="02020603050405020304" pitchFamily="18" charset="0"/>
                <a:ea typeface="宋体" panose="02010600030101010101" pitchFamily="2" charset="-122"/>
              </a:rPr>
              <a:t>  写陈胜吴广起义的策略。</a:t>
            </a:r>
            <a:endParaRPr lang="en-US" altLang="zh-CN" sz="5400" b="1" dirty="0">
              <a:latin typeface="Times New Roman" panose="02020603050405020304" pitchFamily="18" charset="0"/>
            </a:endParaRPr>
          </a:p>
          <a:p>
            <a:pPr marL="342900" indent="-342900">
              <a:spcBef>
                <a:spcPct val="20000"/>
              </a:spcBef>
            </a:pPr>
            <a:r>
              <a:rPr lang="zh-CN" altLang="en-US" sz="5400" b="1" dirty="0">
                <a:solidFill>
                  <a:srgbClr val="FF0000"/>
                </a:solidFill>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en-US" altLang="zh-CN" sz="5400" b="1" dirty="0">
                <a:latin typeface="Times New Roman" panose="02020603050405020304" pitchFamily="18" charset="0"/>
              </a:rPr>
              <a:t>        </a:t>
            </a:r>
            <a:endParaRPr lang="en-US" altLang="zh-CN" sz="5400" b="1" dirty="0">
              <a:solidFill>
                <a:srgbClr val="FF0000"/>
              </a:solidFill>
              <a:latin typeface="Times New Roman" panose="02020603050405020304" pitchFamily="18" charset="0"/>
            </a:endParaRPr>
          </a:p>
          <a:p>
            <a:pPr marL="342900" indent="-342900">
              <a:spcBef>
                <a:spcPct val="20000"/>
              </a:spcBef>
            </a:pPr>
            <a:endParaRPr lang="zh-CN" altLang="en-US" sz="7200" b="1" dirty="0">
              <a:latin typeface="Times New Roman" panose="02020603050405020304" pitchFamily="18"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p:cNvSpPr txBox="1"/>
          <p:nvPr/>
        </p:nvSpPr>
        <p:spPr>
          <a:xfrm>
            <a:off x="609600" y="914400"/>
            <a:ext cx="8001000" cy="457200"/>
          </a:xfrm>
          <a:prstGeom prst="rect">
            <a:avLst/>
          </a:prstGeom>
          <a:noFill/>
          <a:ln w="9525">
            <a:noFill/>
          </a:ln>
        </p:spPr>
        <p:txBody>
          <a:bodyPr anchor="t">
            <a:spAutoFit/>
          </a:bodyPr>
          <a:lstStyle/>
          <a:p>
            <a:pPr>
              <a:spcBef>
                <a:spcPct val="50000"/>
              </a:spcBef>
            </a:pPr>
            <a:endParaRPr lang="zh-CN" altLang="en-US" dirty="0">
              <a:latin typeface="Times New Roman" panose="02020603050405020304" pitchFamily="18" charset="0"/>
              <a:ea typeface="华文新魏" pitchFamily="2" charset="-122"/>
            </a:endParaRPr>
          </a:p>
        </p:txBody>
      </p:sp>
      <p:sp>
        <p:nvSpPr>
          <p:cNvPr id="30722" name="Text Box 3"/>
          <p:cNvSpPr txBox="1"/>
          <p:nvPr/>
        </p:nvSpPr>
        <p:spPr>
          <a:xfrm>
            <a:off x="381000" y="0"/>
            <a:ext cx="8153400" cy="641350"/>
          </a:xfrm>
          <a:prstGeom prst="rect">
            <a:avLst/>
          </a:prstGeom>
          <a:noFill/>
          <a:ln w="9525">
            <a:noFill/>
          </a:ln>
        </p:spPr>
        <p:txBody>
          <a:bodyPr anchor="t">
            <a:spAutoFit/>
          </a:bodyPr>
          <a:lstStyle/>
          <a:p>
            <a:pPr>
              <a:spcBef>
                <a:spcPct val="50000"/>
              </a:spcBef>
            </a:pPr>
            <a:r>
              <a:rPr lang="zh-CN" altLang="en-US" sz="3600" b="1" dirty="0">
                <a:solidFill>
                  <a:srgbClr val="FF3300"/>
                </a:solidFill>
                <a:latin typeface="Times New Roman" panose="02020603050405020304" pitchFamily="18" charset="0"/>
                <a:ea typeface="黑体" panose="02010609060101010101" pitchFamily="2" charset="-122"/>
              </a:rPr>
              <a:t>第二段记述了陈胜起义的哪些史实？</a:t>
            </a:r>
          </a:p>
        </p:txBody>
      </p:sp>
      <p:sp>
        <p:nvSpPr>
          <p:cNvPr id="103428" name="Text Box 4"/>
          <p:cNvSpPr txBox="1"/>
          <p:nvPr/>
        </p:nvSpPr>
        <p:spPr>
          <a:xfrm>
            <a:off x="228600" y="692150"/>
            <a:ext cx="8534400" cy="6581775"/>
          </a:xfrm>
          <a:prstGeom prst="rect">
            <a:avLst/>
          </a:prstGeom>
          <a:noFill/>
          <a:ln w="9525">
            <a:noFill/>
          </a:ln>
        </p:spPr>
        <p:txBody>
          <a:bodyPr anchor="t">
            <a:spAutoFit/>
          </a:bodyPr>
          <a:lstStyle/>
          <a:p>
            <a:pPr>
              <a:spcBef>
                <a:spcPct val="50000"/>
              </a:spcBef>
            </a:pPr>
            <a:r>
              <a:rPr lang="zh-CN" altLang="en-US" sz="2800" b="1" dirty="0">
                <a:solidFill>
                  <a:srgbClr val="0000FF"/>
                </a:solidFill>
                <a:latin typeface="Times New Roman" panose="02020603050405020304" pitchFamily="18" charset="0"/>
                <a:ea typeface="宋体" panose="02010600030101010101" pitchFamily="2" charset="-122"/>
              </a:rPr>
              <a:t>        </a:t>
            </a:r>
            <a:r>
              <a:rPr lang="zh-CN" altLang="en-US" sz="3200" b="1" dirty="0">
                <a:solidFill>
                  <a:srgbClr val="FF0000"/>
                </a:solidFill>
                <a:latin typeface="Times New Roman" panose="02020603050405020304" pitchFamily="18" charset="0"/>
                <a:ea typeface="华文新魏" pitchFamily="2" charset="-122"/>
              </a:rPr>
              <a:t>①起义的时间、地点、发起者、参加者及其人数</a:t>
            </a:r>
            <a:r>
              <a:rPr lang="zh-CN" altLang="en-US" sz="3200" b="1" dirty="0">
                <a:solidFill>
                  <a:srgbClr val="0000FF"/>
                </a:solidFill>
                <a:latin typeface="Times New Roman" panose="02020603050405020304" pitchFamily="18" charset="0"/>
                <a:ea typeface="华文新魏" pitchFamily="2" charset="-122"/>
              </a:rPr>
              <a:t>。</a:t>
            </a:r>
            <a:r>
              <a:rPr lang="zh-CN" altLang="en-US" sz="3200" b="1" dirty="0">
                <a:solidFill>
                  <a:srgbClr val="008080"/>
                </a:solidFill>
                <a:latin typeface="Times New Roman" panose="02020603050405020304" pitchFamily="18" charset="0"/>
                <a:ea typeface="华文新魏" pitchFamily="2" charset="-122"/>
              </a:rPr>
              <a:t>秦二世元年七月，陈胜吴广在大泽乡发动“闾左適戍渔阳”的九百人举行推翻秦王朝的起义。</a:t>
            </a:r>
            <a:r>
              <a:rPr lang="zh-CN" altLang="en-US" sz="3200" b="1" dirty="0">
                <a:solidFill>
                  <a:srgbClr val="FF0000"/>
                </a:solidFill>
                <a:latin typeface="Times New Roman" panose="02020603050405020304" pitchFamily="18" charset="0"/>
                <a:ea typeface="华文新魏" pitchFamily="2" charset="-122"/>
              </a:rPr>
              <a:t>②起义爆发的原因。</a:t>
            </a:r>
            <a:r>
              <a:rPr lang="zh-CN" altLang="en-US" sz="3200" b="1" dirty="0">
                <a:solidFill>
                  <a:srgbClr val="008080"/>
                </a:solidFill>
                <a:latin typeface="Times New Roman" panose="02020603050405020304" pitchFamily="18" charset="0"/>
                <a:ea typeface="华文新魏" pitchFamily="2" charset="-122"/>
              </a:rPr>
              <a:t>“</a:t>
            </a:r>
            <a:r>
              <a:rPr lang="zh-CN" altLang="en-US" sz="3200" b="1" dirty="0">
                <a:solidFill>
                  <a:srgbClr val="FF0000"/>
                </a:solidFill>
                <a:latin typeface="Times New Roman" panose="02020603050405020304" pitchFamily="18" charset="0"/>
                <a:ea typeface="华文新魏" pitchFamily="2" charset="-122"/>
              </a:rPr>
              <a:t>天下苦秦久矣</a:t>
            </a:r>
            <a:r>
              <a:rPr lang="zh-CN" altLang="en-US" sz="3200" b="1" dirty="0">
                <a:solidFill>
                  <a:srgbClr val="008080"/>
                </a:solidFill>
                <a:latin typeface="Times New Roman" panose="02020603050405020304" pitchFamily="18" charset="0"/>
                <a:ea typeface="华文新魏" pitchFamily="2" charset="-122"/>
              </a:rPr>
              <a:t>”，暴虐的秦朝专制统治给人民带来无穷无尽的灾难，造成社会普遍的怨愤和仇恨，这是</a:t>
            </a:r>
            <a:r>
              <a:rPr lang="zh-CN" altLang="en-US" sz="3200" b="1" dirty="0">
                <a:solidFill>
                  <a:srgbClr val="FF0000"/>
                </a:solidFill>
                <a:latin typeface="Times New Roman" panose="02020603050405020304" pitchFamily="18" charset="0"/>
                <a:ea typeface="华文新魏" pitchFamily="2" charset="-122"/>
              </a:rPr>
              <a:t>起义爆发的根本原因</a:t>
            </a:r>
            <a:r>
              <a:rPr lang="zh-CN" altLang="en-US" sz="3200" b="1" dirty="0">
                <a:solidFill>
                  <a:srgbClr val="008080"/>
                </a:solidFill>
                <a:latin typeface="Times New Roman" panose="02020603050405020304" pitchFamily="18" charset="0"/>
                <a:ea typeface="华文新魏" pitchFamily="2" charset="-122"/>
              </a:rPr>
              <a:t>。“</a:t>
            </a:r>
            <a:r>
              <a:rPr lang="zh-CN" altLang="en-US" sz="3200" b="1" dirty="0">
                <a:solidFill>
                  <a:srgbClr val="FF0000"/>
                </a:solidFill>
                <a:latin typeface="Times New Roman" panose="02020603050405020304" pitchFamily="18" charset="0"/>
                <a:ea typeface="华文新魏" pitchFamily="2" charset="-122"/>
              </a:rPr>
              <a:t>会天大雨，道不通，度已失期。失期，法皆斩</a:t>
            </a:r>
            <a:r>
              <a:rPr lang="zh-CN" altLang="en-US" sz="3200" b="1" dirty="0">
                <a:solidFill>
                  <a:srgbClr val="008080"/>
                </a:solidFill>
                <a:latin typeface="Times New Roman" panose="02020603050405020304" pitchFamily="18" charset="0"/>
                <a:ea typeface="华文新魏" pitchFamily="2" charset="-122"/>
              </a:rPr>
              <a:t>。”，秦朝严酷的法令逼使戍卒揭竿而起，这是起义发生的</a:t>
            </a:r>
            <a:r>
              <a:rPr lang="zh-CN" altLang="en-US" sz="3200" b="1" dirty="0">
                <a:solidFill>
                  <a:srgbClr val="FF0000"/>
                </a:solidFill>
                <a:latin typeface="Times New Roman" panose="02020603050405020304" pitchFamily="18" charset="0"/>
                <a:ea typeface="华文新魏" pitchFamily="2" charset="-122"/>
              </a:rPr>
              <a:t>直接原因</a:t>
            </a:r>
            <a:r>
              <a:rPr lang="zh-CN" altLang="en-US" sz="3200" b="1" dirty="0">
                <a:solidFill>
                  <a:srgbClr val="0000FF"/>
                </a:solidFill>
                <a:latin typeface="Times New Roman" panose="02020603050405020304" pitchFamily="18" charset="0"/>
                <a:ea typeface="华文新魏" pitchFamily="2" charset="-122"/>
              </a:rPr>
              <a:t>。</a:t>
            </a:r>
            <a:r>
              <a:rPr lang="zh-CN" altLang="en-US" sz="3200" b="1" dirty="0">
                <a:solidFill>
                  <a:srgbClr val="FF0000"/>
                </a:solidFill>
                <a:latin typeface="Times New Roman" panose="02020603050405020304" pitchFamily="18" charset="0"/>
                <a:ea typeface="华文新魏" pitchFamily="2" charset="-122"/>
              </a:rPr>
              <a:t>③起义前的谋划、准备</a:t>
            </a:r>
            <a:r>
              <a:rPr lang="zh-CN" altLang="en-US" sz="3200" b="1" dirty="0">
                <a:solidFill>
                  <a:srgbClr val="0000FF"/>
                </a:solidFill>
                <a:latin typeface="Times New Roman" panose="02020603050405020304" pitchFamily="18" charset="0"/>
                <a:ea typeface="华文新魏" pitchFamily="2" charset="-122"/>
              </a:rPr>
              <a:t>。</a:t>
            </a:r>
            <a:r>
              <a:rPr lang="zh-CN" altLang="en-US" sz="3200" b="1" dirty="0">
                <a:solidFill>
                  <a:srgbClr val="008080"/>
                </a:solidFill>
                <a:latin typeface="Times New Roman" panose="02020603050405020304" pitchFamily="18" charset="0"/>
                <a:ea typeface="华文新魏" pitchFamily="2" charset="-122"/>
              </a:rPr>
              <a:t>陈胜、吴广商定假公子扶苏、楚将项燕之名以号召天下，争取响应，借鬼神意旨以威服士卒，笼聚人心。</a:t>
            </a:r>
          </a:p>
          <a:p>
            <a:pPr>
              <a:spcBef>
                <a:spcPct val="50000"/>
              </a:spcBef>
            </a:pPr>
            <a:r>
              <a:rPr lang="zh-CN" altLang="en-US" sz="2800" b="1" dirty="0">
                <a:solidFill>
                  <a:srgbClr val="0000FF"/>
                </a:solidFill>
                <a:latin typeface="Times New Roman" panose="02020603050405020304" pitchFamily="18"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3428">
                                            <p:txEl>
                                              <p:pRg st="0" end="0"/>
                                            </p:txEl>
                                          </p:spTgt>
                                        </p:tgtEl>
                                        <p:attrNameLst>
                                          <p:attrName>style.visibility</p:attrName>
                                        </p:attrNameLst>
                                      </p:cBhvr>
                                      <p:to>
                                        <p:strVal val="visible"/>
                                      </p:to>
                                    </p:set>
                                    <p:anim calcmode="lin" valueType="num">
                                      <p:cBhvr additive="base">
                                        <p:cTn id="7" dur="500" fill="hold"/>
                                        <p:tgtEl>
                                          <p:spTgt spid="10342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342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a:xfrm>
            <a:off x="179388" y="620713"/>
            <a:ext cx="8507412" cy="1223962"/>
          </a:xfrm>
          <a:ln/>
        </p:spPr>
        <p:txBody>
          <a:bodyPr vert="horz" wrap="square" lIns="91440" tIns="45720" rIns="91440" bIns="45720" anchor="ctr"/>
          <a:lstStyle/>
          <a:p>
            <a:pPr algn="l" eaLnBrk="1" hangingPunct="1"/>
            <a:r>
              <a:rPr lang="zh-CN" altLang="en-US" sz="4000" b="1" dirty="0">
                <a:solidFill>
                  <a:srgbClr val="FF3300"/>
                </a:solidFill>
                <a:ea typeface="黑体" panose="02010609060101010101" pitchFamily="2" charset="-122"/>
              </a:rPr>
              <a:t>怎样看待他们所采用的迷信手法？</a:t>
            </a:r>
            <a:br>
              <a:rPr lang="zh-CN" altLang="en-US" sz="4000" b="1" dirty="0">
                <a:solidFill>
                  <a:srgbClr val="FF3300"/>
                </a:solidFill>
                <a:ea typeface="黑体" panose="02010609060101010101" pitchFamily="2" charset="-122"/>
              </a:rPr>
            </a:br>
            <a:endParaRPr lang="zh-CN" altLang="en-US" sz="4000" b="1" dirty="0">
              <a:solidFill>
                <a:srgbClr val="FF3300"/>
              </a:solidFill>
              <a:ea typeface="黑体" panose="02010609060101010101" pitchFamily="2" charset="-122"/>
            </a:endParaRPr>
          </a:p>
        </p:txBody>
      </p:sp>
      <p:sp>
        <p:nvSpPr>
          <p:cNvPr id="31746" name="Rectangle 3"/>
          <p:cNvSpPr>
            <a:spLocks noGrp="1"/>
          </p:cNvSpPr>
          <p:nvPr>
            <p:ph idx="1"/>
          </p:nvPr>
        </p:nvSpPr>
        <p:spPr>
          <a:ln/>
        </p:spPr>
        <p:txBody>
          <a:bodyPr vert="horz" wrap="square" lIns="91440" tIns="45720" rIns="91440" bIns="45720" anchor="t"/>
          <a:lstStyle/>
          <a:p>
            <a:pPr eaLnBrk="1" hangingPunct="1">
              <a:spcBef>
                <a:spcPct val="50000"/>
              </a:spcBef>
              <a:buNone/>
            </a:pPr>
            <a:endParaRPr lang="zh-CN" altLang="en-US" b="1" dirty="0">
              <a:solidFill>
                <a:srgbClr val="FF3300"/>
              </a:solidFill>
            </a:endParaRPr>
          </a:p>
          <a:p>
            <a:pPr eaLnBrk="1" hangingPunct="1">
              <a:buNone/>
            </a:pPr>
            <a:endParaRPr lang="zh-CN" altLang="en-US" dirty="0"/>
          </a:p>
        </p:txBody>
      </p:sp>
      <p:sp>
        <p:nvSpPr>
          <p:cNvPr id="31747" name="Text Box 4"/>
          <p:cNvSpPr txBox="1"/>
          <p:nvPr/>
        </p:nvSpPr>
        <p:spPr>
          <a:xfrm>
            <a:off x="0" y="1916113"/>
            <a:ext cx="9144000" cy="2530475"/>
          </a:xfrm>
          <a:prstGeom prst="rect">
            <a:avLst/>
          </a:prstGeom>
          <a:noFill/>
          <a:ln w="9525">
            <a:noFill/>
          </a:ln>
        </p:spPr>
        <p:txBody>
          <a:bodyPr anchor="t">
            <a:spAutoFit/>
          </a:bodyPr>
          <a:lstStyle/>
          <a:p>
            <a:pPr>
              <a:spcBef>
                <a:spcPct val="50000"/>
              </a:spcBef>
            </a:pPr>
            <a:r>
              <a:rPr lang="zh-CN" altLang="en-US" sz="4000" b="1" dirty="0">
                <a:solidFill>
                  <a:srgbClr val="008080"/>
                </a:solidFill>
                <a:latin typeface="Arial" panose="020B0604020202020204" pitchFamily="34" charset="0"/>
                <a:ea typeface="华文新魏" pitchFamily="2" charset="-122"/>
              </a:rPr>
              <a:t>采用“</a:t>
            </a:r>
            <a:r>
              <a:rPr lang="zh-CN" altLang="en-US" sz="4000" b="1" dirty="0">
                <a:solidFill>
                  <a:srgbClr val="FF0000"/>
                </a:solidFill>
                <a:latin typeface="Arial" panose="020B0604020202020204" pitchFamily="34" charset="0"/>
                <a:ea typeface="华文新魏" pitchFamily="2" charset="-122"/>
              </a:rPr>
              <a:t>鱼腹藏书”、</a:t>
            </a:r>
            <a:r>
              <a:rPr lang="zh-CN" altLang="en-US" sz="4000" b="1" dirty="0">
                <a:solidFill>
                  <a:srgbClr val="008080"/>
                </a:solidFill>
                <a:latin typeface="Arial" panose="020B0604020202020204" pitchFamily="34" charset="0"/>
                <a:ea typeface="华文新魏" pitchFamily="2" charset="-122"/>
              </a:rPr>
              <a:t>“</a:t>
            </a:r>
            <a:r>
              <a:rPr lang="zh-CN" altLang="en-US" sz="4000" b="1" dirty="0">
                <a:solidFill>
                  <a:srgbClr val="FF0000"/>
                </a:solidFill>
                <a:latin typeface="Arial" panose="020B0604020202020204" pitchFamily="34" charset="0"/>
                <a:ea typeface="华文新魏" pitchFamily="2" charset="-122"/>
              </a:rPr>
              <a:t>篝火狐鸣</a:t>
            </a:r>
            <a:r>
              <a:rPr lang="zh-CN" altLang="en-US" sz="4000" b="1" dirty="0">
                <a:solidFill>
                  <a:srgbClr val="008080"/>
                </a:solidFill>
                <a:latin typeface="Arial" panose="020B0604020202020204" pitchFamily="34" charset="0"/>
                <a:ea typeface="华文新魏" pitchFamily="2" charset="-122"/>
              </a:rPr>
              <a:t>”等迷信的方式，这是根据当时的具体情况而采取的斗争策略，说明陈胜、吴广的</a:t>
            </a:r>
            <a:r>
              <a:rPr lang="zh-CN" altLang="en-US" sz="4000" b="1" dirty="0">
                <a:solidFill>
                  <a:srgbClr val="FF0000"/>
                </a:solidFill>
                <a:latin typeface="Arial" panose="020B0604020202020204" pitchFamily="34" charset="0"/>
                <a:ea typeface="华文新魏" pitchFamily="2" charset="-122"/>
              </a:rPr>
              <a:t>足智多谋</a:t>
            </a:r>
            <a:r>
              <a:rPr lang="zh-CN" altLang="en-US" sz="4000" b="1" dirty="0">
                <a:solidFill>
                  <a:srgbClr val="0000FF"/>
                </a:solidFill>
                <a:latin typeface="Arial" panose="020B0604020202020204" pitchFamily="34" charset="0"/>
                <a:ea typeface="华文新魏" pitchFamily="2" charset="-122"/>
              </a:rPr>
              <a: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2"/>
          <p:cNvSpPr txBox="1"/>
          <p:nvPr/>
        </p:nvSpPr>
        <p:spPr>
          <a:xfrm>
            <a:off x="457200" y="1001713"/>
            <a:ext cx="8077200" cy="3935412"/>
          </a:xfrm>
          <a:prstGeom prst="rect">
            <a:avLst/>
          </a:prstGeom>
          <a:noFill/>
          <a:ln w="9525">
            <a:noFill/>
          </a:ln>
        </p:spPr>
        <p:txBody>
          <a:bodyPr anchor="t">
            <a:spAutoFit/>
          </a:bodyPr>
          <a:lstStyle/>
          <a:p>
            <a:pPr algn="just" eaLnBrk="0" hangingPunct="0"/>
            <a:endParaRPr lang="zh-CN" altLang="en-US" sz="2800" b="1" dirty="0">
              <a:latin typeface="宋体" panose="02010600030101010101" pitchFamily="2" charset="-122"/>
              <a:ea typeface="宋体" panose="02010600030101010101" pitchFamily="2" charset="-122"/>
            </a:endParaRPr>
          </a:p>
          <a:p>
            <a:pPr algn="just" eaLnBrk="0" hangingPunct="0"/>
            <a:r>
              <a:rPr lang="en-US" altLang="zh-CN" sz="2800" b="1" dirty="0">
                <a:latin typeface="宋体" panose="02010600030101010101" pitchFamily="2" charset="-122"/>
              </a:rPr>
              <a:t>1.</a:t>
            </a:r>
            <a:r>
              <a:rPr lang="zh-CN" altLang="en-US" sz="2800" b="1" dirty="0">
                <a:latin typeface="宋体" panose="02010600030101010101" pitchFamily="2" charset="-122"/>
                <a:ea typeface="宋体" panose="02010600030101010101" pitchFamily="2" charset="-122"/>
              </a:rPr>
              <a:t>起义的导火线：</a:t>
            </a:r>
          </a:p>
          <a:p>
            <a:pPr algn="just" eaLnBrk="0" hangingPunct="0"/>
            <a:r>
              <a:rPr lang="zh-CN" altLang="en-US" sz="2800" b="1" dirty="0">
                <a:latin typeface="宋体" panose="02010600030101010101" pitchFamily="2" charset="-122"/>
                <a:ea typeface="宋体" panose="02010600030101010101" pitchFamily="2" charset="-122"/>
              </a:rPr>
              <a:t>  起义的根本原因则是：</a:t>
            </a:r>
          </a:p>
          <a:p>
            <a:pPr algn="just" eaLnBrk="0" hangingPunct="0"/>
            <a:r>
              <a:rPr lang="en-US" altLang="zh-CN" sz="2800" b="1" dirty="0">
                <a:latin typeface="宋体" panose="02010600030101010101" pitchFamily="2" charset="-122"/>
              </a:rPr>
              <a:t>2.</a:t>
            </a:r>
            <a:r>
              <a:rPr lang="zh-CN" altLang="en-US" sz="2800" b="1" dirty="0">
                <a:latin typeface="宋体" panose="02010600030101010101" pitchFamily="2" charset="-122"/>
                <a:ea typeface="宋体" panose="02010600030101010101" pitchFamily="2" charset="-122"/>
              </a:rPr>
              <a:t>为起义作舆论准备的办法是：</a:t>
            </a:r>
          </a:p>
          <a:p>
            <a:pPr algn="just" eaLnBrk="0" hangingPunct="0"/>
            <a:r>
              <a:rPr lang="zh-CN" altLang="en-US" sz="2800" b="1" dirty="0">
                <a:latin typeface="宋体" panose="02010600030101010101" pitchFamily="2" charset="-122"/>
                <a:ea typeface="宋体" panose="02010600030101010101" pitchFamily="2" charset="-122"/>
              </a:rPr>
              <a:t>①</a:t>
            </a:r>
          </a:p>
          <a:p>
            <a:pPr algn="just" eaLnBrk="0" hangingPunct="0"/>
            <a:endParaRPr lang="zh-CN" altLang="en-US" sz="2800" b="1" dirty="0">
              <a:latin typeface="宋体" panose="02010600030101010101" pitchFamily="2" charset="-122"/>
              <a:ea typeface="宋体" panose="02010600030101010101" pitchFamily="2" charset="-122"/>
            </a:endParaRPr>
          </a:p>
          <a:p>
            <a:pPr algn="just" eaLnBrk="0" hangingPunct="0"/>
            <a:r>
              <a:rPr lang="zh-CN" altLang="en-US" sz="2800" b="1" dirty="0">
                <a:latin typeface="宋体" panose="02010600030101010101" pitchFamily="2" charset="-122"/>
                <a:ea typeface="宋体" panose="02010600030101010101" pitchFamily="2" charset="-122"/>
              </a:rPr>
              <a:t>②</a:t>
            </a:r>
          </a:p>
          <a:p>
            <a:pPr algn="just" eaLnBrk="0" hangingPunct="0"/>
            <a:r>
              <a:rPr lang="zh-CN" altLang="en-US" sz="2800" b="1" dirty="0">
                <a:latin typeface="宋体" panose="02010600030101010101" pitchFamily="2" charset="-122"/>
                <a:ea typeface="宋体" panose="02010600030101010101" pitchFamily="2" charset="-122"/>
              </a:rPr>
              <a:t>  这样做的作用是：</a:t>
            </a:r>
          </a:p>
          <a:p>
            <a:pPr algn="just" eaLnBrk="0" hangingPunct="0"/>
            <a:r>
              <a:rPr lang="zh-CN" altLang="en-US" sz="2800" b="1" dirty="0">
                <a:latin typeface="宋体" panose="02010600030101010101" pitchFamily="2" charset="-122"/>
                <a:ea typeface="宋体" panose="02010600030101010101" pitchFamily="2" charset="-122"/>
              </a:rPr>
              <a:t>  动员群众起义的口号是：</a:t>
            </a:r>
          </a:p>
        </p:txBody>
      </p:sp>
      <p:sp>
        <p:nvSpPr>
          <p:cNvPr id="105475" name="Text Box 3"/>
          <p:cNvSpPr txBox="1"/>
          <p:nvPr/>
        </p:nvSpPr>
        <p:spPr>
          <a:xfrm>
            <a:off x="3276600" y="1447800"/>
            <a:ext cx="4876800" cy="457200"/>
          </a:xfrm>
          <a:prstGeom prst="rect">
            <a:avLst/>
          </a:prstGeom>
          <a:noFill/>
          <a:ln w="9525">
            <a:noFill/>
          </a:ln>
        </p:spPr>
        <p:txBody>
          <a:bodyPr anchor="t">
            <a:spAutoFit/>
          </a:bodyPr>
          <a:lstStyle/>
          <a:p>
            <a:pPr>
              <a:spcBef>
                <a:spcPct val="50000"/>
              </a:spcBef>
            </a:pPr>
            <a:r>
              <a:rPr lang="zh-CN" altLang="en-US" b="1" dirty="0">
                <a:solidFill>
                  <a:srgbClr val="FF0000"/>
                </a:solidFill>
                <a:latin typeface="宋体" panose="02010600030101010101" pitchFamily="2" charset="-122"/>
                <a:ea typeface="宋体" panose="02010600030101010101" pitchFamily="2" charset="-122"/>
              </a:rPr>
              <a:t>戍卒在开赴渔阳途中遇雨失期</a:t>
            </a:r>
          </a:p>
        </p:txBody>
      </p:sp>
      <p:sp>
        <p:nvSpPr>
          <p:cNvPr id="105476" name="Text Box 4"/>
          <p:cNvSpPr txBox="1"/>
          <p:nvPr/>
        </p:nvSpPr>
        <p:spPr>
          <a:xfrm>
            <a:off x="990600" y="2781300"/>
            <a:ext cx="7315200" cy="829945"/>
          </a:xfrm>
          <a:prstGeom prst="rect">
            <a:avLst/>
          </a:prstGeom>
          <a:noFill/>
          <a:ln w="9525">
            <a:noFill/>
          </a:ln>
        </p:spPr>
        <p:txBody>
          <a:bodyPr anchor="t">
            <a:spAutoFit/>
          </a:bodyPr>
          <a:lstStyle/>
          <a:p>
            <a:pPr>
              <a:spcBef>
                <a:spcPct val="50000"/>
              </a:spcBef>
            </a:pPr>
            <a:r>
              <a:rPr lang="zh-CN" altLang="en-US" b="1" dirty="0">
                <a:solidFill>
                  <a:srgbClr val="FF0000"/>
                </a:solidFill>
                <a:latin typeface="宋体" panose="02010600030101010101" pitchFamily="2" charset="-122"/>
                <a:ea typeface="宋体" panose="02010600030101010101" pitchFamily="2" charset="-122"/>
              </a:rPr>
              <a:t>将写有</a:t>
            </a:r>
            <a:r>
              <a:rPr lang="zh-CN" altLang="en-US" b="1" dirty="0">
                <a:solidFill>
                  <a:srgbClr val="FF0000"/>
                </a:solidFill>
                <a:latin typeface="Times New Roman" panose="02020603050405020304" pitchFamily="18" charset="0"/>
                <a:ea typeface="宋体" panose="02010600030101010101" pitchFamily="2" charset="-122"/>
              </a:rPr>
              <a:t>“</a:t>
            </a:r>
            <a:r>
              <a:rPr lang="zh-CN" altLang="en-US" b="1" dirty="0">
                <a:solidFill>
                  <a:srgbClr val="FF0000"/>
                </a:solidFill>
                <a:latin typeface="宋体" panose="02010600030101010101" pitchFamily="2" charset="-122"/>
                <a:ea typeface="宋体" panose="02010600030101010101" pitchFamily="2" charset="-122"/>
              </a:rPr>
              <a:t>陈胜王</a:t>
            </a:r>
            <a:r>
              <a:rPr lang="zh-CN" altLang="en-US" b="1" dirty="0">
                <a:solidFill>
                  <a:srgbClr val="FF0000"/>
                </a:solidFill>
                <a:latin typeface="Times New Roman" panose="02020603050405020304" pitchFamily="18" charset="0"/>
                <a:ea typeface="宋体" panose="02010600030101010101" pitchFamily="2" charset="-122"/>
              </a:rPr>
              <a:t>”</a:t>
            </a:r>
            <a:r>
              <a:rPr lang="zh-CN" altLang="en-US" b="1" dirty="0">
                <a:solidFill>
                  <a:srgbClr val="FF0000"/>
                </a:solidFill>
                <a:latin typeface="宋体" panose="02010600030101010101" pitchFamily="2" charset="-122"/>
                <a:ea typeface="宋体" panose="02010600030101010101" pitchFamily="2" charset="-122"/>
              </a:rPr>
              <a:t>的布条置鱼腹中，戍卒买鱼烹食，得鱼腹中书   鱼腹藏书</a:t>
            </a:r>
          </a:p>
        </p:txBody>
      </p:sp>
      <p:sp>
        <p:nvSpPr>
          <p:cNvPr id="105477" name="Text Box 5"/>
          <p:cNvSpPr txBox="1"/>
          <p:nvPr/>
        </p:nvSpPr>
        <p:spPr>
          <a:xfrm>
            <a:off x="914400" y="3573463"/>
            <a:ext cx="7848600" cy="460375"/>
          </a:xfrm>
          <a:prstGeom prst="rect">
            <a:avLst/>
          </a:prstGeom>
          <a:noFill/>
          <a:ln w="9525">
            <a:noFill/>
          </a:ln>
        </p:spPr>
        <p:txBody>
          <a:bodyPr anchor="t">
            <a:spAutoFit/>
          </a:bodyPr>
          <a:lstStyle/>
          <a:p>
            <a:pPr>
              <a:spcBef>
                <a:spcPct val="50000"/>
              </a:spcBef>
            </a:pPr>
            <a:r>
              <a:rPr lang="zh-CN" altLang="en-US" b="1" dirty="0">
                <a:solidFill>
                  <a:srgbClr val="FF0000"/>
                </a:solidFill>
                <a:latin typeface="宋体" panose="02010600030101010101" pitchFamily="2" charset="-122"/>
                <a:ea typeface="宋体" panose="02010600030101010101" pitchFamily="2" charset="-122"/>
              </a:rPr>
              <a:t>吴广在丛祠中，狐鸣呼口：陈胜王。  篝火狐鸣</a:t>
            </a:r>
          </a:p>
        </p:txBody>
      </p:sp>
      <p:sp>
        <p:nvSpPr>
          <p:cNvPr id="105478" name="Text Box 6"/>
          <p:cNvSpPr txBox="1"/>
          <p:nvPr/>
        </p:nvSpPr>
        <p:spPr>
          <a:xfrm>
            <a:off x="4067175" y="4005263"/>
            <a:ext cx="2160588" cy="457200"/>
          </a:xfrm>
          <a:prstGeom prst="rect">
            <a:avLst/>
          </a:prstGeom>
          <a:noFill/>
          <a:ln w="9525">
            <a:noFill/>
          </a:ln>
        </p:spPr>
        <p:txBody>
          <a:bodyPr anchor="t">
            <a:spAutoFit/>
          </a:bodyPr>
          <a:lstStyle/>
          <a:p>
            <a:pPr>
              <a:spcBef>
                <a:spcPct val="50000"/>
              </a:spcBef>
            </a:pPr>
            <a:r>
              <a:rPr lang="zh-CN" altLang="en-US" b="1" dirty="0">
                <a:solidFill>
                  <a:srgbClr val="FF0000"/>
                </a:solidFill>
                <a:latin typeface="宋体" panose="02010600030101010101" pitchFamily="2" charset="-122"/>
                <a:ea typeface="宋体" panose="02010600030101010101" pitchFamily="2" charset="-122"/>
              </a:rPr>
              <a:t>威服众人</a:t>
            </a:r>
          </a:p>
        </p:txBody>
      </p:sp>
      <p:sp>
        <p:nvSpPr>
          <p:cNvPr id="105479" name="Text Box 7"/>
          <p:cNvSpPr txBox="1"/>
          <p:nvPr/>
        </p:nvSpPr>
        <p:spPr>
          <a:xfrm>
            <a:off x="4191000" y="1905000"/>
            <a:ext cx="4648200" cy="457200"/>
          </a:xfrm>
          <a:prstGeom prst="rect">
            <a:avLst/>
          </a:prstGeom>
          <a:noFill/>
          <a:ln w="9525">
            <a:noFill/>
          </a:ln>
        </p:spPr>
        <p:txBody>
          <a:bodyPr anchor="t">
            <a:spAutoFit/>
          </a:bodyPr>
          <a:lstStyle/>
          <a:p>
            <a:pPr>
              <a:spcBef>
                <a:spcPct val="50000"/>
              </a:spcBef>
            </a:pPr>
            <a:r>
              <a:rPr lang="zh-CN" altLang="en-US" b="1" dirty="0">
                <a:solidFill>
                  <a:srgbClr val="FF0000"/>
                </a:solidFill>
                <a:latin typeface="宋体" panose="02010600030101010101" pitchFamily="2" charset="-122"/>
                <a:ea typeface="宋体" panose="02010600030101010101" pitchFamily="2" charset="-122"/>
              </a:rPr>
              <a:t>秦的暴政</a:t>
            </a:r>
            <a:r>
              <a:rPr lang="en-US" altLang="zh-CN" b="1" dirty="0">
                <a:solidFill>
                  <a:srgbClr val="FF0000"/>
                </a:solidFill>
                <a:latin typeface="Times New Roman" panose="02020603050405020304" pitchFamily="18" charset="0"/>
              </a:rPr>
              <a:t>——</a:t>
            </a:r>
            <a:r>
              <a:rPr lang="zh-CN" altLang="en-US" b="1" dirty="0">
                <a:solidFill>
                  <a:srgbClr val="FF0000"/>
                </a:solidFill>
                <a:latin typeface="宋体" panose="02010600030101010101" pitchFamily="2" charset="-122"/>
                <a:ea typeface="宋体" panose="02010600030101010101" pitchFamily="2" charset="-122"/>
              </a:rPr>
              <a:t>苛酷的兵役、刑法</a:t>
            </a:r>
          </a:p>
        </p:txBody>
      </p:sp>
      <p:sp>
        <p:nvSpPr>
          <p:cNvPr id="105480" name="Text Box 8"/>
          <p:cNvSpPr txBox="1"/>
          <p:nvPr/>
        </p:nvSpPr>
        <p:spPr>
          <a:xfrm>
            <a:off x="4787900" y="4437063"/>
            <a:ext cx="3289300" cy="457200"/>
          </a:xfrm>
          <a:prstGeom prst="rect">
            <a:avLst/>
          </a:prstGeom>
          <a:noFill/>
          <a:ln w="9525">
            <a:noFill/>
          </a:ln>
        </p:spPr>
        <p:txBody>
          <a:bodyPr anchor="t">
            <a:spAutoFit/>
          </a:bodyPr>
          <a:lstStyle/>
          <a:p>
            <a:pPr>
              <a:spcBef>
                <a:spcPct val="50000"/>
              </a:spcBef>
            </a:pPr>
            <a:r>
              <a:rPr lang="zh-CN" altLang="en-US" b="1" dirty="0">
                <a:solidFill>
                  <a:srgbClr val="FF0000"/>
                </a:solidFill>
                <a:latin typeface="宋体" panose="02010600030101010101" pitchFamily="2" charset="-122"/>
                <a:ea typeface="宋体" panose="02010600030101010101" pitchFamily="2" charset="-122"/>
              </a:rPr>
              <a:t>诈自称公子扶苏、项燕</a:t>
            </a:r>
          </a:p>
        </p:txBody>
      </p:sp>
      <p:sp>
        <p:nvSpPr>
          <p:cNvPr id="32776" name="Text Box 9"/>
          <p:cNvSpPr txBox="1"/>
          <p:nvPr/>
        </p:nvSpPr>
        <p:spPr>
          <a:xfrm>
            <a:off x="381000" y="304800"/>
            <a:ext cx="4876800" cy="650875"/>
          </a:xfrm>
          <a:prstGeom prst="rect">
            <a:avLst/>
          </a:prstGeom>
          <a:solidFill>
            <a:schemeClr val="hlink">
              <a:alpha val="50195"/>
            </a:schemeClr>
          </a:solidFill>
          <a:ln w="9525" cap="flat" cmpd="sng">
            <a:solidFill>
              <a:schemeClr val="bg1"/>
            </a:solidFill>
            <a:prstDash val="solid"/>
            <a:miter/>
            <a:headEnd type="none" w="med" len="med"/>
            <a:tailEnd type="none" w="med" len="med"/>
          </a:ln>
        </p:spPr>
        <p:txBody>
          <a:bodyPr anchor="t">
            <a:spAutoFit/>
          </a:bodyPr>
          <a:lstStyle/>
          <a:p>
            <a:pPr>
              <a:spcBef>
                <a:spcPct val="50000"/>
              </a:spcBef>
            </a:pPr>
            <a:r>
              <a:rPr lang="zh-CN" altLang="en-US" sz="3600" dirty="0">
                <a:latin typeface="Times New Roman" panose="02020603050405020304" pitchFamily="18" charset="0"/>
                <a:ea typeface="隶书" pitchFamily="49" charset="-122"/>
              </a:rPr>
              <a:t>朗诵第二段，讨论填空</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05475"/>
                                        </p:tgtEl>
                                        <p:attrNameLst>
                                          <p:attrName>style.visibility</p:attrName>
                                        </p:attrNameLst>
                                      </p:cBhvr>
                                      <p:to>
                                        <p:strVal val="visible"/>
                                      </p:to>
                                    </p:set>
                                    <p:animEffect transition="in" filter="randombar(vertical)">
                                      <p:cBhvr>
                                        <p:cTn id="7" dur="500"/>
                                        <p:tgtEl>
                                          <p:spTgt spid="105475"/>
                                        </p:tgtEl>
                                      </p:cBhvr>
                                    </p:animEffect>
                                  </p:childTnLst>
                                  <p:subTnLst>
                                    <p:audio>
                                      <p:cMediaNode>
                                        <p:cTn display="0" masterRel="sameClick">
                                          <p:stCondLst>
                                            <p:cond evt="begin" delay="0">
                                              <p:tn val="5"/>
                                            </p:cond>
                                          </p:stCondLst>
                                          <p:endCondLst>
                                            <p:cond evt="onStopAudio" delay="0">
                                              <p:tgtEl>
                                                <p:sldTgt/>
                                              </p:tgtEl>
                                            </p:cond>
                                          </p:endCondLst>
                                        </p:cTn>
                                        <p:tgtEl>
                                          <p:sndTgt r:embed="rId2" name="MOVE.WAV"/>
                                        </p:tgtEl>
                                      </p:cMediaNode>
                                    </p:audio>
                                  </p:sub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05479"/>
                                        </p:tgtEl>
                                        <p:attrNameLst>
                                          <p:attrName>style.visibility</p:attrName>
                                        </p:attrNameLst>
                                      </p:cBhvr>
                                      <p:to>
                                        <p:strVal val="visible"/>
                                      </p:to>
                                    </p:set>
                                    <p:animEffect transition="in" filter="randombar(vertical)">
                                      <p:cBhvr>
                                        <p:cTn id="12" dur="500"/>
                                        <p:tgtEl>
                                          <p:spTgt spid="105479"/>
                                        </p:tgtEl>
                                      </p:cBhvr>
                                    </p:animEffect>
                                  </p:childTnLst>
                                  <p:subTnLst>
                                    <p:audio>
                                      <p:cMediaNode>
                                        <p:cTn display="0" masterRel="sameClick">
                                          <p:stCondLst>
                                            <p:cond evt="begin" delay="0">
                                              <p:tn val="10"/>
                                            </p:cond>
                                          </p:stCondLst>
                                          <p:endCondLst>
                                            <p:cond evt="onStopAudio" delay="0">
                                              <p:tgtEl>
                                                <p:sldTgt/>
                                              </p:tgtEl>
                                            </p:cond>
                                          </p:endCondLst>
                                        </p:cTn>
                                        <p:tgtEl>
                                          <p:sndTgt r:embed="rId2" name="MOVE.WAV"/>
                                        </p:tgtEl>
                                      </p:cMediaNode>
                                    </p:audio>
                                  </p:sub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105476"/>
                                        </p:tgtEl>
                                        <p:attrNameLst>
                                          <p:attrName>style.visibility</p:attrName>
                                        </p:attrNameLst>
                                      </p:cBhvr>
                                      <p:to>
                                        <p:strVal val="visible"/>
                                      </p:to>
                                    </p:set>
                                    <p:animEffect transition="in" filter="randombar(vertical)">
                                      <p:cBhvr>
                                        <p:cTn id="17" dur="500"/>
                                        <p:tgtEl>
                                          <p:spTgt spid="105476"/>
                                        </p:tgtEl>
                                      </p:cBhvr>
                                    </p:animEffect>
                                  </p:childTnLst>
                                  <p:subTnLst>
                                    <p:audio>
                                      <p:cMediaNode>
                                        <p:cTn display="0" masterRel="sameClick">
                                          <p:stCondLst>
                                            <p:cond evt="begin" delay="0">
                                              <p:tn val="15"/>
                                            </p:cond>
                                          </p:stCondLst>
                                          <p:endCondLst>
                                            <p:cond evt="onStopAudio" delay="0">
                                              <p:tgtEl>
                                                <p:sldTgt/>
                                              </p:tgtEl>
                                            </p:cond>
                                          </p:endCondLst>
                                        </p:cTn>
                                        <p:tgtEl>
                                          <p:sndTgt r:embed="rId2" name="MOVE.WAV"/>
                                        </p:tgtEl>
                                      </p:cMediaNode>
                                    </p:audio>
                                  </p:subTnLst>
                                </p:cTn>
                              </p:par>
                            </p:childTnLst>
                          </p:cTn>
                        </p:par>
                      </p:childTnLst>
                    </p:cTn>
                  </p:par>
                  <p:par>
                    <p:cTn id="18" fill="hold">
                      <p:stCondLst>
                        <p:cond delay="indefinite"/>
                      </p:stCondLst>
                      <p:childTnLst>
                        <p:par>
                          <p:cTn id="19" fill="hold">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105477"/>
                                        </p:tgtEl>
                                        <p:attrNameLst>
                                          <p:attrName>style.visibility</p:attrName>
                                        </p:attrNameLst>
                                      </p:cBhvr>
                                      <p:to>
                                        <p:strVal val="visible"/>
                                      </p:to>
                                    </p:set>
                                    <p:animEffect transition="in" filter="randombar(vertical)">
                                      <p:cBhvr>
                                        <p:cTn id="22" dur="500"/>
                                        <p:tgtEl>
                                          <p:spTgt spid="105477"/>
                                        </p:tgtEl>
                                      </p:cBhvr>
                                    </p:animEffect>
                                  </p:childTnLst>
                                  <p:subTnLst>
                                    <p:audio>
                                      <p:cMediaNode>
                                        <p:cTn display="0" masterRel="sameClick">
                                          <p:stCondLst>
                                            <p:cond evt="begin" delay="0">
                                              <p:tn val="20"/>
                                            </p:cond>
                                          </p:stCondLst>
                                          <p:endCondLst>
                                            <p:cond evt="onStopAudio" delay="0">
                                              <p:tgtEl>
                                                <p:sldTgt/>
                                              </p:tgtEl>
                                            </p:cond>
                                          </p:endCondLst>
                                        </p:cTn>
                                        <p:tgtEl>
                                          <p:sndTgt r:embed="rId2" name="MOVE.WAV"/>
                                        </p:tgtEl>
                                      </p:cMediaNode>
                                    </p:audio>
                                  </p:subTnLst>
                                </p:cTn>
                              </p:par>
                            </p:childTnLst>
                          </p:cTn>
                        </p:par>
                      </p:childTnLst>
                    </p:cTn>
                  </p:par>
                  <p:par>
                    <p:cTn id="23" fill="hold">
                      <p:stCondLst>
                        <p:cond delay="indefinite"/>
                      </p:stCondLst>
                      <p:childTnLst>
                        <p:par>
                          <p:cTn id="24" fill="hold">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105478"/>
                                        </p:tgtEl>
                                        <p:attrNameLst>
                                          <p:attrName>style.visibility</p:attrName>
                                        </p:attrNameLst>
                                      </p:cBhvr>
                                      <p:to>
                                        <p:strVal val="visible"/>
                                      </p:to>
                                    </p:set>
                                    <p:animEffect transition="in" filter="randombar(vertical)">
                                      <p:cBhvr>
                                        <p:cTn id="27" dur="500"/>
                                        <p:tgtEl>
                                          <p:spTgt spid="105478"/>
                                        </p:tgtEl>
                                      </p:cBhvr>
                                    </p:animEffect>
                                  </p:childTnLst>
                                  <p:subTnLst>
                                    <p:audio>
                                      <p:cMediaNode>
                                        <p:cTn display="0" masterRel="sameClick">
                                          <p:stCondLst>
                                            <p:cond evt="begin" delay="0">
                                              <p:tn val="25"/>
                                            </p:cond>
                                          </p:stCondLst>
                                          <p:endCondLst>
                                            <p:cond evt="onStopAudio" delay="0">
                                              <p:tgtEl>
                                                <p:sldTgt/>
                                              </p:tgtEl>
                                            </p:cond>
                                          </p:endCondLst>
                                        </p:cTn>
                                        <p:tgtEl>
                                          <p:sndTgt r:embed="rId2" name="MOVE.WAV"/>
                                        </p:tgtEl>
                                      </p:cMediaNode>
                                    </p:audio>
                                  </p:subTnLst>
                                </p:cTn>
                              </p:par>
                            </p:childTnLst>
                          </p:cTn>
                        </p:par>
                      </p:childTnLst>
                    </p:cTn>
                  </p:par>
                  <p:par>
                    <p:cTn id="28" fill="hold">
                      <p:stCondLst>
                        <p:cond delay="indefinite"/>
                      </p:stCondLst>
                      <p:childTnLst>
                        <p:par>
                          <p:cTn id="29" fill="hold">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105480"/>
                                        </p:tgtEl>
                                        <p:attrNameLst>
                                          <p:attrName>style.visibility</p:attrName>
                                        </p:attrNameLst>
                                      </p:cBhvr>
                                      <p:to>
                                        <p:strVal val="visible"/>
                                      </p:to>
                                    </p:set>
                                    <p:animEffect transition="in" filter="randombar(vertical)">
                                      <p:cBhvr>
                                        <p:cTn id="32" dur="500"/>
                                        <p:tgtEl>
                                          <p:spTgt spid="105480"/>
                                        </p:tgtEl>
                                      </p:cBhvr>
                                    </p:animEffect>
                                  </p:childTnLst>
                                  <p:subTnLst>
                                    <p:audio>
                                      <p:cMediaNode>
                                        <p:cTn display="0" masterRel="sameClick">
                                          <p:stCondLst>
                                            <p:cond evt="begin" delay="0">
                                              <p:tn val="30"/>
                                            </p:cond>
                                          </p:stCondLst>
                                          <p:endCondLst>
                                            <p:cond evt="onStopAudio" delay="0">
                                              <p:tgtEl>
                                                <p:sldTgt/>
                                              </p:tgtEl>
                                            </p:cond>
                                          </p:endCondLst>
                                        </p:cTn>
                                        <p:tgtEl>
                                          <p:sndTgt r:embed="rId2" name="MOV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p:bldP spid="105476" grpId="0"/>
      <p:bldP spid="105477" grpId="0"/>
      <p:bldP spid="105478" grpId="0"/>
      <p:bldP spid="105479" grpId="0"/>
      <p:bldP spid="10548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2"/>
          <p:cNvSpPr txBox="1"/>
          <p:nvPr/>
        </p:nvSpPr>
        <p:spPr>
          <a:xfrm>
            <a:off x="457200" y="1125538"/>
            <a:ext cx="8686800" cy="946150"/>
          </a:xfrm>
          <a:prstGeom prst="rect">
            <a:avLst/>
          </a:prstGeom>
          <a:noFill/>
          <a:ln w="9525">
            <a:noFill/>
          </a:ln>
        </p:spPr>
        <p:txBody>
          <a:bodyPr anchor="t">
            <a:spAutoFit/>
          </a:bodyPr>
          <a:lstStyle/>
          <a:p>
            <a:pPr>
              <a:spcBef>
                <a:spcPct val="50000"/>
              </a:spcBef>
            </a:pPr>
            <a:r>
              <a:rPr lang="zh-CN" altLang="en-US" sz="2800" b="1" dirty="0">
                <a:solidFill>
                  <a:srgbClr val="000000"/>
                </a:solidFill>
                <a:latin typeface="宋体" panose="02010600030101010101" pitchFamily="2" charset="-122"/>
                <a:ea typeface="宋体" panose="02010600030101010101" pitchFamily="2" charset="-122"/>
              </a:rPr>
              <a:t>    从陈胜对当时形势的分析和所提策略口号，以及为起义作的舆论准备可以看出他具有怎样的</a:t>
            </a:r>
            <a:r>
              <a:rPr lang="zh-CN" altLang="en-US" sz="2800" b="1" dirty="0">
                <a:solidFill>
                  <a:srgbClr val="FF0000"/>
                </a:solidFill>
                <a:latin typeface="宋体" panose="02010600030101010101" pitchFamily="2" charset="-122"/>
                <a:ea typeface="宋体" panose="02010600030101010101" pitchFamily="2" charset="-122"/>
              </a:rPr>
              <a:t>品质</a:t>
            </a:r>
            <a:r>
              <a:rPr lang="zh-CN" altLang="en-US" sz="2800" b="1" dirty="0">
                <a:solidFill>
                  <a:srgbClr val="000000"/>
                </a:solidFill>
                <a:latin typeface="宋体" panose="02010600030101010101" pitchFamily="2" charset="-122"/>
                <a:ea typeface="宋体" panose="02010600030101010101" pitchFamily="2" charset="-122"/>
              </a:rPr>
              <a:t>？</a:t>
            </a:r>
            <a:endParaRPr lang="zh-CN" altLang="en-US" dirty="0">
              <a:solidFill>
                <a:srgbClr val="000000"/>
              </a:solidFill>
              <a:latin typeface="宋体" panose="02010600030101010101" pitchFamily="2" charset="-122"/>
              <a:ea typeface="宋体" panose="02010600030101010101" pitchFamily="2" charset="-122"/>
            </a:endParaRPr>
          </a:p>
        </p:txBody>
      </p:sp>
      <p:sp>
        <p:nvSpPr>
          <p:cNvPr id="106499" name="Text Box 3"/>
          <p:cNvSpPr txBox="1"/>
          <p:nvPr/>
        </p:nvSpPr>
        <p:spPr>
          <a:xfrm>
            <a:off x="381000" y="2349500"/>
            <a:ext cx="8458200" cy="3722688"/>
          </a:xfrm>
          <a:prstGeom prst="rect">
            <a:avLst/>
          </a:prstGeom>
          <a:noFill/>
          <a:ln w="9525">
            <a:noFill/>
          </a:ln>
        </p:spPr>
        <p:txBody>
          <a:bodyPr anchor="t">
            <a:spAutoFit/>
          </a:bodyPr>
          <a:lstStyle/>
          <a:p>
            <a:pPr>
              <a:spcBef>
                <a:spcPct val="50000"/>
              </a:spcBef>
            </a:pPr>
            <a:r>
              <a:rPr lang="zh-CN" altLang="en-US" sz="2800" b="1" dirty="0">
                <a:solidFill>
                  <a:srgbClr val="000000"/>
                </a:solidFill>
                <a:latin typeface="楷体_GB2312" pitchFamily="49" charset="-122"/>
                <a:ea typeface="楷体_GB2312" pitchFamily="49" charset="-122"/>
              </a:rPr>
              <a:t>    陈胜抓住秦王朝所面临的严重政治危机和楚国人民的反抗要求这两个问题作了精辟的分析，并且提出了</a:t>
            </a:r>
            <a:r>
              <a:rPr lang="zh-CN" altLang="en-US" sz="2800" b="1" dirty="0">
                <a:solidFill>
                  <a:schemeClr val="hlink"/>
                </a:solidFill>
                <a:latin typeface="Times New Roman" panose="02020603050405020304" pitchFamily="18" charset="0"/>
                <a:ea typeface="楷体_GB2312" pitchFamily="49" charset="-122"/>
              </a:rPr>
              <a:t>“</a:t>
            </a:r>
            <a:r>
              <a:rPr lang="zh-CN" altLang="en-US" sz="2800" b="1" dirty="0">
                <a:solidFill>
                  <a:schemeClr val="hlink"/>
                </a:solidFill>
                <a:latin typeface="楷体_GB2312" pitchFamily="49" charset="-122"/>
                <a:ea typeface="楷体_GB2312" pitchFamily="49" charset="-122"/>
              </a:rPr>
              <a:t>诈自称公子扶苏、项燕</a:t>
            </a:r>
            <a:r>
              <a:rPr lang="zh-CN" altLang="en-US" sz="2800" b="1" dirty="0">
                <a:solidFill>
                  <a:schemeClr val="hlink"/>
                </a:solidFill>
                <a:latin typeface="Times New Roman" panose="02020603050405020304" pitchFamily="18" charset="0"/>
                <a:ea typeface="楷体_GB2312" pitchFamily="49" charset="-122"/>
              </a:rPr>
              <a:t>”</a:t>
            </a:r>
            <a:r>
              <a:rPr lang="zh-CN" altLang="en-US" sz="2800" b="1" dirty="0">
                <a:solidFill>
                  <a:srgbClr val="000000"/>
                </a:solidFill>
                <a:latin typeface="楷体_GB2312" pitchFamily="49" charset="-122"/>
                <a:ea typeface="楷体_GB2312" pitchFamily="49" charset="-122"/>
              </a:rPr>
              <a:t>这一策略口号，表现了他</a:t>
            </a:r>
            <a:r>
              <a:rPr lang="zh-CN" altLang="en-US" sz="2800" b="1" dirty="0">
                <a:solidFill>
                  <a:srgbClr val="FF0000"/>
                </a:solidFill>
                <a:latin typeface="楷体_GB2312" pitchFamily="49" charset="-122"/>
                <a:ea typeface="楷体_GB2312" pitchFamily="49" charset="-122"/>
              </a:rPr>
              <a:t>超人的才略胆识</a:t>
            </a:r>
            <a:r>
              <a:rPr lang="zh-CN" altLang="en-US" sz="2800" b="1" dirty="0">
                <a:solidFill>
                  <a:srgbClr val="000000"/>
                </a:solidFill>
                <a:latin typeface="楷体_GB2312" pitchFamily="49" charset="-122"/>
                <a:ea typeface="楷体_GB2312" pitchFamily="49" charset="-122"/>
              </a:rPr>
              <a:t>。</a:t>
            </a:r>
          </a:p>
          <a:p>
            <a:pPr>
              <a:spcBef>
                <a:spcPct val="50000"/>
              </a:spcBef>
            </a:pPr>
            <a:r>
              <a:rPr lang="zh-CN" altLang="en-US" sz="2800" b="1" dirty="0">
                <a:solidFill>
                  <a:srgbClr val="000000"/>
                </a:solidFill>
                <a:latin typeface="楷体_GB2312" pitchFamily="49" charset="-122"/>
                <a:ea typeface="楷体_GB2312" pitchFamily="49" charset="-122"/>
              </a:rPr>
              <a:t>为起义作的舆论准备有</a:t>
            </a:r>
            <a:r>
              <a:rPr lang="zh-CN" altLang="en-US" sz="2800" b="1" dirty="0">
                <a:solidFill>
                  <a:schemeClr val="hlink"/>
                </a:solidFill>
                <a:latin typeface="Times New Roman" panose="02020603050405020304" pitchFamily="18" charset="0"/>
                <a:ea typeface="楷体_GB2312" pitchFamily="49" charset="-122"/>
              </a:rPr>
              <a:t>“</a:t>
            </a:r>
            <a:r>
              <a:rPr lang="zh-CN" altLang="en-US" sz="2800" b="1" dirty="0">
                <a:solidFill>
                  <a:schemeClr val="hlink"/>
                </a:solidFill>
                <a:latin typeface="楷体_GB2312" pitchFamily="49" charset="-122"/>
                <a:ea typeface="楷体_GB2312" pitchFamily="49" charset="-122"/>
              </a:rPr>
              <a:t>鱼腹藏书</a:t>
            </a:r>
            <a:r>
              <a:rPr lang="zh-CN" altLang="en-US" sz="2800" b="1" dirty="0">
                <a:solidFill>
                  <a:schemeClr val="hlink"/>
                </a:solidFill>
                <a:latin typeface="Times New Roman" panose="02020603050405020304" pitchFamily="18" charset="0"/>
                <a:ea typeface="楷体_GB2312" pitchFamily="49" charset="-122"/>
              </a:rPr>
              <a:t>”</a:t>
            </a:r>
            <a:r>
              <a:rPr lang="zh-CN" altLang="en-US" sz="2800" b="1" dirty="0">
                <a:solidFill>
                  <a:schemeClr val="hlink"/>
                </a:solidFill>
                <a:latin typeface="楷体_GB2312" pitchFamily="49" charset="-122"/>
                <a:ea typeface="楷体_GB2312" pitchFamily="49" charset="-122"/>
              </a:rPr>
              <a:t>、</a:t>
            </a:r>
            <a:r>
              <a:rPr lang="zh-CN" altLang="en-US" sz="2800" b="1" dirty="0">
                <a:solidFill>
                  <a:schemeClr val="hlink"/>
                </a:solidFill>
                <a:latin typeface="Times New Roman" panose="02020603050405020304" pitchFamily="18" charset="0"/>
                <a:ea typeface="楷体_GB2312" pitchFamily="49" charset="-122"/>
              </a:rPr>
              <a:t>“</a:t>
            </a:r>
            <a:r>
              <a:rPr lang="zh-CN" altLang="en-US" sz="2800" b="1" dirty="0">
                <a:solidFill>
                  <a:schemeClr val="hlink"/>
                </a:solidFill>
                <a:latin typeface="楷体_GB2312" pitchFamily="49" charset="-122"/>
                <a:ea typeface="楷体_GB2312" pitchFamily="49" charset="-122"/>
              </a:rPr>
              <a:t>篝火狐鸣</a:t>
            </a:r>
            <a:r>
              <a:rPr lang="zh-CN" altLang="en-US" sz="2800" b="1" dirty="0">
                <a:solidFill>
                  <a:schemeClr val="hlink"/>
                </a:solidFill>
                <a:latin typeface="Times New Roman" panose="02020603050405020304" pitchFamily="18" charset="0"/>
                <a:ea typeface="楷体_GB2312" pitchFamily="49" charset="-122"/>
              </a:rPr>
              <a:t>”</a:t>
            </a:r>
            <a:r>
              <a:rPr lang="zh-CN" altLang="en-US" sz="2800" b="1" dirty="0">
                <a:solidFill>
                  <a:srgbClr val="000000"/>
                </a:solidFill>
                <a:latin typeface="楷体_GB2312" pitchFamily="49" charset="-122"/>
                <a:ea typeface="楷体_GB2312" pitchFamily="49" charset="-122"/>
              </a:rPr>
              <a:t>两项，这与当时敬鬼神观念的普遍存在有关，可以巩固陈胜在群众心目中的领导地位。表现了</a:t>
            </a:r>
            <a:r>
              <a:rPr lang="zh-CN" altLang="en-US" sz="2800" b="1" dirty="0">
                <a:solidFill>
                  <a:srgbClr val="FF0000"/>
                </a:solidFill>
                <a:latin typeface="楷体_GB2312" pitchFamily="49" charset="-122"/>
                <a:ea typeface="楷体_GB2312" pitchFamily="49" charset="-122"/>
              </a:rPr>
              <a:t>陈胜的才智与卓越的领导才干。</a:t>
            </a:r>
          </a:p>
        </p:txBody>
      </p:sp>
      <p:sp>
        <p:nvSpPr>
          <p:cNvPr id="33795" name="Text Box 4"/>
          <p:cNvSpPr txBox="1"/>
          <p:nvPr/>
        </p:nvSpPr>
        <p:spPr>
          <a:xfrm>
            <a:off x="381000" y="188913"/>
            <a:ext cx="3886200" cy="650875"/>
          </a:xfrm>
          <a:prstGeom prst="rect">
            <a:avLst/>
          </a:prstGeom>
          <a:solidFill>
            <a:schemeClr val="hlink">
              <a:alpha val="50195"/>
            </a:schemeClr>
          </a:solidFill>
          <a:ln w="9525" cap="flat" cmpd="sng">
            <a:solidFill>
              <a:schemeClr val="bg1"/>
            </a:solidFill>
            <a:prstDash val="solid"/>
            <a:miter/>
            <a:headEnd type="none" w="med" len="med"/>
            <a:tailEnd type="none" w="med" len="med"/>
          </a:ln>
        </p:spPr>
        <p:txBody>
          <a:bodyPr anchor="t">
            <a:spAutoFit/>
          </a:bodyPr>
          <a:lstStyle/>
          <a:p>
            <a:pPr>
              <a:spcBef>
                <a:spcPct val="50000"/>
              </a:spcBef>
            </a:pPr>
            <a:r>
              <a:rPr lang="zh-CN" altLang="en-US" sz="3600" dirty="0">
                <a:latin typeface="Times New Roman" panose="02020603050405020304" pitchFamily="18" charset="0"/>
                <a:ea typeface="隶书" pitchFamily="49" charset="-122"/>
              </a:rPr>
              <a:t>朗诵第二段，思考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blinds(horizontal)">
                                      <p:cBhvr>
                                        <p:cTn id="7" dur="500"/>
                                        <p:tgtEl>
                                          <p:spTgt spid="106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 Box 4"/>
          <p:cNvSpPr txBox="1"/>
          <p:nvPr/>
        </p:nvSpPr>
        <p:spPr>
          <a:xfrm>
            <a:off x="1676400" y="1905000"/>
            <a:ext cx="5943600" cy="457200"/>
          </a:xfrm>
          <a:prstGeom prst="rect">
            <a:avLst/>
          </a:prstGeom>
          <a:noFill/>
          <a:ln w="9525">
            <a:noFill/>
          </a:ln>
        </p:spPr>
        <p:txBody>
          <a:bodyPr anchor="t">
            <a:spAutoFit/>
          </a:bodyPr>
          <a:lstStyle/>
          <a:p>
            <a:pPr>
              <a:spcBef>
                <a:spcPct val="50000"/>
              </a:spcBef>
            </a:pPr>
            <a:endParaRPr lang="zh-CN" altLang="en-US" dirty="0">
              <a:latin typeface="Times New Roman" panose="02020603050405020304" pitchFamily="18" charset="0"/>
            </a:endParaRPr>
          </a:p>
        </p:txBody>
      </p:sp>
      <p:sp>
        <p:nvSpPr>
          <p:cNvPr id="16390" name="Text Box 6"/>
          <p:cNvSpPr txBox="1">
            <a:spLocks noChangeArrowheads="1"/>
          </p:cNvSpPr>
          <p:nvPr/>
        </p:nvSpPr>
        <p:spPr bwMode="auto">
          <a:xfrm>
            <a:off x="2987675" y="404813"/>
            <a:ext cx="4876800" cy="762000"/>
          </a:xfrm>
          <a:prstGeom prst="rect">
            <a:avLst/>
          </a:prstGeom>
          <a:noFill/>
          <a:ln w="12700" cap="sq">
            <a:noFill/>
            <a:miter lim="800000"/>
            <a:headEnd type="none" w="sm" len="sm"/>
            <a:tailEnd type="none" w="sm" len="sm"/>
          </a:ln>
          <a:effectLst/>
        </p:spPr>
        <p:txBody>
          <a:bodyPr>
            <a:spAutoFit/>
          </a:bodyPr>
          <a:lstStyle/>
          <a:p>
            <a:pPr marR="0" defTabSz="914400">
              <a:spcBef>
                <a:spcPct val="50000"/>
              </a:spcBef>
              <a:buClrTx/>
              <a:buSzTx/>
              <a:buFontTx/>
              <a:defRPr/>
            </a:pPr>
            <a:r>
              <a:rPr kumimoji="1" lang="zh-CN" altLang="en-US" sz="44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陈 涉 世 家</a:t>
            </a:r>
          </a:p>
        </p:txBody>
      </p:sp>
      <p:sp>
        <p:nvSpPr>
          <p:cNvPr id="7171" name="Rectangle 7"/>
          <p:cNvSpPr/>
          <p:nvPr/>
        </p:nvSpPr>
        <p:spPr>
          <a:xfrm>
            <a:off x="468313" y="1341438"/>
            <a:ext cx="7920037" cy="5084762"/>
          </a:xfrm>
          <a:prstGeom prst="rect">
            <a:avLst/>
          </a:prstGeom>
          <a:noFill/>
          <a:ln w="9525">
            <a:noFill/>
          </a:ln>
        </p:spPr>
        <p:txBody>
          <a:bodyPr anchor="t"/>
          <a:lstStyle/>
          <a:p>
            <a:pPr marL="342900" indent="-342900">
              <a:spcBef>
                <a:spcPct val="20000"/>
              </a:spcBef>
            </a:pPr>
            <a:r>
              <a:rPr lang="zh-CN" altLang="en-US" sz="2000" dirty="0">
                <a:latin typeface="宋体" panose="02010600030101010101" pitchFamily="2" charset="-122"/>
              </a:rPr>
              <a:t>  </a:t>
            </a:r>
            <a:r>
              <a:rPr lang="zh-CN" altLang="en-US" sz="3200" dirty="0">
                <a:latin typeface="宋体" panose="02010600030101010101" pitchFamily="2" charset="-122"/>
              </a:rPr>
              <a:t>　　</a:t>
            </a:r>
            <a:r>
              <a:rPr lang="zh-CN" altLang="en-US" sz="3200" b="1" dirty="0">
                <a:latin typeface="宋体" panose="02010600030101010101" pitchFamily="2" charset="-122"/>
              </a:rPr>
              <a:t>课文选自</a:t>
            </a:r>
            <a:r>
              <a:rPr lang="en-US" altLang="zh-CN" sz="3200" b="1" dirty="0">
                <a:latin typeface="宋体" panose="02010600030101010101" pitchFamily="2" charset="-122"/>
              </a:rPr>
              <a:t>《</a:t>
            </a:r>
            <a:r>
              <a:rPr lang="zh-CN" altLang="en-US" sz="3200" b="1" dirty="0">
                <a:latin typeface="宋体" panose="02010600030101010101" pitchFamily="2" charset="-122"/>
              </a:rPr>
              <a:t>史记</a:t>
            </a:r>
            <a:r>
              <a:rPr lang="en-US" altLang="zh-CN" sz="3200" b="1" dirty="0">
                <a:latin typeface="宋体" panose="02010600030101010101" pitchFamily="2" charset="-122"/>
              </a:rPr>
              <a:t>》</a:t>
            </a:r>
            <a:r>
              <a:rPr lang="zh-CN" altLang="en-US" sz="3200" b="1" dirty="0">
                <a:latin typeface="宋体" panose="02010600030101010101" pitchFamily="2" charset="-122"/>
              </a:rPr>
              <a:t>。</a:t>
            </a:r>
            <a:r>
              <a:rPr lang="en-US" altLang="zh-CN" sz="3200" b="1" dirty="0">
                <a:latin typeface="宋体" panose="02010600030101010101" pitchFamily="2" charset="-122"/>
              </a:rPr>
              <a:t>《</a:t>
            </a:r>
            <a:r>
              <a:rPr lang="zh-CN" altLang="en-US" sz="3200" b="1" dirty="0">
                <a:latin typeface="宋体" panose="02010600030101010101" pitchFamily="2" charset="-122"/>
              </a:rPr>
              <a:t>史记</a:t>
            </a:r>
            <a:r>
              <a:rPr lang="en-US" altLang="zh-CN" sz="3200" b="1" dirty="0">
                <a:latin typeface="宋体" panose="02010600030101010101" pitchFamily="2" charset="-122"/>
              </a:rPr>
              <a:t>》</a:t>
            </a:r>
            <a:r>
              <a:rPr lang="zh-CN" altLang="en-US" sz="3200" b="1" dirty="0">
                <a:latin typeface="宋体" panose="02010600030101010101" pitchFamily="2" charset="-122"/>
              </a:rPr>
              <a:t>是我国第一部</a:t>
            </a:r>
            <a:r>
              <a:rPr lang="zh-CN" altLang="en-US" sz="3200" b="1" dirty="0">
                <a:solidFill>
                  <a:srgbClr val="FF0000"/>
                </a:solidFill>
                <a:latin typeface="宋体" panose="02010600030101010101" pitchFamily="2" charset="-122"/>
              </a:rPr>
              <a:t>纪传体</a:t>
            </a:r>
            <a:r>
              <a:rPr lang="zh-CN" altLang="en-US" sz="3200" b="1" dirty="0">
                <a:latin typeface="宋体" panose="02010600030101010101" pitchFamily="2" charset="-122"/>
              </a:rPr>
              <a:t>通史，为</a:t>
            </a:r>
            <a:r>
              <a:rPr lang="zh-CN" altLang="en-US" sz="3200" b="1" dirty="0">
                <a:solidFill>
                  <a:srgbClr val="FF0000"/>
                </a:solidFill>
                <a:latin typeface="宋体" panose="02010600030101010101" pitchFamily="2" charset="-122"/>
              </a:rPr>
              <a:t>西汉</a:t>
            </a:r>
            <a:r>
              <a:rPr lang="zh-CN" altLang="en-US" sz="3200" b="1" dirty="0">
                <a:latin typeface="宋体" panose="02010600030101010101" pitchFamily="2" charset="-122"/>
              </a:rPr>
              <a:t>史学家、文学家</a:t>
            </a:r>
            <a:r>
              <a:rPr lang="zh-CN" altLang="en-US" sz="3200" b="1" dirty="0">
                <a:solidFill>
                  <a:srgbClr val="FF3300"/>
                </a:solidFill>
                <a:latin typeface="宋体" panose="02010600030101010101" pitchFamily="2" charset="-122"/>
              </a:rPr>
              <a:t>司马迁</a:t>
            </a:r>
            <a:r>
              <a:rPr lang="zh-CN" altLang="en-US" sz="3200" b="1" dirty="0">
                <a:latin typeface="宋体" panose="02010600030101010101" pitchFamily="2" charset="-122"/>
              </a:rPr>
              <a:t>所著，原名</a:t>
            </a:r>
            <a:r>
              <a:rPr lang="en-US" altLang="zh-CN" sz="3200" b="1" dirty="0">
                <a:latin typeface="宋体" panose="02010600030101010101" pitchFamily="2" charset="-122"/>
              </a:rPr>
              <a:t>《</a:t>
            </a:r>
            <a:r>
              <a:rPr lang="zh-CN" altLang="en-US" sz="3200" b="1" dirty="0">
                <a:latin typeface="宋体" panose="02010600030101010101" pitchFamily="2" charset="-122"/>
              </a:rPr>
              <a:t>太史公书</a:t>
            </a:r>
            <a:r>
              <a:rPr lang="en-US" altLang="zh-CN" sz="3200" b="1" dirty="0">
                <a:latin typeface="宋体" panose="02010600030101010101" pitchFamily="2" charset="-122"/>
              </a:rPr>
              <a:t>》</a:t>
            </a:r>
            <a:r>
              <a:rPr lang="zh-CN" altLang="en-US" sz="3200" b="1" dirty="0">
                <a:latin typeface="宋体" panose="02010600030101010101" pitchFamily="2" charset="-122"/>
              </a:rPr>
              <a:t>，共一百三十篇，分为</a:t>
            </a:r>
            <a:r>
              <a:rPr lang="zh-CN" altLang="en-US" sz="3200" b="1" dirty="0">
                <a:latin typeface="Times New Roman" panose="02020603050405020304" pitchFamily="18" charset="0"/>
              </a:rPr>
              <a:t>“</a:t>
            </a:r>
            <a:r>
              <a:rPr lang="zh-CN" altLang="en-US" sz="3200" b="1" dirty="0">
                <a:latin typeface="宋体" panose="02010600030101010101" pitchFamily="2" charset="-122"/>
              </a:rPr>
              <a:t>八书</a:t>
            </a:r>
            <a:r>
              <a:rPr lang="zh-CN" altLang="en-US" sz="3200" b="1" dirty="0">
                <a:latin typeface="Times New Roman" panose="02020603050405020304" pitchFamily="18" charset="0"/>
              </a:rPr>
              <a:t>”</a:t>
            </a:r>
            <a:r>
              <a:rPr lang="zh-CN" altLang="en-US" sz="3200" b="1" dirty="0">
                <a:latin typeface="宋体" panose="02010600030101010101" pitchFamily="2" charset="-122"/>
              </a:rPr>
              <a:t>、</a:t>
            </a:r>
            <a:r>
              <a:rPr lang="zh-CN" altLang="en-US" sz="3200" b="1" dirty="0">
                <a:latin typeface="Times New Roman" panose="02020603050405020304" pitchFamily="18" charset="0"/>
              </a:rPr>
              <a:t>“</a:t>
            </a:r>
            <a:r>
              <a:rPr lang="zh-CN" altLang="en-US" sz="3200" b="1" dirty="0">
                <a:latin typeface="宋体" panose="02010600030101010101" pitchFamily="2" charset="-122"/>
              </a:rPr>
              <a:t>十表</a:t>
            </a:r>
            <a:r>
              <a:rPr lang="zh-CN" altLang="en-US" sz="3200" b="1" dirty="0">
                <a:latin typeface="Times New Roman" panose="02020603050405020304" pitchFamily="18" charset="0"/>
              </a:rPr>
              <a:t>”</a:t>
            </a:r>
            <a:r>
              <a:rPr lang="zh-CN" altLang="en-US" sz="3200" b="1" dirty="0">
                <a:latin typeface="宋体" panose="02010600030101010101" pitchFamily="2" charset="-122"/>
              </a:rPr>
              <a:t>、</a:t>
            </a:r>
            <a:r>
              <a:rPr lang="zh-CN" altLang="en-US" sz="3200" b="1" dirty="0">
                <a:latin typeface="Times New Roman" panose="02020603050405020304" pitchFamily="18" charset="0"/>
              </a:rPr>
              <a:t>“</a:t>
            </a:r>
            <a:r>
              <a:rPr lang="zh-CN" altLang="en-US" sz="3200" b="1" dirty="0">
                <a:latin typeface="宋体" panose="02010600030101010101" pitchFamily="2" charset="-122"/>
              </a:rPr>
              <a:t>十二本纪</a:t>
            </a:r>
            <a:r>
              <a:rPr lang="zh-CN" altLang="en-US" sz="3200" b="1" dirty="0">
                <a:latin typeface="Times New Roman" panose="02020603050405020304" pitchFamily="18" charset="0"/>
              </a:rPr>
              <a:t>”</a:t>
            </a:r>
            <a:r>
              <a:rPr lang="zh-CN" altLang="en-US" sz="3200" b="1" dirty="0">
                <a:latin typeface="宋体" panose="02010600030101010101" pitchFamily="2" charset="-122"/>
              </a:rPr>
              <a:t>、</a:t>
            </a:r>
            <a:r>
              <a:rPr lang="zh-CN" altLang="en-US" sz="3200" b="1" dirty="0">
                <a:latin typeface="Times New Roman" panose="02020603050405020304" pitchFamily="18" charset="0"/>
              </a:rPr>
              <a:t>“</a:t>
            </a:r>
            <a:r>
              <a:rPr lang="zh-CN" altLang="en-US" sz="3200" b="1" dirty="0">
                <a:latin typeface="宋体" panose="02010600030101010101" pitchFamily="2" charset="-122"/>
              </a:rPr>
              <a:t>三十世家</a:t>
            </a:r>
            <a:r>
              <a:rPr lang="zh-CN" altLang="en-US" sz="3200" b="1" dirty="0">
                <a:latin typeface="Times New Roman" panose="02020603050405020304" pitchFamily="18" charset="0"/>
              </a:rPr>
              <a:t>”</a:t>
            </a:r>
            <a:r>
              <a:rPr lang="zh-CN" altLang="en-US" sz="3200" b="1" dirty="0">
                <a:latin typeface="宋体" panose="02010600030101010101" pitchFamily="2" charset="-122"/>
              </a:rPr>
              <a:t>、</a:t>
            </a:r>
            <a:r>
              <a:rPr lang="zh-CN" altLang="en-US" sz="3200" b="1" dirty="0">
                <a:latin typeface="Times New Roman" panose="02020603050405020304" pitchFamily="18" charset="0"/>
              </a:rPr>
              <a:t>“</a:t>
            </a:r>
            <a:r>
              <a:rPr lang="zh-CN" altLang="en-US" sz="3200" b="1" dirty="0">
                <a:latin typeface="宋体" panose="02010600030101010101" pitchFamily="2" charset="-122"/>
              </a:rPr>
              <a:t>七十列传</a:t>
            </a:r>
            <a:r>
              <a:rPr lang="zh-CN" altLang="en-US" sz="3200" b="1" dirty="0">
                <a:latin typeface="Times New Roman" panose="02020603050405020304" pitchFamily="18" charset="0"/>
              </a:rPr>
              <a:t>”</a:t>
            </a:r>
            <a:r>
              <a:rPr lang="zh-CN" altLang="en-US" sz="3200" b="1" dirty="0">
                <a:latin typeface="宋体" panose="02010600030101010101" pitchFamily="2" charset="-122"/>
              </a:rPr>
              <a:t>。它记载了</a:t>
            </a:r>
            <a:r>
              <a:rPr lang="zh-CN" altLang="en-US" sz="3200" b="1" dirty="0">
                <a:solidFill>
                  <a:srgbClr val="FF0000"/>
                </a:solidFill>
                <a:latin typeface="宋体" panose="02010600030101010101" pitchFamily="2" charset="-122"/>
              </a:rPr>
              <a:t>黄帝</a:t>
            </a:r>
            <a:r>
              <a:rPr lang="zh-CN" altLang="en-US" sz="3200" b="1" dirty="0">
                <a:latin typeface="宋体" panose="02010600030101010101" pitchFamily="2" charset="-122"/>
              </a:rPr>
              <a:t>到</a:t>
            </a:r>
            <a:r>
              <a:rPr lang="zh-CN" altLang="en-US" sz="3200" b="1" dirty="0">
                <a:solidFill>
                  <a:srgbClr val="FF0000"/>
                </a:solidFill>
                <a:latin typeface="宋体" panose="02010600030101010101" pitchFamily="2" charset="-122"/>
              </a:rPr>
              <a:t>汉武帝</a:t>
            </a:r>
            <a:r>
              <a:rPr lang="zh-CN" altLang="en-US" sz="3200" b="1" dirty="0">
                <a:latin typeface="宋体" panose="02010600030101010101" pitchFamily="2" charset="-122"/>
              </a:rPr>
              <a:t>时长达三千年的历史，其人物传记开创了我国史传文学的先河。</a:t>
            </a:r>
            <a:r>
              <a:rPr lang="en-US" altLang="zh-CN" sz="3200" b="1" dirty="0">
                <a:latin typeface="宋体" panose="02010600030101010101" pitchFamily="2" charset="-122"/>
              </a:rPr>
              <a:t>《</a:t>
            </a:r>
            <a:r>
              <a:rPr lang="zh-CN" altLang="en-US" sz="3200" b="1" dirty="0">
                <a:latin typeface="宋体" panose="02010600030101010101" pitchFamily="2" charset="-122"/>
              </a:rPr>
              <a:t>史记</a:t>
            </a:r>
            <a:r>
              <a:rPr lang="en-US" altLang="zh-CN" sz="3200" b="1" dirty="0">
                <a:latin typeface="宋体" panose="02010600030101010101" pitchFamily="2" charset="-122"/>
              </a:rPr>
              <a:t>》</a:t>
            </a:r>
            <a:r>
              <a:rPr lang="zh-CN" altLang="en-US" sz="3200" b="1" dirty="0">
                <a:latin typeface="宋体" panose="02010600030101010101" pitchFamily="2" charset="-122"/>
              </a:rPr>
              <a:t>是古代散文史上的一座丰碑，给后人以无尽的启示和深远的影响，被</a:t>
            </a:r>
            <a:r>
              <a:rPr lang="zh-CN" altLang="en-US" sz="3200" b="1" dirty="0">
                <a:solidFill>
                  <a:srgbClr val="FF0000"/>
                </a:solidFill>
                <a:latin typeface="宋体" panose="02010600030101010101" pitchFamily="2" charset="-122"/>
              </a:rPr>
              <a:t>鲁迅</a:t>
            </a:r>
            <a:r>
              <a:rPr lang="zh-CN" altLang="en-US" sz="3200" b="1" dirty="0">
                <a:latin typeface="宋体" panose="02010600030101010101" pitchFamily="2" charset="-122"/>
              </a:rPr>
              <a:t>誉为</a:t>
            </a:r>
            <a:r>
              <a:rPr lang="zh-CN" altLang="en-US" sz="3200" b="1" dirty="0">
                <a:latin typeface="Times New Roman" panose="02020603050405020304" pitchFamily="18" charset="0"/>
              </a:rPr>
              <a:t>“</a:t>
            </a:r>
            <a:r>
              <a:rPr lang="zh-CN" altLang="en-US" sz="3200" b="1" dirty="0">
                <a:solidFill>
                  <a:srgbClr val="FF0000"/>
                </a:solidFill>
                <a:latin typeface="宋体" panose="02010600030101010101" pitchFamily="2" charset="-122"/>
              </a:rPr>
              <a:t>史家之绝唱，无韵之离骚</a:t>
            </a:r>
            <a:r>
              <a:rPr lang="zh-CN" altLang="en-US" sz="3200" b="1" dirty="0">
                <a:latin typeface="Times New Roman" panose="02020603050405020304" pitchFamily="18" charset="0"/>
              </a:rPr>
              <a:t>”</a:t>
            </a:r>
            <a:r>
              <a:rPr lang="zh-CN" altLang="en-US" sz="3200" b="1" dirty="0">
                <a:latin typeface="宋体" panose="02010600030101010101" pitchFamily="2" charset="-122"/>
              </a:rPr>
              <a:t>。</a:t>
            </a:r>
            <a:endParaRPr lang="zh-CN" altLang="en-US" sz="3200" b="1" dirty="0">
              <a:latin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2"/>
          <p:cNvSpPr txBox="1"/>
          <p:nvPr/>
        </p:nvSpPr>
        <p:spPr>
          <a:xfrm>
            <a:off x="533400" y="1600200"/>
            <a:ext cx="8001000" cy="1190625"/>
          </a:xfrm>
          <a:prstGeom prst="rect">
            <a:avLst/>
          </a:prstGeom>
          <a:noFill/>
          <a:ln w="9525">
            <a:noFill/>
          </a:ln>
        </p:spPr>
        <p:txBody>
          <a:bodyPr anchor="t">
            <a:spAutoFit/>
          </a:bodyPr>
          <a:lstStyle/>
          <a:p>
            <a:pPr>
              <a:spcBef>
                <a:spcPct val="50000"/>
              </a:spcBef>
            </a:pPr>
            <a:r>
              <a:rPr lang="zh-CN" altLang="en-US" sz="3600" b="1" dirty="0">
                <a:solidFill>
                  <a:srgbClr val="FF0000"/>
                </a:solidFill>
                <a:latin typeface="宋体" panose="02010600030101010101" pitchFamily="2" charset="-122"/>
                <a:ea typeface="宋体" panose="02010600030101010101" pitchFamily="2" charset="-122"/>
              </a:rPr>
              <a:t>    问题：本段中对人物的刻画主要采用什么描写方法？</a:t>
            </a:r>
          </a:p>
        </p:txBody>
      </p:sp>
      <p:sp>
        <p:nvSpPr>
          <p:cNvPr id="107523" name="Text Box 3"/>
          <p:cNvSpPr txBox="1"/>
          <p:nvPr/>
        </p:nvSpPr>
        <p:spPr>
          <a:xfrm>
            <a:off x="685800" y="3429000"/>
            <a:ext cx="7848600" cy="1753235"/>
          </a:xfrm>
          <a:prstGeom prst="rect">
            <a:avLst/>
          </a:prstGeom>
          <a:noFill/>
          <a:ln w="9525">
            <a:noFill/>
          </a:ln>
        </p:spPr>
        <p:txBody>
          <a:bodyPr anchor="t">
            <a:spAutoFit/>
          </a:bodyPr>
          <a:lstStyle/>
          <a:p>
            <a:pPr>
              <a:spcBef>
                <a:spcPct val="50000"/>
              </a:spcBef>
            </a:pPr>
            <a:r>
              <a:rPr lang="zh-CN" altLang="en-US" sz="2800" b="1" dirty="0">
                <a:solidFill>
                  <a:schemeClr val="hlink"/>
                </a:solidFill>
                <a:latin typeface="Times New Roman" panose="02020603050405020304" pitchFamily="18" charset="0"/>
                <a:ea typeface="宋体" panose="02010600030101010101" pitchFamily="2" charset="-122"/>
              </a:rPr>
              <a:t>       </a:t>
            </a:r>
            <a:r>
              <a:rPr lang="zh-CN" altLang="en-US" sz="3600" b="1" dirty="0">
                <a:solidFill>
                  <a:srgbClr val="3333FF"/>
                </a:solidFill>
                <a:latin typeface="Times New Roman" panose="02020603050405020304" pitchFamily="18" charset="0"/>
                <a:ea typeface="楷体_GB2312" pitchFamily="49" charset="-122"/>
              </a:rPr>
              <a:t>本段中对人物的刻画</a:t>
            </a:r>
            <a:r>
              <a:rPr lang="zh-CN" altLang="en-US" sz="3600" b="1" dirty="0">
                <a:solidFill>
                  <a:srgbClr val="FF0000"/>
                </a:solidFill>
                <a:latin typeface="Times New Roman" panose="02020603050405020304" pitchFamily="18" charset="0"/>
                <a:ea typeface="楷体_GB2312" pitchFamily="49" charset="-122"/>
              </a:rPr>
              <a:t>以对话为主</a:t>
            </a:r>
            <a:r>
              <a:rPr lang="zh-CN" altLang="en-US" sz="3600" b="1" dirty="0">
                <a:solidFill>
                  <a:srgbClr val="3333FF"/>
                </a:solidFill>
                <a:latin typeface="Times New Roman" panose="02020603050405020304" pitchFamily="18" charset="0"/>
                <a:ea typeface="楷体_GB2312" pitchFamily="49" charset="-122"/>
              </a:rPr>
              <a:t>，运用语言、动作描写刻画了陈胜、吴广的革命精神和非凡的才干。</a:t>
            </a:r>
            <a:endParaRPr lang="zh-CN" altLang="en-US" sz="2800" b="1" dirty="0">
              <a:solidFill>
                <a:srgbClr val="3333FF"/>
              </a:solidFill>
              <a:latin typeface="Times New Roman" panose="02020603050405020304" pitchFamily="18" charset="0"/>
              <a:ea typeface="宋体" panose="02010600030101010101" pitchFamily="2" charset="-122"/>
            </a:endParaRPr>
          </a:p>
        </p:txBody>
      </p:sp>
      <p:sp>
        <p:nvSpPr>
          <p:cNvPr id="34819" name="Text Box 4"/>
          <p:cNvSpPr txBox="1"/>
          <p:nvPr/>
        </p:nvSpPr>
        <p:spPr>
          <a:xfrm>
            <a:off x="381000" y="492125"/>
            <a:ext cx="3886200" cy="650875"/>
          </a:xfrm>
          <a:prstGeom prst="rect">
            <a:avLst/>
          </a:prstGeom>
          <a:solidFill>
            <a:schemeClr val="hlink">
              <a:alpha val="50195"/>
            </a:schemeClr>
          </a:solidFill>
          <a:ln w="9525" cap="flat" cmpd="sng">
            <a:solidFill>
              <a:schemeClr val="bg1"/>
            </a:solidFill>
            <a:prstDash val="solid"/>
            <a:miter/>
            <a:headEnd type="none" w="med" len="med"/>
            <a:tailEnd type="none" w="med" len="med"/>
          </a:ln>
        </p:spPr>
        <p:txBody>
          <a:bodyPr anchor="t">
            <a:spAutoFit/>
          </a:bodyPr>
          <a:lstStyle/>
          <a:p>
            <a:pPr>
              <a:spcBef>
                <a:spcPct val="50000"/>
              </a:spcBef>
            </a:pPr>
            <a:r>
              <a:rPr lang="zh-CN" altLang="en-US" sz="3600" dirty="0">
                <a:latin typeface="Times New Roman" panose="02020603050405020304" pitchFamily="18" charset="0"/>
                <a:ea typeface="隶书" pitchFamily="49" charset="-122"/>
              </a:rPr>
              <a:t>朗诵第二段，思考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7523"/>
                                        </p:tgtEl>
                                        <p:attrNameLst>
                                          <p:attrName>style.visibility</p:attrName>
                                        </p:attrNameLst>
                                      </p:cBhvr>
                                      <p:to>
                                        <p:strVal val="visible"/>
                                      </p:to>
                                    </p:set>
                                    <p:animEffect transition="in" filter="box(out)">
                                      <p:cBhvr>
                                        <p:cTn id="7" dur="500"/>
                                        <p:tgtEl>
                                          <p:spTgt spid="107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p:nvPr/>
        </p:nvSpPr>
        <p:spPr>
          <a:xfrm>
            <a:off x="468313" y="357188"/>
            <a:ext cx="8247062" cy="1571625"/>
          </a:xfrm>
          <a:prstGeom prst="rect">
            <a:avLst/>
          </a:prstGeom>
          <a:noFill/>
          <a:ln w="9525">
            <a:noFill/>
          </a:ln>
        </p:spPr>
        <p:txBody>
          <a:bodyPr anchor="t"/>
          <a:lstStyle/>
          <a:p>
            <a:pPr marL="342900" indent="-342900">
              <a:spcBef>
                <a:spcPct val="20000"/>
              </a:spcBef>
            </a:pPr>
            <a:r>
              <a:rPr lang="zh-CN" altLang="en-US" sz="7200" b="1" dirty="0">
                <a:latin typeface="Times New Roman" panose="02020603050405020304" pitchFamily="18" charset="0"/>
                <a:ea typeface="宋体" panose="02010600030101010101" pitchFamily="2" charset="-122"/>
              </a:rPr>
              <a:t>归纳总结：</a:t>
            </a:r>
            <a:endParaRPr lang="en-US" altLang="zh-CN" sz="7200" b="1" dirty="0">
              <a:latin typeface="Times New Roman" panose="02020603050405020304" pitchFamily="18" charset="0"/>
            </a:endParaRPr>
          </a:p>
          <a:p>
            <a:pPr marL="342900" indent="-342900">
              <a:spcBef>
                <a:spcPct val="20000"/>
              </a:spcBef>
            </a:pPr>
            <a:r>
              <a:rPr lang="zh-CN" altLang="en-US" sz="5400" b="1" dirty="0">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zh-CN" altLang="en-US" sz="5400" b="1" dirty="0">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r>
              <a:rPr lang="zh-CN" altLang="en-US" sz="5400" b="1" dirty="0">
                <a:solidFill>
                  <a:srgbClr val="FF0000"/>
                </a:solidFill>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en-US" altLang="zh-CN" sz="5400" b="1" dirty="0">
                <a:latin typeface="Times New Roman" panose="02020603050405020304" pitchFamily="18" charset="0"/>
              </a:rPr>
              <a:t>        </a:t>
            </a:r>
            <a:endParaRPr lang="en-US" altLang="zh-CN" sz="5400" b="1" dirty="0">
              <a:solidFill>
                <a:srgbClr val="FF0000"/>
              </a:solidFill>
              <a:latin typeface="Times New Roman" panose="02020603050405020304" pitchFamily="18" charset="0"/>
            </a:endParaRPr>
          </a:p>
          <a:p>
            <a:pPr marL="342900" indent="-342900">
              <a:spcBef>
                <a:spcPct val="20000"/>
              </a:spcBef>
            </a:pPr>
            <a:endParaRPr lang="zh-CN" altLang="en-US" sz="7200" b="1" dirty="0">
              <a:latin typeface="Times New Roman" panose="02020603050405020304" pitchFamily="18" charset="0"/>
              <a:ea typeface="宋体" panose="02010600030101010101" pitchFamily="2" charset="-122"/>
            </a:endParaRPr>
          </a:p>
        </p:txBody>
      </p:sp>
      <p:sp>
        <p:nvSpPr>
          <p:cNvPr id="35842" name="TextBox 2"/>
          <p:cNvSpPr txBox="1"/>
          <p:nvPr/>
        </p:nvSpPr>
        <p:spPr>
          <a:xfrm>
            <a:off x="714375" y="2571750"/>
            <a:ext cx="8001000" cy="1754188"/>
          </a:xfrm>
          <a:prstGeom prst="rect">
            <a:avLst/>
          </a:prstGeom>
          <a:noFill/>
          <a:ln w="9525">
            <a:noFill/>
          </a:ln>
        </p:spPr>
        <p:txBody>
          <a:bodyPr anchor="t">
            <a:spAutoFit/>
          </a:bodyPr>
          <a:lstStyle/>
          <a:p>
            <a:r>
              <a:rPr lang="zh-CN" altLang="en-US" sz="5400" dirty="0">
                <a:latin typeface="Times New Roman" panose="02020603050405020304" pitchFamily="18" charset="0"/>
                <a:ea typeface="宋体" panose="02010600030101010101" pitchFamily="2" charset="-122"/>
              </a:rPr>
              <a:t>本段叙述陈胜吴广谋划起义并为起义做舆论准备</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p:nvPr/>
        </p:nvSpPr>
        <p:spPr>
          <a:xfrm>
            <a:off x="457200" y="1557338"/>
            <a:ext cx="8686800" cy="3503612"/>
          </a:xfrm>
          <a:prstGeom prst="rect">
            <a:avLst/>
          </a:prstGeom>
          <a:noFill/>
          <a:ln w="9525">
            <a:noFill/>
          </a:ln>
        </p:spPr>
        <p:txBody>
          <a:bodyPr anchor="t">
            <a:spAutoFit/>
          </a:bodyPr>
          <a:lstStyle/>
          <a:p>
            <a:r>
              <a:rPr lang="zh-CN" altLang="en-US" sz="3200" b="1" dirty="0">
                <a:latin typeface="Times New Roman" panose="02020603050405020304" pitchFamily="18" charset="0"/>
                <a:ea typeface="黑体" panose="02010609060101010101" pitchFamily="2" charset="-122"/>
              </a:rPr>
              <a:t>吴广</a:t>
            </a:r>
            <a:r>
              <a:rPr lang="zh-CN" altLang="en-US" sz="3200" b="1" dirty="0">
                <a:solidFill>
                  <a:srgbClr val="FF0000"/>
                </a:solidFill>
                <a:latin typeface="Times New Roman" panose="02020603050405020304" pitchFamily="18" charset="0"/>
                <a:ea typeface="黑体" panose="02010609060101010101" pitchFamily="2" charset="-122"/>
              </a:rPr>
              <a:t>素</a:t>
            </a:r>
            <a:r>
              <a:rPr lang="zh-CN" altLang="en-US" sz="3200" b="1" dirty="0">
                <a:latin typeface="Times New Roman" panose="02020603050405020304" pitchFamily="18" charset="0"/>
                <a:ea typeface="黑体" panose="02010609060101010101" pitchFamily="2" charset="-122"/>
              </a:rPr>
              <a:t>爱人，士卒多</a:t>
            </a:r>
            <a:r>
              <a:rPr lang="zh-CN" altLang="en-US" sz="3200" b="1" dirty="0">
                <a:solidFill>
                  <a:srgbClr val="FF0000"/>
                </a:solidFill>
                <a:latin typeface="Times New Roman" panose="02020603050405020304" pitchFamily="18" charset="0"/>
                <a:ea typeface="黑体" panose="02010609060101010101" pitchFamily="2" charset="-122"/>
              </a:rPr>
              <a:t>为</a:t>
            </a:r>
            <a:r>
              <a:rPr lang="zh-CN" altLang="en-US" sz="3200" b="1" dirty="0">
                <a:latin typeface="Times New Roman" panose="02020603050405020304" pitchFamily="18" charset="0"/>
                <a:ea typeface="黑体" panose="02010609060101010101" pitchFamily="2" charset="-122"/>
              </a:rPr>
              <a:t>用者。将尉醉，广</a:t>
            </a:r>
            <a:r>
              <a:rPr lang="zh-CN" altLang="en-US" sz="3200" b="1" dirty="0">
                <a:solidFill>
                  <a:srgbClr val="FF0000"/>
                </a:solidFill>
                <a:latin typeface="Times New Roman" panose="02020603050405020304" pitchFamily="18" charset="0"/>
                <a:ea typeface="黑体" panose="02010609060101010101" pitchFamily="2" charset="-122"/>
              </a:rPr>
              <a:t>故   </a:t>
            </a:r>
            <a:r>
              <a:rPr lang="zh-CN" altLang="en-US" sz="3200" b="1" dirty="0">
                <a:latin typeface="Times New Roman" panose="02020603050405020304" pitchFamily="18" charset="0"/>
                <a:ea typeface="黑体" panose="02010609060101010101" pitchFamily="2" charset="-122"/>
              </a:rPr>
              <a:t>数</a:t>
            </a: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言欲亡，</a:t>
            </a:r>
            <a:r>
              <a:rPr lang="zh-CN" altLang="en-US" sz="3200" b="1" dirty="0">
                <a:solidFill>
                  <a:srgbClr val="FF0000"/>
                </a:solidFill>
                <a:latin typeface="Times New Roman" panose="02020603050405020304" pitchFamily="18" charset="0"/>
                <a:ea typeface="黑体" panose="02010609060101010101" pitchFamily="2" charset="-122"/>
              </a:rPr>
              <a:t>忿恚</a:t>
            </a:r>
            <a:r>
              <a:rPr lang="zh-CN" altLang="en-US" sz="3200" b="1" dirty="0">
                <a:latin typeface="Times New Roman" panose="02020603050405020304" pitchFamily="18" charset="0"/>
                <a:ea typeface="黑体" panose="02010609060101010101" pitchFamily="2" charset="-122"/>
              </a:rPr>
              <a:t>尉，    </a:t>
            </a:r>
            <a:r>
              <a:rPr lang="zh-CN" altLang="en-US" sz="3200" b="1" dirty="0">
                <a:solidFill>
                  <a:srgbClr val="FF0000"/>
                </a:solidFill>
                <a:latin typeface="Times New Roman" panose="02020603050405020304" pitchFamily="18" charset="0"/>
                <a:ea typeface="黑体" panose="02010609060101010101" pitchFamily="2" charset="-122"/>
              </a:rPr>
              <a:t>令</a:t>
            </a:r>
            <a:r>
              <a:rPr lang="zh-CN" altLang="en-US" sz="3200" b="1" dirty="0">
                <a:latin typeface="Times New Roman" panose="02020603050405020304" pitchFamily="18" charset="0"/>
                <a:ea typeface="黑体" panose="02010609060101010101" pitchFamily="2" charset="-122"/>
              </a:rPr>
              <a:t>辱之，</a:t>
            </a:r>
            <a:r>
              <a:rPr lang="zh-CN" altLang="en-US" sz="3200" b="1" dirty="0">
                <a:solidFill>
                  <a:srgbClr val="FF0000"/>
                </a:solidFill>
                <a:latin typeface="Times New Roman" panose="02020603050405020304" pitchFamily="18" charset="0"/>
                <a:ea typeface="黑体" panose="02010609060101010101" pitchFamily="2" charset="-122"/>
              </a:rPr>
              <a:t>以</a:t>
            </a:r>
            <a:r>
              <a:rPr lang="zh-CN" altLang="en-US" sz="3200" b="1" dirty="0">
                <a:latin typeface="Times New Roman" panose="02020603050405020304" pitchFamily="18" charset="0"/>
                <a:ea typeface="黑体" panose="02010609060101010101" pitchFamily="2" charset="-122"/>
              </a:rPr>
              <a:t>激怒</a:t>
            </a:r>
            <a:r>
              <a:rPr lang="zh-CN" altLang="en-US" sz="3200" b="1" dirty="0">
                <a:solidFill>
                  <a:srgbClr val="FF0000"/>
                </a:solidFill>
                <a:latin typeface="Times New Roman" panose="02020603050405020304" pitchFamily="18" charset="0"/>
                <a:ea typeface="黑体" panose="02010609060101010101" pitchFamily="2" charset="-122"/>
              </a:rPr>
              <a:t>其</a:t>
            </a:r>
            <a:r>
              <a:rPr lang="zh-CN" altLang="en-US" sz="3200" b="1" dirty="0">
                <a:latin typeface="Times New Roman" panose="02020603050405020304" pitchFamily="18" charset="0"/>
                <a:ea typeface="黑体" panose="02010609060101010101" pitchFamily="2" charset="-122"/>
              </a:rPr>
              <a:t>众。</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尉果</a:t>
            </a:r>
            <a:r>
              <a:rPr lang="zh-CN" altLang="en-US" sz="3200" b="1" dirty="0">
                <a:solidFill>
                  <a:srgbClr val="FF0000"/>
                </a:solidFill>
                <a:latin typeface="Times New Roman" panose="02020603050405020304" pitchFamily="18" charset="0"/>
                <a:ea typeface="黑体" panose="02010609060101010101" pitchFamily="2" charset="-122"/>
              </a:rPr>
              <a:t>笞</a:t>
            </a:r>
            <a:r>
              <a:rPr lang="zh-CN" altLang="en-US" sz="3200" b="1" dirty="0">
                <a:latin typeface="Times New Roman" panose="02020603050405020304" pitchFamily="18" charset="0"/>
                <a:ea typeface="黑体" panose="02010609060101010101" pitchFamily="2" charset="-122"/>
              </a:rPr>
              <a:t>广。          尉</a:t>
            </a:r>
            <a:r>
              <a:rPr lang="zh-CN" altLang="en-US" sz="3200" b="1" dirty="0">
                <a:solidFill>
                  <a:srgbClr val="FF3300"/>
                </a:solidFill>
                <a:latin typeface="Times New Roman" panose="02020603050405020304" pitchFamily="18" charset="0"/>
                <a:ea typeface="黑体" panose="02010609060101010101" pitchFamily="2" charset="-122"/>
              </a:rPr>
              <a:t>剑</a:t>
            </a:r>
            <a:r>
              <a:rPr lang="zh-CN" altLang="en-US" sz="3200" b="1" dirty="0">
                <a:solidFill>
                  <a:srgbClr val="FF0000"/>
                </a:solidFill>
                <a:latin typeface="Times New Roman" panose="02020603050405020304" pitchFamily="18" charset="0"/>
                <a:ea typeface="黑体" panose="02010609060101010101" pitchFamily="2" charset="-122"/>
              </a:rPr>
              <a:t>挺</a:t>
            </a:r>
            <a:r>
              <a:rPr lang="zh-CN" altLang="en-US" sz="3200" b="1" dirty="0">
                <a:latin typeface="Times New Roman" panose="02020603050405020304" pitchFamily="18" charset="0"/>
                <a:ea typeface="黑体" panose="02010609060101010101" pitchFamily="2" charset="-122"/>
              </a:rPr>
              <a:t>，广起，夺</a:t>
            </a:r>
            <a:r>
              <a:rPr lang="zh-CN" altLang="en-US" sz="3200" b="1" dirty="0">
                <a:solidFill>
                  <a:srgbClr val="FF0000"/>
                </a:solidFill>
                <a:latin typeface="Times New Roman" panose="02020603050405020304" pitchFamily="18" charset="0"/>
                <a:ea typeface="黑体" panose="02010609060101010101" pitchFamily="2" charset="-122"/>
              </a:rPr>
              <a:t>而</a:t>
            </a:r>
            <a:r>
              <a:rPr lang="zh-CN" altLang="en-US" sz="3200" b="1" dirty="0">
                <a:latin typeface="Times New Roman" panose="02020603050405020304" pitchFamily="18" charset="0"/>
                <a:ea typeface="黑体" panose="02010609060101010101" pitchFamily="2" charset="-122"/>
              </a:rPr>
              <a:t>杀尉。陈</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胜</a:t>
            </a:r>
            <a:r>
              <a:rPr lang="zh-CN" altLang="en-US" sz="3200" b="1" dirty="0">
                <a:solidFill>
                  <a:srgbClr val="FF0000"/>
                </a:solidFill>
                <a:latin typeface="Times New Roman" panose="02020603050405020304" pitchFamily="18" charset="0"/>
                <a:ea typeface="黑体" panose="02010609060101010101" pitchFamily="2" charset="-122"/>
              </a:rPr>
              <a:t>佐</a:t>
            </a:r>
            <a:r>
              <a:rPr lang="zh-CN" altLang="en-US" sz="3200" b="1" dirty="0">
                <a:latin typeface="Times New Roman" panose="02020603050405020304" pitchFamily="18" charset="0"/>
                <a:ea typeface="黑体" panose="02010609060101010101" pitchFamily="2" charset="-122"/>
              </a:rPr>
              <a:t>之，</a:t>
            </a:r>
            <a:r>
              <a:rPr lang="zh-CN" altLang="en-US" sz="3200" b="1" dirty="0">
                <a:solidFill>
                  <a:srgbClr val="FF0000"/>
                </a:solidFill>
                <a:latin typeface="Times New Roman" panose="02020603050405020304" pitchFamily="18" charset="0"/>
                <a:ea typeface="黑体" panose="02010609060101010101" pitchFamily="2" charset="-122"/>
              </a:rPr>
              <a:t>并</a:t>
            </a:r>
            <a:r>
              <a:rPr lang="zh-CN" altLang="en-US" sz="3200" b="1" dirty="0">
                <a:latin typeface="Times New Roman" panose="02020603050405020304" pitchFamily="18" charset="0"/>
                <a:ea typeface="黑体" panose="02010609060101010101" pitchFamily="2" charset="-122"/>
              </a:rPr>
              <a:t>杀两尉。</a:t>
            </a:r>
          </a:p>
        </p:txBody>
      </p:sp>
      <p:sp>
        <p:nvSpPr>
          <p:cNvPr id="112643" name="Text Box 3"/>
          <p:cNvSpPr txBox="1"/>
          <p:nvPr/>
        </p:nvSpPr>
        <p:spPr>
          <a:xfrm>
            <a:off x="684213" y="2060575"/>
            <a:ext cx="12192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平时</a:t>
            </a:r>
          </a:p>
        </p:txBody>
      </p:sp>
      <p:sp>
        <p:nvSpPr>
          <p:cNvPr id="112644" name="Text Box 4"/>
          <p:cNvSpPr txBox="1"/>
          <p:nvPr/>
        </p:nvSpPr>
        <p:spPr>
          <a:xfrm>
            <a:off x="3995738" y="1989138"/>
            <a:ext cx="12192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被</a:t>
            </a:r>
          </a:p>
        </p:txBody>
      </p:sp>
      <p:sp>
        <p:nvSpPr>
          <p:cNvPr id="112645" name="Text Box 5"/>
          <p:cNvSpPr txBox="1"/>
          <p:nvPr/>
        </p:nvSpPr>
        <p:spPr>
          <a:xfrm>
            <a:off x="7019925" y="1989138"/>
            <a:ext cx="19050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故意</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特意</a:t>
            </a:r>
          </a:p>
        </p:txBody>
      </p:sp>
      <p:sp>
        <p:nvSpPr>
          <p:cNvPr id="112646" name="Text Box 6"/>
          <p:cNvSpPr txBox="1"/>
          <p:nvPr/>
        </p:nvSpPr>
        <p:spPr>
          <a:xfrm>
            <a:off x="1403350" y="2997200"/>
            <a:ext cx="19050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使</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恼怒</a:t>
            </a:r>
          </a:p>
        </p:txBody>
      </p:sp>
      <p:sp>
        <p:nvSpPr>
          <p:cNvPr id="112647" name="Text Box 7"/>
          <p:cNvSpPr txBox="1"/>
          <p:nvPr/>
        </p:nvSpPr>
        <p:spPr>
          <a:xfrm>
            <a:off x="4067175" y="2997200"/>
            <a:ext cx="4572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使</a:t>
            </a:r>
          </a:p>
        </p:txBody>
      </p:sp>
      <p:sp>
        <p:nvSpPr>
          <p:cNvPr id="112648" name="Text Box 8"/>
          <p:cNvSpPr txBox="1"/>
          <p:nvPr/>
        </p:nvSpPr>
        <p:spPr>
          <a:xfrm>
            <a:off x="5724525" y="2997200"/>
            <a:ext cx="12192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用来</a:t>
            </a:r>
          </a:p>
        </p:txBody>
      </p:sp>
      <p:sp>
        <p:nvSpPr>
          <p:cNvPr id="112649" name="Text Box 9"/>
          <p:cNvSpPr txBox="1"/>
          <p:nvPr/>
        </p:nvSpPr>
        <p:spPr>
          <a:xfrm>
            <a:off x="6877050" y="3068638"/>
            <a:ext cx="25146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他的</a:t>
            </a:r>
            <a:r>
              <a:rPr lang="en-US" altLang="zh-CN" sz="2800" b="1" dirty="0">
                <a:solidFill>
                  <a:schemeClr val="hlink"/>
                </a:solidFill>
                <a:latin typeface="Times New Roman" panose="02020603050405020304" pitchFamily="18" charset="0"/>
                <a:ea typeface="黑体" panose="02010609060101010101" pitchFamily="2" charset="-122"/>
              </a:rPr>
              <a:t>,</a:t>
            </a:r>
            <a:r>
              <a:rPr lang="zh-CN" altLang="en-US" sz="2800" b="1" dirty="0">
                <a:solidFill>
                  <a:schemeClr val="hlink"/>
                </a:solidFill>
                <a:latin typeface="Times New Roman" panose="02020603050405020304" pitchFamily="18" charset="0"/>
                <a:ea typeface="黑体" panose="02010609060101010101" pitchFamily="2" charset="-122"/>
              </a:rPr>
              <a:t>吴广的</a:t>
            </a:r>
          </a:p>
        </p:txBody>
      </p:sp>
      <p:sp>
        <p:nvSpPr>
          <p:cNvPr id="112650" name="Text Box 10"/>
          <p:cNvSpPr txBox="1"/>
          <p:nvPr/>
        </p:nvSpPr>
        <p:spPr>
          <a:xfrm>
            <a:off x="0" y="4005263"/>
            <a:ext cx="33528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用鞭、杖、竹板打</a:t>
            </a:r>
          </a:p>
        </p:txBody>
      </p:sp>
      <p:sp>
        <p:nvSpPr>
          <p:cNvPr id="112651" name="Text Box 11"/>
          <p:cNvSpPr txBox="1"/>
          <p:nvPr/>
        </p:nvSpPr>
        <p:spPr>
          <a:xfrm>
            <a:off x="3708400" y="4076700"/>
            <a:ext cx="19812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拔剑出鞘</a:t>
            </a:r>
          </a:p>
        </p:txBody>
      </p:sp>
      <p:sp>
        <p:nvSpPr>
          <p:cNvPr id="112652" name="Text Box 12"/>
          <p:cNvSpPr txBox="1"/>
          <p:nvPr/>
        </p:nvSpPr>
        <p:spPr>
          <a:xfrm>
            <a:off x="6227763" y="4149725"/>
            <a:ext cx="19812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表承接</a:t>
            </a:r>
          </a:p>
        </p:txBody>
      </p:sp>
      <p:sp>
        <p:nvSpPr>
          <p:cNvPr id="112653" name="Text Box 13"/>
          <p:cNvSpPr txBox="1"/>
          <p:nvPr/>
        </p:nvSpPr>
        <p:spPr>
          <a:xfrm>
            <a:off x="539750" y="4941888"/>
            <a:ext cx="990600" cy="519112"/>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帮助</a:t>
            </a:r>
          </a:p>
        </p:txBody>
      </p:sp>
      <p:sp>
        <p:nvSpPr>
          <p:cNvPr id="112654" name="Text Box 14"/>
          <p:cNvSpPr txBox="1"/>
          <p:nvPr/>
        </p:nvSpPr>
        <p:spPr>
          <a:xfrm>
            <a:off x="1979613" y="5013325"/>
            <a:ext cx="990600" cy="519113"/>
          </a:xfrm>
          <a:prstGeom prst="rect">
            <a:avLst/>
          </a:prstGeom>
          <a:noFill/>
          <a:ln w="9525">
            <a:noFill/>
          </a:ln>
        </p:spPr>
        <p:txBody>
          <a:bodyPr anchor="t">
            <a:spAutoFit/>
          </a:bodyPr>
          <a:lstStyle/>
          <a:p>
            <a:r>
              <a:rPr lang="zh-CN" altLang="en-US" sz="2800" b="1" dirty="0">
                <a:solidFill>
                  <a:schemeClr val="hlink"/>
                </a:solidFill>
                <a:latin typeface="Times New Roman" panose="02020603050405020304" pitchFamily="18" charset="0"/>
                <a:ea typeface="黑体" panose="02010609060101010101" pitchFamily="2" charset="-122"/>
              </a:rPr>
              <a:t>一齐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box(in)">
                                      <p:cBhvr>
                                        <p:cTn id="7" dur="500"/>
                                        <p:tgtEl>
                                          <p:spTgt spid="11264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2644"/>
                                        </p:tgtEl>
                                        <p:attrNameLst>
                                          <p:attrName>style.visibility</p:attrName>
                                        </p:attrNameLst>
                                      </p:cBhvr>
                                      <p:to>
                                        <p:strVal val="visible"/>
                                      </p:to>
                                    </p:set>
                                    <p:animEffect transition="in" filter="box(in)">
                                      <p:cBhvr>
                                        <p:cTn id="12" dur="500"/>
                                        <p:tgtEl>
                                          <p:spTgt spid="11264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2645"/>
                                        </p:tgtEl>
                                        <p:attrNameLst>
                                          <p:attrName>style.visibility</p:attrName>
                                        </p:attrNameLst>
                                      </p:cBhvr>
                                      <p:to>
                                        <p:strVal val="visible"/>
                                      </p:to>
                                    </p:set>
                                    <p:animEffect transition="in" filter="box(in)">
                                      <p:cBhvr>
                                        <p:cTn id="17" dur="500"/>
                                        <p:tgtEl>
                                          <p:spTgt spid="11264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2646"/>
                                        </p:tgtEl>
                                        <p:attrNameLst>
                                          <p:attrName>style.visibility</p:attrName>
                                        </p:attrNameLst>
                                      </p:cBhvr>
                                      <p:to>
                                        <p:strVal val="visible"/>
                                      </p:to>
                                    </p:set>
                                    <p:animEffect transition="in" filter="box(in)">
                                      <p:cBhvr>
                                        <p:cTn id="22" dur="500"/>
                                        <p:tgtEl>
                                          <p:spTgt spid="11264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2647"/>
                                        </p:tgtEl>
                                        <p:attrNameLst>
                                          <p:attrName>style.visibility</p:attrName>
                                        </p:attrNameLst>
                                      </p:cBhvr>
                                      <p:to>
                                        <p:strVal val="visible"/>
                                      </p:to>
                                    </p:set>
                                    <p:animEffect transition="in" filter="box(in)">
                                      <p:cBhvr>
                                        <p:cTn id="27" dur="500"/>
                                        <p:tgtEl>
                                          <p:spTgt spid="11264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2648"/>
                                        </p:tgtEl>
                                        <p:attrNameLst>
                                          <p:attrName>style.visibility</p:attrName>
                                        </p:attrNameLst>
                                      </p:cBhvr>
                                      <p:to>
                                        <p:strVal val="visible"/>
                                      </p:to>
                                    </p:set>
                                    <p:animEffect transition="in" filter="box(in)">
                                      <p:cBhvr>
                                        <p:cTn id="32" dur="500"/>
                                        <p:tgtEl>
                                          <p:spTgt spid="11264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12649"/>
                                        </p:tgtEl>
                                        <p:attrNameLst>
                                          <p:attrName>style.visibility</p:attrName>
                                        </p:attrNameLst>
                                      </p:cBhvr>
                                      <p:to>
                                        <p:strVal val="visible"/>
                                      </p:to>
                                    </p:set>
                                    <p:animEffect transition="in" filter="box(in)">
                                      <p:cBhvr>
                                        <p:cTn id="37" dur="500"/>
                                        <p:tgtEl>
                                          <p:spTgt spid="11264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12650"/>
                                        </p:tgtEl>
                                        <p:attrNameLst>
                                          <p:attrName>style.visibility</p:attrName>
                                        </p:attrNameLst>
                                      </p:cBhvr>
                                      <p:to>
                                        <p:strVal val="visible"/>
                                      </p:to>
                                    </p:set>
                                    <p:animEffect transition="in" filter="box(in)">
                                      <p:cBhvr>
                                        <p:cTn id="42" dur="500"/>
                                        <p:tgtEl>
                                          <p:spTgt spid="112650"/>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12651"/>
                                        </p:tgtEl>
                                        <p:attrNameLst>
                                          <p:attrName>style.visibility</p:attrName>
                                        </p:attrNameLst>
                                      </p:cBhvr>
                                      <p:to>
                                        <p:strVal val="visible"/>
                                      </p:to>
                                    </p:set>
                                    <p:animEffect transition="in" filter="box(in)">
                                      <p:cBhvr>
                                        <p:cTn id="47" dur="500"/>
                                        <p:tgtEl>
                                          <p:spTgt spid="11265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12652"/>
                                        </p:tgtEl>
                                        <p:attrNameLst>
                                          <p:attrName>style.visibility</p:attrName>
                                        </p:attrNameLst>
                                      </p:cBhvr>
                                      <p:to>
                                        <p:strVal val="visible"/>
                                      </p:to>
                                    </p:set>
                                    <p:animEffect transition="in" filter="box(in)">
                                      <p:cBhvr>
                                        <p:cTn id="52" dur="500"/>
                                        <p:tgtEl>
                                          <p:spTgt spid="11265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12653"/>
                                        </p:tgtEl>
                                        <p:attrNameLst>
                                          <p:attrName>style.visibility</p:attrName>
                                        </p:attrNameLst>
                                      </p:cBhvr>
                                      <p:to>
                                        <p:strVal val="visible"/>
                                      </p:to>
                                    </p:set>
                                    <p:animEffect transition="in" filter="box(in)">
                                      <p:cBhvr>
                                        <p:cTn id="57" dur="500"/>
                                        <p:tgtEl>
                                          <p:spTgt spid="112653"/>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12654"/>
                                        </p:tgtEl>
                                        <p:attrNameLst>
                                          <p:attrName>style.visibility</p:attrName>
                                        </p:attrNameLst>
                                      </p:cBhvr>
                                      <p:to>
                                        <p:strVal val="visible"/>
                                      </p:to>
                                    </p:set>
                                    <p:animEffect transition="in" filter="box(in)">
                                      <p:cBhvr>
                                        <p:cTn id="62" dur="500"/>
                                        <p:tgtEl>
                                          <p:spTgt spid="112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P spid="112644" grpId="0"/>
      <p:bldP spid="112645" grpId="0"/>
      <p:bldP spid="112646" grpId="0"/>
      <p:bldP spid="112647" grpId="0"/>
      <p:bldP spid="112648" grpId="0"/>
      <p:bldP spid="112649" grpId="0"/>
      <p:bldP spid="112650" grpId="0"/>
      <p:bldP spid="112651" grpId="0"/>
      <p:bldP spid="112652" grpId="0"/>
      <p:bldP spid="112653" grpId="0"/>
      <p:bldP spid="11265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p:nvPr/>
        </p:nvSpPr>
        <p:spPr>
          <a:xfrm>
            <a:off x="179388" y="620713"/>
            <a:ext cx="8964612" cy="5508625"/>
          </a:xfrm>
          <a:prstGeom prst="rect">
            <a:avLst/>
          </a:prstGeom>
          <a:noFill/>
          <a:ln w="9525">
            <a:noFill/>
          </a:ln>
        </p:spPr>
        <p:txBody>
          <a:bodyPr anchor="t">
            <a:spAutoFit/>
          </a:bodyPr>
          <a:lstStyle/>
          <a:p>
            <a:r>
              <a:rPr lang="zh-CN" altLang="en-US" sz="4400" b="1" dirty="0">
                <a:solidFill>
                  <a:srgbClr val="FF0000"/>
                </a:solidFill>
                <a:latin typeface="华文新魏" pitchFamily="2" charset="-122"/>
                <a:ea typeface="华文新魏" pitchFamily="2" charset="-122"/>
              </a:rPr>
              <a:t>吴广平时很关心周围的人，士兵们大多愿意听从他的差遣。</a:t>
            </a:r>
            <a:r>
              <a:rPr lang="en-US" altLang="zh-CN" sz="4400" b="1" dirty="0">
                <a:solidFill>
                  <a:schemeClr val="hlink"/>
                </a:solidFill>
                <a:latin typeface="华文新魏" pitchFamily="2" charset="-122"/>
                <a:ea typeface="华文新魏" pitchFamily="2" charset="-122"/>
              </a:rPr>
              <a:t>(</a:t>
            </a:r>
            <a:r>
              <a:rPr lang="zh-CN" altLang="en-US" sz="4400" b="1" dirty="0">
                <a:solidFill>
                  <a:schemeClr val="hlink"/>
                </a:solidFill>
                <a:latin typeface="华文新魏" pitchFamily="2" charset="-122"/>
                <a:ea typeface="华文新魏" pitchFamily="2" charset="-122"/>
              </a:rPr>
              <a:t>一天</a:t>
            </a:r>
            <a:r>
              <a:rPr lang="en-US" altLang="zh-CN" sz="4400" b="1" dirty="0">
                <a:solidFill>
                  <a:schemeClr val="hlink"/>
                </a:solidFill>
                <a:latin typeface="华文新魏" pitchFamily="2" charset="-122"/>
                <a:ea typeface="华文新魏" pitchFamily="2" charset="-122"/>
              </a:rPr>
              <a:t>)</a:t>
            </a:r>
            <a:r>
              <a:rPr lang="zh-CN" altLang="en-US" sz="4400" b="1" dirty="0">
                <a:solidFill>
                  <a:schemeClr val="hlink"/>
                </a:solidFill>
                <a:latin typeface="华文新魏" pitchFamily="2" charset="-122"/>
                <a:ea typeface="华文新魏" pitchFamily="2" charset="-122"/>
              </a:rPr>
              <a:t>押送戍卒的军官喝醉了，</a:t>
            </a:r>
            <a:r>
              <a:rPr lang="zh-CN" altLang="en-US" sz="4400" b="1" dirty="0">
                <a:solidFill>
                  <a:srgbClr val="FF0000"/>
                </a:solidFill>
                <a:latin typeface="华文新魏" pitchFamily="2" charset="-122"/>
                <a:ea typeface="华文新魏" pitchFamily="2" charset="-122"/>
              </a:rPr>
              <a:t>吴广故意多次说想要逃走，使军官恼怒，让军官责辱他，用来激怒士兵。</a:t>
            </a:r>
            <a:r>
              <a:rPr lang="zh-CN" altLang="en-US" sz="4400" b="1" dirty="0">
                <a:solidFill>
                  <a:schemeClr val="hlink"/>
                </a:solidFill>
                <a:latin typeface="华文新魏" pitchFamily="2" charset="-122"/>
                <a:ea typeface="华文新魏" pitchFamily="2" charset="-122"/>
              </a:rPr>
              <a:t>尉果然用鞭打了吴广。尉剑拔出鞘</a:t>
            </a:r>
            <a:r>
              <a:rPr lang="en-US" altLang="zh-CN" sz="4400" b="1" dirty="0">
                <a:solidFill>
                  <a:schemeClr val="hlink"/>
                </a:solidFill>
                <a:latin typeface="华文新魏" pitchFamily="2" charset="-122"/>
                <a:ea typeface="华文新魏" pitchFamily="2" charset="-122"/>
              </a:rPr>
              <a:t>(</a:t>
            </a:r>
            <a:r>
              <a:rPr lang="zh-CN" altLang="en-US" sz="4400" b="1" dirty="0">
                <a:solidFill>
                  <a:schemeClr val="hlink"/>
                </a:solidFill>
                <a:latin typeface="华文新魏" pitchFamily="2" charset="-122"/>
                <a:ea typeface="华文新魏" pitchFamily="2" charset="-122"/>
              </a:rPr>
              <a:t>想杀吴广</a:t>
            </a:r>
            <a:r>
              <a:rPr lang="en-US" altLang="zh-CN" sz="4400" b="1" dirty="0">
                <a:solidFill>
                  <a:schemeClr val="hlink"/>
                </a:solidFill>
                <a:latin typeface="华文新魏" pitchFamily="2" charset="-122"/>
                <a:ea typeface="华文新魏" pitchFamily="2" charset="-122"/>
              </a:rPr>
              <a:t>)</a:t>
            </a:r>
            <a:r>
              <a:rPr lang="zh-CN" altLang="en-US" sz="4400" b="1" dirty="0">
                <a:solidFill>
                  <a:schemeClr val="hlink"/>
                </a:solidFill>
                <a:latin typeface="华文新魏" pitchFamily="2" charset="-122"/>
                <a:ea typeface="华文新魏" pitchFamily="2" charset="-122"/>
              </a:rPr>
              <a:t>，吴广一跃而起夺过剑杀了他。陈胜帮助吴广，一齐杀了两个军官</a:t>
            </a:r>
            <a:r>
              <a:rPr lang="zh-CN" altLang="en-US" sz="3600" b="1" dirty="0">
                <a:solidFill>
                  <a:schemeClr val="hlink"/>
                </a:solidFill>
                <a:latin typeface="Times New Roman" panose="02020603050405020304" pitchFamily="18" charset="0"/>
                <a:ea typeface="黑体" panose="02010609060101010101" pitchFamily="2" charset="-122"/>
              </a:rPr>
              <a:t>。</a:t>
            </a:r>
          </a:p>
        </p:txBody>
      </p:sp>
      <p:sp>
        <p:nvSpPr>
          <p:cNvPr id="37890" name="Text Box 3"/>
          <p:cNvSpPr txBox="1"/>
          <p:nvPr/>
        </p:nvSpPr>
        <p:spPr>
          <a:xfrm>
            <a:off x="179388" y="0"/>
            <a:ext cx="8785225" cy="641350"/>
          </a:xfrm>
          <a:prstGeom prst="rect">
            <a:avLst/>
          </a:prstGeom>
          <a:noFill/>
          <a:ln w="9525">
            <a:noFill/>
          </a:ln>
        </p:spPr>
        <p:txBody>
          <a:bodyPr anchor="t">
            <a:spAutoFit/>
          </a:bodyPr>
          <a:lstStyle/>
          <a:p>
            <a:pPr>
              <a:spcBef>
                <a:spcPct val="50000"/>
              </a:spcBef>
            </a:pPr>
            <a:r>
              <a:rPr lang="zh-CN" altLang="en-US" sz="1800" b="1" dirty="0">
                <a:latin typeface="Arial" panose="020B0604020202020204" pitchFamily="34" charset="0"/>
                <a:ea typeface="黑体" panose="02010609060101010101" pitchFamily="2" charset="-122"/>
              </a:rPr>
              <a:t>吴广素爱人，士卒多为用者。将尉醉，广故数言欲亡，忿恚尉，令辱之，以激怒其众。尉果笞广。尉剑挺，广起，夺而杀尉。陈胜佐之，并杀两尉</a:t>
            </a:r>
            <a:r>
              <a:rPr lang="zh-CN" altLang="en-US" sz="1800" dirty="0">
                <a:latin typeface="Arial" panose="020B0604020202020204" pitchFamily="34" charset="0"/>
                <a:ea typeface="宋体" panose="02010600030101010101" pitchFamily="2" charset="-122"/>
              </a:rPr>
              <a:t>。 </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p:nvPr/>
        </p:nvSpPr>
        <p:spPr>
          <a:xfrm>
            <a:off x="323850" y="476250"/>
            <a:ext cx="8820150" cy="4478338"/>
          </a:xfrm>
          <a:prstGeom prst="rect">
            <a:avLst/>
          </a:prstGeom>
          <a:noFill/>
          <a:ln w="9525">
            <a:noFill/>
          </a:ln>
        </p:spPr>
        <p:txBody>
          <a:bodyPr anchor="t">
            <a:spAutoFit/>
          </a:bodyPr>
          <a:lstStyle/>
          <a:p>
            <a:r>
              <a:rPr lang="zh-CN" altLang="en-US" sz="3200" b="1" dirty="0">
                <a:latin typeface="Times New Roman" panose="02020603050405020304" pitchFamily="18" charset="0"/>
                <a:ea typeface="黑体" panose="02010609060101010101" pitchFamily="2" charset="-122"/>
              </a:rPr>
              <a:t>召令</a:t>
            </a:r>
            <a:r>
              <a:rPr lang="zh-CN" altLang="en-US" sz="3200" b="1" dirty="0">
                <a:solidFill>
                  <a:srgbClr val="FF0000"/>
                </a:solidFill>
                <a:latin typeface="Times New Roman" panose="02020603050405020304" pitchFamily="18" charset="0"/>
                <a:ea typeface="黑体" panose="02010609060101010101" pitchFamily="2" charset="-122"/>
              </a:rPr>
              <a:t>徒属</a:t>
            </a:r>
            <a:r>
              <a:rPr lang="zh-CN" altLang="en-US" sz="3200" b="1" dirty="0">
                <a:latin typeface="Times New Roman" panose="02020603050405020304" pitchFamily="18" charset="0"/>
                <a:ea typeface="黑体" panose="02010609060101010101" pitchFamily="2" charset="-122"/>
              </a:rPr>
              <a:t>曰：“</a:t>
            </a:r>
            <a:r>
              <a:rPr lang="zh-CN" altLang="en-US" sz="3200" b="1" dirty="0">
                <a:solidFill>
                  <a:srgbClr val="FF3300"/>
                </a:solidFill>
                <a:latin typeface="Times New Roman" panose="02020603050405020304" pitchFamily="18" charset="0"/>
                <a:ea typeface="黑体" panose="02010609060101010101" pitchFamily="2" charset="-122"/>
              </a:rPr>
              <a:t>公</a:t>
            </a:r>
            <a:r>
              <a:rPr lang="zh-CN" altLang="en-US" sz="3200" b="1" dirty="0">
                <a:solidFill>
                  <a:srgbClr val="FF0000"/>
                </a:solidFill>
                <a:latin typeface="Times New Roman" panose="02020603050405020304" pitchFamily="18" charset="0"/>
                <a:ea typeface="黑体" panose="02010609060101010101" pitchFamily="2" charset="-122"/>
              </a:rPr>
              <a:t>等</a:t>
            </a:r>
            <a:r>
              <a:rPr lang="zh-CN" altLang="en-US" sz="3200" b="1" dirty="0">
                <a:latin typeface="Times New Roman" panose="02020603050405020304" pitchFamily="18" charset="0"/>
                <a:ea typeface="黑体" panose="02010609060101010101" pitchFamily="2" charset="-122"/>
              </a:rPr>
              <a:t>遇雨，皆已失期，失期当</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斩。</a:t>
            </a:r>
            <a:r>
              <a:rPr lang="zh-CN" altLang="en-US" sz="3200" b="1" dirty="0">
                <a:solidFill>
                  <a:srgbClr val="FF0000"/>
                </a:solidFill>
                <a:latin typeface="Times New Roman" panose="02020603050405020304" pitchFamily="18" charset="0"/>
                <a:ea typeface="黑体" panose="02010609060101010101" pitchFamily="2" charset="-122"/>
              </a:rPr>
              <a:t>藉　　</a:t>
            </a:r>
            <a:r>
              <a:rPr lang="zh-CN" altLang="en-US" sz="3200" b="1" dirty="0">
                <a:solidFill>
                  <a:srgbClr val="FF3300"/>
                </a:solidFill>
                <a:latin typeface="Times New Roman" panose="02020603050405020304" pitchFamily="18" charset="0"/>
                <a:ea typeface="黑体" panose="02010609060101010101" pitchFamily="2" charset="-122"/>
              </a:rPr>
              <a:t>第</a:t>
            </a:r>
            <a:r>
              <a:rPr lang="zh-CN" altLang="en-US" sz="3200" b="1" dirty="0">
                <a:solidFill>
                  <a:srgbClr val="FF0000"/>
                </a:solidFill>
                <a:latin typeface="Times New Roman" panose="02020603050405020304" pitchFamily="18" charset="0"/>
                <a:ea typeface="黑体" panose="02010609060101010101" pitchFamily="2" charset="-122"/>
              </a:rPr>
              <a:t>　令　</a:t>
            </a:r>
            <a:r>
              <a:rPr lang="zh-CN" altLang="en-US" sz="3200" b="1" dirty="0">
                <a:solidFill>
                  <a:srgbClr val="0000FF"/>
                </a:solidFill>
                <a:latin typeface="Times New Roman" panose="02020603050405020304" pitchFamily="18" charset="0"/>
                <a:ea typeface="黑体" panose="02010609060101010101" pitchFamily="2" charset="-122"/>
              </a:rPr>
              <a:t>毋</a:t>
            </a:r>
            <a:r>
              <a:rPr lang="zh-CN" altLang="en-US" sz="3200" b="1" dirty="0">
                <a:latin typeface="Times New Roman" panose="02020603050405020304" pitchFamily="18" charset="0"/>
                <a:ea typeface="黑体" panose="02010609060101010101" pitchFamily="2" charset="-122"/>
              </a:rPr>
              <a:t>斩，而戍死者</a:t>
            </a:r>
            <a:r>
              <a:rPr lang="zh-CN" altLang="en-US" sz="3200" b="1" dirty="0">
                <a:solidFill>
                  <a:srgbClr val="FF0000"/>
                </a:solidFill>
                <a:latin typeface="Times New Roman" panose="02020603050405020304" pitchFamily="18" charset="0"/>
                <a:ea typeface="黑体" panose="02010609060101010101" pitchFamily="2" charset="-122"/>
              </a:rPr>
              <a:t>固</a:t>
            </a:r>
            <a:r>
              <a:rPr lang="zh-CN" altLang="en-US" sz="3200" b="1" dirty="0">
                <a:latin typeface="Times New Roman" panose="02020603050405020304" pitchFamily="18" charset="0"/>
                <a:ea typeface="黑体" panose="02010609060101010101" pitchFamily="2" charset="-122"/>
              </a:rPr>
              <a:t>十六七。</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且壮士不死</a:t>
            </a:r>
            <a:r>
              <a:rPr lang="zh-CN" altLang="en-US" sz="3200" b="1" dirty="0">
                <a:solidFill>
                  <a:srgbClr val="FF0000"/>
                </a:solidFill>
                <a:latin typeface="Times New Roman" panose="02020603050405020304" pitchFamily="18" charset="0"/>
                <a:ea typeface="黑体" panose="02010609060101010101" pitchFamily="2" charset="-122"/>
              </a:rPr>
              <a:t>即已</a:t>
            </a:r>
            <a:r>
              <a:rPr lang="zh-CN" altLang="en-US" sz="3200" b="1" dirty="0">
                <a:latin typeface="Times New Roman" panose="02020603050405020304" pitchFamily="18" charset="0"/>
                <a:ea typeface="黑体" panose="02010609060101010101" pitchFamily="2" charset="-122"/>
              </a:rPr>
              <a:t>，死即举大名</a:t>
            </a:r>
            <a:r>
              <a:rPr lang="zh-CN" altLang="en-US" sz="3200" b="1" dirty="0">
                <a:solidFill>
                  <a:srgbClr val="FF0000"/>
                </a:solidFill>
                <a:latin typeface="Times New Roman" panose="02020603050405020304" pitchFamily="18" charset="0"/>
                <a:ea typeface="黑体" panose="02010609060101010101" pitchFamily="2" charset="-122"/>
              </a:rPr>
              <a:t>　　　　耳</a:t>
            </a:r>
            <a:r>
              <a:rPr lang="zh-CN" altLang="en-US" sz="3200" b="1" dirty="0">
                <a:latin typeface="Times New Roman" panose="02020603050405020304" pitchFamily="18" charset="0"/>
                <a:ea typeface="黑体" panose="02010609060101010101" pitchFamily="2" charset="-122"/>
              </a:rPr>
              <a:t>，王侯</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将相</a:t>
            </a:r>
            <a:r>
              <a:rPr lang="zh-CN" altLang="en-US" sz="3200" b="1" dirty="0">
                <a:solidFill>
                  <a:srgbClr val="FF0000"/>
                </a:solidFill>
                <a:latin typeface="Times New Roman" panose="02020603050405020304" pitchFamily="18" charset="0"/>
                <a:ea typeface="黑体" panose="02010609060101010101" pitchFamily="2" charset="-122"/>
              </a:rPr>
              <a:t>宁</a:t>
            </a:r>
            <a:r>
              <a:rPr lang="zh-CN" altLang="en-US" sz="3200" b="1" dirty="0">
                <a:latin typeface="Times New Roman" panose="02020603050405020304" pitchFamily="18" charset="0"/>
                <a:ea typeface="黑体" panose="02010609060101010101" pitchFamily="2" charset="-122"/>
              </a:rPr>
              <a:t>有　　种乎！”徒属皆曰：“敬</a:t>
            </a:r>
            <a:r>
              <a:rPr lang="zh-CN" altLang="en-US" sz="3200" b="1" dirty="0">
                <a:solidFill>
                  <a:srgbClr val="FF0000"/>
                </a:solidFill>
                <a:latin typeface="Times New Roman" panose="02020603050405020304" pitchFamily="18" charset="0"/>
                <a:ea typeface="黑体" panose="02010609060101010101" pitchFamily="2" charset="-122"/>
              </a:rPr>
              <a:t>受命</a:t>
            </a:r>
            <a:r>
              <a:rPr lang="zh-CN" altLang="en-US" sz="3200" b="1" dirty="0">
                <a:latin typeface="Times New Roman" panose="02020603050405020304" pitchFamily="18" charset="0"/>
                <a:ea typeface="黑体" panose="02010609060101010101" pitchFamily="2" charset="-122"/>
              </a:rPr>
              <a:t>。”乃</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诈称公子扶苏、项燕，</a:t>
            </a:r>
            <a:r>
              <a:rPr lang="zh-CN" altLang="en-US" sz="3200" b="1" dirty="0">
                <a:solidFill>
                  <a:srgbClr val="FF0000"/>
                </a:solidFill>
                <a:latin typeface="Times New Roman" panose="02020603050405020304" pitchFamily="18" charset="0"/>
                <a:ea typeface="黑体" panose="02010609060101010101" pitchFamily="2" charset="-122"/>
              </a:rPr>
              <a:t>从　　民欲</a:t>
            </a:r>
            <a:r>
              <a:rPr lang="zh-CN" altLang="en-US" sz="3200" b="1" dirty="0">
                <a:latin typeface="Times New Roman" panose="02020603050405020304" pitchFamily="18" charset="0"/>
                <a:ea typeface="黑体" panose="02010609060101010101" pitchFamily="2" charset="-122"/>
              </a:rPr>
              <a:t>也。</a:t>
            </a:r>
          </a:p>
        </p:txBody>
      </p:sp>
      <p:sp>
        <p:nvSpPr>
          <p:cNvPr id="114691" name="Text Box 3"/>
          <p:cNvSpPr txBox="1"/>
          <p:nvPr/>
        </p:nvSpPr>
        <p:spPr>
          <a:xfrm>
            <a:off x="900113" y="908050"/>
            <a:ext cx="21590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所属的人</a:t>
            </a:r>
          </a:p>
        </p:txBody>
      </p:sp>
      <p:sp>
        <p:nvSpPr>
          <p:cNvPr id="114692" name="Text Box 4"/>
          <p:cNvSpPr txBox="1"/>
          <p:nvPr/>
        </p:nvSpPr>
        <p:spPr>
          <a:xfrm>
            <a:off x="1116013" y="1905000"/>
            <a:ext cx="2808287"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即使</a:t>
            </a:r>
            <a:r>
              <a:rPr lang="en-US" altLang="zh-CN" sz="3200" b="1" dirty="0">
                <a:solidFill>
                  <a:schemeClr val="hlink"/>
                </a:solidFill>
                <a:latin typeface="Times New Roman" panose="02020603050405020304" pitchFamily="18" charset="0"/>
                <a:ea typeface="黑体" panose="02010609060101010101" pitchFamily="2" charset="-122"/>
              </a:rPr>
              <a:t>,</a:t>
            </a:r>
            <a:r>
              <a:rPr lang="zh-CN" altLang="en-US" sz="3200" b="1" dirty="0">
                <a:solidFill>
                  <a:schemeClr val="hlink"/>
                </a:solidFill>
                <a:latin typeface="Times New Roman" panose="02020603050405020304" pitchFamily="18" charset="0"/>
                <a:ea typeface="黑体" panose="02010609060101010101" pitchFamily="2" charset="-122"/>
              </a:rPr>
              <a:t>假若</a:t>
            </a:r>
          </a:p>
        </p:txBody>
      </p:sp>
      <p:sp>
        <p:nvSpPr>
          <p:cNvPr id="114693" name="Text Box 5"/>
          <p:cNvSpPr txBox="1"/>
          <p:nvPr/>
        </p:nvSpPr>
        <p:spPr>
          <a:xfrm>
            <a:off x="3962400" y="1905000"/>
            <a:ext cx="1219200" cy="579438"/>
          </a:xfrm>
          <a:prstGeom prst="rect">
            <a:avLst/>
          </a:prstGeom>
          <a:noFill/>
          <a:ln w="9525">
            <a:noFill/>
          </a:ln>
        </p:spPr>
        <p:txBody>
          <a:bodyPr anchor="t">
            <a:spAutoFit/>
          </a:bodyPr>
          <a:lstStyle/>
          <a:p>
            <a:r>
              <a:rPr lang="zh-CN" altLang="en-US" sz="3200" b="1" dirty="0">
                <a:solidFill>
                  <a:srgbClr val="0000FF"/>
                </a:solidFill>
                <a:latin typeface="Times New Roman" panose="02020603050405020304" pitchFamily="18" charset="0"/>
                <a:ea typeface="黑体" panose="02010609060101010101" pitchFamily="2" charset="-122"/>
              </a:rPr>
              <a:t>不</a:t>
            </a:r>
            <a:r>
              <a:rPr lang="en-US" altLang="zh-CN" sz="3200" b="1" dirty="0">
                <a:solidFill>
                  <a:srgbClr val="0000FF"/>
                </a:solidFill>
                <a:latin typeface="Times New Roman" panose="02020603050405020304" pitchFamily="18" charset="0"/>
                <a:ea typeface="黑体" panose="02010609060101010101" pitchFamily="2" charset="-122"/>
              </a:rPr>
              <a:t>wú</a:t>
            </a:r>
          </a:p>
        </p:txBody>
      </p:sp>
      <p:sp>
        <p:nvSpPr>
          <p:cNvPr id="114694" name="Text Box 6"/>
          <p:cNvSpPr txBox="1"/>
          <p:nvPr/>
        </p:nvSpPr>
        <p:spPr>
          <a:xfrm>
            <a:off x="6659563" y="1989138"/>
            <a:ext cx="121920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本来</a:t>
            </a:r>
          </a:p>
        </p:txBody>
      </p:sp>
      <p:sp>
        <p:nvSpPr>
          <p:cNvPr id="114695" name="Text Box 7"/>
          <p:cNvSpPr txBox="1"/>
          <p:nvPr/>
        </p:nvSpPr>
        <p:spPr>
          <a:xfrm>
            <a:off x="2268538" y="2924175"/>
            <a:ext cx="2016125"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倒也罢了</a:t>
            </a:r>
          </a:p>
        </p:txBody>
      </p:sp>
      <p:sp>
        <p:nvSpPr>
          <p:cNvPr id="114696" name="Text Box 8"/>
          <p:cNvSpPr txBox="1"/>
          <p:nvPr/>
        </p:nvSpPr>
        <p:spPr>
          <a:xfrm>
            <a:off x="7308850" y="2924175"/>
            <a:ext cx="1074738"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啊</a:t>
            </a:r>
          </a:p>
        </p:txBody>
      </p:sp>
      <p:sp>
        <p:nvSpPr>
          <p:cNvPr id="114697" name="Text Box 9"/>
          <p:cNvSpPr txBox="1"/>
          <p:nvPr/>
        </p:nvSpPr>
        <p:spPr>
          <a:xfrm>
            <a:off x="457200" y="3860800"/>
            <a:ext cx="19050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难道</a:t>
            </a:r>
            <a:r>
              <a:rPr lang="en-US" altLang="zh-CN" sz="3200" b="1" dirty="0">
                <a:solidFill>
                  <a:schemeClr val="hlink"/>
                </a:solidFill>
                <a:latin typeface="Times New Roman" panose="02020603050405020304" pitchFamily="18" charset="0"/>
                <a:ea typeface="黑体" panose="02010609060101010101" pitchFamily="2" charset="-122"/>
              </a:rPr>
              <a:t>,</a:t>
            </a:r>
            <a:r>
              <a:rPr lang="zh-CN" altLang="en-US" sz="3200" b="1" dirty="0">
                <a:solidFill>
                  <a:schemeClr val="hlink"/>
                </a:solidFill>
                <a:latin typeface="Times New Roman" panose="02020603050405020304" pitchFamily="18" charset="0"/>
                <a:ea typeface="黑体" panose="02010609060101010101" pitchFamily="2" charset="-122"/>
              </a:rPr>
              <a:t>岂</a:t>
            </a:r>
          </a:p>
        </p:txBody>
      </p:sp>
      <p:sp>
        <p:nvSpPr>
          <p:cNvPr id="114698" name="Text Box 10"/>
          <p:cNvSpPr txBox="1"/>
          <p:nvPr/>
        </p:nvSpPr>
        <p:spPr>
          <a:xfrm>
            <a:off x="6156325" y="3860800"/>
            <a:ext cx="2987675"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听从你的号令</a:t>
            </a:r>
          </a:p>
        </p:txBody>
      </p:sp>
      <p:sp>
        <p:nvSpPr>
          <p:cNvPr id="114699" name="Text Box 11"/>
          <p:cNvSpPr txBox="1"/>
          <p:nvPr/>
        </p:nvSpPr>
        <p:spPr>
          <a:xfrm>
            <a:off x="4067175" y="4941888"/>
            <a:ext cx="121920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依从</a:t>
            </a:r>
          </a:p>
        </p:txBody>
      </p:sp>
      <p:sp>
        <p:nvSpPr>
          <p:cNvPr id="114700" name="Text Box 12"/>
          <p:cNvSpPr txBox="1"/>
          <p:nvPr/>
        </p:nvSpPr>
        <p:spPr>
          <a:xfrm>
            <a:off x="5181600" y="4953000"/>
            <a:ext cx="230505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人民的愿望</a:t>
            </a:r>
          </a:p>
        </p:txBody>
      </p:sp>
      <p:sp>
        <p:nvSpPr>
          <p:cNvPr id="114701" name="Text Box 13"/>
          <p:cNvSpPr txBox="1"/>
          <p:nvPr/>
        </p:nvSpPr>
        <p:spPr>
          <a:xfrm>
            <a:off x="2895600" y="914400"/>
            <a:ext cx="25400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你们诸位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box(in)">
                                      <p:cBhvr>
                                        <p:cTn id="7" dur="500"/>
                                        <p:tgtEl>
                                          <p:spTgt spid="11469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4701"/>
                                        </p:tgtEl>
                                        <p:attrNameLst>
                                          <p:attrName>style.visibility</p:attrName>
                                        </p:attrNameLst>
                                      </p:cBhvr>
                                      <p:to>
                                        <p:strVal val="visible"/>
                                      </p:to>
                                    </p:set>
                                    <p:animEffect transition="in" filter="box(in)">
                                      <p:cBhvr>
                                        <p:cTn id="12" dur="500"/>
                                        <p:tgtEl>
                                          <p:spTgt spid="11470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4692"/>
                                        </p:tgtEl>
                                        <p:attrNameLst>
                                          <p:attrName>style.visibility</p:attrName>
                                        </p:attrNameLst>
                                      </p:cBhvr>
                                      <p:to>
                                        <p:strVal val="visible"/>
                                      </p:to>
                                    </p:set>
                                    <p:animEffect transition="in" filter="box(in)">
                                      <p:cBhvr>
                                        <p:cTn id="17" dur="500"/>
                                        <p:tgtEl>
                                          <p:spTgt spid="11469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4693"/>
                                        </p:tgtEl>
                                        <p:attrNameLst>
                                          <p:attrName>style.visibility</p:attrName>
                                        </p:attrNameLst>
                                      </p:cBhvr>
                                      <p:to>
                                        <p:strVal val="visible"/>
                                      </p:to>
                                    </p:set>
                                    <p:animEffect transition="in" filter="box(in)">
                                      <p:cBhvr>
                                        <p:cTn id="22" dur="500"/>
                                        <p:tgtEl>
                                          <p:spTgt spid="11469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4694"/>
                                        </p:tgtEl>
                                        <p:attrNameLst>
                                          <p:attrName>style.visibility</p:attrName>
                                        </p:attrNameLst>
                                      </p:cBhvr>
                                      <p:to>
                                        <p:strVal val="visible"/>
                                      </p:to>
                                    </p:set>
                                    <p:animEffect transition="in" filter="box(in)">
                                      <p:cBhvr>
                                        <p:cTn id="27" dur="500"/>
                                        <p:tgtEl>
                                          <p:spTgt spid="11469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4695"/>
                                        </p:tgtEl>
                                        <p:attrNameLst>
                                          <p:attrName>style.visibility</p:attrName>
                                        </p:attrNameLst>
                                      </p:cBhvr>
                                      <p:to>
                                        <p:strVal val="visible"/>
                                      </p:to>
                                    </p:set>
                                    <p:animEffect transition="in" filter="box(in)">
                                      <p:cBhvr>
                                        <p:cTn id="32" dur="500"/>
                                        <p:tgtEl>
                                          <p:spTgt spid="11469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14696"/>
                                        </p:tgtEl>
                                        <p:attrNameLst>
                                          <p:attrName>style.visibility</p:attrName>
                                        </p:attrNameLst>
                                      </p:cBhvr>
                                      <p:to>
                                        <p:strVal val="visible"/>
                                      </p:to>
                                    </p:set>
                                    <p:animEffect transition="in" filter="box(in)">
                                      <p:cBhvr>
                                        <p:cTn id="37" dur="500"/>
                                        <p:tgtEl>
                                          <p:spTgt spid="11469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14697"/>
                                        </p:tgtEl>
                                        <p:attrNameLst>
                                          <p:attrName>style.visibility</p:attrName>
                                        </p:attrNameLst>
                                      </p:cBhvr>
                                      <p:to>
                                        <p:strVal val="visible"/>
                                      </p:to>
                                    </p:set>
                                    <p:animEffect transition="in" filter="box(in)">
                                      <p:cBhvr>
                                        <p:cTn id="42" dur="500"/>
                                        <p:tgtEl>
                                          <p:spTgt spid="11469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14698"/>
                                        </p:tgtEl>
                                        <p:attrNameLst>
                                          <p:attrName>style.visibility</p:attrName>
                                        </p:attrNameLst>
                                      </p:cBhvr>
                                      <p:to>
                                        <p:strVal val="visible"/>
                                      </p:to>
                                    </p:set>
                                    <p:animEffect transition="in" filter="box(in)">
                                      <p:cBhvr>
                                        <p:cTn id="47" dur="500"/>
                                        <p:tgtEl>
                                          <p:spTgt spid="114698"/>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14699"/>
                                        </p:tgtEl>
                                        <p:attrNameLst>
                                          <p:attrName>style.visibility</p:attrName>
                                        </p:attrNameLst>
                                      </p:cBhvr>
                                      <p:to>
                                        <p:strVal val="visible"/>
                                      </p:to>
                                    </p:set>
                                    <p:animEffect transition="in" filter="box(in)">
                                      <p:cBhvr>
                                        <p:cTn id="52" dur="500"/>
                                        <p:tgtEl>
                                          <p:spTgt spid="114699"/>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14700"/>
                                        </p:tgtEl>
                                        <p:attrNameLst>
                                          <p:attrName>style.visibility</p:attrName>
                                        </p:attrNameLst>
                                      </p:cBhvr>
                                      <p:to>
                                        <p:strVal val="visible"/>
                                      </p:to>
                                    </p:set>
                                    <p:animEffect transition="in" filter="box(in)">
                                      <p:cBhvr>
                                        <p:cTn id="57" dur="500"/>
                                        <p:tgtEl>
                                          <p:spTgt spid="114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p:bldP spid="114692" grpId="0"/>
      <p:bldP spid="114693" grpId="0"/>
      <p:bldP spid="114694" grpId="0"/>
      <p:bldP spid="114695" grpId="0"/>
      <p:bldP spid="114696" grpId="0"/>
      <p:bldP spid="114697" grpId="0"/>
      <p:bldP spid="114698" grpId="0"/>
      <p:bldP spid="114699" grpId="0"/>
      <p:bldP spid="114700" grpId="0"/>
      <p:bldP spid="11470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p:nvPr/>
        </p:nvSpPr>
        <p:spPr>
          <a:xfrm>
            <a:off x="395288" y="1412875"/>
            <a:ext cx="8748712" cy="4524375"/>
          </a:xfrm>
          <a:prstGeom prst="rect">
            <a:avLst/>
          </a:prstGeom>
          <a:noFill/>
          <a:ln w="9525">
            <a:noFill/>
          </a:ln>
        </p:spPr>
        <p:txBody>
          <a:bodyPr anchor="t">
            <a:spAutoFit/>
          </a:bodyPr>
          <a:lstStyle/>
          <a:p>
            <a:r>
              <a:rPr lang="zh-CN" altLang="en-US" sz="3600" b="1" dirty="0">
                <a:solidFill>
                  <a:schemeClr val="hlink"/>
                </a:solidFill>
                <a:latin typeface="Times New Roman" panose="02020603050405020304" pitchFamily="18" charset="0"/>
                <a:ea typeface="华文新魏" pitchFamily="2" charset="-122"/>
              </a:rPr>
              <a:t>召集并号令所属的士兵说：“你们诸位遇上了大雨，都已经误期，误期就要杀头。</a:t>
            </a:r>
            <a:r>
              <a:rPr lang="zh-CN" altLang="en-US" sz="3600" b="1" dirty="0">
                <a:solidFill>
                  <a:srgbClr val="FF0000"/>
                </a:solidFill>
                <a:latin typeface="Times New Roman" panose="02020603050405020304" pitchFamily="18" charset="0"/>
                <a:ea typeface="华文新魏" pitchFamily="2" charset="-122"/>
              </a:rPr>
              <a:t>即使仅能免于斩刑，可戍守边塞的人本来十个中也得死去六七个。</a:t>
            </a:r>
            <a:r>
              <a:rPr lang="zh-CN" altLang="en-US" sz="3600" b="1" dirty="0">
                <a:solidFill>
                  <a:schemeClr val="hlink"/>
                </a:solidFill>
                <a:latin typeface="Times New Roman" panose="02020603050405020304" pitchFamily="18" charset="0"/>
                <a:ea typeface="华文新魏" pitchFamily="2" charset="-122"/>
              </a:rPr>
              <a:t>况且大丈夫不死就罢了，死就要干出一番大事业啊！</a:t>
            </a:r>
            <a:r>
              <a:rPr lang="zh-CN" altLang="en-US" sz="3600" b="1" dirty="0">
                <a:solidFill>
                  <a:srgbClr val="FF0000"/>
                </a:solidFill>
                <a:latin typeface="Times New Roman" panose="02020603050405020304" pitchFamily="18" charset="0"/>
                <a:ea typeface="华文新魏" pitchFamily="2" charset="-122"/>
              </a:rPr>
              <a:t>王侯将相难道有天生的贵种么？</a:t>
            </a:r>
            <a:r>
              <a:rPr lang="zh-CN" altLang="en-US" sz="3600" b="1" dirty="0">
                <a:solidFill>
                  <a:schemeClr val="hlink"/>
                </a:solidFill>
                <a:latin typeface="Times New Roman" panose="02020603050405020304" pitchFamily="18" charset="0"/>
                <a:ea typeface="华文新魏" pitchFamily="2" charset="-122"/>
              </a:rPr>
              <a:t>”部下都说：“听从您的号令。”于是就假装称为公子扶苏和项燕的队伍，依从人民的愿望。</a:t>
            </a:r>
          </a:p>
        </p:txBody>
      </p:sp>
      <p:sp>
        <p:nvSpPr>
          <p:cNvPr id="39938" name="Text Box 3"/>
          <p:cNvSpPr txBox="1"/>
          <p:nvPr/>
        </p:nvSpPr>
        <p:spPr>
          <a:xfrm>
            <a:off x="0" y="188913"/>
            <a:ext cx="9144000" cy="1552575"/>
          </a:xfrm>
          <a:prstGeom prst="rect">
            <a:avLst/>
          </a:prstGeom>
          <a:noFill/>
          <a:ln w="9525">
            <a:noFill/>
          </a:ln>
        </p:spPr>
        <p:txBody>
          <a:bodyPr anchor="t">
            <a:spAutoFit/>
          </a:bodyPr>
          <a:lstStyle/>
          <a:p>
            <a:pPr>
              <a:spcBef>
                <a:spcPct val="50000"/>
              </a:spcBef>
            </a:pPr>
            <a:r>
              <a:rPr lang="zh-CN" altLang="en-US" b="1" dirty="0">
                <a:latin typeface="Arial" panose="020B0604020202020204" pitchFamily="34" charset="0"/>
                <a:ea typeface="黑体" panose="02010609060101010101" pitchFamily="2" charset="-122"/>
              </a:rPr>
              <a:t>召令徒属曰：「公等遇雨，皆已失期，失期当斩。藉弟令毋斩，而戍死者固十六七。且壮士不死即已，死即举大名耳，王侯将相宁有种乎！」徒属皆曰：「敬受命。」乃诈称公子扶苏、项燕，从民欲也。</a:t>
            </a:r>
            <a:r>
              <a:rPr lang="zh-CN" altLang="en-US" sz="1800" dirty="0">
                <a:latin typeface="Arial" panose="020B0604020202020204" pitchFamily="34" charset="0"/>
                <a:ea typeface="宋体" panose="02010600030101010101" pitchFamily="2" charset="-122"/>
              </a:rPr>
              <a:t> </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p:nvPr/>
        </p:nvSpPr>
        <p:spPr>
          <a:xfrm>
            <a:off x="250825" y="0"/>
            <a:ext cx="8497888" cy="5940425"/>
          </a:xfrm>
          <a:prstGeom prst="rect">
            <a:avLst/>
          </a:prstGeom>
          <a:noFill/>
          <a:ln w="9525">
            <a:noFill/>
          </a:ln>
        </p:spPr>
        <p:txBody>
          <a:bodyPr anchor="t">
            <a:spAutoFit/>
          </a:bodyPr>
          <a:lstStyle/>
          <a:p>
            <a:r>
              <a:rPr lang="zh-CN" altLang="en-US" sz="3200" b="1" dirty="0">
                <a:solidFill>
                  <a:srgbClr val="FF0000"/>
                </a:solidFill>
                <a:latin typeface="Times New Roman" panose="02020603050405020304" pitchFamily="18" charset="0"/>
                <a:ea typeface="黑体" panose="02010609060101010101" pitchFamily="2" charset="-122"/>
              </a:rPr>
              <a:t>袒</a:t>
            </a:r>
            <a:r>
              <a:rPr lang="zh-CN" altLang="en-US" sz="3200" b="1" dirty="0">
                <a:latin typeface="Times New Roman" panose="02020603050405020304" pitchFamily="18" charset="0"/>
                <a:ea typeface="黑体" panose="02010609060101010101" pitchFamily="2" charset="-122"/>
              </a:rPr>
              <a:t>右，称大楚。</a:t>
            </a:r>
            <a:r>
              <a:rPr lang="zh-CN" altLang="en-US" sz="3200" b="1" dirty="0">
                <a:solidFill>
                  <a:srgbClr val="FF0000"/>
                </a:solidFill>
                <a:latin typeface="Times New Roman" panose="02020603050405020304" pitchFamily="18" charset="0"/>
                <a:ea typeface="黑体" panose="02010609060101010101" pitchFamily="2" charset="-122"/>
              </a:rPr>
              <a:t>为</a:t>
            </a:r>
            <a:r>
              <a:rPr lang="zh-CN" altLang="en-US" sz="3200" b="1" dirty="0">
                <a:latin typeface="Times New Roman" panose="02020603050405020304" pitchFamily="18" charset="0"/>
                <a:ea typeface="黑体" panose="02010609060101010101" pitchFamily="2" charset="-122"/>
              </a:rPr>
              <a:t>坛而</a:t>
            </a:r>
            <a:r>
              <a:rPr lang="zh-CN" altLang="en-US" sz="3200" b="1" dirty="0">
                <a:solidFill>
                  <a:srgbClr val="FF0000"/>
                </a:solidFill>
                <a:latin typeface="Times New Roman" panose="02020603050405020304" pitchFamily="18" charset="0"/>
                <a:ea typeface="黑体" panose="02010609060101010101" pitchFamily="2" charset="-122"/>
              </a:rPr>
              <a:t>盟</a:t>
            </a:r>
            <a:r>
              <a:rPr lang="zh-CN" altLang="en-US" sz="3200" b="1" dirty="0">
                <a:latin typeface="Times New Roman" panose="02020603050405020304" pitchFamily="18" charset="0"/>
                <a:ea typeface="黑体" panose="02010609060101010101" pitchFamily="2" charset="-122"/>
              </a:rPr>
              <a:t>，　　　祭</a:t>
            </a:r>
            <a:r>
              <a:rPr lang="zh-CN" altLang="en-US" sz="3200" b="1" dirty="0">
                <a:solidFill>
                  <a:srgbClr val="FF0000"/>
                </a:solidFill>
                <a:latin typeface="Times New Roman" panose="02020603050405020304" pitchFamily="18" charset="0"/>
                <a:ea typeface="黑体" panose="02010609060101010101" pitchFamily="2" charset="-122"/>
              </a:rPr>
              <a:t>以</a:t>
            </a:r>
            <a:r>
              <a:rPr lang="zh-CN" altLang="en-US" sz="3200" b="1" dirty="0">
                <a:latin typeface="Times New Roman" panose="02020603050405020304" pitchFamily="18" charset="0"/>
                <a:ea typeface="黑体" panose="02010609060101010101" pitchFamily="2" charset="-122"/>
              </a:rPr>
              <a:t>尉首。</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陈胜自立为将军，吴广为都尉。攻大泽乡，收</a:t>
            </a: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而</a:t>
            </a:r>
            <a:r>
              <a:rPr lang="zh-CN" altLang="en-US" sz="3200" b="1" dirty="0">
                <a:latin typeface="Times New Roman" panose="02020603050405020304" pitchFamily="18" charset="0"/>
                <a:ea typeface="黑体" panose="02010609060101010101" pitchFamily="2" charset="-122"/>
              </a:rPr>
              <a:t>攻蕲。蕲</a:t>
            </a:r>
            <a:r>
              <a:rPr lang="zh-CN" altLang="en-US" sz="3200" b="1" dirty="0">
                <a:solidFill>
                  <a:srgbClr val="FF0000"/>
                </a:solidFill>
                <a:latin typeface="Times New Roman" panose="02020603050405020304" pitchFamily="18" charset="0"/>
                <a:ea typeface="黑体" panose="02010609060101010101" pitchFamily="2" charset="-122"/>
              </a:rPr>
              <a:t>下</a:t>
            </a:r>
            <a:r>
              <a:rPr lang="zh-CN" altLang="en-US" sz="3200" b="1" dirty="0">
                <a:latin typeface="Times New Roman" panose="02020603050405020304" pitchFamily="18" charset="0"/>
                <a:ea typeface="黑体" panose="02010609060101010101" pitchFamily="2" charset="-122"/>
              </a:rPr>
              <a:t>，　　乃</a:t>
            </a:r>
            <a:r>
              <a:rPr lang="zh-CN" altLang="en-US" sz="3200" b="1" dirty="0">
                <a:solidFill>
                  <a:srgbClr val="FF0000"/>
                </a:solidFill>
                <a:latin typeface="Times New Roman" panose="02020603050405020304" pitchFamily="18" charset="0"/>
                <a:ea typeface="黑体" panose="02010609060101010101" pitchFamily="2" charset="-122"/>
              </a:rPr>
              <a:t>令</a:t>
            </a:r>
            <a:r>
              <a:rPr lang="zh-CN" altLang="en-US" sz="3200" b="1" dirty="0">
                <a:latin typeface="Times New Roman" panose="02020603050405020304" pitchFamily="18" charset="0"/>
                <a:ea typeface="黑体" panose="02010609060101010101" pitchFamily="2" charset="-122"/>
              </a:rPr>
              <a:t>符离人葛婴将兵</a:t>
            </a: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徇</a:t>
            </a:r>
            <a:r>
              <a:rPr lang="zh-CN" altLang="en-US" sz="3200" b="1" dirty="0">
                <a:latin typeface="Times New Roman" panose="02020603050405020304" pitchFamily="18" charset="0"/>
                <a:ea typeface="黑体" panose="02010609060101010101" pitchFamily="2" charset="-122"/>
              </a:rPr>
              <a:t>蕲以东。攻铚、酂、苦、柘、谯，皆下之。</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行收兵，</a:t>
            </a:r>
            <a:r>
              <a:rPr lang="zh-CN" altLang="en-US" sz="3200" b="1" dirty="0">
                <a:solidFill>
                  <a:srgbClr val="FF0000"/>
                </a:solidFill>
                <a:latin typeface="Times New Roman" panose="02020603050405020304" pitchFamily="18" charset="0"/>
                <a:ea typeface="黑体" panose="02010609060101010101" pitchFamily="2" charset="-122"/>
              </a:rPr>
              <a:t>比</a:t>
            </a:r>
            <a:r>
              <a:rPr lang="zh-CN" altLang="en-US" sz="3200" b="1" dirty="0">
                <a:latin typeface="Times New Roman" panose="02020603050405020304" pitchFamily="18" charset="0"/>
                <a:ea typeface="黑体" panose="02010609060101010101" pitchFamily="2" charset="-122"/>
              </a:rPr>
              <a:t>至陈，车六七百</a:t>
            </a:r>
            <a:r>
              <a:rPr lang="zh-CN" altLang="en-US" sz="3200" b="1" dirty="0">
                <a:solidFill>
                  <a:srgbClr val="FF3300"/>
                </a:solidFill>
                <a:latin typeface="Times New Roman" panose="02020603050405020304" pitchFamily="18" charset="0"/>
                <a:ea typeface="黑体" panose="02010609060101010101" pitchFamily="2" charset="-122"/>
              </a:rPr>
              <a:t>乘</a:t>
            </a:r>
            <a:r>
              <a:rPr lang="zh-CN" altLang="en-US" sz="3200" b="1" dirty="0">
                <a:latin typeface="Times New Roman" panose="02020603050405020304" pitchFamily="18" charset="0"/>
                <a:ea typeface="黑体" panose="02010609060101010101" pitchFamily="2" charset="-122"/>
              </a:rPr>
              <a:t>，骑千余，卒</a:t>
            </a:r>
            <a:r>
              <a:rPr lang="zh-CN" altLang="en-US" sz="3200" b="1" dirty="0">
                <a:solidFill>
                  <a:srgbClr val="FF0000"/>
                </a:solidFill>
                <a:latin typeface="Times New Roman" panose="02020603050405020304" pitchFamily="18" charset="0"/>
                <a:ea typeface="黑体" panose="02010609060101010101" pitchFamily="2" charset="-122"/>
              </a:rPr>
              <a:t>数</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万人。攻陈，陈守令皆不在，独守丞与战谯门中，弗胜，守丞死，乃入</a:t>
            </a:r>
            <a:r>
              <a:rPr lang="zh-CN" altLang="en-US" sz="3200" b="1" dirty="0">
                <a:solidFill>
                  <a:srgbClr val="FF0000"/>
                </a:solidFill>
                <a:latin typeface="Times New Roman" panose="02020603050405020304" pitchFamily="18" charset="0"/>
                <a:ea typeface="黑体" panose="02010609060101010101" pitchFamily="2" charset="-122"/>
              </a:rPr>
              <a:t>据</a:t>
            </a:r>
            <a:r>
              <a:rPr lang="zh-CN" altLang="en-US" sz="3200" b="1" dirty="0">
                <a:latin typeface="Times New Roman" panose="02020603050405020304" pitchFamily="18" charset="0"/>
                <a:ea typeface="黑体" panose="02010609060101010101" pitchFamily="2" charset="-122"/>
              </a:rPr>
              <a:t>陈。</a:t>
            </a:r>
          </a:p>
        </p:txBody>
      </p:sp>
      <p:sp>
        <p:nvSpPr>
          <p:cNvPr id="116739" name="Text Box 3"/>
          <p:cNvSpPr txBox="1"/>
          <p:nvPr/>
        </p:nvSpPr>
        <p:spPr>
          <a:xfrm>
            <a:off x="250825" y="549275"/>
            <a:ext cx="1219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露出</a:t>
            </a:r>
          </a:p>
        </p:txBody>
      </p:sp>
      <p:sp>
        <p:nvSpPr>
          <p:cNvPr id="116740" name="Text Box 4"/>
          <p:cNvSpPr txBox="1"/>
          <p:nvPr/>
        </p:nvSpPr>
        <p:spPr>
          <a:xfrm>
            <a:off x="3048000" y="549275"/>
            <a:ext cx="9144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筑</a:t>
            </a:r>
          </a:p>
        </p:txBody>
      </p:sp>
      <p:sp>
        <p:nvSpPr>
          <p:cNvPr id="116741" name="Text Box 5"/>
          <p:cNvSpPr txBox="1"/>
          <p:nvPr/>
        </p:nvSpPr>
        <p:spPr>
          <a:xfrm>
            <a:off x="4114800" y="549275"/>
            <a:ext cx="2171700" cy="584200"/>
          </a:xfrm>
          <a:prstGeom prst="rect">
            <a:avLst/>
          </a:prstGeom>
          <a:noFill/>
          <a:ln w="9525">
            <a:noFill/>
          </a:ln>
        </p:spPr>
        <p:txBody>
          <a:bodyPr wrap="square"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发誓起誓</a:t>
            </a:r>
          </a:p>
        </p:txBody>
      </p:sp>
      <p:sp>
        <p:nvSpPr>
          <p:cNvPr id="116742" name="Text Box 6"/>
          <p:cNvSpPr txBox="1"/>
          <p:nvPr/>
        </p:nvSpPr>
        <p:spPr>
          <a:xfrm>
            <a:off x="6705600" y="457200"/>
            <a:ext cx="1219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用</a:t>
            </a:r>
          </a:p>
        </p:txBody>
      </p:sp>
      <p:sp>
        <p:nvSpPr>
          <p:cNvPr id="116743" name="Text Box 7"/>
          <p:cNvSpPr txBox="1"/>
          <p:nvPr/>
        </p:nvSpPr>
        <p:spPr>
          <a:xfrm>
            <a:off x="323850" y="2492375"/>
            <a:ext cx="1871663"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表承接</a:t>
            </a:r>
          </a:p>
        </p:txBody>
      </p:sp>
      <p:sp>
        <p:nvSpPr>
          <p:cNvPr id="116744" name="Text Box 8"/>
          <p:cNvSpPr txBox="1"/>
          <p:nvPr/>
        </p:nvSpPr>
        <p:spPr>
          <a:xfrm>
            <a:off x="1835150" y="2492375"/>
            <a:ext cx="227965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攻下</a:t>
            </a:r>
            <a:r>
              <a:rPr lang="en-US" altLang="zh-CN" sz="3200" b="1" dirty="0">
                <a:solidFill>
                  <a:schemeClr val="hlink"/>
                </a:solidFill>
                <a:latin typeface="Times New Roman" panose="02020603050405020304" pitchFamily="18" charset="0"/>
                <a:ea typeface="黑体" panose="02010609060101010101" pitchFamily="2" charset="-122"/>
              </a:rPr>
              <a:t>,</a:t>
            </a:r>
            <a:r>
              <a:rPr lang="zh-CN" altLang="en-US" sz="3200" b="1" dirty="0">
                <a:solidFill>
                  <a:schemeClr val="hlink"/>
                </a:solidFill>
                <a:latin typeface="Times New Roman" panose="02020603050405020304" pitchFamily="18" charset="0"/>
                <a:ea typeface="黑体" panose="02010609060101010101" pitchFamily="2" charset="-122"/>
              </a:rPr>
              <a:t>攻克</a:t>
            </a:r>
          </a:p>
        </p:txBody>
      </p:sp>
      <p:sp>
        <p:nvSpPr>
          <p:cNvPr id="116745" name="Text Box 9"/>
          <p:cNvSpPr txBox="1"/>
          <p:nvPr/>
        </p:nvSpPr>
        <p:spPr>
          <a:xfrm>
            <a:off x="4191000" y="2514600"/>
            <a:ext cx="1219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命令</a:t>
            </a:r>
          </a:p>
        </p:txBody>
      </p:sp>
      <p:sp>
        <p:nvSpPr>
          <p:cNvPr id="116746" name="Text Box 10"/>
          <p:cNvSpPr txBox="1"/>
          <p:nvPr/>
        </p:nvSpPr>
        <p:spPr>
          <a:xfrm>
            <a:off x="242888" y="3429000"/>
            <a:ext cx="2881312" cy="584200"/>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招抚</a:t>
            </a:r>
          </a:p>
        </p:txBody>
      </p:sp>
      <p:sp>
        <p:nvSpPr>
          <p:cNvPr id="116747" name="Text Box 11"/>
          <p:cNvSpPr txBox="1"/>
          <p:nvPr/>
        </p:nvSpPr>
        <p:spPr>
          <a:xfrm>
            <a:off x="1835150" y="4365625"/>
            <a:ext cx="1219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等到</a:t>
            </a:r>
          </a:p>
        </p:txBody>
      </p:sp>
      <p:sp>
        <p:nvSpPr>
          <p:cNvPr id="116748" name="Text Box 12"/>
          <p:cNvSpPr txBox="1"/>
          <p:nvPr/>
        </p:nvSpPr>
        <p:spPr>
          <a:xfrm>
            <a:off x="4643438" y="5949950"/>
            <a:ext cx="1219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占领</a:t>
            </a:r>
          </a:p>
        </p:txBody>
      </p:sp>
      <p:sp>
        <p:nvSpPr>
          <p:cNvPr id="116749" name="Text Box 13"/>
          <p:cNvSpPr txBox="1"/>
          <p:nvPr/>
        </p:nvSpPr>
        <p:spPr>
          <a:xfrm>
            <a:off x="1143000" y="5943600"/>
            <a:ext cx="685800" cy="579438"/>
          </a:xfrm>
          <a:prstGeom prst="rect">
            <a:avLst/>
          </a:prstGeom>
          <a:noFill/>
          <a:ln w="9525">
            <a:noFill/>
          </a:ln>
        </p:spPr>
        <p:txBody>
          <a:bodyPr anchor="t">
            <a:spAutoFit/>
          </a:bodyPr>
          <a:lstStyle/>
          <a:p>
            <a:endParaRPr lang="zh-CN" altLang="en-US" sz="3200" b="1" dirty="0">
              <a:solidFill>
                <a:schemeClr val="hlink"/>
              </a:solidFill>
              <a:latin typeface="Times New Roman" panose="02020603050405020304" pitchFamily="18" charset="0"/>
              <a:ea typeface="黑体" panose="02010609060101010101" pitchFamily="2" charset="-122"/>
            </a:endParaRPr>
          </a:p>
        </p:txBody>
      </p:sp>
      <p:sp>
        <p:nvSpPr>
          <p:cNvPr id="116750" name="Text Box 14"/>
          <p:cNvSpPr txBox="1"/>
          <p:nvPr/>
        </p:nvSpPr>
        <p:spPr>
          <a:xfrm>
            <a:off x="7924800" y="4343400"/>
            <a:ext cx="6858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几</a:t>
            </a:r>
          </a:p>
        </p:txBody>
      </p:sp>
      <p:sp>
        <p:nvSpPr>
          <p:cNvPr id="116751" name="Text Box 15"/>
          <p:cNvSpPr txBox="1"/>
          <p:nvPr/>
        </p:nvSpPr>
        <p:spPr>
          <a:xfrm>
            <a:off x="4643438" y="4437063"/>
            <a:ext cx="2520950" cy="519112"/>
          </a:xfrm>
          <a:prstGeom prst="rect">
            <a:avLst/>
          </a:prstGeom>
          <a:noFill/>
          <a:ln w="9525">
            <a:noFill/>
          </a:ln>
        </p:spPr>
        <p:txBody>
          <a:bodyPr anchor="t">
            <a:spAutoFit/>
          </a:bodyPr>
          <a:lstStyle/>
          <a:p>
            <a:pPr>
              <a:spcBef>
                <a:spcPct val="50000"/>
              </a:spcBef>
            </a:pPr>
            <a:r>
              <a:rPr lang="zh-CN" altLang="en-US" sz="2800" b="1" dirty="0">
                <a:solidFill>
                  <a:schemeClr val="hlink"/>
                </a:solidFill>
                <a:latin typeface="Times New Roman" panose="02020603050405020304" pitchFamily="18" charset="0"/>
                <a:ea typeface="宋体" panose="02010600030101010101" pitchFamily="2" charset="-122"/>
              </a:rPr>
              <a:t>数量词，辆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box(in)">
                                      <p:cBhvr>
                                        <p:cTn id="7" dur="500"/>
                                        <p:tgtEl>
                                          <p:spTgt spid="11673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6740"/>
                                        </p:tgtEl>
                                        <p:attrNameLst>
                                          <p:attrName>style.visibility</p:attrName>
                                        </p:attrNameLst>
                                      </p:cBhvr>
                                      <p:to>
                                        <p:strVal val="visible"/>
                                      </p:to>
                                    </p:set>
                                    <p:animEffect transition="in" filter="box(in)">
                                      <p:cBhvr>
                                        <p:cTn id="12" dur="500"/>
                                        <p:tgtEl>
                                          <p:spTgt spid="11674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6741"/>
                                        </p:tgtEl>
                                        <p:attrNameLst>
                                          <p:attrName>style.visibility</p:attrName>
                                        </p:attrNameLst>
                                      </p:cBhvr>
                                      <p:to>
                                        <p:strVal val="visible"/>
                                      </p:to>
                                    </p:set>
                                    <p:animEffect transition="in" filter="box(in)">
                                      <p:cBhvr>
                                        <p:cTn id="17" dur="500"/>
                                        <p:tgtEl>
                                          <p:spTgt spid="11674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6742"/>
                                        </p:tgtEl>
                                        <p:attrNameLst>
                                          <p:attrName>style.visibility</p:attrName>
                                        </p:attrNameLst>
                                      </p:cBhvr>
                                      <p:to>
                                        <p:strVal val="visible"/>
                                      </p:to>
                                    </p:set>
                                    <p:animEffect transition="in" filter="box(in)">
                                      <p:cBhvr>
                                        <p:cTn id="22" dur="500"/>
                                        <p:tgtEl>
                                          <p:spTgt spid="11674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6743"/>
                                        </p:tgtEl>
                                        <p:attrNameLst>
                                          <p:attrName>style.visibility</p:attrName>
                                        </p:attrNameLst>
                                      </p:cBhvr>
                                      <p:to>
                                        <p:strVal val="visible"/>
                                      </p:to>
                                    </p:set>
                                    <p:animEffect transition="in" filter="box(in)">
                                      <p:cBhvr>
                                        <p:cTn id="27" dur="500"/>
                                        <p:tgtEl>
                                          <p:spTgt spid="11674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6744"/>
                                        </p:tgtEl>
                                        <p:attrNameLst>
                                          <p:attrName>style.visibility</p:attrName>
                                        </p:attrNameLst>
                                      </p:cBhvr>
                                      <p:to>
                                        <p:strVal val="visible"/>
                                      </p:to>
                                    </p:set>
                                    <p:animEffect transition="in" filter="box(in)">
                                      <p:cBhvr>
                                        <p:cTn id="32" dur="500"/>
                                        <p:tgtEl>
                                          <p:spTgt spid="11674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16745"/>
                                        </p:tgtEl>
                                        <p:attrNameLst>
                                          <p:attrName>style.visibility</p:attrName>
                                        </p:attrNameLst>
                                      </p:cBhvr>
                                      <p:to>
                                        <p:strVal val="visible"/>
                                      </p:to>
                                    </p:set>
                                    <p:animEffect transition="in" filter="box(in)">
                                      <p:cBhvr>
                                        <p:cTn id="37" dur="500"/>
                                        <p:tgtEl>
                                          <p:spTgt spid="11674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16746"/>
                                        </p:tgtEl>
                                        <p:attrNameLst>
                                          <p:attrName>style.visibility</p:attrName>
                                        </p:attrNameLst>
                                      </p:cBhvr>
                                      <p:to>
                                        <p:strVal val="visible"/>
                                      </p:to>
                                    </p:set>
                                    <p:animEffect transition="in" filter="box(in)">
                                      <p:cBhvr>
                                        <p:cTn id="42" dur="500"/>
                                        <p:tgtEl>
                                          <p:spTgt spid="11674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16747"/>
                                        </p:tgtEl>
                                        <p:attrNameLst>
                                          <p:attrName>style.visibility</p:attrName>
                                        </p:attrNameLst>
                                      </p:cBhvr>
                                      <p:to>
                                        <p:strVal val="visible"/>
                                      </p:to>
                                    </p:set>
                                    <p:animEffect transition="in" filter="box(in)">
                                      <p:cBhvr>
                                        <p:cTn id="47" dur="500"/>
                                        <p:tgtEl>
                                          <p:spTgt spid="11674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6751"/>
                                        </p:tgtEl>
                                        <p:attrNameLst>
                                          <p:attrName>style.visibility</p:attrName>
                                        </p:attrNameLst>
                                      </p:cBhvr>
                                      <p:to>
                                        <p:strVal val="visible"/>
                                      </p:to>
                                    </p:set>
                                    <p:animEffect transition="in" filter="blinds(horizontal)">
                                      <p:cBhvr>
                                        <p:cTn id="52" dur="500"/>
                                        <p:tgtEl>
                                          <p:spTgt spid="116751"/>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16750"/>
                                        </p:tgtEl>
                                        <p:attrNameLst>
                                          <p:attrName>style.visibility</p:attrName>
                                        </p:attrNameLst>
                                      </p:cBhvr>
                                      <p:to>
                                        <p:strVal val="visible"/>
                                      </p:to>
                                    </p:set>
                                    <p:animEffect transition="in" filter="box(in)">
                                      <p:cBhvr>
                                        <p:cTn id="57" dur="500"/>
                                        <p:tgtEl>
                                          <p:spTgt spid="116750"/>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nodePh="1">
                                  <p:stCondLst>
                                    <p:cond delay="0"/>
                                  </p:stCondLst>
                                  <p:endCondLst>
                                    <p:cond evt="begin" delay="0">
                                      <p:tn val="60"/>
                                    </p:cond>
                                  </p:endCondLst>
                                  <p:childTnLst>
                                    <p:set>
                                      <p:cBhvr>
                                        <p:cTn id="61" dur="1" fill="hold">
                                          <p:stCondLst>
                                            <p:cond delay="0"/>
                                          </p:stCondLst>
                                        </p:cTn>
                                        <p:tgtEl>
                                          <p:spTgt spid="116749"/>
                                        </p:tgtEl>
                                        <p:attrNameLst>
                                          <p:attrName>style.visibility</p:attrName>
                                        </p:attrNameLst>
                                      </p:cBhvr>
                                      <p:to>
                                        <p:strVal val="visible"/>
                                      </p:to>
                                    </p:set>
                                    <p:animEffect transition="in" filter="box(in)">
                                      <p:cBhvr>
                                        <p:cTn id="62" dur="500"/>
                                        <p:tgtEl>
                                          <p:spTgt spid="116749"/>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116748"/>
                                        </p:tgtEl>
                                        <p:attrNameLst>
                                          <p:attrName>style.visibility</p:attrName>
                                        </p:attrNameLst>
                                      </p:cBhvr>
                                      <p:to>
                                        <p:strVal val="visible"/>
                                      </p:to>
                                    </p:set>
                                    <p:animEffect transition="in" filter="box(in)">
                                      <p:cBhvr>
                                        <p:cTn id="67" dur="500"/>
                                        <p:tgtEl>
                                          <p:spTgt spid="116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p:bldP spid="116740" grpId="0"/>
      <p:bldP spid="116741" grpId="0"/>
      <p:bldP spid="116742" grpId="0"/>
      <p:bldP spid="116743" grpId="0"/>
      <p:bldP spid="116744" grpId="0"/>
      <p:bldP spid="116745" grpId="0"/>
      <p:bldP spid="116746" grpId="0"/>
      <p:bldP spid="116747" grpId="0"/>
      <p:bldP spid="116748" grpId="0"/>
      <p:bldP spid="116749" grpId="0"/>
      <p:bldP spid="116750" grpId="0"/>
      <p:bldP spid="1167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p:nvPr/>
        </p:nvSpPr>
        <p:spPr>
          <a:xfrm>
            <a:off x="304800" y="1700213"/>
            <a:ext cx="8515350" cy="4522787"/>
          </a:xfrm>
          <a:prstGeom prst="rect">
            <a:avLst/>
          </a:prstGeom>
          <a:noFill/>
          <a:ln w="9525">
            <a:noFill/>
          </a:ln>
        </p:spPr>
        <p:txBody>
          <a:bodyPr anchor="t">
            <a:spAutoFit/>
          </a:bodyPr>
          <a:lstStyle/>
          <a:p>
            <a:r>
              <a:rPr lang="zh-CN" altLang="en-US" sz="3600" b="1" dirty="0">
                <a:solidFill>
                  <a:schemeClr val="hlink"/>
                </a:solidFill>
                <a:latin typeface="Times New Roman" panose="02020603050405020304" pitchFamily="18" charset="0"/>
                <a:ea typeface="黑体" panose="02010609060101010101" pitchFamily="2" charset="-122"/>
              </a:rPr>
              <a:t>    </a:t>
            </a:r>
            <a:r>
              <a:rPr lang="zh-CN" altLang="en-US" sz="3600" b="1" dirty="0">
                <a:solidFill>
                  <a:schemeClr val="hlink"/>
                </a:solidFill>
                <a:latin typeface="Times New Roman" panose="02020603050405020304" pitchFamily="18" charset="0"/>
                <a:ea typeface="华文新魏" pitchFamily="2" charset="-122"/>
              </a:rPr>
              <a:t>露出右臂（作为起义的标志），称为大楚。用土筑台并（在台上）宣誓，用（两）尉的头祭天。陈胜自立为将军，吴广做都尉。（首先）进攻大泽乡，收集大泽乡的军队，攻打蕲县。蕲县攻克后，就命令符离人葛婴率领部队招抚蕲县以东的地方，攻打铚、酂、苦、柘、谯等县，都攻克下来了</a:t>
            </a:r>
            <a:r>
              <a:rPr lang="zh-CN" altLang="en-US" sz="3200" b="1" dirty="0">
                <a:solidFill>
                  <a:schemeClr val="hlink"/>
                </a:solidFill>
                <a:latin typeface="Times New Roman" panose="02020603050405020304" pitchFamily="18" charset="0"/>
                <a:ea typeface="黑体" panose="02010609060101010101" pitchFamily="2" charset="-122"/>
              </a:rPr>
              <a:t>。</a:t>
            </a:r>
          </a:p>
        </p:txBody>
      </p:sp>
      <p:sp>
        <p:nvSpPr>
          <p:cNvPr id="41986" name="Text Box 3"/>
          <p:cNvSpPr txBox="1"/>
          <p:nvPr/>
        </p:nvSpPr>
        <p:spPr>
          <a:xfrm>
            <a:off x="179388" y="260350"/>
            <a:ext cx="8496300" cy="1800225"/>
          </a:xfrm>
          <a:prstGeom prst="rect">
            <a:avLst/>
          </a:prstGeom>
          <a:noFill/>
          <a:ln w="9525">
            <a:noFill/>
          </a:ln>
        </p:spPr>
        <p:txBody>
          <a:bodyPr anchor="t">
            <a:spAutoFit/>
          </a:bodyPr>
          <a:lstStyle/>
          <a:p>
            <a:pPr>
              <a:spcBef>
                <a:spcPct val="50000"/>
              </a:spcBef>
            </a:pPr>
            <a:r>
              <a:rPr lang="zh-CN" altLang="en-US" sz="2800" b="1" dirty="0">
                <a:latin typeface="Arial" panose="020B0604020202020204" pitchFamily="34" charset="0"/>
                <a:ea typeface="黑体" panose="02010609060101010101" pitchFamily="2" charset="-122"/>
              </a:rPr>
              <a:t>袒右，称大楚。为坛而盟，祭以尉首。陈胜自立为将军，吴广为都尉。攻大泽乡，收而攻蕲。蕲下，乃令符离人葛婴将兵徇蕲以东。攻铚、酂、苦、柘、谯皆下之。</a:t>
            </a:r>
            <a:r>
              <a:rPr lang="zh-CN" altLang="en-US" sz="1800" dirty="0">
                <a:latin typeface="Arial" panose="020B0604020202020204" pitchFamily="34" charset="0"/>
                <a:ea typeface="宋体" panose="02010600030101010101" pitchFamily="2" charset="-122"/>
              </a:rPr>
              <a:t> </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p:nvPr>
        </p:nvSpPr>
        <p:spPr>
          <a:xfrm>
            <a:off x="457200" y="0"/>
            <a:ext cx="8229600" cy="115888"/>
          </a:xfrm>
          <a:ln/>
        </p:spPr>
        <p:txBody>
          <a:bodyPr vert="horz" wrap="square" lIns="91440" tIns="45720" rIns="91440" bIns="45720" anchor="ctr"/>
          <a:lstStyle/>
          <a:p>
            <a:pPr eaLnBrk="1" hangingPunct="1"/>
            <a:endParaRPr lang="zh-CN" altLang="en-US" sz="4000" dirty="0"/>
          </a:p>
        </p:txBody>
      </p:sp>
      <p:sp>
        <p:nvSpPr>
          <p:cNvPr id="43010" name="Rectangle 3"/>
          <p:cNvSpPr>
            <a:spLocks noGrp="1"/>
          </p:cNvSpPr>
          <p:nvPr>
            <p:ph idx="1"/>
          </p:nvPr>
        </p:nvSpPr>
        <p:spPr>
          <a:xfrm>
            <a:off x="0" y="260350"/>
            <a:ext cx="9144000" cy="6408738"/>
          </a:xfrm>
          <a:ln/>
        </p:spPr>
        <p:txBody>
          <a:bodyPr vert="horz" wrap="square" lIns="91440" tIns="45720" rIns="91440" bIns="45720" anchor="t"/>
          <a:lstStyle/>
          <a:p>
            <a:pPr eaLnBrk="1" hangingPunct="1">
              <a:buNone/>
            </a:pPr>
            <a:r>
              <a:rPr lang="zh-CN" altLang="en-US" sz="4000" b="1" dirty="0">
                <a:solidFill>
                  <a:schemeClr val="hlink"/>
                </a:solidFill>
                <a:ea typeface="华文新魏" pitchFamily="2" charset="-122"/>
              </a:rPr>
              <a:t>                             </a:t>
            </a:r>
            <a:r>
              <a:rPr lang="zh-CN" altLang="en-US" sz="4800" b="1" dirty="0">
                <a:solidFill>
                  <a:schemeClr val="hlink"/>
                </a:solidFill>
                <a:ea typeface="华文新魏" pitchFamily="2" charset="-122"/>
              </a:rPr>
              <a:t>行军中沿途招收</a:t>
            </a:r>
            <a:r>
              <a:rPr lang="zh-CN" altLang="en-US" sz="4800" b="1" dirty="0">
                <a:solidFill>
                  <a:srgbClr val="C00000"/>
                </a:solidFill>
                <a:ea typeface="华文新魏" pitchFamily="2" charset="-122"/>
              </a:rPr>
              <a:t>士兵</a:t>
            </a:r>
            <a:r>
              <a:rPr lang="zh-CN" altLang="en-US" sz="4800" b="1" dirty="0">
                <a:solidFill>
                  <a:schemeClr val="hlink"/>
                </a:solidFill>
                <a:ea typeface="华文新魏" pitchFamily="2" charset="-122"/>
              </a:rPr>
              <a:t>，等打到陈县，已有战车六七百辆，骑兵一千多匹，士卒几万人。攻打陈县时，陈县的郡守和县令都不在，只有守丞和（他们）在城门洞中作战。起义军不能取胜，守丞被人杀死后，起义军才进城占据了陈县。</a:t>
            </a:r>
          </a:p>
        </p:txBody>
      </p:sp>
      <p:sp>
        <p:nvSpPr>
          <p:cNvPr id="43011" name="Text Box 4"/>
          <p:cNvSpPr txBox="1"/>
          <p:nvPr/>
        </p:nvSpPr>
        <p:spPr>
          <a:xfrm>
            <a:off x="250825" y="188913"/>
            <a:ext cx="8642350" cy="793750"/>
          </a:xfrm>
          <a:prstGeom prst="rect">
            <a:avLst/>
          </a:prstGeom>
          <a:noFill/>
          <a:ln w="9525">
            <a:noFill/>
          </a:ln>
        </p:spPr>
        <p:txBody>
          <a:bodyPr anchor="t">
            <a:spAutoFit/>
          </a:bodyPr>
          <a:lstStyle/>
          <a:p>
            <a:pPr>
              <a:spcBef>
                <a:spcPct val="50000"/>
              </a:spcBef>
            </a:pPr>
            <a:r>
              <a:rPr lang="zh-CN" altLang="en-US" sz="1800" b="1" dirty="0">
                <a:latin typeface="黑体" panose="02010609060101010101" pitchFamily="2" charset="-122"/>
                <a:ea typeface="黑体" panose="02010609060101010101" pitchFamily="2" charset="-122"/>
              </a:rPr>
              <a:t>行收兵。比至陈，车六七百乘，骑千余，卒数万人。攻陈，陈守令皆不在，独守丞与战谯门中。弗胜，守丞死，乃入据陈。</a:t>
            </a:r>
            <a:r>
              <a:rPr lang="zh-CN" altLang="en-US" sz="2800" b="1" dirty="0">
                <a:latin typeface="黑体" panose="02010609060101010101" pitchFamily="2" charset="-122"/>
                <a:ea typeface="黑体" panose="02010609060101010101" pitchFamily="2" charset="-122"/>
              </a:rPr>
              <a:t>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p:nvPr/>
        </p:nvSpPr>
        <p:spPr>
          <a:xfrm>
            <a:off x="323850" y="404813"/>
            <a:ext cx="8569325" cy="5453062"/>
          </a:xfrm>
          <a:prstGeom prst="rect">
            <a:avLst/>
          </a:prstGeom>
          <a:noFill/>
          <a:ln w="9525">
            <a:noFill/>
          </a:ln>
        </p:spPr>
        <p:txBody>
          <a:bodyPr anchor="t">
            <a:spAutoFit/>
          </a:bodyPr>
          <a:lstStyle/>
          <a:p>
            <a:r>
              <a:rPr lang="zh-CN" altLang="en-US" sz="3200" b="1" dirty="0">
                <a:latin typeface="Times New Roman" panose="02020603050405020304" pitchFamily="18" charset="0"/>
                <a:ea typeface="黑体" panose="02010609060101010101" pitchFamily="2" charset="-122"/>
              </a:rPr>
              <a:t>数日，号令</a:t>
            </a:r>
            <a:r>
              <a:rPr lang="zh-CN" altLang="en-US" sz="3200" b="1" dirty="0">
                <a:solidFill>
                  <a:srgbClr val="FF0000"/>
                </a:solidFill>
                <a:latin typeface="Times New Roman" panose="02020603050405020304" pitchFamily="18" charset="0"/>
                <a:ea typeface="黑体" panose="02010609060101010101" pitchFamily="2" charset="-122"/>
              </a:rPr>
              <a:t>召</a:t>
            </a:r>
            <a:r>
              <a:rPr lang="zh-CN" altLang="en-US" sz="3200" b="1" dirty="0">
                <a:latin typeface="Times New Roman" panose="02020603050405020304" pitchFamily="18" charset="0"/>
                <a:ea typeface="黑体" panose="02010609060101010101" pitchFamily="2" charset="-122"/>
              </a:rPr>
              <a:t>三老、豪杰与皆来</a:t>
            </a:r>
            <a:r>
              <a:rPr lang="zh-CN" altLang="en-US" sz="3200" b="1" dirty="0">
                <a:solidFill>
                  <a:srgbClr val="FF0000"/>
                </a:solidFill>
                <a:latin typeface="Times New Roman" panose="02020603050405020304" pitchFamily="18" charset="0"/>
                <a:ea typeface="黑体" panose="02010609060101010101" pitchFamily="2" charset="-122"/>
              </a:rPr>
              <a:t>会计</a:t>
            </a: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事。三老、豪杰皆曰：“将军</a:t>
            </a:r>
            <a:r>
              <a:rPr lang="zh-CN" altLang="en-US" sz="3200" b="1" dirty="0">
                <a:solidFill>
                  <a:srgbClr val="FF0000"/>
                </a:solidFill>
                <a:latin typeface="Times New Roman" panose="02020603050405020304" pitchFamily="18" charset="0"/>
                <a:ea typeface="黑体" panose="02010609060101010101" pitchFamily="2" charset="-122"/>
              </a:rPr>
              <a:t>身　被　　　　　</a:t>
            </a:r>
          </a:p>
          <a:p>
            <a:endParaRPr lang="zh-CN" altLang="en-US" sz="3200" b="1" dirty="0">
              <a:solidFill>
                <a:srgbClr val="FF0000"/>
              </a:solidFill>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坚</a:t>
            </a:r>
            <a:r>
              <a:rPr lang="zh-CN" altLang="en-US" sz="3200" b="1" dirty="0">
                <a:latin typeface="Times New Roman" panose="02020603050405020304" pitchFamily="18" charset="0"/>
                <a:ea typeface="黑体" panose="02010609060101010101" pitchFamily="2" charset="-122"/>
              </a:rPr>
              <a:t>执</a:t>
            </a:r>
            <a:r>
              <a:rPr lang="zh-CN" altLang="en-US" sz="3200" b="1" dirty="0">
                <a:solidFill>
                  <a:srgbClr val="FF0000"/>
                </a:solidFill>
                <a:latin typeface="Times New Roman" panose="02020603050405020304" pitchFamily="18" charset="0"/>
                <a:ea typeface="黑体" panose="02010609060101010101" pitchFamily="2" charset="-122"/>
              </a:rPr>
              <a:t>锐</a:t>
            </a:r>
            <a:r>
              <a:rPr lang="zh-CN" altLang="en-US" sz="3200" b="1" dirty="0">
                <a:latin typeface="Times New Roman" panose="02020603050405020304" pitchFamily="18" charset="0"/>
                <a:ea typeface="黑体" panose="02010609060101010101" pitchFamily="2" charset="-122"/>
              </a:rPr>
              <a:t>，伐无</a:t>
            </a:r>
            <a:r>
              <a:rPr lang="zh-CN" altLang="en-US" sz="3200" b="1" dirty="0">
                <a:solidFill>
                  <a:srgbClr val="FF0000"/>
                </a:solidFill>
                <a:latin typeface="Times New Roman" panose="02020603050405020304" pitchFamily="18" charset="0"/>
                <a:ea typeface="黑体" panose="02010609060101010101" pitchFamily="2" charset="-122"/>
              </a:rPr>
              <a:t>道</a:t>
            </a:r>
            <a:r>
              <a:rPr lang="zh-CN" altLang="en-US" sz="3200" b="1" dirty="0">
                <a:latin typeface="Times New Roman" panose="02020603050405020304" pitchFamily="18" charset="0"/>
                <a:ea typeface="黑体" panose="02010609060101010101" pitchFamily="2" charset="-122"/>
              </a:rPr>
              <a:t>，</a:t>
            </a:r>
            <a:r>
              <a:rPr lang="zh-CN" altLang="en-US" sz="3200" b="1" dirty="0">
                <a:solidFill>
                  <a:srgbClr val="FF0000"/>
                </a:solidFill>
                <a:latin typeface="Times New Roman" panose="02020603050405020304" pitchFamily="18" charset="0"/>
                <a:ea typeface="黑体" panose="02010609060101010101" pitchFamily="2" charset="-122"/>
              </a:rPr>
              <a:t>诛</a:t>
            </a:r>
            <a:r>
              <a:rPr lang="zh-CN" altLang="en-US" sz="3200" b="1" dirty="0">
                <a:latin typeface="Times New Roman" panose="02020603050405020304" pitchFamily="18" charset="0"/>
                <a:ea typeface="黑体" panose="02010609060101010101" pitchFamily="2" charset="-122"/>
              </a:rPr>
              <a:t>暴秦，复立楚国之</a:t>
            </a:r>
            <a:r>
              <a:rPr lang="zh-CN" altLang="en-US" sz="3200" b="1" dirty="0">
                <a:solidFill>
                  <a:srgbClr val="FF0000"/>
                </a:solidFill>
                <a:latin typeface="Times New Roman" panose="02020603050405020304" pitchFamily="18" charset="0"/>
                <a:ea typeface="黑体" panose="02010609060101010101" pitchFamily="2" charset="-122"/>
              </a:rPr>
              <a:t>社稷</a:t>
            </a:r>
            <a:r>
              <a:rPr lang="zh-CN" altLang="en-US" sz="3200" b="1" dirty="0">
                <a:latin typeface="Times New Roman" panose="02020603050405020304" pitchFamily="18" charset="0"/>
                <a:ea typeface="黑体" panose="02010609060101010101" pitchFamily="2" charset="-122"/>
              </a:rPr>
              <a:t>，</a:t>
            </a:r>
          </a:p>
          <a:p>
            <a:endParaRPr lang="zh-CN" altLang="en-US" sz="3200" b="1" dirty="0">
              <a:latin typeface="Times New Roman" panose="02020603050405020304" pitchFamily="18" charset="0"/>
              <a:ea typeface="黑体" panose="02010609060101010101" pitchFamily="2" charset="-122"/>
            </a:endParaRPr>
          </a:p>
          <a:p>
            <a:r>
              <a:rPr lang="zh-CN" altLang="en-US" sz="3200" b="1" dirty="0">
                <a:solidFill>
                  <a:srgbClr val="FF0000"/>
                </a:solidFill>
                <a:latin typeface="Times New Roman" panose="02020603050405020304" pitchFamily="18" charset="0"/>
                <a:ea typeface="黑体" panose="02010609060101010101" pitchFamily="2" charset="-122"/>
              </a:rPr>
              <a:t>功</a:t>
            </a:r>
            <a:r>
              <a:rPr lang="zh-CN" altLang="en-US" sz="3200" b="1" dirty="0">
                <a:latin typeface="Times New Roman" panose="02020603050405020304" pitchFamily="18" charset="0"/>
                <a:ea typeface="黑体" panose="02010609060101010101" pitchFamily="2" charset="-122"/>
              </a:rPr>
              <a:t>宜为王。”陈胜乃立为王，号为张楚。</a:t>
            </a:r>
            <a:r>
              <a:rPr lang="zh-CN" altLang="en-US" sz="3200" b="1" dirty="0">
                <a:solidFill>
                  <a:srgbClr val="FF0000"/>
                </a:solidFill>
                <a:latin typeface="Times New Roman" panose="02020603050405020304" pitchFamily="18" charset="0"/>
                <a:ea typeface="黑体" panose="02010609060101010101" pitchFamily="2" charset="-122"/>
              </a:rPr>
              <a:t>当此</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时，</a:t>
            </a:r>
            <a:r>
              <a:rPr lang="zh-CN" altLang="en-US" sz="3200" b="1" dirty="0">
                <a:solidFill>
                  <a:srgbClr val="FF0000"/>
                </a:solidFill>
                <a:latin typeface="Times New Roman" panose="02020603050405020304" pitchFamily="18" charset="0"/>
                <a:ea typeface="黑体" panose="02010609060101010101" pitchFamily="2" charset="-122"/>
              </a:rPr>
              <a:t>诸</a:t>
            </a:r>
            <a:r>
              <a:rPr lang="zh-CN" altLang="en-US" sz="3200" b="1" dirty="0">
                <a:latin typeface="Times New Roman" panose="02020603050405020304" pitchFamily="18" charset="0"/>
                <a:ea typeface="黑体" panose="02010609060101010101" pitchFamily="2" charset="-122"/>
              </a:rPr>
              <a:t>郡县</a:t>
            </a:r>
            <a:r>
              <a:rPr lang="zh-CN" altLang="en-US" sz="3200" b="1" dirty="0">
                <a:solidFill>
                  <a:srgbClr val="FF0000"/>
                </a:solidFill>
                <a:latin typeface="Times New Roman" panose="02020603050405020304" pitchFamily="18" charset="0"/>
                <a:ea typeface="黑体" panose="02010609060101010101" pitchFamily="2" charset="-122"/>
              </a:rPr>
              <a:t>苦</a:t>
            </a:r>
            <a:r>
              <a:rPr lang="zh-CN" altLang="en-US" sz="3200" b="1" dirty="0">
                <a:latin typeface="Times New Roman" panose="02020603050405020304" pitchFamily="18" charset="0"/>
                <a:ea typeface="黑体" panose="02010609060101010101" pitchFamily="2" charset="-122"/>
              </a:rPr>
              <a:t>秦吏者，皆</a:t>
            </a:r>
            <a:r>
              <a:rPr lang="zh-CN" altLang="en-US" sz="3200" b="1" dirty="0">
                <a:solidFill>
                  <a:srgbClr val="FF0000"/>
                </a:solidFill>
                <a:latin typeface="Times New Roman" panose="02020603050405020304" pitchFamily="18" charset="0"/>
                <a:ea typeface="黑体" panose="02010609060101010101" pitchFamily="2" charset="-122"/>
              </a:rPr>
              <a:t>刑</a:t>
            </a:r>
            <a:r>
              <a:rPr lang="zh-CN" altLang="en-US" sz="3200" b="1" dirty="0">
                <a:latin typeface="Times New Roman" panose="02020603050405020304" pitchFamily="18" charset="0"/>
                <a:ea typeface="黑体" panose="02010609060101010101" pitchFamily="2" charset="-122"/>
              </a:rPr>
              <a:t>其长吏，杀之</a:t>
            </a:r>
            <a:r>
              <a:rPr lang="zh-CN" altLang="en-US" sz="3200" b="1" dirty="0">
                <a:solidFill>
                  <a:srgbClr val="FF0000"/>
                </a:solidFill>
                <a:latin typeface="Times New Roman" panose="02020603050405020304" pitchFamily="18" charset="0"/>
                <a:ea typeface="黑体" panose="02010609060101010101" pitchFamily="2" charset="-122"/>
              </a:rPr>
              <a:t>以</a:t>
            </a:r>
            <a:r>
              <a:rPr lang="zh-CN" altLang="en-US" sz="3200" b="1" dirty="0">
                <a:latin typeface="Times New Roman" panose="02020603050405020304" pitchFamily="18" charset="0"/>
                <a:ea typeface="黑体" panose="02010609060101010101" pitchFamily="2" charset="-122"/>
              </a:rPr>
              <a:t>应</a:t>
            </a:r>
          </a:p>
          <a:p>
            <a:endParaRPr lang="zh-CN" altLang="en-US" sz="3200" b="1" dirty="0">
              <a:latin typeface="Times New Roman" panose="02020603050405020304" pitchFamily="18" charset="0"/>
              <a:ea typeface="黑体" panose="02010609060101010101" pitchFamily="2" charset="-122"/>
            </a:endParaRPr>
          </a:p>
          <a:p>
            <a:r>
              <a:rPr lang="zh-CN" altLang="en-US" sz="3200" b="1" dirty="0">
                <a:latin typeface="Times New Roman" panose="02020603050405020304" pitchFamily="18" charset="0"/>
                <a:ea typeface="黑体" panose="02010609060101010101" pitchFamily="2" charset="-122"/>
              </a:rPr>
              <a:t>陈涉。</a:t>
            </a:r>
          </a:p>
        </p:txBody>
      </p:sp>
      <p:sp>
        <p:nvSpPr>
          <p:cNvPr id="119811" name="Text Box 3"/>
          <p:cNvSpPr txBox="1"/>
          <p:nvPr/>
        </p:nvSpPr>
        <p:spPr>
          <a:xfrm>
            <a:off x="2051050" y="836613"/>
            <a:ext cx="121920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召集</a:t>
            </a:r>
          </a:p>
        </p:txBody>
      </p:sp>
      <p:sp>
        <p:nvSpPr>
          <p:cNvPr id="119812" name="Text Box 4"/>
          <p:cNvSpPr txBox="1"/>
          <p:nvPr/>
        </p:nvSpPr>
        <p:spPr>
          <a:xfrm>
            <a:off x="6821488" y="914400"/>
            <a:ext cx="2017712"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集会</a:t>
            </a:r>
            <a:r>
              <a:rPr lang="en-US" altLang="zh-CN" sz="3200" b="1" dirty="0">
                <a:solidFill>
                  <a:schemeClr val="hlink"/>
                </a:solidFill>
                <a:latin typeface="Times New Roman" panose="02020603050405020304" pitchFamily="18" charset="0"/>
                <a:ea typeface="黑体" panose="02010609060101010101" pitchFamily="2" charset="-122"/>
              </a:rPr>
              <a:t>,</a:t>
            </a:r>
            <a:r>
              <a:rPr lang="zh-CN" altLang="en-US" sz="3200" b="1" dirty="0">
                <a:solidFill>
                  <a:schemeClr val="hlink"/>
                </a:solidFill>
                <a:latin typeface="Times New Roman" panose="02020603050405020304" pitchFamily="18" charset="0"/>
                <a:ea typeface="黑体" panose="02010609060101010101" pitchFamily="2" charset="-122"/>
              </a:rPr>
              <a:t>商议</a:t>
            </a:r>
          </a:p>
        </p:txBody>
      </p:sp>
      <p:sp>
        <p:nvSpPr>
          <p:cNvPr id="119813" name="Text Box 5"/>
          <p:cNvSpPr txBox="1"/>
          <p:nvPr/>
        </p:nvSpPr>
        <p:spPr>
          <a:xfrm>
            <a:off x="5076825" y="1844675"/>
            <a:ext cx="1219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亲自</a:t>
            </a:r>
          </a:p>
        </p:txBody>
      </p:sp>
      <p:sp>
        <p:nvSpPr>
          <p:cNvPr id="119814" name="Text Box 6"/>
          <p:cNvSpPr txBox="1"/>
          <p:nvPr/>
        </p:nvSpPr>
        <p:spPr>
          <a:xfrm>
            <a:off x="6156325" y="1844675"/>
            <a:ext cx="273685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同“披”</a:t>
            </a:r>
            <a:r>
              <a:rPr lang="en-US" altLang="zh-CN" sz="3200" b="1" dirty="0">
                <a:solidFill>
                  <a:schemeClr val="hlink"/>
                </a:solidFill>
                <a:latin typeface="Times New Roman" panose="02020603050405020304" pitchFamily="18" charset="0"/>
                <a:ea typeface="黑体" panose="02010609060101010101" pitchFamily="2" charset="-122"/>
              </a:rPr>
              <a:t>,</a:t>
            </a:r>
            <a:r>
              <a:rPr lang="zh-CN" altLang="en-US" sz="3200" b="1" dirty="0">
                <a:solidFill>
                  <a:schemeClr val="hlink"/>
                </a:solidFill>
                <a:latin typeface="Times New Roman" panose="02020603050405020304" pitchFamily="18" charset="0"/>
                <a:ea typeface="黑体" panose="02010609060101010101" pitchFamily="2" charset="-122"/>
              </a:rPr>
              <a:t>披着</a:t>
            </a:r>
          </a:p>
        </p:txBody>
      </p:sp>
      <p:sp>
        <p:nvSpPr>
          <p:cNvPr id="119815" name="Text Box 7"/>
          <p:cNvSpPr txBox="1"/>
          <p:nvPr/>
        </p:nvSpPr>
        <p:spPr>
          <a:xfrm>
            <a:off x="0" y="2852738"/>
            <a:ext cx="1219200" cy="584200"/>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铠甲</a:t>
            </a:r>
          </a:p>
        </p:txBody>
      </p:sp>
      <p:sp>
        <p:nvSpPr>
          <p:cNvPr id="119816" name="Text Box 8"/>
          <p:cNvSpPr txBox="1"/>
          <p:nvPr/>
        </p:nvSpPr>
        <p:spPr>
          <a:xfrm>
            <a:off x="971550" y="2852738"/>
            <a:ext cx="121920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武器</a:t>
            </a:r>
          </a:p>
        </p:txBody>
      </p:sp>
      <p:sp>
        <p:nvSpPr>
          <p:cNvPr id="119817" name="Text Box 9"/>
          <p:cNvSpPr txBox="1"/>
          <p:nvPr/>
        </p:nvSpPr>
        <p:spPr>
          <a:xfrm>
            <a:off x="2484438" y="2852738"/>
            <a:ext cx="121920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道义</a:t>
            </a:r>
          </a:p>
        </p:txBody>
      </p:sp>
      <p:sp>
        <p:nvSpPr>
          <p:cNvPr id="119818" name="Text Box 10"/>
          <p:cNvSpPr txBox="1"/>
          <p:nvPr/>
        </p:nvSpPr>
        <p:spPr>
          <a:xfrm>
            <a:off x="3419475" y="2852738"/>
            <a:ext cx="121920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诛灭</a:t>
            </a:r>
          </a:p>
        </p:txBody>
      </p:sp>
      <p:sp>
        <p:nvSpPr>
          <p:cNvPr id="119819" name="Text Box 11"/>
          <p:cNvSpPr txBox="1"/>
          <p:nvPr/>
        </p:nvSpPr>
        <p:spPr>
          <a:xfrm>
            <a:off x="7315200" y="2819400"/>
            <a:ext cx="1219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国家</a:t>
            </a:r>
          </a:p>
        </p:txBody>
      </p:sp>
      <p:sp>
        <p:nvSpPr>
          <p:cNvPr id="119820" name="Text Box 12"/>
          <p:cNvSpPr txBox="1"/>
          <p:nvPr/>
        </p:nvSpPr>
        <p:spPr>
          <a:xfrm>
            <a:off x="250825" y="3860800"/>
            <a:ext cx="187325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论功劳</a:t>
            </a:r>
          </a:p>
        </p:txBody>
      </p:sp>
      <p:sp>
        <p:nvSpPr>
          <p:cNvPr id="119821" name="Text Box 13"/>
          <p:cNvSpPr txBox="1"/>
          <p:nvPr/>
        </p:nvSpPr>
        <p:spPr>
          <a:xfrm>
            <a:off x="4787900" y="4941888"/>
            <a:ext cx="1728788"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惩罚</a:t>
            </a:r>
          </a:p>
        </p:txBody>
      </p:sp>
      <p:sp>
        <p:nvSpPr>
          <p:cNvPr id="119822" name="Text Box 14"/>
          <p:cNvSpPr txBox="1"/>
          <p:nvPr/>
        </p:nvSpPr>
        <p:spPr>
          <a:xfrm>
            <a:off x="7667625" y="4868863"/>
            <a:ext cx="1219200" cy="579437"/>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来</a:t>
            </a:r>
          </a:p>
        </p:txBody>
      </p:sp>
      <p:sp>
        <p:nvSpPr>
          <p:cNvPr id="119823" name="Text Box 15"/>
          <p:cNvSpPr txBox="1"/>
          <p:nvPr/>
        </p:nvSpPr>
        <p:spPr>
          <a:xfrm>
            <a:off x="7162800" y="3810000"/>
            <a:ext cx="16002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在这个</a:t>
            </a:r>
          </a:p>
        </p:txBody>
      </p:sp>
      <p:sp>
        <p:nvSpPr>
          <p:cNvPr id="119824" name="Text Box 16"/>
          <p:cNvSpPr txBox="1"/>
          <p:nvPr/>
        </p:nvSpPr>
        <p:spPr>
          <a:xfrm>
            <a:off x="990600" y="4876800"/>
            <a:ext cx="10668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各个</a:t>
            </a:r>
          </a:p>
        </p:txBody>
      </p:sp>
      <p:sp>
        <p:nvSpPr>
          <p:cNvPr id="119825" name="Text Box 17"/>
          <p:cNvSpPr txBox="1"/>
          <p:nvPr/>
        </p:nvSpPr>
        <p:spPr>
          <a:xfrm>
            <a:off x="2209800" y="4876800"/>
            <a:ext cx="1143000" cy="579438"/>
          </a:xfrm>
          <a:prstGeom prst="rect">
            <a:avLst/>
          </a:prstGeom>
          <a:noFill/>
          <a:ln w="9525">
            <a:noFill/>
          </a:ln>
        </p:spPr>
        <p:txBody>
          <a:bodyPr anchor="t">
            <a:spAutoFit/>
          </a:bodyPr>
          <a:lstStyle/>
          <a:p>
            <a:r>
              <a:rPr lang="zh-CN" altLang="en-US" sz="3200" b="1" dirty="0">
                <a:solidFill>
                  <a:schemeClr val="hlink"/>
                </a:solidFill>
                <a:latin typeface="Times New Roman" panose="02020603050405020304" pitchFamily="18" charset="0"/>
                <a:ea typeface="黑体" panose="02010609060101010101" pitchFamily="2" charset="-122"/>
              </a:rPr>
              <a:t>苦于</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9811"/>
                                        </p:tgtEl>
                                        <p:attrNameLst>
                                          <p:attrName>style.visibility</p:attrName>
                                        </p:attrNameLst>
                                      </p:cBhvr>
                                      <p:to>
                                        <p:strVal val="visible"/>
                                      </p:to>
                                    </p:set>
                                    <p:animEffect transition="in" filter="box(in)">
                                      <p:cBhvr>
                                        <p:cTn id="7" dur="500"/>
                                        <p:tgtEl>
                                          <p:spTgt spid="1198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9812"/>
                                        </p:tgtEl>
                                        <p:attrNameLst>
                                          <p:attrName>style.visibility</p:attrName>
                                        </p:attrNameLst>
                                      </p:cBhvr>
                                      <p:to>
                                        <p:strVal val="visible"/>
                                      </p:to>
                                    </p:set>
                                    <p:animEffect transition="in" filter="box(in)">
                                      <p:cBhvr>
                                        <p:cTn id="12" dur="500"/>
                                        <p:tgtEl>
                                          <p:spTgt spid="1198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9813"/>
                                        </p:tgtEl>
                                        <p:attrNameLst>
                                          <p:attrName>style.visibility</p:attrName>
                                        </p:attrNameLst>
                                      </p:cBhvr>
                                      <p:to>
                                        <p:strVal val="visible"/>
                                      </p:to>
                                    </p:set>
                                    <p:animEffect transition="in" filter="box(in)">
                                      <p:cBhvr>
                                        <p:cTn id="17" dur="500"/>
                                        <p:tgtEl>
                                          <p:spTgt spid="1198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9814"/>
                                        </p:tgtEl>
                                        <p:attrNameLst>
                                          <p:attrName>style.visibility</p:attrName>
                                        </p:attrNameLst>
                                      </p:cBhvr>
                                      <p:to>
                                        <p:strVal val="visible"/>
                                      </p:to>
                                    </p:set>
                                    <p:animEffect transition="in" filter="box(in)">
                                      <p:cBhvr>
                                        <p:cTn id="22" dur="500"/>
                                        <p:tgtEl>
                                          <p:spTgt spid="1198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9815"/>
                                        </p:tgtEl>
                                        <p:attrNameLst>
                                          <p:attrName>style.visibility</p:attrName>
                                        </p:attrNameLst>
                                      </p:cBhvr>
                                      <p:to>
                                        <p:strVal val="visible"/>
                                      </p:to>
                                    </p:set>
                                    <p:animEffect transition="in" filter="box(in)">
                                      <p:cBhvr>
                                        <p:cTn id="27" dur="500"/>
                                        <p:tgtEl>
                                          <p:spTgt spid="1198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9816"/>
                                        </p:tgtEl>
                                        <p:attrNameLst>
                                          <p:attrName>style.visibility</p:attrName>
                                        </p:attrNameLst>
                                      </p:cBhvr>
                                      <p:to>
                                        <p:strVal val="visible"/>
                                      </p:to>
                                    </p:set>
                                    <p:animEffect transition="in" filter="box(in)">
                                      <p:cBhvr>
                                        <p:cTn id="32" dur="500"/>
                                        <p:tgtEl>
                                          <p:spTgt spid="1198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19817"/>
                                        </p:tgtEl>
                                        <p:attrNameLst>
                                          <p:attrName>style.visibility</p:attrName>
                                        </p:attrNameLst>
                                      </p:cBhvr>
                                      <p:to>
                                        <p:strVal val="visible"/>
                                      </p:to>
                                    </p:set>
                                    <p:animEffect transition="in" filter="box(in)">
                                      <p:cBhvr>
                                        <p:cTn id="37" dur="500"/>
                                        <p:tgtEl>
                                          <p:spTgt spid="119817"/>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19818"/>
                                        </p:tgtEl>
                                        <p:attrNameLst>
                                          <p:attrName>style.visibility</p:attrName>
                                        </p:attrNameLst>
                                      </p:cBhvr>
                                      <p:to>
                                        <p:strVal val="visible"/>
                                      </p:to>
                                    </p:set>
                                    <p:animEffect transition="in" filter="box(in)">
                                      <p:cBhvr>
                                        <p:cTn id="42" dur="500"/>
                                        <p:tgtEl>
                                          <p:spTgt spid="119818"/>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19819"/>
                                        </p:tgtEl>
                                        <p:attrNameLst>
                                          <p:attrName>style.visibility</p:attrName>
                                        </p:attrNameLst>
                                      </p:cBhvr>
                                      <p:to>
                                        <p:strVal val="visible"/>
                                      </p:to>
                                    </p:set>
                                    <p:animEffect transition="in" filter="box(in)">
                                      <p:cBhvr>
                                        <p:cTn id="47" dur="500"/>
                                        <p:tgtEl>
                                          <p:spTgt spid="11981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19820"/>
                                        </p:tgtEl>
                                        <p:attrNameLst>
                                          <p:attrName>style.visibility</p:attrName>
                                        </p:attrNameLst>
                                      </p:cBhvr>
                                      <p:to>
                                        <p:strVal val="visible"/>
                                      </p:to>
                                    </p:set>
                                    <p:animEffect transition="in" filter="box(in)">
                                      <p:cBhvr>
                                        <p:cTn id="52" dur="500"/>
                                        <p:tgtEl>
                                          <p:spTgt spid="119820"/>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19823"/>
                                        </p:tgtEl>
                                        <p:attrNameLst>
                                          <p:attrName>style.visibility</p:attrName>
                                        </p:attrNameLst>
                                      </p:cBhvr>
                                      <p:to>
                                        <p:strVal val="visible"/>
                                      </p:to>
                                    </p:set>
                                    <p:animEffect transition="in" filter="box(in)">
                                      <p:cBhvr>
                                        <p:cTn id="57" dur="500"/>
                                        <p:tgtEl>
                                          <p:spTgt spid="119823"/>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19824"/>
                                        </p:tgtEl>
                                        <p:attrNameLst>
                                          <p:attrName>style.visibility</p:attrName>
                                        </p:attrNameLst>
                                      </p:cBhvr>
                                      <p:to>
                                        <p:strVal val="visible"/>
                                      </p:to>
                                    </p:set>
                                    <p:animEffect transition="in" filter="box(in)">
                                      <p:cBhvr>
                                        <p:cTn id="62" dur="500"/>
                                        <p:tgtEl>
                                          <p:spTgt spid="119824"/>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119825"/>
                                        </p:tgtEl>
                                        <p:attrNameLst>
                                          <p:attrName>style.visibility</p:attrName>
                                        </p:attrNameLst>
                                      </p:cBhvr>
                                      <p:to>
                                        <p:strVal val="visible"/>
                                      </p:to>
                                    </p:set>
                                    <p:animEffect transition="in" filter="box(in)">
                                      <p:cBhvr>
                                        <p:cTn id="67" dur="500"/>
                                        <p:tgtEl>
                                          <p:spTgt spid="119825"/>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119821"/>
                                        </p:tgtEl>
                                        <p:attrNameLst>
                                          <p:attrName>style.visibility</p:attrName>
                                        </p:attrNameLst>
                                      </p:cBhvr>
                                      <p:to>
                                        <p:strVal val="visible"/>
                                      </p:to>
                                    </p:set>
                                    <p:animEffect transition="in" filter="box(in)">
                                      <p:cBhvr>
                                        <p:cTn id="72" dur="500"/>
                                        <p:tgtEl>
                                          <p:spTgt spid="119821"/>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119822"/>
                                        </p:tgtEl>
                                        <p:attrNameLst>
                                          <p:attrName>style.visibility</p:attrName>
                                        </p:attrNameLst>
                                      </p:cBhvr>
                                      <p:to>
                                        <p:strVal val="visible"/>
                                      </p:to>
                                    </p:set>
                                    <p:animEffect transition="in" filter="box(in)">
                                      <p:cBhvr>
                                        <p:cTn id="77" dur="500"/>
                                        <p:tgtEl>
                                          <p:spTgt spid="119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p:bldP spid="119812" grpId="0"/>
      <p:bldP spid="119813" grpId="0"/>
      <p:bldP spid="119814" grpId="0"/>
      <p:bldP spid="119815" grpId="0"/>
      <p:bldP spid="119816" grpId="0"/>
      <p:bldP spid="119817" grpId="0"/>
      <p:bldP spid="119818" grpId="0"/>
      <p:bldP spid="119819" grpId="0"/>
      <p:bldP spid="119820" grpId="0"/>
      <p:bldP spid="119821" grpId="0"/>
      <p:bldP spid="119822" grpId="0"/>
      <p:bldP spid="119823" grpId="0"/>
      <p:bldP spid="119824" grpId="0"/>
      <p:bldP spid="1198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027"/>
          <p:cNvSpPr txBox="1"/>
          <p:nvPr/>
        </p:nvSpPr>
        <p:spPr>
          <a:xfrm>
            <a:off x="1676400" y="1905000"/>
            <a:ext cx="5943600" cy="457200"/>
          </a:xfrm>
          <a:prstGeom prst="rect">
            <a:avLst/>
          </a:prstGeom>
          <a:noFill/>
          <a:ln w="9525">
            <a:noFill/>
          </a:ln>
        </p:spPr>
        <p:txBody>
          <a:bodyPr anchor="t">
            <a:spAutoFit/>
          </a:bodyPr>
          <a:lstStyle/>
          <a:p>
            <a:pPr>
              <a:spcBef>
                <a:spcPct val="50000"/>
              </a:spcBef>
            </a:pPr>
            <a:endParaRPr lang="zh-CN" altLang="en-US" dirty="0">
              <a:latin typeface="Times New Roman" panose="02020603050405020304" pitchFamily="18" charset="0"/>
            </a:endParaRPr>
          </a:p>
        </p:txBody>
      </p:sp>
      <p:sp>
        <p:nvSpPr>
          <p:cNvPr id="8195" name="Text Box 1028"/>
          <p:cNvSpPr txBox="1"/>
          <p:nvPr/>
        </p:nvSpPr>
        <p:spPr>
          <a:xfrm>
            <a:off x="838200" y="1219200"/>
            <a:ext cx="7981950" cy="5816600"/>
          </a:xfrm>
          <a:prstGeom prst="rect">
            <a:avLst/>
          </a:prstGeom>
          <a:noFill/>
          <a:ln w="9525">
            <a:noFill/>
          </a:ln>
        </p:spPr>
        <p:txBody>
          <a:bodyPr anchor="t">
            <a:spAutoFit/>
          </a:bodyPr>
          <a:lstStyle/>
          <a:p>
            <a:pPr>
              <a:spcBef>
                <a:spcPct val="50000"/>
              </a:spcBef>
            </a:pPr>
            <a:r>
              <a:rPr lang="zh-CN" altLang="en-US" b="1" u="sng" dirty="0">
                <a:latin typeface="宋体" panose="02010600030101010101" pitchFamily="2" charset="-122"/>
              </a:rPr>
              <a:t>12本纪，</a:t>
            </a:r>
            <a:r>
              <a:rPr lang="en-US" altLang="zh-CN" b="1" u="sng" dirty="0">
                <a:latin typeface="宋体" panose="02010600030101010101" pitchFamily="2" charset="-122"/>
              </a:rPr>
              <a:t>10</a:t>
            </a:r>
            <a:r>
              <a:rPr lang="zh-CN" altLang="en-US" b="1" u="sng" dirty="0">
                <a:latin typeface="宋体" panose="02010600030101010101" pitchFamily="2" charset="-122"/>
              </a:rPr>
              <a:t>表，</a:t>
            </a:r>
            <a:r>
              <a:rPr lang="en-US" altLang="zh-CN" b="1" u="sng" dirty="0">
                <a:latin typeface="宋体" panose="02010600030101010101" pitchFamily="2" charset="-122"/>
              </a:rPr>
              <a:t>8</a:t>
            </a:r>
            <a:r>
              <a:rPr lang="zh-CN" altLang="en-US" b="1" u="sng" dirty="0">
                <a:latin typeface="宋体" panose="02010600030101010101" pitchFamily="2" charset="-122"/>
              </a:rPr>
              <a:t>书，30世家，70列传，130篇52万字。</a:t>
            </a:r>
          </a:p>
          <a:p>
            <a:pPr>
              <a:spcBef>
                <a:spcPct val="50000"/>
              </a:spcBef>
            </a:pPr>
            <a:r>
              <a:rPr lang="zh-CN" altLang="en-US" b="1" dirty="0">
                <a:latin typeface="宋体" panose="02010600030101010101" pitchFamily="2" charset="-122"/>
              </a:rPr>
              <a:t>本纪：叙述帝王之事；</a:t>
            </a:r>
          </a:p>
          <a:p>
            <a:pPr>
              <a:spcBef>
                <a:spcPct val="50000"/>
              </a:spcBef>
            </a:pPr>
            <a:r>
              <a:rPr lang="zh-CN" altLang="en-US" b="1" dirty="0">
                <a:latin typeface="宋体" panose="02010600030101010101" pitchFamily="2" charset="-122"/>
              </a:rPr>
              <a:t>书：是个别事件的始末文献，与后世的专门科学史相近；</a:t>
            </a:r>
          </a:p>
          <a:p>
            <a:pPr>
              <a:spcBef>
                <a:spcPct val="50000"/>
              </a:spcBef>
            </a:pPr>
            <a:r>
              <a:rPr lang="zh-CN" altLang="en-US" b="1" dirty="0">
                <a:latin typeface="Arial" panose="020B0604020202020204" pitchFamily="34" charset="0"/>
              </a:rPr>
              <a:t>        分别叙述天文、历法、水利、经济、文化、艺术等</a:t>
            </a:r>
          </a:p>
          <a:p>
            <a:pPr>
              <a:spcBef>
                <a:spcPct val="50000"/>
              </a:spcBef>
            </a:pPr>
            <a:r>
              <a:rPr lang="zh-CN" altLang="en-US" b="1" dirty="0">
                <a:latin typeface="Arial" panose="020B0604020202020204" pitchFamily="34" charset="0"/>
              </a:rPr>
              <a:t>        方面的发展和现状，</a:t>
            </a:r>
            <a:endParaRPr lang="zh-CN" altLang="en-US" b="1" dirty="0">
              <a:latin typeface="宋体" panose="02010600030101010101" pitchFamily="2" charset="-122"/>
            </a:endParaRPr>
          </a:p>
          <a:p>
            <a:pPr>
              <a:spcBef>
                <a:spcPct val="50000"/>
              </a:spcBef>
            </a:pPr>
            <a:r>
              <a:rPr lang="zh-CN" altLang="en-US" b="1" dirty="0">
                <a:latin typeface="宋体" panose="02010600030101010101" pitchFamily="2" charset="-122"/>
              </a:rPr>
              <a:t>表：是各个历史时期的简单大事记，</a:t>
            </a:r>
          </a:p>
          <a:p>
            <a:pPr>
              <a:spcBef>
                <a:spcPct val="50000"/>
              </a:spcBef>
            </a:pPr>
            <a:r>
              <a:rPr lang="zh-CN" altLang="en-US" b="1" dirty="0">
                <a:latin typeface="宋体" panose="02010600030101010101" pitchFamily="2" charset="-122"/>
              </a:rPr>
              <a:t>    </a:t>
            </a:r>
            <a:r>
              <a:rPr lang="zh-CN" altLang="en-US" b="1" dirty="0">
                <a:latin typeface="Arial" panose="020B0604020202020204" pitchFamily="34" charset="0"/>
              </a:rPr>
              <a:t>全书叙事的联络和补充</a:t>
            </a:r>
            <a:r>
              <a:rPr lang="zh-CN" altLang="en-US" b="1" dirty="0">
                <a:latin typeface="宋体" panose="02010600030101010101" pitchFamily="2" charset="-122"/>
              </a:rPr>
              <a:t>；</a:t>
            </a:r>
          </a:p>
          <a:p>
            <a:pPr>
              <a:spcBef>
                <a:spcPct val="50000"/>
              </a:spcBef>
            </a:pPr>
            <a:r>
              <a:rPr lang="zh-CN" altLang="en-US" b="1" dirty="0">
                <a:latin typeface="宋体" panose="02010600030101010101" pitchFamily="2" charset="-122"/>
              </a:rPr>
              <a:t>世家：是贵族王侯的历史；</a:t>
            </a:r>
          </a:p>
          <a:p>
            <a:pPr>
              <a:spcBef>
                <a:spcPct val="50000"/>
              </a:spcBef>
            </a:pPr>
            <a:r>
              <a:rPr lang="zh-CN" altLang="en-US" b="1" dirty="0">
                <a:latin typeface="宋体" panose="02010600030101010101" pitchFamily="2" charset="-122"/>
              </a:rPr>
              <a:t>列传：</a:t>
            </a:r>
            <a:r>
              <a:rPr lang="zh-CN" altLang="en-US" b="1" dirty="0">
                <a:latin typeface="Arial" panose="020B0604020202020204" pitchFamily="34" charset="0"/>
              </a:rPr>
              <a:t>各种不同类型、不同阶层人物</a:t>
            </a:r>
            <a:r>
              <a:rPr lang="zh-CN" altLang="en-US" b="1" dirty="0">
                <a:latin typeface="宋体" panose="02010600030101010101" pitchFamily="2" charset="-122"/>
              </a:rPr>
              <a:t>的传记。</a:t>
            </a:r>
          </a:p>
          <a:p>
            <a:pPr>
              <a:spcBef>
                <a:spcPct val="50000"/>
              </a:spcBef>
            </a:pPr>
            <a:r>
              <a:rPr lang="zh-CN" altLang="en-US" dirty="0">
                <a:latin typeface="宋体" panose="02010600030101010101" pitchFamily="2" charset="-122"/>
              </a:rPr>
              <a:t/>
            </a:r>
            <a:br>
              <a:rPr lang="zh-CN" altLang="en-US" dirty="0">
                <a:latin typeface="宋体" panose="02010600030101010101" pitchFamily="2" charset="-122"/>
              </a:rPr>
            </a:br>
            <a:endParaRPr lang="zh-CN" altLang="en-US" dirty="0">
              <a:latin typeface="宋体" panose="02010600030101010101" pitchFamily="2" charset="-122"/>
            </a:endParaRPr>
          </a:p>
        </p:txBody>
      </p:sp>
      <p:sp>
        <p:nvSpPr>
          <p:cNvPr id="5" name="TextBox 4"/>
          <p:cNvSpPr txBox="1"/>
          <p:nvPr/>
        </p:nvSpPr>
        <p:spPr>
          <a:xfrm>
            <a:off x="3571868" y="500042"/>
            <a:ext cx="1210588" cy="707886"/>
          </a:xfrm>
          <a:prstGeom prst="rect">
            <a:avLst/>
          </a:prstGeom>
          <a:noFill/>
        </p:spPr>
        <p:txBody>
          <a:bodyPr wrap="none" rtlCol="0">
            <a:spAutoFit/>
          </a:bodyPr>
          <a:lstStyle/>
          <a:p>
            <a:r>
              <a:rPr lang="zh-CN" altLang="en-US" sz="4000" dirty="0" smtClean="0">
                <a:solidFill>
                  <a:srgbClr val="C00000"/>
                </a:solidFill>
                <a:latin typeface="微软雅黑" pitchFamily="34" charset="-122"/>
                <a:ea typeface="微软雅黑" pitchFamily="34" charset="-122"/>
              </a:rPr>
              <a:t>史记</a:t>
            </a:r>
            <a:endParaRPr lang="zh-CN" altLang="en-US" sz="4000" dirty="0">
              <a:solidFill>
                <a:srgbClr val="C00000"/>
              </a:solidFill>
              <a:latin typeface="微软雅黑" pitchFamily="34" charset="-122"/>
              <a:ea typeface="微软雅黑"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p:nvPr/>
        </p:nvSpPr>
        <p:spPr>
          <a:xfrm>
            <a:off x="179388" y="333375"/>
            <a:ext cx="8785225" cy="5262563"/>
          </a:xfrm>
          <a:prstGeom prst="rect">
            <a:avLst/>
          </a:prstGeom>
          <a:noFill/>
          <a:ln w="9525">
            <a:noFill/>
          </a:ln>
        </p:spPr>
        <p:txBody>
          <a:bodyPr anchor="t">
            <a:spAutoFit/>
          </a:bodyPr>
          <a:lstStyle/>
          <a:p>
            <a:pPr>
              <a:spcBef>
                <a:spcPct val="50000"/>
              </a:spcBef>
            </a:pPr>
            <a:r>
              <a:rPr lang="zh-CN" altLang="en-US" sz="3600" b="1" dirty="0">
                <a:solidFill>
                  <a:schemeClr val="hlink"/>
                </a:solidFill>
                <a:latin typeface="Times New Roman" panose="02020603050405020304" pitchFamily="18" charset="0"/>
                <a:ea typeface="黑体" panose="02010609060101010101" pitchFamily="2" charset="-122"/>
              </a:rPr>
              <a:t>　　                             </a:t>
            </a:r>
            <a:r>
              <a:rPr lang="zh-CN" altLang="en-US" sz="4800" b="1" dirty="0">
                <a:solidFill>
                  <a:schemeClr val="hlink"/>
                </a:solidFill>
                <a:latin typeface="华文新魏" pitchFamily="2" charset="-122"/>
                <a:ea typeface="华文新魏" pitchFamily="2" charset="-122"/>
              </a:rPr>
              <a:t>几天后，陈胜传令召集当地的乡官和有声望的人一起来集会议事。乡官和有声望的人都说：</a:t>
            </a:r>
            <a:r>
              <a:rPr lang="zh-CN" altLang="en-US" sz="4800" b="1" dirty="0">
                <a:solidFill>
                  <a:schemeClr val="hlink"/>
                </a:solidFill>
                <a:latin typeface="Times New Roman" panose="02020603050405020304" pitchFamily="18" charset="0"/>
                <a:ea typeface="华文新魏" pitchFamily="2" charset="-122"/>
              </a:rPr>
              <a:t>“</a:t>
            </a:r>
            <a:r>
              <a:rPr lang="zh-CN" altLang="en-US" sz="4800" b="1" dirty="0">
                <a:solidFill>
                  <a:schemeClr val="hlink"/>
                </a:solidFill>
                <a:latin typeface="华文新魏" pitchFamily="2" charset="-122"/>
                <a:ea typeface="华文新魏" pitchFamily="2" charset="-122"/>
              </a:rPr>
              <a:t>将军身穿铠甲，手拿着武器，讨伐诛杀残暴无道的秦国，再次确立楚国的国家，论功应当称为大王。</a:t>
            </a:r>
            <a:r>
              <a:rPr lang="zh-CN" altLang="en-US" sz="4800" b="1" dirty="0">
                <a:solidFill>
                  <a:schemeClr val="hlink"/>
                </a:solidFill>
                <a:latin typeface="Times New Roman" panose="02020603050405020304" pitchFamily="18" charset="0"/>
                <a:ea typeface="华文新魏" pitchFamily="2" charset="-122"/>
              </a:rPr>
              <a:t>”</a:t>
            </a:r>
            <a:endParaRPr lang="zh-CN" altLang="en-US" sz="4800" b="1" dirty="0">
              <a:solidFill>
                <a:schemeClr val="hlink"/>
              </a:solidFill>
              <a:latin typeface="华文新魏" pitchFamily="2" charset="-122"/>
              <a:ea typeface="华文新魏" pitchFamily="2" charset="-122"/>
            </a:endParaRPr>
          </a:p>
        </p:txBody>
      </p:sp>
      <p:sp>
        <p:nvSpPr>
          <p:cNvPr id="45058" name="Text Box 3"/>
          <p:cNvSpPr txBox="1"/>
          <p:nvPr/>
        </p:nvSpPr>
        <p:spPr>
          <a:xfrm>
            <a:off x="0" y="0"/>
            <a:ext cx="9144000" cy="731838"/>
          </a:xfrm>
          <a:prstGeom prst="rect">
            <a:avLst/>
          </a:prstGeom>
          <a:noFill/>
          <a:ln w="9525">
            <a:noFill/>
          </a:ln>
        </p:spPr>
        <p:txBody>
          <a:bodyPr anchor="t">
            <a:spAutoFit/>
          </a:bodyPr>
          <a:lstStyle/>
          <a:p>
            <a:pPr>
              <a:spcBef>
                <a:spcPct val="50000"/>
              </a:spcBef>
            </a:pPr>
            <a:r>
              <a:rPr lang="zh-CN" altLang="en-US" sz="1800" b="1" dirty="0">
                <a:latin typeface="黑体" panose="02010609060101010101" pitchFamily="2" charset="-122"/>
                <a:ea typeface="黑体" panose="02010609060101010101" pitchFamily="2" charset="-122"/>
              </a:rPr>
              <a:t>数日，号令召三老、豪杰与皆来会计事。三老、豪杰皆曰：「将军身被坚执锐，伐无道，诛暴秦，复立楚国之社稷，功宜为王。</a:t>
            </a:r>
            <a:r>
              <a:rPr lang="zh-CN" altLang="en-US" b="1" dirty="0">
                <a:latin typeface="黑体" panose="02010609060101010101" pitchFamily="2" charset="-122"/>
                <a:ea typeface="黑体" panose="0201060906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20834"/>
                                        </p:tgtEl>
                                        <p:attrNameLst>
                                          <p:attrName>style.visibility</p:attrName>
                                        </p:attrNameLst>
                                      </p:cBhvr>
                                      <p:to>
                                        <p:strVal val="visible"/>
                                      </p:to>
                                    </p:set>
                                    <p:anim calcmode="lin" valueType="num">
                                      <p:cBhvr>
                                        <p:cTn id="7" dur="500" fill="hold"/>
                                        <p:tgtEl>
                                          <p:spTgt spid="120834"/>
                                        </p:tgtEl>
                                        <p:attrNameLst>
                                          <p:attrName>ppt_w</p:attrName>
                                        </p:attrNameLst>
                                      </p:cBhvr>
                                      <p:tavLst>
                                        <p:tav tm="0">
                                          <p:val>
                                            <p:fltVal val="0"/>
                                          </p:val>
                                        </p:tav>
                                        <p:tav tm="100000">
                                          <p:val>
                                            <p:strVal val="#ppt_w"/>
                                          </p:val>
                                        </p:tav>
                                      </p:tavLst>
                                    </p:anim>
                                    <p:anim calcmode="lin" valueType="num">
                                      <p:cBhvr>
                                        <p:cTn id="8" dur="500" fill="hold"/>
                                        <p:tgtEl>
                                          <p:spTgt spid="120834"/>
                                        </p:tgtEl>
                                        <p:attrNameLst>
                                          <p:attrName>ppt_h</p:attrName>
                                        </p:attrNameLst>
                                      </p:cBhvr>
                                      <p:tavLst>
                                        <p:tav tm="0">
                                          <p:val>
                                            <p:fltVal val="0"/>
                                          </p:val>
                                        </p:tav>
                                        <p:tav tm="100000">
                                          <p:val>
                                            <p:strVal val="#ppt_h"/>
                                          </p:val>
                                        </p:tav>
                                      </p:tavLst>
                                    </p:anim>
                                    <p:anim calcmode="lin" valueType="num">
                                      <p:cBhvr>
                                        <p:cTn id="9" dur="500" fill="hold"/>
                                        <p:tgtEl>
                                          <p:spTgt spid="120834"/>
                                        </p:tgtEl>
                                        <p:attrNameLst>
                                          <p:attrName>style.rotation</p:attrName>
                                        </p:attrNameLst>
                                      </p:cBhvr>
                                      <p:tavLst>
                                        <p:tav tm="0">
                                          <p:val>
                                            <p:fltVal val="360"/>
                                          </p:val>
                                        </p:tav>
                                        <p:tav tm="100000">
                                          <p:val>
                                            <p:fltVal val="0"/>
                                          </p:val>
                                        </p:tav>
                                      </p:tavLst>
                                    </p:anim>
                                    <p:animEffect transition="in" filter="fade">
                                      <p:cBhvr>
                                        <p:cTn id="10" dur="500"/>
                                        <p:tgtEl>
                                          <p:spTgt spid="120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p:cNvSpPr>
          <p:nvPr>
            <p:ph type="title"/>
          </p:nvPr>
        </p:nvSpPr>
        <p:spPr>
          <a:xfrm>
            <a:off x="0" y="0"/>
            <a:ext cx="8686800" cy="71438"/>
          </a:xfrm>
          <a:ln/>
        </p:spPr>
        <p:txBody>
          <a:bodyPr vert="horz" wrap="square" lIns="91440" tIns="45720" rIns="91440" bIns="45720" anchor="ctr"/>
          <a:lstStyle/>
          <a:p>
            <a:pPr algn="l" eaLnBrk="1" hangingPunct="1"/>
            <a:endParaRPr lang="zh-CN" altLang="en-US" sz="4000" dirty="0"/>
          </a:p>
        </p:txBody>
      </p:sp>
      <p:sp>
        <p:nvSpPr>
          <p:cNvPr id="46082" name="Rectangle 3"/>
          <p:cNvSpPr>
            <a:spLocks noGrp="1"/>
          </p:cNvSpPr>
          <p:nvPr>
            <p:ph idx="1"/>
          </p:nvPr>
        </p:nvSpPr>
        <p:spPr>
          <a:xfrm>
            <a:off x="395288" y="476250"/>
            <a:ext cx="8291512" cy="5976938"/>
          </a:xfrm>
          <a:ln/>
        </p:spPr>
        <p:txBody>
          <a:bodyPr vert="horz" wrap="square" lIns="91440" tIns="45720" rIns="91440" bIns="45720" anchor="t"/>
          <a:lstStyle/>
          <a:p>
            <a:pPr eaLnBrk="1" hangingPunct="1">
              <a:spcBef>
                <a:spcPct val="50000"/>
              </a:spcBef>
              <a:buNone/>
            </a:pPr>
            <a:r>
              <a:rPr lang="zh-CN" altLang="en-US" sz="5400" b="1" dirty="0">
                <a:solidFill>
                  <a:schemeClr val="hlink"/>
                </a:solidFill>
                <a:ea typeface="华文新魏" pitchFamily="2" charset="-122"/>
              </a:rPr>
              <a:t>陈胜于是被拥戴称王，对外宣称要张大楚国。在这时，</a:t>
            </a:r>
            <a:r>
              <a:rPr lang="zh-CN" altLang="en-US" sz="5400" b="1" dirty="0">
                <a:solidFill>
                  <a:srgbClr val="FF0000"/>
                </a:solidFill>
                <a:ea typeface="华文新魏" pitchFamily="2" charset="-122"/>
              </a:rPr>
              <a:t>各郡县苦于秦朝官吏压迫的人都惩罚当地郡县长官，杀死他们来响应陈涉。</a:t>
            </a:r>
          </a:p>
          <a:p>
            <a:pPr eaLnBrk="1" hangingPunct="1"/>
            <a:endParaRPr lang="zh-CN" altLang="en-US" sz="5400" dirty="0"/>
          </a:p>
        </p:txBody>
      </p:sp>
      <p:sp>
        <p:nvSpPr>
          <p:cNvPr id="46083" name="Text Box 4"/>
          <p:cNvSpPr txBox="1"/>
          <p:nvPr/>
        </p:nvSpPr>
        <p:spPr>
          <a:xfrm>
            <a:off x="9144000" y="-7937"/>
            <a:ext cx="684213" cy="366712"/>
          </a:xfrm>
          <a:prstGeom prst="rect">
            <a:avLst/>
          </a:prstGeom>
          <a:noFill/>
          <a:ln w="9525">
            <a:noFill/>
          </a:ln>
        </p:spPr>
        <p:txBody>
          <a:bodyPr anchor="t">
            <a:spAutoFit/>
          </a:bodyPr>
          <a:lstStyle/>
          <a:p>
            <a:endParaRPr lang="zh-CN" altLang="en-US" sz="1800" dirty="0">
              <a:latin typeface="Arial" panose="020B0604020202020204" pitchFamily="34" charset="0"/>
              <a:ea typeface="宋体" panose="02010600030101010101" pitchFamily="2" charset="-122"/>
            </a:endParaRPr>
          </a:p>
        </p:txBody>
      </p:sp>
      <p:sp>
        <p:nvSpPr>
          <p:cNvPr id="46084" name="Text Box 5"/>
          <p:cNvSpPr txBox="1"/>
          <p:nvPr/>
        </p:nvSpPr>
        <p:spPr>
          <a:xfrm>
            <a:off x="179388" y="0"/>
            <a:ext cx="8785225" cy="366713"/>
          </a:xfrm>
          <a:prstGeom prst="rect">
            <a:avLst/>
          </a:prstGeom>
          <a:noFill/>
          <a:ln w="9525">
            <a:noFill/>
          </a:ln>
        </p:spPr>
        <p:txBody>
          <a:bodyPr anchor="t">
            <a:spAutoFit/>
          </a:bodyPr>
          <a:lstStyle/>
          <a:p>
            <a:pPr>
              <a:spcBef>
                <a:spcPct val="50000"/>
              </a:spcBef>
            </a:pPr>
            <a:r>
              <a:rPr lang="zh-CN" altLang="en-US" sz="1800" b="1" dirty="0">
                <a:solidFill>
                  <a:schemeClr val="tx2"/>
                </a:solidFill>
                <a:latin typeface="黑体" panose="02010609060101010101" pitchFamily="2" charset="-122"/>
                <a:ea typeface="黑体" panose="02010609060101010101" pitchFamily="2" charset="-122"/>
              </a:rPr>
              <a:t>陈涉乃立为王，号为张楚。 当此时，诸郡县苦秦吏者，皆刑其长吏，杀之以应陈涉。</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p:nvPr/>
        </p:nvSpPr>
        <p:spPr>
          <a:xfrm>
            <a:off x="684213" y="2133600"/>
            <a:ext cx="7956550" cy="1554163"/>
          </a:xfrm>
          <a:prstGeom prst="rect">
            <a:avLst/>
          </a:prstGeom>
          <a:noFill/>
          <a:ln w="9525">
            <a:noFill/>
          </a:ln>
        </p:spPr>
        <p:txBody>
          <a:bodyPr anchor="t">
            <a:spAutoFit/>
          </a:bodyPr>
          <a:lstStyle/>
          <a:p>
            <a:r>
              <a:rPr lang="en-US" altLang="zh-CN" sz="3200" b="1" dirty="0">
                <a:latin typeface="Times New Roman" panose="02020603050405020304" pitchFamily="18" charset="0"/>
              </a:rPr>
              <a:t>1</a:t>
            </a:r>
            <a:r>
              <a:rPr lang="zh-CN" altLang="en-US" sz="3200" b="1" dirty="0">
                <a:latin typeface="Times New Roman" panose="02020603050405020304" pitchFamily="18" charset="0"/>
                <a:ea typeface="宋体" panose="02010600030101010101" pitchFamily="2" charset="-122"/>
              </a:rPr>
              <a:t>、本段开头描述了哪三个场面？反映了什么精神？</a:t>
            </a:r>
          </a:p>
          <a:p>
            <a:r>
              <a:rPr lang="zh-CN" altLang="en-US" sz="3200" b="1" dirty="0">
                <a:latin typeface="Times New Roman" panose="02020603050405020304" pitchFamily="18" charset="0"/>
                <a:ea typeface="宋体" panose="02010600030101010101" pitchFamily="2" charset="-122"/>
              </a:rPr>
              <a:t>“</a:t>
            </a:r>
            <a:r>
              <a:rPr lang="en-US" altLang="zh-CN" sz="3200" b="1" dirty="0">
                <a:latin typeface="Times New Roman" panose="02020603050405020304" pitchFamily="18" charset="0"/>
              </a:rPr>
              <a:t>__________”“_</a:t>
            </a:r>
            <a:r>
              <a:rPr lang="en-US" altLang="zh-CN" sz="3200" b="1" dirty="0">
                <a:solidFill>
                  <a:schemeClr val="folHlink"/>
                </a:solidFill>
                <a:latin typeface="Times New Roman" panose="02020603050405020304" pitchFamily="18" charset="0"/>
              </a:rPr>
              <a:t>_________</a:t>
            </a:r>
            <a:r>
              <a:rPr lang="en-US" altLang="zh-CN" sz="3200" b="1" dirty="0">
                <a:latin typeface="Times New Roman" panose="02020603050405020304" pitchFamily="18" charset="0"/>
              </a:rPr>
              <a:t>_”“__________”</a:t>
            </a:r>
          </a:p>
        </p:txBody>
      </p:sp>
      <p:sp>
        <p:nvSpPr>
          <p:cNvPr id="136195" name="Rectangle 3"/>
          <p:cNvSpPr/>
          <p:nvPr/>
        </p:nvSpPr>
        <p:spPr>
          <a:xfrm>
            <a:off x="1042988" y="3068638"/>
            <a:ext cx="1816100" cy="579437"/>
          </a:xfrm>
          <a:prstGeom prst="rect">
            <a:avLst/>
          </a:prstGeom>
          <a:noFill/>
          <a:ln w="9525">
            <a:noFill/>
          </a:ln>
        </p:spPr>
        <p:txBody>
          <a:bodyPr wrap="none" anchor="t">
            <a:spAutoFit/>
          </a:bodyPr>
          <a:lstStyle/>
          <a:p>
            <a:r>
              <a:rPr lang="zh-CN" altLang="en-US" sz="3200" b="1" dirty="0">
                <a:solidFill>
                  <a:srgbClr val="FF00FF"/>
                </a:solidFill>
                <a:latin typeface="Times New Roman" panose="02020603050405020304" pitchFamily="18" charset="0"/>
                <a:ea typeface="宋体" panose="02010600030101010101" pitchFamily="2" charset="-122"/>
              </a:rPr>
              <a:t>并杀两尉</a:t>
            </a:r>
          </a:p>
        </p:txBody>
      </p:sp>
      <p:sp>
        <p:nvSpPr>
          <p:cNvPr id="136196" name="Rectangle 4"/>
          <p:cNvSpPr/>
          <p:nvPr/>
        </p:nvSpPr>
        <p:spPr>
          <a:xfrm>
            <a:off x="3635375" y="3068638"/>
            <a:ext cx="1816100" cy="579437"/>
          </a:xfrm>
          <a:prstGeom prst="rect">
            <a:avLst/>
          </a:prstGeom>
          <a:noFill/>
          <a:ln w="9525">
            <a:noFill/>
          </a:ln>
        </p:spPr>
        <p:txBody>
          <a:bodyPr wrap="none" anchor="t">
            <a:spAutoFit/>
          </a:bodyPr>
          <a:lstStyle/>
          <a:p>
            <a:r>
              <a:rPr lang="zh-CN" altLang="en-US" sz="3200" b="1" dirty="0">
                <a:solidFill>
                  <a:srgbClr val="FF00FF"/>
                </a:solidFill>
                <a:latin typeface="Times New Roman" panose="02020603050405020304" pitchFamily="18" charset="0"/>
                <a:ea typeface="宋体" panose="02010600030101010101" pitchFamily="2" charset="-122"/>
              </a:rPr>
              <a:t>召令徒属</a:t>
            </a:r>
          </a:p>
        </p:txBody>
      </p:sp>
      <p:sp>
        <p:nvSpPr>
          <p:cNvPr id="136197" name="Rectangle 5"/>
          <p:cNvSpPr/>
          <p:nvPr/>
        </p:nvSpPr>
        <p:spPr>
          <a:xfrm>
            <a:off x="6227763" y="2997200"/>
            <a:ext cx="1816100" cy="579438"/>
          </a:xfrm>
          <a:prstGeom prst="rect">
            <a:avLst/>
          </a:prstGeom>
          <a:noFill/>
          <a:ln w="9525">
            <a:noFill/>
          </a:ln>
        </p:spPr>
        <p:txBody>
          <a:bodyPr wrap="none" anchor="t">
            <a:spAutoFit/>
          </a:bodyPr>
          <a:lstStyle/>
          <a:p>
            <a:r>
              <a:rPr lang="zh-CN" altLang="en-US" sz="3200" b="1" dirty="0">
                <a:solidFill>
                  <a:srgbClr val="FF00FF"/>
                </a:solidFill>
                <a:latin typeface="Times New Roman" panose="02020603050405020304" pitchFamily="18" charset="0"/>
                <a:ea typeface="宋体" panose="02010600030101010101" pitchFamily="2" charset="-122"/>
              </a:rPr>
              <a:t>为坛而盟</a:t>
            </a:r>
          </a:p>
        </p:txBody>
      </p:sp>
      <p:sp>
        <p:nvSpPr>
          <p:cNvPr id="45062" name="PubRRectCallout"/>
          <p:cNvSpPr>
            <a:spLocks noEditPoints="1"/>
          </p:cNvSpPr>
          <p:nvPr/>
        </p:nvSpPr>
        <p:spPr>
          <a:xfrm flipV="1">
            <a:off x="611188" y="3716338"/>
            <a:ext cx="7704137" cy="2232025"/>
          </a:xfrm>
          <a:custGeom>
            <a:avLst/>
            <a:gdLst>
              <a:gd name="txL" fmla="*/ 0 w 21600"/>
              <a:gd name="txT" fmla="*/ 0 h 21600"/>
              <a:gd name="txR" fmla="*/ 21600 w 21600"/>
              <a:gd name="txB" fmla="*/ 21600 h 21600"/>
            </a:gdLst>
            <a:ahLst/>
            <a:cxnLst>
              <a:cxn ang="17694720">
                <a:pos x="3852069" y="0"/>
              </a:cxn>
              <a:cxn ang="11796480">
                <a:pos x="0" y="892603"/>
              </a:cxn>
              <a:cxn ang="5898240">
                <a:pos x="3069885" y="2232025"/>
              </a:cxn>
              <a:cxn ang="5898240">
                <a:pos x="3852069" y="1785310"/>
              </a:cxn>
              <a:cxn ang="0">
                <a:pos x="7704137" y="892603"/>
              </a:cxn>
            </a:cxnLst>
            <a:rect l="txL" t="txT" r="txR" b="txB"/>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rgbClr val="FFBE7D"/>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rot="10800000" anchor="t"/>
          <a:lstStyle/>
          <a:p>
            <a:r>
              <a:rPr lang="zh-CN" altLang="en-US" sz="3200" b="1" dirty="0">
                <a:latin typeface="Times New Roman" panose="02020603050405020304" pitchFamily="18" charset="0"/>
                <a:ea typeface="宋体" panose="02010600030101010101" pitchFamily="2" charset="-122"/>
              </a:rPr>
              <a:t>表现了陈胜、吴广的</a:t>
            </a:r>
            <a:r>
              <a:rPr lang="zh-CN" altLang="en-US" sz="3200" b="1" dirty="0">
                <a:solidFill>
                  <a:srgbClr val="FF0000"/>
                </a:solidFill>
                <a:latin typeface="Times New Roman" panose="02020603050405020304" pitchFamily="18" charset="0"/>
                <a:ea typeface="宋体" panose="02010600030101010101" pitchFamily="2" charset="-122"/>
              </a:rPr>
              <a:t>机智勇敢和反抗斗争精神</a:t>
            </a:r>
            <a:r>
              <a:rPr lang="zh-CN" altLang="en-US" sz="3200" b="1" dirty="0">
                <a:latin typeface="Times New Roman" panose="02020603050405020304" pitchFamily="18" charset="0"/>
                <a:ea typeface="宋体" panose="02010600030101010101" pitchFamily="2" charset="-122"/>
              </a:rPr>
              <a:t>。这三个场面，体现了陈胜、吴广把起义运动计划得十分周密，</a:t>
            </a:r>
            <a:r>
              <a:rPr lang="zh-CN" altLang="en-US" sz="3200" b="1" dirty="0">
                <a:solidFill>
                  <a:srgbClr val="FF0000"/>
                </a:solidFill>
                <a:latin typeface="Times New Roman" panose="02020603050405020304" pitchFamily="18" charset="0"/>
                <a:ea typeface="宋体" panose="02010600030101010101" pitchFamily="2" charset="-122"/>
              </a:rPr>
              <a:t>很有谋略</a:t>
            </a:r>
            <a:r>
              <a:rPr lang="zh-CN" altLang="en-US" sz="3200" b="1" dirty="0">
                <a:latin typeface="Times New Roman" panose="02020603050405020304" pitchFamily="18" charset="0"/>
                <a:ea typeface="宋体" panose="02010600030101010101" pitchFamily="2" charset="-122"/>
              </a:rPr>
              <a:t>。</a:t>
            </a:r>
          </a:p>
        </p:txBody>
      </p:sp>
      <p:sp>
        <p:nvSpPr>
          <p:cNvPr id="47110" name="Text Box 7"/>
          <p:cNvSpPr txBox="1"/>
          <p:nvPr/>
        </p:nvSpPr>
        <p:spPr>
          <a:xfrm>
            <a:off x="684213" y="765175"/>
            <a:ext cx="5111750" cy="701675"/>
          </a:xfrm>
          <a:prstGeom prst="rect">
            <a:avLst/>
          </a:prstGeom>
          <a:noFill/>
          <a:ln w="9525">
            <a:noFill/>
          </a:ln>
        </p:spPr>
        <p:txBody>
          <a:bodyPr anchor="t">
            <a:spAutoFit/>
          </a:bodyPr>
          <a:lstStyle/>
          <a:p>
            <a:pPr>
              <a:spcBef>
                <a:spcPct val="50000"/>
              </a:spcBef>
            </a:pPr>
            <a:r>
              <a:rPr lang="zh-CN" altLang="en-US" sz="4000" b="1" dirty="0">
                <a:latin typeface="Times New Roman" panose="02020603050405020304" pitchFamily="18" charset="0"/>
                <a:ea typeface="宋体" panose="02010600030101010101" pitchFamily="2" charset="-122"/>
              </a:rPr>
              <a:t>思考</a:t>
            </a:r>
            <a:r>
              <a:rPr lang="en-US" altLang="zh-CN" sz="4000" b="1" dirty="0">
                <a:latin typeface="Times New Roman" panose="02020603050405020304"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6195"/>
                                        </p:tgtEl>
                                        <p:attrNameLst>
                                          <p:attrName>style.visibility</p:attrName>
                                        </p:attrNameLst>
                                      </p:cBhvr>
                                      <p:to>
                                        <p:strVal val="visible"/>
                                      </p:to>
                                    </p:set>
                                    <p:anim calcmode="lin" valueType="num">
                                      <p:cBhvr additive="base">
                                        <p:cTn id="7" dur="500" fill="hold"/>
                                        <p:tgtEl>
                                          <p:spTgt spid="136195"/>
                                        </p:tgtEl>
                                        <p:attrNameLst>
                                          <p:attrName>ppt_x</p:attrName>
                                        </p:attrNameLst>
                                      </p:cBhvr>
                                      <p:tavLst>
                                        <p:tav tm="0">
                                          <p:val>
                                            <p:strVal val="#ppt_x"/>
                                          </p:val>
                                        </p:tav>
                                        <p:tav tm="100000">
                                          <p:val>
                                            <p:strVal val="#ppt_x"/>
                                          </p:val>
                                        </p:tav>
                                      </p:tavLst>
                                    </p:anim>
                                    <p:anim calcmode="lin" valueType="num">
                                      <p:cBhvr additive="base">
                                        <p:cTn id="8" dur="500" fill="hold"/>
                                        <p:tgtEl>
                                          <p:spTgt spid="1361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6196"/>
                                        </p:tgtEl>
                                        <p:attrNameLst>
                                          <p:attrName>style.visibility</p:attrName>
                                        </p:attrNameLst>
                                      </p:cBhvr>
                                      <p:to>
                                        <p:strVal val="visible"/>
                                      </p:to>
                                    </p:set>
                                    <p:anim calcmode="lin" valueType="num">
                                      <p:cBhvr additive="base">
                                        <p:cTn id="13" dur="500" fill="hold"/>
                                        <p:tgtEl>
                                          <p:spTgt spid="136196"/>
                                        </p:tgtEl>
                                        <p:attrNameLst>
                                          <p:attrName>ppt_x</p:attrName>
                                        </p:attrNameLst>
                                      </p:cBhvr>
                                      <p:tavLst>
                                        <p:tav tm="0">
                                          <p:val>
                                            <p:strVal val="#ppt_x"/>
                                          </p:val>
                                        </p:tav>
                                        <p:tav tm="100000">
                                          <p:val>
                                            <p:strVal val="#ppt_x"/>
                                          </p:val>
                                        </p:tav>
                                      </p:tavLst>
                                    </p:anim>
                                    <p:anim calcmode="lin" valueType="num">
                                      <p:cBhvr additive="base">
                                        <p:cTn id="14" dur="500" fill="hold"/>
                                        <p:tgtEl>
                                          <p:spTgt spid="1361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6197"/>
                                        </p:tgtEl>
                                        <p:attrNameLst>
                                          <p:attrName>style.visibility</p:attrName>
                                        </p:attrNameLst>
                                      </p:cBhvr>
                                      <p:to>
                                        <p:strVal val="visible"/>
                                      </p:to>
                                    </p:set>
                                    <p:anim calcmode="lin" valueType="num">
                                      <p:cBhvr additive="base">
                                        <p:cTn id="19" dur="500" fill="hold"/>
                                        <p:tgtEl>
                                          <p:spTgt spid="136197"/>
                                        </p:tgtEl>
                                        <p:attrNameLst>
                                          <p:attrName>ppt_x</p:attrName>
                                        </p:attrNameLst>
                                      </p:cBhvr>
                                      <p:tavLst>
                                        <p:tav tm="0">
                                          <p:val>
                                            <p:strVal val="#ppt_x"/>
                                          </p:val>
                                        </p:tav>
                                        <p:tav tm="100000">
                                          <p:val>
                                            <p:strVal val="#ppt_x"/>
                                          </p:val>
                                        </p:tav>
                                      </p:tavLst>
                                    </p:anim>
                                    <p:anim calcmode="lin" valueType="num">
                                      <p:cBhvr additive="base">
                                        <p:cTn id="20" dur="500" fill="hold"/>
                                        <p:tgtEl>
                                          <p:spTgt spid="13619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45062"/>
                                        </p:tgtEl>
                                        <p:attrNameLst>
                                          <p:attrName>style.visibility</p:attrName>
                                        </p:attrNameLst>
                                      </p:cBhvr>
                                      <p:to>
                                        <p:strVal val="visible"/>
                                      </p:to>
                                    </p:set>
                                    <p:animEffect transition="in" filter="box(in)">
                                      <p:cBhvr>
                                        <p:cTn id="25" dur="500"/>
                                        <p:tgtEl>
                                          <p:spTgt spid="45062"/>
                                        </p:tgtEl>
                                      </p:cBhvr>
                                    </p:animEffect>
                                  </p:childTnLst>
                                  <p:subTnLst>
                                    <p:set>
                                      <p:cBhvr override="childStyle">
                                        <p:cTn dur="1" fill="hold" display="0" masterRel="nextClick" afterEffect="1"/>
                                        <p:tgtEl>
                                          <p:spTgt spid="4506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p:bldP spid="136196" grpId="0"/>
      <p:bldP spid="136197" grpId="0"/>
      <p:bldP spid="4506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2"/>
          <p:cNvSpPr txBox="1"/>
          <p:nvPr/>
        </p:nvSpPr>
        <p:spPr>
          <a:xfrm>
            <a:off x="395288" y="549275"/>
            <a:ext cx="7848600" cy="1006475"/>
          </a:xfrm>
          <a:prstGeom prst="rect">
            <a:avLst/>
          </a:prstGeom>
          <a:noFill/>
          <a:ln w="9525">
            <a:noFill/>
          </a:ln>
        </p:spPr>
        <p:txBody>
          <a:bodyPr anchor="t">
            <a:spAutoFit/>
          </a:bodyPr>
          <a:lstStyle/>
          <a:p>
            <a:pPr>
              <a:spcBef>
                <a:spcPct val="50000"/>
              </a:spcBef>
            </a:pPr>
            <a:r>
              <a:rPr lang="en-US" altLang="zh-CN" sz="3000" b="1" dirty="0">
                <a:latin typeface="Times New Roman" panose="02020603050405020304" pitchFamily="18" charset="0"/>
              </a:rPr>
              <a:t>2  “</a:t>
            </a:r>
            <a:r>
              <a:rPr lang="zh-CN" altLang="en-US" sz="3000" b="1" dirty="0">
                <a:latin typeface="Times New Roman" panose="02020603050405020304" pitchFamily="18" charset="0"/>
                <a:ea typeface="宋体" panose="02010600030101010101" pitchFamily="2" charset="-122"/>
              </a:rPr>
              <a:t>且壮士不死即已，死即举大名耳，王侯将相宁有种乎！”这句话的思想含义是什么？</a:t>
            </a:r>
            <a:endParaRPr lang="zh-CN" altLang="en-US" sz="3000" b="1" dirty="0">
              <a:latin typeface="Times New Roman" panose="02020603050405020304" pitchFamily="18" charset="0"/>
              <a:ea typeface="华文新魏" pitchFamily="2" charset="-122"/>
            </a:endParaRPr>
          </a:p>
        </p:txBody>
      </p:sp>
      <p:sp>
        <p:nvSpPr>
          <p:cNvPr id="137219" name="Text Box 3"/>
          <p:cNvSpPr txBox="1"/>
          <p:nvPr/>
        </p:nvSpPr>
        <p:spPr>
          <a:xfrm>
            <a:off x="684213" y="1628775"/>
            <a:ext cx="7543800" cy="1463675"/>
          </a:xfrm>
          <a:prstGeom prst="rect">
            <a:avLst/>
          </a:prstGeom>
          <a:noFill/>
          <a:ln w="9525">
            <a:noFill/>
          </a:ln>
        </p:spPr>
        <p:txBody>
          <a:bodyPr anchor="t">
            <a:spAutoFit/>
          </a:bodyPr>
          <a:lstStyle/>
          <a:p>
            <a:pPr>
              <a:spcBef>
                <a:spcPct val="50000"/>
              </a:spcBef>
            </a:pPr>
            <a:r>
              <a:rPr lang="zh-CN" altLang="en-US" sz="3000" b="1" dirty="0">
                <a:solidFill>
                  <a:srgbClr val="0000FF"/>
                </a:solidFill>
                <a:latin typeface="Times New Roman" panose="02020603050405020304" pitchFamily="18" charset="0"/>
                <a:ea typeface="宋体" panose="02010600030101010101" pitchFamily="2" charset="-122"/>
              </a:rPr>
              <a:t>        这句话表达了陈胜等人敢做敢为，要做天下主人的英雄气概，对封建等级制度进行否定。这种思想在当时是难能可贵的。</a:t>
            </a:r>
            <a:endParaRPr lang="zh-CN" altLang="en-US" sz="3000" b="1" dirty="0">
              <a:solidFill>
                <a:srgbClr val="0000FF"/>
              </a:solidFill>
              <a:latin typeface="Times New Roman" panose="02020603050405020304" pitchFamily="18" charset="0"/>
              <a:ea typeface="华文新魏" pitchFamily="2" charset="-122"/>
            </a:endParaRPr>
          </a:p>
        </p:txBody>
      </p:sp>
      <p:sp>
        <p:nvSpPr>
          <p:cNvPr id="48131" name="Text Box 4"/>
          <p:cNvSpPr txBox="1"/>
          <p:nvPr/>
        </p:nvSpPr>
        <p:spPr>
          <a:xfrm>
            <a:off x="685800" y="3048000"/>
            <a:ext cx="7391400" cy="1006475"/>
          </a:xfrm>
          <a:prstGeom prst="rect">
            <a:avLst/>
          </a:prstGeom>
          <a:noFill/>
          <a:ln w="9525">
            <a:noFill/>
          </a:ln>
        </p:spPr>
        <p:txBody>
          <a:bodyPr anchor="t">
            <a:spAutoFit/>
          </a:bodyPr>
          <a:lstStyle/>
          <a:p>
            <a:pPr>
              <a:spcBef>
                <a:spcPct val="50000"/>
              </a:spcBef>
            </a:pPr>
            <a:r>
              <a:rPr lang="en-US" altLang="zh-CN" sz="3000" b="1" dirty="0">
                <a:latin typeface="Times New Roman" panose="02020603050405020304" pitchFamily="18" charset="0"/>
              </a:rPr>
              <a:t>3</a:t>
            </a:r>
            <a:r>
              <a:rPr lang="zh-CN" altLang="en-US" sz="3000" b="1" dirty="0">
                <a:latin typeface="Times New Roman" panose="02020603050405020304" pitchFamily="18" charset="0"/>
                <a:ea typeface="宋体" panose="02010600030101010101" pitchFamily="2" charset="-122"/>
              </a:rPr>
              <a:t>、   哪些词语表现了起义军的胜利进军情况？结尾一句有什么作用？</a:t>
            </a:r>
            <a:endParaRPr lang="zh-CN" altLang="en-US" sz="3000" b="1" dirty="0">
              <a:latin typeface="Times New Roman" panose="02020603050405020304" pitchFamily="18" charset="0"/>
              <a:ea typeface="华文新魏" pitchFamily="2" charset="-122"/>
            </a:endParaRPr>
          </a:p>
        </p:txBody>
      </p:sp>
      <p:sp>
        <p:nvSpPr>
          <p:cNvPr id="137221" name="Text Box 5"/>
          <p:cNvSpPr txBox="1"/>
          <p:nvPr/>
        </p:nvSpPr>
        <p:spPr>
          <a:xfrm>
            <a:off x="381000" y="3810000"/>
            <a:ext cx="7848600" cy="2835275"/>
          </a:xfrm>
          <a:prstGeom prst="rect">
            <a:avLst/>
          </a:prstGeom>
          <a:noFill/>
          <a:ln w="9525">
            <a:noFill/>
          </a:ln>
        </p:spPr>
        <p:txBody>
          <a:bodyPr anchor="t">
            <a:spAutoFit/>
          </a:bodyPr>
          <a:lstStyle/>
          <a:p>
            <a:pPr>
              <a:spcBef>
                <a:spcPct val="50000"/>
              </a:spcBef>
            </a:pPr>
            <a:r>
              <a:rPr lang="zh-CN" altLang="en-US" sz="3000" b="1" dirty="0">
                <a:solidFill>
                  <a:srgbClr val="0000FF"/>
                </a:solidFill>
                <a:latin typeface="Times New Roman" panose="02020603050405020304" pitchFamily="18" charset="0"/>
                <a:ea typeface="宋体" panose="02010600030101010101" pitchFamily="2" charset="-122"/>
              </a:rPr>
              <a:t>         </a:t>
            </a:r>
            <a:r>
              <a:rPr lang="zh-CN" altLang="en-US" sz="3000" b="1" dirty="0">
                <a:solidFill>
                  <a:srgbClr val="FF0000"/>
                </a:solidFill>
                <a:latin typeface="Times New Roman" panose="02020603050405020304" pitchFamily="18" charset="0"/>
                <a:ea typeface="宋体" panose="02010600030101010101" pitchFamily="2" charset="-122"/>
              </a:rPr>
              <a:t>“攻”“下”“收”“皆下”</a:t>
            </a:r>
            <a:r>
              <a:rPr lang="zh-CN" altLang="en-US" sz="3000" b="1" dirty="0">
                <a:solidFill>
                  <a:srgbClr val="0000FF"/>
                </a:solidFill>
                <a:latin typeface="Times New Roman" panose="02020603050405020304" pitchFamily="18" charset="0"/>
                <a:ea typeface="宋体" panose="02010600030101010101" pitchFamily="2" charset="-122"/>
              </a:rPr>
              <a:t>等动词，表明陈胜、吴广起义势如破竹、所向披靡。结尾一句进一步反映起义的影响、号召力之大；农民起义风暴席卷各地，猛烈地动摇了秦王朝的统治。同时也告诉人们，这场农民运动的爆发是历史的必然。</a:t>
            </a:r>
            <a:endParaRPr lang="zh-CN" altLang="en-US" sz="3000" b="1" dirty="0">
              <a:solidFill>
                <a:srgbClr val="0000FF"/>
              </a:solidFill>
              <a:latin typeface="Times New Roman" panose="02020603050405020304" pitchFamily="18"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Effect transition="in" filter="box(out)">
                                      <p:cBhvr>
                                        <p:cTn id="7" dur="500"/>
                                        <p:tgtEl>
                                          <p:spTgt spid="137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7221"/>
                                        </p:tgtEl>
                                        <p:attrNameLst>
                                          <p:attrName>style.visibility</p:attrName>
                                        </p:attrNameLst>
                                      </p:cBhvr>
                                      <p:to>
                                        <p:strVal val="visible"/>
                                      </p:to>
                                    </p:set>
                                    <p:animEffect transition="in" filter="blinds(horizontal)">
                                      <p:cBhvr>
                                        <p:cTn id="12" dur="500"/>
                                        <p:tgtEl>
                                          <p:spTgt spid="13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p:bldP spid="1372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p:cNvSpPr txBox="1"/>
          <p:nvPr/>
        </p:nvSpPr>
        <p:spPr>
          <a:xfrm>
            <a:off x="838200" y="1295400"/>
            <a:ext cx="7848600" cy="2074863"/>
          </a:xfrm>
          <a:prstGeom prst="rect">
            <a:avLst/>
          </a:prstGeom>
          <a:noFill/>
          <a:ln w="9525">
            <a:noFill/>
          </a:ln>
        </p:spPr>
        <p:txBody>
          <a:bodyPr anchor="t">
            <a:spAutoFit/>
          </a:bodyPr>
          <a:lstStyle/>
          <a:p>
            <a:pPr>
              <a:spcBef>
                <a:spcPct val="50000"/>
              </a:spcBef>
            </a:pPr>
            <a:r>
              <a:rPr lang="zh-CN" altLang="en-US" sz="4000" b="1" dirty="0">
                <a:solidFill>
                  <a:srgbClr val="0000FF"/>
                </a:solidFill>
                <a:latin typeface="Times New Roman" panose="02020603050405020304" pitchFamily="18" charset="0"/>
                <a:ea typeface="宋体" panose="02010600030101010101" pitchFamily="2" charset="-122"/>
              </a:rPr>
              <a:t>       </a:t>
            </a:r>
            <a:r>
              <a:rPr lang="zh-CN" altLang="en-US" sz="3600" b="1" dirty="0">
                <a:solidFill>
                  <a:srgbClr val="0000FF"/>
                </a:solidFill>
                <a:latin typeface="黑体" panose="02010609060101010101" pitchFamily="2" charset="-122"/>
                <a:ea typeface="黑体" panose="02010609060101010101" pitchFamily="2" charset="-122"/>
              </a:rPr>
              <a:t>哪一句表明吴广在戍卒中有一定的威望？</a:t>
            </a:r>
          </a:p>
          <a:p>
            <a:pPr>
              <a:spcBef>
                <a:spcPct val="50000"/>
              </a:spcBef>
            </a:pPr>
            <a:r>
              <a:rPr lang="zh-CN" altLang="en-US" sz="3600" b="1" dirty="0">
                <a:solidFill>
                  <a:srgbClr val="CC3300"/>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吴广素爱人，士卒多为用者。</a:t>
            </a:r>
          </a:p>
        </p:txBody>
      </p:sp>
      <p:sp>
        <p:nvSpPr>
          <p:cNvPr id="49154" name="Rectangle 3"/>
          <p:cNvSpPr>
            <a:spLocks noGrp="1"/>
          </p:cNvSpPr>
          <p:nvPr>
            <p:ph type="title"/>
          </p:nvPr>
        </p:nvSpPr>
        <p:spPr>
          <a:xfrm>
            <a:off x="1752600" y="152400"/>
            <a:ext cx="5105400" cy="1371600"/>
          </a:xfrm>
          <a:ln/>
        </p:spPr>
        <p:txBody>
          <a:bodyPr vert="horz" wrap="square" lIns="91440" tIns="45720" rIns="91440" bIns="45720" anchor="ctr"/>
          <a:lstStyle/>
          <a:p>
            <a:pPr eaLnBrk="1" hangingPunct="1"/>
            <a:r>
              <a:rPr lang="zh-CN" altLang="en-US" sz="4800" b="1" dirty="0">
                <a:solidFill>
                  <a:srgbClr val="FF0000"/>
                </a:solidFill>
                <a:latin typeface="华文彩云" pitchFamily="2" charset="-122"/>
                <a:ea typeface="华文彩云" pitchFamily="2" charset="-122"/>
              </a:rPr>
              <a:t>  理解</a:t>
            </a:r>
            <a:r>
              <a:rPr lang="zh-CN" altLang="en-US" sz="4800" b="1" dirty="0">
                <a:solidFill>
                  <a:srgbClr val="FF0000"/>
                </a:solidFill>
                <a:ea typeface="华文彩云" pitchFamily="2" charset="-122"/>
              </a:rPr>
              <a:t>答问</a:t>
            </a:r>
          </a:p>
        </p:txBody>
      </p:sp>
      <p:pic>
        <p:nvPicPr>
          <p:cNvPr id="49155" name="Picture 4" descr="pic_12015"/>
          <p:cNvPicPr>
            <a:picLocks noChangeAspect="1"/>
          </p:cNvPicPr>
          <p:nvPr/>
        </p:nvPicPr>
        <p:blipFill>
          <a:blip r:embed="rId3" cstate="print"/>
          <a:srcRect l="4175" t="8484"/>
          <a:stretch>
            <a:fillRect/>
          </a:stretch>
        </p:blipFill>
        <p:spPr>
          <a:xfrm>
            <a:off x="2286000" y="3657600"/>
            <a:ext cx="4572000" cy="29892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38242">
                                            <p:txEl>
                                              <p:pRg st="1" end="1"/>
                                            </p:txEl>
                                          </p:spTgt>
                                        </p:tgtEl>
                                        <p:attrNameLst>
                                          <p:attrName>style.visibility</p:attrName>
                                        </p:attrNameLst>
                                      </p:cBhvr>
                                      <p:to>
                                        <p:strVal val="visible"/>
                                      </p:to>
                                    </p:set>
                                    <p:animEffect transition="in" filter="box(out)">
                                      <p:cBhvr>
                                        <p:cTn id="7" dur="500"/>
                                        <p:tgtEl>
                                          <p:spTgt spid="138242">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p:nvPr/>
        </p:nvSpPr>
        <p:spPr>
          <a:xfrm>
            <a:off x="323850" y="1066800"/>
            <a:ext cx="8426450" cy="3937000"/>
          </a:xfrm>
          <a:prstGeom prst="rect">
            <a:avLst/>
          </a:prstGeom>
          <a:noFill/>
          <a:ln w="9525">
            <a:noFill/>
          </a:ln>
        </p:spPr>
        <p:txBody>
          <a:bodyPr anchor="t">
            <a:spAutoFit/>
          </a:bodyPr>
          <a:lstStyle/>
          <a:p>
            <a:pPr marL="487680" indent="-487680">
              <a:spcBef>
                <a:spcPct val="50000"/>
              </a:spcBef>
            </a:pPr>
            <a:r>
              <a:rPr lang="zh-CN" altLang="en-US" sz="3600" b="1" dirty="0">
                <a:solidFill>
                  <a:srgbClr val="0000FF"/>
                </a:solidFill>
                <a:latin typeface="Times New Roman" panose="02020603050405020304" pitchFamily="18" charset="0"/>
                <a:ea typeface="宋体" panose="02010600030101010101" pitchFamily="2" charset="-122"/>
              </a:rPr>
              <a:t>        吴广“数言欲亡”的目的是：</a:t>
            </a:r>
          </a:p>
          <a:p>
            <a:pPr marL="487680" indent="-487680">
              <a:spcBef>
                <a:spcPct val="50000"/>
              </a:spcBef>
            </a:pPr>
            <a:r>
              <a:rPr lang="zh-CN" altLang="en-US" sz="3600" b="1" dirty="0">
                <a:solidFill>
                  <a:srgbClr val="0000FF"/>
                </a:solidFill>
                <a:latin typeface="Times New Roman" panose="02020603050405020304" pitchFamily="18" charset="0"/>
                <a:ea typeface="宋体" panose="02010600030101010101" pitchFamily="2" charset="-122"/>
              </a:rPr>
              <a:t>                </a:t>
            </a:r>
            <a:r>
              <a:rPr lang="zh-CN" altLang="en-US" sz="3200" b="1" dirty="0">
                <a:solidFill>
                  <a:srgbClr val="0000FF"/>
                </a:solidFill>
                <a:latin typeface="Times New Roman" panose="02020603050405020304" pitchFamily="18" charset="0"/>
                <a:ea typeface="宋体" panose="02010600030101010101" pitchFamily="2" charset="-122"/>
              </a:rPr>
              <a:t>（用原文回答）</a:t>
            </a:r>
          </a:p>
          <a:p>
            <a:pPr marL="487680" indent="-487680">
              <a:spcBef>
                <a:spcPct val="50000"/>
              </a:spcBef>
            </a:pPr>
            <a:r>
              <a:rPr lang="zh-CN" altLang="en-US" sz="3600" b="1" dirty="0">
                <a:solidFill>
                  <a:srgbClr val="FF0000"/>
                </a:solidFill>
                <a:latin typeface="Times New Roman" panose="02020603050405020304" pitchFamily="18" charset="0"/>
                <a:ea typeface="黑体" panose="02010609060101010101" pitchFamily="2" charset="-122"/>
              </a:rPr>
              <a:t>        忿恚尉，令辱之，以激怒其众。</a:t>
            </a:r>
          </a:p>
          <a:p>
            <a:pPr marL="487680" indent="-487680">
              <a:spcBef>
                <a:spcPct val="50000"/>
              </a:spcBef>
            </a:pPr>
            <a:r>
              <a:rPr lang="zh-CN" altLang="en-US" sz="3600" b="1" dirty="0">
                <a:solidFill>
                  <a:srgbClr val="0000FF"/>
                </a:solidFill>
                <a:latin typeface="Times New Roman" panose="02020603050405020304" pitchFamily="18" charset="0"/>
                <a:ea typeface="宋体" panose="02010600030101010101" pitchFamily="2" charset="-122"/>
              </a:rPr>
              <a:t>        吴广的目的果然实现了，标志是：</a:t>
            </a:r>
          </a:p>
          <a:p>
            <a:pPr marL="678180" lvl="1" indent="0" eaLnBrk="1" hangingPunct="1">
              <a:spcBef>
                <a:spcPct val="50000"/>
              </a:spcBef>
            </a:pPr>
            <a:r>
              <a:rPr lang="zh-CN" altLang="en-US" sz="3200" b="1" dirty="0">
                <a:solidFill>
                  <a:srgbClr val="FF0000"/>
                </a:solidFill>
                <a:latin typeface="Times New Roman" panose="02020603050405020304" pitchFamily="18" charset="0"/>
                <a:ea typeface="黑体" panose="02010609060101010101" pitchFamily="2" charset="-122"/>
              </a:rPr>
              <a:t>   尉果笞广。</a:t>
            </a:r>
            <a:r>
              <a:rPr lang="zh-CN" altLang="en-US" sz="3600" b="1" dirty="0">
                <a:solidFill>
                  <a:srgbClr val="FF0000"/>
                </a:solidFill>
                <a:latin typeface="Times New Roman" panose="02020603050405020304" pitchFamily="18" charset="0"/>
                <a:ea typeface="黑体" panose="02010609060101010101" pitchFamily="2" charset="-122"/>
              </a:rPr>
              <a:t>　</a:t>
            </a:r>
          </a:p>
        </p:txBody>
      </p:sp>
      <p:sp>
        <p:nvSpPr>
          <p:cNvPr id="50178" name="Text Box 3"/>
          <p:cNvSpPr txBox="1"/>
          <p:nvPr/>
        </p:nvSpPr>
        <p:spPr>
          <a:xfrm>
            <a:off x="2667000" y="228600"/>
            <a:ext cx="3657600" cy="823913"/>
          </a:xfrm>
          <a:prstGeom prst="rect">
            <a:avLst/>
          </a:prstGeom>
          <a:noFill/>
          <a:ln w="9525">
            <a:noFill/>
          </a:ln>
        </p:spPr>
        <p:txBody>
          <a:bodyPr anchor="t">
            <a:spAutoFit/>
          </a:bodyPr>
          <a:lstStyle/>
          <a:p>
            <a:pPr>
              <a:spcBef>
                <a:spcPct val="50000"/>
              </a:spcBef>
            </a:pPr>
            <a:endParaRPr lang="zh-CN" altLang="en-US" sz="4800" b="1" dirty="0">
              <a:solidFill>
                <a:srgbClr val="9933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9266">
                                            <p:txEl>
                                              <p:pRg st="2" end="2"/>
                                            </p:txEl>
                                          </p:spTgt>
                                        </p:tgtEl>
                                        <p:attrNameLst>
                                          <p:attrName>style.visibility</p:attrName>
                                        </p:attrNameLst>
                                      </p:cBhvr>
                                      <p:to>
                                        <p:strVal val="visible"/>
                                      </p:to>
                                    </p:set>
                                    <p:animEffect transition="in" filter="checkerboard(across)">
                                      <p:cBhvr>
                                        <p:cTn id="7" dur="500"/>
                                        <p:tgtEl>
                                          <p:spTgt spid="13926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9266">
                                            <p:txEl>
                                              <p:pRg st="3" end="3"/>
                                            </p:txEl>
                                          </p:spTgt>
                                        </p:tgtEl>
                                        <p:attrNameLst>
                                          <p:attrName>style.visibility</p:attrName>
                                        </p:attrNameLst>
                                      </p:cBhvr>
                                      <p:to>
                                        <p:strVal val="visible"/>
                                      </p:to>
                                    </p:set>
                                    <p:animEffect transition="in" filter="checkerboard(across)">
                                      <p:cBhvr>
                                        <p:cTn id="12" dur="500"/>
                                        <p:tgtEl>
                                          <p:spTgt spid="139266">
                                            <p:txEl>
                                              <p:pRg st="3" end="3"/>
                                            </p:txEl>
                                          </p:spTgt>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39266">
                                            <p:txEl>
                                              <p:pRg st="4" end="4"/>
                                            </p:txEl>
                                          </p:spTgt>
                                        </p:tgtEl>
                                        <p:attrNameLst>
                                          <p:attrName>style.visibility</p:attrName>
                                        </p:attrNameLst>
                                      </p:cBhvr>
                                      <p:to>
                                        <p:strVal val="visible"/>
                                      </p:to>
                                    </p:set>
                                    <p:animEffect transition="in" filter="checkerboard(across)">
                                      <p:cBhvr>
                                        <p:cTn id="15" dur="500"/>
                                        <p:tgtEl>
                                          <p:spTgt spid="1392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p:cNvSpPr txBox="1"/>
          <p:nvPr/>
        </p:nvSpPr>
        <p:spPr>
          <a:xfrm>
            <a:off x="914400" y="914400"/>
            <a:ext cx="7848600" cy="2074863"/>
          </a:xfrm>
          <a:prstGeom prst="rect">
            <a:avLst/>
          </a:prstGeom>
          <a:noFill/>
          <a:ln w="9525">
            <a:noFill/>
          </a:ln>
        </p:spPr>
        <p:txBody>
          <a:bodyPr anchor="t">
            <a:spAutoFit/>
          </a:bodyPr>
          <a:lstStyle/>
          <a:p>
            <a:pPr>
              <a:spcBef>
                <a:spcPct val="50000"/>
              </a:spcBef>
            </a:pPr>
            <a:r>
              <a:rPr lang="zh-CN" altLang="en-US" sz="4000" b="1" dirty="0">
                <a:solidFill>
                  <a:srgbClr val="0000FF"/>
                </a:solidFill>
                <a:latin typeface="Times New Roman" panose="02020603050405020304" pitchFamily="18" charset="0"/>
                <a:ea typeface="宋体" panose="02010600030101010101" pitchFamily="2" charset="-122"/>
              </a:rPr>
              <a:t>       </a:t>
            </a:r>
            <a:r>
              <a:rPr lang="zh-CN" altLang="en-US" sz="3600" b="1" dirty="0">
                <a:solidFill>
                  <a:srgbClr val="0000FF"/>
                </a:solidFill>
                <a:latin typeface="黑体" panose="02010609060101010101" pitchFamily="2" charset="-122"/>
                <a:ea typeface="黑体" panose="02010609060101010101" pitchFamily="2" charset="-122"/>
              </a:rPr>
              <a:t>哪三个字表明徒属响应了陈胜的号召？</a:t>
            </a:r>
          </a:p>
          <a:p>
            <a:pPr>
              <a:spcBef>
                <a:spcPct val="50000"/>
              </a:spcBef>
            </a:pPr>
            <a:r>
              <a:rPr lang="zh-CN" altLang="en-US" sz="3600" b="1" dirty="0">
                <a:solidFill>
                  <a:srgbClr val="0000FF"/>
                </a:solidFill>
                <a:latin typeface="黑体" panose="02010609060101010101" pitchFamily="2" charset="-122"/>
                <a:ea typeface="黑体" panose="02010609060101010101" pitchFamily="2" charset="-122"/>
              </a:rPr>
              <a:t>             </a:t>
            </a:r>
            <a:r>
              <a:rPr lang="zh-CN" altLang="en-US" sz="3600" b="1" dirty="0">
                <a:solidFill>
                  <a:srgbClr val="FF0000"/>
                </a:solidFill>
                <a:latin typeface="黑体" panose="02010609060101010101" pitchFamily="2" charset="-122"/>
                <a:ea typeface="黑体" panose="02010609060101010101" pitchFamily="2" charset="-122"/>
              </a:rPr>
              <a:t>敬受命</a:t>
            </a:r>
          </a:p>
        </p:txBody>
      </p:sp>
      <p:pic>
        <p:nvPicPr>
          <p:cNvPr id="51202" name="Picture 3" descr="pic_12015"/>
          <p:cNvPicPr>
            <a:picLocks noChangeAspect="1"/>
          </p:cNvPicPr>
          <p:nvPr/>
        </p:nvPicPr>
        <p:blipFill>
          <a:blip r:embed="rId2" cstate="print"/>
          <a:srcRect l="4175" t="8484"/>
          <a:stretch>
            <a:fillRect/>
          </a:stretch>
        </p:blipFill>
        <p:spPr>
          <a:xfrm>
            <a:off x="2286000" y="3429000"/>
            <a:ext cx="4572000" cy="29892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40290">
                                            <p:txEl>
                                              <p:pRg st="0" end="0"/>
                                            </p:txEl>
                                          </p:spTgt>
                                        </p:tgtEl>
                                        <p:attrNameLst>
                                          <p:attrName>style.visibility</p:attrName>
                                        </p:attrNameLst>
                                      </p:cBhvr>
                                      <p:to>
                                        <p:strVal val="visible"/>
                                      </p:to>
                                    </p:set>
                                    <p:animEffect transition="in" filter="checkerboard(across)">
                                      <p:cBhvr>
                                        <p:cTn id="7" dur="500"/>
                                        <p:tgtEl>
                                          <p:spTgt spid="140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40290">
                                            <p:txEl>
                                              <p:pRg st="1" end="1"/>
                                            </p:txEl>
                                          </p:spTgt>
                                        </p:tgtEl>
                                        <p:attrNameLst>
                                          <p:attrName>style.visibility</p:attrName>
                                        </p:attrNameLst>
                                      </p:cBhvr>
                                      <p:to>
                                        <p:strVal val="visible"/>
                                      </p:to>
                                    </p:set>
                                    <p:animEffect transition="in" filter="checkerboard(across)">
                                      <p:cBhvr>
                                        <p:cTn id="12" dur="500"/>
                                        <p:tgtEl>
                                          <p:spTgt spid="1402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p:nvPr/>
        </p:nvSpPr>
        <p:spPr>
          <a:xfrm>
            <a:off x="395288" y="1557338"/>
            <a:ext cx="8532812" cy="4481512"/>
          </a:xfrm>
          <a:prstGeom prst="rect">
            <a:avLst/>
          </a:prstGeom>
          <a:noFill/>
          <a:ln w="9525">
            <a:noFill/>
          </a:ln>
        </p:spPr>
        <p:txBody>
          <a:bodyPr anchor="t">
            <a:spAutoFit/>
          </a:bodyPr>
          <a:lstStyle/>
          <a:p>
            <a:pPr marL="457200" indent="-457200">
              <a:spcBef>
                <a:spcPct val="50000"/>
              </a:spcBef>
            </a:pPr>
            <a:r>
              <a:rPr lang="en-US" altLang="zh-CN" sz="3200" b="1" dirty="0">
                <a:solidFill>
                  <a:srgbClr val="FF0000"/>
                </a:solidFill>
                <a:latin typeface="Times New Roman" panose="02020603050405020304" pitchFamily="18" charset="0"/>
              </a:rPr>
              <a:t>1</a:t>
            </a:r>
            <a:r>
              <a:rPr lang="zh-CN" altLang="en-US" sz="3200" b="1" dirty="0">
                <a:solidFill>
                  <a:srgbClr val="FF0000"/>
                </a:solidFill>
                <a:latin typeface="Times New Roman" panose="02020603050405020304" pitchFamily="18" charset="0"/>
                <a:ea typeface="宋体" panose="02010600030101010101" pitchFamily="2" charset="-122"/>
              </a:rPr>
              <a:t>、进行舆论准备</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ea typeface="宋体" panose="02010600030101010101" pitchFamily="2" charset="-122"/>
              </a:rPr>
              <a:t>鱼腹藏书，篝火狐鸣。</a:t>
            </a:r>
          </a:p>
          <a:p>
            <a:pPr marL="457200" indent="-457200">
              <a:spcBef>
                <a:spcPct val="50000"/>
              </a:spcBef>
            </a:pPr>
            <a:r>
              <a:rPr lang="en-US" altLang="zh-CN" sz="3200" b="1" dirty="0">
                <a:solidFill>
                  <a:srgbClr val="FF0000"/>
                </a:solidFill>
                <a:latin typeface="Times New Roman" panose="02020603050405020304" pitchFamily="18" charset="0"/>
              </a:rPr>
              <a:t>2</a:t>
            </a:r>
            <a:r>
              <a:rPr lang="zh-CN" altLang="en-US" sz="3200" b="1" dirty="0">
                <a:solidFill>
                  <a:srgbClr val="FF0000"/>
                </a:solidFill>
                <a:latin typeface="Times New Roman" panose="02020603050405020304" pitchFamily="18" charset="0"/>
                <a:ea typeface="宋体" panose="02010600030101010101" pitchFamily="2" charset="-122"/>
              </a:rPr>
              <a:t>、忿恚尉，令辱之，以激怒其众</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ea typeface="宋体" panose="02010600030101010101" pitchFamily="2" charset="-122"/>
              </a:rPr>
              <a:t>使戍卒站在自己一边；</a:t>
            </a:r>
          </a:p>
          <a:p>
            <a:pPr marL="457200" indent="-457200">
              <a:spcBef>
                <a:spcPct val="50000"/>
              </a:spcBef>
            </a:pPr>
            <a:r>
              <a:rPr lang="en-US" altLang="zh-CN" sz="3200" b="1" dirty="0">
                <a:solidFill>
                  <a:srgbClr val="FF0000"/>
                </a:solidFill>
                <a:latin typeface="Times New Roman" panose="02020603050405020304" pitchFamily="18" charset="0"/>
              </a:rPr>
              <a:t>3</a:t>
            </a:r>
            <a:r>
              <a:rPr lang="zh-CN" altLang="en-US" sz="3200" b="1" dirty="0">
                <a:solidFill>
                  <a:srgbClr val="FF0000"/>
                </a:solidFill>
                <a:latin typeface="Times New Roman" panose="02020603050405020304" pitchFamily="18" charset="0"/>
                <a:ea typeface="宋体" panose="02010600030101010101" pitchFamily="2" charset="-122"/>
              </a:rPr>
              <a:t>、并杀两尉</a:t>
            </a:r>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ea typeface="宋体" panose="02010600030101010101" pitchFamily="2" charset="-122"/>
              </a:rPr>
              <a:t>置戍卒于欲退不能的境地；</a:t>
            </a:r>
          </a:p>
          <a:p>
            <a:pPr marL="457200" indent="-457200">
              <a:spcBef>
                <a:spcPct val="50000"/>
              </a:spcBef>
            </a:pPr>
            <a:r>
              <a:rPr lang="en-US" altLang="zh-CN" sz="3200" b="1" dirty="0">
                <a:solidFill>
                  <a:srgbClr val="FF0000"/>
                </a:solidFill>
                <a:latin typeface="Times New Roman" panose="02020603050405020304" pitchFamily="18" charset="0"/>
              </a:rPr>
              <a:t>4</a:t>
            </a:r>
            <a:r>
              <a:rPr lang="zh-CN" altLang="en-US" sz="3200" b="1" dirty="0">
                <a:solidFill>
                  <a:srgbClr val="FF0000"/>
                </a:solidFill>
                <a:latin typeface="Times New Roman" panose="02020603050405020304" pitchFamily="18" charset="0"/>
                <a:ea typeface="宋体" panose="02010600030101010101" pitchFamily="2" charset="-122"/>
              </a:rPr>
              <a:t>、召令徒属，讲明戍边是死路一条，生路只有起义，并以“王侯将相宁有种乎”激励。 </a:t>
            </a:r>
          </a:p>
          <a:p>
            <a:pPr marL="457200" indent="-457200">
              <a:spcBef>
                <a:spcPct val="50000"/>
              </a:spcBef>
            </a:pPr>
            <a:r>
              <a:rPr lang="en-US" altLang="zh-CN" sz="3200" b="1" dirty="0">
                <a:solidFill>
                  <a:srgbClr val="FF0000"/>
                </a:solidFill>
                <a:latin typeface="Times New Roman" panose="02020603050405020304" pitchFamily="18" charset="0"/>
              </a:rPr>
              <a:t>5</a:t>
            </a:r>
            <a:r>
              <a:rPr lang="zh-CN" altLang="en-US" sz="3200" b="1" dirty="0">
                <a:solidFill>
                  <a:srgbClr val="FF0000"/>
                </a:solidFill>
                <a:latin typeface="Times New Roman" panose="02020603050405020304" pitchFamily="18" charset="0"/>
                <a:ea typeface="宋体" panose="02010600030101010101" pitchFamily="2" charset="-122"/>
              </a:rPr>
              <a:t>、为坛而盟，举行誓师大会，然后进攻。</a:t>
            </a:r>
          </a:p>
        </p:txBody>
      </p:sp>
      <p:sp>
        <p:nvSpPr>
          <p:cNvPr id="52226" name="Rectangle 3"/>
          <p:cNvSpPr>
            <a:spLocks noGrp="1"/>
          </p:cNvSpPr>
          <p:nvPr>
            <p:ph type="title"/>
          </p:nvPr>
        </p:nvSpPr>
        <p:spPr>
          <a:xfrm>
            <a:off x="609600" y="533400"/>
            <a:ext cx="7772400" cy="1066800"/>
          </a:xfrm>
          <a:ln/>
        </p:spPr>
        <p:txBody>
          <a:bodyPr vert="horz" wrap="square" lIns="91440" tIns="45720" rIns="91440" bIns="45720" anchor="ctr"/>
          <a:lstStyle/>
          <a:p>
            <a:pPr algn="l" eaLnBrk="1" hangingPunct="1"/>
            <a:r>
              <a:rPr lang="zh-CN" altLang="en-US" sz="3200" b="1" dirty="0">
                <a:solidFill>
                  <a:srgbClr val="000066"/>
                </a:solidFill>
              </a:rPr>
              <a:t>       </a:t>
            </a:r>
            <a:r>
              <a:rPr lang="zh-CN" altLang="en-US" sz="3200" b="1" dirty="0">
                <a:solidFill>
                  <a:srgbClr val="0000FF"/>
                </a:solidFill>
              </a:rPr>
              <a:t>陈胜、吴广发动起义计划得十分周密，计划分为哪几步？</a:t>
            </a:r>
            <a:endParaRPr lang="zh-CN" altLang="en-US" sz="4000" b="1" dirty="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2338">
                                            <p:txEl>
                                              <p:pRg st="0" end="0"/>
                                            </p:txEl>
                                          </p:spTgt>
                                        </p:tgtEl>
                                        <p:attrNameLst>
                                          <p:attrName>style.visibility</p:attrName>
                                        </p:attrNameLst>
                                      </p:cBhvr>
                                      <p:to>
                                        <p:strVal val="visible"/>
                                      </p:to>
                                    </p:set>
                                    <p:animEffect transition="in" filter="box(out)">
                                      <p:cBhvr>
                                        <p:cTn id="7" dur="500"/>
                                        <p:tgtEl>
                                          <p:spTgt spid="14233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42338">
                                            <p:txEl>
                                              <p:pRg st="1" end="1"/>
                                            </p:txEl>
                                          </p:spTgt>
                                        </p:tgtEl>
                                        <p:attrNameLst>
                                          <p:attrName>style.visibility</p:attrName>
                                        </p:attrNameLst>
                                      </p:cBhvr>
                                      <p:to>
                                        <p:strVal val="visible"/>
                                      </p:to>
                                    </p:set>
                                    <p:animEffect transition="in" filter="box(out)">
                                      <p:cBhvr>
                                        <p:cTn id="12" dur="500"/>
                                        <p:tgtEl>
                                          <p:spTgt spid="142338">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42338">
                                            <p:txEl>
                                              <p:pRg st="2" end="2"/>
                                            </p:txEl>
                                          </p:spTgt>
                                        </p:tgtEl>
                                        <p:attrNameLst>
                                          <p:attrName>style.visibility</p:attrName>
                                        </p:attrNameLst>
                                      </p:cBhvr>
                                      <p:to>
                                        <p:strVal val="visible"/>
                                      </p:to>
                                    </p:set>
                                    <p:animEffect transition="in" filter="box(out)">
                                      <p:cBhvr>
                                        <p:cTn id="17" dur="500"/>
                                        <p:tgtEl>
                                          <p:spTgt spid="142338">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42338">
                                            <p:txEl>
                                              <p:pRg st="3" end="3"/>
                                            </p:txEl>
                                          </p:spTgt>
                                        </p:tgtEl>
                                        <p:attrNameLst>
                                          <p:attrName>style.visibility</p:attrName>
                                        </p:attrNameLst>
                                      </p:cBhvr>
                                      <p:to>
                                        <p:strVal val="visible"/>
                                      </p:to>
                                    </p:set>
                                    <p:animEffect transition="in" filter="box(out)">
                                      <p:cBhvr>
                                        <p:cTn id="22" dur="500"/>
                                        <p:tgtEl>
                                          <p:spTgt spid="142338">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42338">
                                            <p:txEl>
                                              <p:pRg st="4" end="4"/>
                                            </p:txEl>
                                          </p:spTgt>
                                        </p:tgtEl>
                                        <p:attrNameLst>
                                          <p:attrName>style.visibility</p:attrName>
                                        </p:attrNameLst>
                                      </p:cBhvr>
                                      <p:to>
                                        <p:strVal val="visible"/>
                                      </p:to>
                                    </p:set>
                                    <p:animEffect transition="in" filter="box(out)">
                                      <p:cBhvr>
                                        <p:cTn id="27" dur="500"/>
                                        <p:tgtEl>
                                          <p:spTgt spid="142338">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p:cNvSpPr>
          <p:nvPr>
            <p:ph type="title"/>
          </p:nvPr>
        </p:nvSpPr>
        <p:spPr>
          <a:xfrm>
            <a:off x="457200" y="381000"/>
            <a:ext cx="8077200" cy="1066800"/>
          </a:xfrm>
          <a:ln/>
        </p:spPr>
        <p:txBody>
          <a:bodyPr vert="horz" wrap="square" lIns="91440" tIns="45720" rIns="91440" bIns="45720" anchor="ctr"/>
          <a:lstStyle/>
          <a:p>
            <a:pPr algn="l" eaLnBrk="1" hangingPunct="1"/>
            <a:r>
              <a:rPr lang="zh-CN" altLang="en-US" sz="3200" b="1" dirty="0">
                <a:solidFill>
                  <a:schemeClr val="tx1"/>
                </a:solidFill>
              </a:rPr>
              <a:t>       陈胜在起义初期做了哪几件事</a:t>
            </a:r>
            <a:r>
              <a:rPr lang="en-US" altLang="zh-CN" sz="3200" b="1" dirty="0">
                <a:solidFill>
                  <a:schemeClr val="tx1"/>
                </a:solidFill>
              </a:rPr>
              <a:t>?</a:t>
            </a:r>
            <a:r>
              <a:rPr lang="zh-CN" altLang="en-US" sz="3200" b="1" dirty="0">
                <a:solidFill>
                  <a:schemeClr val="tx1"/>
                </a:solidFill>
              </a:rPr>
              <a:t>这表明他有怎样的远略</a:t>
            </a:r>
            <a:r>
              <a:rPr lang="en-US" altLang="zh-CN" sz="3200" b="1" dirty="0">
                <a:solidFill>
                  <a:schemeClr val="tx1"/>
                </a:solidFill>
              </a:rPr>
              <a:t>?</a:t>
            </a:r>
          </a:p>
        </p:txBody>
      </p:sp>
      <p:sp>
        <p:nvSpPr>
          <p:cNvPr id="143363" name="Rectangle 3"/>
          <p:cNvSpPr>
            <a:spLocks noGrp="1"/>
          </p:cNvSpPr>
          <p:nvPr>
            <p:ph idx="1"/>
          </p:nvPr>
        </p:nvSpPr>
        <p:spPr>
          <a:xfrm>
            <a:off x="685800" y="1676400"/>
            <a:ext cx="7859713" cy="4225925"/>
          </a:xfrm>
          <a:ln/>
        </p:spPr>
        <p:txBody>
          <a:bodyPr vert="horz" wrap="square" lIns="91440" tIns="45720" rIns="91440" bIns="45720" anchor="t"/>
          <a:lstStyle/>
          <a:p>
            <a:pPr marL="609600" indent="-609600" eaLnBrk="1" hangingPunct="1">
              <a:lnSpc>
                <a:spcPct val="90000"/>
              </a:lnSpc>
              <a:buFontTx/>
              <a:buAutoNum type="arabicPeriod"/>
            </a:pPr>
            <a:r>
              <a:rPr lang="zh-CN" altLang="en-US" b="1" dirty="0">
                <a:solidFill>
                  <a:srgbClr val="0000FF"/>
                </a:solidFill>
                <a:ea typeface="楷体_GB2312" pitchFamily="49" charset="-122"/>
              </a:rPr>
              <a:t>攻大泽乡，收而攻蕲。</a:t>
            </a:r>
          </a:p>
          <a:p>
            <a:pPr marL="609600" indent="-609600" eaLnBrk="1" hangingPunct="1">
              <a:lnSpc>
                <a:spcPct val="90000"/>
              </a:lnSpc>
              <a:buFontTx/>
              <a:buAutoNum type="arabicPeriod"/>
            </a:pPr>
            <a:r>
              <a:rPr lang="zh-CN" altLang="en-US" b="1" dirty="0">
                <a:solidFill>
                  <a:srgbClr val="0000FF"/>
                </a:solidFill>
                <a:ea typeface="楷体_GB2312" pitchFamily="49" charset="-122"/>
              </a:rPr>
              <a:t>令符离人葛婴将兵徇蕲以东（建立根据地）。</a:t>
            </a:r>
          </a:p>
          <a:p>
            <a:pPr marL="609600" indent="-609600" eaLnBrk="1" hangingPunct="1">
              <a:lnSpc>
                <a:spcPct val="90000"/>
              </a:lnSpc>
              <a:buFontTx/>
              <a:buAutoNum type="arabicPeriod"/>
            </a:pPr>
            <a:r>
              <a:rPr lang="zh-CN" altLang="en-US" b="1" dirty="0">
                <a:solidFill>
                  <a:srgbClr val="0000FF"/>
                </a:solidFill>
                <a:ea typeface="楷体_GB2312" pitchFamily="49" charset="-122"/>
              </a:rPr>
              <a:t>攻铚、酂、苦、柘、谯，皆下之。然后攻陈。</a:t>
            </a:r>
          </a:p>
          <a:p>
            <a:pPr marL="609600" indent="-609600" eaLnBrk="1" hangingPunct="1">
              <a:lnSpc>
                <a:spcPct val="90000"/>
              </a:lnSpc>
              <a:buFontTx/>
              <a:buAutoNum type="arabicPeriod"/>
            </a:pPr>
            <a:r>
              <a:rPr lang="zh-CN" altLang="en-US" b="1" dirty="0">
                <a:solidFill>
                  <a:srgbClr val="0000FF"/>
                </a:solidFill>
                <a:ea typeface="楷体_GB2312" pitchFamily="49" charset="-122"/>
              </a:rPr>
              <a:t>自立为王，提出“张楚”（复兴楚国）的战略口号。</a:t>
            </a:r>
          </a:p>
          <a:p>
            <a:pPr marL="609600" indent="-609600" eaLnBrk="1" hangingPunct="1">
              <a:lnSpc>
                <a:spcPct val="90000"/>
              </a:lnSpc>
              <a:buNone/>
            </a:pPr>
            <a:r>
              <a:rPr lang="zh-CN" altLang="en-US" b="1" dirty="0">
                <a:solidFill>
                  <a:srgbClr val="FF0000"/>
                </a:solidFill>
                <a:ea typeface="楷体_GB2312" pitchFamily="49" charset="-122"/>
              </a:rPr>
              <a:t>由此可看出他的“远略”是推翻秦朝统治。</a:t>
            </a:r>
          </a:p>
        </p:txBody>
      </p:sp>
    </p:spTree>
  </p:cSld>
  <p:clrMapOvr>
    <a:masterClrMapping/>
  </p:clrMapOvr>
  <p:transition>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Effect transition="in" filter="box(out)">
                                      <p:cBhvr>
                                        <p:cTn id="7" dur="500"/>
                                        <p:tgtEl>
                                          <p:spTgt spid="14336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43363">
                                            <p:txEl>
                                              <p:pRg st="1" end="1"/>
                                            </p:txEl>
                                          </p:spTgt>
                                        </p:tgtEl>
                                        <p:attrNameLst>
                                          <p:attrName>style.visibility</p:attrName>
                                        </p:attrNameLst>
                                      </p:cBhvr>
                                      <p:to>
                                        <p:strVal val="visible"/>
                                      </p:to>
                                    </p:set>
                                    <p:animEffect transition="in" filter="box(out)">
                                      <p:cBhvr>
                                        <p:cTn id="12" dur="500"/>
                                        <p:tgtEl>
                                          <p:spTgt spid="14336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43363">
                                            <p:txEl>
                                              <p:pRg st="2" end="2"/>
                                            </p:txEl>
                                          </p:spTgt>
                                        </p:tgtEl>
                                        <p:attrNameLst>
                                          <p:attrName>style.visibility</p:attrName>
                                        </p:attrNameLst>
                                      </p:cBhvr>
                                      <p:to>
                                        <p:strVal val="visible"/>
                                      </p:to>
                                    </p:set>
                                    <p:animEffect transition="in" filter="box(out)">
                                      <p:cBhvr>
                                        <p:cTn id="17" dur="500"/>
                                        <p:tgtEl>
                                          <p:spTgt spid="14336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43363">
                                            <p:txEl>
                                              <p:pRg st="3" end="3"/>
                                            </p:txEl>
                                          </p:spTgt>
                                        </p:tgtEl>
                                        <p:attrNameLst>
                                          <p:attrName>style.visibility</p:attrName>
                                        </p:attrNameLst>
                                      </p:cBhvr>
                                      <p:to>
                                        <p:strVal val="visible"/>
                                      </p:to>
                                    </p:set>
                                    <p:animEffect transition="in" filter="box(out)">
                                      <p:cBhvr>
                                        <p:cTn id="22" dur="500"/>
                                        <p:tgtEl>
                                          <p:spTgt spid="14336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43363">
                                            <p:txEl>
                                              <p:pRg st="4" end="4"/>
                                            </p:txEl>
                                          </p:spTgt>
                                        </p:tgtEl>
                                        <p:attrNameLst>
                                          <p:attrName>style.visibility</p:attrName>
                                        </p:attrNameLst>
                                      </p:cBhvr>
                                      <p:to>
                                        <p:strVal val="visible"/>
                                      </p:to>
                                    </p:set>
                                    <p:animEffect transition="in" filter="box(out)">
                                      <p:cBhvr>
                                        <p:cTn id="27" dur="500"/>
                                        <p:tgtEl>
                                          <p:spTgt spid="14336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 Box 2"/>
          <p:cNvSpPr txBox="1"/>
          <p:nvPr/>
        </p:nvSpPr>
        <p:spPr>
          <a:xfrm>
            <a:off x="611188" y="476250"/>
            <a:ext cx="5638800" cy="762000"/>
          </a:xfrm>
          <a:prstGeom prst="rect">
            <a:avLst/>
          </a:prstGeom>
          <a:noFill/>
          <a:ln w="12700">
            <a:noFill/>
          </a:ln>
        </p:spPr>
        <p:txBody>
          <a:bodyPr anchor="t">
            <a:spAutoFit/>
          </a:bodyPr>
          <a:lstStyle/>
          <a:p>
            <a:pPr>
              <a:spcBef>
                <a:spcPct val="50000"/>
              </a:spcBef>
            </a:pPr>
            <a:r>
              <a:rPr lang="zh-CN" altLang="en-US" sz="4400" b="1" dirty="0">
                <a:latin typeface="Times New Roman" panose="02020603050405020304" pitchFamily="18" charset="0"/>
                <a:ea typeface="宋体" panose="02010600030101010101" pitchFamily="2" charset="-122"/>
              </a:rPr>
              <a:t>第三段可分为三层：</a:t>
            </a:r>
          </a:p>
        </p:txBody>
      </p:sp>
      <p:sp>
        <p:nvSpPr>
          <p:cNvPr id="54274" name="Rectangle 3"/>
          <p:cNvSpPr/>
          <p:nvPr/>
        </p:nvSpPr>
        <p:spPr>
          <a:xfrm>
            <a:off x="609600" y="1371600"/>
            <a:ext cx="7924800" cy="4968875"/>
          </a:xfrm>
          <a:prstGeom prst="rect">
            <a:avLst/>
          </a:prstGeom>
          <a:noFill/>
          <a:ln w="12700">
            <a:noFill/>
          </a:ln>
        </p:spPr>
        <p:txBody>
          <a:bodyPr anchor="t">
            <a:spAutoFit/>
          </a:bodyPr>
          <a:lstStyle/>
          <a:p>
            <a:pPr algn="just"/>
            <a:r>
              <a:rPr lang="zh-CN" altLang="en-US" sz="4000" dirty="0">
                <a:solidFill>
                  <a:srgbClr val="00FF00"/>
                </a:solidFill>
                <a:latin typeface="宋体" panose="02010600030101010101" pitchFamily="2" charset="-122"/>
                <a:ea typeface="宋体" panose="02010600030101010101" pitchFamily="2" charset="-122"/>
              </a:rPr>
              <a:t>第一层</a:t>
            </a:r>
            <a:r>
              <a:rPr lang="zh-CN" altLang="en-US" sz="4000" dirty="0">
                <a:latin typeface="宋体" panose="02010600030101010101" pitchFamily="2" charset="-122"/>
                <a:ea typeface="宋体" panose="02010600030101010101" pitchFamily="2" charset="-122"/>
              </a:rPr>
              <a:t>：从开头到“吴广为都尉”，写起义开始时的情形。</a:t>
            </a:r>
          </a:p>
          <a:p>
            <a:pPr algn="just"/>
            <a:r>
              <a:rPr lang="zh-CN" altLang="en-US" sz="4000" dirty="0">
                <a:solidFill>
                  <a:srgbClr val="00FF00"/>
                </a:solidFill>
                <a:latin typeface="宋体" panose="02010600030101010101" pitchFamily="2" charset="-122"/>
                <a:ea typeface="宋体" panose="02010600030101010101" pitchFamily="2" charset="-122"/>
              </a:rPr>
              <a:t>第二层</a:t>
            </a:r>
            <a:r>
              <a:rPr lang="zh-CN" altLang="en-US" sz="4000" dirty="0">
                <a:latin typeface="宋体" panose="02010600030101010101" pitchFamily="2" charset="-122"/>
                <a:ea typeface="宋体" panose="02010600030101010101" pitchFamily="2" charset="-122"/>
              </a:rPr>
              <a:t>：从“攻大泽乡”到“号为张楚”，写起义初期的迅猛发展形势和陈胜立国经过。</a:t>
            </a:r>
          </a:p>
          <a:p>
            <a:pPr algn="just" eaLnBrk="0" hangingPunct="0"/>
            <a:r>
              <a:rPr lang="zh-CN" altLang="en-US" sz="4000" dirty="0">
                <a:solidFill>
                  <a:srgbClr val="00FF00"/>
                </a:solidFill>
                <a:latin typeface="宋体" panose="02010600030101010101" pitchFamily="2" charset="-122"/>
                <a:ea typeface="宋体" panose="02010600030101010101" pitchFamily="2" charset="-122"/>
              </a:rPr>
              <a:t>第三层</a:t>
            </a:r>
            <a:r>
              <a:rPr lang="zh-CN" altLang="en-US" sz="4000" dirty="0">
                <a:latin typeface="宋体" panose="02010600030101010101" pitchFamily="2" charset="-122"/>
                <a:ea typeface="宋体" panose="02010600030101010101" pitchFamily="2" charset="-122"/>
              </a:rPr>
              <a:t>：从“当此时”到段末，概述诸郡县反秦斗争情形，照应上文“宜多应者”。</a:t>
            </a:r>
            <a:r>
              <a:rPr lang="zh-CN" altLang="en-US" sz="3200" dirty="0">
                <a:latin typeface="宋体" panose="02010600030101010101" pitchFamily="2" charset="-122"/>
                <a:ea typeface="宋体" panose="02010600030101010101" pitchFamily="2" charset="-122"/>
              </a:rPr>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WordArt 2"/>
          <p:cNvSpPr>
            <a:spLocks noTextEdit="1"/>
          </p:cNvSpPr>
          <p:nvPr/>
        </p:nvSpPr>
        <p:spPr>
          <a:xfrm>
            <a:off x="228600" y="228600"/>
            <a:ext cx="2743200" cy="536575"/>
          </a:xfrm>
          <a:prstGeom prst="rect">
            <a:avLst/>
          </a:prstGeom>
        </p:spPr>
        <p:txBody>
          <a:bodyPr wrap="none" fromWordArt="1">
            <a:prstTxWarp prst="textPlain">
              <a:avLst>
                <a:gd name="adj" fmla="val 50000"/>
              </a:avLst>
            </a:prstTxWarp>
            <a:normAutofit fontScale="92500" lnSpcReduction="20000"/>
          </a:bodyPr>
          <a:lstStyle/>
          <a:p>
            <a:pPr algn="ctr"/>
            <a:r>
              <a:rPr lang="zh-CN" altLang="en-US" sz="3600" spc="720">
                <a:gradFill rotWithShape="1">
                  <a:gsLst>
                    <a:gs pos="0">
                      <a:srgbClr val="AAAAAA"/>
                    </a:gs>
                    <a:gs pos="100000">
                      <a:srgbClr val="FFFFFF"/>
                    </a:gs>
                  </a:gsLst>
                  <a:lin ang="5400000" scaled="1"/>
                  <a:tileRect/>
                </a:gradFill>
                <a:effectLst>
                  <a:outerShdw dist="45791" dir="3378595" algn="ctr" rotWithShape="0">
                    <a:srgbClr val="4D4D4D"/>
                  </a:outerShdw>
                </a:effectLst>
                <a:latin typeface="宋体" panose="02010600030101010101" pitchFamily="2" charset="-122"/>
                <a:ea typeface="宋体" panose="02010600030101010101" pitchFamily="2" charset="-122"/>
              </a:rPr>
              <a:t>读准下列字音</a:t>
            </a:r>
          </a:p>
        </p:txBody>
      </p:sp>
      <p:sp>
        <p:nvSpPr>
          <p:cNvPr id="9218" name="Text Box 3"/>
          <p:cNvSpPr txBox="1"/>
          <p:nvPr/>
        </p:nvSpPr>
        <p:spPr>
          <a:xfrm>
            <a:off x="304800" y="304800"/>
            <a:ext cx="8534400" cy="519113"/>
          </a:xfrm>
          <a:prstGeom prst="rect">
            <a:avLst/>
          </a:prstGeom>
          <a:noFill/>
          <a:ln w="12700">
            <a:noFill/>
          </a:ln>
        </p:spPr>
        <p:txBody>
          <a:bodyPr anchor="t">
            <a:spAutoFit/>
          </a:bodyPr>
          <a:lstStyle/>
          <a:p>
            <a:pPr>
              <a:spcBef>
                <a:spcPct val="50000"/>
              </a:spcBef>
            </a:pPr>
            <a:endParaRPr lang="zh-CN" altLang="en-US" sz="2800" dirty="0">
              <a:latin typeface="Times New Roman" panose="02020603050405020304" pitchFamily="18" charset="0"/>
            </a:endParaRPr>
          </a:p>
        </p:txBody>
      </p:sp>
      <p:sp>
        <p:nvSpPr>
          <p:cNvPr id="9219" name="Text Box 4"/>
          <p:cNvSpPr txBox="1"/>
          <p:nvPr/>
        </p:nvSpPr>
        <p:spPr>
          <a:xfrm>
            <a:off x="250825" y="260350"/>
            <a:ext cx="8686800" cy="6291263"/>
          </a:xfrm>
          <a:prstGeom prst="rect">
            <a:avLst/>
          </a:prstGeom>
          <a:noFill/>
          <a:ln w="12700">
            <a:noFill/>
          </a:ln>
        </p:spPr>
        <p:txBody>
          <a:bodyPr anchor="t">
            <a:spAutoFit/>
          </a:bodyPr>
          <a:lstStyle/>
          <a:p>
            <a:pPr>
              <a:spcBef>
                <a:spcPct val="50000"/>
              </a:spcBef>
            </a:pPr>
            <a:r>
              <a:rPr lang="zh-CN" altLang="en-US" sz="2800" dirty="0">
                <a:latin typeface="Times New Roman" panose="02020603050405020304" pitchFamily="18" charset="0"/>
              </a:rPr>
              <a:t>                                 </a:t>
            </a:r>
            <a:r>
              <a:rPr lang="zh-CN" altLang="en-US" sz="2800" b="1" dirty="0">
                <a:latin typeface="Times New Roman" panose="02020603050405020304" pitchFamily="18" charset="0"/>
              </a:rPr>
              <a:t>阳夏（         ）   辍耕（         ）</a:t>
            </a:r>
          </a:p>
          <a:p>
            <a:pPr>
              <a:spcBef>
                <a:spcPct val="50000"/>
              </a:spcBef>
            </a:pPr>
            <a:r>
              <a:rPr lang="zh-CN" altLang="en-US" sz="2800" b="1" dirty="0">
                <a:latin typeface="Times New Roman" panose="02020603050405020304" pitchFamily="18" charset="0"/>
              </a:rPr>
              <a:t>垄上（          ）       怅恨（         ）   苟富贵（         ）</a:t>
            </a:r>
          </a:p>
          <a:p>
            <a:pPr>
              <a:spcBef>
                <a:spcPct val="50000"/>
              </a:spcBef>
            </a:pPr>
            <a:r>
              <a:rPr lang="zh-CN" altLang="en-US" sz="2800" b="1" dirty="0">
                <a:latin typeface="Times New Roman" panose="02020603050405020304" pitchFamily="18" charset="0"/>
              </a:rPr>
              <a:t>嗟乎（         ）   鸿鹄（          ）</a:t>
            </a:r>
          </a:p>
          <a:p>
            <a:pPr>
              <a:spcBef>
                <a:spcPct val="50000"/>
              </a:spcBef>
            </a:pPr>
            <a:r>
              <a:rPr lang="zh-CN" altLang="en-US" sz="2800" b="1" dirty="0">
                <a:latin typeface="Times New Roman" panose="02020603050405020304" pitchFamily="18" charset="0"/>
              </a:rPr>
              <a:t>闾左（          ）       適戍（          ）  当行（           ）</a:t>
            </a:r>
          </a:p>
          <a:p>
            <a:pPr>
              <a:spcBef>
                <a:spcPct val="50000"/>
              </a:spcBef>
            </a:pPr>
            <a:r>
              <a:rPr lang="zh-CN" altLang="en-US" sz="2800" b="1" dirty="0">
                <a:latin typeface="Times New Roman" panose="02020603050405020304" pitchFamily="18" charset="0"/>
              </a:rPr>
              <a:t>度已失期（         ）数谏故（        ）为天下唱（         ）</a:t>
            </a:r>
          </a:p>
          <a:p>
            <a:pPr>
              <a:spcBef>
                <a:spcPct val="50000"/>
              </a:spcBef>
            </a:pPr>
            <a:r>
              <a:rPr lang="zh-CN" altLang="en-US" sz="2800" b="1" dirty="0">
                <a:latin typeface="Times New Roman" panose="02020603050405020304" pitchFamily="18" charset="0"/>
              </a:rPr>
              <a:t>乃行卜（          ）   陈胜王（        ）罾（          ）</a:t>
            </a:r>
          </a:p>
          <a:p>
            <a:pPr>
              <a:spcBef>
                <a:spcPct val="50000"/>
              </a:spcBef>
            </a:pPr>
            <a:r>
              <a:rPr lang="zh-CN" altLang="en-US" sz="2800" b="1" dirty="0">
                <a:latin typeface="Times New Roman" panose="02020603050405020304" pitchFamily="18" charset="0"/>
              </a:rPr>
              <a:t>烹食（           ）      间令（          ）  篝火（          ）</a:t>
            </a:r>
          </a:p>
          <a:p>
            <a:pPr>
              <a:spcBef>
                <a:spcPct val="50000"/>
              </a:spcBef>
            </a:pPr>
            <a:r>
              <a:rPr lang="zh-CN" altLang="en-US" sz="2800" b="1" dirty="0">
                <a:latin typeface="Times New Roman" panose="02020603050405020304" pitchFamily="18" charset="0"/>
              </a:rPr>
              <a:t>忿恚（               ） 笞（          ）       蕲（           ）</a:t>
            </a:r>
          </a:p>
          <a:p>
            <a:pPr>
              <a:spcBef>
                <a:spcPct val="50000"/>
              </a:spcBef>
            </a:pPr>
            <a:r>
              <a:rPr lang="zh-CN" altLang="en-US" sz="2800" b="1" dirty="0">
                <a:latin typeface="Times New Roman" panose="02020603050405020304" pitchFamily="18" charset="0"/>
              </a:rPr>
              <a:t>符离（          ）      徇（          ）       柘（           ）</a:t>
            </a:r>
          </a:p>
          <a:p>
            <a:pPr>
              <a:spcBef>
                <a:spcPct val="50000"/>
              </a:spcBef>
            </a:pPr>
            <a:r>
              <a:rPr lang="zh-CN" altLang="en-US" sz="2800" b="1" dirty="0">
                <a:latin typeface="Times New Roman" panose="02020603050405020304" pitchFamily="18" charset="0"/>
              </a:rPr>
              <a:t>谯（         ）   六七百乘（        ）  被坚执锐（         ）</a:t>
            </a:r>
            <a:endParaRPr lang="zh-CN" altLang="en-US" sz="2800" dirty="0">
              <a:latin typeface="Times New Roman" panose="02020603050405020304" pitchFamily="18" charset="0"/>
            </a:endParaRPr>
          </a:p>
        </p:txBody>
      </p:sp>
      <p:sp>
        <p:nvSpPr>
          <p:cNvPr id="9220" name="Text Box 5"/>
          <p:cNvSpPr txBox="1"/>
          <p:nvPr/>
        </p:nvSpPr>
        <p:spPr>
          <a:xfrm>
            <a:off x="381000" y="188913"/>
            <a:ext cx="8763000" cy="519112"/>
          </a:xfrm>
          <a:prstGeom prst="rect">
            <a:avLst/>
          </a:prstGeom>
          <a:noFill/>
          <a:ln w="12700">
            <a:noFill/>
          </a:ln>
        </p:spPr>
        <p:txBody>
          <a:bodyPr anchor="t">
            <a:spAutoFit/>
          </a:bodyPr>
          <a:lstStyle/>
          <a:p>
            <a:pPr>
              <a:spcBef>
                <a:spcPct val="50000"/>
              </a:spcBef>
            </a:pPr>
            <a:endParaRPr lang="zh-CN" altLang="en-US" sz="2800" dirty="0">
              <a:latin typeface="Times New Roman" panose="02020603050405020304" pitchFamily="18" charset="0"/>
            </a:endParaRPr>
          </a:p>
        </p:txBody>
      </p:sp>
      <p:sp>
        <p:nvSpPr>
          <p:cNvPr id="9221" name="Text Box 6"/>
          <p:cNvSpPr txBox="1"/>
          <p:nvPr/>
        </p:nvSpPr>
        <p:spPr>
          <a:xfrm>
            <a:off x="0" y="457200"/>
            <a:ext cx="8763000" cy="519113"/>
          </a:xfrm>
          <a:prstGeom prst="rect">
            <a:avLst/>
          </a:prstGeom>
          <a:noFill/>
          <a:ln w="12700">
            <a:noFill/>
          </a:ln>
        </p:spPr>
        <p:txBody>
          <a:bodyPr anchor="t">
            <a:spAutoFit/>
          </a:bodyPr>
          <a:lstStyle/>
          <a:p>
            <a:pPr>
              <a:spcBef>
                <a:spcPct val="50000"/>
              </a:spcBef>
            </a:pPr>
            <a:endParaRPr lang="zh-CN" altLang="en-US" sz="2800" dirty="0">
              <a:latin typeface="Times New Roman" panose="02020603050405020304" pitchFamily="18" charset="0"/>
            </a:endParaRPr>
          </a:p>
        </p:txBody>
      </p:sp>
      <p:sp>
        <p:nvSpPr>
          <p:cNvPr id="9222" name="Text Box 7"/>
          <p:cNvSpPr txBox="1"/>
          <p:nvPr/>
        </p:nvSpPr>
        <p:spPr>
          <a:xfrm>
            <a:off x="-180975" y="188913"/>
            <a:ext cx="9144000" cy="6291262"/>
          </a:xfrm>
          <a:prstGeom prst="rect">
            <a:avLst/>
          </a:prstGeom>
          <a:noFill/>
          <a:ln w="12700">
            <a:noFill/>
          </a:ln>
        </p:spPr>
        <p:txBody>
          <a:bodyPr anchor="t">
            <a:spAutoFit/>
          </a:bodyPr>
          <a:lstStyle/>
          <a:p>
            <a:pPr>
              <a:spcBef>
                <a:spcPct val="50000"/>
              </a:spcBef>
            </a:pPr>
            <a:r>
              <a:rPr lang="zh-CN" altLang="en-US" sz="2800" dirty="0">
                <a:latin typeface="Times New Roman" panose="02020603050405020304" pitchFamily="18" charset="0"/>
              </a:rPr>
              <a:t>                                                   </a:t>
            </a:r>
            <a:r>
              <a:rPr lang="en-US" altLang="zh-CN" sz="2800" b="1" dirty="0">
                <a:latin typeface="Times New Roman" panose="02020603050405020304" pitchFamily="18" charset="0"/>
              </a:rPr>
              <a:t>jiǎ                        chuò</a:t>
            </a:r>
          </a:p>
          <a:p>
            <a:pPr>
              <a:spcBef>
                <a:spcPct val="50000"/>
              </a:spcBef>
            </a:pPr>
            <a:r>
              <a:rPr lang="en-US" altLang="zh-CN" sz="2800" b="1" dirty="0">
                <a:latin typeface="Times New Roman" panose="02020603050405020304" pitchFamily="18" charset="0"/>
              </a:rPr>
              <a:t>                   lǒng                       chàng                       gǒu</a:t>
            </a:r>
          </a:p>
          <a:p>
            <a:pPr>
              <a:spcBef>
                <a:spcPct val="50000"/>
              </a:spcBef>
            </a:pPr>
            <a:r>
              <a:rPr lang="en-US" altLang="zh-CN" sz="2800" b="1" dirty="0">
                <a:latin typeface="Times New Roman" panose="02020603050405020304" pitchFamily="18" charset="0"/>
              </a:rPr>
              <a:t>                   jiē                          hú</a:t>
            </a:r>
          </a:p>
          <a:p>
            <a:pPr>
              <a:spcBef>
                <a:spcPct val="50000"/>
              </a:spcBef>
            </a:pPr>
            <a:r>
              <a:rPr lang="en-US" altLang="zh-CN" sz="2800" b="1" dirty="0">
                <a:latin typeface="Times New Roman" panose="02020603050405020304" pitchFamily="18" charset="0"/>
              </a:rPr>
              <a:t>                    lǘ                             zhé                      háng </a:t>
            </a:r>
          </a:p>
          <a:p>
            <a:pPr>
              <a:spcBef>
                <a:spcPct val="50000"/>
              </a:spcBef>
            </a:pPr>
            <a:r>
              <a:rPr lang="en-US" altLang="zh-CN" sz="2800" b="1" dirty="0">
                <a:latin typeface="Times New Roman" panose="02020603050405020304" pitchFamily="18" charset="0"/>
              </a:rPr>
              <a:t>                           duó                    shuò                        chàng</a:t>
            </a:r>
          </a:p>
          <a:p>
            <a:pPr>
              <a:spcBef>
                <a:spcPct val="50000"/>
              </a:spcBef>
            </a:pPr>
            <a:r>
              <a:rPr lang="en-US" altLang="zh-CN" sz="2800" b="1" dirty="0">
                <a:latin typeface="Times New Roman" panose="02020603050405020304" pitchFamily="18" charset="0"/>
              </a:rPr>
              <a:t>                        bǔ                          wàng            zēng</a:t>
            </a:r>
          </a:p>
          <a:p>
            <a:pPr>
              <a:spcBef>
                <a:spcPct val="50000"/>
              </a:spcBef>
            </a:pPr>
            <a:r>
              <a:rPr lang="en-US" altLang="zh-CN" sz="2800" b="1" dirty="0">
                <a:latin typeface="Times New Roman" panose="02020603050405020304" pitchFamily="18" charset="0"/>
              </a:rPr>
              <a:t>                    pēng                      jiàn                       gōu</a:t>
            </a:r>
          </a:p>
          <a:p>
            <a:pPr>
              <a:spcBef>
                <a:spcPct val="50000"/>
              </a:spcBef>
            </a:pPr>
            <a:r>
              <a:rPr lang="en-US" altLang="zh-CN" sz="2800" b="1" dirty="0">
                <a:latin typeface="Times New Roman" panose="02020603050405020304" pitchFamily="18" charset="0"/>
              </a:rPr>
              <a:t>                   huì                      chī                         qí</a:t>
            </a:r>
          </a:p>
          <a:p>
            <a:pPr>
              <a:spcBef>
                <a:spcPct val="50000"/>
              </a:spcBef>
            </a:pPr>
            <a:r>
              <a:rPr lang="en-US" altLang="zh-CN" sz="2800" b="1" dirty="0">
                <a:latin typeface="Times New Roman" panose="02020603050405020304" pitchFamily="18" charset="0"/>
              </a:rPr>
              <a:t>                   fú                         xùn                      zhè</a:t>
            </a:r>
          </a:p>
          <a:p>
            <a:pPr>
              <a:spcBef>
                <a:spcPct val="50000"/>
              </a:spcBef>
            </a:pPr>
            <a:r>
              <a:rPr lang="en-US" altLang="zh-CN" sz="2800" b="1" dirty="0">
                <a:latin typeface="Times New Roman" panose="02020603050405020304" pitchFamily="18" charset="0"/>
              </a:rPr>
              <a:t>             qiáo                            shèng                           pī</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p:nvPr/>
        </p:nvSpPr>
        <p:spPr>
          <a:xfrm>
            <a:off x="468313" y="357188"/>
            <a:ext cx="8247062" cy="1571625"/>
          </a:xfrm>
          <a:prstGeom prst="rect">
            <a:avLst/>
          </a:prstGeom>
          <a:noFill/>
          <a:ln w="9525">
            <a:noFill/>
          </a:ln>
        </p:spPr>
        <p:txBody>
          <a:bodyPr anchor="t"/>
          <a:lstStyle/>
          <a:p>
            <a:pPr marL="342900" indent="-342900">
              <a:spcBef>
                <a:spcPct val="20000"/>
              </a:spcBef>
            </a:pPr>
            <a:r>
              <a:rPr lang="zh-CN" altLang="en-US" sz="7200" b="1" dirty="0">
                <a:latin typeface="Times New Roman" panose="02020603050405020304" pitchFamily="18" charset="0"/>
                <a:ea typeface="宋体" panose="02010600030101010101" pitchFamily="2" charset="-122"/>
              </a:rPr>
              <a:t>    归纳总结：</a:t>
            </a:r>
            <a:endParaRPr lang="en-US" altLang="zh-CN" sz="7200" b="1" dirty="0">
              <a:latin typeface="Times New Roman" panose="02020603050405020304" pitchFamily="18" charset="0"/>
            </a:endParaRPr>
          </a:p>
          <a:p>
            <a:pPr marL="342900" indent="-342900">
              <a:spcBef>
                <a:spcPct val="20000"/>
              </a:spcBef>
            </a:pPr>
            <a:r>
              <a:rPr lang="zh-CN" altLang="en-US" sz="5400" b="1" dirty="0">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zh-CN" altLang="en-US" sz="5400" b="1" dirty="0">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r>
              <a:rPr lang="zh-CN" altLang="en-US" sz="5400" b="1" dirty="0">
                <a:solidFill>
                  <a:srgbClr val="FF0000"/>
                </a:solidFill>
                <a:latin typeface="Times New Roman" panose="02020603050405020304" pitchFamily="18" charset="0"/>
                <a:ea typeface="宋体" panose="02010600030101010101" pitchFamily="2" charset="-122"/>
              </a:rPr>
              <a:t>    </a:t>
            </a:r>
            <a:endParaRPr lang="en-US" altLang="zh-CN" sz="5400" b="1" dirty="0">
              <a:latin typeface="Times New Roman" panose="02020603050405020304" pitchFamily="18" charset="0"/>
            </a:endParaRPr>
          </a:p>
          <a:p>
            <a:pPr marL="342900" indent="-342900">
              <a:spcBef>
                <a:spcPct val="20000"/>
              </a:spcBef>
            </a:pPr>
            <a:endParaRPr lang="en-US" altLang="zh-CN" sz="5400" b="1" dirty="0">
              <a:latin typeface="Times New Roman" panose="02020603050405020304" pitchFamily="18" charset="0"/>
            </a:endParaRPr>
          </a:p>
          <a:p>
            <a:pPr marL="342900" indent="-342900">
              <a:spcBef>
                <a:spcPct val="20000"/>
              </a:spcBef>
            </a:pPr>
            <a:r>
              <a:rPr lang="en-US" altLang="zh-CN" sz="5400" b="1" dirty="0">
                <a:latin typeface="Times New Roman" panose="02020603050405020304" pitchFamily="18" charset="0"/>
              </a:rPr>
              <a:t>        </a:t>
            </a:r>
            <a:endParaRPr lang="en-US" altLang="zh-CN" sz="5400" b="1" dirty="0">
              <a:solidFill>
                <a:srgbClr val="FF0000"/>
              </a:solidFill>
              <a:latin typeface="Times New Roman" panose="02020603050405020304" pitchFamily="18" charset="0"/>
            </a:endParaRPr>
          </a:p>
          <a:p>
            <a:pPr marL="342900" indent="-342900">
              <a:spcBef>
                <a:spcPct val="20000"/>
              </a:spcBef>
            </a:pPr>
            <a:endParaRPr lang="zh-CN" altLang="en-US" sz="7200" b="1" dirty="0">
              <a:latin typeface="Times New Roman" panose="02020603050405020304" pitchFamily="18" charset="0"/>
              <a:ea typeface="宋体" panose="02010600030101010101" pitchFamily="2" charset="-122"/>
            </a:endParaRPr>
          </a:p>
        </p:txBody>
      </p:sp>
      <p:sp>
        <p:nvSpPr>
          <p:cNvPr id="55298" name="TextBox 2"/>
          <p:cNvSpPr txBox="1"/>
          <p:nvPr/>
        </p:nvSpPr>
        <p:spPr>
          <a:xfrm>
            <a:off x="714375" y="2571750"/>
            <a:ext cx="8001000" cy="1754188"/>
          </a:xfrm>
          <a:prstGeom prst="rect">
            <a:avLst/>
          </a:prstGeom>
          <a:noFill/>
          <a:ln w="9525">
            <a:noFill/>
          </a:ln>
        </p:spPr>
        <p:txBody>
          <a:bodyPr anchor="t">
            <a:spAutoFit/>
          </a:bodyPr>
          <a:lstStyle/>
          <a:p>
            <a:r>
              <a:rPr lang="zh-CN" altLang="en-US" sz="5400" b="1" dirty="0">
                <a:latin typeface="Times New Roman" panose="02020603050405020304" pitchFamily="18" charset="0"/>
                <a:ea typeface="宋体" panose="02010600030101010101" pitchFamily="2" charset="-122"/>
              </a:rPr>
              <a:t>本段叙述发动起义到建立张楚政权的经过</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381000" y="457200"/>
            <a:ext cx="2057400" cy="650875"/>
          </a:xfrm>
          <a:prstGeom prst="rect">
            <a:avLst/>
          </a:prstGeom>
          <a:solidFill>
            <a:schemeClr val="hlink">
              <a:alpha val="50000"/>
            </a:schemeClr>
          </a:solidFill>
          <a:ln w="9525">
            <a:solidFill>
              <a:schemeClr val="bg1"/>
            </a:solidFill>
            <a:miter lim="800000"/>
          </a:ln>
        </p:spPr>
        <p:txBody>
          <a:bodyPr>
            <a:spAutoFit/>
          </a:bodyPr>
          <a:lstStyle/>
          <a:p>
            <a:pPr marR="0" defTabSz="914400">
              <a:spcBef>
                <a:spcPct val="50000"/>
              </a:spcBef>
              <a:buClrTx/>
              <a:buSzTx/>
              <a:buFontTx/>
              <a:defRPr/>
            </a:pPr>
            <a:r>
              <a:rPr kumimoji="1" lang="zh-CN" altLang="en-US" sz="3600" kern="1200" cap="none" spc="0" normalizeH="0" baseline="0" noProof="0">
                <a:solidFill>
                  <a:schemeClr val="accent2"/>
                </a:solidFill>
                <a:effectLst>
                  <a:outerShdw blurRad="38100" dist="38100" dir="2700000" algn="tl">
                    <a:srgbClr val="000000"/>
                  </a:outerShdw>
                </a:effectLst>
                <a:latin typeface="Times New Roman" panose="02020603050405020304" pitchFamily="18" charset="0"/>
                <a:ea typeface="隶书" pitchFamily="49" charset="-122"/>
                <a:cs typeface="+mn-cs"/>
              </a:rPr>
              <a:t>文章脉落</a:t>
            </a:r>
          </a:p>
        </p:txBody>
      </p:sp>
      <p:sp>
        <p:nvSpPr>
          <p:cNvPr id="56322" name="Text Box 3"/>
          <p:cNvSpPr txBox="1"/>
          <p:nvPr/>
        </p:nvSpPr>
        <p:spPr>
          <a:xfrm>
            <a:off x="381000" y="2133600"/>
            <a:ext cx="1725613" cy="519113"/>
          </a:xfrm>
          <a:prstGeom prst="rect">
            <a:avLst/>
          </a:prstGeom>
          <a:noFill/>
          <a:ln w="9525">
            <a:noFill/>
          </a:ln>
        </p:spPr>
        <p:txBody>
          <a:bodyPr anchor="t">
            <a:spAutoFit/>
          </a:bodyPr>
          <a:lstStyle/>
          <a:p>
            <a:pPr>
              <a:spcBef>
                <a:spcPct val="50000"/>
              </a:spcBef>
            </a:pPr>
            <a:r>
              <a:rPr lang="zh-CN" altLang="en-US" sz="2800" b="1" dirty="0">
                <a:latin typeface="Times New Roman" panose="02020603050405020304" pitchFamily="18" charset="0"/>
                <a:ea typeface="黑体" panose="02010609060101010101" pitchFamily="2" charset="-122"/>
              </a:rPr>
              <a:t>谋划起义</a:t>
            </a:r>
          </a:p>
        </p:txBody>
      </p:sp>
      <p:sp>
        <p:nvSpPr>
          <p:cNvPr id="56323" name="Text Box 4"/>
          <p:cNvSpPr txBox="1"/>
          <p:nvPr/>
        </p:nvSpPr>
        <p:spPr>
          <a:xfrm>
            <a:off x="381000" y="5181600"/>
            <a:ext cx="1889125" cy="519113"/>
          </a:xfrm>
          <a:prstGeom prst="rect">
            <a:avLst/>
          </a:prstGeom>
          <a:noFill/>
          <a:ln w="9525">
            <a:noFill/>
          </a:ln>
        </p:spPr>
        <p:txBody>
          <a:bodyPr anchor="t">
            <a:spAutoFit/>
          </a:bodyPr>
          <a:lstStyle/>
          <a:p>
            <a:pPr>
              <a:spcBef>
                <a:spcPct val="50000"/>
              </a:spcBef>
            </a:pPr>
            <a:r>
              <a:rPr lang="zh-CN" altLang="en-US" sz="2800" b="1" dirty="0">
                <a:latin typeface="Times New Roman" panose="02020603050405020304" pitchFamily="18" charset="0"/>
                <a:ea typeface="黑体" panose="02010609060101010101" pitchFamily="2" charset="-122"/>
              </a:rPr>
              <a:t>发动起义</a:t>
            </a:r>
          </a:p>
        </p:txBody>
      </p:sp>
      <p:sp>
        <p:nvSpPr>
          <p:cNvPr id="56324" name="Text Box 5"/>
          <p:cNvSpPr txBox="1"/>
          <p:nvPr/>
        </p:nvSpPr>
        <p:spPr>
          <a:xfrm>
            <a:off x="2209800" y="1385888"/>
            <a:ext cx="1068388" cy="519112"/>
          </a:xfrm>
          <a:prstGeom prst="rect">
            <a:avLst/>
          </a:prstGeom>
          <a:noFill/>
          <a:ln w="9525">
            <a:noFill/>
          </a:ln>
        </p:spPr>
        <p:txBody>
          <a:bodyPr anchor="t">
            <a:spAutoFit/>
          </a:bodyPr>
          <a:lstStyle/>
          <a:p>
            <a:pPr>
              <a:spcBef>
                <a:spcPct val="50000"/>
              </a:spcBef>
            </a:pPr>
            <a:r>
              <a:rPr lang="zh-CN" altLang="en-US" sz="2800" dirty="0">
                <a:latin typeface="Times New Roman" panose="02020603050405020304" pitchFamily="18" charset="0"/>
                <a:ea typeface="黑体" panose="02010609060101010101" pitchFamily="2" charset="-122"/>
              </a:rPr>
              <a:t>原因</a:t>
            </a:r>
          </a:p>
        </p:txBody>
      </p:sp>
      <p:sp>
        <p:nvSpPr>
          <p:cNvPr id="56325" name="AutoShape 6"/>
          <p:cNvSpPr/>
          <p:nvPr/>
        </p:nvSpPr>
        <p:spPr>
          <a:xfrm>
            <a:off x="1981200" y="1600200"/>
            <a:ext cx="246063" cy="1981200"/>
          </a:xfrm>
          <a:prstGeom prst="leftBrace">
            <a:avLst>
              <a:gd name="adj1" fmla="val 67059"/>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56326" name="AutoShape 7"/>
          <p:cNvSpPr/>
          <p:nvPr/>
        </p:nvSpPr>
        <p:spPr>
          <a:xfrm>
            <a:off x="3124200" y="1219200"/>
            <a:ext cx="246063" cy="838200"/>
          </a:xfrm>
          <a:prstGeom prst="leftBrace">
            <a:avLst>
              <a:gd name="adj1" fmla="val 28371"/>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56327" name="Text Box 8"/>
          <p:cNvSpPr txBox="1"/>
          <p:nvPr/>
        </p:nvSpPr>
        <p:spPr>
          <a:xfrm>
            <a:off x="3454400" y="990600"/>
            <a:ext cx="903288" cy="1160463"/>
          </a:xfrm>
          <a:prstGeom prst="rect">
            <a:avLst/>
          </a:prstGeom>
          <a:noFill/>
          <a:ln w="9525">
            <a:noFill/>
          </a:ln>
        </p:spPr>
        <p:txBody>
          <a:bodyPr anchor="t">
            <a:spAutoFit/>
          </a:bodyPr>
          <a:lstStyle/>
          <a:p>
            <a:pPr>
              <a:spcBef>
                <a:spcPct val="50000"/>
              </a:spcBef>
            </a:pPr>
            <a:r>
              <a:rPr lang="zh-CN" altLang="en-US" sz="2800" dirty="0">
                <a:latin typeface="Times New Roman" panose="02020603050405020304" pitchFamily="18" charset="0"/>
                <a:ea typeface="黑体" panose="02010609060101010101" pitchFamily="2" charset="-122"/>
              </a:rPr>
              <a:t>直接</a:t>
            </a:r>
          </a:p>
          <a:p>
            <a:pPr>
              <a:spcBef>
                <a:spcPct val="50000"/>
              </a:spcBef>
            </a:pPr>
            <a:r>
              <a:rPr lang="zh-CN" altLang="en-US" sz="2800" dirty="0">
                <a:latin typeface="Times New Roman" panose="02020603050405020304" pitchFamily="18" charset="0"/>
                <a:ea typeface="黑体" panose="02010609060101010101" pitchFamily="2" charset="-122"/>
              </a:rPr>
              <a:t>根本</a:t>
            </a:r>
          </a:p>
        </p:txBody>
      </p:sp>
      <p:sp>
        <p:nvSpPr>
          <p:cNvPr id="56328" name="Text Box 9"/>
          <p:cNvSpPr txBox="1"/>
          <p:nvPr/>
        </p:nvSpPr>
        <p:spPr>
          <a:xfrm>
            <a:off x="4540250" y="692150"/>
            <a:ext cx="4603750" cy="822325"/>
          </a:xfrm>
          <a:prstGeom prst="rect">
            <a:avLst/>
          </a:prstGeom>
          <a:noFill/>
          <a:ln w="9525">
            <a:noFill/>
          </a:ln>
        </p:spPr>
        <p:txBody>
          <a:bodyPr anchor="t">
            <a:spAutoFit/>
          </a:bodyPr>
          <a:lstStyle/>
          <a:p>
            <a:pPr>
              <a:spcBef>
                <a:spcPct val="50000"/>
              </a:spcBef>
            </a:pPr>
            <a:r>
              <a:rPr lang="zh-CN" altLang="en-US" b="1" dirty="0">
                <a:solidFill>
                  <a:srgbClr val="FF0000"/>
                </a:solidFill>
                <a:latin typeface="Times New Roman" panose="02020603050405020304" pitchFamily="18" charset="0"/>
                <a:ea typeface="宋体" panose="02010600030101010101" pitchFamily="2" charset="-122"/>
              </a:rPr>
              <a:t>会天大雨，道不通，度已失期。失期，法皆斩。</a:t>
            </a:r>
          </a:p>
        </p:txBody>
      </p:sp>
      <p:sp>
        <p:nvSpPr>
          <p:cNvPr id="56329" name="Text Box 10"/>
          <p:cNvSpPr txBox="1"/>
          <p:nvPr/>
        </p:nvSpPr>
        <p:spPr>
          <a:xfrm>
            <a:off x="4540250" y="1614488"/>
            <a:ext cx="2984500" cy="519112"/>
          </a:xfrm>
          <a:prstGeom prst="rect">
            <a:avLst/>
          </a:prstGeom>
          <a:noFill/>
          <a:ln w="9525">
            <a:noFill/>
          </a:ln>
        </p:spPr>
        <p:txBody>
          <a:bodyPr anchor="t">
            <a:spAutoFit/>
          </a:bodyPr>
          <a:lstStyle/>
          <a:p>
            <a:pPr>
              <a:spcBef>
                <a:spcPct val="50000"/>
              </a:spcBef>
            </a:pPr>
            <a:r>
              <a:rPr lang="zh-CN" altLang="en-US" sz="2800" b="1" dirty="0">
                <a:solidFill>
                  <a:srgbClr val="CC3300"/>
                </a:solidFill>
                <a:latin typeface="Times New Roman" panose="02020603050405020304" pitchFamily="18" charset="0"/>
                <a:ea typeface="宋体" panose="02010600030101010101" pitchFamily="2" charset="-122"/>
              </a:rPr>
              <a:t>天下苦秦久矣</a:t>
            </a:r>
            <a:r>
              <a:rPr lang="zh-CN" altLang="en-US" sz="2800" dirty="0">
                <a:solidFill>
                  <a:srgbClr val="CC3300"/>
                </a:solidFill>
                <a:latin typeface="Times New Roman" panose="02020603050405020304" pitchFamily="18" charset="0"/>
                <a:ea typeface="宋体" panose="02010600030101010101" pitchFamily="2" charset="-122"/>
              </a:rPr>
              <a:t>。</a:t>
            </a:r>
          </a:p>
        </p:txBody>
      </p:sp>
      <p:sp>
        <p:nvSpPr>
          <p:cNvPr id="56330" name="Text Box 11"/>
          <p:cNvSpPr txBox="1"/>
          <p:nvPr/>
        </p:nvSpPr>
        <p:spPr>
          <a:xfrm>
            <a:off x="3454400" y="2286000"/>
            <a:ext cx="3860800" cy="519113"/>
          </a:xfrm>
          <a:prstGeom prst="rect">
            <a:avLst/>
          </a:prstGeom>
          <a:noFill/>
          <a:ln w="9525">
            <a:noFill/>
          </a:ln>
        </p:spPr>
        <p:txBody>
          <a:bodyPr anchor="t">
            <a:spAutoFit/>
          </a:bodyPr>
          <a:lstStyle/>
          <a:p>
            <a:pPr>
              <a:spcBef>
                <a:spcPct val="50000"/>
              </a:spcBef>
            </a:pPr>
            <a:r>
              <a:rPr lang="zh-CN" altLang="en-US" sz="2800" b="1" dirty="0">
                <a:solidFill>
                  <a:srgbClr val="CC3300"/>
                </a:solidFill>
                <a:latin typeface="Times New Roman" panose="02020603050405020304" pitchFamily="18" charset="0"/>
                <a:ea typeface="宋体" panose="02010600030101010101" pitchFamily="2" charset="-122"/>
              </a:rPr>
              <a:t>诈自称公子扶苏、项燕</a:t>
            </a:r>
          </a:p>
        </p:txBody>
      </p:sp>
      <p:sp>
        <p:nvSpPr>
          <p:cNvPr id="56331" name="AutoShape 12"/>
          <p:cNvSpPr/>
          <p:nvPr/>
        </p:nvSpPr>
        <p:spPr>
          <a:xfrm>
            <a:off x="3276600" y="3048000"/>
            <a:ext cx="152400" cy="762000"/>
          </a:xfrm>
          <a:prstGeom prst="leftBrace">
            <a:avLst>
              <a:gd name="adj1" fmla="val 41643"/>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56332" name="Text Box 13"/>
          <p:cNvSpPr txBox="1"/>
          <p:nvPr/>
        </p:nvSpPr>
        <p:spPr>
          <a:xfrm>
            <a:off x="3454400" y="2819400"/>
            <a:ext cx="1889125" cy="519113"/>
          </a:xfrm>
          <a:prstGeom prst="rect">
            <a:avLst/>
          </a:prstGeom>
          <a:noFill/>
          <a:ln w="9525">
            <a:noFill/>
          </a:ln>
        </p:spPr>
        <p:txBody>
          <a:bodyPr anchor="t">
            <a:spAutoFit/>
          </a:bodyPr>
          <a:lstStyle/>
          <a:p>
            <a:pPr>
              <a:spcBef>
                <a:spcPct val="50000"/>
              </a:spcBef>
            </a:pPr>
            <a:r>
              <a:rPr lang="zh-CN" altLang="en-US" sz="2800" b="1" dirty="0">
                <a:solidFill>
                  <a:srgbClr val="CC3300"/>
                </a:solidFill>
                <a:latin typeface="Times New Roman" panose="02020603050405020304" pitchFamily="18" charset="0"/>
                <a:ea typeface="宋体" panose="02010600030101010101" pitchFamily="2" charset="-122"/>
              </a:rPr>
              <a:t>藏书鱼腹</a:t>
            </a:r>
          </a:p>
        </p:txBody>
      </p:sp>
      <p:sp>
        <p:nvSpPr>
          <p:cNvPr id="56333" name="Text Box 14"/>
          <p:cNvSpPr txBox="1"/>
          <p:nvPr/>
        </p:nvSpPr>
        <p:spPr>
          <a:xfrm>
            <a:off x="3454400" y="3443288"/>
            <a:ext cx="1806575" cy="519112"/>
          </a:xfrm>
          <a:prstGeom prst="rect">
            <a:avLst/>
          </a:prstGeom>
          <a:noFill/>
          <a:ln w="9525">
            <a:noFill/>
          </a:ln>
        </p:spPr>
        <p:txBody>
          <a:bodyPr anchor="t">
            <a:spAutoFit/>
          </a:bodyPr>
          <a:lstStyle/>
          <a:p>
            <a:pPr>
              <a:spcBef>
                <a:spcPct val="50000"/>
              </a:spcBef>
            </a:pPr>
            <a:r>
              <a:rPr lang="zh-CN" altLang="en-US" sz="2800" b="1" dirty="0">
                <a:solidFill>
                  <a:srgbClr val="CC3300"/>
                </a:solidFill>
                <a:latin typeface="Times New Roman" panose="02020603050405020304" pitchFamily="18" charset="0"/>
                <a:ea typeface="宋体" panose="02010600030101010101" pitchFamily="2" charset="-122"/>
              </a:rPr>
              <a:t>篝火狐鸣</a:t>
            </a:r>
          </a:p>
        </p:txBody>
      </p:sp>
      <p:sp>
        <p:nvSpPr>
          <p:cNvPr id="56334" name="AutoShape 15"/>
          <p:cNvSpPr/>
          <p:nvPr/>
        </p:nvSpPr>
        <p:spPr>
          <a:xfrm>
            <a:off x="1981200" y="4343400"/>
            <a:ext cx="246063" cy="1981200"/>
          </a:xfrm>
          <a:prstGeom prst="leftBrace">
            <a:avLst>
              <a:gd name="adj1" fmla="val 67059"/>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56335" name="Text Box 16"/>
          <p:cNvSpPr txBox="1"/>
          <p:nvPr/>
        </p:nvSpPr>
        <p:spPr>
          <a:xfrm>
            <a:off x="2209800" y="4205288"/>
            <a:ext cx="1752600" cy="519112"/>
          </a:xfrm>
          <a:prstGeom prst="rect">
            <a:avLst/>
          </a:prstGeom>
          <a:noFill/>
          <a:ln w="9525">
            <a:noFill/>
          </a:ln>
        </p:spPr>
        <p:txBody>
          <a:bodyPr anchor="t">
            <a:spAutoFit/>
          </a:bodyPr>
          <a:lstStyle/>
          <a:p>
            <a:pPr>
              <a:spcBef>
                <a:spcPct val="50000"/>
              </a:spcBef>
            </a:pPr>
            <a:r>
              <a:rPr lang="zh-CN" altLang="en-US" sz="2800" dirty="0">
                <a:solidFill>
                  <a:schemeClr val="tx2"/>
                </a:solidFill>
                <a:latin typeface="Times New Roman" panose="02020603050405020304" pitchFamily="18" charset="0"/>
                <a:ea typeface="黑体" panose="02010609060101010101" pitchFamily="2" charset="-122"/>
              </a:rPr>
              <a:t>起义开始</a:t>
            </a:r>
          </a:p>
        </p:txBody>
      </p:sp>
      <p:sp>
        <p:nvSpPr>
          <p:cNvPr id="56336" name="Text Box 17"/>
          <p:cNvSpPr txBox="1"/>
          <p:nvPr/>
        </p:nvSpPr>
        <p:spPr>
          <a:xfrm>
            <a:off x="2209800" y="5348288"/>
            <a:ext cx="6683375" cy="519112"/>
          </a:xfrm>
          <a:prstGeom prst="rect">
            <a:avLst/>
          </a:prstGeom>
          <a:noFill/>
          <a:ln w="9525">
            <a:noFill/>
          </a:ln>
        </p:spPr>
        <p:txBody>
          <a:bodyPr anchor="t">
            <a:spAutoFit/>
          </a:bodyPr>
          <a:lstStyle/>
          <a:p>
            <a:pPr>
              <a:spcBef>
                <a:spcPct val="50000"/>
              </a:spcBef>
            </a:pPr>
            <a:r>
              <a:rPr lang="zh-CN" altLang="en-US" sz="2800" dirty="0">
                <a:solidFill>
                  <a:schemeClr val="tx2"/>
                </a:solidFill>
                <a:latin typeface="Times New Roman" panose="02020603050405020304" pitchFamily="18" charset="0"/>
                <a:ea typeface="黑体" panose="02010609060101010101" pitchFamily="2" charset="-122"/>
              </a:rPr>
              <a:t>起义初期的迅猛发展和陈胜立国的经过。</a:t>
            </a:r>
          </a:p>
        </p:txBody>
      </p:sp>
      <p:sp>
        <p:nvSpPr>
          <p:cNvPr id="56337" name="Text Box 18"/>
          <p:cNvSpPr txBox="1"/>
          <p:nvPr/>
        </p:nvSpPr>
        <p:spPr>
          <a:xfrm>
            <a:off x="2209800" y="5867400"/>
            <a:ext cx="5584825" cy="519113"/>
          </a:xfrm>
          <a:prstGeom prst="rect">
            <a:avLst/>
          </a:prstGeom>
          <a:noFill/>
          <a:ln w="9525">
            <a:noFill/>
          </a:ln>
        </p:spPr>
        <p:txBody>
          <a:bodyPr anchor="t">
            <a:spAutoFit/>
          </a:bodyPr>
          <a:lstStyle/>
          <a:p>
            <a:pPr>
              <a:spcBef>
                <a:spcPct val="50000"/>
              </a:spcBef>
            </a:pPr>
            <a:r>
              <a:rPr lang="zh-CN" altLang="en-US" sz="2800" dirty="0">
                <a:latin typeface="Times New Roman" panose="02020603050405020304" pitchFamily="18" charset="0"/>
                <a:ea typeface="黑体" panose="02010609060101010101" pitchFamily="2" charset="-122"/>
              </a:rPr>
              <a:t>概述此后诸郡县反秦斗争的情形。</a:t>
            </a:r>
          </a:p>
        </p:txBody>
      </p:sp>
      <p:sp>
        <p:nvSpPr>
          <p:cNvPr id="56338" name="AutoShape 19"/>
          <p:cNvSpPr/>
          <p:nvPr/>
        </p:nvSpPr>
        <p:spPr>
          <a:xfrm>
            <a:off x="3962400" y="4191000"/>
            <a:ext cx="163513" cy="914400"/>
          </a:xfrm>
          <a:prstGeom prst="leftBrace">
            <a:avLst>
              <a:gd name="adj1" fmla="val 46575"/>
              <a:gd name="adj2" fmla="val 50000"/>
            </a:avLst>
          </a:prstGeom>
          <a:noFill/>
          <a:ln w="9525"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56339" name="Text Box 20"/>
          <p:cNvSpPr txBox="1"/>
          <p:nvPr/>
        </p:nvSpPr>
        <p:spPr>
          <a:xfrm>
            <a:off x="4283075" y="3962400"/>
            <a:ext cx="1643063" cy="519113"/>
          </a:xfrm>
          <a:prstGeom prst="rect">
            <a:avLst/>
          </a:prstGeom>
          <a:noFill/>
          <a:ln w="9525">
            <a:noFill/>
          </a:ln>
        </p:spPr>
        <p:txBody>
          <a:bodyPr anchor="t">
            <a:spAutoFit/>
          </a:bodyPr>
          <a:lstStyle/>
          <a:p>
            <a:pPr>
              <a:spcBef>
                <a:spcPct val="50000"/>
              </a:spcBef>
            </a:pPr>
            <a:r>
              <a:rPr lang="zh-CN" altLang="en-US" sz="2800" b="1" dirty="0">
                <a:solidFill>
                  <a:srgbClr val="CC3300"/>
                </a:solidFill>
                <a:latin typeface="Times New Roman" panose="02020603050405020304" pitchFamily="18" charset="0"/>
                <a:ea typeface="宋体" panose="02010600030101010101" pitchFamily="2" charset="-122"/>
              </a:rPr>
              <a:t>并杀两尉</a:t>
            </a:r>
          </a:p>
        </p:txBody>
      </p:sp>
      <p:sp>
        <p:nvSpPr>
          <p:cNvPr id="56340" name="Text Box 21"/>
          <p:cNvSpPr txBox="1"/>
          <p:nvPr/>
        </p:nvSpPr>
        <p:spPr>
          <a:xfrm>
            <a:off x="4283075" y="4419600"/>
            <a:ext cx="1643063" cy="519113"/>
          </a:xfrm>
          <a:prstGeom prst="rect">
            <a:avLst/>
          </a:prstGeom>
          <a:noFill/>
          <a:ln w="9525">
            <a:noFill/>
          </a:ln>
        </p:spPr>
        <p:txBody>
          <a:bodyPr anchor="t">
            <a:spAutoFit/>
          </a:bodyPr>
          <a:lstStyle/>
          <a:p>
            <a:pPr>
              <a:spcBef>
                <a:spcPct val="50000"/>
              </a:spcBef>
            </a:pPr>
            <a:r>
              <a:rPr lang="zh-CN" altLang="en-US" sz="2800" b="1" dirty="0">
                <a:solidFill>
                  <a:srgbClr val="CC3300"/>
                </a:solidFill>
                <a:latin typeface="Times New Roman" panose="02020603050405020304" pitchFamily="18" charset="0"/>
                <a:ea typeface="宋体" panose="02010600030101010101" pitchFamily="2" charset="-122"/>
              </a:rPr>
              <a:t>召令徒属</a:t>
            </a:r>
          </a:p>
        </p:txBody>
      </p:sp>
      <p:sp>
        <p:nvSpPr>
          <p:cNvPr id="56341" name="Text Box 22"/>
          <p:cNvSpPr txBox="1"/>
          <p:nvPr/>
        </p:nvSpPr>
        <p:spPr>
          <a:xfrm>
            <a:off x="4283075" y="4891088"/>
            <a:ext cx="1889125" cy="519112"/>
          </a:xfrm>
          <a:prstGeom prst="rect">
            <a:avLst/>
          </a:prstGeom>
          <a:noFill/>
          <a:ln w="9525">
            <a:noFill/>
          </a:ln>
        </p:spPr>
        <p:txBody>
          <a:bodyPr anchor="t">
            <a:spAutoFit/>
          </a:bodyPr>
          <a:lstStyle/>
          <a:p>
            <a:pPr>
              <a:spcBef>
                <a:spcPct val="50000"/>
              </a:spcBef>
            </a:pPr>
            <a:r>
              <a:rPr lang="zh-CN" altLang="en-US" sz="2800" b="1" dirty="0">
                <a:solidFill>
                  <a:srgbClr val="CC3300"/>
                </a:solidFill>
                <a:latin typeface="Times New Roman" panose="02020603050405020304" pitchFamily="18" charset="0"/>
                <a:ea typeface="宋体" panose="02010600030101010101" pitchFamily="2" charset="-122"/>
              </a:rPr>
              <a:t>为坛而盟</a:t>
            </a:r>
            <a:endParaRPr lang="zh-CN" altLang="en-US" sz="2800" dirty="0">
              <a:solidFill>
                <a:srgbClr val="CC3300"/>
              </a:solidFill>
              <a:latin typeface="Times New Roman" panose="02020603050405020304" pitchFamily="18" charset="0"/>
              <a:ea typeface="宋体" panose="02010600030101010101" pitchFamily="2" charset="-122"/>
            </a:endParaRPr>
          </a:p>
        </p:txBody>
      </p:sp>
      <p:sp>
        <p:nvSpPr>
          <p:cNvPr id="56342" name="Rectangle 23"/>
          <p:cNvSpPr/>
          <p:nvPr/>
        </p:nvSpPr>
        <p:spPr>
          <a:xfrm>
            <a:off x="2209800" y="2286000"/>
            <a:ext cx="895350" cy="519113"/>
          </a:xfrm>
          <a:prstGeom prst="rect">
            <a:avLst/>
          </a:prstGeom>
          <a:noFill/>
          <a:ln w="9525">
            <a:noFill/>
          </a:ln>
        </p:spPr>
        <p:txBody>
          <a:bodyPr wrap="none" anchor="t">
            <a:spAutoFit/>
          </a:bodyPr>
          <a:lstStyle/>
          <a:p>
            <a:r>
              <a:rPr lang="zh-CN" altLang="en-US" sz="2800" dirty="0">
                <a:latin typeface="Times New Roman" panose="02020603050405020304" pitchFamily="18" charset="0"/>
                <a:ea typeface="黑体" panose="02010609060101010101" pitchFamily="2" charset="-122"/>
              </a:rPr>
              <a:t>策略</a:t>
            </a:r>
          </a:p>
        </p:txBody>
      </p:sp>
      <p:sp>
        <p:nvSpPr>
          <p:cNvPr id="56343" name="Rectangle 24"/>
          <p:cNvSpPr/>
          <p:nvPr/>
        </p:nvSpPr>
        <p:spPr>
          <a:xfrm>
            <a:off x="2209800" y="3200400"/>
            <a:ext cx="895350" cy="519113"/>
          </a:xfrm>
          <a:prstGeom prst="rect">
            <a:avLst/>
          </a:prstGeom>
          <a:noFill/>
          <a:ln w="9525">
            <a:noFill/>
          </a:ln>
        </p:spPr>
        <p:txBody>
          <a:bodyPr wrap="none" anchor="t">
            <a:spAutoFit/>
          </a:bodyPr>
          <a:lstStyle/>
          <a:p>
            <a:r>
              <a:rPr lang="zh-CN" altLang="en-US" sz="2800" dirty="0">
                <a:latin typeface="Times New Roman" panose="02020603050405020304" pitchFamily="18" charset="0"/>
                <a:ea typeface="黑体" panose="02010609060101010101" pitchFamily="2" charset="-122"/>
              </a:rPr>
              <a:t>舆论</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ext Box 2"/>
          <p:cNvSpPr txBox="1"/>
          <p:nvPr/>
        </p:nvSpPr>
        <p:spPr>
          <a:xfrm>
            <a:off x="762000" y="533400"/>
            <a:ext cx="7772400" cy="1476375"/>
          </a:xfrm>
          <a:prstGeom prst="rect">
            <a:avLst/>
          </a:prstGeom>
          <a:noFill/>
          <a:ln w="9525">
            <a:noFill/>
          </a:ln>
        </p:spPr>
        <p:txBody>
          <a:bodyPr anchor="t">
            <a:spAutoFit/>
          </a:bodyPr>
          <a:lstStyle/>
          <a:p>
            <a:pPr>
              <a:spcBef>
                <a:spcPct val="50000"/>
              </a:spcBef>
            </a:pPr>
            <a:r>
              <a:rPr lang="zh-CN" altLang="en-US" sz="3000" b="1" i="1" dirty="0">
                <a:solidFill>
                  <a:srgbClr val="008000"/>
                </a:solidFill>
                <a:latin typeface="Times New Roman" panose="02020603050405020304" pitchFamily="18" charset="0"/>
                <a:ea typeface="宋体" panose="02010600030101010101" pitchFamily="2" charset="-122"/>
              </a:rPr>
              <a:t>    </a:t>
            </a:r>
            <a:r>
              <a:rPr lang="zh-CN" altLang="en-US" sz="3000" b="1" i="1" dirty="0">
                <a:solidFill>
                  <a:srgbClr val="008000"/>
                </a:solidFill>
                <a:latin typeface="Times New Roman" panose="02020603050405020304" pitchFamily="18" charset="0"/>
                <a:ea typeface="华文行楷" pitchFamily="2" charset="-122"/>
              </a:rPr>
              <a:t>思考</a:t>
            </a:r>
            <a:r>
              <a:rPr lang="zh-CN" altLang="en-US" sz="3000" b="1" i="1" dirty="0">
                <a:solidFill>
                  <a:srgbClr val="008000"/>
                </a:solidFill>
                <a:latin typeface="Times New Roman" panose="02020603050405020304" pitchFamily="18" charset="0"/>
                <a:ea typeface="宋体" panose="02010600030101010101" pitchFamily="2" charset="-122"/>
              </a:rPr>
              <a:t>：</a:t>
            </a:r>
            <a:r>
              <a:rPr lang="zh-CN" altLang="en-US" sz="3000" b="1" dirty="0">
                <a:solidFill>
                  <a:srgbClr val="008000"/>
                </a:solidFill>
                <a:latin typeface="Times New Roman" panose="02020603050405020304" pitchFamily="18" charset="0"/>
                <a:ea typeface="宋体" panose="02010600030101010101" pitchFamily="2" charset="-122"/>
              </a:rPr>
              <a:t>一、熟读课文，把握主要内容。仿照示例，用四字短语概括文中所写事件的发展过程。</a:t>
            </a:r>
          </a:p>
        </p:txBody>
      </p:sp>
      <p:sp>
        <p:nvSpPr>
          <p:cNvPr id="129027" name="Text Box 3"/>
          <p:cNvSpPr txBox="1">
            <a:spLocks noChangeArrowheads="1"/>
          </p:cNvSpPr>
          <p:nvPr/>
        </p:nvSpPr>
        <p:spPr bwMode="auto">
          <a:xfrm>
            <a:off x="533400" y="2057400"/>
            <a:ext cx="7924800" cy="2306638"/>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参考答案：</a:t>
            </a:r>
          </a:p>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分析局势—制造舆论（鱼腹藏书、篝火狐鸣）—佐广杀尉—慷慨演说—袒右结盟—攻城夺地—陈地称王  </a:t>
            </a:r>
            <a:endPar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华文新魏"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idx="1"/>
          </p:nvPr>
        </p:nvSpPr>
        <p:spPr>
          <a:xfrm>
            <a:off x="1066800" y="2590800"/>
            <a:ext cx="7010400" cy="1254125"/>
          </a:xfrm>
          <a:ln/>
        </p:spPr>
        <p:txBody>
          <a:bodyPr vert="horz" wrap="square" lIns="91440" tIns="45720" rIns="91440" bIns="45720" anchor="t"/>
          <a:lstStyle/>
          <a:p>
            <a:pPr eaLnBrk="1" hangingPunct="1">
              <a:buNone/>
            </a:pPr>
            <a:r>
              <a:rPr lang="zh-CN" altLang="en-US" sz="6600" b="1" dirty="0">
                <a:solidFill>
                  <a:srgbClr val="FF0000"/>
                </a:solidFill>
                <a:ea typeface="华文彩云" pitchFamily="2" charset="-122"/>
              </a:rPr>
              <a:t>分析人物</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p:nvPr/>
        </p:nvSpPr>
        <p:spPr>
          <a:xfrm>
            <a:off x="457200" y="381000"/>
            <a:ext cx="8001000" cy="6134100"/>
          </a:xfrm>
          <a:prstGeom prst="rect">
            <a:avLst/>
          </a:prstGeom>
          <a:noFill/>
          <a:ln w="12700">
            <a:noFill/>
          </a:ln>
        </p:spPr>
        <p:txBody>
          <a:bodyPr anchor="t">
            <a:spAutoFit/>
          </a:bodyPr>
          <a:lstStyle/>
          <a:p>
            <a:pPr indent="228600" algn="ctr"/>
            <a:r>
              <a:rPr lang="zh-CN" altLang="en-US" sz="3600" b="1" u="sng" dirty="0">
                <a:solidFill>
                  <a:srgbClr val="FF3300"/>
                </a:solidFill>
                <a:latin typeface="方正姚体" pitchFamily="2" charset="-122"/>
                <a:ea typeface="方正姚体" pitchFamily="2" charset="-122"/>
              </a:rPr>
              <a:t>通过对话描写来刻画人物</a:t>
            </a:r>
            <a:endParaRPr lang="zh-CN" altLang="en-US" sz="3600" b="1" u="sng" dirty="0">
              <a:solidFill>
                <a:srgbClr val="00FF00"/>
              </a:solidFill>
              <a:latin typeface="方正姚体" pitchFamily="2" charset="-122"/>
              <a:ea typeface="方正姚体" pitchFamily="2" charset="-122"/>
            </a:endParaRPr>
          </a:p>
          <a:p>
            <a:pPr indent="228600" algn="just" eaLnBrk="0" hangingPunct="0"/>
            <a:r>
              <a:rPr lang="zh-CN" altLang="en-US" sz="3600" dirty="0">
                <a:latin typeface="宋体" panose="02010600030101010101" pitchFamily="2" charset="-122"/>
                <a:ea typeface="宋体" panose="02010600030101010101" pitchFamily="2" charset="-122"/>
              </a:rPr>
              <a:t>（</a:t>
            </a:r>
            <a:r>
              <a:rPr lang="en-US" altLang="zh-CN" sz="3600" dirty="0">
                <a:latin typeface="宋体" panose="02010600030101010101" pitchFamily="2" charset="-122"/>
              </a:rPr>
              <a:t>1</a:t>
            </a:r>
            <a:r>
              <a:rPr lang="zh-CN" altLang="en-US" sz="3600" dirty="0">
                <a:latin typeface="宋体" panose="02010600030101010101" pitchFamily="2" charset="-122"/>
                <a:ea typeface="宋体" panose="02010600030101010101" pitchFamily="2" charset="-122"/>
              </a:rPr>
              <a:t>）全文共写了三次话：</a:t>
            </a:r>
          </a:p>
          <a:p>
            <a:pPr indent="228600" algn="just" eaLnBrk="0" hangingPunct="0"/>
            <a:r>
              <a:rPr lang="zh-CN" altLang="en-US" sz="3600" dirty="0">
                <a:latin typeface="宋体" panose="02010600030101010101" pitchFamily="2" charset="-122"/>
                <a:ea typeface="宋体" panose="02010600030101010101" pitchFamily="2" charset="-122"/>
              </a:rPr>
              <a:t>第一段陈胜与同伴们的对话，表现了他</a:t>
            </a:r>
            <a:r>
              <a:rPr lang="zh-CN" altLang="en-US" sz="3600" b="1" i="1" u="sng" dirty="0">
                <a:solidFill>
                  <a:srgbClr val="FF3300"/>
                </a:solidFill>
                <a:latin typeface="宋体" panose="02010600030101010101" pitchFamily="2" charset="-122"/>
                <a:ea typeface="宋体" panose="02010600030101010101" pitchFamily="2" charset="-122"/>
              </a:rPr>
              <a:t>远大的志向和反抗意识</a:t>
            </a:r>
            <a:r>
              <a:rPr lang="zh-CN" altLang="en-US" sz="3600" dirty="0">
                <a:latin typeface="宋体" panose="02010600030101010101" pitchFamily="2" charset="-122"/>
                <a:ea typeface="宋体" panose="02010600030101010101" pitchFamily="2" charset="-122"/>
              </a:rPr>
              <a:t>；</a:t>
            </a:r>
          </a:p>
          <a:p>
            <a:pPr indent="228600" algn="just" eaLnBrk="0" hangingPunct="0"/>
            <a:r>
              <a:rPr lang="zh-CN" altLang="en-US" sz="3600" dirty="0">
                <a:latin typeface="宋体" panose="02010600030101010101" pitchFamily="2" charset="-122"/>
                <a:ea typeface="宋体" panose="02010600030101010101" pitchFamily="2" charset="-122"/>
              </a:rPr>
              <a:t>第二段陈胜同吴广的对话，反映了他们</a:t>
            </a:r>
            <a:r>
              <a:rPr lang="zh-CN" altLang="en-US" sz="3600" b="1" i="1" u="sng" dirty="0">
                <a:solidFill>
                  <a:srgbClr val="FF3300"/>
                </a:solidFill>
                <a:latin typeface="宋体" panose="02010600030101010101" pitchFamily="2" charset="-122"/>
                <a:ea typeface="宋体" panose="02010600030101010101" pitchFamily="2" charset="-122"/>
              </a:rPr>
              <a:t>善于斗争</a:t>
            </a:r>
            <a:r>
              <a:rPr lang="zh-CN" altLang="en-US" sz="3600" dirty="0">
                <a:latin typeface="宋体" panose="02010600030101010101" pitchFamily="2" charset="-122"/>
                <a:ea typeface="宋体" panose="02010600030101010101" pitchFamily="2" charset="-122"/>
              </a:rPr>
              <a:t>的智慧和才能；</a:t>
            </a:r>
          </a:p>
          <a:p>
            <a:pPr indent="228600" algn="just" eaLnBrk="0" hangingPunct="0"/>
            <a:r>
              <a:rPr lang="zh-CN" altLang="en-US" sz="3600" dirty="0">
                <a:latin typeface="宋体" panose="02010600030101010101" pitchFamily="2" charset="-122"/>
                <a:ea typeface="宋体" panose="02010600030101010101" pitchFamily="2" charset="-122"/>
              </a:rPr>
              <a:t>第三段陈胜同戍卒的对话，表现出陈胜</a:t>
            </a:r>
            <a:r>
              <a:rPr lang="zh-CN" altLang="en-US" sz="3600" b="1" i="1" u="sng" dirty="0">
                <a:solidFill>
                  <a:srgbClr val="FF3300"/>
                </a:solidFill>
                <a:latin typeface="宋体" panose="02010600030101010101" pitchFamily="2" charset="-122"/>
                <a:ea typeface="宋体" panose="02010600030101010101" pitchFamily="2" charset="-122"/>
              </a:rPr>
              <a:t>反抗阶级压迫</a:t>
            </a:r>
            <a:r>
              <a:rPr lang="zh-CN" altLang="en-US" sz="3600" dirty="0">
                <a:latin typeface="宋体" panose="02010600030101010101" pitchFamily="2" charset="-122"/>
                <a:ea typeface="宋体" panose="02010600030101010101" pitchFamily="2" charset="-122"/>
              </a:rPr>
              <a:t>的英雄气概。</a:t>
            </a:r>
          </a:p>
          <a:p>
            <a:pPr indent="228600" algn="just" eaLnBrk="0" hangingPunct="0"/>
            <a:r>
              <a:rPr lang="zh-CN" altLang="en-US" sz="3600" dirty="0">
                <a:latin typeface="宋体" panose="02010600030101010101" pitchFamily="2" charset="-122"/>
                <a:ea typeface="宋体" panose="02010600030101010101" pitchFamily="2" charset="-122"/>
              </a:rPr>
              <a:t>（</a:t>
            </a:r>
            <a:r>
              <a:rPr lang="en-US" altLang="zh-CN" sz="3600" dirty="0">
                <a:latin typeface="宋体" panose="02010600030101010101" pitchFamily="2" charset="-122"/>
              </a:rPr>
              <a:t>2</a:t>
            </a:r>
            <a:r>
              <a:rPr lang="zh-CN" altLang="en-US" sz="3600" dirty="0">
                <a:latin typeface="宋体" panose="02010600030101010101" pitchFamily="2" charset="-122"/>
                <a:ea typeface="宋体" panose="02010600030101010101" pitchFamily="2" charset="-122"/>
              </a:rPr>
              <a:t>）根据人物不同身分和处境，读出各自对话的不同语气</a:t>
            </a:r>
          </a:p>
          <a:p>
            <a:pPr indent="228600" eaLnBrk="0" hangingPunct="0"/>
            <a:endParaRPr lang="zh-CN" altLang="en-US" sz="3600" dirty="0">
              <a:latin typeface="宋体" panose="02010600030101010101" pitchFamily="2" charset="-122"/>
              <a:ea typeface="宋体" panose="02010600030101010101" pitchFamily="2"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796925" y="1066800"/>
            <a:ext cx="8347075" cy="2122488"/>
          </a:xfrm>
          <a:prstGeom prst="rect">
            <a:avLst/>
          </a:prstGeom>
          <a:noFill/>
          <a:ln w="9525">
            <a:noFill/>
            <a:miter lim="800000"/>
          </a:ln>
          <a:effectLst/>
        </p:spPr>
        <p:txBody>
          <a:bodyPr>
            <a:spAutoFit/>
          </a:bodyPr>
          <a:lstStyle/>
          <a:p>
            <a:pPr marR="0" defTabSz="914400">
              <a:buClrTx/>
              <a:buSzTx/>
              <a:buFontTx/>
              <a:defRPr/>
            </a:pPr>
            <a:r>
              <a:rPr kumimoji="1" lang="zh-CN" altLang="en-US" sz="3600" b="1" u="sng" kern="1200" cap="none" spc="0" normalizeH="0" baseline="0" noProof="0">
                <a:solidFill>
                  <a:srgbClr val="00808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陈胜的思想性格：</a:t>
            </a:r>
          </a:p>
          <a:p>
            <a:pPr marR="0" defTabSz="914400">
              <a:buClrTx/>
              <a:buSzTx/>
              <a:buFontTx/>
              <a:defRPr/>
            </a:pPr>
            <a:r>
              <a:rPr kumimoji="1" lang="zh-CN" altLang="en-US" sz="3200" b="1" kern="1200" cap="none" spc="0" normalizeH="0" baseline="0" noProof="0">
                <a:solidFill>
                  <a:srgbClr val="CC0099"/>
                </a:solidFill>
                <a:latin typeface="Times New Roman" panose="02020603050405020304" pitchFamily="18" charset="0"/>
                <a:ea typeface="宋体" panose="02010600030101010101" pitchFamily="2" charset="-122"/>
                <a:cs typeface="+mn-cs"/>
              </a:rPr>
              <a:t>       </a:t>
            </a:r>
          </a:p>
          <a:p>
            <a:pPr marR="0" defTabSz="914400">
              <a:buClrTx/>
              <a:buSzTx/>
              <a:buFontTx/>
              <a:defRPr/>
            </a:pPr>
            <a:r>
              <a:rPr kumimoji="1" lang="zh-CN" altLang="en-US" sz="3200" b="1" kern="1200" cap="none" spc="0" normalizeH="0" baseline="0" noProof="0">
                <a:solidFill>
                  <a:srgbClr val="CC0099"/>
                </a:solidFill>
                <a:latin typeface="Times New Roman" panose="02020603050405020304" pitchFamily="18" charset="0"/>
                <a:ea typeface="宋体" panose="02010600030101010101" pitchFamily="2" charset="-122"/>
                <a:cs typeface="+mn-cs"/>
              </a:rPr>
              <a:t> </a:t>
            </a:r>
            <a:r>
              <a:rPr kumimoji="1" lang="en-US" altLang="zh-CN" sz="3200" b="1" kern="1200" cap="none" spc="0" normalizeH="0" baseline="0" noProof="0">
                <a:solidFill>
                  <a:srgbClr val="FF0000"/>
                </a:solidFill>
                <a:latin typeface="Times New Roman" panose="02020603050405020304" pitchFamily="18" charset="0"/>
                <a:ea typeface="宋体" panose="02010600030101010101" pitchFamily="2" charset="-122"/>
                <a:cs typeface="+mn-cs"/>
              </a:rPr>
              <a:t>——</a:t>
            </a:r>
            <a:r>
              <a:rPr kumimoji="1" lang="zh-CN" altLang="en-US" sz="3200" b="1" kern="1200" cap="none" spc="0" normalizeH="0" baseline="0" noProof="0">
                <a:solidFill>
                  <a:srgbClr val="FF0000"/>
                </a:solidFill>
                <a:latin typeface="Times New Roman" panose="02020603050405020304" pitchFamily="18" charset="0"/>
                <a:ea typeface="宋体" panose="02010600030101010101" pitchFamily="2" charset="-122"/>
                <a:cs typeface="+mn-cs"/>
              </a:rPr>
              <a:t>，有远大抱负，足智多谋，有很强的组织领导能力。</a:t>
            </a:r>
          </a:p>
        </p:txBody>
      </p:sp>
      <p:sp>
        <p:nvSpPr>
          <p:cNvPr id="130051" name="Text Box 3"/>
          <p:cNvSpPr txBox="1"/>
          <p:nvPr/>
        </p:nvSpPr>
        <p:spPr>
          <a:xfrm>
            <a:off x="900113" y="3200400"/>
            <a:ext cx="7640637" cy="1066800"/>
          </a:xfrm>
          <a:prstGeom prst="rect">
            <a:avLst/>
          </a:prstGeom>
          <a:noFill/>
          <a:ln w="9525">
            <a:noFill/>
          </a:ln>
        </p:spPr>
        <p:txBody>
          <a:bodyPr anchor="t">
            <a:spAutoFit/>
          </a:bodyPr>
          <a:lstStyle/>
          <a:p>
            <a:r>
              <a:rPr lang="en-US" altLang="zh-CN" sz="32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ea typeface="宋体" panose="02010600030101010101" pitchFamily="2" charset="-122"/>
              </a:rPr>
              <a:t>谋划精妙，善做思想工作，卓越的</a:t>
            </a:r>
          </a:p>
          <a:p>
            <a:r>
              <a:rPr lang="zh-CN" altLang="en-US" sz="3200" b="1" dirty="0">
                <a:solidFill>
                  <a:srgbClr val="FF0000"/>
                </a:solidFill>
                <a:latin typeface="Times New Roman" panose="02020603050405020304" pitchFamily="18" charset="0"/>
                <a:ea typeface="宋体" panose="02010600030101010101" pitchFamily="2" charset="-122"/>
              </a:rPr>
              <a:t>          宣传能力。</a:t>
            </a:r>
          </a:p>
        </p:txBody>
      </p:sp>
      <p:sp>
        <p:nvSpPr>
          <p:cNvPr id="130052" name="Text Box 4"/>
          <p:cNvSpPr txBox="1">
            <a:spLocks noChangeArrowheads="1"/>
          </p:cNvSpPr>
          <p:nvPr/>
        </p:nvSpPr>
        <p:spPr bwMode="auto">
          <a:xfrm>
            <a:off x="300038" y="4724400"/>
            <a:ext cx="8823325" cy="641350"/>
          </a:xfrm>
          <a:prstGeom prst="rect">
            <a:avLst/>
          </a:prstGeom>
          <a:noFill/>
          <a:ln w="9525">
            <a:noFill/>
            <a:miter lim="800000"/>
          </a:ln>
          <a:effectLst/>
        </p:spPr>
        <p:txBody>
          <a:bodyPr wrap="none">
            <a:spAutoFit/>
          </a:bodyPr>
          <a:lstStyle/>
          <a:p>
            <a:pPr marR="0" defTabSz="914400">
              <a:buClrTx/>
              <a:buSzTx/>
              <a:buFontTx/>
              <a:defRPr/>
            </a:pPr>
            <a:r>
              <a:rPr kumimoji="1" lang="zh-CN" altLang="en-US" kern="1200" cap="none" spc="0" normalizeH="0" baseline="0" noProof="0">
                <a:latin typeface="Times New Roman" panose="02020603050405020304" pitchFamily="18" charset="0"/>
                <a:ea typeface="宋体" panose="02010600030101010101" pitchFamily="2" charset="-122"/>
                <a:cs typeface="+mn-cs"/>
              </a:rPr>
              <a:t>     </a:t>
            </a:r>
            <a:r>
              <a:rPr kumimoji="1" lang="zh-CN" altLang="en-US" sz="3600" b="1" kern="1200" cap="none" spc="0" normalizeH="0" baseline="0" noProof="0">
                <a:solidFill>
                  <a:srgbClr val="00808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是一个成熟的农民运动领导者和组织者。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0050">
                                            <p:txEl>
                                              <p:pRg st="0" end="0"/>
                                            </p:txEl>
                                          </p:spTgt>
                                        </p:tgtEl>
                                        <p:attrNameLst>
                                          <p:attrName>style.visibility</p:attrName>
                                        </p:attrNameLst>
                                      </p:cBhvr>
                                      <p:to>
                                        <p:strVal val="visible"/>
                                      </p:to>
                                    </p:set>
                                    <p:anim calcmode="lin" valueType="num">
                                      <p:cBhvr>
                                        <p:cTn id="7" dur="500" fill="hold"/>
                                        <p:tgtEl>
                                          <p:spTgt spid="13005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3005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30050">
                                            <p:txEl>
                                              <p:pRg st="1" end="1"/>
                                            </p:txEl>
                                          </p:spTgt>
                                        </p:tgtEl>
                                        <p:attrNameLst>
                                          <p:attrName>style.visibility</p:attrName>
                                        </p:attrNameLst>
                                      </p:cBhvr>
                                      <p:to>
                                        <p:strVal val="visible"/>
                                      </p:to>
                                    </p:set>
                                    <p:anim calcmode="lin" valueType="num">
                                      <p:cBhvr>
                                        <p:cTn id="13" dur="500" fill="hold"/>
                                        <p:tgtEl>
                                          <p:spTgt spid="130050">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3005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30050">
                                            <p:txEl>
                                              <p:pRg st="2" end="2"/>
                                            </p:txEl>
                                          </p:spTgt>
                                        </p:tgtEl>
                                        <p:attrNameLst>
                                          <p:attrName>style.visibility</p:attrName>
                                        </p:attrNameLst>
                                      </p:cBhvr>
                                      <p:to>
                                        <p:strVal val="visible"/>
                                      </p:to>
                                    </p:set>
                                    <p:anim calcmode="lin" valueType="num">
                                      <p:cBhvr>
                                        <p:cTn id="19" dur="500" fill="hold"/>
                                        <p:tgtEl>
                                          <p:spTgt spid="130050">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130050">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30051"/>
                                        </p:tgtEl>
                                        <p:attrNameLst>
                                          <p:attrName>style.visibility</p:attrName>
                                        </p:attrNameLst>
                                      </p:cBhvr>
                                      <p:to>
                                        <p:strVal val="visible"/>
                                      </p:to>
                                    </p:set>
                                    <p:animEffect transition="in" filter="wipe(up)">
                                      <p:cBhvr>
                                        <p:cTn id="25" dur="500"/>
                                        <p:tgtEl>
                                          <p:spTgt spid="130051"/>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528" fill="hold" grpId="0" nodeType="clickEffect">
                                  <p:stCondLst>
                                    <p:cond delay="0"/>
                                  </p:stCondLst>
                                  <p:childTnLst>
                                    <p:set>
                                      <p:cBhvr>
                                        <p:cTn id="29" dur="1" fill="hold">
                                          <p:stCondLst>
                                            <p:cond delay="0"/>
                                          </p:stCondLst>
                                        </p:cTn>
                                        <p:tgtEl>
                                          <p:spTgt spid="130052"/>
                                        </p:tgtEl>
                                        <p:attrNameLst>
                                          <p:attrName>style.visibility</p:attrName>
                                        </p:attrNameLst>
                                      </p:cBhvr>
                                      <p:to>
                                        <p:strVal val="visible"/>
                                      </p:to>
                                    </p:set>
                                    <p:anim calcmode="lin" valueType="num">
                                      <p:cBhvr>
                                        <p:cTn id="30" dur="500" fill="hold"/>
                                        <p:tgtEl>
                                          <p:spTgt spid="130052"/>
                                        </p:tgtEl>
                                        <p:attrNameLst>
                                          <p:attrName>ppt_w</p:attrName>
                                        </p:attrNameLst>
                                      </p:cBhvr>
                                      <p:tavLst>
                                        <p:tav tm="0">
                                          <p:val>
                                            <p:fltVal val="0"/>
                                          </p:val>
                                        </p:tav>
                                        <p:tav tm="100000">
                                          <p:val>
                                            <p:strVal val="#ppt_w"/>
                                          </p:val>
                                        </p:tav>
                                      </p:tavLst>
                                    </p:anim>
                                    <p:anim calcmode="lin" valueType="num">
                                      <p:cBhvr>
                                        <p:cTn id="31" dur="500" fill="hold"/>
                                        <p:tgtEl>
                                          <p:spTgt spid="130052"/>
                                        </p:tgtEl>
                                        <p:attrNameLst>
                                          <p:attrName>ppt_h</p:attrName>
                                        </p:attrNameLst>
                                      </p:cBhvr>
                                      <p:tavLst>
                                        <p:tav tm="0">
                                          <p:val>
                                            <p:fltVal val="0"/>
                                          </p:val>
                                        </p:tav>
                                        <p:tav tm="100000">
                                          <p:val>
                                            <p:strVal val="#ppt_h"/>
                                          </p:val>
                                        </p:tav>
                                      </p:tavLst>
                                    </p:anim>
                                    <p:anim calcmode="lin" valueType="num">
                                      <p:cBhvr>
                                        <p:cTn id="32" dur="500" fill="hold"/>
                                        <p:tgtEl>
                                          <p:spTgt spid="130052"/>
                                        </p:tgtEl>
                                        <p:attrNameLst>
                                          <p:attrName>ppt_x</p:attrName>
                                        </p:attrNameLst>
                                      </p:cBhvr>
                                      <p:tavLst>
                                        <p:tav tm="0">
                                          <p:val>
                                            <p:fltVal val="0.5"/>
                                          </p:val>
                                        </p:tav>
                                        <p:tav tm="100000">
                                          <p:val>
                                            <p:strVal val="#ppt_x"/>
                                          </p:val>
                                        </p:tav>
                                      </p:tavLst>
                                    </p:anim>
                                    <p:anim calcmode="lin" valueType="num">
                                      <p:cBhvr>
                                        <p:cTn id="33" dur="500" fill="hold"/>
                                        <p:tgtEl>
                                          <p:spTgt spid="13005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p:bldP spid="130051" grpId="0"/>
      <p:bldP spid="13005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2"/>
          <p:cNvSpPr txBox="1"/>
          <p:nvPr/>
        </p:nvSpPr>
        <p:spPr>
          <a:xfrm>
            <a:off x="762000" y="533400"/>
            <a:ext cx="7772400" cy="3322638"/>
          </a:xfrm>
          <a:prstGeom prst="rect">
            <a:avLst/>
          </a:prstGeom>
          <a:noFill/>
          <a:ln w="9525">
            <a:noFill/>
          </a:ln>
        </p:spPr>
        <p:txBody>
          <a:bodyPr anchor="t">
            <a:spAutoFit/>
          </a:bodyPr>
          <a:lstStyle/>
          <a:p>
            <a:pPr>
              <a:spcBef>
                <a:spcPct val="50000"/>
              </a:spcBef>
            </a:pPr>
            <a:r>
              <a:rPr lang="zh-CN" altLang="en-US" sz="3000" b="1" i="1" dirty="0">
                <a:solidFill>
                  <a:srgbClr val="008000"/>
                </a:solidFill>
                <a:latin typeface="Times New Roman" panose="02020603050405020304" pitchFamily="18" charset="0"/>
                <a:ea typeface="宋体" panose="02010600030101010101" pitchFamily="2" charset="-122"/>
              </a:rPr>
              <a:t>    </a:t>
            </a:r>
            <a:r>
              <a:rPr lang="zh-CN" altLang="en-US" sz="3000" b="1" i="1" dirty="0">
                <a:solidFill>
                  <a:srgbClr val="008000"/>
                </a:solidFill>
                <a:latin typeface="Times New Roman" panose="02020603050405020304" pitchFamily="18" charset="0"/>
                <a:ea typeface="华文行楷" pitchFamily="2" charset="-122"/>
              </a:rPr>
              <a:t>思考</a:t>
            </a:r>
            <a:r>
              <a:rPr lang="zh-CN" altLang="en-US" sz="3000" b="1" i="1" dirty="0">
                <a:solidFill>
                  <a:srgbClr val="008000"/>
                </a:solidFill>
                <a:latin typeface="Times New Roman" panose="02020603050405020304" pitchFamily="18" charset="0"/>
                <a:ea typeface="宋体" panose="02010600030101010101" pitchFamily="2" charset="-122"/>
              </a:rPr>
              <a:t>：</a:t>
            </a:r>
            <a:r>
              <a:rPr lang="zh-CN" altLang="en-US" sz="3000" b="1" dirty="0">
                <a:solidFill>
                  <a:srgbClr val="008000"/>
                </a:solidFill>
                <a:latin typeface="Times New Roman" panose="02020603050405020304" pitchFamily="18" charset="0"/>
                <a:ea typeface="宋体" panose="02010600030101010101" pitchFamily="2" charset="-122"/>
              </a:rPr>
              <a:t>二、读史要细，只有关注历史叙事的内在逻辑和精彩细节，才能品出历史的“滋味”。</a:t>
            </a:r>
          </a:p>
          <a:p>
            <a:pPr>
              <a:spcBef>
                <a:spcPct val="50000"/>
              </a:spcBef>
            </a:pPr>
            <a:r>
              <a:rPr lang="zh-CN" altLang="en-US" sz="3000" b="1" dirty="0">
                <a:solidFill>
                  <a:srgbClr val="008000"/>
                </a:solidFill>
                <a:latin typeface="Times New Roman" panose="02020603050405020304" pitchFamily="18" charset="0"/>
                <a:ea typeface="宋体" panose="02010600030101010101" pitchFamily="2" charset="-122"/>
              </a:rPr>
              <a:t>1.起义的成功发动与陈胜、吴广的性格有怎样的关系？</a:t>
            </a:r>
          </a:p>
          <a:p>
            <a:pPr>
              <a:spcBef>
                <a:spcPct val="50000"/>
              </a:spcBef>
            </a:pPr>
            <a:r>
              <a:rPr lang="zh-CN" altLang="en-US" sz="3000" b="1" dirty="0">
                <a:solidFill>
                  <a:srgbClr val="008000"/>
                </a:solidFill>
                <a:latin typeface="Times New Roman" panose="02020603050405020304" pitchFamily="18" charset="0"/>
                <a:ea typeface="宋体" panose="02010600030101010101" pitchFamily="2" charset="-122"/>
              </a:rPr>
              <a:t>2.陈胜、吴广发动起义的策略有什么高明之处？</a:t>
            </a:r>
          </a:p>
        </p:txBody>
      </p:sp>
      <p:sp>
        <p:nvSpPr>
          <p:cNvPr id="129027" name="Text Box 3"/>
          <p:cNvSpPr txBox="1">
            <a:spLocks noChangeArrowheads="1"/>
          </p:cNvSpPr>
          <p:nvPr/>
        </p:nvSpPr>
        <p:spPr bwMode="auto">
          <a:xfrm>
            <a:off x="762000" y="4445000"/>
            <a:ext cx="7924800" cy="584200"/>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华文新魏"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2"/>
          <p:cNvSpPr txBox="1"/>
          <p:nvPr/>
        </p:nvSpPr>
        <p:spPr>
          <a:xfrm>
            <a:off x="762000" y="533400"/>
            <a:ext cx="7772400" cy="4938713"/>
          </a:xfrm>
          <a:prstGeom prst="rect">
            <a:avLst/>
          </a:prstGeom>
          <a:noFill/>
          <a:ln w="9525">
            <a:noFill/>
          </a:ln>
        </p:spPr>
        <p:txBody>
          <a:bodyPr anchor="t">
            <a:spAutoFit/>
          </a:bodyPr>
          <a:lstStyle/>
          <a:p>
            <a:pPr>
              <a:spcBef>
                <a:spcPct val="50000"/>
              </a:spcBef>
            </a:pPr>
            <a:r>
              <a:rPr lang="zh-CN" altLang="en-US" sz="3000" b="1" i="1" dirty="0">
                <a:solidFill>
                  <a:srgbClr val="008000"/>
                </a:solidFill>
                <a:latin typeface="Times New Roman" panose="02020603050405020304" pitchFamily="18" charset="0"/>
                <a:ea typeface="宋体" panose="02010600030101010101" pitchFamily="2" charset="-122"/>
              </a:rPr>
              <a:t>   </a:t>
            </a:r>
          </a:p>
          <a:p>
            <a:pPr>
              <a:spcBef>
                <a:spcPct val="50000"/>
              </a:spcBef>
            </a:pPr>
            <a:r>
              <a:rPr lang="zh-CN" altLang="en-US" sz="3000" b="1" dirty="0">
                <a:solidFill>
                  <a:srgbClr val="008000"/>
                </a:solidFill>
                <a:latin typeface="Times New Roman" panose="02020603050405020304" pitchFamily="18" charset="0"/>
                <a:ea typeface="宋体" panose="02010600030101010101" pitchFamily="2" charset="-122"/>
              </a:rPr>
              <a:t>起义的成功发动与陈胜、吴广的性格有怎样的关系？</a:t>
            </a:r>
          </a:p>
          <a:p>
            <a:pPr>
              <a:spcBef>
                <a:spcPct val="50000"/>
              </a:spcBef>
            </a:pPr>
            <a:endParaRPr lang="zh-CN" altLang="en-US" sz="3000" b="1" i="1" dirty="0">
              <a:solidFill>
                <a:srgbClr val="008000"/>
              </a:solidFill>
              <a:latin typeface="Times New Roman" panose="02020603050405020304" pitchFamily="18" charset="0"/>
              <a:ea typeface="宋体" panose="02010600030101010101" pitchFamily="2" charset="-122"/>
            </a:endParaRPr>
          </a:p>
          <a:p>
            <a:pPr>
              <a:spcBef>
                <a:spcPct val="50000"/>
              </a:spcBef>
            </a:pPr>
            <a:r>
              <a:rPr lang="zh-CN" altLang="en-US" sz="3000" b="1" dirty="0">
                <a:solidFill>
                  <a:srgbClr val="C00000"/>
                </a:solidFill>
                <a:latin typeface="Times New Roman" panose="02020603050405020304" pitchFamily="18" charset="0"/>
                <a:ea typeface="宋体" panose="02010600030101010101" pitchFamily="2" charset="-122"/>
              </a:rPr>
              <a:t>1.陈胜的性格特点是有远大抱负，有洞察力和领导力，善于鼓动人心，能够得到众人的敬畏；吴广的性格特点是温厚，有勇有谋，能够得到众人的爱戴。起义的成功发动与二人的性格有着密不可分的关系。</a:t>
            </a:r>
          </a:p>
        </p:txBody>
      </p:sp>
      <p:sp>
        <p:nvSpPr>
          <p:cNvPr id="129027" name="Text Box 3"/>
          <p:cNvSpPr txBox="1">
            <a:spLocks noChangeArrowheads="1"/>
          </p:cNvSpPr>
          <p:nvPr/>
        </p:nvSpPr>
        <p:spPr bwMode="auto">
          <a:xfrm>
            <a:off x="644525" y="3670300"/>
            <a:ext cx="8042275" cy="582613"/>
          </a:xfrm>
          <a:prstGeom prst="rect">
            <a:avLst/>
          </a:prstGeom>
          <a:noFill/>
          <a:ln w="9525">
            <a:noFill/>
            <a:miter lim="800000"/>
          </a:ln>
          <a:effectLst/>
        </p:spPr>
        <p:txBody>
          <a:bodyPr wrap="square">
            <a:spAutoFit/>
          </a:bodyPr>
          <a:lstStyle/>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华文新魏"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2"/>
          <p:cNvSpPr txBox="1"/>
          <p:nvPr/>
        </p:nvSpPr>
        <p:spPr>
          <a:xfrm>
            <a:off x="762000" y="533400"/>
            <a:ext cx="8382000" cy="6092825"/>
          </a:xfrm>
          <a:prstGeom prst="rect">
            <a:avLst/>
          </a:prstGeom>
          <a:noFill/>
          <a:ln w="9525">
            <a:noFill/>
          </a:ln>
        </p:spPr>
        <p:txBody>
          <a:bodyPr wrap="square" anchor="t">
            <a:spAutoFit/>
          </a:bodyPr>
          <a:lstStyle/>
          <a:p>
            <a:pPr>
              <a:spcBef>
                <a:spcPct val="50000"/>
              </a:spcBef>
            </a:pPr>
            <a:r>
              <a:rPr lang="zh-CN" altLang="en-US" sz="3000" b="1" i="1" dirty="0">
                <a:solidFill>
                  <a:srgbClr val="008000"/>
                </a:solidFill>
                <a:latin typeface="Times New Roman" panose="02020603050405020304" pitchFamily="18" charset="0"/>
                <a:ea typeface="宋体" panose="02010600030101010101" pitchFamily="2" charset="-122"/>
              </a:rPr>
              <a:t>2.</a:t>
            </a:r>
            <a:r>
              <a:rPr lang="zh-CN" altLang="en-US" sz="3000" b="1" dirty="0">
                <a:solidFill>
                  <a:srgbClr val="C00000"/>
                </a:solidFill>
                <a:latin typeface="Times New Roman" panose="02020603050405020304" pitchFamily="18" charset="0"/>
                <a:ea typeface="宋体" panose="02010600030101010101" pitchFamily="2" charset="-122"/>
              </a:rPr>
              <a:t>首先是为起义做舆论准备。首先以“鱼腹藏书”树立陈胜的形象，然后通过“篝火狐鸣”把陈胜的形象跟楚国的复兴联系在一起，顺应民心，进一步巩固陈胜在士卒心目中的威望。其次是发动起义，关键是既要杀死两尉，又要得到支持，所以先使吴广“忿恚尉”，待到“尉果笞广”，众被激怒，然后动手，这又表现了他们策略的高明之处；就在群龙无首的时候，陈胜站了出来，先揭露秦的苛政，晓之以厉害，然后用“王侯将相宁有种乎”来坚定斗争的信念，说明参加起义是士卒们的唯一出路，陈胜理所当然地得到了全体士卒的拥护。接着提出策略口号，并“为坛而盟”，一支团结对敌的农民起义军宣告组成。</a:t>
            </a:r>
          </a:p>
        </p:txBody>
      </p:sp>
      <p:sp>
        <p:nvSpPr>
          <p:cNvPr id="129027" name="Text Box 3"/>
          <p:cNvSpPr txBox="1">
            <a:spLocks noChangeArrowheads="1"/>
          </p:cNvSpPr>
          <p:nvPr/>
        </p:nvSpPr>
        <p:spPr bwMode="auto">
          <a:xfrm>
            <a:off x="762000" y="4445000"/>
            <a:ext cx="7924800" cy="584200"/>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华文新魏"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2"/>
          <p:cNvSpPr txBox="1"/>
          <p:nvPr/>
        </p:nvSpPr>
        <p:spPr>
          <a:xfrm>
            <a:off x="762000" y="533400"/>
            <a:ext cx="8382000" cy="2860675"/>
          </a:xfrm>
          <a:prstGeom prst="rect">
            <a:avLst/>
          </a:prstGeom>
          <a:noFill/>
          <a:ln w="9525">
            <a:noFill/>
          </a:ln>
        </p:spPr>
        <p:txBody>
          <a:bodyPr wrap="square" anchor="t">
            <a:spAutoFit/>
          </a:bodyPr>
          <a:lstStyle/>
          <a:p>
            <a:pPr>
              <a:spcBef>
                <a:spcPct val="50000"/>
              </a:spcBef>
            </a:pPr>
            <a:r>
              <a:rPr lang="zh-CN" altLang="en-US" sz="3000" b="1" dirty="0">
                <a:latin typeface="Times New Roman" panose="02020603050405020304" pitchFamily="18" charset="0"/>
                <a:ea typeface="宋体" panose="02010600030101010101" pitchFamily="2" charset="-122"/>
              </a:rPr>
              <a:t>四、司马迁在《太史公自序》中说“桀、纣失其道而汤、武作，周失其道而《春秋》作，秦失其政而陈涉发迹”，将陈胜列入主要记述王侯将相事迹的“世家”。借助注释和工具书，阅读《陈涉世家》全文，想一想，司马迁为什么给予陈胜这么高的评价。</a:t>
            </a:r>
          </a:p>
        </p:txBody>
      </p:sp>
      <p:sp>
        <p:nvSpPr>
          <p:cNvPr id="129027" name="Text Box 3"/>
          <p:cNvSpPr txBox="1">
            <a:spLocks noChangeArrowheads="1"/>
          </p:cNvSpPr>
          <p:nvPr/>
        </p:nvSpPr>
        <p:spPr bwMode="auto">
          <a:xfrm>
            <a:off x="762000" y="4445000"/>
            <a:ext cx="7924800" cy="584200"/>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华文新魏"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2"/>
          <p:cNvSpPr txBox="1"/>
          <p:nvPr/>
        </p:nvSpPr>
        <p:spPr>
          <a:xfrm>
            <a:off x="0" y="0"/>
            <a:ext cx="9144000" cy="6740525"/>
          </a:xfrm>
          <a:prstGeom prst="rect">
            <a:avLst/>
          </a:prstGeom>
          <a:noFill/>
          <a:ln w="9525">
            <a:noFill/>
          </a:ln>
        </p:spPr>
        <p:txBody>
          <a:bodyPr anchor="t">
            <a:spAutoFit/>
          </a:bodyPr>
          <a:lstStyle/>
          <a:p>
            <a:pPr fontAlgn="b">
              <a:lnSpc>
                <a:spcPct val="200000"/>
              </a:lnSpc>
              <a:spcBef>
                <a:spcPct val="50000"/>
              </a:spcBef>
            </a:pPr>
            <a:r>
              <a:rPr lang="zh-CN" altLang="en-US" sz="3600" b="1" dirty="0">
                <a:latin typeface="Times New Roman" panose="02020603050405020304" pitchFamily="18" charset="0"/>
              </a:rPr>
              <a:t>陈胜</a:t>
            </a:r>
            <a:r>
              <a:rPr lang="zh-CN" altLang="en-US" sz="3600" b="1" dirty="0">
                <a:solidFill>
                  <a:srgbClr val="FF3300"/>
                </a:solidFill>
                <a:latin typeface="Times New Roman" panose="02020603050405020304" pitchFamily="18" charset="0"/>
              </a:rPr>
              <a:t>者</a:t>
            </a:r>
            <a:r>
              <a:rPr lang="zh-CN" altLang="en-US" sz="3600" b="1" dirty="0">
                <a:latin typeface="Times New Roman" panose="02020603050405020304" pitchFamily="18" charset="0"/>
              </a:rPr>
              <a:t>，阳城人</a:t>
            </a:r>
            <a:r>
              <a:rPr lang="zh-CN" altLang="en-US" sz="3600" b="1" dirty="0">
                <a:solidFill>
                  <a:srgbClr val="FF3300"/>
                </a:solidFill>
                <a:latin typeface="Times New Roman" panose="02020603050405020304" pitchFamily="18" charset="0"/>
              </a:rPr>
              <a:t>也</a:t>
            </a:r>
            <a:r>
              <a:rPr lang="zh-CN" altLang="en-US" sz="3600" b="1" dirty="0">
                <a:latin typeface="Times New Roman" panose="02020603050405020304" pitchFamily="18" charset="0"/>
              </a:rPr>
              <a:t>，字涉。吴广</a:t>
            </a:r>
            <a:r>
              <a:rPr lang="zh-CN" altLang="en-US" sz="3600" b="1" dirty="0">
                <a:solidFill>
                  <a:srgbClr val="FF3300"/>
                </a:solidFill>
                <a:latin typeface="Times New Roman" panose="02020603050405020304" pitchFamily="18" charset="0"/>
              </a:rPr>
              <a:t>者</a:t>
            </a:r>
            <a:r>
              <a:rPr lang="zh-CN" altLang="en-US" sz="3600" b="1" dirty="0">
                <a:latin typeface="Times New Roman" panose="02020603050405020304" pitchFamily="18" charset="0"/>
              </a:rPr>
              <a:t>，阳夏人</a:t>
            </a:r>
            <a:r>
              <a:rPr lang="zh-CN" altLang="en-US" sz="3600" b="1" dirty="0">
                <a:solidFill>
                  <a:srgbClr val="FF3300"/>
                </a:solidFill>
                <a:latin typeface="Times New Roman" panose="02020603050405020304" pitchFamily="18" charset="0"/>
              </a:rPr>
              <a:t>也</a:t>
            </a:r>
            <a:r>
              <a:rPr lang="zh-CN" altLang="en-US" sz="3600" b="1" dirty="0">
                <a:latin typeface="Times New Roman" panose="02020603050405020304" pitchFamily="18" charset="0"/>
              </a:rPr>
              <a:t>，字叔。陈涉少时，</a:t>
            </a:r>
            <a:r>
              <a:rPr lang="zh-CN" altLang="en-US" sz="3600" b="1" dirty="0">
                <a:solidFill>
                  <a:srgbClr val="FF3300"/>
                </a:solidFill>
                <a:latin typeface="Times New Roman" panose="02020603050405020304" pitchFamily="18" charset="0"/>
              </a:rPr>
              <a:t>尝</a:t>
            </a:r>
            <a:r>
              <a:rPr lang="zh-CN" altLang="en-US" sz="3600" b="1" dirty="0">
                <a:latin typeface="Times New Roman" panose="02020603050405020304" pitchFamily="18" charset="0"/>
              </a:rPr>
              <a:t>与人佣耕，</a:t>
            </a:r>
            <a:r>
              <a:rPr lang="zh-CN" altLang="en-US" sz="3600" b="1" dirty="0">
                <a:solidFill>
                  <a:srgbClr val="FF3300"/>
                </a:solidFill>
                <a:latin typeface="Times New Roman" panose="02020603050405020304" pitchFamily="18" charset="0"/>
              </a:rPr>
              <a:t>辍</a:t>
            </a:r>
            <a:r>
              <a:rPr lang="zh-CN" altLang="en-US" sz="3600" b="1" dirty="0">
                <a:latin typeface="Times New Roman" panose="02020603050405020304" pitchFamily="18" charset="0"/>
              </a:rPr>
              <a:t>耕</a:t>
            </a:r>
            <a:r>
              <a:rPr lang="zh-CN" altLang="en-US" sz="3600" b="1" dirty="0">
                <a:solidFill>
                  <a:srgbClr val="FF3300"/>
                </a:solidFill>
                <a:latin typeface="Times New Roman" panose="02020603050405020304" pitchFamily="18" charset="0"/>
              </a:rPr>
              <a:t>之</a:t>
            </a:r>
            <a:r>
              <a:rPr lang="zh-CN" altLang="en-US" sz="3600" b="1" dirty="0">
                <a:latin typeface="Times New Roman" panose="02020603050405020304" pitchFamily="18" charset="0"/>
              </a:rPr>
              <a:t>垄上，</a:t>
            </a:r>
            <a:r>
              <a:rPr lang="zh-CN" altLang="en-US" sz="3600" b="1" dirty="0">
                <a:solidFill>
                  <a:srgbClr val="FF3300"/>
                </a:solidFill>
                <a:latin typeface="Times New Roman" panose="02020603050405020304" pitchFamily="18" charset="0"/>
              </a:rPr>
              <a:t>怅恨</a:t>
            </a:r>
            <a:r>
              <a:rPr lang="zh-CN" altLang="en-US" sz="3600" b="1" dirty="0">
                <a:latin typeface="Times New Roman" panose="02020603050405020304" pitchFamily="18" charset="0"/>
              </a:rPr>
              <a:t>久</a:t>
            </a:r>
            <a:r>
              <a:rPr lang="zh-CN" altLang="en-US" sz="3600" b="1" dirty="0">
                <a:solidFill>
                  <a:srgbClr val="FF3300"/>
                </a:solidFill>
                <a:latin typeface="Times New Roman" panose="02020603050405020304" pitchFamily="18" charset="0"/>
              </a:rPr>
              <a:t>之</a:t>
            </a:r>
            <a:r>
              <a:rPr lang="zh-CN" altLang="en-US" sz="3600" b="1" dirty="0">
                <a:latin typeface="Times New Roman" panose="02020603050405020304" pitchFamily="18" charset="0"/>
              </a:rPr>
              <a:t>，曰：“</a:t>
            </a:r>
            <a:r>
              <a:rPr lang="zh-CN" altLang="en-US" sz="3600" b="1" dirty="0">
                <a:solidFill>
                  <a:srgbClr val="FF3300"/>
                </a:solidFill>
                <a:latin typeface="Times New Roman" panose="02020603050405020304" pitchFamily="18" charset="0"/>
              </a:rPr>
              <a:t>苟</a:t>
            </a:r>
            <a:r>
              <a:rPr lang="zh-CN" altLang="en-US" sz="3600" b="1" dirty="0">
                <a:latin typeface="Times New Roman" panose="02020603050405020304" pitchFamily="18" charset="0"/>
              </a:rPr>
              <a:t>富贵，无相忘。”庸者笑而应曰：“</a:t>
            </a:r>
            <a:r>
              <a:rPr lang="zh-CN" altLang="en-US" sz="3600" b="1" dirty="0">
                <a:solidFill>
                  <a:srgbClr val="FF3300"/>
                </a:solidFill>
                <a:latin typeface="Times New Roman" panose="02020603050405020304" pitchFamily="18" charset="0"/>
              </a:rPr>
              <a:t>若</a:t>
            </a:r>
            <a:r>
              <a:rPr lang="zh-CN" altLang="en-US" sz="3600" b="1" dirty="0">
                <a:latin typeface="Times New Roman" panose="02020603050405020304" pitchFamily="18" charset="0"/>
              </a:rPr>
              <a:t>为佣耕，何富贵也？”陈涉太息曰：“嗟乎，燕雀</a:t>
            </a:r>
            <a:r>
              <a:rPr lang="zh-CN" altLang="en-US" sz="3600" b="1" dirty="0">
                <a:solidFill>
                  <a:srgbClr val="FF0066"/>
                </a:solidFill>
                <a:latin typeface="Times New Roman" panose="02020603050405020304" pitchFamily="18" charset="0"/>
              </a:rPr>
              <a:t>安</a:t>
            </a:r>
            <a:r>
              <a:rPr lang="zh-CN" altLang="en-US" sz="3600" b="1" dirty="0">
                <a:latin typeface="Times New Roman" panose="02020603050405020304" pitchFamily="18" charset="0"/>
              </a:rPr>
              <a:t>知鸿鹄之志哉！”</a:t>
            </a:r>
            <a:endParaRPr lang="zh-CN" altLang="en-US" sz="3600" b="1" dirty="0">
              <a:latin typeface="Times New Roman" panose="02020603050405020304" pitchFamily="18" charset="0"/>
              <a:ea typeface="华文新魏" pitchFamily="2" charset="-122"/>
            </a:endParaRPr>
          </a:p>
        </p:txBody>
      </p:sp>
      <p:sp>
        <p:nvSpPr>
          <p:cNvPr id="65541" name="Rectangle 5"/>
          <p:cNvSpPr/>
          <p:nvPr/>
        </p:nvSpPr>
        <p:spPr>
          <a:xfrm>
            <a:off x="323850" y="1001713"/>
            <a:ext cx="4462463" cy="519112"/>
          </a:xfrm>
          <a:prstGeom prst="rect">
            <a:avLst/>
          </a:prstGeom>
          <a:noFill/>
          <a:ln w="9525">
            <a:noFill/>
          </a:ln>
        </p:spPr>
        <p:txBody>
          <a:bodyPr wrap="none" anchor="t">
            <a:spAutoFit/>
          </a:bodyPr>
          <a:lstStyle/>
          <a:p>
            <a:r>
              <a:rPr lang="zh-CN" altLang="en-US" sz="2800" b="1" dirty="0">
                <a:solidFill>
                  <a:srgbClr val="0000FF"/>
                </a:solidFill>
                <a:latin typeface="Times New Roman" panose="02020603050405020304" pitchFamily="18" charset="0"/>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者</a:t>
            </a:r>
            <a:r>
              <a:rPr lang="zh-CN" altLang="en-US" sz="2800" b="1" dirty="0">
                <a:solidFill>
                  <a:srgbClr val="0000FF"/>
                </a:solidFill>
                <a:latin typeface="Times New Roman" panose="02020603050405020304" pitchFamily="18" charset="0"/>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也</a:t>
            </a:r>
            <a:r>
              <a:rPr lang="zh-CN" altLang="en-US" sz="2800" b="1" dirty="0">
                <a:solidFill>
                  <a:srgbClr val="0000FF"/>
                </a:solidFill>
                <a:latin typeface="Times New Roman" panose="02020603050405020304" pitchFamily="18" charset="0"/>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：表判断。</a:t>
            </a:r>
          </a:p>
        </p:txBody>
      </p:sp>
      <p:sp>
        <p:nvSpPr>
          <p:cNvPr id="65542" name="Rectangle 6"/>
          <p:cNvSpPr/>
          <p:nvPr/>
        </p:nvSpPr>
        <p:spPr>
          <a:xfrm>
            <a:off x="4716463" y="2074863"/>
            <a:ext cx="898525" cy="519112"/>
          </a:xfrm>
          <a:prstGeom prst="rect">
            <a:avLst/>
          </a:prstGeom>
          <a:noFill/>
          <a:ln w="9525">
            <a:noFill/>
          </a:ln>
        </p:spPr>
        <p:txBody>
          <a:bodyPr wrap="none" anchor="t">
            <a:spAutoFit/>
          </a:bodyPr>
          <a:lstStyle/>
          <a:p>
            <a:r>
              <a:rPr lang="zh-CN" altLang="en-US" sz="2800" b="1" dirty="0">
                <a:solidFill>
                  <a:srgbClr val="0000FF"/>
                </a:solidFill>
                <a:latin typeface="黑体" panose="02010609060101010101" pitchFamily="2" charset="-122"/>
                <a:ea typeface="黑体" panose="02010609060101010101" pitchFamily="2" charset="-122"/>
              </a:rPr>
              <a:t>曾经</a:t>
            </a:r>
          </a:p>
        </p:txBody>
      </p:sp>
      <p:sp>
        <p:nvSpPr>
          <p:cNvPr id="65543" name="Rectangle 7"/>
          <p:cNvSpPr/>
          <p:nvPr/>
        </p:nvSpPr>
        <p:spPr>
          <a:xfrm>
            <a:off x="7019925" y="2060575"/>
            <a:ext cx="898525" cy="519113"/>
          </a:xfrm>
          <a:prstGeom prst="rect">
            <a:avLst/>
          </a:prstGeom>
          <a:noFill/>
          <a:ln w="9525">
            <a:noFill/>
          </a:ln>
        </p:spPr>
        <p:txBody>
          <a:bodyPr wrap="none" anchor="t">
            <a:spAutoFit/>
          </a:bodyPr>
          <a:lstStyle/>
          <a:p>
            <a:r>
              <a:rPr lang="zh-CN" altLang="en-US" sz="2800" b="1" dirty="0">
                <a:solidFill>
                  <a:srgbClr val="0000FF"/>
                </a:solidFill>
                <a:latin typeface="黑体" panose="02010609060101010101" pitchFamily="2" charset="-122"/>
                <a:ea typeface="黑体" panose="02010609060101010101" pitchFamily="2" charset="-122"/>
              </a:rPr>
              <a:t>停止</a:t>
            </a:r>
          </a:p>
        </p:txBody>
      </p:sp>
      <p:sp>
        <p:nvSpPr>
          <p:cNvPr id="65544" name="Rectangle 8"/>
          <p:cNvSpPr/>
          <p:nvPr/>
        </p:nvSpPr>
        <p:spPr>
          <a:xfrm>
            <a:off x="7886700" y="2060575"/>
            <a:ext cx="1257300" cy="519113"/>
          </a:xfrm>
          <a:prstGeom prst="rect">
            <a:avLst/>
          </a:prstGeom>
          <a:noFill/>
          <a:ln w="9525">
            <a:noFill/>
          </a:ln>
        </p:spPr>
        <p:txBody>
          <a:bodyPr wrap="none" anchor="t">
            <a:spAutoFit/>
          </a:bodyPr>
          <a:lstStyle/>
          <a:p>
            <a:r>
              <a:rPr lang="zh-CN" altLang="en-US" sz="2800" b="1" dirty="0">
                <a:solidFill>
                  <a:srgbClr val="0000FF"/>
                </a:solidFill>
                <a:latin typeface="黑体" panose="02010609060101010101" pitchFamily="2" charset="-122"/>
                <a:ea typeface="黑体" panose="02010609060101010101" pitchFamily="2" charset="-122"/>
              </a:rPr>
              <a:t>到</a:t>
            </a:r>
            <a:r>
              <a:rPr lang="en-US" altLang="zh-CN" sz="2800" b="1" dirty="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往</a:t>
            </a:r>
            <a:r>
              <a:rPr lang="en-US" altLang="zh-CN" sz="2800" b="1" dirty="0">
                <a:solidFill>
                  <a:srgbClr val="0000FF"/>
                </a:solidFill>
                <a:latin typeface="黑体" panose="02010609060101010101" pitchFamily="2" charset="-122"/>
                <a:ea typeface="黑体" panose="02010609060101010101" pitchFamily="2" charset="-122"/>
              </a:rPr>
              <a:t>.</a:t>
            </a:r>
          </a:p>
        </p:txBody>
      </p:sp>
      <p:sp>
        <p:nvSpPr>
          <p:cNvPr id="65545" name="Rectangle 9"/>
          <p:cNvSpPr/>
          <p:nvPr/>
        </p:nvSpPr>
        <p:spPr>
          <a:xfrm>
            <a:off x="2555875" y="3213100"/>
            <a:ext cx="2635250" cy="457200"/>
          </a:xfrm>
          <a:prstGeom prst="rect">
            <a:avLst/>
          </a:prstGeom>
          <a:noFill/>
          <a:ln w="9525">
            <a:noFill/>
          </a:ln>
        </p:spPr>
        <p:txBody>
          <a:bodyPr wrap="none" anchor="t">
            <a:spAutoFit/>
          </a:bodyPr>
          <a:lstStyle/>
          <a:p>
            <a:r>
              <a:rPr lang="zh-CN" altLang="en-US" b="1" dirty="0">
                <a:solidFill>
                  <a:srgbClr val="0000FF"/>
                </a:solidFill>
                <a:latin typeface="黑体" panose="02010609060101010101" pitchFamily="2" charset="-122"/>
                <a:ea typeface="黑体" panose="02010609060101010101" pitchFamily="2" charset="-122"/>
              </a:rPr>
              <a:t>助词，调整音节。</a:t>
            </a:r>
          </a:p>
        </p:txBody>
      </p:sp>
      <p:sp>
        <p:nvSpPr>
          <p:cNvPr id="65546" name="Rectangle 10"/>
          <p:cNvSpPr/>
          <p:nvPr/>
        </p:nvSpPr>
        <p:spPr>
          <a:xfrm>
            <a:off x="4932363" y="3141663"/>
            <a:ext cx="898525" cy="519112"/>
          </a:xfrm>
          <a:prstGeom prst="rect">
            <a:avLst/>
          </a:prstGeom>
          <a:noFill/>
          <a:ln w="9525">
            <a:noFill/>
          </a:ln>
        </p:spPr>
        <p:txBody>
          <a:bodyPr wrap="none" anchor="t">
            <a:spAutoFit/>
          </a:bodyPr>
          <a:lstStyle/>
          <a:p>
            <a:r>
              <a:rPr lang="zh-CN" altLang="en-US" sz="2800" b="1" dirty="0">
                <a:solidFill>
                  <a:srgbClr val="0000FF"/>
                </a:solidFill>
                <a:latin typeface="黑体" panose="02010609060101010101" pitchFamily="2" charset="-122"/>
                <a:ea typeface="黑体" panose="02010609060101010101" pitchFamily="2" charset="-122"/>
              </a:rPr>
              <a:t>如果</a:t>
            </a:r>
          </a:p>
        </p:txBody>
      </p:sp>
      <p:sp>
        <p:nvSpPr>
          <p:cNvPr id="65547" name="Rectangle 11"/>
          <p:cNvSpPr/>
          <p:nvPr/>
        </p:nvSpPr>
        <p:spPr>
          <a:xfrm>
            <a:off x="323850" y="3213100"/>
            <a:ext cx="2905125" cy="522288"/>
          </a:xfrm>
          <a:prstGeom prst="rect">
            <a:avLst/>
          </a:prstGeom>
          <a:noFill/>
          <a:ln w="9525">
            <a:noFill/>
          </a:ln>
        </p:spPr>
        <p:txBody>
          <a:bodyPr wrap="square" anchor="t">
            <a:spAutoFit/>
          </a:bodyPr>
          <a:lstStyle/>
          <a:p>
            <a:r>
              <a:rPr lang="zh-CN" altLang="en-US" sz="2800" b="1" dirty="0">
                <a:solidFill>
                  <a:srgbClr val="0000FF"/>
                </a:solidFill>
                <a:latin typeface="黑体" panose="02010609060101010101" pitchFamily="2" charset="-122"/>
                <a:ea typeface="黑体" panose="02010609060101010101" pitchFamily="2" charset="-122"/>
              </a:rPr>
              <a:t>惆怅极端不满</a:t>
            </a:r>
          </a:p>
        </p:txBody>
      </p:sp>
      <p:sp>
        <p:nvSpPr>
          <p:cNvPr id="65548" name="Rectangle 12"/>
          <p:cNvSpPr/>
          <p:nvPr/>
        </p:nvSpPr>
        <p:spPr>
          <a:xfrm>
            <a:off x="3419475" y="4292600"/>
            <a:ext cx="541338" cy="519113"/>
          </a:xfrm>
          <a:prstGeom prst="rect">
            <a:avLst/>
          </a:prstGeom>
          <a:noFill/>
          <a:ln w="9525">
            <a:noFill/>
          </a:ln>
        </p:spPr>
        <p:txBody>
          <a:bodyPr wrap="none" anchor="t">
            <a:spAutoFit/>
          </a:bodyPr>
          <a:lstStyle/>
          <a:p>
            <a:r>
              <a:rPr lang="zh-CN" altLang="en-US" sz="2800" b="1" dirty="0">
                <a:solidFill>
                  <a:srgbClr val="0000FF"/>
                </a:solidFill>
                <a:latin typeface="黑体" panose="02010609060101010101" pitchFamily="2" charset="-122"/>
                <a:ea typeface="黑体" panose="02010609060101010101" pitchFamily="2" charset="-122"/>
              </a:rPr>
              <a:t>你</a:t>
            </a:r>
          </a:p>
        </p:txBody>
      </p:sp>
      <p:sp>
        <p:nvSpPr>
          <p:cNvPr id="65549" name="Rectangle 13"/>
          <p:cNvSpPr/>
          <p:nvPr/>
        </p:nvSpPr>
        <p:spPr>
          <a:xfrm>
            <a:off x="3995738" y="5445125"/>
            <a:ext cx="2327275" cy="519113"/>
          </a:xfrm>
          <a:prstGeom prst="rect">
            <a:avLst/>
          </a:prstGeom>
          <a:noFill/>
          <a:ln w="9525">
            <a:noFill/>
          </a:ln>
        </p:spPr>
        <p:txBody>
          <a:bodyPr wrap="none" anchor="t">
            <a:spAutoFit/>
          </a:bodyPr>
          <a:lstStyle/>
          <a:p>
            <a:r>
              <a:rPr lang="zh-CN" altLang="en-US" sz="2800" b="1" dirty="0">
                <a:solidFill>
                  <a:srgbClr val="0000FF"/>
                </a:solidFill>
                <a:latin typeface="黑体" panose="02010609060101010101" pitchFamily="2" charset="-122"/>
                <a:ea typeface="黑体" panose="02010609060101010101" pitchFamily="2" charset="-122"/>
              </a:rPr>
              <a:t>哪里，怎么。</a:t>
            </a:r>
          </a:p>
        </p:txBody>
      </p:sp>
      <p:sp>
        <p:nvSpPr>
          <p:cNvPr id="65550" name="Rectangle 14"/>
          <p:cNvSpPr/>
          <p:nvPr/>
        </p:nvSpPr>
        <p:spPr>
          <a:xfrm>
            <a:off x="4932363" y="4437063"/>
            <a:ext cx="3979862" cy="366712"/>
          </a:xfrm>
          <a:prstGeom prst="rect">
            <a:avLst/>
          </a:prstGeom>
          <a:noFill/>
          <a:ln w="9525">
            <a:noFill/>
          </a:ln>
        </p:spPr>
        <p:txBody>
          <a:bodyPr wrap="none" anchor="t">
            <a:spAutoFit/>
          </a:bodyPr>
          <a:lstStyle/>
          <a:p>
            <a:r>
              <a:rPr lang="zh-CN" altLang="en-US" b="1" dirty="0">
                <a:solidFill>
                  <a:srgbClr val="0000FF"/>
                </a:solidFill>
                <a:latin typeface="Times New Roman" panose="02020603050405020304" pitchFamily="18" charset="0"/>
              </a:rPr>
              <a:t>哪里富贵得起来呢？“也”，表反诘。“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41"/>
                                        </p:tgtEl>
                                        <p:attrNameLst>
                                          <p:attrName>style.visibility</p:attrName>
                                        </p:attrNameLst>
                                      </p:cBhvr>
                                      <p:to>
                                        <p:strVal val="visible"/>
                                      </p:to>
                                    </p:set>
                                    <p:animEffect transition="in" filter="blinds(horizontal)">
                                      <p:cBhvr>
                                        <p:cTn id="7" dur="500"/>
                                        <p:tgtEl>
                                          <p:spTgt spid="655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42"/>
                                        </p:tgtEl>
                                        <p:attrNameLst>
                                          <p:attrName>style.visibility</p:attrName>
                                        </p:attrNameLst>
                                      </p:cBhvr>
                                      <p:to>
                                        <p:strVal val="visible"/>
                                      </p:to>
                                    </p:set>
                                    <p:animEffect transition="in" filter="blinds(horizontal)">
                                      <p:cBhvr>
                                        <p:cTn id="12" dur="500"/>
                                        <p:tgtEl>
                                          <p:spTgt spid="6554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543"/>
                                        </p:tgtEl>
                                        <p:attrNameLst>
                                          <p:attrName>style.visibility</p:attrName>
                                        </p:attrNameLst>
                                      </p:cBhvr>
                                      <p:to>
                                        <p:strVal val="visible"/>
                                      </p:to>
                                    </p:set>
                                    <p:animEffect transition="in" filter="blinds(horizontal)">
                                      <p:cBhvr>
                                        <p:cTn id="17" dur="500"/>
                                        <p:tgtEl>
                                          <p:spTgt spid="6554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5544"/>
                                        </p:tgtEl>
                                        <p:attrNameLst>
                                          <p:attrName>style.visibility</p:attrName>
                                        </p:attrNameLst>
                                      </p:cBhvr>
                                      <p:to>
                                        <p:strVal val="visible"/>
                                      </p:to>
                                    </p:set>
                                    <p:animEffect transition="in" filter="blinds(horizontal)">
                                      <p:cBhvr>
                                        <p:cTn id="22" dur="500"/>
                                        <p:tgtEl>
                                          <p:spTgt spid="6554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5547"/>
                                        </p:tgtEl>
                                        <p:attrNameLst>
                                          <p:attrName>style.visibility</p:attrName>
                                        </p:attrNameLst>
                                      </p:cBhvr>
                                      <p:to>
                                        <p:strVal val="visible"/>
                                      </p:to>
                                    </p:set>
                                    <p:animEffect transition="in" filter="blinds(horizontal)">
                                      <p:cBhvr>
                                        <p:cTn id="27" dur="500"/>
                                        <p:tgtEl>
                                          <p:spTgt spid="6554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5545"/>
                                        </p:tgtEl>
                                        <p:attrNameLst>
                                          <p:attrName>style.visibility</p:attrName>
                                        </p:attrNameLst>
                                      </p:cBhvr>
                                      <p:to>
                                        <p:strVal val="visible"/>
                                      </p:to>
                                    </p:set>
                                    <p:animEffect transition="in" filter="blinds(horizontal)">
                                      <p:cBhvr>
                                        <p:cTn id="32" dur="500"/>
                                        <p:tgtEl>
                                          <p:spTgt spid="6554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5546"/>
                                        </p:tgtEl>
                                        <p:attrNameLst>
                                          <p:attrName>style.visibility</p:attrName>
                                        </p:attrNameLst>
                                      </p:cBhvr>
                                      <p:to>
                                        <p:strVal val="visible"/>
                                      </p:to>
                                    </p:set>
                                    <p:animEffect transition="in" filter="blinds(horizontal)">
                                      <p:cBhvr>
                                        <p:cTn id="37" dur="500"/>
                                        <p:tgtEl>
                                          <p:spTgt spid="6554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5548"/>
                                        </p:tgtEl>
                                        <p:attrNameLst>
                                          <p:attrName>style.visibility</p:attrName>
                                        </p:attrNameLst>
                                      </p:cBhvr>
                                      <p:to>
                                        <p:strVal val="visible"/>
                                      </p:to>
                                    </p:set>
                                    <p:animEffect transition="in" filter="blinds(horizontal)">
                                      <p:cBhvr>
                                        <p:cTn id="42" dur="500"/>
                                        <p:tgtEl>
                                          <p:spTgt spid="6554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5550"/>
                                        </p:tgtEl>
                                        <p:attrNameLst>
                                          <p:attrName>style.visibility</p:attrName>
                                        </p:attrNameLst>
                                      </p:cBhvr>
                                      <p:to>
                                        <p:strVal val="visible"/>
                                      </p:to>
                                    </p:set>
                                    <p:animEffect transition="in" filter="blinds(horizontal)">
                                      <p:cBhvr>
                                        <p:cTn id="47" dur="500"/>
                                        <p:tgtEl>
                                          <p:spTgt spid="6555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5549"/>
                                        </p:tgtEl>
                                        <p:attrNameLst>
                                          <p:attrName>style.visibility</p:attrName>
                                        </p:attrNameLst>
                                      </p:cBhvr>
                                      <p:to>
                                        <p:strVal val="visible"/>
                                      </p:to>
                                    </p:set>
                                    <p:animEffect transition="in" filter="blinds(horizontal)">
                                      <p:cBhvr>
                                        <p:cTn id="52" dur="500"/>
                                        <p:tgtEl>
                                          <p:spTgt spid="65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p:bldP spid="65542" grpId="0"/>
      <p:bldP spid="65543" grpId="0"/>
      <p:bldP spid="65544" grpId="0"/>
      <p:bldP spid="65545" grpId="0"/>
      <p:bldP spid="65546" grpId="0"/>
      <p:bldP spid="65547" grpId="0"/>
      <p:bldP spid="65548" grpId="0"/>
      <p:bldP spid="65549" grpId="0"/>
      <p:bldP spid="6555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2"/>
          <p:cNvSpPr txBox="1"/>
          <p:nvPr/>
        </p:nvSpPr>
        <p:spPr>
          <a:xfrm>
            <a:off x="0" y="533400"/>
            <a:ext cx="9466263" cy="7016750"/>
          </a:xfrm>
          <a:prstGeom prst="rect">
            <a:avLst/>
          </a:prstGeom>
          <a:noFill/>
          <a:ln w="9525">
            <a:noFill/>
          </a:ln>
        </p:spPr>
        <p:txBody>
          <a:bodyPr wrap="square" anchor="t">
            <a:spAutoFit/>
          </a:bodyPr>
          <a:lstStyle/>
          <a:p>
            <a:pPr>
              <a:spcBef>
                <a:spcPct val="50000"/>
              </a:spcBef>
            </a:pPr>
            <a:r>
              <a:rPr lang="zh-CN" altLang="en-US" sz="3000" b="1" dirty="0">
                <a:latin typeface="Times New Roman" panose="02020603050405020304" pitchFamily="18" charset="0"/>
                <a:ea typeface="宋体" panose="02010600030101010101" pitchFamily="2" charset="-122"/>
              </a:rPr>
              <a:t>史记》中的人物传记分为三类：本纪、世家、列传。这是按传主的地位和影响划分的。帝王的行事关系到全国的政局，是立国之本，故其传记称“</a:t>
            </a:r>
            <a:r>
              <a:rPr lang="zh-CN" altLang="en-US" sz="3000" b="1" dirty="0">
                <a:solidFill>
                  <a:srgbClr val="C00000"/>
                </a:solidFill>
                <a:latin typeface="Times New Roman" panose="02020603050405020304" pitchFamily="18" charset="0"/>
                <a:ea typeface="宋体" panose="02010600030101010101" pitchFamily="2" charset="-122"/>
              </a:rPr>
              <a:t>本纪</a:t>
            </a:r>
            <a:r>
              <a:rPr lang="zh-CN" altLang="en-US" sz="3000" b="1" dirty="0">
                <a:latin typeface="Times New Roman" panose="02020603050405020304" pitchFamily="18" charset="0"/>
                <a:ea typeface="宋体" panose="02010600030101010101" pitchFamily="2" charset="-122"/>
              </a:rPr>
              <a:t>”。王侯是一个地区的实际统治者，世代保有其国，对本国政局有一定的影响，</a:t>
            </a:r>
            <a:r>
              <a:rPr lang="zh-CN" altLang="en-US" sz="3000" b="1" dirty="0">
                <a:solidFill>
                  <a:srgbClr val="C00000"/>
                </a:solidFill>
                <a:latin typeface="Times New Roman" panose="02020603050405020304" pitchFamily="18" charset="0"/>
                <a:ea typeface="宋体" panose="02010600030101010101" pitchFamily="2" charset="-122"/>
              </a:rPr>
              <a:t>故其传记称“世家”</a:t>
            </a:r>
            <a:r>
              <a:rPr lang="zh-CN" altLang="en-US" sz="3000" b="1" dirty="0">
                <a:latin typeface="Times New Roman" panose="02020603050405020304" pitchFamily="18" charset="0"/>
                <a:ea typeface="宋体" panose="02010600030101010101" pitchFamily="2" charset="-122"/>
              </a:rPr>
              <a:t>。列传是为人臣及各方面代表人物立传。但这仅仅是一个大略的划分，对于某些历史人物，作者有他的特殊考虑。陈涉是一个特例。他出身低微，是所谓“瓮牖绳枢之子，甿隶之人”，起义后虽自立为王，但为时仅六个月。之所以列入世家，是因为在秦王朝的严密统治下首先发难，的确是非常之功。司马迁在这篇传记的最后写道：“陈胜虽已死，其所置遣侯王将相竟亡秦，由涉首事也。”尤其意味深长的是，他在传后全文引用了贾谊所撰《过秦论》来代替自己赞文，这种不寻常的做法，更足以说明司马迁所看重的是功业，而不是以成败论英雄的。</a:t>
            </a:r>
          </a:p>
        </p:txBody>
      </p:sp>
      <p:sp>
        <p:nvSpPr>
          <p:cNvPr id="129027" name="Text Box 3"/>
          <p:cNvSpPr txBox="1">
            <a:spLocks noChangeArrowheads="1"/>
          </p:cNvSpPr>
          <p:nvPr/>
        </p:nvSpPr>
        <p:spPr bwMode="auto">
          <a:xfrm>
            <a:off x="762000" y="4445000"/>
            <a:ext cx="7924800" cy="584200"/>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华文新魏"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2"/>
          <p:cNvSpPr txBox="1"/>
          <p:nvPr/>
        </p:nvSpPr>
        <p:spPr>
          <a:xfrm>
            <a:off x="762000" y="533400"/>
            <a:ext cx="7772400" cy="1006475"/>
          </a:xfrm>
          <a:prstGeom prst="rect">
            <a:avLst/>
          </a:prstGeom>
          <a:noFill/>
          <a:ln w="9525">
            <a:noFill/>
          </a:ln>
        </p:spPr>
        <p:txBody>
          <a:bodyPr anchor="t">
            <a:spAutoFit/>
          </a:bodyPr>
          <a:lstStyle/>
          <a:p>
            <a:pPr>
              <a:spcBef>
                <a:spcPct val="50000"/>
              </a:spcBef>
            </a:pPr>
            <a:r>
              <a:rPr lang="zh-CN" altLang="en-US" sz="3000" b="1" i="1" dirty="0">
                <a:solidFill>
                  <a:srgbClr val="008000"/>
                </a:solidFill>
                <a:latin typeface="Times New Roman" panose="02020603050405020304" pitchFamily="18" charset="0"/>
                <a:ea typeface="宋体" panose="02010600030101010101" pitchFamily="2" charset="-122"/>
              </a:rPr>
              <a:t>    </a:t>
            </a:r>
            <a:r>
              <a:rPr lang="zh-CN" altLang="en-US" sz="3000" b="1" i="1" dirty="0">
                <a:solidFill>
                  <a:srgbClr val="008000"/>
                </a:solidFill>
                <a:latin typeface="Times New Roman" panose="02020603050405020304" pitchFamily="18" charset="0"/>
                <a:ea typeface="华文行楷" pitchFamily="2" charset="-122"/>
              </a:rPr>
              <a:t>思考</a:t>
            </a:r>
            <a:r>
              <a:rPr lang="zh-CN" altLang="en-US" sz="3000" b="1" i="1" dirty="0">
                <a:solidFill>
                  <a:srgbClr val="008000"/>
                </a:solidFill>
                <a:latin typeface="Times New Roman" panose="02020603050405020304" pitchFamily="18" charset="0"/>
                <a:ea typeface="宋体" panose="02010600030101010101" pitchFamily="2" charset="-122"/>
              </a:rPr>
              <a:t>：</a:t>
            </a:r>
            <a:r>
              <a:rPr lang="zh-CN" altLang="en-US" sz="3000" b="1" dirty="0">
                <a:solidFill>
                  <a:srgbClr val="008000"/>
                </a:solidFill>
                <a:latin typeface="Times New Roman" panose="02020603050405020304" pitchFamily="18" charset="0"/>
                <a:ea typeface="宋体" panose="02010600030101010101" pitchFamily="2" charset="-122"/>
              </a:rPr>
              <a:t>陈胜是农民起义的领袖，作者对这一历史人物持什么态度？主题思想如何概括？</a:t>
            </a:r>
            <a:endParaRPr lang="zh-CN" altLang="en-US" sz="3000" b="1" dirty="0">
              <a:solidFill>
                <a:srgbClr val="008000"/>
              </a:solidFill>
              <a:latin typeface="Times New Roman" panose="02020603050405020304" pitchFamily="18" charset="0"/>
              <a:ea typeface="华文新魏" pitchFamily="2" charset="-122"/>
            </a:endParaRPr>
          </a:p>
        </p:txBody>
      </p:sp>
      <p:sp>
        <p:nvSpPr>
          <p:cNvPr id="129027" name="Text Box 3"/>
          <p:cNvSpPr txBox="1">
            <a:spLocks noChangeArrowheads="1"/>
          </p:cNvSpPr>
          <p:nvPr/>
        </p:nvSpPr>
        <p:spPr bwMode="auto">
          <a:xfrm>
            <a:off x="533400" y="2057400"/>
            <a:ext cx="7924800" cy="4235450"/>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作者对陈胜是肯定和赞扬的</a:t>
            </a: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。“世家”是</a:t>
            </a:r>
            <a:r>
              <a:rPr kumimoji="1" lang="en-US" altLang="zh-CN"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史记</a:t>
            </a:r>
            <a:r>
              <a:rPr kumimoji="1" lang="en-US" altLang="zh-CN"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中为那些对全国政局有影响的王侯将相所作的传记，司马迁将陈胜与一般的王侯齐观，可见对他首先发难的功绩是予以充分肯定的。</a:t>
            </a:r>
          </a:p>
          <a:p>
            <a:pPr marR="0" defTabSz="914400">
              <a:spcBef>
                <a:spcPct val="50000"/>
              </a:spcBef>
              <a:buClrTx/>
              <a:buSzTx/>
              <a:buFontTx/>
              <a:defRPr/>
            </a:pPr>
            <a:r>
              <a:rPr kumimoji="1" lang="zh-CN" altLang="en-US"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主题思想</a:t>
            </a:r>
            <a:r>
              <a:rPr kumimoji="1" lang="zh-CN" altLang="en-US" sz="32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：本文生动地记叙了陈胜起义的过程，刻画了陈胜、吴广的英雄形象，赞扬了他们反抗暴秦专制的历史功绩。</a:t>
            </a:r>
            <a:endParaRPr kumimoji="1" lang="zh-CN" altLang="en-US" sz="32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华文新魏"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p:cNvSpPr>
          <p:nvPr>
            <p:ph type="title"/>
          </p:nvPr>
        </p:nvSpPr>
        <p:spPr>
          <a:xfrm>
            <a:off x="250825" y="0"/>
            <a:ext cx="8540750" cy="1143000"/>
          </a:xfrm>
          <a:ln/>
        </p:spPr>
        <p:txBody>
          <a:bodyPr vert="horz" wrap="square" lIns="91440" tIns="45720" rIns="91440" bIns="45720" anchor="ctr"/>
          <a:lstStyle/>
          <a:p>
            <a:pPr eaLnBrk="1" hangingPunct="1"/>
            <a:r>
              <a:rPr lang="zh-CN" altLang="en-US" b="1" dirty="0">
                <a:solidFill>
                  <a:srgbClr val="000000"/>
                </a:solidFill>
              </a:rPr>
              <a:t>课文小结</a:t>
            </a:r>
          </a:p>
        </p:txBody>
      </p:sp>
      <p:sp>
        <p:nvSpPr>
          <p:cNvPr id="67586" name="Rectangle 3"/>
          <p:cNvSpPr>
            <a:spLocks noGrp="1" noRot="1"/>
          </p:cNvSpPr>
          <p:nvPr>
            <p:ph idx="1"/>
          </p:nvPr>
        </p:nvSpPr>
        <p:spPr>
          <a:xfrm>
            <a:off x="395288" y="1268413"/>
            <a:ext cx="8540750" cy="4194175"/>
          </a:xfrm>
          <a:ln/>
        </p:spPr>
        <p:txBody>
          <a:bodyPr vert="horz" wrap="square" lIns="91440" tIns="45720" rIns="91440" bIns="45720" anchor="t"/>
          <a:lstStyle/>
          <a:p>
            <a:pPr eaLnBrk="1" hangingPunct="1"/>
            <a:r>
              <a:rPr lang="zh-CN" altLang="en-US" sz="3600" b="1" dirty="0">
                <a:solidFill>
                  <a:srgbClr val="6600FF"/>
                </a:solidFill>
                <a:ea typeface="黑体" panose="02010609060101010101" pitchFamily="2" charset="-122"/>
              </a:rPr>
              <a:t>课文以陈涉、吴广的活动为线索，记叙了陈胜领导的农民起义爆发的原因、经过和浩大的声势，歌颂了农民战争的巨大威力，表现力陈胜的伟大抱负和远见卓识以及在关键时刻所显示的非凡的谋略和领导才干。</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 Box 2"/>
          <p:cNvSpPr txBox="1"/>
          <p:nvPr/>
        </p:nvSpPr>
        <p:spPr>
          <a:xfrm>
            <a:off x="228600" y="457200"/>
            <a:ext cx="8686800" cy="6192838"/>
          </a:xfrm>
          <a:prstGeom prst="rect">
            <a:avLst/>
          </a:prstGeom>
          <a:noFill/>
          <a:ln w="9525">
            <a:noFill/>
          </a:ln>
        </p:spPr>
        <p:txBody>
          <a:bodyPr anchor="t">
            <a:spAutoFit/>
          </a:bodyPr>
          <a:lstStyle/>
          <a:p>
            <a:pPr>
              <a:lnSpc>
                <a:spcPct val="150000"/>
              </a:lnSpc>
              <a:spcBef>
                <a:spcPct val="50000"/>
              </a:spcBef>
            </a:pPr>
            <a:r>
              <a:rPr lang="zh-CN" altLang="en-US" sz="3200" b="1" dirty="0">
                <a:solidFill>
                  <a:srgbClr val="0000FF"/>
                </a:solidFill>
                <a:latin typeface="黑体" panose="02010609060101010101" pitchFamily="2" charset="-122"/>
                <a:ea typeface="黑体" panose="02010609060101010101" pitchFamily="2" charset="-122"/>
              </a:rPr>
              <a:t>    </a:t>
            </a:r>
            <a:r>
              <a:rPr lang="en-US" altLang="zh-CN" sz="3200" b="1" dirty="0">
                <a:solidFill>
                  <a:srgbClr val="0000FF"/>
                </a:solidFill>
                <a:latin typeface="黑体" panose="02010609060101010101" pitchFamily="2" charset="-122"/>
                <a:ea typeface="黑体" panose="02010609060101010101" pitchFamily="2" charset="-122"/>
              </a:rPr>
              <a:t>2.</a:t>
            </a:r>
            <a:r>
              <a:rPr lang="en-US" altLang="zh-CN" sz="3200" b="1" dirty="0">
                <a:solidFill>
                  <a:srgbClr val="0000FF"/>
                </a:solidFill>
                <a:latin typeface="Times New Roman" panose="02020603050405020304" pitchFamily="18" charset="0"/>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世家</a:t>
            </a:r>
            <a:r>
              <a:rPr lang="zh-CN" altLang="en-US" sz="3200" b="1" dirty="0">
                <a:solidFill>
                  <a:srgbClr val="0000FF"/>
                </a:solidFill>
                <a:latin typeface="Times New Roman" panose="02020603050405020304" pitchFamily="18" charset="0"/>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是传记体裁之一，按</a:t>
            </a:r>
            <a:r>
              <a:rPr lang="en-US" altLang="zh-CN" sz="3200" b="1" dirty="0">
                <a:solidFill>
                  <a:srgbClr val="0000FF"/>
                </a:solidFill>
                <a:latin typeface="黑体" panose="02010609060101010101" pitchFamily="2" charset="-122"/>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史记</a:t>
            </a:r>
            <a:r>
              <a:rPr lang="en-US" altLang="zh-CN" sz="3200" b="1" dirty="0">
                <a:solidFill>
                  <a:srgbClr val="0000FF"/>
                </a:solidFill>
                <a:latin typeface="黑体" panose="02010609060101010101" pitchFamily="2" charset="-122"/>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体例，</a:t>
            </a:r>
            <a:r>
              <a:rPr lang="en-US" altLang="zh-CN" sz="3200" b="1" dirty="0">
                <a:solidFill>
                  <a:srgbClr val="0000FF"/>
                </a:solidFill>
                <a:latin typeface="黑体" panose="02010609060101010101" pitchFamily="2" charset="-122"/>
                <a:ea typeface="黑体" panose="02010609060101010101" pitchFamily="2" charset="-122"/>
              </a:rPr>
              <a:t>_______________________</a:t>
            </a:r>
            <a:r>
              <a:rPr lang="zh-CN" altLang="en-US" sz="3200" b="1" dirty="0">
                <a:solidFill>
                  <a:srgbClr val="0000FF"/>
                </a:solidFill>
                <a:latin typeface="黑体" panose="02010609060101010101" pitchFamily="2" charset="-122"/>
                <a:ea typeface="黑体" panose="02010609060101010101" pitchFamily="2" charset="-122"/>
              </a:rPr>
              <a:t>的人物才可以称为</a:t>
            </a:r>
            <a:r>
              <a:rPr lang="zh-CN" altLang="en-US" sz="3200" b="1" dirty="0">
                <a:solidFill>
                  <a:srgbClr val="0000FF"/>
                </a:solidFill>
                <a:latin typeface="Times New Roman" panose="02020603050405020304" pitchFamily="18" charset="0"/>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世家</a:t>
            </a:r>
            <a:r>
              <a:rPr lang="zh-CN" altLang="en-US" sz="3200" b="1" dirty="0">
                <a:solidFill>
                  <a:srgbClr val="0000FF"/>
                </a:solidFill>
                <a:latin typeface="Times New Roman" panose="02020603050405020304" pitchFamily="18" charset="0"/>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 </a:t>
            </a:r>
          </a:p>
          <a:p>
            <a:pPr>
              <a:lnSpc>
                <a:spcPct val="150000"/>
              </a:lnSpc>
              <a:spcBef>
                <a:spcPct val="50000"/>
              </a:spcBef>
            </a:pPr>
            <a:r>
              <a:rPr lang="zh-CN" altLang="en-US" sz="3200" b="1" dirty="0">
                <a:solidFill>
                  <a:srgbClr val="0000FF"/>
                </a:solidFill>
                <a:latin typeface="黑体" panose="02010609060101010101" pitchFamily="2" charset="-122"/>
                <a:ea typeface="黑体" panose="02010609060101010101" pitchFamily="2" charset="-122"/>
              </a:rPr>
              <a:t>    </a:t>
            </a:r>
            <a:r>
              <a:rPr lang="en-US" altLang="zh-CN" sz="3200" b="1" dirty="0">
                <a:solidFill>
                  <a:srgbClr val="0000FF"/>
                </a:solidFill>
                <a:latin typeface="黑体" panose="02010609060101010101" pitchFamily="2" charset="-122"/>
                <a:ea typeface="黑体" panose="02010609060101010101" pitchFamily="2" charset="-122"/>
              </a:rPr>
              <a:t>3.</a:t>
            </a:r>
            <a:r>
              <a:rPr lang="zh-CN" altLang="en-US" sz="3200" b="1" dirty="0">
                <a:solidFill>
                  <a:srgbClr val="0000FF"/>
                </a:solidFill>
                <a:latin typeface="黑体" panose="02010609060101010101" pitchFamily="2" charset="-122"/>
                <a:ea typeface="黑体" panose="02010609060101010101" pitchFamily="2" charset="-122"/>
              </a:rPr>
              <a:t>请找出本课中的三句名言。</a:t>
            </a:r>
          </a:p>
          <a:p>
            <a:pPr>
              <a:lnSpc>
                <a:spcPct val="150000"/>
              </a:lnSpc>
              <a:spcBef>
                <a:spcPct val="50000"/>
              </a:spcBef>
            </a:pPr>
            <a:r>
              <a:rPr lang="zh-CN" altLang="en-US" sz="3200" b="1" dirty="0">
                <a:solidFill>
                  <a:srgbClr val="0000FF"/>
                </a:solidFill>
                <a:latin typeface="黑体" panose="02010609060101010101" pitchFamily="2" charset="-122"/>
                <a:ea typeface="黑体" panose="02010609060101010101" pitchFamily="2" charset="-122"/>
              </a:rPr>
              <a:t>    </a:t>
            </a:r>
            <a:r>
              <a:rPr lang="en-US" altLang="zh-CN" sz="3200" b="1" dirty="0">
                <a:solidFill>
                  <a:srgbClr val="0000FF"/>
                </a:solidFill>
                <a:latin typeface="Times New Roman" panose="02020603050405020304" pitchFamily="18" charset="0"/>
                <a:ea typeface="黑体" panose="02010609060101010101" pitchFamily="2" charset="-122"/>
              </a:rPr>
              <a:t>————————————————</a:t>
            </a:r>
            <a:endParaRPr lang="en-US" altLang="zh-CN" sz="3200" b="1" dirty="0">
              <a:solidFill>
                <a:srgbClr val="0000FF"/>
              </a:solidFill>
              <a:latin typeface="黑体" panose="02010609060101010101" pitchFamily="2" charset="-122"/>
              <a:ea typeface="黑体" panose="02010609060101010101" pitchFamily="2" charset="-122"/>
            </a:endParaRPr>
          </a:p>
          <a:p>
            <a:pPr>
              <a:lnSpc>
                <a:spcPct val="150000"/>
              </a:lnSpc>
              <a:spcBef>
                <a:spcPct val="50000"/>
              </a:spcBef>
            </a:pPr>
            <a:r>
              <a:rPr lang="en-US" altLang="zh-CN" sz="3200" b="1" dirty="0">
                <a:solidFill>
                  <a:srgbClr val="0000FF"/>
                </a:solidFill>
                <a:latin typeface="黑体" panose="02010609060101010101" pitchFamily="2" charset="-122"/>
                <a:ea typeface="黑体" panose="02010609060101010101" pitchFamily="2" charset="-122"/>
              </a:rPr>
              <a:t>    </a:t>
            </a:r>
            <a:r>
              <a:rPr lang="en-US" altLang="zh-CN" sz="3200" b="1" dirty="0">
                <a:solidFill>
                  <a:srgbClr val="0000FF"/>
                </a:solidFill>
                <a:latin typeface="Times New Roman" panose="02020603050405020304" pitchFamily="18" charset="0"/>
                <a:ea typeface="黑体" panose="02010609060101010101" pitchFamily="2" charset="-122"/>
              </a:rPr>
              <a:t>————————————————</a:t>
            </a:r>
            <a:endParaRPr lang="en-US" altLang="zh-CN" sz="3200" b="1" dirty="0">
              <a:solidFill>
                <a:srgbClr val="0000FF"/>
              </a:solidFill>
              <a:latin typeface="黑体" panose="02010609060101010101" pitchFamily="2" charset="-122"/>
              <a:ea typeface="黑体" panose="02010609060101010101" pitchFamily="2" charset="-122"/>
            </a:endParaRPr>
          </a:p>
          <a:p>
            <a:pPr>
              <a:lnSpc>
                <a:spcPct val="150000"/>
              </a:lnSpc>
              <a:spcBef>
                <a:spcPct val="50000"/>
              </a:spcBef>
            </a:pPr>
            <a:r>
              <a:rPr lang="zh-CN" altLang="en-US" sz="3200" b="1" dirty="0">
                <a:solidFill>
                  <a:srgbClr val="0000FF"/>
                </a:solidFill>
                <a:latin typeface="黑体" panose="02010609060101010101" pitchFamily="2" charset="-122"/>
                <a:ea typeface="黑体" panose="02010609060101010101" pitchFamily="2" charset="-122"/>
              </a:rPr>
              <a:t>　　</a:t>
            </a:r>
            <a:r>
              <a:rPr lang="en-US" altLang="zh-CN" sz="3200" b="1" dirty="0">
                <a:solidFill>
                  <a:srgbClr val="0000FF"/>
                </a:solidFill>
                <a:latin typeface="Times New Roman" panose="02020603050405020304" pitchFamily="18" charset="0"/>
                <a:ea typeface="黑体" panose="02010609060101010101" pitchFamily="2" charset="-122"/>
              </a:rPr>
              <a:t>————————————————</a:t>
            </a:r>
            <a:endParaRPr lang="en-US" altLang="zh-CN" sz="3200" b="1" dirty="0">
              <a:solidFill>
                <a:srgbClr val="0000FF"/>
              </a:solidFill>
              <a:latin typeface="黑体" panose="02010609060101010101" pitchFamily="2" charset="-122"/>
              <a:ea typeface="黑体" panose="02010609060101010101" pitchFamily="2" charset="-122"/>
            </a:endParaRPr>
          </a:p>
        </p:txBody>
      </p:sp>
      <p:sp>
        <p:nvSpPr>
          <p:cNvPr id="146435" name="Text Box 3"/>
          <p:cNvSpPr txBox="1"/>
          <p:nvPr/>
        </p:nvSpPr>
        <p:spPr>
          <a:xfrm>
            <a:off x="1143000" y="1295400"/>
            <a:ext cx="4918075" cy="579438"/>
          </a:xfrm>
          <a:prstGeom prst="rect">
            <a:avLst/>
          </a:prstGeom>
          <a:noFill/>
          <a:ln w="9525">
            <a:noFill/>
          </a:ln>
        </p:spPr>
        <p:txBody>
          <a:bodyPr anchor="t">
            <a:spAutoFit/>
          </a:bodyPr>
          <a:lstStyle/>
          <a:p>
            <a:pPr algn="ctr">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对国家政局有重大影响</a:t>
            </a:r>
          </a:p>
        </p:txBody>
      </p:sp>
      <p:sp>
        <p:nvSpPr>
          <p:cNvPr id="146436" name="Text Box 4"/>
          <p:cNvSpPr txBox="1"/>
          <p:nvPr/>
        </p:nvSpPr>
        <p:spPr>
          <a:xfrm>
            <a:off x="1143000" y="5791200"/>
            <a:ext cx="4918075" cy="579438"/>
          </a:xfrm>
          <a:prstGeom prst="rect">
            <a:avLst/>
          </a:prstGeom>
          <a:noFill/>
          <a:ln w="9525">
            <a:noFill/>
          </a:ln>
        </p:spPr>
        <p:txBody>
          <a:bodyPr anchor="t">
            <a:spAutoFit/>
          </a:bodyPr>
          <a:lstStyle/>
          <a:p>
            <a:pPr algn="ctr">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王侯将相宁有种乎！</a:t>
            </a:r>
          </a:p>
        </p:txBody>
      </p:sp>
      <p:sp>
        <p:nvSpPr>
          <p:cNvPr id="146437" name="Text Box 5"/>
          <p:cNvSpPr txBox="1"/>
          <p:nvPr/>
        </p:nvSpPr>
        <p:spPr>
          <a:xfrm>
            <a:off x="1143000" y="3733800"/>
            <a:ext cx="4918075" cy="579438"/>
          </a:xfrm>
          <a:prstGeom prst="rect">
            <a:avLst/>
          </a:prstGeom>
          <a:noFill/>
          <a:ln w="9525">
            <a:noFill/>
          </a:ln>
        </p:spPr>
        <p:txBody>
          <a:bodyPr anchor="t">
            <a:spAutoFit/>
          </a:bodyPr>
          <a:lstStyle/>
          <a:p>
            <a:pPr algn="ctr">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苟富贵，无相忘。</a:t>
            </a:r>
          </a:p>
        </p:txBody>
      </p:sp>
      <p:sp>
        <p:nvSpPr>
          <p:cNvPr id="146438" name="Text Box 6"/>
          <p:cNvSpPr txBox="1"/>
          <p:nvPr/>
        </p:nvSpPr>
        <p:spPr>
          <a:xfrm>
            <a:off x="1143000" y="4800600"/>
            <a:ext cx="4918075" cy="579438"/>
          </a:xfrm>
          <a:prstGeom prst="rect">
            <a:avLst/>
          </a:prstGeom>
          <a:noFill/>
          <a:ln w="9525">
            <a:noFill/>
          </a:ln>
        </p:spPr>
        <p:txBody>
          <a:bodyPr anchor="t">
            <a:spAutoFit/>
          </a:bodyPr>
          <a:lstStyle/>
          <a:p>
            <a:pPr algn="ctr">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燕雀安知鸿鹄之志哉</a:t>
            </a:r>
            <a:r>
              <a:rPr lang="en-US" altLang="zh-CN" sz="3200" b="1" dirty="0">
                <a:solidFill>
                  <a:srgbClr val="FF0000"/>
                </a:solidFill>
                <a:latin typeface="Times New Roman" panose="02020603050405020304" pitchFamily="18" charset="0"/>
              </a:rPr>
              <a:t>!</a:t>
            </a: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6435">
                                            <p:txEl>
                                              <p:pRg st="0" end="0"/>
                                            </p:txEl>
                                          </p:spTgt>
                                        </p:tgtEl>
                                        <p:attrNameLst>
                                          <p:attrName>style.visibility</p:attrName>
                                        </p:attrNameLst>
                                      </p:cBhvr>
                                      <p:to>
                                        <p:strVal val="visible"/>
                                      </p:to>
                                    </p:set>
                                    <p:animEffect transition="in" filter="box(out)">
                                      <p:cBhvr>
                                        <p:cTn id="7" dur="500"/>
                                        <p:tgtEl>
                                          <p:spTgt spid="1464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46437">
                                            <p:txEl>
                                              <p:pRg st="0" end="0"/>
                                            </p:txEl>
                                          </p:spTgt>
                                        </p:tgtEl>
                                        <p:attrNameLst>
                                          <p:attrName>style.visibility</p:attrName>
                                        </p:attrNameLst>
                                      </p:cBhvr>
                                      <p:to>
                                        <p:strVal val="visible"/>
                                      </p:to>
                                    </p:set>
                                    <p:animEffect transition="in" filter="box(out)">
                                      <p:cBhvr>
                                        <p:cTn id="12" dur="500"/>
                                        <p:tgtEl>
                                          <p:spTgt spid="146437">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46438">
                                            <p:txEl>
                                              <p:pRg st="0" end="0"/>
                                            </p:txEl>
                                          </p:spTgt>
                                        </p:tgtEl>
                                        <p:attrNameLst>
                                          <p:attrName>style.visibility</p:attrName>
                                        </p:attrNameLst>
                                      </p:cBhvr>
                                      <p:to>
                                        <p:strVal val="visible"/>
                                      </p:to>
                                    </p:set>
                                    <p:animEffect transition="in" filter="box(out)">
                                      <p:cBhvr>
                                        <p:cTn id="17" dur="500"/>
                                        <p:tgtEl>
                                          <p:spTgt spid="146438">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46436">
                                            <p:txEl>
                                              <p:pRg st="0" end="0"/>
                                            </p:txEl>
                                          </p:spTgt>
                                        </p:tgtEl>
                                        <p:attrNameLst>
                                          <p:attrName>style.visibility</p:attrName>
                                        </p:attrNameLst>
                                      </p:cBhvr>
                                      <p:to>
                                        <p:strVal val="visible"/>
                                      </p:to>
                                    </p:set>
                                    <p:animEffect transition="in" filter="box(out)">
                                      <p:cBhvr>
                                        <p:cTn id="22" dur="500"/>
                                        <p:tgtEl>
                                          <p:spTgt spid="146436">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build="p"/>
      <p:bldP spid="146436" grpId="0" build="p"/>
      <p:bldP spid="146437" grpId="0" build="p"/>
      <p:bldP spid="146438"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p:nvPr/>
        </p:nvSpPr>
        <p:spPr>
          <a:xfrm>
            <a:off x="0" y="0"/>
            <a:ext cx="9144000" cy="6977063"/>
          </a:xfrm>
          <a:prstGeom prst="rect">
            <a:avLst/>
          </a:prstGeom>
          <a:noFill/>
          <a:ln w="12700">
            <a:noFill/>
          </a:ln>
        </p:spPr>
        <p:txBody>
          <a:bodyPr anchor="t">
            <a:spAutoFit/>
          </a:bodyPr>
          <a:lstStyle/>
          <a:p>
            <a:pPr algn="just"/>
            <a:r>
              <a:rPr lang="zh-CN" altLang="en-US" sz="3600" b="1" dirty="0">
                <a:latin typeface="方正姚体" pitchFamily="2" charset="-122"/>
                <a:ea typeface="方正姚体" pitchFamily="2" charset="-122"/>
              </a:rPr>
              <a:t>熟读课文，并用课文原话回答问题：</a:t>
            </a:r>
            <a:r>
              <a:rPr lang="zh-CN" altLang="en-US" sz="3200" b="1" dirty="0">
                <a:latin typeface="方正姚体" pitchFamily="2" charset="-122"/>
                <a:ea typeface="方正姚体" pitchFamily="2" charset="-122"/>
              </a:rPr>
              <a:t> </a:t>
            </a:r>
            <a:endParaRPr lang="zh-CN" altLang="en-US" sz="3200" dirty="0">
              <a:latin typeface="方正姚体" pitchFamily="2" charset="-122"/>
              <a:ea typeface="方正姚体" pitchFamily="2" charset="-122"/>
            </a:endParaRPr>
          </a:p>
          <a:p>
            <a:pPr algn="just" eaLnBrk="0" hangingPunct="0"/>
            <a:r>
              <a:rPr lang="zh-CN" altLang="en-US" sz="3200" dirty="0">
                <a:latin typeface="方正姚体" pitchFamily="2" charset="-122"/>
                <a:ea typeface="方正姚体" pitchFamily="2" charset="-122"/>
              </a:rPr>
              <a:t> </a:t>
            </a:r>
            <a:r>
              <a:rPr lang="en-US" altLang="zh-CN" sz="3200" b="1" dirty="0">
                <a:latin typeface="宋体" panose="02010600030101010101" pitchFamily="2" charset="-122"/>
              </a:rPr>
              <a:t>1</a:t>
            </a:r>
            <a:r>
              <a:rPr lang="zh-CN" altLang="en-US" sz="3200" b="1" dirty="0">
                <a:latin typeface="宋体" panose="02010600030101010101" pitchFamily="2" charset="-122"/>
                <a:ea typeface="宋体" panose="02010600030101010101" pitchFamily="2" charset="-122"/>
              </a:rPr>
              <a:t>．陈胜、吴广发动起义的直接原因是：</a:t>
            </a:r>
          </a:p>
          <a:p>
            <a:pPr algn="just" eaLnBrk="0" hangingPunct="0"/>
            <a:r>
              <a:rPr lang="zh-CN" altLang="en-US" sz="3200" b="1" dirty="0">
                <a:latin typeface="宋体" panose="02010600030101010101" pitchFamily="2" charset="-122"/>
                <a:ea typeface="宋体" panose="02010600030101010101" pitchFamily="2" charset="-122"/>
              </a:rPr>
              <a:t>　　＿＿＿＿＿＿＿＿＿＿＿＿＿＿＿＿＿＿＿</a:t>
            </a:r>
            <a:r>
              <a:rPr lang="zh-CN" altLang="en-US" sz="3200" b="1" u="sng"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a:p>
            <a:pPr algn="just" eaLnBrk="0" hangingPunct="0"/>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rPr>
              <a:t>2</a:t>
            </a:r>
            <a:r>
              <a:rPr lang="zh-CN" altLang="en-US" sz="3200" b="1" dirty="0">
                <a:latin typeface="宋体" panose="02010600030101010101" pitchFamily="2" charset="-122"/>
                <a:ea typeface="宋体" panose="02010600030101010101" pitchFamily="2" charset="-122"/>
              </a:rPr>
              <a:t>．农民起义的根本原因是：＿＿＿＿＿＿＿＿</a:t>
            </a:r>
            <a:r>
              <a:rPr lang="zh-CN" altLang="en-US" sz="3200" b="1" u="sng"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a:p>
            <a:pPr algn="just" eaLnBrk="0" hangingPunct="0"/>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rPr>
              <a:t>3</a:t>
            </a:r>
            <a:r>
              <a:rPr lang="zh-CN" altLang="en-US" sz="3200" b="1" dirty="0">
                <a:latin typeface="宋体" panose="02010600030101010101" pitchFamily="2" charset="-122"/>
                <a:ea typeface="宋体" panose="02010600030101010101" pitchFamily="2" charset="-122"/>
              </a:rPr>
              <a:t>．陈胜为起义制定的策略是：＿＿＿＿＿＿＿＿＿＿＿＿＿＿＿＿＿＿＿＿＿＿＿＿＿＿＿＿</a:t>
            </a:r>
            <a:r>
              <a:rPr lang="zh-CN" altLang="en-US" sz="3200" b="1" u="sng"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a:p>
            <a:pPr algn="just" eaLnBrk="0" hangingPunct="0"/>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rPr>
              <a:t>4</a:t>
            </a:r>
            <a:r>
              <a:rPr lang="zh-CN" altLang="en-US" sz="3200" b="1" dirty="0">
                <a:latin typeface="宋体" panose="02010600030101010101" pitchFamily="2" charset="-122"/>
                <a:ea typeface="宋体" panose="02010600030101010101" pitchFamily="2" charset="-122"/>
              </a:rPr>
              <a:t>．陈胜在发动起义前所做的“威众”准备是：</a:t>
            </a:r>
            <a:r>
              <a:rPr lang="zh-CN" altLang="en-US" sz="3200" b="1" u="sng"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这样做的效果是：</a:t>
            </a:r>
          </a:p>
          <a:p>
            <a:pPr algn="just" eaLnBrk="0" hangingPunct="0"/>
            <a:r>
              <a:rPr lang="zh-CN" altLang="en-US" sz="3200" b="1" u="sng" dirty="0">
                <a:latin typeface="宋体" panose="02010600030101010101" pitchFamily="2" charset="-122"/>
                <a:ea typeface="宋体" panose="02010600030101010101" pitchFamily="2" charset="-122"/>
              </a:rPr>
              <a:t>     ＿＿＿＿＿＿＿＿＿＿＿　　　　　　　　　　　　　　　　</a:t>
            </a:r>
            <a:r>
              <a:rPr lang="zh-CN" altLang="en-US" sz="3200" b="1" dirty="0">
                <a:latin typeface="宋体" panose="02010600030101010101" pitchFamily="2" charset="-122"/>
                <a:ea typeface="宋体" panose="02010600030101010101" pitchFamily="2" charset="-122"/>
              </a:rPr>
              <a:t>。</a:t>
            </a:r>
          </a:p>
          <a:p>
            <a:pPr algn="just" eaLnBrk="0" hangingPunct="0"/>
            <a:r>
              <a:rPr lang="zh-CN" altLang="en-US" sz="3200" b="1"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rPr>
              <a:t>5</a:t>
            </a:r>
            <a:r>
              <a:rPr lang="zh-CN" altLang="en-US" sz="3200" b="1" dirty="0">
                <a:latin typeface="宋体" panose="02010600030101010101" pitchFamily="2" charset="-122"/>
                <a:ea typeface="宋体" panose="02010600030101010101" pitchFamily="2" charset="-122"/>
              </a:rPr>
              <a:t>．陈胜在动员起义时，最具有鼓舞性，气魄雄伟、扣人心弦的一句话是：＿＿＿＿＿＿＿＿＿</a:t>
            </a:r>
            <a:r>
              <a:rPr lang="zh-CN" altLang="en-US" sz="3200" b="1" dirty="0">
                <a:latin typeface="方正姚体" pitchFamily="2" charset="-122"/>
                <a:ea typeface="方正姚体" pitchFamily="2" charset="-122"/>
              </a:rPr>
              <a:t>　</a:t>
            </a:r>
          </a:p>
          <a:p>
            <a:pPr algn="just" eaLnBrk="0" hangingPunct="0"/>
            <a:r>
              <a:rPr lang="zh-CN" altLang="en-US" sz="3200" u="sng" dirty="0">
                <a:latin typeface="宋体" panose="02010600030101010101" pitchFamily="2" charset="-122"/>
                <a:ea typeface="宋体" panose="02010600030101010101" pitchFamily="2" charset="-122"/>
              </a:rPr>
              <a:t>                                   </a:t>
            </a:r>
            <a:endParaRPr lang="zh-CN" altLang="en-US" sz="3200" dirty="0">
              <a:latin typeface="宋体" panose="02010600030101010101" pitchFamily="2" charset="-122"/>
              <a:ea typeface="宋体" panose="02010600030101010101" pitchFamily="2" charset="-122"/>
            </a:endParaRPr>
          </a:p>
          <a:p>
            <a:pPr eaLnBrk="0" hangingPunct="0"/>
            <a:endParaRPr lang="zh-CN" altLang="en-US" sz="3200" dirty="0">
              <a:latin typeface="Times New Roman" panose="02020603050405020304" pitchFamily="18" charset="0"/>
              <a:ea typeface="宋体" panose="02010600030101010101" pitchFamily="2" charset="-122"/>
            </a:endParaRPr>
          </a:p>
        </p:txBody>
      </p:sp>
      <p:sp>
        <p:nvSpPr>
          <p:cNvPr id="167939" name="Text Box 3"/>
          <p:cNvSpPr txBox="1"/>
          <p:nvPr/>
        </p:nvSpPr>
        <p:spPr>
          <a:xfrm>
            <a:off x="684213" y="1052513"/>
            <a:ext cx="8305800" cy="519112"/>
          </a:xfrm>
          <a:prstGeom prst="rect">
            <a:avLst/>
          </a:prstGeom>
          <a:noFill/>
          <a:ln w="12700">
            <a:noFill/>
          </a:ln>
        </p:spPr>
        <p:txBody>
          <a:bodyPr anchor="t">
            <a:spAutoFit/>
          </a:bodyPr>
          <a:lstStyle/>
          <a:p>
            <a:pPr>
              <a:spcBef>
                <a:spcPct val="50000"/>
              </a:spcBef>
            </a:pPr>
            <a:r>
              <a:rPr lang="zh-CN" altLang="en-US" sz="2800" b="1" dirty="0">
                <a:solidFill>
                  <a:srgbClr val="FF3300"/>
                </a:solidFill>
                <a:latin typeface="Times New Roman" panose="02020603050405020304" pitchFamily="18" charset="0"/>
                <a:ea typeface="宋体" panose="02010600030101010101" pitchFamily="2" charset="-122"/>
              </a:rPr>
              <a:t>会天大雨，道不通，度已失期。失期，法皆斩。</a:t>
            </a:r>
          </a:p>
        </p:txBody>
      </p:sp>
      <p:sp>
        <p:nvSpPr>
          <p:cNvPr id="167940" name="Text Box 4"/>
          <p:cNvSpPr txBox="1"/>
          <p:nvPr/>
        </p:nvSpPr>
        <p:spPr>
          <a:xfrm>
            <a:off x="5651500" y="1484313"/>
            <a:ext cx="2592388" cy="519112"/>
          </a:xfrm>
          <a:prstGeom prst="rect">
            <a:avLst/>
          </a:prstGeom>
          <a:noFill/>
          <a:ln w="12700">
            <a:noFill/>
          </a:ln>
        </p:spPr>
        <p:txBody>
          <a:bodyPr anchor="t">
            <a:spAutoFit/>
          </a:bodyPr>
          <a:lstStyle/>
          <a:p>
            <a:pPr>
              <a:spcBef>
                <a:spcPct val="50000"/>
              </a:spcBef>
            </a:pPr>
            <a:r>
              <a:rPr lang="zh-CN" altLang="en-US" sz="2800" b="1" dirty="0">
                <a:solidFill>
                  <a:srgbClr val="FF3300"/>
                </a:solidFill>
                <a:latin typeface="Times New Roman" panose="02020603050405020304" pitchFamily="18" charset="0"/>
                <a:ea typeface="宋体" panose="02010600030101010101" pitchFamily="2" charset="-122"/>
              </a:rPr>
              <a:t>天下苦秦久矣</a:t>
            </a:r>
          </a:p>
        </p:txBody>
      </p:sp>
      <p:sp>
        <p:nvSpPr>
          <p:cNvPr id="167941" name="Text Box 5"/>
          <p:cNvSpPr txBox="1"/>
          <p:nvPr/>
        </p:nvSpPr>
        <p:spPr>
          <a:xfrm>
            <a:off x="1331913" y="2492375"/>
            <a:ext cx="6343650" cy="519113"/>
          </a:xfrm>
          <a:prstGeom prst="rect">
            <a:avLst/>
          </a:prstGeom>
          <a:noFill/>
          <a:ln w="12700">
            <a:noFill/>
          </a:ln>
        </p:spPr>
        <p:txBody>
          <a:bodyPr anchor="t">
            <a:spAutoFit/>
          </a:bodyPr>
          <a:lstStyle/>
          <a:p>
            <a:pPr>
              <a:spcBef>
                <a:spcPct val="50000"/>
              </a:spcBef>
            </a:pPr>
            <a:r>
              <a:rPr lang="zh-CN" altLang="en-US" sz="2800" b="1" dirty="0">
                <a:solidFill>
                  <a:srgbClr val="FF3300"/>
                </a:solidFill>
                <a:latin typeface="Times New Roman" panose="02020603050405020304" pitchFamily="18" charset="0"/>
                <a:ea typeface="宋体" panose="02010600030101010101" pitchFamily="2" charset="-122"/>
              </a:rPr>
              <a:t>诈自称公子扶苏、项燕，为天下唱</a:t>
            </a:r>
          </a:p>
        </p:txBody>
      </p:sp>
      <p:sp>
        <p:nvSpPr>
          <p:cNvPr id="167942" name="Text Box 6"/>
          <p:cNvSpPr txBox="1"/>
          <p:nvPr/>
        </p:nvSpPr>
        <p:spPr>
          <a:xfrm>
            <a:off x="684213" y="4005263"/>
            <a:ext cx="8305800" cy="946150"/>
          </a:xfrm>
          <a:prstGeom prst="rect">
            <a:avLst/>
          </a:prstGeom>
          <a:noFill/>
          <a:ln w="12700">
            <a:noFill/>
          </a:ln>
        </p:spPr>
        <p:txBody>
          <a:bodyPr anchor="t">
            <a:spAutoFit/>
          </a:bodyPr>
          <a:lstStyle/>
          <a:p>
            <a:pPr>
              <a:spcBef>
                <a:spcPct val="50000"/>
              </a:spcBef>
            </a:pPr>
            <a:r>
              <a:rPr lang="zh-CN" altLang="en-US" sz="2800" dirty="0">
                <a:latin typeface="Times New Roman" panose="02020603050405020304" pitchFamily="18" charset="0"/>
                <a:ea typeface="宋体" panose="02010600030101010101" pitchFamily="2" charset="-122"/>
              </a:rPr>
              <a:t> </a:t>
            </a:r>
            <a:r>
              <a:rPr lang="zh-CN" altLang="en-US" sz="2800" b="1" dirty="0">
                <a:solidFill>
                  <a:srgbClr val="FF3300"/>
                </a:solidFill>
                <a:latin typeface="Times New Roman" panose="02020603050405020304" pitchFamily="18" charset="0"/>
                <a:ea typeface="宋体" panose="02010600030101010101" pitchFamily="2" charset="-122"/>
              </a:rPr>
              <a:t>鱼腹藏书，篝火狐鸣。               卒皆夜惊恐。旦日，卒中往往语，皆指目陈胜。</a:t>
            </a:r>
          </a:p>
        </p:txBody>
      </p:sp>
      <p:sp>
        <p:nvSpPr>
          <p:cNvPr id="167943" name="Text Box 7"/>
          <p:cNvSpPr txBox="1"/>
          <p:nvPr/>
        </p:nvSpPr>
        <p:spPr>
          <a:xfrm>
            <a:off x="5219700" y="5445125"/>
            <a:ext cx="3733800" cy="519113"/>
          </a:xfrm>
          <a:prstGeom prst="rect">
            <a:avLst/>
          </a:prstGeom>
          <a:noFill/>
          <a:ln w="12700">
            <a:noFill/>
          </a:ln>
        </p:spPr>
        <p:txBody>
          <a:bodyPr anchor="t">
            <a:spAutoFit/>
          </a:bodyPr>
          <a:lstStyle/>
          <a:p>
            <a:pPr>
              <a:spcBef>
                <a:spcPct val="50000"/>
              </a:spcBef>
            </a:pPr>
            <a:r>
              <a:rPr lang="zh-CN" altLang="en-US" sz="2800" b="1" dirty="0">
                <a:solidFill>
                  <a:srgbClr val="FF3300"/>
                </a:solidFill>
                <a:latin typeface="Times New Roman" panose="02020603050405020304" pitchFamily="18" charset="0"/>
                <a:ea typeface="宋体" panose="02010600030101010101" pitchFamily="2" charset="-122"/>
              </a:rPr>
              <a:t>王侯将相宁有种乎</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79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7939"/>
                                        </p:tgtEl>
                                        <p:attrNameLst>
                                          <p:attrName>style.visibility</p:attrName>
                                        </p:attrNameLst>
                                      </p:cBhvr>
                                      <p:to>
                                        <p:strVal val="visible"/>
                                      </p:to>
                                    </p:set>
                                    <p:anim calcmode="lin" valueType="num">
                                      <p:cBhvr additive="base">
                                        <p:cTn id="11" dur="500" fill="hold"/>
                                        <p:tgtEl>
                                          <p:spTgt spid="167939"/>
                                        </p:tgtEl>
                                        <p:attrNameLst>
                                          <p:attrName>ppt_x</p:attrName>
                                        </p:attrNameLst>
                                      </p:cBhvr>
                                      <p:tavLst>
                                        <p:tav tm="0">
                                          <p:val>
                                            <p:strVal val="#ppt_x"/>
                                          </p:val>
                                        </p:tav>
                                        <p:tav tm="100000">
                                          <p:val>
                                            <p:strVal val="#ppt_x"/>
                                          </p:val>
                                        </p:tav>
                                      </p:tavLst>
                                    </p:anim>
                                    <p:anim calcmode="lin" valueType="num">
                                      <p:cBhvr additive="base">
                                        <p:cTn id="12" dur="500" fill="hold"/>
                                        <p:tgtEl>
                                          <p:spTgt spid="16793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7940"/>
                                        </p:tgtEl>
                                        <p:attrNameLst>
                                          <p:attrName>style.visibility</p:attrName>
                                        </p:attrNameLst>
                                      </p:cBhvr>
                                      <p:to>
                                        <p:strVal val="visible"/>
                                      </p:to>
                                    </p:set>
                                    <p:anim calcmode="lin" valueType="num">
                                      <p:cBhvr additive="base">
                                        <p:cTn id="17" dur="500" fill="hold"/>
                                        <p:tgtEl>
                                          <p:spTgt spid="167940"/>
                                        </p:tgtEl>
                                        <p:attrNameLst>
                                          <p:attrName>ppt_x</p:attrName>
                                        </p:attrNameLst>
                                      </p:cBhvr>
                                      <p:tavLst>
                                        <p:tav tm="0">
                                          <p:val>
                                            <p:strVal val="#ppt_x"/>
                                          </p:val>
                                        </p:tav>
                                        <p:tav tm="100000">
                                          <p:val>
                                            <p:strVal val="#ppt_x"/>
                                          </p:val>
                                        </p:tav>
                                      </p:tavLst>
                                    </p:anim>
                                    <p:anim calcmode="lin" valueType="num">
                                      <p:cBhvr additive="base">
                                        <p:cTn id="18" dur="500" fill="hold"/>
                                        <p:tgtEl>
                                          <p:spTgt spid="16794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7941"/>
                                        </p:tgtEl>
                                        <p:attrNameLst>
                                          <p:attrName>style.visibility</p:attrName>
                                        </p:attrNameLst>
                                      </p:cBhvr>
                                      <p:to>
                                        <p:strVal val="visible"/>
                                      </p:to>
                                    </p:set>
                                    <p:anim calcmode="lin" valueType="num">
                                      <p:cBhvr additive="base">
                                        <p:cTn id="23" dur="500" fill="hold"/>
                                        <p:tgtEl>
                                          <p:spTgt spid="167941"/>
                                        </p:tgtEl>
                                        <p:attrNameLst>
                                          <p:attrName>ppt_x</p:attrName>
                                        </p:attrNameLst>
                                      </p:cBhvr>
                                      <p:tavLst>
                                        <p:tav tm="0">
                                          <p:val>
                                            <p:strVal val="#ppt_x"/>
                                          </p:val>
                                        </p:tav>
                                        <p:tav tm="100000">
                                          <p:val>
                                            <p:strVal val="#ppt_x"/>
                                          </p:val>
                                        </p:tav>
                                      </p:tavLst>
                                    </p:anim>
                                    <p:anim calcmode="lin" valueType="num">
                                      <p:cBhvr additive="base">
                                        <p:cTn id="24" dur="500" fill="hold"/>
                                        <p:tgtEl>
                                          <p:spTgt spid="16794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7942"/>
                                        </p:tgtEl>
                                        <p:attrNameLst>
                                          <p:attrName>style.visibility</p:attrName>
                                        </p:attrNameLst>
                                      </p:cBhvr>
                                      <p:to>
                                        <p:strVal val="visible"/>
                                      </p:to>
                                    </p:set>
                                    <p:anim calcmode="lin" valueType="num">
                                      <p:cBhvr additive="base">
                                        <p:cTn id="29" dur="500" fill="hold"/>
                                        <p:tgtEl>
                                          <p:spTgt spid="167942"/>
                                        </p:tgtEl>
                                        <p:attrNameLst>
                                          <p:attrName>ppt_x</p:attrName>
                                        </p:attrNameLst>
                                      </p:cBhvr>
                                      <p:tavLst>
                                        <p:tav tm="0">
                                          <p:val>
                                            <p:strVal val="#ppt_x"/>
                                          </p:val>
                                        </p:tav>
                                        <p:tav tm="100000">
                                          <p:val>
                                            <p:strVal val="#ppt_x"/>
                                          </p:val>
                                        </p:tav>
                                      </p:tavLst>
                                    </p:anim>
                                    <p:anim calcmode="lin" valueType="num">
                                      <p:cBhvr additive="base">
                                        <p:cTn id="30" dur="500" fill="hold"/>
                                        <p:tgtEl>
                                          <p:spTgt spid="16794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7943"/>
                                        </p:tgtEl>
                                        <p:attrNameLst>
                                          <p:attrName>style.visibility</p:attrName>
                                        </p:attrNameLst>
                                      </p:cBhvr>
                                      <p:to>
                                        <p:strVal val="visible"/>
                                      </p:to>
                                    </p:set>
                                    <p:anim calcmode="lin" valueType="num">
                                      <p:cBhvr additive="base">
                                        <p:cTn id="35" dur="500" fill="hold"/>
                                        <p:tgtEl>
                                          <p:spTgt spid="167943"/>
                                        </p:tgtEl>
                                        <p:attrNameLst>
                                          <p:attrName>ppt_x</p:attrName>
                                        </p:attrNameLst>
                                      </p:cBhvr>
                                      <p:tavLst>
                                        <p:tav tm="0">
                                          <p:val>
                                            <p:strVal val="#ppt_x"/>
                                          </p:val>
                                        </p:tav>
                                        <p:tav tm="100000">
                                          <p:val>
                                            <p:strVal val="#ppt_x"/>
                                          </p:val>
                                        </p:tav>
                                      </p:tavLst>
                                    </p:anim>
                                    <p:anim calcmode="lin" valueType="num">
                                      <p:cBhvr additive="base">
                                        <p:cTn id="36" dur="500" fill="hold"/>
                                        <p:tgtEl>
                                          <p:spTgt spid="1679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p:bldP spid="167939" grpId="0"/>
      <p:bldP spid="167940" grpId="0"/>
      <p:bldP spid="167941" grpId="0"/>
      <p:bldP spid="167942" grpId="0"/>
      <p:bldP spid="16794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p:cNvSpPr>
          <p:nvPr>
            <p:ph idx="1"/>
          </p:nvPr>
        </p:nvSpPr>
        <p:spPr>
          <a:xfrm>
            <a:off x="1066800" y="2590800"/>
            <a:ext cx="7010400" cy="1254125"/>
          </a:xfrm>
          <a:ln/>
        </p:spPr>
        <p:txBody>
          <a:bodyPr vert="horz" wrap="square" lIns="91440" tIns="45720" rIns="91440" bIns="45720" anchor="t"/>
          <a:lstStyle/>
          <a:p>
            <a:pPr eaLnBrk="1" hangingPunct="1">
              <a:buNone/>
            </a:pPr>
            <a:r>
              <a:rPr lang="zh-CN" altLang="en-US" b="1" dirty="0">
                <a:solidFill>
                  <a:srgbClr val="FF0000"/>
                </a:solidFill>
                <a:ea typeface="华文彩云" pitchFamily="2" charset="-122"/>
              </a:rPr>
              <a:t>1.编次 军队驻扎</a:t>
            </a:r>
          </a:p>
          <a:p>
            <a:pPr eaLnBrk="1" hangingPunct="1">
              <a:buNone/>
            </a:pPr>
            <a:r>
              <a:rPr lang="zh-CN" altLang="en-US" b="1" dirty="0">
                <a:solidFill>
                  <a:srgbClr val="FF0000"/>
                </a:solidFill>
                <a:ea typeface="华文彩云" pitchFamily="2" charset="-122"/>
              </a:rPr>
              <a:t>2.同样  表示人的多数或列举未尽</a:t>
            </a:r>
          </a:p>
          <a:p>
            <a:pPr eaLnBrk="1" hangingPunct="1">
              <a:buNone/>
            </a:pPr>
            <a:r>
              <a:rPr lang="zh-CN" altLang="en-US" b="1" dirty="0">
                <a:solidFill>
                  <a:srgbClr val="FF0000"/>
                </a:solidFill>
                <a:ea typeface="华文彩云" pitchFamily="2" charset="-122"/>
              </a:rPr>
              <a:t>3.屡次  数量词，几</a:t>
            </a:r>
          </a:p>
          <a:p>
            <a:pPr eaLnBrk="1" hangingPunct="1">
              <a:buNone/>
            </a:pPr>
            <a:r>
              <a:rPr lang="zh-CN" altLang="en-US" b="1" dirty="0">
                <a:solidFill>
                  <a:srgbClr val="FF0000"/>
                </a:solidFill>
                <a:ea typeface="华文彩云" pitchFamily="2" charset="-122"/>
              </a:rPr>
              <a:t>4.写  字条，这里指写了字的绸子</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p:cNvSpPr>
          <p:nvPr>
            <p:ph idx="1"/>
          </p:nvPr>
        </p:nvSpPr>
        <p:spPr>
          <a:xfrm>
            <a:off x="1066800" y="2590800"/>
            <a:ext cx="7010400" cy="1254125"/>
          </a:xfrm>
          <a:ln/>
        </p:spPr>
        <p:txBody>
          <a:bodyPr vert="horz" wrap="square" lIns="91440" tIns="45720" rIns="91440" bIns="45720" anchor="t"/>
          <a:lstStyle/>
          <a:p>
            <a:pPr eaLnBrk="1" hangingPunct="1">
              <a:buNone/>
            </a:pPr>
            <a:r>
              <a:rPr lang="zh-CN" altLang="en-US" sz="6600" b="1" dirty="0">
                <a:solidFill>
                  <a:srgbClr val="FF0000"/>
                </a:solidFill>
                <a:ea typeface="华文彩云" pitchFamily="2" charset="-122"/>
              </a:rPr>
              <a:t>本课文言知识积累</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 Box 2"/>
          <p:cNvSpPr txBox="1"/>
          <p:nvPr/>
        </p:nvSpPr>
        <p:spPr>
          <a:xfrm>
            <a:off x="2514600" y="152400"/>
            <a:ext cx="3276600" cy="641350"/>
          </a:xfrm>
          <a:prstGeom prst="rect">
            <a:avLst/>
          </a:prstGeom>
          <a:noFill/>
          <a:ln w="9525">
            <a:noFill/>
          </a:ln>
        </p:spPr>
        <p:txBody>
          <a:bodyPr anchor="t">
            <a:spAutoFit/>
          </a:bodyPr>
          <a:lstStyle/>
          <a:p>
            <a:pPr algn="ctr"/>
            <a:r>
              <a:rPr lang="zh-CN" altLang="en-US" sz="3600" b="1" dirty="0">
                <a:solidFill>
                  <a:srgbClr val="FF0000"/>
                </a:solidFill>
                <a:latin typeface="Arial" panose="020B0604020202020204" pitchFamily="34" charset="0"/>
                <a:ea typeface="楷体_GB2312" pitchFamily="49" charset="-122"/>
              </a:rPr>
              <a:t>一、通假字</a:t>
            </a:r>
          </a:p>
        </p:txBody>
      </p:sp>
      <p:sp>
        <p:nvSpPr>
          <p:cNvPr id="148483" name="Text Box 3"/>
          <p:cNvSpPr txBox="1"/>
          <p:nvPr/>
        </p:nvSpPr>
        <p:spPr>
          <a:xfrm>
            <a:off x="0" y="914400"/>
            <a:ext cx="5002213" cy="3937000"/>
          </a:xfrm>
          <a:prstGeom prst="rect">
            <a:avLst/>
          </a:prstGeom>
          <a:noFill/>
          <a:ln w="9525">
            <a:noFill/>
          </a:ln>
        </p:spPr>
        <p:txBody>
          <a:bodyPr wrap="none" anchor="t">
            <a:spAutoFit/>
          </a:bodyPr>
          <a:lstStyle/>
          <a:p>
            <a:r>
              <a:rPr lang="en-US" altLang="zh-CN" sz="3600" b="1" dirty="0">
                <a:solidFill>
                  <a:srgbClr val="FF0000"/>
                </a:solidFill>
                <a:latin typeface="楷体_GB2312" pitchFamily="49" charset="-122"/>
                <a:ea typeface="楷体_GB2312" pitchFamily="49" charset="-122"/>
              </a:rPr>
              <a:t>1</a:t>
            </a:r>
            <a:r>
              <a:rPr lang="zh-CN" altLang="en-US" sz="3600" b="1" dirty="0">
                <a:solidFill>
                  <a:srgbClr val="FF0000"/>
                </a:solidFill>
                <a:latin typeface="楷体_GB2312" pitchFamily="49" charset="-122"/>
                <a:ea typeface="楷体_GB2312" pitchFamily="49" charset="-122"/>
              </a:rPr>
              <a:t>发闾左</a:t>
            </a:r>
            <a:r>
              <a:rPr lang="zh-CN" altLang="en-US" sz="3600" b="1" dirty="0">
                <a:solidFill>
                  <a:srgbClr val="0000FF"/>
                </a:solidFill>
                <a:latin typeface="楷体_GB2312" pitchFamily="49" charset="-122"/>
                <a:ea typeface="楷体_GB2312" pitchFamily="49" charset="-122"/>
              </a:rPr>
              <a:t>適</a:t>
            </a:r>
            <a:r>
              <a:rPr lang="zh-CN" altLang="en-US" sz="3600" b="1" dirty="0">
                <a:solidFill>
                  <a:srgbClr val="FF0000"/>
                </a:solidFill>
                <a:latin typeface="楷体_GB2312" pitchFamily="49" charset="-122"/>
                <a:ea typeface="楷体_GB2312" pitchFamily="49" charset="-122"/>
              </a:rPr>
              <a:t>戍渔阳九百人</a:t>
            </a:r>
          </a:p>
          <a:p>
            <a:endParaRPr lang="zh-CN" altLang="en-US" sz="3600" b="1" dirty="0">
              <a:solidFill>
                <a:srgbClr val="FF0000"/>
              </a:solidFill>
              <a:latin typeface="楷体_GB2312" pitchFamily="49" charset="-122"/>
              <a:ea typeface="楷体_GB2312" pitchFamily="49" charset="-122"/>
            </a:endParaRPr>
          </a:p>
          <a:p>
            <a:r>
              <a:rPr lang="en-US" altLang="zh-CN" sz="3600" b="1" dirty="0">
                <a:solidFill>
                  <a:srgbClr val="FF0000"/>
                </a:solidFill>
                <a:latin typeface="楷体_GB2312" pitchFamily="49" charset="-122"/>
                <a:ea typeface="楷体_GB2312" pitchFamily="49" charset="-122"/>
              </a:rPr>
              <a:t>2</a:t>
            </a:r>
            <a:r>
              <a:rPr lang="zh-CN" altLang="en-US" sz="3600" b="1" dirty="0">
                <a:solidFill>
                  <a:srgbClr val="FF0000"/>
                </a:solidFill>
                <a:latin typeface="楷体_GB2312" pitchFamily="49" charset="-122"/>
                <a:ea typeface="楷体_GB2312" pitchFamily="49" charset="-122"/>
              </a:rPr>
              <a:t>为天下</a:t>
            </a:r>
            <a:r>
              <a:rPr lang="zh-CN" altLang="en-US" sz="3600" b="1" dirty="0">
                <a:solidFill>
                  <a:srgbClr val="0000FF"/>
                </a:solidFill>
                <a:latin typeface="楷体_GB2312" pitchFamily="49" charset="-122"/>
                <a:ea typeface="楷体_GB2312" pitchFamily="49" charset="-122"/>
              </a:rPr>
              <a:t>唱</a:t>
            </a:r>
          </a:p>
          <a:p>
            <a:endParaRPr lang="zh-CN" altLang="en-US" sz="3600" b="1" dirty="0">
              <a:solidFill>
                <a:srgbClr val="FF0000"/>
              </a:solidFill>
              <a:latin typeface="Arial" panose="020B0604020202020204" pitchFamily="34" charset="0"/>
              <a:ea typeface="楷体_GB2312" pitchFamily="49" charset="-122"/>
            </a:endParaRPr>
          </a:p>
          <a:p>
            <a:r>
              <a:rPr lang="en-US" altLang="zh-CN" sz="3600" b="1" dirty="0">
                <a:solidFill>
                  <a:srgbClr val="FF0000"/>
                </a:solidFill>
                <a:latin typeface="Arial" panose="020B0604020202020204" pitchFamily="34" charset="0"/>
                <a:ea typeface="楷体_GB2312" pitchFamily="49" charset="-122"/>
              </a:rPr>
              <a:t>3</a:t>
            </a:r>
            <a:r>
              <a:rPr lang="zh-CN" altLang="en-US" sz="3600" b="1" dirty="0">
                <a:solidFill>
                  <a:srgbClr val="FF0000"/>
                </a:solidFill>
                <a:latin typeface="Arial" panose="020B0604020202020204" pitchFamily="34" charset="0"/>
                <a:ea typeface="楷体_GB2312" pitchFamily="49" charset="-122"/>
              </a:rPr>
              <a:t>固</a:t>
            </a:r>
            <a:r>
              <a:rPr lang="zh-CN" altLang="en-US" sz="3600" b="1" dirty="0">
                <a:solidFill>
                  <a:srgbClr val="0000FF"/>
                </a:solidFill>
                <a:latin typeface="Arial" panose="020B0604020202020204" pitchFamily="34" charset="0"/>
                <a:ea typeface="楷体_GB2312" pitchFamily="49" charset="-122"/>
              </a:rPr>
              <a:t>以</a:t>
            </a:r>
            <a:r>
              <a:rPr lang="zh-CN" altLang="en-US" sz="3600" b="1" dirty="0">
                <a:solidFill>
                  <a:srgbClr val="FF0000"/>
                </a:solidFill>
                <a:latin typeface="Arial" panose="020B0604020202020204" pitchFamily="34" charset="0"/>
                <a:ea typeface="楷体_GB2312" pitchFamily="49" charset="-122"/>
              </a:rPr>
              <a:t>怪之矣</a:t>
            </a:r>
          </a:p>
          <a:p>
            <a:endParaRPr lang="zh-CN" altLang="en-US" sz="3600" b="1" dirty="0">
              <a:solidFill>
                <a:srgbClr val="FF0000"/>
              </a:solidFill>
              <a:latin typeface="楷体_GB2312" pitchFamily="49" charset="-122"/>
              <a:ea typeface="楷体_GB2312" pitchFamily="49" charset="-122"/>
            </a:endParaRPr>
          </a:p>
          <a:p>
            <a:r>
              <a:rPr lang="en-US" altLang="zh-CN" sz="3600" b="1" dirty="0">
                <a:solidFill>
                  <a:srgbClr val="FF0000"/>
                </a:solidFill>
                <a:latin typeface="楷体_GB2312" pitchFamily="49" charset="-122"/>
                <a:ea typeface="楷体_GB2312" pitchFamily="49" charset="-122"/>
              </a:rPr>
              <a:t>4</a:t>
            </a:r>
            <a:r>
              <a:rPr lang="zh-CN" altLang="en-US" sz="3600" b="1" dirty="0">
                <a:solidFill>
                  <a:srgbClr val="FF0000"/>
                </a:solidFill>
                <a:latin typeface="楷体_GB2312" pitchFamily="49" charset="-122"/>
                <a:ea typeface="楷体_GB2312" pitchFamily="49" charset="-122"/>
              </a:rPr>
              <a:t>将军身</a:t>
            </a:r>
            <a:r>
              <a:rPr lang="zh-CN" altLang="en-US" sz="3600" b="1" dirty="0">
                <a:solidFill>
                  <a:srgbClr val="0000FF"/>
                </a:solidFill>
                <a:latin typeface="楷体_GB2312" pitchFamily="49" charset="-122"/>
                <a:ea typeface="楷体_GB2312" pitchFamily="49" charset="-122"/>
              </a:rPr>
              <a:t>被</a:t>
            </a:r>
            <a:r>
              <a:rPr lang="zh-CN" altLang="en-US" sz="3600" b="1" dirty="0">
                <a:solidFill>
                  <a:srgbClr val="FF0000"/>
                </a:solidFill>
                <a:latin typeface="楷体_GB2312" pitchFamily="49" charset="-122"/>
                <a:ea typeface="楷体_GB2312" pitchFamily="49" charset="-122"/>
              </a:rPr>
              <a:t>坚执锐</a:t>
            </a:r>
            <a:endParaRPr lang="zh-CN" altLang="en-US" sz="3600" b="1" dirty="0">
              <a:solidFill>
                <a:srgbClr val="0000FF"/>
              </a:solidFill>
              <a:latin typeface="楷体_GB2312" pitchFamily="49" charset="-122"/>
              <a:ea typeface="楷体_GB2312" pitchFamily="49" charset="-122"/>
            </a:endParaRPr>
          </a:p>
        </p:txBody>
      </p:sp>
      <p:sp>
        <p:nvSpPr>
          <p:cNvPr id="148484" name="Text Box 4"/>
          <p:cNvSpPr txBox="1"/>
          <p:nvPr/>
        </p:nvSpPr>
        <p:spPr>
          <a:xfrm>
            <a:off x="5060950" y="914400"/>
            <a:ext cx="5049838" cy="646113"/>
          </a:xfrm>
          <a:prstGeom prst="rect">
            <a:avLst/>
          </a:prstGeom>
          <a:noFill/>
          <a:ln w="9525">
            <a:noFill/>
          </a:ln>
        </p:spPr>
        <p:txBody>
          <a:bodyPr wrap="none" anchor="t">
            <a:spAutoFit/>
          </a:bodyPr>
          <a:lstStyle/>
          <a:p>
            <a:r>
              <a:rPr lang="zh-CN" altLang="en-US" sz="3600" b="1" dirty="0">
                <a:solidFill>
                  <a:srgbClr val="0000FF"/>
                </a:solidFill>
                <a:latin typeface="楷体_GB2312" pitchFamily="49" charset="-122"/>
                <a:ea typeface="楷体_GB2312" pitchFamily="49" charset="-122"/>
              </a:rPr>
              <a:t>適 通</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谪</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征发调配。</a:t>
            </a:r>
          </a:p>
        </p:txBody>
      </p:sp>
      <p:sp>
        <p:nvSpPr>
          <p:cNvPr id="72708"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48486" name="Text Box 6"/>
          <p:cNvSpPr txBox="1"/>
          <p:nvPr/>
        </p:nvSpPr>
        <p:spPr>
          <a:xfrm>
            <a:off x="2362200" y="2057400"/>
            <a:ext cx="5922963" cy="644525"/>
          </a:xfrm>
          <a:prstGeom prst="rect">
            <a:avLst/>
          </a:prstGeom>
          <a:noFill/>
          <a:ln w="9525">
            <a:noFill/>
          </a:ln>
        </p:spPr>
        <p:txBody>
          <a:bodyPr wrap="none" anchor="t">
            <a:spAutoFit/>
          </a:bodyPr>
          <a:lstStyle/>
          <a:p>
            <a:r>
              <a:rPr lang="zh-CN" altLang="en-US" sz="3600" b="1" dirty="0">
                <a:solidFill>
                  <a:srgbClr val="0000FF"/>
                </a:solidFill>
                <a:latin typeface="楷体_GB2312" pitchFamily="49" charset="-122"/>
                <a:ea typeface="楷体_GB2312" pitchFamily="49" charset="-122"/>
              </a:rPr>
              <a:t>唱 通</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倡</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，倡导，发起。</a:t>
            </a:r>
          </a:p>
        </p:txBody>
      </p:sp>
      <p:sp>
        <p:nvSpPr>
          <p:cNvPr id="72710"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48488" name="Text Box 8"/>
          <p:cNvSpPr txBox="1"/>
          <p:nvPr/>
        </p:nvSpPr>
        <p:spPr>
          <a:xfrm>
            <a:off x="2667000" y="3124200"/>
            <a:ext cx="4083050" cy="641350"/>
          </a:xfrm>
          <a:prstGeom prst="rect">
            <a:avLst/>
          </a:prstGeom>
          <a:noFill/>
          <a:ln w="9525">
            <a:noFill/>
          </a:ln>
        </p:spPr>
        <p:txBody>
          <a:bodyPr wrap="none" anchor="t">
            <a:spAutoFit/>
          </a:bodyPr>
          <a:lstStyle/>
          <a:p>
            <a:r>
              <a:rPr lang="zh-CN" altLang="en-US" sz="3600" b="1" dirty="0">
                <a:solidFill>
                  <a:srgbClr val="0000FF"/>
                </a:solidFill>
                <a:latin typeface="楷体_GB2312" pitchFamily="49" charset="-122"/>
                <a:ea typeface="楷体_GB2312" pitchFamily="49" charset="-122"/>
              </a:rPr>
              <a:t>以 通</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已</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，已经。</a:t>
            </a:r>
          </a:p>
        </p:txBody>
      </p:sp>
      <p:sp>
        <p:nvSpPr>
          <p:cNvPr id="148489" name="Text Box 9"/>
          <p:cNvSpPr txBox="1"/>
          <p:nvPr/>
        </p:nvSpPr>
        <p:spPr>
          <a:xfrm>
            <a:off x="3581400" y="4191000"/>
            <a:ext cx="4083050" cy="641350"/>
          </a:xfrm>
          <a:prstGeom prst="rect">
            <a:avLst/>
          </a:prstGeom>
          <a:noFill/>
          <a:ln w="9525">
            <a:noFill/>
          </a:ln>
        </p:spPr>
        <p:txBody>
          <a:bodyPr wrap="none" anchor="t">
            <a:spAutoFit/>
          </a:bodyPr>
          <a:lstStyle/>
          <a:p>
            <a:r>
              <a:rPr lang="zh-CN" altLang="en-US" sz="3600" b="1" dirty="0">
                <a:solidFill>
                  <a:srgbClr val="0000FF"/>
                </a:solidFill>
                <a:latin typeface="楷体_GB2312" pitchFamily="49" charset="-122"/>
                <a:ea typeface="楷体_GB2312" pitchFamily="49" charset="-122"/>
              </a:rPr>
              <a:t>被 通</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披</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，穿着。</a:t>
            </a:r>
          </a:p>
        </p:txBody>
      </p:sp>
      <p:sp>
        <p:nvSpPr>
          <p:cNvPr id="148490" name="AutoShape 10"/>
          <p:cNvSpPr/>
          <p:nvPr/>
        </p:nvSpPr>
        <p:spPr>
          <a:xfrm>
            <a:off x="0" y="5334000"/>
            <a:ext cx="9144000" cy="1371600"/>
          </a:xfrm>
          <a:prstGeom prst="wedgeEllipseCallout">
            <a:avLst>
              <a:gd name="adj1" fmla="val -28907"/>
              <a:gd name="adj2" fmla="val -89352"/>
            </a:avLst>
          </a:prstGeom>
          <a:solidFill>
            <a:schemeClr val="accent1"/>
          </a:solidFill>
          <a:ln w="9525" cap="flat" cmpd="sng">
            <a:solidFill>
              <a:schemeClr val="tx1"/>
            </a:solidFill>
            <a:prstDash val="solid"/>
            <a:miter/>
            <a:headEnd type="none" w="med" len="med"/>
            <a:tailEnd type="none" w="med" len="med"/>
          </a:ln>
        </p:spPr>
        <p:txBody>
          <a:bodyPr anchor="t"/>
          <a:lstStyle/>
          <a:p>
            <a:pPr algn="ctr"/>
            <a:r>
              <a:rPr lang="zh-CN" altLang="en-US" sz="3600" b="1" dirty="0">
                <a:solidFill>
                  <a:srgbClr val="FF0000"/>
                </a:solidFill>
                <a:latin typeface="楷体_GB2312" pitchFamily="49" charset="-122"/>
                <a:ea typeface="楷体_GB2312" pitchFamily="49" charset="-122"/>
              </a:rPr>
              <a:t>同舍生皆</a:t>
            </a:r>
            <a:r>
              <a:rPr lang="zh-CN" altLang="en-US" sz="3600" b="1" dirty="0">
                <a:solidFill>
                  <a:srgbClr val="0000FF"/>
                </a:solidFill>
                <a:latin typeface="楷体_GB2312" pitchFamily="49" charset="-122"/>
                <a:ea typeface="楷体_GB2312" pitchFamily="49" charset="-122"/>
              </a:rPr>
              <a:t>被</a:t>
            </a:r>
            <a:r>
              <a:rPr lang="zh-CN" altLang="en-US" sz="3600" b="1" dirty="0">
                <a:solidFill>
                  <a:srgbClr val="FF0000"/>
                </a:solidFill>
                <a:latin typeface="楷体_GB2312" pitchFamily="49" charset="-122"/>
                <a:ea typeface="楷体_GB2312" pitchFamily="49" charset="-122"/>
              </a:rPr>
              <a:t>绮绣：</a:t>
            </a:r>
            <a:r>
              <a:rPr lang="zh-CN" altLang="en-US" sz="3600" b="1" dirty="0">
                <a:solidFill>
                  <a:srgbClr val="0000FF"/>
                </a:solidFill>
                <a:latin typeface="楷体_GB2312" pitchFamily="49" charset="-122"/>
                <a:ea typeface="楷体_GB2312" pitchFamily="49" charset="-122"/>
              </a:rPr>
              <a:t>被 通</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披</a:t>
            </a:r>
            <a:r>
              <a:rPr lang="zh-CN" altLang="en-US" sz="3600" b="1" dirty="0">
                <a:solidFill>
                  <a:srgbClr val="0000FF"/>
                </a:solidFill>
                <a:latin typeface="Arial" panose="020B0604020202020204" pitchFamily="34" charset="0"/>
                <a:ea typeface="楷体_GB2312" pitchFamily="49" charset="-122"/>
              </a:rPr>
              <a:t>”</a:t>
            </a:r>
            <a:r>
              <a:rPr lang="zh-CN" altLang="en-US" sz="3600" b="1" dirty="0">
                <a:solidFill>
                  <a:srgbClr val="0000FF"/>
                </a:solidFill>
                <a:latin typeface="楷体_GB2312" pitchFamily="49" charset="-122"/>
                <a:ea typeface="楷体_GB2312" pitchFamily="49" charset="-122"/>
              </a:rPr>
              <a:t>，穿着。</a:t>
            </a:r>
            <a:r>
              <a:rPr lang="zh-CN" altLang="en-US" sz="1800" dirty="0">
                <a:latin typeface="Arial" panose="020B0604020202020204" pitchFamily="34"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8483"/>
                                        </p:tgtEl>
                                        <p:attrNameLst>
                                          <p:attrName>style.visibility</p:attrName>
                                        </p:attrNameLst>
                                      </p:cBhvr>
                                      <p:to>
                                        <p:strVal val="visible"/>
                                      </p:to>
                                    </p:set>
                                    <p:animEffect transition="in" filter="dissolve">
                                      <p:cBhvr>
                                        <p:cTn id="7" dur="500"/>
                                        <p:tgtEl>
                                          <p:spTgt spid="14848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8484"/>
                                        </p:tgtEl>
                                        <p:attrNameLst>
                                          <p:attrName>style.visibility</p:attrName>
                                        </p:attrNameLst>
                                      </p:cBhvr>
                                      <p:to>
                                        <p:strVal val="visible"/>
                                      </p:to>
                                    </p:set>
                                    <p:animEffect transition="in" filter="dissolve">
                                      <p:cBhvr>
                                        <p:cTn id="12" dur="500"/>
                                        <p:tgtEl>
                                          <p:spTgt spid="148484"/>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8486"/>
                                        </p:tgtEl>
                                        <p:attrNameLst>
                                          <p:attrName>style.visibility</p:attrName>
                                        </p:attrNameLst>
                                      </p:cBhvr>
                                      <p:to>
                                        <p:strVal val="visible"/>
                                      </p:to>
                                    </p:set>
                                    <p:animEffect transition="in" filter="checkerboard(across)">
                                      <p:cBhvr>
                                        <p:cTn id="17" dur="500"/>
                                        <p:tgtEl>
                                          <p:spTgt spid="148486"/>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48488"/>
                                        </p:tgtEl>
                                        <p:attrNameLst>
                                          <p:attrName>style.visibility</p:attrName>
                                        </p:attrNameLst>
                                      </p:cBhvr>
                                      <p:to>
                                        <p:strVal val="visible"/>
                                      </p:to>
                                    </p:set>
                                    <p:animEffect transition="in" filter="diamond(in)">
                                      <p:cBhvr>
                                        <p:cTn id="22" dur="2000"/>
                                        <p:tgtEl>
                                          <p:spTgt spid="148488"/>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8489"/>
                                        </p:tgtEl>
                                        <p:attrNameLst>
                                          <p:attrName>style.visibility</p:attrName>
                                        </p:attrNameLst>
                                      </p:cBhvr>
                                      <p:to>
                                        <p:strVal val="visible"/>
                                      </p:to>
                                    </p:set>
                                    <p:animEffect transition="in" filter="box(in)">
                                      <p:cBhvr>
                                        <p:cTn id="27" dur="500"/>
                                        <p:tgtEl>
                                          <p:spTgt spid="148489"/>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48490"/>
                                        </p:tgtEl>
                                        <p:attrNameLst>
                                          <p:attrName>style.visibility</p:attrName>
                                        </p:attrNameLst>
                                      </p:cBhvr>
                                      <p:to>
                                        <p:strVal val="visible"/>
                                      </p:to>
                                    </p:set>
                                    <p:anim calcmode="lin" valueType="num">
                                      <p:cBhvr>
                                        <p:cTn id="32" dur="500" fill="hold"/>
                                        <p:tgtEl>
                                          <p:spTgt spid="148490"/>
                                        </p:tgtEl>
                                        <p:attrNameLst>
                                          <p:attrName>ppt_w</p:attrName>
                                        </p:attrNameLst>
                                      </p:cBhvr>
                                      <p:tavLst>
                                        <p:tav tm="0">
                                          <p:val>
                                            <p:fltVal val="0"/>
                                          </p:val>
                                        </p:tav>
                                        <p:tav tm="100000">
                                          <p:val>
                                            <p:strVal val="#ppt_w"/>
                                          </p:val>
                                        </p:tav>
                                      </p:tavLst>
                                    </p:anim>
                                    <p:anim calcmode="lin" valueType="num">
                                      <p:cBhvr>
                                        <p:cTn id="33" dur="500" fill="hold"/>
                                        <p:tgtEl>
                                          <p:spTgt spid="148490"/>
                                        </p:tgtEl>
                                        <p:attrNameLst>
                                          <p:attrName>ppt_h</p:attrName>
                                        </p:attrNameLst>
                                      </p:cBhvr>
                                      <p:tavLst>
                                        <p:tav tm="0">
                                          <p:val>
                                            <p:fltVal val="0"/>
                                          </p:val>
                                        </p:tav>
                                        <p:tav tm="100000">
                                          <p:val>
                                            <p:strVal val="#ppt_h"/>
                                          </p:val>
                                        </p:tav>
                                      </p:tavLst>
                                    </p:anim>
                                    <p:animEffect transition="in" filter="fade">
                                      <p:cBhvr>
                                        <p:cTn id="34" dur="500"/>
                                        <p:tgtEl>
                                          <p:spTgt spid="148490"/>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p:bldP spid="148484" grpId="0"/>
      <p:bldP spid="148486" grpId="0"/>
      <p:bldP spid="148488" grpId="0"/>
      <p:bldP spid="148489" grpId="0"/>
      <p:bldP spid="14849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2"/>
          <p:cNvSpPr txBox="1"/>
          <p:nvPr/>
        </p:nvSpPr>
        <p:spPr>
          <a:xfrm>
            <a:off x="2819400" y="228600"/>
            <a:ext cx="3352800" cy="641350"/>
          </a:xfrm>
          <a:prstGeom prst="rect">
            <a:avLst/>
          </a:prstGeom>
          <a:noFill/>
          <a:ln w="9525">
            <a:noFill/>
          </a:ln>
        </p:spPr>
        <p:txBody>
          <a:bodyPr anchor="t">
            <a:spAutoFit/>
          </a:bodyPr>
          <a:lstStyle/>
          <a:p>
            <a:pPr algn="ctr"/>
            <a:r>
              <a:rPr lang="zh-CN" altLang="en-US" sz="3600" b="1" dirty="0">
                <a:solidFill>
                  <a:srgbClr val="FF0000"/>
                </a:solidFill>
                <a:latin typeface="Arial" panose="020B0604020202020204" pitchFamily="34" charset="0"/>
                <a:ea typeface="楷体_GB2312" pitchFamily="49" charset="-122"/>
              </a:rPr>
              <a:t>二、一词多义</a:t>
            </a:r>
          </a:p>
        </p:txBody>
      </p:sp>
      <p:sp>
        <p:nvSpPr>
          <p:cNvPr id="149507" name="Text Box 3"/>
          <p:cNvSpPr txBox="1"/>
          <p:nvPr/>
        </p:nvSpPr>
        <p:spPr>
          <a:xfrm>
            <a:off x="0" y="762000"/>
            <a:ext cx="3395663" cy="5859463"/>
          </a:xfrm>
          <a:prstGeom prst="rect">
            <a:avLst/>
          </a:prstGeom>
          <a:noFill/>
          <a:ln w="9525">
            <a:noFill/>
          </a:ln>
        </p:spPr>
        <p:txBody>
          <a:bodyPr wrap="none" anchor="t">
            <a:spAutoFit/>
          </a:bodyPr>
          <a:lstStyle/>
          <a:p>
            <a:r>
              <a:rPr lang="en-US" altLang="zh-CN" sz="3600" b="1" dirty="0">
                <a:solidFill>
                  <a:srgbClr val="FF0000"/>
                </a:solidFill>
                <a:latin typeface="楷体_GB2312" pitchFamily="49" charset="-122"/>
                <a:ea typeface="楷体_GB2312" pitchFamily="49" charset="-122"/>
              </a:rPr>
              <a:t>1</a:t>
            </a:r>
            <a:r>
              <a:rPr lang="zh-CN" altLang="en-US" sz="3600" b="1" dirty="0">
                <a:solidFill>
                  <a:srgbClr val="FF0000"/>
                </a:solidFill>
                <a:latin typeface="楷体_GB2312" pitchFamily="49" charset="-122"/>
                <a:ea typeface="楷体_GB2312" pitchFamily="49" charset="-122"/>
              </a:rPr>
              <a:t>少</a:t>
            </a:r>
          </a:p>
          <a:p>
            <a:r>
              <a:rPr lang="zh-CN" altLang="en-US" sz="3600" b="1" dirty="0">
                <a:solidFill>
                  <a:srgbClr val="0000FF"/>
                </a:solidFill>
                <a:latin typeface="Arial" panose="020B0604020202020204" pitchFamily="34" charset="0"/>
                <a:ea typeface="楷体_GB2312" pitchFamily="49" charset="-122"/>
              </a:rPr>
              <a:t>陈涉</a:t>
            </a:r>
            <a:r>
              <a:rPr lang="zh-CN" altLang="en-US" sz="3600" b="1" dirty="0">
                <a:solidFill>
                  <a:srgbClr val="FF0000"/>
                </a:solidFill>
                <a:latin typeface="Arial" panose="020B0604020202020204" pitchFamily="34" charset="0"/>
                <a:ea typeface="楷体_GB2312" pitchFamily="49" charset="-122"/>
              </a:rPr>
              <a:t>少</a:t>
            </a:r>
            <a:r>
              <a:rPr lang="zh-CN" altLang="en-US" sz="3600" b="1" dirty="0">
                <a:solidFill>
                  <a:srgbClr val="0000FF"/>
                </a:solidFill>
                <a:latin typeface="Arial" panose="020B0604020202020204" pitchFamily="34" charset="0"/>
                <a:ea typeface="楷体_GB2312" pitchFamily="49" charset="-122"/>
              </a:rPr>
              <a:t>时</a:t>
            </a:r>
          </a:p>
          <a:p>
            <a:r>
              <a:rPr lang="zh-CN" altLang="en-US" sz="3600" b="1" dirty="0">
                <a:solidFill>
                  <a:srgbClr val="0000FF"/>
                </a:solidFill>
                <a:latin typeface="Arial" panose="020B0604020202020204" pitchFamily="34" charset="0"/>
                <a:ea typeface="楷体_GB2312" pitchFamily="49" charset="-122"/>
              </a:rPr>
              <a:t>吾闻二世</a:t>
            </a:r>
            <a:r>
              <a:rPr lang="zh-CN" altLang="en-US" sz="3600" b="1" dirty="0">
                <a:solidFill>
                  <a:srgbClr val="FF0000"/>
                </a:solidFill>
                <a:latin typeface="Arial" panose="020B0604020202020204" pitchFamily="34" charset="0"/>
                <a:ea typeface="楷体_GB2312" pitchFamily="49" charset="-122"/>
              </a:rPr>
              <a:t>少</a:t>
            </a:r>
            <a:r>
              <a:rPr lang="zh-CN" altLang="en-US" sz="3600" b="1" dirty="0">
                <a:solidFill>
                  <a:srgbClr val="0000FF"/>
                </a:solidFill>
                <a:latin typeface="Arial" panose="020B0604020202020204" pitchFamily="34" charset="0"/>
                <a:ea typeface="楷体_GB2312" pitchFamily="49" charset="-122"/>
              </a:rPr>
              <a:t>子也</a:t>
            </a:r>
          </a:p>
          <a:p>
            <a:r>
              <a:rPr lang="en-US" altLang="zh-CN" sz="3600" b="1" dirty="0">
                <a:solidFill>
                  <a:srgbClr val="FF0000"/>
                </a:solidFill>
                <a:latin typeface="楷体_GB2312" pitchFamily="49" charset="-122"/>
                <a:ea typeface="楷体_GB2312" pitchFamily="49" charset="-122"/>
              </a:rPr>
              <a:t>2</a:t>
            </a:r>
            <a:r>
              <a:rPr lang="zh-CN" altLang="en-US" sz="3600" b="1" dirty="0">
                <a:solidFill>
                  <a:srgbClr val="FF0000"/>
                </a:solidFill>
                <a:latin typeface="楷体_GB2312" pitchFamily="49" charset="-122"/>
                <a:ea typeface="楷体_GB2312" pitchFamily="49" charset="-122"/>
              </a:rPr>
              <a:t>等</a:t>
            </a:r>
          </a:p>
          <a:p>
            <a:r>
              <a:rPr lang="zh-CN" altLang="en-US" sz="3600" b="1" dirty="0">
                <a:solidFill>
                  <a:srgbClr val="0000FF"/>
                </a:solidFill>
                <a:latin typeface="楷体_GB2312" pitchFamily="49" charset="-122"/>
                <a:ea typeface="楷体_GB2312" pitchFamily="49" charset="-122"/>
              </a:rPr>
              <a:t>公</a:t>
            </a:r>
            <a:r>
              <a:rPr lang="zh-CN" altLang="en-US" sz="3600" b="1" dirty="0">
                <a:solidFill>
                  <a:srgbClr val="FF0000"/>
                </a:solidFill>
                <a:latin typeface="楷体_GB2312" pitchFamily="49" charset="-122"/>
                <a:ea typeface="楷体_GB2312" pitchFamily="49" charset="-122"/>
              </a:rPr>
              <a:t>等</a:t>
            </a:r>
            <a:r>
              <a:rPr lang="zh-CN" altLang="en-US" sz="3600" b="1" dirty="0">
                <a:solidFill>
                  <a:srgbClr val="0000FF"/>
                </a:solidFill>
                <a:latin typeface="楷体_GB2312" pitchFamily="49" charset="-122"/>
                <a:ea typeface="楷体_GB2312" pitchFamily="49" charset="-122"/>
              </a:rPr>
              <a:t>遇雨</a:t>
            </a:r>
          </a:p>
          <a:p>
            <a:pPr>
              <a:lnSpc>
                <a:spcPct val="150000"/>
              </a:lnSpc>
            </a:pPr>
            <a:r>
              <a:rPr lang="zh-CN" altLang="en-US" sz="3600" b="1" dirty="0">
                <a:solidFill>
                  <a:srgbClr val="FF0000"/>
                </a:solidFill>
                <a:latin typeface="楷体_GB2312" pitchFamily="49" charset="-122"/>
                <a:ea typeface="楷体_GB2312" pitchFamily="49" charset="-122"/>
              </a:rPr>
              <a:t>等</a:t>
            </a:r>
            <a:r>
              <a:rPr lang="zh-CN" altLang="en-US" sz="3600" b="1" dirty="0">
                <a:solidFill>
                  <a:srgbClr val="0000FF"/>
                </a:solidFill>
                <a:latin typeface="楷体_GB2312" pitchFamily="49" charset="-122"/>
                <a:ea typeface="楷体_GB2312" pitchFamily="49" charset="-122"/>
              </a:rPr>
              <a:t>死，死国可乎</a:t>
            </a:r>
          </a:p>
          <a:p>
            <a:r>
              <a:rPr lang="en-US" altLang="zh-CN" sz="3600" b="1" dirty="0">
                <a:solidFill>
                  <a:srgbClr val="FF0000"/>
                </a:solidFill>
                <a:latin typeface="Arial" panose="020B0604020202020204" pitchFamily="34" charset="0"/>
                <a:ea typeface="楷体_GB2312" pitchFamily="49" charset="-122"/>
              </a:rPr>
              <a:t>3</a:t>
            </a:r>
            <a:r>
              <a:rPr lang="zh-CN" altLang="en-US" sz="3600" b="1" dirty="0">
                <a:solidFill>
                  <a:srgbClr val="FF0000"/>
                </a:solidFill>
                <a:latin typeface="Arial" panose="020B0604020202020204" pitchFamily="34" charset="0"/>
                <a:ea typeface="楷体_GB2312" pitchFamily="49" charset="-122"/>
              </a:rPr>
              <a:t>数</a:t>
            </a:r>
          </a:p>
          <a:p>
            <a:pPr>
              <a:lnSpc>
                <a:spcPct val="150000"/>
              </a:lnSpc>
            </a:pPr>
            <a:r>
              <a:rPr lang="zh-CN" altLang="en-US" sz="3600" b="1" dirty="0">
                <a:latin typeface="楷体_GB2312" pitchFamily="49" charset="-122"/>
                <a:ea typeface="楷体_GB2312" pitchFamily="49" charset="-122"/>
              </a:rPr>
              <a:t>扶苏以</a:t>
            </a:r>
            <a:r>
              <a:rPr lang="zh-CN" altLang="en-US" sz="3600" b="1" dirty="0">
                <a:solidFill>
                  <a:srgbClr val="FF0000"/>
                </a:solidFill>
                <a:latin typeface="楷体_GB2312" pitchFamily="49" charset="-122"/>
                <a:ea typeface="楷体_GB2312" pitchFamily="49" charset="-122"/>
              </a:rPr>
              <a:t>数</a:t>
            </a:r>
            <a:r>
              <a:rPr lang="zh-CN" altLang="en-US" sz="3600" b="1" dirty="0">
                <a:latin typeface="楷体_GB2312" pitchFamily="49" charset="-122"/>
                <a:ea typeface="楷体_GB2312" pitchFamily="49" charset="-122"/>
              </a:rPr>
              <a:t>谏故</a:t>
            </a:r>
          </a:p>
          <a:p>
            <a:pPr>
              <a:lnSpc>
                <a:spcPct val="150000"/>
              </a:lnSpc>
            </a:pPr>
            <a:r>
              <a:rPr lang="zh-CN" altLang="en-US" sz="3600" b="1" dirty="0">
                <a:latin typeface="楷体_GB2312" pitchFamily="49" charset="-122"/>
                <a:ea typeface="楷体_GB2312" pitchFamily="49" charset="-122"/>
              </a:rPr>
              <a:t>卒</a:t>
            </a:r>
            <a:r>
              <a:rPr lang="zh-CN" altLang="en-US" sz="3600" b="1" dirty="0">
                <a:solidFill>
                  <a:srgbClr val="FF0000"/>
                </a:solidFill>
                <a:latin typeface="楷体_GB2312" pitchFamily="49" charset="-122"/>
                <a:ea typeface="楷体_GB2312" pitchFamily="49" charset="-122"/>
              </a:rPr>
              <a:t>数</a:t>
            </a:r>
            <a:r>
              <a:rPr lang="zh-CN" altLang="en-US" sz="3600" b="1" dirty="0">
                <a:latin typeface="楷体_GB2312" pitchFamily="49" charset="-122"/>
                <a:ea typeface="楷体_GB2312" pitchFamily="49" charset="-122"/>
              </a:rPr>
              <a:t>万人</a:t>
            </a:r>
            <a:endParaRPr lang="zh-CN" altLang="en-US" sz="3600" b="1" dirty="0">
              <a:solidFill>
                <a:srgbClr val="FF0000"/>
              </a:solidFill>
              <a:latin typeface="Arial" panose="020B0604020202020204" pitchFamily="34" charset="0"/>
              <a:ea typeface="楷体_GB2312" pitchFamily="49" charset="-122"/>
            </a:endParaRPr>
          </a:p>
        </p:txBody>
      </p:sp>
      <p:sp>
        <p:nvSpPr>
          <p:cNvPr id="149508" name="Text Box 4"/>
          <p:cNvSpPr txBox="1"/>
          <p:nvPr/>
        </p:nvSpPr>
        <p:spPr>
          <a:xfrm>
            <a:off x="2133600" y="1268413"/>
            <a:ext cx="12954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年轻</a:t>
            </a:r>
          </a:p>
        </p:txBody>
      </p:sp>
      <p:sp>
        <p:nvSpPr>
          <p:cNvPr id="73732"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49510" name="Text Box 6"/>
          <p:cNvSpPr txBox="1"/>
          <p:nvPr/>
        </p:nvSpPr>
        <p:spPr>
          <a:xfrm>
            <a:off x="3276600" y="1828800"/>
            <a:ext cx="9144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小</a:t>
            </a:r>
          </a:p>
        </p:txBody>
      </p:sp>
      <p:sp>
        <p:nvSpPr>
          <p:cNvPr id="73734"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49512" name="Text Box 8"/>
          <p:cNvSpPr txBox="1"/>
          <p:nvPr/>
        </p:nvSpPr>
        <p:spPr>
          <a:xfrm>
            <a:off x="2667000" y="2895600"/>
            <a:ext cx="46482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表示多数或列举未尽</a:t>
            </a:r>
          </a:p>
        </p:txBody>
      </p:sp>
      <p:sp>
        <p:nvSpPr>
          <p:cNvPr id="149513" name="Text Box 9"/>
          <p:cNvSpPr txBox="1"/>
          <p:nvPr/>
        </p:nvSpPr>
        <p:spPr>
          <a:xfrm>
            <a:off x="3581400" y="3733800"/>
            <a:ext cx="18288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同样</a:t>
            </a:r>
          </a:p>
        </p:txBody>
      </p:sp>
      <p:sp>
        <p:nvSpPr>
          <p:cNvPr id="149514" name="Text Box 10"/>
          <p:cNvSpPr txBox="1"/>
          <p:nvPr/>
        </p:nvSpPr>
        <p:spPr>
          <a:xfrm>
            <a:off x="2971800" y="5105400"/>
            <a:ext cx="29718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屡次，多次</a:t>
            </a:r>
          </a:p>
        </p:txBody>
      </p:sp>
      <p:sp>
        <p:nvSpPr>
          <p:cNvPr id="149515" name="Text Box 11"/>
          <p:cNvSpPr txBox="1"/>
          <p:nvPr/>
        </p:nvSpPr>
        <p:spPr>
          <a:xfrm>
            <a:off x="2286000" y="5943600"/>
            <a:ext cx="642938"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9507"/>
                                        </p:tgtEl>
                                        <p:attrNameLst>
                                          <p:attrName>style.visibility</p:attrName>
                                        </p:attrNameLst>
                                      </p:cBhvr>
                                      <p:to>
                                        <p:strVal val="visible"/>
                                      </p:to>
                                    </p:set>
                                    <p:animEffect transition="in" filter="dissolve">
                                      <p:cBhvr>
                                        <p:cTn id="7" dur="500"/>
                                        <p:tgtEl>
                                          <p:spTgt spid="149507"/>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9508"/>
                                        </p:tgtEl>
                                        <p:attrNameLst>
                                          <p:attrName>style.visibility</p:attrName>
                                        </p:attrNameLst>
                                      </p:cBhvr>
                                      <p:to>
                                        <p:strVal val="visible"/>
                                      </p:to>
                                    </p:set>
                                    <p:animEffect transition="in" filter="dissolve">
                                      <p:cBhvr>
                                        <p:cTn id="12" dur="500"/>
                                        <p:tgtEl>
                                          <p:spTgt spid="149508"/>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9510"/>
                                        </p:tgtEl>
                                        <p:attrNameLst>
                                          <p:attrName>style.visibility</p:attrName>
                                        </p:attrNameLst>
                                      </p:cBhvr>
                                      <p:to>
                                        <p:strVal val="visible"/>
                                      </p:to>
                                    </p:set>
                                    <p:animEffect transition="in" filter="checkerboard(across)">
                                      <p:cBhvr>
                                        <p:cTn id="17" dur="500"/>
                                        <p:tgtEl>
                                          <p:spTgt spid="149510"/>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49512"/>
                                        </p:tgtEl>
                                        <p:attrNameLst>
                                          <p:attrName>style.visibility</p:attrName>
                                        </p:attrNameLst>
                                      </p:cBhvr>
                                      <p:to>
                                        <p:strVal val="visible"/>
                                      </p:to>
                                    </p:set>
                                    <p:animEffect transition="in" filter="diamond(in)">
                                      <p:cBhvr>
                                        <p:cTn id="22" dur="2000"/>
                                        <p:tgtEl>
                                          <p:spTgt spid="149512"/>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9513"/>
                                        </p:tgtEl>
                                        <p:attrNameLst>
                                          <p:attrName>style.visibility</p:attrName>
                                        </p:attrNameLst>
                                      </p:cBhvr>
                                      <p:to>
                                        <p:strVal val="visible"/>
                                      </p:to>
                                    </p:set>
                                    <p:animEffect transition="in" filter="box(in)">
                                      <p:cBhvr>
                                        <p:cTn id="27" dur="500"/>
                                        <p:tgtEl>
                                          <p:spTgt spid="149513"/>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9514"/>
                                        </p:tgtEl>
                                        <p:attrNameLst>
                                          <p:attrName>style.visibility</p:attrName>
                                        </p:attrNameLst>
                                      </p:cBhvr>
                                      <p:to>
                                        <p:strVal val="visible"/>
                                      </p:to>
                                    </p:set>
                                    <p:animEffect transition="in" filter="box(in)">
                                      <p:cBhvr>
                                        <p:cTn id="32" dur="500"/>
                                        <p:tgtEl>
                                          <p:spTgt spid="149514"/>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49515"/>
                                        </p:tgtEl>
                                        <p:attrNameLst>
                                          <p:attrName>style.visibility</p:attrName>
                                        </p:attrNameLst>
                                      </p:cBhvr>
                                      <p:to>
                                        <p:strVal val="visible"/>
                                      </p:to>
                                    </p:set>
                                    <p:animEffect transition="in" filter="box(in)">
                                      <p:cBhvr>
                                        <p:cTn id="37" dur="500"/>
                                        <p:tgtEl>
                                          <p:spTgt spid="149515"/>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p:bldP spid="149508" grpId="0"/>
      <p:bldP spid="149510" grpId="0"/>
      <p:bldP spid="149512" grpId="0"/>
      <p:bldP spid="149513" grpId="0"/>
      <p:bldP spid="149514" grpId="0"/>
      <p:bldP spid="14951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p:nvPr/>
        </p:nvSpPr>
        <p:spPr>
          <a:xfrm>
            <a:off x="1219200" y="4572000"/>
            <a:ext cx="4968875" cy="1739900"/>
          </a:xfrm>
          <a:prstGeom prst="rect">
            <a:avLst/>
          </a:prstGeom>
          <a:noFill/>
          <a:ln w="9525">
            <a:noFill/>
          </a:ln>
        </p:spPr>
        <p:txBody>
          <a:bodyPr anchor="ctr">
            <a:spAutoFit/>
          </a:bodyPr>
          <a:lstStyle/>
          <a:p>
            <a:pPr>
              <a:lnSpc>
                <a:spcPct val="150000"/>
              </a:lnSpc>
            </a:pPr>
            <a:r>
              <a:rPr lang="zh-CN" altLang="en-US" sz="3600" b="1" dirty="0">
                <a:latin typeface="楷体_GB2312" pitchFamily="49" charset="-122"/>
                <a:ea typeface="楷体_GB2312" pitchFamily="49" charset="-122"/>
              </a:rPr>
              <a:t>乃</a:t>
            </a:r>
            <a:r>
              <a:rPr lang="zh-CN" altLang="en-US" sz="3600" b="1" dirty="0">
                <a:solidFill>
                  <a:srgbClr val="0000FF"/>
                </a:solidFill>
                <a:latin typeface="楷体_GB2312" pitchFamily="49" charset="-122"/>
                <a:ea typeface="楷体_GB2312" pitchFamily="49" charset="-122"/>
              </a:rPr>
              <a:t>令</a:t>
            </a:r>
            <a:r>
              <a:rPr lang="zh-CN" altLang="en-US" sz="3600" b="1" dirty="0">
                <a:latin typeface="楷体_GB2312" pitchFamily="49" charset="-122"/>
                <a:ea typeface="楷体_GB2312" pitchFamily="49" charset="-122"/>
              </a:rPr>
              <a:t>符离人葛婴将兵</a:t>
            </a:r>
          </a:p>
          <a:p>
            <a:pPr>
              <a:lnSpc>
                <a:spcPct val="150000"/>
              </a:lnSpc>
            </a:pPr>
            <a:r>
              <a:rPr lang="zh-CN" altLang="en-US" sz="3600" b="1" dirty="0">
                <a:latin typeface="楷体_GB2312" pitchFamily="49" charset="-122"/>
                <a:ea typeface="楷体_GB2312" pitchFamily="49" charset="-122"/>
              </a:rPr>
              <a:t>陈守</a:t>
            </a:r>
            <a:r>
              <a:rPr lang="zh-CN" altLang="en-US" sz="3600" b="1" dirty="0">
                <a:solidFill>
                  <a:srgbClr val="0000FF"/>
                </a:solidFill>
                <a:latin typeface="楷体_GB2312" pitchFamily="49" charset="-122"/>
                <a:ea typeface="楷体_GB2312" pitchFamily="49" charset="-122"/>
              </a:rPr>
              <a:t>令</a:t>
            </a:r>
            <a:r>
              <a:rPr lang="zh-CN" altLang="en-US" sz="3600" b="1" dirty="0">
                <a:latin typeface="楷体_GB2312" pitchFamily="49" charset="-122"/>
                <a:ea typeface="楷体_GB2312" pitchFamily="49" charset="-122"/>
              </a:rPr>
              <a:t>皆不在 </a:t>
            </a:r>
          </a:p>
        </p:txBody>
      </p:sp>
      <p:sp>
        <p:nvSpPr>
          <p:cNvPr id="74754" name="Rectangle 3"/>
          <p:cNvSpPr/>
          <p:nvPr/>
        </p:nvSpPr>
        <p:spPr>
          <a:xfrm>
            <a:off x="1676400" y="2667000"/>
            <a:ext cx="5903913" cy="1739900"/>
          </a:xfrm>
          <a:prstGeom prst="rect">
            <a:avLst/>
          </a:prstGeom>
          <a:noFill/>
          <a:ln w="9525">
            <a:noFill/>
          </a:ln>
        </p:spPr>
        <p:txBody>
          <a:bodyPr anchor="ctr">
            <a:spAutoFit/>
          </a:bodyPr>
          <a:lstStyle/>
          <a:p>
            <a:pPr>
              <a:lnSpc>
                <a:spcPct val="150000"/>
              </a:lnSpc>
            </a:pPr>
            <a:r>
              <a:rPr lang="zh-CN" altLang="en-US" sz="3600" b="1" dirty="0">
                <a:solidFill>
                  <a:srgbClr val="0000FF"/>
                </a:solidFill>
                <a:latin typeface="楷体_GB2312" pitchFamily="49" charset="-122"/>
                <a:ea typeface="楷体_GB2312" pitchFamily="49" charset="-122"/>
              </a:rPr>
              <a:t>道</a:t>
            </a:r>
            <a:r>
              <a:rPr lang="zh-CN" altLang="en-US" sz="3600" b="1" dirty="0">
                <a:latin typeface="楷体_GB2312" pitchFamily="49" charset="-122"/>
                <a:ea typeface="楷体_GB2312" pitchFamily="49" charset="-122"/>
              </a:rPr>
              <a:t>不通</a:t>
            </a:r>
          </a:p>
          <a:p>
            <a:pPr>
              <a:lnSpc>
                <a:spcPct val="150000"/>
              </a:lnSpc>
            </a:pPr>
            <a:r>
              <a:rPr lang="zh-CN" altLang="en-US" sz="3600" b="1" dirty="0">
                <a:latin typeface="楷体_GB2312" pitchFamily="49" charset="-122"/>
                <a:ea typeface="楷体_GB2312" pitchFamily="49" charset="-122"/>
              </a:rPr>
              <a:t>伐无</a:t>
            </a:r>
            <a:r>
              <a:rPr lang="zh-CN" altLang="en-US" sz="3600" b="1" dirty="0">
                <a:solidFill>
                  <a:srgbClr val="0000FF"/>
                </a:solidFill>
                <a:latin typeface="楷体_GB2312" pitchFamily="49" charset="-122"/>
                <a:ea typeface="楷体_GB2312" pitchFamily="49" charset="-122"/>
              </a:rPr>
              <a:t>道</a:t>
            </a:r>
            <a:r>
              <a:rPr lang="zh-CN" altLang="en-US" sz="3600" b="1" dirty="0">
                <a:latin typeface="楷体_GB2312" pitchFamily="49" charset="-122"/>
                <a:ea typeface="楷体_GB2312" pitchFamily="49" charset="-122"/>
              </a:rPr>
              <a:t> </a:t>
            </a:r>
          </a:p>
        </p:txBody>
      </p:sp>
      <p:sp>
        <p:nvSpPr>
          <p:cNvPr id="74755" name="Rectangle 4"/>
          <p:cNvSpPr/>
          <p:nvPr/>
        </p:nvSpPr>
        <p:spPr>
          <a:xfrm>
            <a:off x="1192213" y="1268413"/>
            <a:ext cx="3959225" cy="1739900"/>
          </a:xfrm>
          <a:prstGeom prst="rect">
            <a:avLst/>
          </a:prstGeom>
          <a:noFill/>
          <a:ln w="9525">
            <a:noFill/>
          </a:ln>
        </p:spPr>
        <p:txBody>
          <a:bodyPr anchor="ctr">
            <a:spAutoFit/>
          </a:bodyPr>
          <a:lstStyle/>
          <a:p>
            <a:pPr>
              <a:lnSpc>
                <a:spcPct val="150000"/>
              </a:lnSpc>
            </a:pPr>
            <a:r>
              <a:rPr lang="zh-CN" altLang="en-US" sz="3600" b="1" dirty="0">
                <a:latin typeface="楷体_GB2312" pitchFamily="49" charset="-122"/>
                <a:ea typeface="楷体_GB2312" pitchFamily="49" charset="-122"/>
              </a:rPr>
              <a:t>项燕为楚</a:t>
            </a:r>
            <a:r>
              <a:rPr lang="zh-CN" altLang="en-US" sz="3600" b="1" dirty="0">
                <a:solidFill>
                  <a:srgbClr val="0000FF"/>
                </a:solidFill>
                <a:latin typeface="楷体_GB2312" pitchFamily="49" charset="-122"/>
                <a:ea typeface="楷体_GB2312" pitchFamily="49" charset="-122"/>
              </a:rPr>
              <a:t>将</a:t>
            </a:r>
          </a:p>
          <a:p>
            <a:pPr>
              <a:lnSpc>
                <a:spcPct val="150000"/>
              </a:lnSpc>
            </a:pPr>
            <a:r>
              <a:rPr lang="zh-CN" altLang="en-US" sz="3600" b="1" dirty="0">
                <a:latin typeface="楷体_GB2312" pitchFamily="49" charset="-122"/>
                <a:ea typeface="楷体_GB2312" pitchFamily="49" charset="-122"/>
              </a:rPr>
              <a:t>上使外</a:t>
            </a:r>
            <a:r>
              <a:rPr lang="zh-CN" altLang="en-US" sz="3600" b="1" dirty="0">
                <a:solidFill>
                  <a:srgbClr val="0000FF"/>
                </a:solidFill>
                <a:latin typeface="楷体_GB2312" pitchFamily="49" charset="-122"/>
                <a:ea typeface="楷体_GB2312" pitchFamily="49" charset="-122"/>
              </a:rPr>
              <a:t>将</a:t>
            </a:r>
            <a:r>
              <a:rPr lang="zh-CN" altLang="en-US" sz="3600" b="1" dirty="0">
                <a:latin typeface="楷体_GB2312" pitchFamily="49" charset="-122"/>
                <a:ea typeface="楷体_GB2312" pitchFamily="49" charset="-122"/>
              </a:rPr>
              <a:t>兵 </a:t>
            </a:r>
          </a:p>
        </p:txBody>
      </p:sp>
      <p:sp>
        <p:nvSpPr>
          <p:cNvPr id="74756" name="Rectangle 5"/>
          <p:cNvSpPr/>
          <p:nvPr/>
        </p:nvSpPr>
        <p:spPr>
          <a:xfrm>
            <a:off x="327025" y="1974850"/>
            <a:ext cx="873125" cy="641350"/>
          </a:xfrm>
          <a:prstGeom prst="rect">
            <a:avLst/>
          </a:prstGeom>
          <a:noFill/>
          <a:ln w="9525">
            <a:noFill/>
          </a:ln>
        </p:spPr>
        <p:txBody>
          <a:bodyPr wrap="none" anchor="t">
            <a:spAutoFit/>
          </a:bodyPr>
          <a:lstStyle/>
          <a:p>
            <a:r>
              <a:rPr lang="en-US" altLang="zh-CN" sz="3600" b="1" dirty="0">
                <a:solidFill>
                  <a:srgbClr val="FF0000"/>
                </a:solidFill>
                <a:latin typeface="楷体_GB2312" pitchFamily="49" charset="-122"/>
                <a:ea typeface="楷体_GB2312" pitchFamily="49" charset="-122"/>
              </a:rPr>
              <a:t>4</a:t>
            </a:r>
            <a:r>
              <a:rPr lang="zh-CN" altLang="en-US" sz="3600" b="1" dirty="0">
                <a:solidFill>
                  <a:srgbClr val="FF0000"/>
                </a:solidFill>
                <a:latin typeface="楷体_GB2312" pitchFamily="49" charset="-122"/>
                <a:ea typeface="楷体_GB2312" pitchFamily="49" charset="-122"/>
              </a:rPr>
              <a:t>将</a:t>
            </a:r>
          </a:p>
        </p:txBody>
      </p:sp>
      <p:sp>
        <p:nvSpPr>
          <p:cNvPr id="150534" name="Rectangle 6"/>
          <p:cNvSpPr/>
          <p:nvPr/>
        </p:nvSpPr>
        <p:spPr>
          <a:xfrm>
            <a:off x="4495800" y="1524000"/>
            <a:ext cx="15240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大将</a:t>
            </a:r>
          </a:p>
        </p:txBody>
      </p:sp>
      <p:sp>
        <p:nvSpPr>
          <p:cNvPr id="150535" name="Rectangle 7"/>
          <p:cNvSpPr/>
          <p:nvPr/>
        </p:nvSpPr>
        <p:spPr>
          <a:xfrm>
            <a:off x="4572000" y="2362200"/>
            <a:ext cx="29718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率领、带领</a:t>
            </a:r>
          </a:p>
        </p:txBody>
      </p:sp>
      <p:sp>
        <p:nvSpPr>
          <p:cNvPr id="74759" name="Rectangle 8"/>
          <p:cNvSpPr/>
          <p:nvPr/>
        </p:nvSpPr>
        <p:spPr>
          <a:xfrm>
            <a:off x="381000" y="3505200"/>
            <a:ext cx="873125" cy="641350"/>
          </a:xfrm>
          <a:prstGeom prst="rect">
            <a:avLst/>
          </a:prstGeom>
          <a:noFill/>
          <a:ln w="9525">
            <a:noFill/>
          </a:ln>
        </p:spPr>
        <p:txBody>
          <a:bodyPr wrap="none" anchor="t">
            <a:spAutoFit/>
          </a:bodyPr>
          <a:lstStyle/>
          <a:p>
            <a:r>
              <a:rPr lang="en-US" altLang="zh-CN" sz="3600" b="1" dirty="0">
                <a:solidFill>
                  <a:srgbClr val="FF0000"/>
                </a:solidFill>
                <a:latin typeface="楷体_GB2312" pitchFamily="49" charset="-122"/>
                <a:ea typeface="楷体_GB2312" pitchFamily="49" charset="-122"/>
              </a:rPr>
              <a:t>5</a:t>
            </a:r>
            <a:r>
              <a:rPr lang="zh-CN" altLang="en-US" sz="3600" b="1" dirty="0">
                <a:solidFill>
                  <a:srgbClr val="FF0000"/>
                </a:solidFill>
                <a:latin typeface="楷体_GB2312" pitchFamily="49" charset="-122"/>
                <a:ea typeface="楷体_GB2312" pitchFamily="49" charset="-122"/>
              </a:rPr>
              <a:t>道</a:t>
            </a:r>
          </a:p>
        </p:txBody>
      </p:sp>
      <p:sp>
        <p:nvSpPr>
          <p:cNvPr id="150537" name="Rectangle 9"/>
          <p:cNvSpPr/>
          <p:nvPr/>
        </p:nvSpPr>
        <p:spPr>
          <a:xfrm>
            <a:off x="4572000" y="2971800"/>
            <a:ext cx="1706563"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道路</a:t>
            </a:r>
          </a:p>
        </p:txBody>
      </p:sp>
      <p:sp>
        <p:nvSpPr>
          <p:cNvPr id="150538" name="Rectangle 10"/>
          <p:cNvSpPr/>
          <p:nvPr/>
        </p:nvSpPr>
        <p:spPr>
          <a:xfrm>
            <a:off x="4648200" y="3657600"/>
            <a:ext cx="1371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道义</a:t>
            </a:r>
          </a:p>
        </p:txBody>
      </p:sp>
      <p:sp>
        <p:nvSpPr>
          <p:cNvPr id="74762" name="Rectangle 11"/>
          <p:cNvSpPr/>
          <p:nvPr/>
        </p:nvSpPr>
        <p:spPr>
          <a:xfrm>
            <a:off x="457200" y="5181600"/>
            <a:ext cx="873125" cy="641350"/>
          </a:xfrm>
          <a:prstGeom prst="rect">
            <a:avLst/>
          </a:prstGeom>
          <a:noFill/>
          <a:ln w="9525">
            <a:noFill/>
          </a:ln>
        </p:spPr>
        <p:txBody>
          <a:bodyPr wrap="none" anchor="t">
            <a:spAutoFit/>
          </a:bodyPr>
          <a:lstStyle/>
          <a:p>
            <a:r>
              <a:rPr lang="en-US" altLang="zh-CN" sz="3600" b="1" dirty="0">
                <a:solidFill>
                  <a:srgbClr val="FF0000"/>
                </a:solidFill>
                <a:latin typeface="楷体_GB2312" pitchFamily="49" charset="-122"/>
                <a:ea typeface="楷体_GB2312" pitchFamily="49" charset="-122"/>
              </a:rPr>
              <a:t>6</a:t>
            </a:r>
            <a:r>
              <a:rPr lang="zh-CN" altLang="en-US" sz="3600" b="1" dirty="0">
                <a:solidFill>
                  <a:srgbClr val="FF0000"/>
                </a:solidFill>
                <a:latin typeface="楷体_GB2312" pitchFamily="49" charset="-122"/>
                <a:ea typeface="楷体_GB2312" pitchFamily="49" charset="-122"/>
              </a:rPr>
              <a:t>令</a:t>
            </a:r>
          </a:p>
        </p:txBody>
      </p:sp>
      <p:sp>
        <p:nvSpPr>
          <p:cNvPr id="150540" name="Rectangle 12"/>
          <p:cNvSpPr/>
          <p:nvPr/>
        </p:nvSpPr>
        <p:spPr>
          <a:xfrm>
            <a:off x="5715000" y="4800600"/>
            <a:ext cx="949325"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派</a:t>
            </a:r>
          </a:p>
        </p:txBody>
      </p:sp>
      <p:sp>
        <p:nvSpPr>
          <p:cNvPr id="150541" name="Rectangle 13"/>
          <p:cNvSpPr/>
          <p:nvPr/>
        </p:nvSpPr>
        <p:spPr>
          <a:xfrm>
            <a:off x="4343400" y="5648325"/>
            <a:ext cx="1528763"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县令</a:t>
            </a:r>
          </a:p>
        </p:txBody>
      </p:sp>
      <p:sp>
        <p:nvSpPr>
          <p:cNvPr id="74765" name="AutoShape 14"/>
          <p:cNvSpPr/>
          <p:nvPr/>
        </p:nvSpPr>
        <p:spPr>
          <a:xfrm>
            <a:off x="1066800" y="4953000"/>
            <a:ext cx="215900" cy="1150938"/>
          </a:xfrm>
          <a:prstGeom prst="leftBrace">
            <a:avLst>
              <a:gd name="adj1" fmla="val 44399"/>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74766" name="AutoShape 15"/>
          <p:cNvSpPr/>
          <p:nvPr/>
        </p:nvSpPr>
        <p:spPr>
          <a:xfrm>
            <a:off x="1066800" y="3276600"/>
            <a:ext cx="215900" cy="1150938"/>
          </a:xfrm>
          <a:prstGeom prst="leftBrace">
            <a:avLst>
              <a:gd name="adj1" fmla="val 44399"/>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74767" name="AutoShape 16"/>
          <p:cNvSpPr/>
          <p:nvPr/>
        </p:nvSpPr>
        <p:spPr>
          <a:xfrm>
            <a:off x="1047750" y="1758950"/>
            <a:ext cx="215900" cy="1150938"/>
          </a:xfrm>
          <a:prstGeom prst="leftBrace">
            <a:avLst>
              <a:gd name="adj1" fmla="val 44399"/>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74768" name="Text Box 17"/>
          <p:cNvSpPr txBox="1"/>
          <p:nvPr/>
        </p:nvSpPr>
        <p:spPr>
          <a:xfrm>
            <a:off x="2438400" y="381000"/>
            <a:ext cx="3657600" cy="641350"/>
          </a:xfrm>
          <a:prstGeom prst="rect">
            <a:avLst/>
          </a:prstGeom>
          <a:noFill/>
          <a:ln w="9525">
            <a:noFill/>
          </a:ln>
        </p:spPr>
        <p:txBody>
          <a:bodyPr anchor="t">
            <a:spAutoFit/>
          </a:bodyPr>
          <a:lstStyle/>
          <a:p>
            <a:pPr algn="ctr"/>
            <a:r>
              <a:rPr lang="zh-CN" altLang="en-US" sz="3600" b="1" dirty="0">
                <a:solidFill>
                  <a:srgbClr val="FF0000"/>
                </a:solidFill>
                <a:latin typeface="Arial" panose="020B0604020202020204" pitchFamily="34" charset="0"/>
                <a:ea typeface="楷体_GB2312" pitchFamily="49" charset="-122"/>
              </a:rPr>
              <a:t>二、一词多义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iterate type="lt">
                                    <p:tmAbs val="0"/>
                                  </p:iterate>
                                  <p:childTnLst>
                                    <p:set>
                                      <p:cBhvr>
                                        <p:cTn id="6" dur="1" fill="hold">
                                          <p:stCondLst>
                                            <p:cond delay="0"/>
                                          </p:stCondLst>
                                        </p:cTn>
                                        <p:tgtEl>
                                          <p:spTgt spid="150534"/>
                                        </p:tgtEl>
                                        <p:attrNameLst>
                                          <p:attrName>style.visibility</p:attrName>
                                        </p:attrNameLst>
                                      </p:cBhvr>
                                      <p:to>
                                        <p:strVal val="visible"/>
                                      </p:to>
                                    </p:set>
                                    <p:animEffect transition="in" filter="dissolve">
                                      <p:cBhvr>
                                        <p:cTn id="7" dur="500"/>
                                        <p:tgtEl>
                                          <p:spTgt spid="15053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iterate type="lt">
                                    <p:tmAbs val="0"/>
                                  </p:iterate>
                                  <p:childTnLst>
                                    <p:set>
                                      <p:cBhvr>
                                        <p:cTn id="11" dur="1" fill="hold">
                                          <p:stCondLst>
                                            <p:cond delay="0"/>
                                          </p:stCondLst>
                                        </p:cTn>
                                        <p:tgtEl>
                                          <p:spTgt spid="150535"/>
                                        </p:tgtEl>
                                        <p:attrNameLst>
                                          <p:attrName>style.visibility</p:attrName>
                                        </p:attrNameLst>
                                      </p:cBhvr>
                                      <p:to>
                                        <p:strVal val="visible"/>
                                      </p:to>
                                    </p:set>
                                    <p:animEffect transition="in" filter="checkerboard(across)">
                                      <p:cBhvr>
                                        <p:cTn id="12" dur="500"/>
                                        <p:tgtEl>
                                          <p:spTgt spid="15053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iterate type="lt">
                                    <p:tmAbs val="0"/>
                                  </p:iterate>
                                  <p:childTnLst>
                                    <p:set>
                                      <p:cBhvr>
                                        <p:cTn id="16" dur="1" fill="hold">
                                          <p:stCondLst>
                                            <p:cond delay="0"/>
                                          </p:stCondLst>
                                        </p:cTn>
                                        <p:tgtEl>
                                          <p:spTgt spid="150537"/>
                                        </p:tgtEl>
                                        <p:attrNameLst>
                                          <p:attrName>style.visibility</p:attrName>
                                        </p:attrNameLst>
                                      </p:cBhvr>
                                      <p:to>
                                        <p:strVal val="visible"/>
                                      </p:to>
                                    </p:set>
                                    <p:animEffect transition="in" filter="diamond(in)">
                                      <p:cBhvr>
                                        <p:cTn id="17" dur="2000"/>
                                        <p:tgtEl>
                                          <p:spTgt spid="15053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iterate type="lt">
                                    <p:tmAbs val="0"/>
                                  </p:iterate>
                                  <p:childTnLst>
                                    <p:set>
                                      <p:cBhvr>
                                        <p:cTn id="21" dur="1" fill="hold">
                                          <p:stCondLst>
                                            <p:cond delay="0"/>
                                          </p:stCondLst>
                                        </p:cTn>
                                        <p:tgtEl>
                                          <p:spTgt spid="150538"/>
                                        </p:tgtEl>
                                        <p:attrNameLst>
                                          <p:attrName>style.visibility</p:attrName>
                                        </p:attrNameLst>
                                      </p:cBhvr>
                                      <p:to>
                                        <p:strVal val="visible"/>
                                      </p:to>
                                    </p:set>
                                    <p:animEffect transition="in" filter="dissolve">
                                      <p:cBhvr>
                                        <p:cTn id="22" dur="500"/>
                                        <p:tgtEl>
                                          <p:spTgt spid="150538"/>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iterate type="lt">
                                    <p:tmAbs val="0"/>
                                  </p:iterate>
                                  <p:childTnLst>
                                    <p:set>
                                      <p:cBhvr>
                                        <p:cTn id="26" dur="1" fill="hold">
                                          <p:stCondLst>
                                            <p:cond delay="0"/>
                                          </p:stCondLst>
                                        </p:cTn>
                                        <p:tgtEl>
                                          <p:spTgt spid="150540"/>
                                        </p:tgtEl>
                                        <p:attrNameLst>
                                          <p:attrName>style.visibility</p:attrName>
                                        </p:attrNameLst>
                                      </p:cBhvr>
                                      <p:to>
                                        <p:strVal val="visible"/>
                                      </p:to>
                                    </p:set>
                                    <p:animEffect transition="in" filter="dissolve">
                                      <p:cBhvr>
                                        <p:cTn id="27" dur="500"/>
                                        <p:tgtEl>
                                          <p:spTgt spid="150540"/>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iterate type="lt">
                                    <p:tmAbs val="0"/>
                                  </p:iterate>
                                  <p:childTnLst>
                                    <p:set>
                                      <p:cBhvr>
                                        <p:cTn id="31" dur="1" fill="hold">
                                          <p:stCondLst>
                                            <p:cond delay="0"/>
                                          </p:stCondLst>
                                        </p:cTn>
                                        <p:tgtEl>
                                          <p:spTgt spid="150541"/>
                                        </p:tgtEl>
                                        <p:attrNameLst>
                                          <p:attrName>style.visibility</p:attrName>
                                        </p:attrNameLst>
                                      </p:cBhvr>
                                      <p:to>
                                        <p:strVal val="visible"/>
                                      </p:to>
                                    </p:set>
                                    <p:animEffect transition="in" filter="checkerboard(across)">
                                      <p:cBhvr>
                                        <p:cTn id="32" dur="500"/>
                                        <p:tgtEl>
                                          <p:spTgt spid="150541"/>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4" grpId="0"/>
      <p:bldP spid="150535" grpId="0"/>
      <p:bldP spid="150537" grpId="0"/>
      <p:bldP spid="150538" grpId="0"/>
      <p:bldP spid="150540" grpId="0"/>
      <p:bldP spid="1505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p:nvPr/>
        </p:nvSpPr>
        <p:spPr>
          <a:xfrm>
            <a:off x="179388" y="836613"/>
            <a:ext cx="8785225" cy="5630862"/>
          </a:xfrm>
          <a:prstGeom prst="rect">
            <a:avLst/>
          </a:prstGeom>
          <a:noFill/>
          <a:ln w="9525">
            <a:noFill/>
          </a:ln>
        </p:spPr>
        <p:txBody>
          <a:bodyPr anchor="t">
            <a:spAutoFit/>
          </a:bodyPr>
          <a:lstStyle/>
          <a:p>
            <a:r>
              <a:rPr lang="zh-CN" altLang="en-US" sz="4000" b="1" dirty="0">
                <a:solidFill>
                  <a:srgbClr val="008080"/>
                </a:solidFill>
                <a:latin typeface="华文新魏" pitchFamily="2" charset="-122"/>
                <a:ea typeface="华文新魏" pitchFamily="2" charset="-122"/>
              </a:rPr>
              <a:t>       陈胜是阳城人，字涉。吴广是阳夏人，字叔。陈涉年轻时，</a:t>
            </a:r>
            <a:r>
              <a:rPr lang="zh-CN" altLang="en-US" sz="4000" b="1" dirty="0">
                <a:solidFill>
                  <a:srgbClr val="FF0000"/>
                </a:solidFill>
                <a:latin typeface="华文新魏" pitchFamily="2" charset="-122"/>
                <a:ea typeface="华文新魏" pitchFamily="2" charset="-122"/>
              </a:rPr>
              <a:t>曾经跟别人一道受雇佣耕地，一天，他停止耕作走到田埂上（休息），因失望而惆怅了很久，</a:t>
            </a:r>
            <a:r>
              <a:rPr lang="zh-CN" altLang="en-US" sz="4000" b="1" dirty="0">
                <a:solidFill>
                  <a:srgbClr val="008080"/>
                </a:solidFill>
                <a:latin typeface="华文新魏" pitchFamily="2" charset="-122"/>
                <a:ea typeface="华文新魏" pitchFamily="2" charset="-122"/>
              </a:rPr>
              <a:t>说：</a:t>
            </a:r>
            <a:r>
              <a:rPr lang="zh-CN" altLang="en-US" sz="4000" b="1" dirty="0">
                <a:solidFill>
                  <a:srgbClr val="008080"/>
                </a:solidFill>
                <a:latin typeface="Arial" panose="020B0604020202020204" pitchFamily="34" charset="0"/>
                <a:ea typeface="华文新魏" pitchFamily="2" charset="-122"/>
              </a:rPr>
              <a:t>“</a:t>
            </a:r>
            <a:r>
              <a:rPr lang="zh-CN" altLang="en-US" sz="4000" b="1" dirty="0">
                <a:solidFill>
                  <a:srgbClr val="008080"/>
                </a:solidFill>
                <a:latin typeface="华文新魏" pitchFamily="2" charset="-122"/>
                <a:ea typeface="华文新魏" pitchFamily="2" charset="-122"/>
              </a:rPr>
              <a:t>如果谁富贵了，不要互相忘记呀。</a:t>
            </a:r>
            <a:r>
              <a:rPr lang="zh-CN" altLang="en-US" sz="4000" b="1" dirty="0">
                <a:solidFill>
                  <a:srgbClr val="008080"/>
                </a:solidFill>
                <a:latin typeface="Arial" panose="020B0604020202020204" pitchFamily="34" charset="0"/>
                <a:ea typeface="华文新魏" pitchFamily="2" charset="-122"/>
              </a:rPr>
              <a:t>”</a:t>
            </a:r>
            <a:r>
              <a:rPr lang="zh-CN" altLang="en-US" sz="4000" b="1" dirty="0">
                <a:solidFill>
                  <a:srgbClr val="008080"/>
                </a:solidFill>
                <a:latin typeface="华文新魏" pitchFamily="2" charset="-122"/>
                <a:ea typeface="华文新魏" pitchFamily="2" charset="-122"/>
              </a:rPr>
              <a:t>同伴们笑着回答他说：</a:t>
            </a:r>
            <a:r>
              <a:rPr lang="zh-CN" altLang="en-US" sz="4000" b="1" dirty="0">
                <a:solidFill>
                  <a:srgbClr val="008080"/>
                </a:solidFill>
                <a:latin typeface="Arial" panose="020B0604020202020204" pitchFamily="34" charset="0"/>
                <a:ea typeface="华文新魏" pitchFamily="2" charset="-122"/>
              </a:rPr>
              <a:t>“</a:t>
            </a:r>
            <a:r>
              <a:rPr lang="zh-CN" altLang="en-US" sz="4000" b="1" dirty="0">
                <a:solidFill>
                  <a:srgbClr val="008080"/>
                </a:solidFill>
                <a:latin typeface="华文新魏" pitchFamily="2" charset="-122"/>
                <a:ea typeface="华文新魏" pitchFamily="2" charset="-122"/>
              </a:rPr>
              <a:t>你是受雇佣耕地的，哪里谈得上富贵呢？</a:t>
            </a:r>
            <a:r>
              <a:rPr lang="en-US" altLang="zh-CN" sz="4000" b="1" dirty="0">
                <a:solidFill>
                  <a:srgbClr val="008080"/>
                </a:solidFill>
                <a:latin typeface="华文新魏" pitchFamily="2" charset="-122"/>
                <a:ea typeface="华文新魏" pitchFamily="2" charset="-122"/>
              </a:rPr>
              <a:t>"</a:t>
            </a:r>
            <a:r>
              <a:rPr lang="zh-CN" altLang="en-US" sz="4000" b="1" dirty="0">
                <a:solidFill>
                  <a:srgbClr val="008080"/>
                </a:solidFill>
                <a:latin typeface="华文新魏" pitchFamily="2" charset="-122"/>
                <a:ea typeface="华文新魏" pitchFamily="2" charset="-122"/>
              </a:rPr>
              <a:t>陈涉长叹一声说：</a:t>
            </a:r>
            <a:r>
              <a:rPr lang="en-US" altLang="zh-CN" sz="4000" b="1" dirty="0">
                <a:solidFill>
                  <a:srgbClr val="008080"/>
                </a:solidFill>
                <a:latin typeface="华文新魏" pitchFamily="2" charset="-122"/>
                <a:ea typeface="华文新魏" pitchFamily="2" charset="-122"/>
              </a:rPr>
              <a:t>"</a:t>
            </a:r>
            <a:r>
              <a:rPr lang="zh-CN" altLang="en-US" sz="4000" b="1" dirty="0">
                <a:solidFill>
                  <a:srgbClr val="008080"/>
                </a:solidFill>
                <a:latin typeface="华文新魏" pitchFamily="2" charset="-122"/>
                <a:ea typeface="华文新魏" pitchFamily="2" charset="-122"/>
              </a:rPr>
              <a:t>唉，</a:t>
            </a:r>
            <a:r>
              <a:rPr lang="zh-CN" altLang="en-US" sz="4000" b="1" dirty="0">
                <a:solidFill>
                  <a:srgbClr val="FF0000"/>
                </a:solidFill>
                <a:latin typeface="华文新魏" pitchFamily="2" charset="-122"/>
                <a:ea typeface="华文新魏" pitchFamily="2" charset="-122"/>
              </a:rPr>
              <a:t>燕雀怎么知道鸿鹄的志向呢</a:t>
            </a:r>
            <a:r>
              <a:rPr lang="zh-CN" altLang="en-US" sz="4000" b="1" dirty="0">
                <a:solidFill>
                  <a:srgbClr val="008080"/>
                </a:solidFill>
                <a:latin typeface="华文新魏" pitchFamily="2" charset="-122"/>
                <a:ea typeface="华文新魏" pitchFamily="2" charset="-122"/>
              </a:rPr>
              <a:t>！</a:t>
            </a:r>
            <a:r>
              <a:rPr lang="en-US" altLang="zh-CN" sz="4000" b="1" dirty="0">
                <a:solidFill>
                  <a:srgbClr val="008080"/>
                </a:solidFill>
                <a:latin typeface="华文新魏" pitchFamily="2" charset="-122"/>
                <a:ea typeface="华文新魏" pitchFamily="2" charset="-122"/>
              </a:rPr>
              <a:t>"</a:t>
            </a:r>
            <a:r>
              <a:rPr lang="en-US" altLang="zh-CN" sz="3600" b="1" dirty="0">
                <a:solidFill>
                  <a:srgbClr val="33CC33"/>
                </a:solidFill>
                <a:latin typeface="Arial" panose="020B0604020202020204" pitchFamily="34" charset="0"/>
              </a:rPr>
              <a:t> </a:t>
            </a:r>
            <a:r>
              <a:rPr lang="zh-CN" altLang="en-US" sz="3600" b="1" dirty="0">
                <a:solidFill>
                  <a:srgbClr val="33CC33"/>
                </a:solidFill>
                <a:latin typeface="Arial" panose="020B0604020202020204" pitchFamily="34" charset="0"/>
                <a:ea typeface="宋体" panose="02010600030101010101" pitchFamily="2" charset="-122"/>
              </a:rPr>
              <a:t>　</a:t>
            </a:r>
            <a:r>
              <a:rPr lang="zh-CN" altLang="en-US" sz="3600" dirty="0">
                <a:solidFill>
                  <a:srgbClr val="33CC33"/>
                </a:solidFill>
                <a:latin typeface="Arial" panose="020B0604020202020204" pitchFamily="34" charset="0"/>
                <a:ea typeface="宋体" panose="02010600030101010101" pitchFamily="2" charset="-122"/>
              </a:rPr>
              <a:t> </a:t>
            </a:r>
          </a:p>
        </p:txBody>
      </p:sp>
      <p:sp>
        <p:nvSpPr>
          <p:cNvPr id="11266" name="Text Box 3"/>
          <p:cNvSpPr txBox="1"/>
          <p:nvPr/>
        </p:nvSpPr>
        <p:spPr>
          <a:xfrm>
            <a:off x="323850" y="0"/>
            <a:ext cx="8424863" cy="915988"/>
          </a:xfrm>
          <a:prstGeom prst="rect">
            <a:avLst/>
          </a:prstGeom>
          <a:noFill/>
          <a:ln w="9525">
            <a:noFill/>
          </a:ln>
        </p:spPr>
        <p:txBody>
          <a:bodyPr anchor="t">
            <a:spAutoFit/>
          </a:bodyPr>
          <a:lstStyle/>
          <a:p>
            <a:r>
              <a:rPr lang="zh-CN" altLang="en-US" sz="1800" dirty="0">
                <a:solidFill>
                  <a:srgbClr val="050000"/>
                </a:solidFill>
                <a:latin typeface="Arial" panose="020B0604020202020204" pitchFamily="34" charset="0"/>
                <a:ea typeface="黑体" panose="02010609060101010101" pitchFamily="2" charset="-122"/>
              </a:rPr>
              <a:t>陈胜者，阳城人也，字涉。吴广者，阳夏人也，字叔。陈涉少时，尝与人佣耕，辍耕之垄上，怅恨久之，曰：“苟富贵，无相忘。”佣者笑而应曰：“若为佣耕，何富贵也？”陈涉太息曰：“嗟乎，燕雀安知鸿鹄之志哉！”</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2"/>
          <p:cNvSpPr txBox="1"/>
          <p:nvPr/>
        </p:nvSpPr>
        <p:spPr>
          <a:xfrm>
            <a:off x="2590800" y="304800"/>
            <a:ext cx="3581400" cy="641350"/>
          </a:xfrm>
          <a:prstGeom prst="rect">
            <a:avLst/>
          </a:prstGeom>
          <a:noFill/>
          <a:ln w="9525">
            <a:noFill/>
          </a:ln>
        </p:spPr>
        <p:txBody>
          <a:bodyPr anchor="t">
            <a:spAutoFit/>
          </a:bodyPr>
          <a:lstStyle/>
          <a:p>
            <a:pPr algn="ctr"/>
            <a:r>
              <a:rPr lang="zh-CN" altLang="en-US" sz="3600" b="1" dirty="0">
                <a:solidFill>
                  <a:srgbClr val="FF0000"/>
                </a:solidFill>
                <a:latin typeface="Arial" panose="020B0604020202020204" pitchFamily="34" charset="0"/>
                <a:ea typeface="楷体_GB2312" pitchFamily="49" charset="-122"/>
              </a:rPr>
              <a:t>二、一词多义</a:t>
            </a:r>
          </a:p>
        </p:txBody>
      </p:sp>
      <p:sp>
        <p:nvSpPr>
          <p:cNvPr id="151555" name="Text Box 3"/>
          <p:cNvSpPr txBox="1"/>
          <p:nvPr/>
        </p:nvSpPr>
        <p:spPr>
          <a:xfrm>
            <a:off x="0" y="762000"/>
            <a:ext cx="3854450" cy="5035550"/>
          </a:xfrm>
          <a:prstGeom prst="rect">
            <a:avLst/>
          </a:prstGeom>
          <a:noFill/>
          <a:ln w="9525">
            <a:noFill/>
          </a:ln>
        </p:spPr>
        <p:txBody>
          <a:bodyPr wrap="none" anchor="t">
            <a:spAutoFit/>
          </a:bodyPr>
          <a:lstStyle/>
          <a:p>
            <a:r>
              <a:rPr lang="en-US" altLang="zh-CN" sz="3600" b="1" dirty="0">
                <a:solidFill>
                  <a:srgbClr val="0000FF"/>
                </a:solidFill>
                <a:latin typeface="楷体_GB2312" pitchFamily="49" charset="-122"/>
                <a:ea typeface="楷体_GB2312" pitchFamily="49" charset="-122"/>
              </a:rPr>
              <a:t>7</a:t>
            </a:r>
            <a:r>
              <a:rPr lang="zh-CN" altLang="en-US" sz="3600" b="1" dirty="0">
                <a:solidFill>
                  <a:srgbClr val="0000FF"/>
                </a:solidFill>
                <a:latin typeface="楷体_GB2312" pitchFamily="49" charset="-122"/>
                <a:ea typeface="楷体_GB2312" pitchFamily="49" charset="-122"/>
              </a:rPr>
              <a:t>为</a:t>
            </a:r>
          </a:p>
          <a:p>
            <a:r>
              <a:rPr lang="zh-CN" altLang="en-US" sz="3600" b="1" dirty="0">
                <a:solidFill>
                  <a:srgbClr val="0000FF"/>
                </a:solidFill>
                <a:latin typeface="楷体_GB2312" pitchFamily="49" charset="-122"/>
                <a:ea typeface="楷体_GB2312" pitchFamily="49" charset="-122"/>
              </a:rPr>
              <a:t>皆次当行，</a:t>
            </a:r>
            <a:r>
              <a:rPr lang="zh-CN" altLang="en-US" sz="3600" b="1" dirty="0">
                <a:solidFill>
                  <a:srgbClr val="FF0000"/>
                </a:solidFill>
                <a:latin typeface="楷体_GB2312" pitchFamily="49" charset="-122"/>
                <a:ea typeface="楷体_GB2312" pitchFamily="49" charset="-122"/>
              </a:rPr>
              <a:t>为</a:t>
            </a:r>
            <a:r>
              <a:rPr lang="zh-CN" altLang="en-US" sz="3600" b="1" dirty="0">
                <a:solidFill>
                  <a:srgbClr val="0000FF"/>
                </a:solidFill>
                <a:latin typeface="楷体_GB2312" pitchFamily="49" charset="-122"/>
                <a:ea typeface="楷体_GB2312" pitchFamily="49" charset="-122"/>
              </a:rPr>
              <a:t>屯长</a:t>
            </a:r>
          </a:p>
          <a:p>
            <a:r>
              <a:rPr lang="zh-CN" altLang="en-US" sz="3600" b="1" dirty="0">
                <a:solidFill>
                  <a:srgbClr val="FF0000"/>
                </a:solidFill>
                <a:latin typeface="楷体_GB2312" pitchFamily="49" charset="-122"/>
                <a:ea typeface="楷体_GB2312" pitchFamily="49" charset="-122"/>
              </a:rPr>
              <a:t>为</a:t>
            </a:r>
            <a:r>
              <a:rPr lang="zh-CN" altLang="en-US" sz="3600" b="1" dirty="0">
                <a:solidFill>
                  <a:srgbClr val="0000FF"/>
                </a:solidFill>
                <a:latin typeface="楷体_GB2312" pitchFamily="49" charset="-122"/>
                <a:ea typeface="楷体_GB2312" pitchFamily="49" charset="-122"/>
              </a:rPr>
              <a:t>天下唱 </a:t>
            </a:r>
          </a:p>
          <a:p>
            <a:r>
              <a:rPr lang="zh-CN" altLang="en-US" sz="3600" b="1" dirty="0">
                <a:solidFill>
                  <a:srgbClr val="0000FF"/>
                </a:solidFill>
                <a:latin typeface="楷体_GB2312" pitchFamily="49" charset="-122"/>
                <a:ea typeface="楷体_GB2312" pitchFamily="49" charset="-122"/>
              </a:rPr>
              <a:t>若</a:t>
            </a:r>
            <a:r>
              <a:rPr lang="zh-CN" altLang="en-US" sz="3600" b="1" dirty="0">
                <a:solidFill>
                  <a:srgbClr val="FF0000"/>
                </a:solidFill>
                <a:latin typeface="楷体_GB2312" pitchFamily="49" charset="-122"/>
                <a:ea typeface="楷体_GB2312" pitchFamily="49" charset="-122"/>
              </a:rPr>
              <a:t>为</a:t>
            </a:r>
            <a:r>
              <a:rPr lang="zh-CN" altLang="en-US" sz="3600" b="1" dirty="0">
                <a:solidFill>
                  <a:srgbClr val="0000FF"/>
                </a:solidFill>
                <a:latin typeface="楷体_GB2312" pitchFamily="49" charset="-122"/>
                <a:ea typeface="楷体_GB2312" pitchFamily="49" charset="-122"/>
              </a:rPr>
              <a:t>佣耕</a:t>
            </a:r>
          </a:p>
          <a:p>
            <a:r>
              <a:rPr lang="zh-CN" altLang="en-US" sz="3600" b="1" dirty="0">
                <a:solidFill>
                  <a:srgbClr val="0000FF"/>
                </a:solidFill>
                <a:latin typeface="楷体_GB2312" pitchFamily="49" charset="-122"/>
                <a:ea typeface="楷体_GB2312" pitchFamily="49" charset="-122"/>
              </a:rPr>
              <a:t>号</a:t>
            </a:r>
            <a:r>
              <a:rPr lang="zh-CN" altLang="en-US" sz="3600" b="1" dirty="0">
                <a:solidFill>
                  <a:srgbClr val="FF0000"/>
                </a:solidFill>
                <a:latin typeface="楷体_GB2312" pitchFamily="49" charset="-122"/>
                <a:ea typeface="楷体_GB2312" pitchFamily="49" charset="-122"/>
              </a:rPr>
              <a:t>为</a:t>
            </a:r>
            <a:r>
              <a:rPr lang="zh-CN" altLang="en-US" sz="3600" b="1" dirty="0">
                <a:solidFill>
                  <a:srgbClr val="0000FF"/>
                </a:solidFill>
                <a:latin typeface="楷体_GB2312" pitchFamily="49" charset="-122"/>
                <a:ea typeface="楷体_GB2312" pitchFamily="49" charset="-122"/>
              </a:rPr>
              <a:t>张楚</a:t>
            </a:r>
          </a:p>
          <a:p>
            <a:r>
              <a:rPr lang="zh-CN" altLang="en-US" sz="3600" b="1" dirty="0">
                <a:solidFill>
                  <a:srgbClr val="FF0000"/>
                </a:solidFill>
                <a:latin typeface="楷体_GB2312" pitchFamily="49" charset="-122"/>
                <a:ea typeface="楷体_GB2312" pitchFamily="49" charset="-122"/>
              </a:rPr>
              <a:t>为</a:t>
            </a:r>
            <a:r>
              <a:rPr lang="zh-CN" altLang="en-US" sz="3600" b="1" dirty="0">
                <a:solidFill>
                  <a:srgbClr val="0000FF"/>
                </a:solidFill>
                <a:latin typeface="楷体_GB2312" pitchFamily="49" charset="-122"/>
                <a:ea typeface="楷体_GB2312" pitchFamily="49" charset="-122"/>
              </a:rPr>
              <a:t>坛而盟</a:t>
            </a:r>
          </a:p>
          <a:p>
            <a:r>
              <a:rPr lang="en-US" altLang="zh-CN" sz="3600" b="1" dirty="0">
                <a:solidFill>
                  <a:srgbClr val="0000FF"/>
                </a:solidFill>
                <a:latin typeface="楷体_GB2312" pitchFamily="49" charset="-122"/>
                <a:ea typeface="楷体_GB2312" pitchFamily="49" charset="-122"/>
              </a:rPr>
              <a:t>8</a:t>
            </a:r>
            <a:r>
              <a:rPr lang="zh-CN" altLang="en-US" sz="3600" b="1" dirty="0">
                <a:solidFill>
                  <a:srgbClr val="0000FF"/>
                </a:solidFill>
                <a:latin typeface="楷体_GB2312" pitchFamily="49" charset="-122"/>
                <a:ea typeface="楷体_GB2312" pitchFamily="49" charset="-122"/>
              </a:rPr>
              <a:t>然</a:t>
            </a:r>
          </a:p>
          <a:p>
            <a:r>
              <a:rPr lang="zh-CN" altLang="en-US" sz="3600" b="1" dirty="0">
                <a:solidFill>
                  <a:srgbClr val="0000FF"/>
                </a:solidFill>
                <a:latin typeface="楷体_GB2312" pitchFamily="49" charset="-122"/>
                <a:ea typeface="楷体_GB2312" pitchFamily="49" charset="-122"/>
              </a:rPr>
              <a:t>吴广以为</a:t>
            </a:r>
            <a:r>
              <a:rPr lang="zh-CN" altLang="en-US" sz="3600" b="1" dirty="0">
                <a:solidFill>
                  <a:srgbClr val="FF0000"/>
                </a:solidFill>
                <a:latin typeface="楷体_GB2312" pitchFamily="49" charset="-122"/>
                <a:ea typeface="楷体_GB2312" pitchFamily="49" charset="-122"/>
              </a:rPr>
              <a:t>然</a:t>
            </a:r>
          </a:p>
          <a:p>
            <a:r>
              <a:rPr lang="zh-CN" altLang="en-US" sz="3600" b="1" dirty="0">
                <a:solidFill>
                  <a:srgbClr val="FF0000"/>
                </a:solidFill>
                <a:latin typeface="楷体_GB2312" pitchFamily="49" charset="-122"/>
                <a:ea typeface="楷体_GB2312" pitchFamily="49" charset="-122"/>
              </a:rPr>
              <a:t>然</a:t>
            </a:r>
            <a:r>
              <a:rPr lang="zh-CN" altLang="en-US" sz="3600" b="1" dirty="0">
                <a:solidFill>
                  <a:srgbClr val="0000FF"/>
                </a:solidFill>
                <a:latin typeface="楷体_GB2312" pitchFamily="49" charset="-122"/>
                <a:ea typeface="楷体_GB2312" pitchFamily="49" charset="-122"/>
              </a:rPr>
              <a:t>足下卜之鬼乎</a:t>
            </a:r>
            <a:r>
              <a:rPr lang="zh-CN" altLang="en-US" sz="3600" b="1" dirty="0">
                <a:latin typeface="楷体_GB2312" pitchFamily="49" charset="-122"/>
                <a:ea typeface="楷体_GB2312" pitchFamily="49" charset="-122"/>
              </a:rPr>
              <a:t> </a:t>
            </a:r>
          </a:p>
        </p:txBody>
      </p:sp>
      <p:sp>
        <p:nvSpPr>
          <p:cNvPr id="151556" name="Text Box 4"/>
          <p:cNvSpPr txBox="1"/>
          <p:nvPr/>
        </p:nvSpPr>
        <p:spPr>
          <a:xfrm>
            <a:off x="3810000" y="1295400"/>
            <a:ext cx="1371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担任</a:t>
            </a:r>
          </a:p>
        </p:txBody>
      </p:sp>
      <p:sp>
        <p:nvSpPr>
          <p:cNvPr id="75780"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1558" name="Text Box 6"/>
          <p:cNvSpPr txBox="1"/>
          <p:nvPr/>
        </p:nvSpPr>
        <p:spPr>
          <a:xfrm>
            <a:off x="1981200" y="1752600"/>
            <a:ext cx="12192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向</a:t>
            </a:r>
          </a:p>
        </p:txBody>
      </p:sp>
      <p:sp>
        <p:nvSpPr>
          <p:cNvPr id="75782"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1560" name="Text Box 8"/>
          <p:cNvSpPr txBox="1"/>
          <p:nvPr/>
        </p:nvSpPr>
        <p:spPr>
          <a:xfrm>
            <a:off x="1981200" y="2286000"/>
            <a:ext cx="642938"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被</a:t>
            </a:r>
          </a:p>
        </p:txBody>
      </p:sp>
      <p:sp>
        <p:nvSpPr>
          <p:cNvPr id="151561" name="Text Box 9"/>
          <p:cNvSpPr txBox="1"/>
          <p:nvPr/>
        </p:nvSpPr>
        <p:spPr>
          <a:xfrm>
            <a:off x="1905000" y="2895600"/>
            <a:ext cx="12954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称作</a:t>
            </a:r>
          </a:p>
        </p:txBody>
      </p:sp>
      <p:sp>
        <p:nvSpPr>
          <p:cNvPr id="151562" name="Text Box 10"/>
          <p:cNvSpPr txBox="1"/>
          <p:nvPr/>
        </p:nvSpPr>
        <p:spPr>
          <a:xfrm>
            <a:off x="1905000" y="3505200"/>
            <a:ext cx="642938"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筑</a:t>
            </a:r>
          </a:p>
        </p:txBody>
      </p:sp>
      <p:sp>
        <p:nvSpPr>
          <p:cNvPr id="151563" name="Text Box 11"/>
          <p:cNvSpPr txBox="1"/>
          <p:nvPr/>
        </p:nvSpPr>
        <p:spPr>
          <a:xfrm>
            <a:off x="2514600" y="4572000"/>
            <a:ext cx="14478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正确</a:t>
            </a:r>
          </a:p>
        </p:txBody>
      </p:sp>
      <p:sp>
        <p:nvSpPr>
          <p:cNvPr id="151564" name="Text Box 12"/>
          <p:cNvSpPr txBox="1"/>
          <p:nvPr/>
        </p:nvSpPr>
        <p:spPr>
          <a:xfrm>
            <a:off x="3352800" y="5181600"/>
            <a:ext cx="1371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然而</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dissolve">
                                      <p:cBhvr>
                                        <p:cTn id="7" dur="500"/>
                                        <p:tgtEl>
                                          <p:spTgt spid="15155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1556"/>
                                        </p:tgtEl>
                                        <p:attrNameLst>
                                          <p:attrName>style.visibility</p:attrName>
                                        </p:attrNameLst>
                                      </p:cBhvr>
                                      <p:to>
                                        <p:strVal val="visible"/>
                                      </p:to>
                                    </p:set>
                                    <p:animEffect transition="in" filter="dissolve">
                                      <p:cBhvr>
                                        <p:cTn id="12" dur="500"/>
                                        <p:tgtEl>
                                          <p:spTgt spid="151556"/>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51558"/>
                                        </p:tgtEl>
                                        <p:attrNameLst>
                                          <p:attrName>style.visibility</p:attrName>
                                        </p:attrNameLst>
                                      </p:cBhvr>
                                      <p:to>
                                        <p:strVal val="visible"/>
                                      </p:to>
                                    </p:set>
                                    <p:animEffect transition="in" filter="checkerboard(across)">
                                      <p:cBhvr>
                                        <p:cTn id="17" dur="500"/>
                                        <p:tgtEl>
                                          <p:spTgt spid="151558"/>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51560"/>
                                        </p:tgtEl>
                                        <p:attrNameLst>
                                          <p:attrName>style.visibility</p:attrName>
                                        </p:attrNameLst>
                                      </p:cBhvr>
                                      <p:to>
                                        <p:strVal val="visible"/>
                                      </p:to>
                                    </p:set>
                                    <p:animEffect transition="in" filter="diamond(in)">
                                      <p:cBhvr>
                                        <p:cTn id="22" dur="2000"/>
                                        <p:tgtEl>
                                          <p:spTgt spid="151560"/>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1561"/>
                                        </p:tgtEl>
                                        <p:attrNameLst>
                                          <p:attrName>style.visibility</p:attrName>
                                        </p:attrNameLst>
                                      </p:cBhvr>
                                      <p:to>
                                        <p:strVal val="visible"/>
                                      </p:to>
                                    </p:set>
                                    <p:animEffect transition="in" filter="box(in)">
                                      <p:cBhvr>
                                        <p:cTn id="27" dur="500"/>
                                        <p:tgtEl>
                                          <p:spTgt spid="151561"/>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1562"/>
                                        </p:tgtEl>
                                        <p:attrNameLst>
                                          <p:attrName>style.visibility</p:attrName>
                                        </p:attrNameLst>
                                      </p:cBhvr>
                                      <p:to>
                                        <p:strVal val="visible"/>
                                      </p:to>
                                    </p:set>
                                    <p:animEffect transition="in" filter="box(in)">
                                      <p:cBhvr>
                                        <p:cTn id="32" dur="500"/>
                                        <p:tgtEl>
                                          <p:spTgt spid="151562"/>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1563"/>
                                        </p:tgtEl>
                                        <p:attrNameLst>
                                          <p:attrName>style.visibility</p:attrName>
                                        </p:attrNameLst>
                                      </p:cBhvr>
                                      <p:to>
                                        <p:strVal val="visible"/>
                                      </p:to>
                                    </p:set>
                                    <p:animEffect transition="in" filter="box(in)">
                                      <p:cBhvr>
                                        <p:cTn id="37" dur="500"/>
                                        <p:tgtEl>
                                          <p:spTgt spid="151563"/>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51564"/>
                                        </p:tgtEl>
                                        <p:attrNameLst>
                                          <p:attrName>style.visibility</p:attrName>
                                        </p:attrNameLst>
                                      </p:cBhvr>
                                      <p:to>
                                        <p:strVal val="visible"/>
                                      </p:to>
                                    </p:set>
                                    <p:animEffect transition="in" filter="box(in)">
                                      <p:cBhvr>
                                        <p:cTn id="42" dur="500"/>
                                        <p:tgtEl>
                                          <p:spTgt spid="151564"/>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p:bldP spid="151556" grpId="0"/>
      <p:bldP spid="151558" grpId="0"/>
      <p:bldP spid="151560" grpId="0"/>
      <p:bldP spid="151561" grpId="0"/>
      <p:bldP spid="151562" grpId="0"/>
      <p:bldP spid="151563" grpId="0"/>
      <p:bldP spid="15156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ext Box 2"/>
          <p:cNvSpPr txBox="1"/>
          <p:nvPr/>
        </p:nvSpPr>
        <p:spPr>
          <a:xfrm>
            <a:off x="2667000" y="228600"/>
            <a:ext cx="3352800" cy="641350"/>
          </a:xfrm>
          <a:prstGeom prst="rect">
            <a:avLst/>
          </a:prstGeom>
          <a:noFill/>
          <a:ln w="9525">
            <a:noFill/>
          </a:ln>
        </p:spPr>
        <p:txBody>
          <a:bodyPr anchor="t">
            <a:spAutoFit/>
          </a:bodyPr>
          <a:lstStyle/>
          <a:p>
            <a:pPr algn="ctr"/>
            <a:r>
              <a:rPr lang="zh-CN" altLang="en-US" sz="3600" b="1" dirty="0">
                <a:solidFill>
                  <a:srgbClr val="FF0000"/>
                </a:solidFill>
                <a:latin typeface="Arial" panose="020B0604020202020204" pitchFamily="34" charset="0"/>
                <a:ea typeface="楷体_GB2312" pitchFamily="49" charset="-122"/>
              </a:rPr>
              <a:t>二、一词多义</a:t>
            </a:r>
          </a:p>
        </p:txBody>
      </p:sp>
      <p:sp>
        <p:nvSpPr>
          <p:cNvPr id="152579" name="Text Box 3"/>
          <p:cNvSpPr txBox="1"/>
          <p:nvPr/>
        </p:nvSpPr>
        <p:spPr>
          <a:xfrm>
            <a:off x="0" y="585788"/>
            <a:ext cx="5080000" cy="5945187"/>
          </a:xfrm>
          <a:prstGeom prst="rect">
            <a:avLst/>
          </a:prstGeom>
          <a:noFill/>
          <a:ln w="9525">
            <a:noFill/>
          </a:ln>
        </p:spPr>
        <p:txBody>
          <a:bodyPr wrap="none" anchor="t">
            <a:spAutoFit/>
          </a:bodyPr>
          <a:lstStyle/>
          <a:p>
            <a:r>
              <a:rPr lang="en-US" altLang="zh-CN" sz="3200" b="1" dirty="0">
                <a:solidFill>
                  <a:srgbClr val="0000FF"/>
                </a:solidFill>
                <a:latin typeface="黑体" panose="02010609060101010101" pitchFamily="2" charset="-122"/>
                <a:ea typeface="黑体" panose="02010609060101010101" pitchFamily="2" charset="-122"/>
              </a:rPr>
              <a:t>9</a:t>
            </a:r>
            <a:r>
              <a:rPr lang="zh-CN" altLang="en-US" sz="3200" b="1" dirty="0">
                <a:solidFill>
                  <a:srgbClr val="FF0000"/>
                </a:solidFill>
                <a:latin typeface="黑体" panose="02010609060101010101" pitchFamily="2" charset="-122"/>
                <a:ea typeface="黑体" panose="02010609060101010101" pitchFamily="2" charset="-122"/>
              </a:rPr>
              <a:t>次</a:t>
            </a:r>
          </a:p>
          <a:p>
            <a:r>
              <a:rPr lang="zh-CN" altLang="en-US" sz="3200" b="1" dirty="0">
                <a:solidFill>
                  <a:srgbClr val="0000FF"/>
                </a:solidFill>
                <a:latin typeface="黑体" panose="02010609060101010101" pitchFamily="2" charset="-122"/>
                <a:ea typeface="黑体" panose="02010609060101010101" pitchFamily="2" charset="-122"/>
              </a:rPr>
              <a:t>陈胜、吴广皆</a:t>
            </a:r>
            <a:r>
              <a:rPr lang="zh-CN" altLang="en-US" sz="3200" b="1" dirty="0">
                <a:solidFill>
                  <a:srgbClr val="FF0000"/>
                </a:solidFill>
                <a:latin typeface="黑体" panose="02010609060101010101" pitchFamily="2" charset="-122"/>
                <a:ea typeface="黑体" panose="02010609060101010101" pitchFamily="2" charset="-122"/>
              </a:rPr>
              <a:t>次</a:t>
            </a:r>
            <a:r>
              <a:rPr lang="zh-CN" altLang="en-US" sz="3200" b="1" dirty="0">
                <a:solidFill>
                  <a:srgbClr val="0000FF"/>
                </a:solidFill>
                <a:latin typeface="黑体" panose="02010609060101010101" pitchFamily="2" charset="-122"/>
                <a:ea typeface="黑体" panose="02010609060101010101" pitchFamily="2" charset="-122"/>
              </a:rPr>
              <a:t>当行</a:t>
            </a:r>
          </a:p>
          <a:p>
            <a:r>
              <a:rPr lang="zh-CN" altLang="en-US" sz="3200" b="1" dirty="0">
                <a:solidFill>
                  <a:srgbClr val="0000FF"/>
                </a:solidFill>
                <a:latin typeface="黑体" panose="02010609060101010101" pitchFamily="2" charset="-122"/>
                <a:ea typeface="黑体" panose="02010609060101010101" pitchFamily="2" charset="-122"/>
              </a:rPr>
              <a:t>又间令吴广之</a:t>
            </a:r>
            <a:r>
              <a:rPr lang="zh-CN" altLang="en-US" sz="3200" b="1" dirty="0">
                <a:solidFill>
                  <a:srgbClr val="FF0000"/>
                </a:solidFill>
                <a:latin typeface="黑体" panose="02010609060101010101" pitchFamily="2" charset="-122"/>
                <a:ea typeface="黑体" panose="02010609060101010101" pitchFamily="2" charset="-122"/>
              </a:rPr>
              <a:t>次</a:t>
            </a:r>
            <a:r>
              <a:rPr lang="zh-CN" altLang="en-US" sz="3200" b="1" dirty="0">
                <a:solidFill>
                  <a:srgbClr val="0000FF"/>
                </a:solidFill>
                <a:latin typeface="黑体" panose="02010609060101010101" pitchFamily="2" charset="-122"/>
                <a:ea typeface="黑体" panose="02010609060101010101" pitchFamily="2" charset="-122"/>
              </a:rPr>
              <a:t>所旁丛祠中</a:t>
            </a:r>
          </a:p>
          <a:p>
            <a:pPr>
              <a:lnSpc>
                <a:spcPct val="150000"/>
              </a:lnSpc>
            </a:pPr>
            <a:r>
              <a:rPr lang="en-US" altLang="zh-CN" sz="3200" b="1" dirty="0">
                <a:solidFill>
                  <a:srgbClr val="0000FF"/>
                </a:solidFill>
                <a:latin typeface="黑体" panose="02010609060101010101" pitchFamily="2" charset="-122"/>
                <a:ea typeface="黑体" panose="02010609060101010101" pitchFamily="2" charset="-122"/>
              </a:rPr>
              <a:t>10</a:t>
            </a:r>
            <a:r>
              <a:rPr lang="zh-CN" altLang="en-US" sz="3200" b="1" dirty="0">
                <a:solidFill>
                  <a:srgbClr val="FF0000"/>
                </a:solidFill>
                <a:latin typeface="黑体" panose="02010609060101010101" pitchFamily="2" charset="-122"/>
                <a:ea typeface="黑体" panose="02010609060101010101" pitchFamily="2" charset="-122"/>
              </a:rPr>
              <a:t>书</a:t>
            </a:r>
          </a:p>
          <a:p>
            <a:pPr>
              <a:lnSpc>
                <a:spcPct val="150000"/>
              </a:lnSpc>
            </a:pPr>
            <a:r>
              <a:rPr lang="zh-CN" altLang="en-US" sz="3200" b="1" dirty="0">
                <a:solidFill>
                  <a:srgbClr val="0000FF"/>
                </a:solidFill>
                <a:latin typeface="黑体" panose="02010609060101010101" pitchFamily="2" charset="-122"/>
                <a:ea typeface="黑体" panose="02010609060101010101" pitchFamily="2" charset="-122"/>
              </a:rPr>
              <a:t>乃丹</a:t>
            </a:r>
            <a:r>
              <a:rPr lang="zh-CN" altLang="en-US" sz="3200" b="1" dirty="0">
                <a:solidFill>
                  <a:srgbClr val="FF0000"/>
                </a:solidFill>
                <a:latin typeface="黑体" panose="02010609060101010101" pitchFamily="2" charset="-122"/>
                <a:ea typeface="黑体" panose="02010609060101010101" pitchFamily="2" charset="-122"/>
              </a:rPr>
              <a:t>书</a:t>
            </a:r>
            <a:r>
              <a:rPr lang="zh-CN" altLang="en-US" sz="3200" b="1" dirty="0">
                <a:solidFill>
                  <a:srgbClr val="0000FF"/>
                </a:solidFill>
                <a:latin typeface="黑体" panose="02010609060101010101" pitchFamily="2" charset="-122"/>
                <a:ea typeface="黑体" panose="02010609060101010101" pitchFamily="2" charset="-122"/>
              </a:rPr>
              <a:t>帛曰</a:t>
            </a:r>
            <a:r>
              <a:rPr lang="zh-CN" altLang="en-US" sz="3200" b="1" dirty="0">
                <a:solidFill>
                  <a:srgbClr val="0000FF"/>
                </a:solidFill>
                <a:latin typeface="Arial" panose="020B0604020202020204" pitchFamily="34" charset="0"/>
                <a:ea typeface="黑体" panose="02010609060101010101" pitchFamily="2" charset="-122"/>
              </a:rPr>
              <a:t>“</a:t>
            </a:r>
            <a:r>
              <a:rPr lang="zh-CN" altLang="en-US" sz="3200" b="1" dirty="0">
                <a:solidFill>
                  <a:srgbClr val="0000FF"/>
                </a:solidFill>
                <a:latin typeface="黑体" panose="02010609060101010101" pitchFamily="2" charset="-122"/>
                <a:ea typeface="黑体" panose="02010609060101010101" pitchFamily="2" charset="-122"/>
              </a:rPr>
              <a:t>陈胜王</a:t>
            </a:r>
            <a:r>
              <a:rPr lang="zh-CN" altLang="en-US" sz="3200" b="1" dirty="0">
                <a:solidFill>
                  <a:srgbClr val="0000FF"/>
                </a:solidFill>
                <a:latin typeface="Arial" panose="020B0604020202020204" pitchFamily="34" charset="0"/>
                <a:ea typeface="黑体" panose="02010609060101010101" pitchFamily="2" charset="-122"/>
              </a:rPr>
              <a:t>”</a:t>
            </a:r>
            <a:endParaRPr lang="zh-CN" altLang="en-US" sz="3200" b="1" dirty="0">
              <a:solidFill>
                <a:srgbClr val="0000FF"/>
              </a:solidFill>
              <a:latin typeface="黑体" panose="02010609060101010101" pitchFamily="2" charset="-122"/>
              <a:ea typeface="黑体" panose="02010609060101010101" pitchFamily="2" charset="-122"/>
            </a:endParaRPr>
          </a:p>
          <a:p>
            <a:pPr>
              <a:lnSpc>
                <a:spcPct val="150000"/>
              </a:lnSpc>
            </a:pPr>
            <a:r>
              <a:rPr lang="zh-CN" altLang="en-US" sz="3200" b="1" dirty="0">
                <a:solidFill>
                  <a:srgbClr val="0000FF"/>
                </a:solidFill>
                <a:latin typeface="黑体" panose="02010609060101010101" pitchFamily="2" charset="-122"/>
                <a:ea typeface="黑体" panose="02010609060101010101" pitchFamily="2" charset="-122"/>
              </a:rPr>
              <a:t>得鱼腹中</a:t>
            </a:r>
            <a:r>
              <a:rPr lang="zh-CN" altLang="en-US" sz="3200" b="1" dirty="0">
                <a:solidFill>
                  <a:srgbClr val="FF0000"/>
                </a:solidFill>
                <a:latin typeface="黑体" panose="02010609060101010101" pitchFamily="2" charset="-122"/>
                <a:ea typeface="黑体" panose="02010609060101010101" pitchFamily="2" charset="-122"/>
              </a:rPr>
              <a:t>书</a:t>
            </a:r>
          </a:p>
          <a:p>
            <a:pPr>
              <a:lnSpc>
                <a:spcPct val="150000"/>
              </a:lnSpc>
            </a:pPr>
            <a:r>
              <a:rPr lang="en-US" altLang="zh-CN" sz="3200" b="1" dirty="0">
                <a:solidFill>
                  <a:srgbClr val="0000FF"/>
                </a:solidFill>
                <a:latin typeface="黑体" panose="02010609060101010101" pitchFamily="2" charset="-122"/>
                <a:ea typeface="黑体" panose="02010609060101010101" pitchFamily="2" charset="-122"/>
              </a:rPr>
              <a:t>11</a:t>
            </a:r>
            <a:r>
              <a:rPr lang="zh-CN" altLang="en-US" sz="3200" b="1" dirty="0">
                <a:solidFill>
                  <a:srgbClr val="FF0000"/>
                </a:solidFill>
                <a:latin typeface="黑体" panose="02010609060101010101" pitchFamily="2" charset="-122"/>
                <a:ea typeface="黑体" panose="02010609060101010101" pitchFamily="2" charset="-122"/>
              </a:rPr>
              <a:t>欲</a:t>
            </a:r>
          </a:p>
          <a:p>
            <a:pPr>
              <a:lnSpc>
                <a:spcPct val="150000"/>
              </a:lnSpc>
            </a:pPr>
            <a:r>
              <a:rPr lang="zh-CN" altLang="en-US" sz="3200" b="1" dirty="0">
                <a:solidFill>
                  <a:srgbClr val="0000FF"/>
                </a:solidFill>
                <a:latin typeface="黑体" panose="02010609060101010101" pitchFamily="2" charset="-122"/>
                <a:ea typeface="黑体" panose="02010609060101010101" pitchFamily="2" charset="-122"/>
              </a:rPr>
              <a:t>从民</a:t>
            </a:r>
            <a:r>
              <a:rPr lang="zh-CN" altLang="en-US" sz="3200" b="1" dirty="0">
                <a:solidFill>
                  <a:srgbClr val="FF0000"/>
                </a:solidFill>
                <a:latin typeface="黑体" panose="02010609060101010101" pitchFamily="2" charset="-122"/>
                <a:ea typeface="黑体" panose="02010609060101010101" pitchFamily="2" charset="-122"/>
              </a:rPr>
              <a:t>欲</a:t>
            </a:r>
            <a:r>
              <a:rPr lang="zh-CN" altLang="en-US" sz="3200" b="1" dirty="0">
                <a:solidFill>
                  <a:srgbClr val="0000FF"/>
                </a:solidFill>
                <a:latin typeface="黑体" panose="02010609060101010101" pitchFamily="2" charset="-122"/>
                <a:ea typeface="黑体" panose="02010609060101010101" pitchFamily="2" charset="-122"/>
              </a:rPr>
              <a:t>也</a:t>
            </a:r>
          </a:p>
          <a:p>
            <a:pPr>
              <a:lnSpc>
                <a:spcPct val="150000"/>
              </a:lnSpc>
            </a:pPr>
            <a:r>
              <a:rPr lang="zh-CN" altLang="en-US" sz="3200" b="1" dirty="0">
                <a:solidFill>
                  <a:srgbClr val="0000FF"/>
                </a:solidFill>
                <a:latin typeface="黑体" panose="02010609060101010101" pitchFamily="2" charset="-122"/>
                <a:ea typeface="黑体" panose="02010609060101010101" pitchFamily="2" charset="-122"/>
              </a:rPr>
              <a:t>广故数言</a:t>
            </a:r>
            <a:r>
              <a:rPr lang="zh-CN" altLang="en-US" sz="3200" b="1" dirty="0">
                <a:solidFill>
                  <a:srgbClr val="FF0000"/>
                </a:solidFill>
                <a:latin typeface="黑体" panose="02010609060101010101" pitchFamily="2" charset="-122"/>
                <a:ea typeface="黑体" panose="02010609060101010101" pitchFamily="2" charset="-122"/>
              </a:rPr>
              <a:t>欲</a:t>
            </a:r>
            <a:r>
              <a:rPr lang="zh-CN" altLang="en-US" sz="3200" b="1" dirty="0">
                <a:solidFill>
                  <a:srgbClr val="0000FF"/>
                </a:solidFill>
                <a:latin typeface="黑体" panose="02010609060101010101" pitchFamily="2" charset="-122"/>
                <a:ea typeface="黑体" panose="02010609060101010101" pitchFamily="2" charset="-122"/>
              </a:rPr>
              <a:t>亡 </a:t>
            </a:r>
          </a:p>
        </p:txBody>
      </p:sp>
      <p:sp>
        <p:nvSpPr>
          <p:cNvPr id="152580" name="Text Box 4"/>
          <p:cNvSpPr txBox="1"/>
          <p:nvPr/>
        </p:nvSpPr>
        <p:spPr>
          <a:xfrm>
            <a:off x="4953000" y="1042988"/>
            <a:ext cx="1295400" cy="579437"/>
          </a:xfrm>
          <a:prstGeom prst="rect">
            <a:avLst/>
          </a:prstGeom>
          <a:noFill/>
          <a:ln w="9525">
            <a:noFill/>
          </a:ln>
        </p:spPr>
        <p:txBody>
          <a:bodyPr anchor="t">
            <a:spAutoFit/>
          </a:bodyPr>
          <a:lstStyle/>
          <a:p>
            <a:r>
              <a:rPr lang="zh-CN" altLang="en-US" sz="3200" b="1" dirty="0">
                <a:solidFill>
                  <a:srgbClr val="FF0000"/>
                </a:solidFill>
                <a:latin typeface="黑体" panose="02010609060101010101" pitchFamily="2" charset="-122"/>
                <a:ea typeface="黑体" panose="02010609060101010101" pitchFamily="2" charset="-122"/>
              </a:rPr>
              <a:t>编次</a:t>
            </a:r>
          </a:p>
        </p:txBody>
      </p:sp>
      <p:sp>
        <p:nvSpPr>
          <p:cNvPr id="76804"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2582" name="Text Box 6"/>
          <p:cNvSpPr txBox="1"/>
          <p:nvPr/>
        </p:nvSpPr>
        <p:spPr>
          <a:xfrm>
            <a:off x="4572000" y="1524000"/>
            <a:ext cx="1816100" cy="584200"/>
          </a:xfrm>
          <a:prstGeom prst="rect">
            <a:avLst/>
          </a:prstGeom>
          <a:noFill/>
          <a:ln w="9525">
            <a:noFill/>
          </a:ln>
        </p:spPr>
        <p:txBody>
          <a:bodyPr wrap="none" anchor="t">
            <a:spAutoFit/>
          </a:bodyPr>
          <a:lstStyle/>
          <a:p>
            <a:r>
              <a:rPr lang="zh-CN" altLang="en-US" sz="3200" b="1" dirty="0">
                <a:solidFill>
                  <a:srgbClr val="FF0000"/>
                </a:solidFill>
                <a:latin typeface="黑体" panose="02010609060101010101" pitchFamily="2" charset="-122"/>
                <a:ea typeface="黑体" panose="02010609060101010101" pitchFamily="2" charset="-122"/>
              </a:rPr>
              <a:t>军队驻扎</a:t>
            </a:r>
          </a:p>
        </p:txBody>
      </p:sp>
      <p:sp>
        <p:nvSpPr>
          <p:cNvPr id="76806"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2584" name="Text Box 8"/>
          <p:cNvSpPr txBox="1"/>
          <p:nvPr/>
        </p:nvSpPr>
        <p:spPr>
          <a:xfrm>
            <a:off x="3886200" y="2971800"/>
            <a:ext cx="642938"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写</a:t>
            </a:r>
          </a:p>
        </p:txBody>
      </p:sp>
      <p:sp>
        <p:nvSpPr>
          <p:cNvPr id="152585" name="Text Box 9"/>
          <p:cNvSpPr txBox="1"/>
          <p:nvPr/>
        </p:nvSpPr>
        <p:spPr>
          <a:xfrm>
            <a:off x="3810000" y="3733800"/>
            <a:ext cx="15240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字条</a:t>
            </a:r>
          </a:p>
        </p:txBody>
      </p:sp>
      <p:sp>
        <p:nvSpPr>
          <p:cNvPr id="152586" name="Text Box 10"/>
          <p:cNvSpPr txBox="1"/>
          <p:nvPr/>
        </p:nvSpPr>
        <p:spPr>
          <a:xfrm>
            <a:off x="3733800" y="5105400"/>
            <a:ext cx="14478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愿望</a:t>
            </a:r>
          </a:p>
        </p:txBody>
      </p:sp>
      <p:sp>
        <p:nvSpPr>
          <p:cNvPr id="152587" name="Text Box 11"/>
          <p:cNvSpPr txBox="1"/>
          <p:nvPr/>
        </p:nvSpPr>
        <p:spPr>
          <a:xfrm>
            <a:off x="3886200" y="5867400"/>
            <a:ext cx="23622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想，想要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2579"/>
                                        </p:tgtEl>
                                        <p:attrNameLst>
                                          <p:attrName>style.visibility</p:attrName>
                                        </p:attrNameLst>
                                      </p:cBhvr>
                                      <p:to>
                                        <p:strVal val="visible"/>
                                      </p:to>
                                    </p:set>
                                    <p:animEffect transition="in" filter="dissolve">
                                      <p:cBhvr>
                                        <p:cTn id="7" dur="500"/>
                                        <p:tgtEl>
                                          <p:spTgt spid="15257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2580"/>
                                        </p:tgtEl>
                                        <p:attrNameLst>
                                          <p:attrName>style.visibility</p:attrName>
                                        </p:attrNameLst>
                                      </p:cBhvr>
                                      <p:to>
                                        <p:strVal val="visible"/>
                                      </p:to>
                                    </p:set>
                                    <p:animEffect transition="in" filter="dissolve">
                                      <p:cBhvr>
                                        <p:cTn id="12" dur="500"/>
                                        <p:tgtEl>
                                          <p:spTgt spid="152580"/>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52582"/>
                                        </p:tgtEl>
                                        <p:attrNameLst>
                                          <p:attrName>style.visibility</p:attrName>
                                        </p:attrNameLst>
                                      </p:cBhvr>
                                      <p:to>
                                        <p:strVal val="visible"/>
                                      </p:to>
                                    </p:set>
                                    <p:animEffect transition="in" filter="checkerboard(across)">
                                      <p:cBhvr>
                                        <p:cTn id="17" dur="500"/>
                                        <p:tgtEl>
                                          <p:spTgt spid="152582"/>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52584"/>
                                        </p:tgtEl>
                                        <p:attrNameLst>
                                          <p:attrName>style.visibility</p:attrName>
                                        </p:attrNameLst>
                                      </p:cBhvr>
                                      <p:to>
                                        <p:strVal val="visible"/>
                                      </p:to>
                                    </p:set>
                                    <p:animEffect transition="in" filter="diamond(in)">
                                      <p:cBhvr>
                                        <p:cTn id="22" dur="2000"/>
                                        <p:tgtEl>
                                          <p:spTgt spid="152584"/>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2585"/>
                                        </p:tgtEl>
                                        <p:attrNameLst>
                                          <p:attrName>style.visibility</p:attrName>
                                        </p:attrNameLst>
                                      </p:cBhvr>
                                      <p:to>
                                        <p:strVal val="visible"/>
                                      </p:to>
                                    </p:set>
                                    <p:animEffect transition="in" filter="box(in)">
                                      <p:cBhvr>
                                        <p:cTn id="27" dur="500"/>
                                        <p:tgtEl>
                                          <p:spTgt spid="152585"/>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2586"/>
                                        </p:tgtEl>
                                        <p:attrNameLst>
                                          <p:attrName>style.visibility</p:attrName>
                                        </p:attrNameLst>
                                      </p:cBhvr>
                                      <p:to>
                                        <p:strVal val="visible"/>
                                      </p:to>
                                    </p:set>
                                    <p:animEffect transition="in" filter="box(in)">
                                      <p:cBhvr>
                                        <p:cTn id="32" dur="500"/>
                                        <p:tgtEl>
                                          <p:spTgt spid="152586"/>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2587"/>
                                        </p:tgtEl>
                                        <p:attrNameLst>
                                          <p:attrName>style.visibility</p:attrName>
                                        </p:attrNameLst>
                                      </p:cBhvr>
                                      <p:to>
                                        <p:strVal val="visible"/>
                                      </p:to>
                                    </p:set>
                                    <p:animEffect transition="in" filter="box(in)">
                                      <p:cBhvr>
                                        <p:cTn id="37" dur="500"/>
                                        <p:tgtEl>
                                          <p:spTgt spid="152587"/>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p:bldP spid="152580" grpId="0"/>
      <p:bldP spid="152582" grpId="0"/>
      <p:bldP spid="152584" grpId="0"/>
      <p:bldP spid="152585" grpId="0"/>
      <p:bldP spid="152586" grpId="0"/>
      <p:bldP spid="15258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ext Box 2"/>
          <p:cNvSpPr txBox="1"/>
          <p:nvPr/>
        </p:nvSpPr>
        <p:spPr>
          <a:xfrm>
            <a:off x="2667000" y="228600"/>
            <a:ext cx="3352800" cy="641350"/>
          </a:xfrm>
          <a:prstGeom prst="rect">
            <a:avLst/>
          </a:prstGeom>
          <a:noFill/>
          <a:ln w="9525">
            <a:noFill/>
          </a:ln>
        </p:spPr>
        <p:txBody>
          <a:bodyPr anchor="t">
            <a:spAutoFit/>
          </a:bodyPr>
          <a:lstStyle/>
          <a:p>
            <a:pPr algn="ctr"/>
            <a:r>
              <a:rPr lang="zh-CN" altLang="en-US" sz="3600" b="1" dirty="0">
                <a:solidFill>
                  <a:srgbClr val="FF0000"/>
                </a:solidFill>
                <a:latin typeface="Arial" panose="020B0604020202020204" pitchFamily="34" charset="0"/>
                <a:ea typeface="楷体_GB2312" pitchFamily="49" charset="-122"/>
              </a:rPr>
              <a:t>二、一词多义</a:t>
            </a:r>
          </a:p>
        </p:txBody>
      </p:sp>
      <p:sp>
        <p:nvSpPr>
          <p:cNvPr id="153603" name="Text Box 3"/>
          <p:cNvSpPr txBox="1"/>
          <p:nvPr/>
        </p:nvSpPr>
        <p:spPr>
          <a:xfrm>
            <a:off x="0" y="533400"/>
            <a:ext cx="4543425" cy="5584825"/>
          </a:xfrm>
          <a:prstGeom prst="rect">
            <a:avLst/>
          </a:prstGeom>
          <a:noFill/>
          <a:ln w="9525">
            <a:noFill/>
          </a:ln>
        </p:spPr>
        <p:txBody>
          <a:bodyPr wrap="none" anchor="t">
            <a:spAutoFit/>
          </a:bodyPr>
          <a:lstStyle/>
          <a:p>
            <a:r>
              <a:rPr lang="en-US" altLang="zh-CN" sz="3600" b="1" dirty="0">
                <a:solidFill>
                  <a:srgbClr val="0000FF"/>
                </a:solidFill>
                <a:latin typeface="楷体_GB2312" pitchFamily="49" charset="-122"/>
                <a:ea typeface="楷体_GB2312" pitchFamily="49" charset="-122"/>
              </a:rPr>
              <a:t>12</a:t>
            </a:r>
            <a:r>
              <a:rPr lang="zh-CN" altLang="en-US" sz="3600" b="1" dirty="0">
                <a:solidFill>
                  <a:srgbClr val="FF0000"/>
                </a:solidFill>
                <a:latin typeface="楷体_GB2312" pitchFamily="49" charset="-122"/>
                <a:ea typeface="楷体_GB2312" pitchFamily="49" charset="-122"/>
              </a:rPr>
              <a:t>行</a:t>
            </a:r>
          </a:p>
          <a:p>
            <a:r>
              <a:rPr lang="zh-CN" altLang="en-US" sz="3600" b="1" dirty="0">
                <a:solidFill>
                  <a:srgbClr val="0000FF"/>
                </a:solidFill>
                <a:latin typeface="楷体_GB2312" pitchFamily="49" charset="-122"/>
                <a:ea typeface="楷体_GB2312" pitchFamily="49" charset="-122"/>
              </a:rPr>
              <a:t>陈胜</a:t>
            </a:r>
            <a:r>
              <a:rPr lang="en-US" altLang="en-US" sz="3600" b="1" dirty="0">
                <a:solidFill>
                  <a:srgbClr val="0000FF"/>
                </a:solidFill>
                <a:latin typeface="楷体_GB2312" pitchFamily="49" charset="-122"/>
                <a:ea typeface="楷体_GB2312" pitchFamily="49" charset="-122"/>
              </a:rPr>
              <a:t>、</a:t>
            </a:r>
            <a:r>
              <a:rPr lang="zh-CN" altLang="en-US" sz="3600" b="1" dirty="0">
                <a:solidFill>
                  <a:srgbClr val="0000FF"/>
                </a:solidFill>
                <a:latin typeface="楷体_GB2312" pitchFamily="49" charset="-122"/>
                <a:ea typeface="楷体_GB2312" pitchFamily="49" charset="-122"/>
              </a:rPr>
              <a:t>吴广皆次当</a:t>
            </a:r>
            <a:r>
              <a:rPr lang="zh-CN" altLang="en-US" sz="3600" b="1" dirty="0">
                <a:solidFill>
                  <a:srgbClr val="FF0000"/>
                </a:solidFill>
                <a:latin typeface="楷体_GB2312" pitchFamily="49" charset="-122"/>
                <a:ea typeface="楷体_GB2312" pitchFamily="49" charset="-122"/>
              </a:rPr>
              <a:t>行</a:t>
            </a:r>
            <a:r>
              <a:rPr lang="zh-CN" altLang="en-US" sz="3600" b="1" dirty="0">
                <a:solidFill>
                  <a:srgbClr val="0000FF"/>
                </a:solidFill>
                <a:latin typeface="楷体_GB2312" pitchFamily="49" charset="-122"/>
                <a:ea typeface="楷体_GB2312" pitchFamily="49" charset="-122"/>
              </a:rPr>
              <a:t> </a:t>
            </a:r>
          </a:p>
          <a:p>
            <a:r>
              <a:rPr lang="zh-CN" altLang="en-US" sz="3600" b="1" dirty="0">
                <a:solidFill>
                  <a:srgbClr val="FF0000"/>
                </a:solidFill>
                <a:latin typeface="楷体_GB2312" pitchFamily="49" charset="-122"/>
                <a:ea typeface="楷体_GB2312" pitchFamily="49" charset="-122"/>
              </a:rPr>
              <a:t>行</a:t>
            </a:r>
            <a:r>
              <a:rPr lang="zh-CN" altLang="en-US" sz="3600" b="1" dirty="0">
                <a:solidFill>
                  <a:srgbClr val="0000FF"/>
                </a:solidFill>
                <a:latin typeface="楷体_GB2312" pitchFamily="49" charset="-122"/>
                <a:ea typeface="楷体_GB2312" pitchFamily="49" charset="-122"/>
              </a:rPr>
              <a:t>收兵</a:t>
            </a:r>
          </a:p>
          <a:p>
            <a:r>
              <a:rPr lang="en-US" altLang="zh-CN" sz="3600" b="1" dirty="0">
                <a:solidFill>
                  <a:srgbClr val="0000FF"/>
                </a:solidFill>
                <a:latin typeface="楷体_GB2312" pitchFamily="49" charset="-122"/>
                <a:ea typeface="楷体_GB2312" pitchFamily="49" charset="-122"/>
              </a:rPr>
              <a:t>13</a:t>
            </a:r>
            <a:r>
              <a:rPr lang="zh-CN" altLang="en-US" sz="3600" b="1" dirty="0">
                <a:solidFill>
                  <a:srgbClr val="FF0000"/>
                </a:solidFill>
                <a:latin typeface="楷体_GB2312" pitchFamily="49" charset="-122"/>
                <a:ea typeface="楷体_GB2312" pitchFamily="49" charset="-122"/>
              </a:rPr>
              <a:t>乃</a:t>
            </a:r>
          </a:p>
          <a:p>
            <a:r>
              <a:rPr lang="zh-CN" altLang="en-US" sz="3600" b="1" dirty="0">
                <a:solidFill>
                  <a:srgbClr val="FF0000"/>
                </a:solidFill>
                <a:latin typeface="楷体_GB2312" pitchFamily="49" charset="-122"/>
                <a:ea typeface="楷体_GB2312" pitchFamily="49" charset="-122"/>
              </a:rPr>
              <a:t>乃</a:t>
            </a:r>
            <a:r>
              <a:rPr lang="zh-CN" altLang="en-US" sz="3600" b="1" dirty="0">
                <a:solidFill>
                  <a:srgbClr val="0000FF"/>
                </a:solidFill>
                <a:latin typeface="楷体_GB2312" pitchFamily="49" charset="-122"/>
                <a:ea typeface="楷体_GB2312" pitchFamily="49" charset="-122"/>
              </a:rPr>
              <a:t>行卜</a:t>
            </a:r>
          </a:p>
          <a:p>
            <a:r>
              <a:rPr lang="zh-CN" altLang="en-US" sz="3600" b="1" dirty="0">
                <a:solidFill>
                  <a:srgbClr val="FF0000"/>
                </a:solidFill>
                <a:latin typeface="楷体_GB2312" pitchFamily="49" charset="-122"/>
                <a:ea typeface="楷体_GB2312" pitchFamily="49" charset="-122"/>
              </a:rPr>
              <a:t>乃</a:t>
            </a:r>
            <a:r>
              <a:rPr lang="zh-CN" altLang="en-US" sz="3600" b="1" dirty="0">
                <a:solidFill>
                  <a:srgbClr val="0000FF"/>
                </a:solidFill>
                <a:latin typeface="楷体_GB2312" pitchFamily="49" charset="-122"/>
                <a:ea typeface="楷体_GB2312" pitchFamily="49" charset="-122"/>
              </a:rPr>
              <a:t>入据陈</a:t>
            </a:r>
          </a:p>
          <a:p>
            <a:r>
              <a:rPr lang="zh-CN" altLang="en-US" sz="3600" b="1" dirty="0">
                <a:solidFill>
                  <a:srgbClr val="0000FF"/>
                </a:solidFill>
                <a:latin typeface="楷体_GB2312" pitchFamily="49" charset="-122"/>
                <a:ea typeface="楷体_GB2312" pitchFamily="49" charset="-122"/>
              </a:rPr>
              <a:t>当立者</a:t>
            </a:r>
            <a:r>
              <a:rPr lang="zh-CN" altLang="en-US" sz="3600" b="1" dirty="0">
                <a:solidFill>
                  <a:srgbClr val="FF0000"/>
                </a:solidFill>
                <a:latin typeface="Arial" panose="020B0604020202020204" pitchFamily="34" charset="0"/>
                <a:ea typeface="宋体" panose="02010600030101010101" pitchFamily="2" charset="-122"/>
              </a:rPr>
              <a:t>乃</a:t>
            </a:r>
            <a:r>
              <a:rPr lang="zh-CN" altLang="en-US" sz="3600" b="1" dirty="0">
                <a:solidFill>
                  <a:srgbClr val="0000FF"/>
                </a:solidFill>
                <a:latin typeface="Arial" panose="020B0604020202020204" pitchFamily="34" charset="0"/>
                <a:ea typeface="宋体" panose="02010600030101010101" pitchFamily="2" charset="-122"/>
              </a:rPr>
              <a:t>公子扶苏</a:t>
            </a:r>
            <a:endParaRPr lang="zh-CN" altLang="en-US" sz="3600" b="1" dirty="0">
              <a:solidFill>
                <a:srgbClr val="0000FF"/>
              </a:solidFill>
              <a:latin typeface="楷体_GB2312" pitchFamily="49" charset="-122"/>
              <a:ea typeface="楷体_GB2312" pitchFamily="49" charset="-122"/>
            </a:endParaRPr>
          </a:p>
          <a:p>
            <a:r>
              <a:rPr lang="en-US" altLang="zh-CN" sz="3600" b="1" dirty="0">
                <a:solidFill>
                  <a:srgbClr val="0000FF"/>
                </a:solidFill>
                <a:latin typeface="楷体_GB2312" pitchFamily="49" charset="-122"/>
                <a:ea typeface="楷体_GB2312" pitchFamily="49" charset="-122"/>
              </a:rPr>
              <a:t>14</a:t>
            </a:r>
            <a:r>
              <a:rPr lang="zh-CN" altLang="en-US" sz="3600" b="1" dirty="0">
                <a:solidFill>
                  <a:srgbClr val="FF0000"/>
                </a:solidFill>
                <a:latin typeface="楷体_GB2312" pitchFamily="49" charset="-122"/>
                <a:ea typeface="楷体_GB2312" pitchFamily="49" charset="-122"/>
              </a:rPr>
              <a:t>故</a:t>
            </a:r>
          </a:p>
          <a:p>
            <a:r>
              <a:rPr lang="zh-CN" altLang="en-US" sz="3600" b="1" dirty="0">
                <a:solidFill>
                  <a:srgbClr val="0000FF"/>
                </a:solidFill>
                <a:latin typeface="楷体_GB2312" pitchFamily="49" charset="-122"/>
                <a:ea typeface="楷体_GB2312" pitchFamily="49" charset="-122"/>
              </a:rPr>
              <a:t>扶苏以数谏</a:t>
            </a:r>
            <a:r>
              <a:rPr lang="zh-CN" altLang="en-US" sz="3600" b="1" dirty="0">
                <a:solidFill>
                  <a:srgbClr val="FF0000"/>
                </a:solidFill>
                <a:latin typeface="楷体_GB2312" pitchFamily="49" charset="-122"/>
                <a:ea typeface="楷体_GB2312" pitchFamily="49" charset="-122"/>
              </a:rPr>
              <a:t>故</a:t>
            </a:r>
          </a:p>
          <a:p>
            <a:r>
              <a:rPr lang="zh-CN" altLang="en-US" sz="3600" b="1" dirty="0">
                <a:solidFill>
                  <a:srgbClr val="0000FF"/>
                </a:solidFill>
                <a:latin typeface="楷体_GB2312" pitchFamily="49" charset="-122"/>
                <a:ea typeface="楷体_GB2312" pitchFamily="49" charset="-122"/>
              </a:rPr>
              <a:t>广</a:t>
            </a:r>
            <a:r>
              <a:rPr lang="zh-CN" altLang="en-US" sz="3600" b="1" dirty="0">
                <a:solidFill>
                  <a:srgbClr val="FF0000"/>
                </a:solidFill>
                <a:latin typeface="楷体_GB2312" pitchFamily="49" charset="-122"/>
                <a:ea typeface="楷体_GB2312" pitchFamily="49" charset="-122"/>
              </a:rPr>
              <a:t>故</a:t>
            </a:r>
            <a:r>
              <a:rPr lang="zh-CN" altLang="en-US" sz="3600" b="1" dirty="0">
                <a:solidFill>
                  <a:srgbClr val="0000FF"/>
                </a:solidFill>
                <a:latin typeface="楷体_GB2312" pitchFamily="49" charset="-122"/>
                <a:ea typeface="楷体_GB2312" pitchFamily="49" charset="-122"/>
              </a:rPr>
              <a:t>数言欲亡</a:t>
            </a:r>
          </a:p>
        </p:txBody>
      </p:sp>
      <p:sp>
        <p:nvSpPr>
          <p:cNvPr id="153604" name="Text Box 4"/>
          <p:cNvSpPr txBox="1"/>
          <p:nvPr/>
        </p:nvSpPr>
        <p:spPr>
          <a:xfrm>
            <a:off x="4419600" y="1143000"/>
            <a:ext cx="1524000" cy="579438"/>
          </a:xfrm>
          <a:prstGeom prst="rect">
            <a:avLst/>
          </a:prstGeom>
          <a:noFill/>
          <a:ln w="9525">
            <a:noFill/>
          </a:ln>
        </p:spPr>
        <p:txBody>
          <a:bodyPr anchor="t">
            <a:spAutoFit/>
          </a:bodyPr>
          <a:lstStyle/>
          <a:p>
            <a:r>
              <a:rPr lang="zh-CN" altLang="en-US" sz="3200" b="1" dirty="0">
                <a:solidFill>
                  <a:srgbClr val="FF0000"/>
                </a:solidFill>
                <a:latin typeface="黑体" panose="02010609060101010101" pitchFamily="2" charset="-122"/>
                <a:ea typeface="黑体" panose="02010609060101010101" pitchFamily="2" charset="-122"/>
              </a:rPr>
              <a:t>队伍</a:t>
            </a:r>
          </a:p>
        </p:txBody>
      </p:sp>
      <p:sp>
        <p:nvSpPr>
          <p:cNvPr id="77828"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3606" name="Text Box 6"/>
          <p:cNvSpPr txBox="1"/>
          <p:nvPr/>
        </p:nvSpPr>
        <p:spPr>
          <a:xfrm>
            <a:off x="1600200" y="1676400"/>
            <a:ext cx="1295400" cy="579438"/>
          </a:xfrm>
          <a:prstGeom prst="rect">
            <a:avLst/>
          </a:prstGeom>
          <a:noFill/>
          <a:ln w="9525">
            <a:noFill/>
          </a:ln>
        </p:spPr>
        <p:txBody>
          <a:bodyPr anchor="t">
            <a:spAutoFit/>
          </a:bodyPr>
          <a:lstStyle/>
          <a:p>
            <a:r>
              <a:rPr lang="zh-CN" altLang="en-US" sz="3200" b="1" dirty="0">
                <a:solidFill>
                  <a:srgbClr val="FF0000"/>
                </a:solidFill>
                <a:latin typeface="黑体" panose="02010609060101010101" pitchFamily="2" charset="-122"/>
                <a:ea typeface="黑体" panose="02010609060101010101" pitchFamily="2" charset="-122"/>
              </a:rPr>
              <a:t>行军</a:t>
            </a:r>
          </a:p>
        </p:txBody>
      </p:sp>
      <p:sp>
        <p:nvSpPr>
          <p:cNvPr id="77830"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3608" name="Text Box 8"/>
          <p:cNvSpPr txBox="1"/>
          <p:nvPr/>
        </p:nvSpPr>
        <p:spPr>
          <a:xfrm>
            <a:off x="1600200" y="2743200"/>
            <a:ext cx="23622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于是，就</a:t>
            </a:r>
          </a:p>
        </p:txBody>
      </p:sp>
      <p:sp>
        <p:nvSpPr>
          <p:cNvPr id="153609" name="Text Box 9"/>
          <p:cNvSpPr txBox="1"/>
          <p:nvPr/>
        </p:nvSpPr>
        <p:spPr>
          <a:xfrm>
            <a:off x="2057400" y="3276600"/>
            <a:ext cx="642938"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才</a:t>
            </a:r>
          </a:p>
        </p:txBody>
      </p:sp>
      <p:sp>
        <p:nvSpPr>
          <p:cNvPr id="153610" name="Text Box 10"/>
          <p:cNvSpPr txBox="1"/>
          <p:nvPr/>
        </p:nvSpPr>
        <p:spPr>
          <a:xfrm>
            <a:off x="3810000" y="3886200"/>
            <a:ext cx="642938"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是</a:t>
            </a:r>
          </a:p>
        </p:txBody>
      </p:sp>
      <p:sp>
        <p:nvSpPr>
          <p:cNvPr id="153611" name="Text Box 11"/>
          <p:cNvSpPr txBox="1"/>
          <p:nvPr/>
        </p:nvSpPr>
        <p:spPr>
          <a:xfrm>
            <a:off x="2895600" y="4953000"/>
            <a:ext cx="1752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缘故</a:t>
            </a:r>
          </a:p>
        </p:txBody>
      </p:sp>
      <p:sp>
        <p:nvSpPr>
          <p:cNvPr id="153612" name="Text Box 12"/>
          <p:cNvSpPr txBox="1"/>
          <p:nvPr/>
        </p:nvSpPr>
        <p:spPr>
          <a:xfrm>
            <a:off x="2971800" y="5486400"/>
            <a:ext cx="16002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故意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03"/>
                                        </p:tgtEl>
                                        <p:attrNameLst>
                                          <p:attrName>style.visibility</p:attrName>
                                        </p:attrNameLst>
                                      </p:cBhvr>
                                      <p:to>
                                        <p:strVal val="visible"/>
                                      </p:to>
                                    </p:set>
                                    <p:animEffect transition="in" filter="dissolve">
                                      <p:cBhvr>
                                        <p:cTn id="7" dur="500"/>
                                        <p:tgtEl>
                                          <p:spTgt spid="15360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04"/>
                                        </p:tgtEl>
                                        <p:attrNameLst>
                                          <p:attrName>style.visibility</p:attrName>
                                        </p:attrNameLst>
                                      </p:cBhvr>
                                      <p:to>
                                        <p:strVal val="visible"/>
                                      </p:to>
                                    </p:set>
                                    <p:animEffect transition="in" filter="dissolve">
                                      <p:cBhvr>
                                        <p:cTn id="12" dur="500"/>
                                        <p:tgtEl>
                                          <p:spTgt spid="153604"/>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53606"/>
                                        </p:tgtEl>
                                        <p:attrNameLst>
                                          <p:attrName>style.visibility</p:attrName>
                                        </p:attrNameLst>
                                      </p:cBhvr>
                                      <p:to>
                                        <p:strVal val="visible"/>
                                      </p:to>
                                    </p:set>
                                    <p:animEffect transition="in" filter="checkerboard(across)">
                                      <p:cBhvr>
                                        <p:cTn id="17" dur="500"/>
                                        <p:tgtEl>
                                          <p:spTgt spid="153606"/>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53608"/>
                                        </p:tgtEl>
                                        <p:attrNameLst>
                                          <p:attrName>style.visibility</p:attrName>
                                        </p:attrNameLst>
                                      </p:cBhvr>
                                      <p:to>
                                        <p:strVal val="visible"/>
                                      </p:to>
                                    </p:set>
                                    <p:animEffect transition="in" filter="diamond(in)">
                                      <p:cBhvr>
                                        <p:cTn id="22" dur="2000"/>
                                        <p:tgtEl>
                                          <p:spTgt spid="153608"/>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3609"/>
                                        </p:tgtEl>
                                        <p:attrNameLst>
                                          <p:attrName>style.visibility</p:attrName>
                                        </p:attrNameLst>
                                      </p:cBhvr>
                                      <p:to>
                                        <p:strVal val="visible"/>
                                      </p:to>
                                    </p:set>
                                    <p:animEffect transition="in" filter="box(in)">
                                      <p:cBhvr>
                                        <p:cTn id="27" dur="500"/>
                                        <p:tgtEl>
                                          <p:spTgt spid="153609"/>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3610"/>
                                        </p:tgtEl>
                                        <p:attrNameLst>
                                          <p:attrName>style.visibility</p:attrName>
                                        </p:attrNameLst>
                                      </p:cBhvr>
                                      <p:to>
                                        <p:strVal val="visible"/>
                                      </p:to>
                                    </p:set>
                                    <p:animEffect transition="in" filter="box(in)">
                                      <p:cBhvr>
                                        <p:cTn id="32" dur="500"/>
                                        <p:tgtEl>
                                          <p:spTgt spid="153610"/>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3611"/>
                                        </p:tgtEl>
                                        <p:attrNameLst>
                                          <p:attrName>style.visibility</p:attrName>
                                        </p:attrNameLst>
                                      </p:cBhvr>
                                      <p:to>
                                        <p:strVal val="visible"/>
                                      </p:to>
                                    </p:set>
                                    <p:animEffect transition="in" filter="box(in)">
                                      <p:cBhvr>
                                        <p:cTn id="37" dur="500"/>
                                        <p:tgtEl>
                                          <p:spTgt spid="153611"/>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53612"/>
                                        </p:tgtEl>
                                        <p:attrNameLst>
                                          <p:attrName>style.visibility</p:attrName>
                                        </p:attrNameLst>
                                      </p:cBhvr>
                                      <p:to>
                                        <p:strVal val="visible"/>
                                      </p:to>
                                    </p:set>
                                    <p:animEffect transition="in" filter="box(in)">
                                      <p:cBhvr>
                                        <p:cTn id="42" dur="500"/>
                                        <p:tgtEl>
                                          <p:spTgt spid="153612"/>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p:bldP spid="153604" grpId="0"/>
      <p:bldP spid="153606" grpId="0"/>
      <p:bldP spid="153608" grpId="0"/>
      <p:bldP spid="153609" grpId="0"/>
      <p:bldP spid="153610" grpId="0"/>
      <p:bldP spid="153611" grpId="0"/>
      <p:bldP spid="1536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 Box 2"/>
          <p:cNvSpPr txBox="1"/>
          <p:nvPr/>
        </p:nvSpPr>
        <p:spPr>
          <a:xfrm>
            <a:off x="2819400" y="0"/>
            <a:ext cx="2667000" cy="579438"/>
          </a:xfrm>
          <a:prstGeom prst="rect">
            <a:avLst/>
          </a:prstGeom>
          <a:noFill/>
          <a:ln w="9525">
            <a:noFill/>
          </a:ln>
        </p:spPr>
        <p:txBody>
          <a:bodyPr anchor="t">
            <a:spAutoFit/>
          </a:bodyPr>
          <a:lstStyle/>
          <a:p>
            <a:r>
              <a:rPr lang="zh-CN" altLang="en-US" sz="3200" b="1" dirty="0">
                <a:solidFill>
                  <a:srgbClr val="FF0000"/>
                </a:solidFill>
                <a:latin typeface="Arial" panose="020B0604020202020204" pitchFamily="34" charset="0"/>
                <a:ea typeface="楷体_GB2312" pitchFamily="49" charset="-122"/>
              </a:rPr>
              <a:t>三、词类活用</a:t>
            </a:r>
          </a:p>
        </p:txBody>
      </p:sp>
      <p:sp>
        <p:nvSpPr>
          <p:cNvPr id="156675" name="Text Box 3"/>
          <p:cNvSpPr txBox="1"/>
          <p:nvPr/>
        </p:nvSpPr>
        <p:spPr>
          <a:xfrm>
            <a:off x="0" y="481013"/>
            <a:ext cx="4541838" cy="6134100"/>
          </a:xfrm>
          <a:prstGeom prst="rect">
            <a:avLst/>
          </a:prstGeom>
          <a:noFill/>
          <a:ln w="9525">
            <a:noFill/>
          </a:ln>
        </p:spPr>
        <p:txBody>
          <a:bodyPr wrap="none" anchor="t">
            <a:spAutoFit/>
          </a:bodyPr>
          <a:lstStyle/>
          <a:p>
            <a:r>
              <a:rPr lang="en-US" altLang="zh-CN" sz="3600" b="1" dirty="0">
                <a:solidFill>
                  <a:srgbClr val="0000FF"/>
                </a:solidFill>
                <a:latin typeface="黑体" panose="02010609060101010101" pitchFamily="2" charset="-122"/>
                <a:ea typeface="黑体" panose="02010609060101010101" pitchFamily="2" charset="-122"/>
              </a:rPr>
              <a:t>1</a:t>
            </a:r>
            <a:r>
              <a:rPr lang="zh-CN" altLang="en-US" sz="3600" b="1" dirty="0">
                <a:solidFill>
                  <a:srgbClr val="0000FF"/>
                </a:solidFill>
                <a:latin typeface="黑体" panose="02010609060101010101" pitchFamily="2" charset="-122"/>
                <a:ea typeface="黑体" panose="02010609060101010101" pitchFamily="2" charset="-122"/>
              </a:rPr>
              <a:t>将军</a:t>
            </a:r>
            <a:r>
              <a:rPr lang="zh-CN" altLang="en-US" sz="3600" b="1" dirty="0">
                <a:solidFill>
                  <a:srgbClr val="FF0000"/>
                </a:solidFill>
                <a:latin typeface="黑体" panose="02010609060101010101" pitchFamily="2" charset="-122"/>
                <a:ea typeface="黑体" panose="02010609060101010101" pitchFamily="2" charset="-122"/>
              </a:rPr>
              <a:t>身</a:t>
            </a:r>
            <a:r>
              <a:rPr lang="zh-CN" altLang="en-US" sz="3600" b="1" dirty="0">
                <a:solidFill>
                  <a:srgbClr val="0000FF"/>
                </a:solidFill>
                <a:latin typeface="黑体" panose="02010609060101010101" pitchFamily="2" charset="-122"/>
                <a:ea typeface="黑体" panose="02010609060101010101" pitchFamily="2" charset="-122"/>
              </a:rPr>
              <a:t>披</a:t>
            </a:r>
            <a:r>
              <a:rPr lang="zh-CN" altLang="en-US" sz="3600" b="1" dirty="0">
                <a:solidFill>
                  <a:srgbClr val="FF0000"/>
                </a:solidFill>
                <a:latin typeface="黑体" panose="02010609060101010101" pitchFamily="2" charset="-122"/>
                <a:ea typeface="黑体" panose="02010609060101010101" pitchFamily="2" charset="-122"/>
              </a:rPr>
              <a:t>坚</a:t>
            </a:r>
            <a:r>
              <a:rPr lang="zh-CN" altLang="en-US" sz="3600" b="1" dirty="0">
                <a:solidFill>
                  <a:srgbClr val="0000FF"/>
                </a:solidFill>
                <a:latin typeface="黑体" panose="02010609060101010101" pitchFamily="2" charset="-122"/>
                <a:ea typeface="黑体" panose="02010609060101010101" pitchFamily="2" charset="-122"/>
              </a:rPr>
              <a:t>执</a:t>
            </a:r>
            <a:r>
              <a:rPr lang="zh-CN" altLang="en-US" sz="3600" b="1" dirty="0">
                <a:solidFill>
                  <a:srgbClr val="FF0000"/>
                </a:solidFill>
                <a:latin typeface="黑体" panose="02010609060101010101" pitchFamily="2" charset="-122"/>
                <a:ea typeface="黑体" panose="02010609060101010101" pitchFamily="2" charset="-122"/>
              </a:rPr>
              <a:t>锐</a:t>
            </a:r>
          </a:p>
          <a:p>
            <a:endParaRPr lang="zh-CN" altLang="en-US" sz="3600" b="1" dirty="0">
              <a:solidFill>
                <a:srgbClr val="0000FF"/>
              </a:solidFill>
              <a:latin typeface="黑体" panose="02010609060101010101" pitchFamily="2" charset="-122"/>
              <a:ea typeface="黑体" panose="02010609060101010101" pitchFamily="2" charset="-122"/>
            </a:endParaRPr>
          </a:p>
          <a:p>
            <a:r>
              <a:rPr lang="en-US" altLang="zh-CN" sz="3600" b="1" dirty="0">
                <a:solidFill>
                  <a:srgbClr val="0000FF"/>
                </a:solidFill>
                <a:latin typeface="黑体" panose="02010609060101010101" pitchFamily="2" charset="-122"/>
                <a:ea typeface="黑体" panose="02010609060101010101" pitchFamily="2" charset="-122"/>
              </a:rPr>
              <a:t>2</a:t>
            </a:r>
            <a:r>
              <a:rPr lang="zh-CN" altLang="en-US" sz="3600" b="1" dirty="0">
                <a:solidFill>
                  <a:srgbClr val="0000FF"/>
                </a:solidFill>
                <a:latin typeface="黑体" panose="02010609060101010101" pitchFamily="2" charset="-122"/>
                <a:ea typeface="黑体" panose="02010609060101010101" pitchFamily="2" charset="-122"/>
              </a:rPr>
              <a:t>乃</a:t>
            </a:r>
            <a:r>
              <a:rPr lang="zh-CN" altLang="en-US" sz="3600" b="1" dirty="0">
                <a:solidFill>
                  <a:srgbClr val="FF0000"/>
                </a:solidFill>
                <a:latin typeface="黑体" panose="02010609060101010101" pitchFamily="2" charset="-122"/>
                <a:ea typeface="黑体" panose="02010609060101010101" pitchFamily="2" charset="-122"/>
              </a:rPr>
              <a:t>丹书</a:t>
            </a:r>
            <a:r>
              <a:rPr lang="zh-CN" altLang="en-US" sz="3600" b="1" dirty="0">
                <a:solidFill>
                  <a:srgbClr val="0000FF"/>
                </a:solidFill>
                <a:latin typeface="黑体" panose="02010609060101010101" pitchFamily="2" charset="-122"/>
                <a:ea typeface="黑体" panose="02010609060101010101" pitchFamily="2" charset="-122"/>
              </a:rPr>
              <a:t>帛曰</a:t>
            </a:r>
            <a:r>
              <a:rPr lang="zh-CN" altLang="en-US" sz="3600" b="1" dirty="0">
                <a:solidFill>
                  <a:srgbClr val="0000FF"/>
                </a:solidFill>
                <a:latin typeface="Arial" panose="020B0604020202020204" pitchFamily="34" charset="0"/>
                <a:ea typeface="黑体" panose="02010609060101010101" pitchFamily="2" charset="-122"/>
              </a:rPr>
              <a:t>“</a:t>
            </a:r>
            <a:r>
              <a:rPr lang="zh-CN" altLang="en-US" sz="3600" b="1" dirty="0">
                <a:solidFill>
                  <a:srgbClr val="0000FF"/>
                </a:solidFill>
                <a:latin typeface="黑体" panose="02010609060101010101" pitchFamily="2" charset="-122"/>
                <a:ea typeface="黑体" panose="02010609060101010101" pitchFamily="2" charset="-122"/>
              </a:rPr>
              <a:t>陈胜</a:t>
            </a:r>
            <a:r>
              <a:rPr lang="zh-CN" altLang="en-US" sz="3600" b="1" dirty="0">
                <a:solidFill>
                  <a:srgbClr val="FF0000"/>
                </a:solidFill>
                <a:latin typeface="黑体" panose="02010609060101010101" pitchFamily="2" charset="-122"/>
                <a:ea typeface="黑体" panose="02010609060101010101" pitchFamily="2" charset="-122"/>
              </a:rPr>
              <a:t>王</a:t>
            </a:r>
            <a:r>
              <a:rPr lang="zh-CN" altLang="en-US" sz="3600" b="1" dirty="0">
                <a:solidFill>
                  <a:srgbClr val="0000FF"/>
                </a:solidFill>
                <a:latin typeface="Arial" panose="020B0604020202020204" pitchFamily="34" charset="0"/>
                <a:ea typeface="黑体" panose="02010609060101010101" pitchFamily="2" charset="-122"/>
              </a:rPr>
              <a:t>”</a:t>
            </a:r>
            <a:endParaRPr lang="zh-CN" altLang="en-US" sz="3600" b="1" dirty="0">
              <a:solidFill>
                <a:srgbClr val="0000FF"/>
              </a:solidFill>
              <a:latin typeface="黑体" panose="02010609060101010101" pitchFamily="2" charset="-122"/>
              <a:ea typeface="黑体" panose="02010609060101010101" pitchFamily="2" charset="-122"/>
            </a:endParaRPr>
          </a:p>
          <a:p>
            <a:endParaRPr lang="zh-CN" altLang="en-US" sz="3600" b="1" dirty="0">
              <a:solidFill>
                <a:srgbClr val="0000FF"/>
              </a:solidFill>
              <a:latin typeface="黑体" panose="02010609060101010101" pitchFamily="2" charset="-122"/>
              <a:ea typeface="黑体" panose="02010609060101010101" pitchFamily="2" charset="-122"/>
            </a:endParaRPr>
          </a:p>
          <a:p>
            <a:r>
              <a:rPr lang="en-US" altLang="zh-CN" sz="3600" b="1" dirty="0">
                <a:solidFill>
                  <a:srgbClr val="0000FF"/>
                </a:solidFill>
                <a:latin typeface="黑体" panose="02010609060101010101" pitchFamily="2" charset="-122"/>
                <a:ea typeface="黑体" panose="02010609060101010101" pitchFamily="2" charset="-122"/>
              </a:rPr>
              <a:t>3</a:t>
            </a:r>
            <a:r>
              <a:rPr lang="zh-CN" altLang="en-US" sz="3600" b="1" dirty="0">
                <a:solidFill>
                  <a:srgbClr val="FF0000"/>
                </a:solidFill>
                <a:latin typeface="黑体" panose="02010609060101010101" pitchFamily="2" charset="-122"/>
                <a:ea typeface="黑体" panose="02010609060101010101" pitchFamily="2" charset="-122"/>
              </a:rPr>
              <a:t>狐</a:t>
            </a:r>
            <a:r>
              <a:rPr lang="zh-CN" altLang="en-US" sz="3600" b="1" dirty="0">
                <a:solidFill>
                  <a:srgbClr val="0000FF"/>
                </a:solidFill>
                <a:latin typeface="黑体" panose="02010609060101010101" pitchFamily="2" charset="-122"/>
                <a:ea typeface="黑体" panose="02010609060101010101" pitchFamily="2" charset="-122"/>
              </a:rPr>
              <a:t>鸣呼曰</a:t>
            </a:r>
          </a:p>
          <a:p>
            <a:endParaRPr lang="zh-CN" altLang="en-US" sz="3600" b="1" dirty="0">
              <a:solidFill>
                <a:srgbClr val="0000FF"/>
              </a:solidFill>
              <a:latin typeface="黑体" panose="02010609060101010101" pitchFamily="2" charset="-122"/>
              <a:ea typeface="黑体" panose="02010609060101010101" pitchFamily="2" charset="-122"/>
            </a:endParaRPr>
          </a:p>
          <a:p>
            <a:r>
              <a:rPr lang="en-US" altLang="zh-CN" sz="3600" b="1" dirty="0">
                <a:solidFill>
                  <a:srgbClr val="0000FF"/>
                </a:solidFill>
                <a:latin typeface="黑体" panose="02010609060101010101" pitchFamily="2" charset="-122"/>
                <a:ea typeface="黑体" panose="02010609060101010101" pitchFamily="2" charset="-122"/>
              </a:rPr>
              <a:t>4</a:t>
            </a:r>
            <a:r>
              <a:rPr lang="zh-CN" altLang="en-US" sz="3600" b="1" dirty="0">
                <a:solidFill>
                  <a:srgbClr val="FF0000"/>
                </a:solidFill>
                <a:latin typeface="黑体" panose="02010609060101010101" pitchFamily="2" charset="-122"/>
                <a:ea typeface="黑体" panose="02010609060101010101" pitchFamily="2" charset="-122"/>
              </a:rPr>
              <a:t>忿恚</a:t>
            </a:r>
            <a:r>
              <a:rPr lang="zh-CN" altLang="en-US" sz="3600" b="1" dirty="0">
                <a:solidFill>
                  <a:srgbClr val="0000FF"/>
                </a:solidFill>
                <a:latin typeface="黑体" panose="02010609060101010101" pitchFamily="2" charset="-122"/>
                <a:ea typeface="黑体" panose="02010609060101010101" pitchFamily="2" charset="-122"/>
              </a:rPr>
              <a:t>尉</a:t>
            </a:r>
          </a:p>
          <a:p>
            <a:endParaRPr lang="zh-CN" altLang="en-US" sz="3600" b="1" dirty="0">
              <a:solidFill>
                <a:srgbClr val="0000FF"/>
              </a:solidFill>
              <a:latin typeface="黑体" panose="02010609060101010101" pitchFamily="2" charset="-122"/>
              <a:ea typeface="黑体" panose="02010609060101010101" pitchFamily="2" charset="-122"/>
            </a:endParaRPr>
          </a:p>
          <a:p>
            <a:r>
              <a:rPr lang="en-US" altLang="zh-CN" sz="3600" b="1" dirty="0">
                <a:solidFill>
                  <a:srgbClr val="0000FF"/>
                </a:solidFill>
                <a:latin typeface="黑体" panose="02010609060101010101" pitchFamily="2" charset="-122"/>
                <a:ea typeface="黑体" panose="02010609060101010101" pitchFamily="2" charset="-122"/>
              </a:rPr>
              <a:t>5</a:t>
            </a:r>
            <a:r>
              <a:rPr lang="zh-CN" altLang="en-US" sz="3600" b="1" dirty="0">
                <a:solidFill>
                  <a:srgbClr val="0000FF"/>
                </a:solidFill>
                <a:latin typeface="黑体" panose="02010609060101010101" pitchFamily="2" charset="-122"/>
                <a:ea typeface="黑体" panose="02010609060101010101" pitchFamily="2" charset="-122"/>
              </a:rPr>
              <a:t>夜</a:t>
            </a:r>
            <a:r>
              <a:rPr lang="zh-CN" altLang="en-US" sz="3600" b="1" dirty="0">
                <a:solidFill>
                  <a:srgbClr val="FF0000"/>
                </a:solidFill>
                <a:latin typeface="黑体" panose="02010609060101010101" pitchFamily="2" charset="-122"/>
                <a:ea typeface="黑体" panose="02010609060101010101" pitchFamily="2" charset="-122"/>
              </a:rPr>
              <a:t>篝</a:t>
            </a:r>
            <a:r>
              <a:rPr lang="zh-CN" altLang="en-US" sz="3600" b="1" dirty="0">
                <a:solidFill>
                  <a:srgbClr val="0000FF"/>
                </a:solidFill>
                <a:latin typeface="黑体" panose="02010609060101010101" pitchFamily="2" charset="-122"/>
                <a:ea typeface="黑体" panose="02010609060101010101" pitchFamily="2" charset="-122"/>
              </a:rPr>
              <a:t>火</a:t>
            </a:r>
          </a:p>
          <a:p>
            <a:r>
              <a:rPr lang="en-US" altLang="zh-CN" sz="3600" b="1" dirty="0">
                <a:solidFill>
                  <a:srgbClr val="0000FF"/>
                </a:solidFill>
                <a:latin typeface="黑体" panose="02010609060101010101" pitchFamily="2" charset="-122"/>
                <a:ea typeface="黑体" panose="02010609060101010101" pitchFamily="2" charset="-122"/>
              </a:rPr>
              <a:t>6</a:t>
            </a:r>
            <a:r>
              <a:rPr lang="zh-CN" altLang="en-US" sz="3600" b="1" dirty="0">
                <a:solidFill>
                  <a:srgbClr val="0000FF"/>
                </a:solidFill>
                <a:latin typeface="黑体" panose="02010609060101010101" pitchFamily="2" charset="-122"/>
                <a:ea typeface="黑体" panose="02010609060101010101" pitchFamily="2" charset="-122"/>
              </a:rPr>
              <a:t>皆</a:t>
            </a:r>
            <a:r>
              <a:rPr lang="zh-CN" altLang="en-US" sz="3600" b="1" dirty="0">
                <a:solidFill>
                  <a:srgbClr val="FF0000"/>
                </a:solidFill>
                <a:latin typeface="黑体" panose="02010609060101010101" pitchFamily="2" charset="-122"/>
                <a:ea typeface="黑体" panose="02010609060101010101" pitchFamily="2" charset="-122"/>
              </a:rPr>
              <a:t>指目</a:t>
            </a:r>
            <a:r>
              <a:rPr lang="zh-CN" altLang="en-US" sz="3600" b="1" dirty="0">
                <a:solidFill>
                  <a:srgbClr val="0000FF"/>
                </a:solidFill>
                <a:latin typeface="黑体" panose="02010609060101010101" pitchFamily="2" charset="-122"/>
                <a:ea typeface="黑体" panose="02010609060101010101" pitchFamily="2" charset="-122"/>
              </a:rPr>
              <a:t>陈胜</a:t>
            </a:r>
            <a:r>
              <a:rPr lang="en-US" altLang="zh-CN" sz="3600" b="1" dirty="0">
                <a:solidFill>
                  <a:srgbClr val="0000FF"/>
                </a:solidFill>
                <a:latin typeface="黑体" panose="02010609060101010101" pitchFamily="2" charset="-122"/>
                <a:ea typeface="黑体" panose="02010609060101010101" pitchFamily="2" charset="-122"/>
              </a:rPr>
              <a:t>:</a:t>
            </a:r>
          </a:p>
          <a:p>
            <a:r>
              <a:rPr lang="en-US" altLang="zh-CN" sz="3600" b="1" dirty="0">
                <a:solidFill>
                  <a:srgbClr val="0000FF"/>
                </a:solidFill>
                <a:latin typeface="黑体" panose="02010609060101010101" pitchFamily="2" charset="-122"/>
                <a:ea typeface="黑体" panose="02010609060101010101" pitchFamily="2" charset="-122"/>
              </a:rPr>
              <a:t>7</a:t>
            </a:r>
            <a:r>
              <a:rPr lang="zh-CN" altLang="en-US" sz="3600" b="1" dirty="0">
                <a:solidFill>
                  <a:srgbClr val="FF0000"/>
                </a:solidFill>
                <a:latin typeface="黑体" panose="02010609060101010101" pitchFamily="2" charset="-122"/>
                <a:ea typeface="黑体" panose="02010609060101010101" pitchFamily="2" charset="-122"/>
              </a:rPr>
              <a:t>法</a:t>
            </a:r>
            <a:r>
              <a:rPr lang="zh-CN" altLang="en-US" sz="3600" b="1" dirty="0">
                <a:solidFill>
                  <a:srgbClr val="0000FF"/>
                </a:solidFill>
                <a:latin typeface="黑体" panose="02010609060101010101" pitchFamily="2" charset="-122"/>
                <a:ea typeface="黑体" panose="02010609060101010101" pitchFamily="2" charset="-122"/>
              </a:rPr>
              <a:t>皆斩 </a:t>
            </a:r>
          </a:p>
        </p:txBody>
      </p:sp>
      <p:sp>
        <p:nvSpPr>
          <p:cNvPr id="156676" name="Text Box 4"/>
          <p:cNvSpPr txBox="1"/>
          <p:nvPr/>
        </p:nvSpPr>
        <p:spPr>
          <a:xfrm>
            <a:off x="3733800" y="533400"/>
            <a:ext cx="3962400" cy="579438"/>
          </a:xfrm>
          <a:prstGeom prst="rect">
            <a:avLst/>
          </a:prstGeom>
          <a:noFill/>
          <a:ln w="9525">
            <a:noFill/>
          </a:ln>
        </p:spPr>
        <p:txBody>
          <a:bodyPr anchor="t">
            <a:spAutoFit/>
          </a:bodyPr>
          <a:lstStyle/>
          <a:p>
            <a:r>
              <a:rPr lang="zh-CN" altLang="en-US" sz="3200" b="1" dirty="0">
                <a:solidFill>
                  <a:srgbClr val="FF0000"/>
                </a:solidFill>
                <a:latin typeface="黑体" panose="02010609060101010101" pitchFamily="2" charset="-122"/>
                <a:ea typeface="黑体" panose="02010609060101010101" pitchFamily="2" charset="-122"/>
              </a:rPr>
              <a:t>身，名作动，穿着</a:t>
            </a:r>
          </a:p>
        </p:txBody>
      </p:sp>
      <p:sp>
        <p:nvSpPr>
          <p:cNvPr id="78852"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6678" name="Text Box 6"/>
          <p:cNvSpPr txBox="1"/>
          <p:nvPr/>
        </p:nvSpPr>
        <p:spPr>
          <a:xfrm>
            <a:off x="4572000" y="1524000"/>
            <a:ext cx="4298950" cy="641350"/>
          </a:xfrm>
          <a:prstGeom prst="rect">
            <a:avLst/>
          </a:prstGeom>
          <a:noFill/>
          <a:ln w="9525">
            <a:noFill/>
          </a:ln>
        </p:spPr>
        <p:txBody>
          <a:bodyPr wrap="none" anchor="t">
            <a:spAutoFit/>
          </a:bodyPr>
          <a:lstStyle/>
          <a:p>
            <a:r>
              <a:rPr lang="zh-CN" altLang="en-US" sz="3600" dirty="0">
                <a:solidFill>
                  <a:srgbClr val="FF0000"/>
                </a:solidFill>
                <a:latin typeface="黑体" panose="02010609060101010101" pitchFamily="2" charset="-122"/>
                <a:ea typeface="黑体" panose="02010609060101010101" pitchFamily="2" charset="-122"/>
              </a:rPr>
              <a:t>丹，名作状，用丹砂</a:t>
            </a:r>
          </a:p>
        </p:txBody>
      </p:sp>
      <p:sp>
        <p:nvSpPr>
          <p:cNvPr id="78854"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56680" name="Text Box 8"/>
          <p:cNvSpPr txBox="1"/>
          <p:nvPr/>
        </p:nvSpPr>
        <p:spPr>
          <a:xfrm>
            <a:off x="0" y="2133600"/>
            <a:ext cx="4724400" cy="641350"/>
          </a:xfrm>
          <a:prstGeom prst="rect">
            <a:avLst/>
          </a:prstGeom>
          <a:noFill/>
          <a:ln w="9525">
            <a:noFill/>
          </a:ln>
        </p:spPr>
        <p:txBody>
          <a:bodyPr anchor="t">
            <a:spAutoFit/>
          </a:bodyPr>
          <a:lstStyle/>
          <a:p>
            <a:r>
              <a:rPr lang="zh-CN" altLang="en-US" sz="3600" b="1" dirty="0">
                <a:solidFill>
                  <a:srgbClr val="FF0000"/>
                </a:solidFill>
                <a:latin typeface="Arial" panose="020B0604020202020204" pitchFamily="34" charset="0"/>
                <a:ea typeface="黑体" panose="02010609060101010101" pitchFamily="2" charset="-122"/>
              </a:rPr>
              <a:t>书，名作动，写</a:t>
            </a:r>
          </a:p>
        </p:txBody>
      </p:sp>
      <p:sp>
        <p:nvSpPr>
          <p:cNvPr id="156681" name="Text Box 9"/>
          <p:cNvSpPr txBox="1"/>
          <p:nvPr/>
        </p:nvSpPr>
        <p:spPr>
          <a:xfrm>
            <a:off x="4876800" y="2133600"/>
            <a:ext cx="3854450" cy="641350"/>
          </a:xfrm>
          <a:prstGeom prst="rect">
            <a:avLst/>
          </a:prstGeom>
          <a:noFill/>
          <a:ln w="9525">
            <a:noFill/>
          </a:ln>
        </p:spPr>
        <p:txBody>
          <a:bodyPr wrap="none" anchor="t">
            <a:spAutoFit/>
          </a:bodyPr>
          <a:lstStyle/>
          <a:p>
            <a:r>
              <a:rPr lang="zh-CN" altLang="en-US" sz="3600" b="1" dirty="0">
                <a:solidFill>
                  <a:srgbClr val="FF0000"/>
                </a:solidFill>
                <a:latin typeface="Arial" panose="020B0604020202020204" pitchFamily="34" charset="0"/>
                <a:ea typeface="黑体" panose="02010609060101010101" pitchFamily="2" charset="-122"/>
              </a:rPr>
              <a:t>王，名作动，称王</a:t>
            </a:r>
          </a:p>
        </p:txBody>
      </p:sp>
      <p:sp>
        <p:nvSpPr>
          <p:cNvPr id="156682" name="Text Box 10"/>
          <p:cNvSpPr txBox="1"/>
          <p:nvPr/>
        </p:nvSpPr>
        <p:spPr>
          <a:xfrm>
            <a:off x="228600" y="3276600"/>
            <a:ext cx="8443913" cy="641350"/>
          </a:xfrm>
          <a:prstGeom prst="rect">
            <a:avLst/>
          </a:prstGeom>
          <a:noFill/>
          <a:ln w="9525">
            <a:noFill/>
          </a:ln>
        </p:spPr>
        <p:txBody>
          <a:bodyPr wrap="none" anchor="t">
            <a:spAutoFit/>
          </a:bodyPr>
          <a:lstStyle/>
          <a:p>
            <a:r>
              <a:rPr lang="zh-CN" altLang="en-US" sz="3600" b="1" dirty="0">
                <a:solidFill>
                  <a:srgbClr val="FF0000"/>
                </a:solidFill>
                <a:latin typeface="黑体" panose="02010609060101010101" pitchFamily="2" charset="-122"/>
                <a:ea typeface="黑体" panose="02010609060101010101" pitchFamily="2" charset="-122"/>
              </a:rPr>
              <a:t>狐（鸣），名作状  像狐狸一样（嗥叫）</a:t>
            </a:r>
          </a:p>
        </p:txBody>
      </p:sp>
      <p:sp>
        <p:nvSpPr>
          <p:cNvPr id="156683" name="Text Box 11"/>
          <p:cNvSpPr txBox="1"/>
          <p:nvPr/>
        </p:nvSpPr>
        <p:spPr>
          <a:xfrm>
            <a:off x="1828800" y="3810000"/>
            <a:ext cx="70866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忿恚，使动用法  使</a:t>
            </a:r>
            <a:r>
              <a:rPr lang="en-US" altLang="zh-CN" sz="3600" b="1" dirty="0">
                <a:solidFill>
                  <a:srgbClr val="FF0000"/>
                </a:solidFill>
                <a:latin typeface="Arial" panose="020B0604020202020204" pitchFamily="34" charset="0"/>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恼怒</a:t>
            </a:r>
          </a:p>
        </p:txBody>
      </p:sp>
      <p:sp>
        <p:nvSpPr>
          <p:cNvPr id="156684" name="Text Box 12"/>
          <p:cNvSpPr txBox="1"/>
          <p:nvPr/>
        </p:nvSpPr>
        <p:spPr>
          <a:xfrm>
            <a:off x="4572000" y="5638800"/>
            <a:ext cx="184150" cy="641350"/>
          </a:xfrm>
          <a:prstGeom prst="rect">
            <a:avLst/>
          </a:prstGeom>
          <a:noFill/>
          <a:ln w="9525">
            <a:noFill/>
          </a:ln>
        </p:spPr>
        <p:txBody>
          <a:bodyPr wrap="none" anchor="t">
            <a:spAutoFit/>
          </a:bodyPr>
          <a:lstStyle/>
          <a:p>
            <a:endParaRPr lang="zh-CN" altLang="en-US" sz="3600" b="1" dirty="0">
              <a:solidFill>
                <a:srgbClr val="FF0000"/>
              </a:solidFill>
              <a:latin typeface="楷体_GB2312" pitchFamily="49" charset="-122"/>
              <a:ea typeface="楷体_GB2312" pitchFamily="49" charset="-122"/>
            </a:endParaRPr>
          </a:p>
        </p:txBody>
      </p:sp>
      <p:sp>
        <p:nvSpPr>
          <p:cNvPr id="156685" name="Text Box 13"/>
          <p:cNvSpPr txBox="1"/>
          <p:nvPr/>
        </p:nvSpPr>
        <p:spPr>
          <a:xfrm>
            <a:off x="1752600" y="4876800"/>
            <a:ext cx="5029200" cy="644525"/>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篝，名作动，笼</a:t>
            </a:r>
          </a:p>
        </p:txBody>
      </p:sp>
      <p:sp>
        <p:nvSpPr>
          <p:cNvPr id="156686" name="Text Box 14"/>
          <p:cNvSpPr txBox="1"/>
          <p:nvPr/>
        </p:nvSpPr>
        <p:spPr>
          <a:xfrm>
            <a:off x="2819400" y="5486400"/>
            <a:ext cx="6324600" cy="457200"/>
          </a:xfrm>
          <a:prstGeom prst="rect">
            <a:avLst/>
          </a:prstGeom>
          <a:noFill/>
          <a:ln w="9525">
            <a:noFill/>
          </a:ln>
        </p:spPr>
        <p:txBody>
          <a:bodyPr anchor="t">
            <a:spAutoFit/>
          </a:bodyPr>
          <a:lstStyle/>
          <a:p>
            <a:r>
              <a:rPr lang="zh-CN" altLang="en-US" b="1" dirty="0">
                <a:solidFill>
                  <a:srgbClr val="FF0000"/>
                </a:solidFill>
                <a:latin typeface="黑体" panose="02010609060101010101" pitchFamily="2" charset="-122"/>
                <a:ea typeface="黑体" panose="02010609060101010101" pitchFamily="2" charset="-122"/>
              </a:rPr>
              <a:t>指，</a:t>
            </a:r>
            <a:r>
              <a:rPr lang="zh-CN" altLang="en-US" b="1" dirty="0">
                <a:solidFill>
                  <a:srgbClr val="FF0000"/>
                </a:solidFill>
                <a:latin typeface="楷体_GB2312" pitchFamily="49" charset="-122"/>
                <a:ea typeface="黑体" panose="02010609060101010101" pitchFamily="2" charset="-122"/>
              </a:rPr>
              <a:t>名作动，用手指；</a:t>
            </a:r>
            <a:r>
              <a:rPr lang="zh-CN" altLang="en-US" b="1" dirty="0">
                <a:solidFill>
                  <a:srgbClr val="FF0000"/>
                </a:solidFill>
                <a:latin typeface="黑体" panose="02010609060101010101" pitchFamily="2" charset="-122"/>
                <a:ea typeface="黑体" panose="02010609060101010101" pitchFamily="2" charset="-122"/>
              </a:rPr>
              <a:t>目，名作动，用眼看</a:t>
            </a:r>
          </a:p>
        </p:txBody>
      </p:sp>
      <p:sp>
        <p:nvSpPr>
          <p:cNvPr id="156687" name="Text Box 15"/>
          <p:cNvSpPr txBox="1"/>
          <p:nvPr/>
        </p:nvSpPr>
        <p:spPr>
          <a:xfrm>
            <a:off x="0" y="990600"/>
            <a:ext cx="3962400" cy="579438"/>
          </a:xfrm>
          <a:prstGeom prst="rect">
            <a:avLst/>
          </a:prstGeom>
          <a:noFill/>
          <a:ln w="9525">
            <a:noFill/>
          </a:ln>
        </p:spPr>
        <p:txBody>
          <a:bodyPr anchor="t">
            <a:spAutoFit/>
          </a:bodyPr>
          <a:lstStyle/>
          <a:p>
            <a:r>
              <a:rPr lang="zh-CN" altLang="en-US" sz="3200" b="1" dirty="0">
                <a:solidFill>
                  <a:srgbClr val="FF0000"/>
                </a:solidFill>
                <a:latin typeface="黑体" panose="02010609060101010101" pitchFamily="2" charset="-122"/>
                <a:ea typeface="黑体" panose="02010609060101010101" pitchFamily="2" charset="-122"/>
              </a:rPr>
              <a:t>坚，形作名，铁甲</a:t>
            </a:r>
          </a:p>
        </p:txBody>
      </p:sp>
      <p:sp>
        <p:nvSpPr>
          <p:cNvPr id="156688" name="Text Box 16"/>
          <p:cNvSpPr txBox="1"/>
          <p:nvPr/>
        </p:nvSpPr>
        <p:spPr>
          <a:xfrm>
            <a:off x="3962400" y="990600"/>
            <a:ext cx="3962400" cy="579438"/>
          </a:xfrm>
          <a:prstGeom prst="rect">
            <a:avLst/>
          </a:prstGeom>
          <a:noFill/>
          <a:ln w="9525">
            <a:noFill/>
          </a:ln>
        </p:spPr>
        <p:txBody>
          <a:bodyPr anchor="t">
            <a:spAutoFit/>
          </a:bodyPr>
          <a:lstStyle/>
          <a:p>
            <a:r>
              <a:rPr lang="zh-CN" altLang="en-US" sz="3200" b="1" dirty="0">
                <a:solidFill>
                  <a:srgbClr val="FF0000"/>
                </a:solidFill>
                <a:latin typeface="黑体" panose="02010609060101010101" pitchFamily="2" charset="-122"/>
                <a:ea typeface="黑体" panose="02010609060101010101" pitchFamily="2" charset="-122"/>
              </a:rPr>
              <a:t>锐，形作名，武器</a:t>
            </a:r>
          </a:p>
        </p:txBody>
      </p:sp>
      <p:sp>
        <p:nvSpPr>
          <p:cNvPr id="156689" name="Text Box 17"/>
          <p:cNvSpPr txBox="1"/>
          <p:nvPr/>
        </p:nvSpPr>
        <p:spPr>
          <a:xfrm>
            <a:off x="1752600" y="5943600"/>
            <a:ext cx="4772025" cy="641350"/>
          </a:xfrm>
          <a:prstGeom prst="rect">
            <a:avLst/>
          </a:prstGeom>
          <a:noFill/>
          <a:ln w="9525">
            <a:noFill/>
          </a:ln>
        </p:spPr>
        <p:txBody>
          <a:bodyPr wrap="none" anchor="t">
            <a:spAutoFit/>
          </a:bodyPr>
          <a:lstStyle/>
          <a:p>
            <a:r>
              <a:rPr lang="zh-CN" altLang="en-US" sz="3600" b="1" dirty="0">
                <a:solidFill>
                  <a:srgbClr val="FF0000"/>
                </a:solidFill>
                <a:latin typeface="黑体" panose="02010609060101010101" pitchFamily="2" charset="-122"/>
                <a:ea typeface="黑体" panose="02010609060101010101" pitchFamily="2" charset="-122"/>
              </a:rPr>
              <a:t>法，名作状，按照法律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6675"/>
                                        </p:tgtEl>
                                        <p:attrNameLst>
                                          <p:attrName>style.visibility</p:attrName>
                                        </p:attrNameLst>
                                      </p:cBhvr>
                                      <p:to>
                                        <p:strVal val="visible"/>
                                      </p:to>
                                    </p:set>
                                    <p:animEffect transition="in" filter="dissolve">
                                      <p:cBhvr>
                                        <p:cTn id="7" dur="500"/>
                                        <p:tgtEl>
                                          <p:spTgt spid="15667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6676"/>
                                        </p:tgtEl>
                                        <p:attrNameLst>
                                          <p:attrName>style.visibility</p:attrName>
                                        </p:attrNameLst>
                                      </p:cBhvr>
                                      <p:to>
                                        <p:strVal val="visible"/>
                                      </p:to>
                                    </p:set>
                                    <p:animEffect transition="in" filter="dissolve">
                                      <p:cBhvr>
                                        <p:cTn id="12" dur="500"/>
                                        <p:tgtEl>
                                          <p:spTgt spid="156676"/>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6687"/>
                                        </p:tgtEl>
                                        <p:attrNameLst>
                                          <p:attrName>style.visibility</p:attrName>
                                        </p:attrNameLst>
                                      </p:cBhvr>
                                      <p:to>
                                        <p:strVal val="visible"/>
                                      </p:to>
                                    </p:set>
                                    <p:animEffect transition="in" filter="dissolve">
                                      <p:cBhvr>
                                        <p:cTn id="17" dur="500"/>
                                        <p:tgtEl>
                                          <p:spTgt spid="156687"/>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6688"/>
                                        </p:tgtEl>
                                        <p:attrNameLst>
                                          <p:attrName>style.visibility</p:attrName>
                                        </p:attrNameLst>
                                      </p:cBhvr>
                                      <p:to>
                                        <p:strVal val="visible"/>
                                      </p:to>
                                    </p:set>
                                    <p:animEffect transition="in" filter="dissolve">
                                      <p:cBhvr>
                                        <p:cTn id="22" dur="500"/>
                                        <p:tgtEl>
                                          <p:spTgt spid="156688"/>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56678"/>
                                        </p:tgtEl>
                                        <p:attrNameLst>
                                          <p:attrName>style.visibility</p:attrName>
                                        </p:attrNameLst>
                                      </p:cBhvr>
                                      <p:to>
                                        <p:strVal val="visible"/>
                                      </p:to>
                                    </p:set>
                                    <p:animEffect transition="in" filter="checkerboard(across)">
                                      <p:cBhvr>
                                        <p:cTn id="27" dur="500"/>
                                        <p:tgtEl>
                                          <p:spTgt spid="156678"/>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56680"/>
                                        </p:tgtEl>
                                        <p:attrNameLst>
                                          <p:attrName>style.visibility</p:attrName>
                                        </p:attrNameLst>
                                      </p:cBhvr>
                                      <p:to>
                                        <p:strVal val="visible"/>
                                      </p:to>
                                    </p:set>
                                    <p:animEffect transition="in" filter="diamond(in)">
                                      <p:cBhvr>
                                        <p:cTn id="32" dur="2000"/>
                                        <p:tgtEl>
                                          <p:spTgt spid="156680"/>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6681"/>
                                        </p:tgtEl>
                                        <p:attrNameLst>
                                          <p:attrName>style.visibility</p:attrName>
                                        </p:attrNameLst>
                                      </p:cBhvr>
                                      <p:to>
                                        <p:strVal val="visible"/>
                                      </p:to>
                                    </p:set>
                                    <p:animEffect transition="in" filter="box(in)">
                                      <p:cBhvr>
                                        <p:cTn id="37" dur="500"/>
                                        <p:tgtEl>
                                          <p:spTgt spid="156681"/>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56682"/>
                                        </p:tgtEl>
                                        <p:attrNameLst>
                                          <p:attrName>style.visibility</p:attrName>
                                        </p:attrNameLst>
                                      </p:cBhvr>
                                      <p:to>
                                        <p:strVal val="visible"/>
                                      </p:to>
                                    </p:set>
                                    <p:animEffect transition="in" filter="box(in)">
                                      <p:cBhvr>
                                        <p:cTn id="42" dur="500"/>
                                        <p:tgtEl>
                                          <p:spTgt spid="156682"/>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56683"/>
                                        </p:tgtEl>
                                        <p:attrNameLst>
                                          <p:attrName>style.visibility</p:attrName>
                                        </p:attrNameLst>
                                      </p:cBhvr>
                                      <p:to>
                                        <p:strVal val="visible"/>
                                      </p:to>
                                    </p:set>
                                    <p:animEffect transition="in" filter="box(in)">
                                      <p:cBhvr>
                                        <p:cTn id="47" dur="500"/>
                                        <p:tgtEl>
                                          <p:spTgt spid="156683"/>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nodePh="1">
                                  <p:stCondLst>
                                    <p:cond delay="0"/>
                                  </p:stCondLst>
                                  <p:endCondLst>
                                    <p:cond evt="begin" delay="0">
                                      <p:tn val="50"/>
                                    </p:cond>
                                  </p:endCondLst>
                                  <p:childTnLst>
                                    <p:set>
                                      <p:cBhvr>
                                        <p:cTn id="51" dur="1" fill="hold">
                                          <p:stCondLst>
                                            <p:cond delay="0"/>
                                          </p:stCondLst>
                                        </p:cTn>
                                        <p:tgtEl>
                                          <p:spTgt spid="156684"/>
                                        </p:tgtEl>
                                        <p:attrNameLst>
                                          <p:attrName>style.visibility</p:attrName>
                                        </p:attrNameLst>
                                      </p:cBhvr>
                                      <p:to>
                                        <p:strVal val="visible"/>
                                      </p:to>
                                    </p:set>
                                    <p:animEffect transition="in" filter="box(in)">
                                      <p:cBhvr>
                                        <p:cTn id="52" dur="500"/>
                                        <p:tgtEl>
                                          <p:spTgt spid="156684"/>
                                        </p:tgtEl>
                                      </p:cBhvr>
                                    </p:animEffect>
                                  </p:childTnLst>
                                  <p:subTnLst>
                                    <p:audio>
                                      <p:cMediaNode>
                                        <p:cTn display="0" masterRel="sameClick">
                                          <p:stCondLst>
                                            <p:cond evt="begin" delay="0">
                                              <p:tn val="50"/>
                                            </p:cond>
                                          </p:stCondLst>
                                          <p:endCondLst>
                                            <p:cond evt="onStopAudio" delay="0">
                                              <p:tgtEl>
                                                <p:sldTgt/>
                                              </p:tgtEl>
                                            </p:cond>
                                          </p:endCondLst>
                                        </p:cTn>
                                        <p:tgtEl>
                                          <p:sndTgt r:embed="rId2" name="chimes.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56685"/>
                                        </p:tgtEl>
                                        <p:attrNameLst>
                                          <p:attrName>style.visibility</p:attrName>
                                        </p:attrNameLst>
                                      </p:cBhvr>
                                      <p:to>
                                        <p:strVal val="visible"/>
                                      </p:to>
                                    </p:set>
                                    <p:animEffect transition="in" filter="box(in)">
                                      <p:cBhvr>
                                        <p:cTn id="57" dur="500"/>
                                        <p:tgtEl>
                                          <p:spTgt spid="156685"/>
                                        </p:tgtEl>
                                      </p:cBhvr>
                                    </p:animEffect>
                                  </p:childTnLst>
                                  <p:subTnLst>
                                    <p:audio>
                                      <p:cMediaNode>
                                        <p:cTn display="0" masterRel="sameClick">
                                          <p:stCondLst>
                                            <p:cond evt="begin" delay="0">
                                              <p:tn val="55"/>
                                            </p:cond>
                                          </p:stCondLst>
                                          <p:endCondLst>
                                            <p:cond evt="onStopAudio" delay="0">
                                              <p:tgtEl>
                                                <p:sldTgt/>
                                              </p:tgtEl>
                                            </p:cond>
                                          </p:endCondLst>
                                        </p:cTn>
                                        <p:tgtEl>
                                          <p:sndTgt r:embed="rId2" name="chimes.wav"/>
                                        </p:tgtEl>
                                      </p:cMediaNode>
                                    </p:audio>
                                  </p:sub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56686"/>
                                        </p:tgtEl>
                                        <p:attrNameLst>
                                          <p:attrName>style.visibility</p:attrName>
                                        </p:attrNameLst>
                                      </p:cBhvr>
                                      <p:to>
                                        <p:strVal val="visible"/>
                                      </p:to>
                                    </p:set>
                                    <p:animEffect transition="in" filter="box(in)">
                                      <p:cBhvr>
                                        <p:cTn id="62" dur="500"/>
                                        <p:tgtEl>
                                          <p:spTgt spid="156686"/>
                                        </p:tgtEl>
                                      </p:cBhvr>
                                    </p:animEffect>
                                  </p:childTnLst>
                                  <p:subTnLst>
                                    <p:audio>
                                      <p:cMediaNode>
                                        <p:cTn display="0" masterRel="sameClick">
                                          <p:stCondLst>
                                            <p:cond evt="begin" delay="0">
                                              <p:tn val="60"/>
                                            </p:cond>
                                          </p:stCondLst>
                                          <p:endCondLst>
                                            <p:cond evt="onStopAudio" delay="0">
                                              <p:tgtEl>
                                                <p:sldTgt/>
                                              </p:tgtEl>
                                            </p:cond>
                                          </p:endCondLst>
                                        </p:cTn>
                                        <p:tgtEl>
                                          <p:sndTgt r:embed="rId2" name="chimes.wav"/>
                                        </p:tgtEl>
                                      </p:cMediaNode>
                                    </p:audio>
                                  </p:sub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56689"/>
                                        </p:tgtEl>
                                        <p:attrNameLst>
                                          <p:attrName>style.visibility</p:attrName>
                                        </p:attrNameLst>
                                      </p:cBhvr>
                                      <p:to>
                                        <p:strVal val="visible"/>
                                      </p:to>
                                    </p:set>
                                    <p:animEffect transition="in" filter="dissolve">
                                      <p:cBhvr>
                                        <p:cTn id="67" dur="500"/>
                                        <p:tgtEl>
                                          <p:spTgt spid="156689"/>
                                        </p:tgtEl>
                                      </p:cBhvr>
                                    </p:animEffect>
                                  </p:childTnLst>
                                  <p:subTnLst>
                                    <p:audio>
                                      <p:cMediaNode>
                                        <p:cTn display="0" masterRel="sameClick">
                                          <p:stCondLst>
                                            <p:cond evt="begin" delay="0">
                                              <p:tn val="6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p:bldP spid="156676" grpId="0"/>
      <p:bldP spid="156678" grpId="0"/>
      <p:bldP spid="156680" grpId="0"/>
      <p:bldP spid="156681" grpId="0"/>
      <p:bldP spid="156682" grpId="0"/>
      <p:bldP spid="156683" grpId="0"/>
      <p:bldP spid="156684" grpId="0"/>
      <p:bldP spid="156685" grpId="0"/>
      <p:bldP spid="156686" grpId="0"/>
      <p:bldP spid="156687" grpId="0"/>
      <p:bldP spid="156688" grpId="0"/>
      <p:bldP spid="15668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p:nvPr/>
        </p:nvSpPr>
        <p:spPr>
          <a:xfrm>
            <a:off x="152400" y="685800"/>
            <a:ext cx="3962400" cy="5454650"/>
          </a:xfrm>
          <a:prstGeom prst="rect">
            <a:avLst/>
          </a:prstGeom>
          <a:noFill/>
          <a:ln w="9525">
            <a:noFill/>
          </a:ln>
        </p:spPr>
        <p:txBody>
          <a:bodyPr anchor="t">
            <a:spAutoFit/>
          </a:bodyPr>
          <a:lstStyle/>
          <a:p>
            <a:pPr marL="342900" indent="-342900"/>
            <a:r>
              <a:rPr lang="en-US" altLang="zh-CN" sz="4000" b="1" dirty="0">
                <a:solidFill>
                  <a:srgbClr val="0000FF"/>
                </a:solidFill>
                <a:latin typeface="黑体" panose="02010609060101010101" pitchFamily="2" charset="-122"/>
                <a:ea typeface="黑体" panose="02010609060101010101" pitchFamily="2" charset="-122"/>
              </a:rPr>
              <a:t>8</a:t>
            </a:r>
            <a:r>
              <a:rPr lang="zh-CN" altLang="en-US" sz="4000" b="1" dirty="0">
                <a:solidFill>
                  <a:srgbClr val="0000FF"/>
                </a:solidFill>
                <a:latin typeface="黑体" panose="02010609060101010101" pitchFamily="2" charset="-122"/>
                <a:ea typeface="黑体" panose="02010609060101010101" pitchFamily="2" charset="-122"/>
              </a:rPr>
              <a:t>死国可乎 </a:t>
            </a:r>
          </a:p>
          <a:p>
            <a:pPr marL="342900" indent="-342900">
              <a:lnSpc>
                <a:spcPct val="130000"/>
              </a:lnSpc>
            </a:pPr>
            <a:endParaRPr lang="zh-CN" altLang="en-US" sz="4000" b="1" dirty="0">
              <a:solidFill>
                <a:srgbClr val="0000FF"/>
              </a:solidFill>
              <a:latin typeface="黑体" panose="02010609060101010101" pitchFamily="2" charset="-122"/>
              <a:ea typeface="黑体" panose="02010609060101010101" pitchFamily="2" charset="-122"/>
            </a:endParaRPr>
          </a:p>
          <a:p>
            <a:pPr marL="342900" indent="-342900">
              <a:lnSpc>
                <a:spcPct val="130000"/>
              </a:lnSpc>
            </a:pPr>
            <a:r>
              <a:rPr lang="en-US" altLang="zh-CN" sz="4000" b="1" dirty="0">
                <a:solidFill>
                  <a:srgbClr val="0000FF"/>
                </a:solidFill>
                <a:latin typeface="黑体" panose="02010609060101010101" pitchFamily="2" charset="-122"/>
                <a:ea typeface="黑体" panose="02010609060101010101" pitchFamily="2" charset="-122"/>
              </a:rPr>
              <a:t>9</a:t>
            </a:r>
            <a:r>
              <a:rPr lang="zh-CN" altLang="en-US" sz="4000" b="1" dirty="0">
                <a:solidFill>
                  <a:srgbClr val="0000FF"/>
                </a:solidFill>
                <a:latin typeface="黑体" panose="02010609060101010101" pitchFamily="2" charset="-122"/>
                <a:ea typeface="黑体" panose="02010609060101010101" pitchFamily="2" charset="-122"/>
              </a:rPr>
              <a:t>所罾鱼腹中      </a:t>
            </a:r>
          </a:p>
          <a:p>
            <a:pPr marL="342900" indent="-342900">
              <a:lnSpc>
                <a:spcPct val="130000"/>
              </a:lnSpc>
            </a:pPr>
            <a:endParaRPr lang="zh-CN" altLang="en-US" sz="4000" b="1" dirty="0">
              <a:solidFill>
                <a:srgbClr val="0000FF"/>
              </a:solidFill>
              <a:latin typeface="黑体" panose="02010609060101010101" pitchFamily="2" charset="-122"/>
              <a:ea typeface="黑体" panose="02010609060101010101" pitchFamily="2" charset="-122"/>
            </a:endParaRPr>
          </a:p>
          <a:p>
            <a:pPr marL="342900" indent="-342900">
              <a:lnSpc>
                <a:spcPct val="130000"/>
              </a:lnSpc>
            </a:pPr>
            <a:r>
              <a:rPr lang="en-US" altLang="zh-CN" sz="4000" b="1" dirty="0">
                <a:solidFill>
                  <a:srgbClr val="0000FF"/>
                </a:solidFill>
                <a:latin typeface="黑体" panose="02010609060101010101" pitchFamily="2" charset="-122"/>
                <a:ea typeface="黑体" panose="02010609060101010101" pitchFamily="2" charset="-122"/>
              </a:rPr>
              <a:t>10</a:t>
            </a:r>
            <a:r>
              <a:rPr lang="zh-CN" altLang="en-US" sz="4000" b="1" dirty="0">
                <a:solidFill>
                  <a:srgbClr val="0000FF"/>
                </a:solidFill>
                <a:latin typeface="黑体" panose="02010609060101010101" pitchFamily="2" charset="-122"/>
                <a:ea typeface="黑体" panose="02010609060101010101" pitchFamily="2" charset="-122"/>
              </a:rPr>
              <a:t>固以怪之矣 </a:t>
            </a:r>
          </a:p>
          <a:p>
            <a:pPr marL="342900" indent="-342900">
              <a:lnSpc>
                <a:spcPct val="130000"/>
              </a:lnSpc>
            </a:pPr>
            <a:endParaRPr lang="zh-CN" altLang="en-US" sz="4000" b="1" dirty="0">
              <a:solidFill>
                <a:srgbClr val="0000FF"/>
              </a:solidFill>
              <a:latin typeface="黑体" panose="02010609060101010101" pitchFamily="2" charset="-122"/>
              <a:ea typeface="黑体" panose="02010609060101010101" pitchFamily="2" charset="-122"/>
            </a:endParaRPr>
          </a:p>
          <a:p>
            <a:pPr marL="342900" indent="-342900">
              <a:lnSpc>
                <a:spcPct val="130000"/>
              </a:lnSpc>
            </a:pPr>
            <a:r>
              <a:rPr lang="en-US" altLang="zh-CN" sz="4000" b="1" dirty="0">
                <a:solidFill>
                  <a:srgbClr val="0000FF"/>
                </a:solidFill>
                <a:latin typeface="黑体" panose="02010609060101010101" pitchFamily="2" charset="-122"/>
                <a:ea typeface="黑体" panose="02010609060101010101" pitchFamily="2" charset="-122"/>
              </a:rPr>
              <a:t>11</a:t>
            </a:r>
            <a:r>
              <a:rPr lang="zh-CN" altLang="en-US" sz="4000" b="1" dirty="0">
                <a:solidFill>
                  <a:srgbClr val="0000FF"/>
                </a:solidFill>
                <a:latin typeface="黑体" panose="02010609060101010101" pitchFamily="2" charset="-122"/>
                <a:ea typeface="黑体" panose="02010609060101010101" pitchFamily="2" charset="-122"/>
              </a:rPr>
              <a:t>尉果笞广</a:t>
            </a:r>
            <a:r>
              <a:rPr lang="zh-CN" altLang="en-US" sz="3200" b="1" dirty="0">
                <a:latin typeface="楷体_GB2312" pitchFamily="49" charset="-122"/>
                <a:ea typeface="楷体_GB2312" pitchFamily="49" charset="-122"/>
              </a:rPr>
              <a:t> </a:t>
            </a:r>
            <a:r>
              <a:rPr lang="zh-CN" altLang="en-US" sz="3000" b="1" dirty="0">
                <a:solidFill>
                  <a:srgbClr val="993300"/>
                </a:solidFill>
                <a:latin typeface="宋体" panose="02010600030101010101" pitchFamily="2" charset="-122"/>
                <a:ea typeface="宋体" panose="02010600030101010101" pitchFamily="2" charset="-122"/>
              </a:rPr>
              <a:t> </a:t>
            </a:r>
          </a:p>
        </p:txBody>
      </p:sp>
      <p:sp>
        <p:nvSpPr>
          <p:cNvPr id="157699" name="Text Box 3"/>
          <p:cNvSpPr txBox="1"/>
          <p:nvPr/>
        </p:nvSpPr>
        <p:spPr>
          <a:xfrm>
            <a:off x="381000" y="3124200"/>
            <a:ext cx="1752600" cy="641350"/>
          </a:xfrm>
          <a:prstGeom prst="rect">
            <a:avLst/>
          </a:prstGeom>
          <a:noFill/>
          <a:ln w="9525">
            <a:noFill/>
          </a:ln>
        </p:spPr>
        <p:txBody>
          <a:bodyPr anchor="t">
            <a:spAutoFit/>
          </a:bodyPr>
          <a:lstStyle/>
          <a:p>
            <a:pPr>
              <a:spcBef>
                <a:spcPct val="50000"/>
              </a:spcBef>
            </a:pPr>
            <a:r>
              <a:rPr lang="zh-CN" altLang="en-US" sz="3600" b="1" dirty="0">
                <a:solidFill>
                  <a:srgbClr val="FF0000"/>
                </a:solidFill>
                <a:latin typeface="黑体" panose="02010609060101010101" pitchFamily="2" charset="-122"/>
                <a:ea typeface="黑体" panose="02010609060101010101" pitchFamily="2" charset="-122"/>
              </a:rPr>
              <a:t>用网捕</a:t>
            </a:r>
          </a:p>
        </p:txBody>
      </p:sp>
      <p:sp>
        <p:nvSpPr>
          <p:cNvPr id="79875" name="Text Box 4"/>
          <p:cNvSpPr txBox="1"/>
          <p:nvPr/>
        </p:nvSpPr>
        <p:spPr>
          <a:xfrm>
            <a:off x="990600" y="5257800"/>
            <a:ext cx="1066800" cy="366713"/>
          </a:xfrm>
          <a:prstGeom prst="rect">
            <a:avLst/>
          </a:prstGeom>
          <a:noFill/>
          <a:ln w="9525">
            <a:noFill/>
          </a:ln>
        </p:spPr>
        <p:txBody>
          <a:bodyPr anchor="t">
            <a:spAutoFit/>
          </a:bodyPr>
          <a:lstStyle/>
          <a:p>
            <a:pPr>
              <a:spcBef>
                <a:spcPct val="50000"/>
              </a:spcBef>
            </a:pPr>
            <a:endParaRPr lang="zh-CN" altLang="en-US" sz="1800" dirty="0">
              <a:latin typeface="Arial" panose="020B0604020202020204" pitchFamily="34" charset="0"/>
              <a:ea typeface="宋体" panose="02010600030101010101" pitchFamily="2" charset="-122"/>
            </a:endParaRPr>
          </a:p>
        </p:txBody>
      </p:sp>
      <p:sp>
        <p:nvSpPr>
          <p:cNvPr id="79876" name="Text Box 5"/>
          <p:cNvSpPr txBox="1"/>
          <p:nvPr/>
        </p:nvSpPr>
        <p:spPr>
          <a:xfrm>
            <a:off x="1143000" y="5410200"/>
            <a:ext cx="1066800" cy="366713"/>
          </a:xfrm>
          <a:prstGeom prst="rect">
            <a:avLst/>
          </a:prstGeom>
          <a:noFill/>
          <a:ln w="9525">
            <a:noFill/>
          </a:ln>
        </p:spPr>
        <p:txBody>
          <a:bodyPr anchor="t">
            <a:spAutoFit/>
          </a:bodyPr>
          <a:lstStyle/>
          <a:p>
            <a:pPr>
              <a:spcBef>
                <a:spcPct val="50000"/>
              </a:spcBef>
            </a:pPr>
            <a:endParaRPr lang="zh-CN" altLang="en-US" sz="1800" dirty="0">
              <a:latin typeface="Arial" panose="020B0604020202020204" pitchFamily="34" charset="0"/>
              <a:ea typeface="宋体" panose="02010600030101010101" pitchFamily="2" charset="-122"/>
            </a:endParaRPr>
          </a:p>
        </p:txBody>
      </p:sp>
      <p:sp>
        <p:nvSpPr>
          <p:cNvPr id="157702" name="Text Box 6"/>
          <p:cNvSpPr txBox="1"/>
          <p:nvPr/>
        </p:nvSpPr>
        <p:spPr>
          <a:xfrm>
            <a:off x="381000" y="1524000"/>
            <a:ext cx="2514600" cy="641350"/>
          </a:xfrm>
          <a:prstGeom prst="rect">
            <a:avLst/>
          </a:prstGeom>
          <a:noFill/>
          <a:ln w="9525">
            <a:noFill/>
          </a:ln>
        </p:spPr>
        <p:txBody>
          <a:bodyPr anchor="t">
            <a:spAutoFit/>
          </a:bodyPr>
          <a:lstStyle/>
          <a:p>
            <a:pPr>
              <a:spcBef>
                <a:spcPct val="50000"/>
              </a:spcBef>
            </a:pPr>
            <a:r>
              <a:rPr lang="zh-CN" altLang="en-US" sz="3600" b="1" dirty="0">
                <a:solidFill>
                  <a:srgbClr val="FF0000"/>
                </a:solidFill>
                <a:latin typeface="黑体" panose="02010609060101010101" pitchFamily="2" charset="-122"/>
                <a:ea typeface="黑体" panose="02010609060101010101" pitchFamily="2" charset="-122"/>
              </a:rPr>
              <a:t>为</a:t>
            </a:r>
            <a:r>
              <a:rPr lang="en-US" altLang="zh-CN" sz="3600" b="1" dirty="0">
                <a:solidFill>
                  <a:srgbClr val="FF0000"/>
                </a:solidFill>
                <a:latin typeface="宋体" panose="0201060003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而死</a:t>
            </a:r>
          </a:p>
        </p:txBody>
      </p:sp>
      <p:sp>
        <p:nvSpPr>
          <p:cNvPr id="157703" name="Text Box 7"/>
          <p:cNvSpPr txBox="1"/>
          <p:nvPr/>
        </p:nvSpPr>
        <p:spPr>
          <a:xfrm>
            <a:off x="304800" y="4724400"/>
            <a:ext cx="3429000" cy="641350"/>
          </a:xfrm>
          <a:prstGeom prst="rect">
            <a:avLst/>
          </a:prstGeom>
          <a:noFill/>
          <a:ln w="9525">
            <a:noFill/>
          </a:ln>
        </p:spPr>
        <p:txBody>
          <a:bodyPr anchor="t">
            <a:spAutoFit/>
          </a:bodyPr>
          <a:lstStyle/>
          <a:p>
            <a:pPr>
              <a:spcBef>
                <a:spcPct val="50000"/>
              </a:spcBef>
            </a:pPr>
            <a:r>
              <a:rPr lang="zh-CN" altLang="en-US" sz="3600" b="1" dirty="0">
                <a:solidFill>
                  <a:srgbClr val="FF0000"/>
                </a:solidFill>
                <a:latin typeface="黑体" panose="02010609060101010101" pitchFamily="2" charset="-122"/>
                <a:ea typeface="黑体" panose="02010609060101010101" pitchFamily="2" charset="-122"/>
              </a:rPr>
              <a:t>认为</a:t>
            </a:r>
            <a:r>
              <a:rPr lang="en-US" altLang="zh-CN" sz="3600" b="1" dirty="0">
                <a:solidFill>
                  <a:srgbClr val="FF0000"/>
                </a:solidFill>
                <a:latin typeface="宋体" panose="0201060003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奇怪</a:t>
            </a:r>
          </a:p>
        </p:txBody>
      </p:sp>
      <p:sp>
        <p:nvSpPr>
          <p:cNvPr id="157704" name="Text Box 8"/>
          <p:cNvSpPr txBox="1"/>
          <p:nvPr/>
        </p:nvSpPr>
        <p:spPr>
          <a:xfrm>
            <a:off x="304800" y="6216650"/>
            <a:ext cx="2590800" cy="641350"/>
          </a:xfrm>
          <a:prstGeom prst="rect">
            <a:avLst/>
          </a:prstGeom>
          <a:noFill/>
          <a:ln w="9525">
            <a:noFill/>
          </a:ln>
        </p:spPr>
        <p:txBody>
          <a:bodyPr anchor="t">
            <a:spAutoFit/>
          </a:bodyPr>
          <a:lstStyle/>
          <a:p>
            <a:pPr>
              <a:spcBef>
                <a:spcPct val="50000"/>
              </a:spcBef>
            </a:pPr>
            <a:r>
              <a:rPr lang="zh-CN" altLang="en-US" sz="3600" b="1" dirty="0">
                <a:solidFill>
                  <a:srgbClr val="FF0000"/>
                </a:solidFill>
                <a:latin typeface="黑体" panose="02010609060101010101" pitchFamily="2" charset="-122"/>
                <a:ea typeface="黑体" panose="02010609060101010101" pitchFamily="2" charset="-122"/>
              </a:rPr>
              <a:t>用竹板打</a:t>
            </a:r>
          </a:p>
        </p:txBody>
      </p:sp>
      <p:sp>
        <p:nvSpPr>
          <p:cNvPr id="157705" name="Text Box 9"/>
          <p:cNvSpPr txBox="1"/>
          <p:nvPr/>
        </p:nvSpPr>
        <p:spPr>
          <a:xfrm>
            <a:off x="2895600" y="228600"/>
            <a:ext cx="3657600" cy="762000"/>
          </a:xfrm>
          <a:prstGeom prst="rect">
            <a:avLst/>
          </a:prstGeom>
          <a:noFill/>
          <a:ln w="9525">
            <a:noFill/>
          </a:ln>
        </p:spPr>
        <p:txBody>
          <a:bodyPr anchor="t">
            <a:spAutoFit/>
          </a:bodyPr>
          <a:lstStyle/>
          <a:p>
            <a:r>
              <a:rPr lang="zh-CN" altLang="en-US" sz="4400" b="1" dirty="0">
                <a:solidFill>
                  <a:srgbClr val="FF0000"/>
                </a:solidFill>
                <a:latin typeface="Arial" panose="020B0604020202020204" pitchFamily="34" charset="0"/>
                <a:ea typeface="黑体" panose="02010609060101010101" pitchFamily="2" charset="-122"/>
              </a:rPr>
              <a:t>三、词类活用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7705"/>
                                        </p:tgtEl>
                                        <p:attrNameLst>
                                          <p:attrName>style.visibility</p:attrName>
                                        </p:attrNameLst>
                                      </p:cBhvr>
                                      <p:to>
                                        <p:strVal val="visible"/>
                                      </p:to>
                                    </p:set>
                                    <p:animEffect transition="in" filter="dissolve">
                                      <p:cBhvr>
                                        <p:cTn id="7" dur="500"/>
                                        <p:tgtEl>
                                          <p:spTgt spid="15770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7698"/>
                                        </p:tgtEl>
                                        <p:attrNameLst>
                                          <p:attrName>style.visibility</p:attrName>
                                        </p:attrNameLst>
                                      </p:cBhvr>
                                      <p:to>
                                        <p:strVal val="visible"/>
                                      </p:to>
                                    </p:set>
                                    <p:animEffect transition="in" filter="checkerboard(across)">
                                      <p:cBhvr>
                                        <p:cTn id="12" dur="500"/>
                                        <p:tgtEl>
                                          <p:spTgt spid="157698"/>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57702">
                                            <p:txEl>
                                              <p:pRg st="0" end="0"/>
                                            </p:txEl>
                                          </p:spTgt>
                                        </p:tgtEl>
                                        <p:attrNameLst>
                                          <p:attrName>style.visibility</p:attrName>
                                        </p:attrNameLst>
                                      </p:cBhvr>
                                      <p:to>
                                        <p:strVal val="visible"/>
                                      </p:to>
                                    </p:set>
                                    <p:animEffect transition="in" filter="dissolve">
                                      <p:cBhvr>
                                        <p:cTn id="17" dur="500"/>
                                        <p:tgtEl>
                                          <p:spTgt spid="157702">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57699">
                                            <p:txEl>
                                              <p:pRg st="0" end="0"/>
                                            </p:txEl>
                                          </p:spTgt>
                                        </p:tgtEl>
                                        <p:attrNameLst>
                                          <p:attrName>style.visibility</p:attrName>
                                        </p:attrNameLst>
                                      </p:cBhvr>
                                      <p:to>
                                        <p:strVal val="visible"/>
                                      </p:to>
                                    </p:set>
                                    <p:animEffect transition="in" filter="dissolve">
                                      <p:cBhvr>
                                        <p:cTn id="22" dur="500"/>
                                        <p:tgtEl>
                                          <p:spTgt spid="157699">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57703">
                                            <p:txEl>
                                              <p:pRg st="0" end="0"/>
                                            </p:txEl>
                                          </p:spTgt>
                                        </p:tgtEl>
                                        <p:attrNameLst>
                                          <p:attrName>style.visibility</p:attrName>
                                        </p:attrNameLst>
                                      </p:cBhvr>
                                      <p:to>
                                        <p:strVal val="visible"/>
                                      </p:to>
                                    </p:set>
                                    <p:animEffect transition="in" filter="dissolve">
                                      <p:cBhvr>
                                        <p:cTn id="27" dur="500"/>
                                        <p:tgtEl>
                                          <p:spTgt spid="157703">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7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p:bldP spid="157704" grpId="0"/>
      <p:bldP spid="1577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p:nvPr/>
        </p:nvSpPr>
        <p:spPr>
          <a:xfrm>
            <a:off x="2667000" y="304800"/>
            <a:ext cx="3036888" cy="641350"/>
          </a:xfrm>
          <a:prstGeom prst="rect">
            <a:avLst/>
          </a:prstGeom>
          <a:noFill/>
          <a:ln w="9525">
            <a:noFill/>
          </a:ln>
        </p:spPr>
        <p:txBody>
          <a:bodyPr anchor="ctr">
            <a:spAutoFit/>
          </a:bodyPr>
          <a:lstStyle/>
          <a:p>
            <a:r>
              <a:rPr lang="zh-CN" altLang="en-US" sz="3600" b="1" dirty="0">
                <a:solidFill>
                  <a:srgbClr val="FF0000"/>
                </a:solidFill>
                <a:latin typeface="楷体_GB2312" pitchFamily="49" charset="-122"/>
                <a:ea typeface="楷体_GB2312" pitchFamily="49" charset="-122"/>
              </a:rPr>
              <a:t>四、古今异义</a:t>
            </a:r>
            <a:r>
              <a:rPr lang="zh-CN" altLang="en-US" sz="3600" b="1" dirty="0">
                <a:latin typeface="楷体_GB2312" pitchFamily="49" charset="-122"/>
                <a:ea typeface="楷体_GB2312" pitchFamily="49" charset="-122"/>
              </a:rPr>
              <a:t> </a:t>
            </a:r>
          </a:p>
        </p:txBody>
      </p:sp>
      <p:sp>
        <p:nvSpPr>
          <p:cNvPr id="80898" name="Rectangle 3"/>
          <p:cNvSpPr/>
          <p:nvPr/>
        </p:nvSpPr>
        <p:spPr>
          <a:xfrm>
            <a:off x="900113" y="1114425"/>
            <a:ext cx="1512887"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80899" name="Rectangle 4"/>
          <p:cNvSpPr/>
          <p:nvPr/>
        </p:nvSpPr>
        <p:spPr>
          <a:xfrm>
            <a:off x="900113" y="2409825"/>
            <a:ext cx="1728787"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80900" name="Rectangle 5"/>
          <p:cNvSpPr/>
          <p:nvPr/>
        </p:nvSpPr>
        <p:spPr>
          <a:xfrm>
            <a:off x="900113" y="3778250"/>
            <a:ext cx="1655762"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80901" name="Rectangle 6"/>
          <p:cNvSpPr/>
          <p:nvPr/>
        </p:nvSpPr>
        <p:spPr>
          <a:xfrm>
            <a:off x="971550" y="5291138"/>
            <a:ext cx="1657350"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80902" name="Rectangle 7"/>
          <p:cNvSpPr/>
          <p:nvPr/>
        </p:nvSpPr>
        <p:spPr>
          <a:xfrm>
            <a:off x="0" y="1408113"/>
            <a:ext cx="873125" cy="641350"/>
          </a:xfrm>
          <a:prstGeom prst="rect">
            <a:avLst/>
          </a:prstGeom>
          <a:noFill/>
          <a:ln w="9525">
            <a:noFill/>
          </a:ln>
        </p:spPr>
        <p:txBody>
          <a:bodyPr wrap="none" anchor="t">
            <a:spAutoFit/>
          </a:bodyPr>
          <a:lstStyle/>
          <a:p>
            <a:r>
              <a:rPr lang="en-US" altLang="zh-CN" sz="3600" b="1" dirty="0">
                <a:latin typeface="楷体_GB2312" pitchFamily="49" charset="-122"/>
                <a:ea typeface="楷体_GB2312" pitchFamily="49" charset="-122"/>
              </a:rPr>
              <a:t>1</a:t>
            </a:r>
            <a:r>
              <a:rPr lang="zh-CN" altLang="en-US" sz="3600" b="1" dirty="0">
                <a:latin typeface="楷体_GB2312" pitchFamily="49" charset="-122"/>
                <a:ea typeface="楷体_GB2312" pitchFamily="49" charset="-122"/>
              </a:rPr>
              <a:t>尝</a:t>
            </a:r>
          </a:p>
        </p:txBody>
      </p:sp>
      <p:sp>
        <p:nvSpPr>
          <p:cNvPr id="158728" name="Rectangle 8"/>
          <p:cNvSpPr>
            <a:spLocks noChangeArrowheads="1"/>
          </p:cNvSpPr>
          <p:nvPr/>
        </p:nvSpPr>
        <p:spPr bwMode="auto">
          <a:xfrm>
            <a:off x="2339975" y="1125538"/>
            <a:ext cx="4752975"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曾经    </a:t>
            </a:r>
            <a:r>
              <a:rPr kumimoji="0" lang="zh-CN" altLang="en-US" sz="36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尝</a:t>
            </a: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与人佣耕</a:t>
            </a:r>
          </a:p>
        </p:txBody>
      </p:sp>
      <p:sp>
        <p:nvSpPr>
          <p:cNvPr id="158729" name="Rectangle 9"/>
          <p:cNvSpPr>
            <a:spLocks noChangeArrowheads="1"/>
          </p:cNvSpPr>
          <p:nvPr/>
        </p:nvSpPr>
        <p:spPr bwMode="auto">
          <a:xfrm>
            <a:off x="2339975" y="1844675"/>
            <a:ext cx="1944688"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尝一尝</a:t>
            </a:r>
          </a:p>
        </p:txBody>
      </p:sp>
      <p:sp>
        <p:nvSpPr>
          <p:cNvPr id="80905" name="Rectangle 10"/>
          <p:cNvSpPr/>
          <p:nvPr/>
        </p:nvSpPr>
        <p:spPr>
          <a:xfrm>
            <a:off x="0" y="2781300"/>
            <a:ext cx="873125" cy="641350"/>
          </a:xfrm>
          <a:prstGeom prst="rect">
            <a:avLst/>
          </a:prstGeom>
          <a:noFill/>
          <a:ln w="9525">
            <a:noFill/>
          </a:ln>
        </p:spPr>
        <p:txBody>
          <a:bodyPr wrap="none" anchor="t">
            <a:spAutoFit/>
          </a:bodyPr>
          <a:lstStyle/>
          <a:p>
            <a:r>
              <a:rPr lang="en-US" altLang="zh-CN" sz="3600" b="1" dirty="0">
                <a:latin typeface="楷体_GB2312" pitchFamily="49" charset="-122"/>
                <a:ea typeface="楷体_GB2312" pitchFamily="49" charset="-122"/>
              </a:rPr>
              <a:t>2</a:t>
            </a:r>
            <a:r>
              <a:rPr lang="zh-CN" altLang="en-US" sz="3600" b="1" dirty="0">
                <a:latin typeface="楷体_GB2312" pitchFamily="49" charset="-122"/>
                <a:ea typeface="楷体_GB2312" pitchFamily="49" charset="-122"/>
              </a:rPr>
              <a:t>苟</a:t>
            </a:r>
          </a:p>
        </p:txBody>
      </p:sp>
      <p:sp>
        <p:nvSpPr>
          <p:cNvPr id="158731" name="Rectangle 11"/>
          <p:cNvSpPr>
            <a:spLocks noChangeArrowheads="1"/>
          </p:cNvSpPr>
          <p:nvPr/>
        </p:nvSpPr>
        <p:spPr bwMode="auto">
          <a:xfrm>
            <a:off x="2268538" y="2492375"/>
            <a:ext cx="6407150"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假如，如果  </a:t>
            </a:r>
            <a:r>
              <a:rPr kumimoji="0" lang="zh-CN" altLang="en-US" sz="36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苟</a:t>
            </a: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富贵，无相忘</a:t>
            </a:r>
          </a:p>
        </p:txBody>
      </p:sp>
      <p:sp>
        <p:nvSpPr>
          <p:cNvPr id="158732" name="Rectangle 12"/>
          <p:cNvSpPr>
            <a:spLocks noChangeArrowheads="1"/>
          </p:cNvSpPr>
          <p:nvPr/>
        </p:nvSpPr>
        <p:spPr bwMode="auto">
          <a:xfrm>
            <a:off x="2268538" y="3068638"/>
            <a:ext cx="1366838"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苟且</a:t>
            </a:r>
          </a:p>
        </p:txBody>
      </p:sp>
      <p:sp>
        <p:nvSpPr>
          <p:cNvPr id="80908" name="Rectangle 13"/>
          <p:cNvSpPr/>
          <p:nvPr/>
        </p:nvSpPr>
        <p:spPr>
          <a:xfrm>
            <a:off x="0" y="4076700"/>
            <a:ext cx="873125" cy="641350"/>
          </a:xfrm>
          <a:prstGeom prst="rect">
            <a:avLst/>
          </a:prstGeom>
          <a:noFill/>
          <a:ln w="9525">
            <a:noFill/>
          </a:ln>
        </p:spPr>
        <p:txBody>
          <a:bodyPr wrap="none" anchor="t">
            <a:spAutoFit/>
          </a:bodyPr>
          <a:lstStyle/>
          <a:p>
            <a:r>
              <a:rPr lang="en-US" altLang="zh-CN" sz="3600" b="1" dirty="0">
                <a:latin typeface="楷体_GB2312" pitchFamily="49" charset="-122"/>
                <a:ea typeface="楷体_GB2312" pitchFamily="49" charset="-122"/>
              </a:rPr>
              <a:t>3</a:t>
            </a:r>
            <a:r>
              <a:rPr lang="zh-CN" altLang="en-US" sz="3600" b="1" dirty="0">
                <a:latin typeface="楷体_GB2312" pitchFamily="49" charset="-122"/>
                <a:ea typeface="楷体_GB2312" pitchFamily="49" charset="-122"/>
              </a:rPr>
              <a:t>怜</a:t>
            </a:r>
          </a:p>
        </p:txBody>
      </p:sp>
      <p:sp>
        <p:nvSpPr>
          <p:cNvPr id="158734" name="Rectangle 14"/>
          <p:cNvSpPr>
            <a:spLocks noChangeArrowheads="1"/>
          </p:cNvSpPr>
          <p:nvPr/>
        </p:nvSpPr>
        <p:spPr bwMode="auto">
          <a:xfrm>
            <a:off x="2268538" y="3795713"/>
            <a:ext cx="3743325" cy="644525"/>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哀怜  楚人</a:t>
            </a:r>
            <a:r>
              <a:rPr kumimoji="0" lang="zh-CN" altLang="en-US" sz="36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怜</a:t>
            </a: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之</a:t>
            </a:r>
          </a:p>
        </p:txBody>
      </p:sp>
      <p:sp>
        <p:nvSpPr>
          <p:cNvPr id="158735" name="Rectangle 15"/>
          <p:cNvSpPr>
            <a:spLocks noChangeArrowheads="1"/>
          </p:cNvSpPr>
          <p:nvPr/>
        </p:nvSpPr>
        <p:spPr bwMode="auto">
          <a:xfrm>
            <a:off x="2268538" y="4437063"/>
            <a:ext cx="1439863"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可怜</a:t>
            </a:r>
          </a:p>
        </p:txBody>
      </p:sp>
      <p:sp>
        <p:nvSpPr>
          <p:cNvPr id="80911" name="Rectangle 16"/>
          <p:cNvSpPr/>
          <p:nvPr/>
        </p:nvSpPr>
        <p:spPr>
          <a:xfrm>
            <a:off x="179388" y="5661025"/>
            <a:ext cx="873125" cy="641350"/>
          </a:xfrm>
          <a:prstGeom prst="rect">
            <a:avLst/>
          </a:prstGeom>
          <a:noFill/>
          <a:ln w="9525">
            <a:noFill/>
          </a:ln>
        </p:spPr>
        <p:txBody>
          <a:bodyPr wrap="none" anchor="t">
            <a:spAutoFit/>
          </a:bodyPr>
          <a:lstStyle/>
          <a:p>
            <a:r>
              <a:rPr lang="en-US" altLang="zh-CN" sz="3600" b="1" dirty="0">
                <a:latin typeface="楷体_GB2312" pitchFamily="49" charset="-122"/>
                <a:ea typeface="楷体_GB2312" pitchFamily="49" charset="-122"/>
              </a:rPr>
              <a:t>4</a:t>
            </a:r>
            <a:r>
              <a:rPr lang="zh-CN" altLang="en-US" sz="3600" b="1" dirty="0">
                <a:latin typeface="楷体_GB2312" pitchFamily="49" charset="-122"/>
                <a:ea typeface="楷体_GB2312" pitchFamily="49" charset="-122"/>
              </a:rPr>
              <a:t>诚</a:t>
            </a:r>
          </a:p>
        </p:txBody>
      </p:sp>
      <p:sp>
        <p:nvSpPr>
          <p:cNvPr id="158737" name="Rectangle 17"/>
          <p:cNvSpPr>
            <a:spLocks noChangeArrowheads="1"/>
          </p:cNvSpPr>
          <p:nvPr/>
        </p:nvSpPr>
        <p:spPr bwMode="auto">
          <a:xfrm>
            <a:off x="2330450" y="5308600"/>
            <a:ext cx="7137400"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如果 今</a:t>
            </a:r>
            <a:r>
              <a:rPr kumimoji="0" lang="zh-CN" altLang="en-US" sz="36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诚</a:t>
            </a: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以吾众诈自称公子扶苏</a:t>
            </a:r>
          </a:p>
        </p:txBody>
      </p:sp>
      <p:sp>
        <p:nvSpPr>
          <p:cNvPr id="158738" name="Rectangle 18"/>
          <p:cNvSpPr>
            <a:spLocks noChangeArrowheads="1"/>
          </p:cNvSpPr>
          <p:nvPr/>
        </p:nvSpPr>
        <p:spPr bwMode="auto">
          <a:xfrm>
            <a:off x="2339975" y="6021388"/>
            <a:ext cx="1511300"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诚实</a:t>
            </a:r>
          </a:p>
        </p:txBody>
      </p:sp>
      <p:sp>
        <p:nvSpPr>
          <p:cNvPr id="80914" name="AutoShape 19"/>
          <p:cNvSpPr/>
          <p:nvPr/>
        </p:nvSpPr>
        <p:spPr>
          <a:xfrm>
            <a:off x="684213" y="1341438"/>
            <a:ext cx="215900" cy="935037"/>
          </a:xfrm>
          <a:prstGeom prst="leftBrace">
            <a:avLst>
              <a:gd name="adj1" fmla="val 36070"/>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0915" name="AutoShape 20"/>
          <p:cNvSpPr/>
          <p:nvPr/>
        </p:nvSpPr>
        <p:spPr>
          <a:xfrm>
            <a:off x="684213" y="2636838"/>
            <a:ext cx="215900" cy="935037"/>
          </a:xfrm>
          <a:prstGeom prst="leftBrace">
            <a:avLst>
              <a:gd name="adj1" fmla="val 36070"/>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0916" name="AutoShape 21"/>
          <p:cNvSpPr/>
          <p:nvPr/>
        </p:nvSpPr>
        <p:spPr>
          <a:xfrm>
            <a:off x="755650" y="3933825"/>
            <a:ext cx="215900" cy="935038"/>
          </a:xfrm>
          <a:prstGeom prst="leftBrace">
            <a:avLst>
              <a:gd name="adj1" fmla="val 36070"/>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0917" name="AutoShape 22"/>
          <p:cNvSpPr/>
          <p:nvPr/>
        </p:nvSpPr>
        <p:spPr>
          <a:xfrm>
            <a:off x="755650" y="5516563"/>
            <a:ext cx="215900" cy="935037"/>
          </a:xfrm>
          <a:prstGeom prst="leftBrace">
            <a:avLst>
              <a:gd name="adj1" fmla="val 36070"/>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587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1587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1587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1587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75"/>
                                  </p:iterate>
                                  <p:childTnLst>
                                    <p:set>
                                      <p:cBhvr>
                                        <p:cTn id="22" dur="1" fill="hold">
                                          <p:stCondLst>
                                            <p:cond delay="74"/>
                                          </p:stCondLst>
                                        </p:cTn>
                                        <p:tgtEl>
                                          <p:spTgt spid="1587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75"/>
                                  </p:iterate>
                                  <p:childTnLst>
                                    <p:set>
                                      <p:cBhvr>
                                        <p:cTn id="26" dur="1" fill="hold">
                                          <p:stCondLst>
                                            <p:cond delay="74"/>
                                          </p:stCondLst>
                                        </p:cTn>
                                        <p:tgtEl>
                                          <p:spTgt spid="1587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75"/>
                                  </p:iterate>
                                  <p:childTnLst>
                                    <p:set>
                                      <p:cBhvr>
                                        <p:cTn id="30" dur="1" fill="hold">
                                          <p:stCondLst>
                                            <p:cond delay="74"/>
                                          </p:stCondLst>
                                        </p:cTn>
                                        <p:tgtEl>
                                          <p:spTgt spid="1587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Abs val="75"/>
                                  </p:iterate>
                                  <p:childTnLst>
                                    <p:set>
                                      <p:cBhvr>
                                        <p:cTn id="34" dur="1" fill="hold">
                                          <p:stCondLst>
                                            <p:cond delay="74"/>
                                          </p:stCondLst>
                                        </p:cTn>
                                        <p:tgtEl>
                                          <p:spTgt spid="1587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8" grpId="0"/>
      <p:bldP spid="158729" grpId="0"/>
      <p:bldP spid="158731" grpId="0"/>
      <p:bldP spid="158732" grpId="0"/>
      <p:bldP spid="158734" grpId="0" bldLvl="0" animBg="1"/>
      <p:bldP spid="158735" grpId="0"/>
      <p:bldP spid="158737" grpId="0"/>
      <p:bldP spid="15873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p:nvPr/>
        </p:nvSpPr>
        <p:spPr>
          <a:xfrm>
            <a:off x="1476375" y="2122488"/>
            <a:ext cx="1727200"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81922" name="Rectangle 3"/>
          <p:cNvSpPr/>
          <p:nvPr/>
        </p:nvSpPr>
        <p:spPr>
          <a:xfrm>
            <a:off x="1619250" y="609600"/>
            <a:ext cx="1655763"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81923" name="Rectangle 4"/>
          <p:cNvSpPr/>
          <p:nvPr/>
        </p:nvSpPr>
        <p:spPr>
          <a:xfrm>
            <a:off x="468313" y="915988"/>
            <a:ext cx="873125" cy="641350"/>
          </a:xfrm>
          <a:prstGeom prst="rect">
            <a:avLst/>
          </a:prstGeom>
          <a:noFill/>
          <a:ln w="9525">
            <a:noFill/>
          </a:ln>
        </p:spPr>
        <p:txBody>
          <a:bodyPr wrap="none" anchor="t">
            <a:spAutoFit/>
          </a:bodyPr>
          <a:lstStyle/>
          <a:p>
            <a:r>
              <a:rPr lang="en-US" altLang="zh-CN" sz="3600" b="1" dirty="0">
                <a:latin typeface="黑体" panose="02010609060101010101" pitchFamily="2" charset="-122"/>
                <a:ea typeface="黑体" panose="02010609060101010101" pitchFamily="2" charset="-122"/>
              </a:rPr>
              <a:t>5</a:t>
            </a:r>
            <a:r>
              <a:rPr lang="zh-CN" altLang="en-US" sz="3600" b="1" dirty="0">
                <a:latin typeface="黑体" panose="02010609060101010101" pitchFamily="2" charset="-122"/>
                <a:ea typeface="黑体" panose="02010609060101010101" pitchFamily="2" charset="-122"/>
              </a:rPr>
              <a:t>固</a:t>
            </a:r>
          </a:p>
        </p:txBody>
      </p:sp>
      <p:sp>
        <p:nvSpPr>
          <p:cNvPr id="159749" name="Rectangle 5"/>
          <p:cNvSpPr>
            <a:spLocks noChangeArrowheads="1"/>
          </p:cNvSpPr>
          <p:nvPr/>
        </p:nvSpPr>
        <p:spPr bwMode="auto">
          <a:xfrm>
            <a:off x="2843213" y="700088"/>
            <a:ext cx="4608513"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本来    </a:t>
            </a:r>
            <a:r>
              <a:rPr kumimoji="0" lang="zh-CN" altLang="en-US" sz="36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固</a:t>
            </a: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以怪之矣</a:t>
            </a:r>
          </a:p>
        </p:txBody>
      </p:sp>
      <p:sp>
        <p:nvSpPr>
          <p:cNvPr id="159750" name="Rectangle 6"/>
          <p:cNvSpPr>
            <a:spLocks noChangeArrowheads="1"/>
          </p:cNvSpPr>
          <p:nvPr/>
        </p:nvSpPr>
        <p:spPr bwMode="auto">
          <a:xfrm>
            <a:off x="2916238" y="1274763"/>
            <a:ext cx="1368425"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坚固</a:t>
            </a:r>
          </a:p>
        </p:txBody>
      </p:sp>
      <p:sp>
        <p:nvSpPr>
          <p:cNvPr id="81926" name="Rectangle 7"/>
          <p:cNvSpPr/>
          <p:nvPr/>
        </p:nvSpPr>
        <p:spPr>
          <a:xfrm>
            <a:off x="0" y="2427288"/>
            <a:ext cx="1447800" cy="641350"/>
          </a:xfrm>
          <a:prstGeom prst="rect">
            <a:avLst/>
          </a:prstGeom>
          <a:noFill/>
          <a:ln w="9525">
            <a:noFill/>
          </a:ln>
        </p:spPr>
        <p:txBody>
          <a:bodyPr anchor="t">
            <a:spAutoFit/>
          </a:bodyPr>
          <a:lstStyle/>
          <a:p>
            <a:r>
              <a:rPr lang="en-US" altLang="zh-CN" sz="3600" b="1" dirty="0">
                <a:latin typeface="黑体" panose="02010609060101010101" pitchFamily="2" charset="-122"/>
                <a:ea typeface="黑体" panose="02010609060101010101" pitchFamily="2" charset="-122"/>
              </a:rPr>
              <a:t>6</a:t>
            </a:r>
            <a:r>
              <a:rPr lang="zh-CN" altLang="en-US" sz="3600" b="1" dirty="0">
                <a:latin typeface="黑体" panose="02010609060101010101" pitchFamily="2" charset="-122"/>
                <a:ea typeface="黑体" panose="02010609060101010101" pitchFamily="2" charset="-122"/>
              </a:rPr>
              <a:t>往往</a:t>
            </a:r>
          </a:p>
        </p:txBody>
      </p:sp>
      <p:sp>
        <p:nvSpPr>
          <p:cNvPr id="159752" name="Rectangle 8"/>
          <p:cNvSpPr>
            <a:spLocks noChangeArrowheads="1"/>
          </p:cNvSpPr>
          <p:nvPr/>
        </p:nvSpPr>
        <p:spPr bwMode="auto">
          <a:xfrm>
            <a:off x="2674938" y="2133600"/>
            <a:ext cx="4273550"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到处  卒中</a:t>
            </a:r>
            <a:r>
              <a:rPr kumimoji="0" lang="zh-CN" altLang="en-US" sz="3600" b="1" i="0" u="none" strike="noStrike" kern="1200" cap="none" spc="0" normalizeH="0" baseline="0" noProof="0">
                <a:ln>
                  <a:noFill/>
                </a:ln>
                <a:solidFill>
                  <a:schemeClr val="tx1"/>
                </a:solidFill>
                <a:effectLst/>
                <a:uLnTx/>
                <a:uFillTx/>
                <a:latin typeface="楷体_GB2312" pitchFamily="49" charset="-122"/>
                <a:ea typeface="楷体_GB2312" pitchFamily="49" charset="-122"/>
                <a:cs typeface="+mn-cs"/>
              </a:rPr>
              <a:t>往往</a:t>
            </a: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语</a:t>
            </a:r>
          </a:p>
        </p:txBody>
      </p:sp>
      <p:sp>
        <p:nvSpPr>
          <p:cNvPr id="159753" name="Rectangle 9"/>
          <p:cNvSpPr>
            <a:spLocks noChangeArrowheads="1"/>
          </p:cNvSpPr>
          <p:nvPr/>
        </p:nvSpPr>
        <p:spPr bwMode="auto">
          <a:xfrm>
            <a:off x="2681288" y="2781300"/>
            <a:ext cx="1458913" cy="641350"/>
          </a:xfrm>
          <a:prstGeom prst="rect">
            <a:avLst/>
          </a:prstGeom>
          <a:noFill/>
          <a:ln w="9525">
            <a:noFill/>
            <a:miter lim="800000"/>
          </a:ln>
          <a:effectLst>
            <a:outerShdw dist="35921" dir="2700000" algn="ctr" rotWithShape="0">
              <a:srgbClr val="FF0000"/>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楷体_GB2312" pitchFamily="49" charset="-122"/>
                <a:ea typeface="楷体_GB2312" pitchFamily="49" charset="-122"/>
                <a:cs typeface="+mn-cs"/>
              </a:rPr>
              <a:t>常常</a:t>
            </a:r>
          </a:p>
        </p:txBody>
      </p:sp>
      <p:sp>
        <p:nvSpPr>
          <p:cNvPr id="81929" name="AutoShape 10"/>
          <p:cNvSpPr/>
          <p:nvPr/>
        </p:nvSpPr>
        <p:spPr>
          <a:xfrm>
            <a:off x="1187450" y="836613"/>
            <a:ext cx="215900" cy="935037"/>
          </a:xfrm>
          <a:prstGeom prst="leftBrace">
            <a:avLst>
              <a:gd name="adj1" fmla="val 36070"/>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1930" name="AutoShape 11"/>
          <p:cNvSpPr/>
          <p:nvPr/>
        </p:nvSpPr>
        <p:spPr>
          <a:xfrm>
            <a:off x="1219200" y="2362200"/>
            <a:ext cx="228600" cy="935038"/>
          </a:xfrm>
          <a:prstGeom prst="leftBrace">
            <a:avLst>
              <a:gd name="adj1" fmla="val 34066"/>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1931" name="Text Box 12"/>
          <p:cNvSpPr txBox="1"/>
          <p:nvPr/>
        </p:nvSpPr>
        <p:spPr>
          <a:xfrm>
            <a:off x="0" y="3810000"/>
            <a:ext cx="1447800" cy="641350"/>
          </a:xfrm>
          <a:prstGeom prst="rect">
            <a:avLst/>
          </a:prstGeom>
          <a:noFill/>
          <a:ln w="9525">
            <a:noFill/>
          </a:ln>
        </p:spPr>
        <p:txBody>
          <a:bodyPr anchor="t">
            <a:spAutoFit/>
          </a:bodyPr>
          <a:lstStyle/>
          <a:p>
            <a:pPr>
              <a:spcBef>
                <a:spcPct val="50000"/>
              </a:spcBef>
            </a:pPr>
            <a:r>
              <a:rPr lang="en-US" altLang="zh-CN" sz="3600" b="1" dirty="0">
                <a:latin typeface="Arial" panose="020B0604020202020204" pitchFamily="34" charset="0"/>
                <a:ea typeface="黑体" panose="02010609060101010101" pitchFamily="2" charset="-122"/>
              </a:rPr>
              <a:t>7</a:t>
            </a:r>
            <a:r>
              <a:rPr lang="zh-CN" altLang="en-US" sz="3600" b="1" dirty="0">
                <a:latin typeface="Arial" panose="020B0604020202020204" pitchFamily="34" charset="0"/>
                <a:ea typeface="黑体" panose="02010609060101010101" pitchFamily="2" charset="-122"/>
              </a:rPr>
              <a:t>篝火</a:t>
            </a:r>
          </a:p>
        </p:txBody>
      </p:sp>
      <p:sp>
        <p:nvSpPr>
          <p:cNvPr id="81932" name="AutoShape 13"/>
          <p:cNvSpPr/>
          <p:nvPr/>
        </p:nvSpPr>
        <p:spPr>
          <a:xfrm>
            <a:off x="1219200" y="3657600"/>
            <a:ext cx="228600" cy="935038"/>
          </a:xfrm>
          <a:prstGeom prst="leftBrace">
            <a:avLst>
              <a:gd name="adj1" fmla="val 34066"/>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1933" name="Rectangle 14"/>
          <p:cNvSpPr/>
          <p:nvPr/>
        </p:nvSpPr>
        <p:spPr>
          <a:xfrm>
            <a:off x="1447800" y="3429000"/>
            <a:ext cx="1727200"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159759" name="Text Box 15"/>
          <p:cNvSpPr txBox="1"/>
          <p:nvPr/>
        </p:nvSpPr>
        <p:spPr>
          <a:xfrm>
            <a:off x="2819400" y="3505200"/>
            <a:ext cx="2895600" cy="641350"/>
          </a:xfrm>
          <a:prstGeom prst="rect">
            <a:avLst/>
          </a:prstGeom>
          <a:noFill/>
          <a:ln w="9525">
            <a:noFill/>
          </a:ln>
          <a:effectLst>
            <a:outerShdw dist="35921" dir="2699999" algn="ctr" rotWithShape="0">
              <a:srgbClr val="FF0066"/>
            </a:outerShdw>
          </a:effectLst>
        </p:spPr>
        <p:txBody>
          <a:bodyPr anchor="t">
            <a:spAutoFit/>
          </a:bodyPr>
          <a:lstStyle/>
          <a:p>
            <a:pPr>
              <a:spcBef>
                <a:spcPct val="50000"/>
              </a:spcBef>
              <a:buSzTx/>
            </a:pPr>
            <a:r>
              <a:rPr lang="zh-CN" altLang="en-US" sz="3600" b="1">
                <a:solidFill>
                  <a:srgbClr val="FF0000"/>
                </a:solidFill>
                <a:latin typeface="Arial" panose="020B0604020202020204" pitchFamily="34" charset="0"/>
                <a:ea typeface="宋体" panose="02010600030101010101" pitchFamily="2" charset="-122"/>
              </a:rPr>
              <a:t>用笼罩着火</a:t>
            </a:r>
          </a:p>
        </p:txBody>
      </p:sp>
      <p:sp>
        <p:nvSpPr>
          <p:cNvPr id="159760" name="Text Box 16"/>
          <p:cNvSpPr txBox="1"/>
          <p:nvPr/>
        </p:nvSpPr>
        <p:spPr>
          <a:xfrm>
            <a:off x="2819400" y="4114800"/>
            <a:ext cx="4876800" cy="641350"/>
          </a:xfrm>
          <a:prstGeom prst="rect">
            <a:avLst/>
          </a:prstGeom>
          <a:noFill/>
          <a:ln w="9525">
            <a:noFill/>
          </a:ln>
          <a:effectLst>
            <a:outerShdw dist="35921" dir="2699999" algn="ctr" rotWithShape="0">
              <a:srgbClr val="FF0066"/>
            </a:outerShdw>
          </a:effectLst>
        </p:spPr>
        <p:txBody>
          <a:bodyPr anchor="t">
            <a:spAutoFit/>
          </a:bodyPr>
          <a:lstStyle/>
          <a:p>
            <a:pPr>
              <a:spcBef>
                <a:spcPct val="50000"/>
              </a:spcBef>
              <a:buSzTx/>
            </a:pPr>
            <a:r>
              <a:rPr lang="zh-CN" altLang="en-US" sz="3600" b="1">
                <a:solidFill>
                  <a:srgbClr val="FF0000"/>
                </a:solidFill>
                <a:latin typeface="Arial" panose="020B0604020202020204" pitchFamily="34" charset="0"/>
                <a:ea typeface="宋体" panose="02010600030101010101" pitchFamily="2" charset="-122"/>
              </a:rPr>
              <a:t>在空地用树枝或柴燃火</a:t>
            </a:r>
          </a:p>
        </p:txBody>
      </p:sp>
      <p:sp>
        <p:nvSpPr>
          <p:cNvPr id="81936" name="Text Box 17"/>
          <p:cNvSpPr txBox="1"/>
          <p:nvPr/>
        </p:nvSpPr>
        <p:spPr>
          <a:xfrm>
            <a:off x="0" y="5029200"/>
            <a:ext cx="1447800" cy="641350"/>
          </a:xfrm>
          <a:prstGeom prst="rect">
            <a:avLst/>
          </a:prstGeom>
          <a:noFill/>
          <a:ln w="9525">
            <a:noFill/>
          </a:ln>
        </p:spPr>
        <p:txBody>
          <a:bodyPr anchor="t">
            <a:spAutoFit/>
          </a:bodyPr>
          <a:lstStyle/>
          <a:p>
            <a:pPr>
              <a:spcBef>
                <a:spcPct val="50000"/>
              </a:spcBef>
            </a:pPr>
            <a:r>
              <a:rPr lang="en-US" altLang="zh-CN" sz="3600" b="1" dirty="0">
                <a:latin typeface="Arial" panose="020B0604020202020204" pitchFamily="34" charset="0"/>
                <a:ea typeface="黑体" panose="02010609060101010101" pitchFamily="2" charset="-122"/>
              </a:rPr>
              <a:t>8</a:t>
            </a:r>
            <a:r>
              <a:rPr lang="zh-CN" altLang="en-US" sz="3600" b="1" dirty="0">
                <a:latin typeface="Arial" panose="020B0604020202020204" pitchFamily="34" charset="0"/>
                <a:ea typeface="黑体" panose="02010609060101010101" pitchFamily="2" charset="-122"/>
              </a:rPr>
              <a:t>等死</a:t>
            </a:r>
          </a:p>
        </p:txBody>
      </p:sp>
      <p:sp>
        <p:nvSpPr>
          <p:cNvPr id="81937" name="AutoShape 18"/>
          <p:cNvSpPr/>
          <p:nvPr/>
        </p:nvSpPr>
        <p:spPr>
          <a:xfrm>
            <a:off x="1219200" y="4876800"/>
            <a:ext cx="228600" cy="935038"/>
          </a:xfrm>
          <a:prstGeom prst="leftBrace">
            <a:avLst>
              <a:gd name="adj1" fmla="val 34066"/>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1938" name="Rectangle 19"/>
          <p:cNvSpPr/>
          <p:nvPr/>
        </p:nvSpPr>
        <p:spPr>
          <a:xfrm>
            <a:off x="1447800" y="4648200"/>
            <a:ext cx="1727200" cy="1355725"/>
          </a:xfrm>
          <a:prstGeom prst="rect">
            <a:avLst/>
          </a:prstGeom>
          <a:noFill/>
          <a:ln w="9525">
            <a:noFill/>
          </a:ln>
        </p:spPr>
        <p:txBody>
          <a:bodyPr anchor="ctr">
            <a:spAutoFit/>
          </a:bodyPr>
          <a:lstStyle/>
          <a:p>
            <a:pPr>
              <a:lnSpc>
                <a:spcPct val="115000"/>
              </a:lnSpc>
            </a:pPr>
            <a:r>
              <a:rPr lang="zh-CN" altLang="en-US" sz="3600" b="1" dirty="0">
                <a:latin typeface="楷体_GB2312" pitchFamily="49" charset="-122"/>
                <a:ea typeface="楷体_GB2312" pitchFamily="49" charset="-122"/>
              </a:rPr>
              <a:t>古义</a:t>
            </a:r>
          </a:p>
          <a:p>
            <a:pPr>
              <a:lnSpc>
                <a:spcPct val="115000"/>
              </a:lnSpc>
            </a:pPr>
            <a:r>
              <a:rPr lang="zh-CN" altLang="en-US" sz="3600" b="1" dirty="0">
                <a:latin typeface="楷体_GB2312" pitchFamily="49" charset="-122"/>
                <a:ea typeface="楷体_GB2312" pitchFamily="49" charset="-122"/>
              </a:rPr>
              <a:t>今义</a:t>
            </a:r>
          </a:p>
        </p:txBody>
      </p:sp>
      <p:sp>
        <p:nvSpPr>
          <p:cNvPr id="159764" name="Text Box 20"/>
          <p:cNvSpPr txBox="1"/>
          <p:nvPr/>
        </p:nvSpPr>
        <p:spPr>
          <a:xfrm>
            <a:off x="2971800" y="4724400"/>
            <a:ext cx="2667000" cy="641350"/>
          </a:xfrm>
          <a:prstGeom prst="rect">
            <a:avLst/>
          </a:prstGeom>
          <a:noFill/>
          <a:ln w="9525">
            <a:noFill/>
          </a:ln>
          <a:effectLst>
            <a:outerShdw dist="35921" dir="2699999" algn="ctr" rotWithShape="0">
              <a:srgbClr val="FF0066"/>
            </a:outerShdw>
          </a:effectLst>
        </p:spPr>
        <p:txBody>
          <a:bodyPr anchor="t">
            <a:spAutoFit/>
          </a:bodyPr>
          <a:lstStyle/>
          <a:p>
            <a:pPr>
              <a:spcBef>
                <a:spcPct val="50000"/>
              </a:spcBef>
              <a:buSzTx/>
            </a:pPr>
            <a:r>
              <a:rPr lang="zh-CN" altLang="en-US" sz="3600" b="1">
                <a:solidFill>
                  <a:srgbClr val="FF0000"/>
                </a:solidFill>
                <a:latin typeface="Arial" panose="020B0604020202020204" pitchFamily="34" charset="0"/>
                <a:ea typeface="宋体" panose="02010600030101010101" pitchFamily="2" charset="-122"/>
              </a:rPr>
              <a:t>同样是死</a:t>
            </a:r>
          </a:p>
        </p:txBody>
      </p:sp>
      <p:sp>
        <p:nvSpPr>
          <p:cNvPr id="159765" name="Text Box 21"/>
          <p:cNvSpPr txBox="1"/>
          <p:nvPr/>
        </p:nvSpPr>
        <p:spPr>
          <a:xfrm>
            <a:off x="2971800" y="5410200"/>
            <a:ext cx="2286000" cy="641350"/>
          </a:xfrm>
          <a:prstGeom prst="rect">
            <a:avLst/>
          </a:prstGeom>
          <a:noFill/>
          <a:ln w="9525">
            <a:noFill/>
          </a:ln>
          <a:effectLst>
            <a:outerShdw dist="35921" dir="2699999" algn="ctr" rotWithShape="0">
              <a:srgbClr val="FF0066"/>
            </a:outerShdw>
          </a:effectLst>
        </p:spPr>
        <p:txBody>
          <a:bodyPr anchor="t">
            <a:spAutoFit/>
          </a:bodyPr>
          <a:lstStyle/>
          <a:p>
            <a:pPr>
              <a:spcBef>
                <a:spcPct val="50000"/>
              </a:spcBef>
              <a:buSzTx/>
            </a:pPr>
            <a:r>
              <a:rPr lang="zh-CN" altLang="en-US" sz="3600" b="1">
                <a:solidFill>
                  <a:srgbClr val="FF0000"/>
                </a:solidFill>
                <a:latin typeface="Arial" panose="020B0604020202020204" pitchFamily="34" charset="0"/>
                <a:ea typeface="宋体" panose="02010600030101010101" pitchFamily="2" charset="-122"/>
              </a:rPr>
              <a:t>等待死亡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597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1597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1597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1597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159759"/>
                                        </p:tgtEl>
                                        <p:attrNameLst>
                                          <p:attrName>style.visibility</p:attrName>
                                        </p:attrNameLst>
                                      </p:cBhvr>
                                      <p:to>
                                        <p:strVal val="visible"/>
                                      </p:to>
                                    </p:set>
                                    <p:animEffect transition="in" filter="barn(inHorizontal)">
                                      <p:cBhvr>
                                        <p:cTn id="23" dur="500"/>
                                        <p:tgtEl>
                                          <p:spTgt spid="15975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6" fill="hold" grpId="0" nodeType="clickEffect">
                                  <p:stCondLst>
                                    <p:cond delay="0"/>
                                  </p:stCondLst>
                                  <p:childTnLst>
                                    <p:set>
                                      <p:cBhvr>
                                        <p:cTn id="27" dur="1" fill="hold">
                                          <p:stCondLst>
                                            <p:cond delay="0"/>
                                          </p:stCondLst>
                                        </p:cTn>
                                        <p:tgtEl>
                                          <p:spTgt spid="159760"/>
                                        </p:tgtEl>
                                        <p:attrNameLst>
                                          <p:attrName>style.visibility</p:attrName>
                                        </p:attrNameLst>
                                      </p:cBhvr>
                                      <p:to>
                                        <p:strVal val="visible"/>
                                      </p:to>
                                    </p:set>
                                    <p:animEffect transition="in" filter="barn(inHorizontal)">
                                      <p:cBhvr>
                                        <p:cTn id="28" dur="500"/>
                                        <p:tgtEl>
                                          <p:spTgt spid="159760"/>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159764"/>
                                        </p:tgtEl>
                                        <p:attrNameLst>
                                          <p:attrName>style.visibility</p:attrName>
                                        </p:attrNameLst>
                                      </p:cBhvr>
                                      <p:to>
                                        <p:strVal val="visible"/>
                                      </p:to>
                                    </p:set>
                                    <p:anim calcmode="lin" valueType="num">
                                      <p:cBhvr>
                                        <p:cTn id="33" dur="500" fill="hold"/>
                                        <p:tgtEl>
                                          <p:spTgt spid="159764"/>
                                        </p:tgtEl>
                                        <p:attrNameLst>
                                          <p:attrName>ppt_w</p:attrName>
                                        </p:attrNameLst>
                                      </p:cBhvr>
                                      <p:tavLst>
                                        <p:tav tm="0">
                                          <p:val>
                                            <p:fltVal val="0"/>
                                          </p:val>
                                        </p:tav>
                                        <p:tav tm="100000">
                                          <p:val>
                                            <p:strVal val="#ppt_w"/>
                                          </p:val>
                                        </p:tav>
                                      </p:tavLst>
                                    </p:anim>
                                    <p:anim calcmode="lin" valueType="num">
                                      <p:cBhvr>
                                        <p:cTn id="34" dur="500" fill="hold"/>
                                        <p:tgtEl>
                                          <p:spTgt spid="159764"/>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grpId="0" nodeType="clickEffect">
                                  <p:stCondLst>
                                    <p:cond delay="0"/>
                                  </p:stCondLst>
                                  <p:childTnLst>
                                    <p:set>
                                      <p:cBhvr>
                                        <p:cTn id="38" dur="1" fill="hold">
                                          <p:stCondLst>
                                            <p:cond delay="0"/>
                                          </p:stCondLst>
                                        </p:cTn>
                                        <p:tgtEl>
                                          <p:spTgt spid="159765"/>
                                        </p:tgtEl>
                                        <p:attrNameLst>
                                          <p:attrName>style.visibility</p:attrName>
                                        </p:attrNameLst>
                                      </p:cBhvr>
                                      <p:to>
                                        <p:strVal val="visible"/>
                                      </p:to>
                                    </p:set>
                                    <p:anim calcmode="lin" valueType="num">
                                      <p:cBhvr>
                                        <p:cTn id="39" dur="500" fill="hold"/>
                                        <p:tgtEl>
                                          <p:spTgt spid="159765"/>
                                        </p:tgtEl>
                                        <p:attrNameLst>
                                          <p:attrName>ppt_w</p:attrName>
                                        </p:attrNameLst>
                                      </p:cBhvr>
                                      <p:tavLst>
                                        <p:tav tm="0">
                                          <p:val>
                                            <p:fltVal val="0"/>
                                          </p:val>
                                        </p:tav>
                                        <p:tav tm="100000">
                                          <p:val>
                                            <p:strVal val="#ppt_w"/>
                                          </p:val>
                                        </p:tav>
                                      </p:tavLst>
                                    </p:anim>
                                    <p:anim calcmode="lin" valueType="num">
                                      <p:cBhvr>
                                        <p:cTn id="40" dur="500" fill="hold"/>
                                        <p:tgtEl>
                                          <p:spTgt spid="15976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p:bldP spid="159750" grpId="0"/>
      <p:bldP spid="159752" grpId="0"/>
      <p:bldP spid="159753" grpId="0"/>
      <p:bldP spid="159759" grpId="0"/>
      <p:bldP spid="159760" grpId="0"/>
      <p:bldP spid="159764" grpId="0"/>
      <p:bldP spid="15976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p:nvPr/>
        </p:nvSpPr>
        <p:spPr>
          <a:xfrm>
            <a:off x="1676400" y="838200"/>
            <a:ext cx="2286000" cy="2193925"/>
          </a:xfrm>
          <a:prstGeom prst="rect">
            <a:avLst/>
          </a:prstGeom>
          <a:noFill/>
          <a:ln w="9525">
            <a:noFill/>
          </a:ln>
        </p:spPr>
        <p:txBody>
          <a:bodyPr anchor="ctr">
            <a:spAutoFit/>
          </a:bodyPr>
          <a:lstStyle/>
          <a:p>
            <a:pPr>
              <a:lnSpc>
                <a:spcPct val="115000"/>
              </a:lnSpc>
            </a:pPr>
            <a:r>
              <a:rPr lang="zh-CN" altLang="en-US" sz="6000" b="1" dirty="0">
                <a:latin typeface="黑体" panose="02010609060101010101" pitchFamily="2" charset="-122"/>
                <a:ea typeface="黑体" panose="02010609060101010101" pitchFamily="2" charset="-122"/>
              </a:rPr>
              <a:t>古义</a:t>
            </a:r>
          </a:p>
          <a:p>
            <a:pPr>
              <a:lnSpc>
                <a:spcPct val="115000"/>
              </a:lnSpc>
            </a:pPr>
            <a:r>
              <a:rPr lang="zh-CN" altLang="en-US" sz="6000" b="1" dirty="0">
                <a:latin typeface="黑体" panose="02010609060101010101" pitchFamily="2" charset="-122"/>
                <a:ea typeface="黑体" panose="02010609060101010101" pitchFamily="2" charset="-122"/>
              </a:rPr>
              <a:t>今义</a:t>
            </a:r>
          </a:p>
        </p:txBody>
      </p:sp>
      <p:sp>
        <p:nvSpPr>
          <p:cNvPr id="82946" name="Rectangle 3"/>
          <p:cNvSpPr/>
          <p:nvPr/>
        </p:nvSpPr>
        <p:spPr>
          <a:xfrm>
            <a:off x="1600200" y="3848100"/>
            <a:ext cx="2133600" cy="2193925"/>
          </a:xfrm>
          <a:prstGeom prst="rect">
            <a:avLst/>
          </a:prstGeom>
          <a:noFill/>
          <a:ln w="9525">
            <a:noFill/>
          </a:ln>
        </p:spPr>
        <p:txBody>
          <a:bodyPr anchor="ctr">
            <a:spAutoFit/>
          </a:bodyPr>
          <a:lstStyle/>
          <a:p>
            <a:pPr>
              <a:lnSpc>
                <a:spcPct val="115000"/>
              </a:lnSpc>
            </a:pPr>
            <a:r>
              <a:rPr lang="zh-CN" altLang="en-US" sz="6000" b="1" dirty="0">
                <a:latin typeface="楷体_GB2312" pitchFamily="49" charset="-122"/>
                <a:ea typeface="楷体_GB2312" pitchFamily="49" charset="-122"/>
              </a:rPr>
              <a:t>古义</a:t>
            </a:r>
          </a:p>
          <a:p>
            <a:pPr>
              <a:lnSpc>
                <a:spcPct val="115000"/>
              </a:lnSpc>
            </a:pPr>
            <a:r>
              <a:rPr lang="zh-CN" altLang="en-US" sz="6000" b="1" dirty="0">
                <a:latin typeface="楷体_GB2312" pitchFamily="49" charset="-122"/>
                <a:ea typeface="楷体_GB2312" pitchFamily="49" charset="-122"/>
              </a:rPr>
              <a:t>今义</a:t>
            </a:r>
          </a:p>
        </p:txBody>
      </p:sp>
      <p:sp>
        <p:nvSpPr>
          <p:cNvPr id="82947" name="Rectangle 4"/>
          <p:cNvSpPr/>
          <p:nvPr/>
        </p:nvSpPr>
        <p:spPr>
          <a:xfrm>
            <a:off x="152400" y="1295400"/>
            <a:ext cx="1333500" cy="1006475"/>
          </a:xfrm>
          <a:prstGeom prst="rect">
            <a:avLst/>
          </a:prstGeom>
          <a:noFill/>
          <a:ln w="9525">
            <a:noFill/>
          </a:ln>
        </p:spPr>
        <p:txBody>
          <a:bodyPr wrap="none" anchor="t">
            <a:spAutoFit/>
          </a:bodyPr>
          <a:lstStyle/>
          <a:p>
            <a:r>
              <a:rPr lang="en-US" altLang="zh-CN" sz="6000" b="1" dirty="0">
                <a:latin typeface="黑体" panose="02010609060101010101" pitchFamily="2" charset="-122"/>
                <a:ea typeface="黑体" panose="02010609060101010101" pitchFamily="2" charset="-122"/>
              </a:rPr>
              <a:t>9</a:t>
            </a:r>
            <a:r>
              <a:rPr lang="zh-CN" altLang="en-US" sz="6000" b="1" dirty="0">
                <a:latin typeface="黑体" panose="02010609060101010101" pitchFamily="2" charset="-122"/>
                <a:ea typeface="黑体" panose="02010609060101010101" pitchFamily="2" charset="-122"/>
              </a:rPr>
              <a:t>第</a:t>
            </a:r>
          </a:p>
        </p:txBody>
      </p:sp>
      <p:sp>
        <p:nvSpPr>
          <p:cNvPr id="160773" name="Rectangle 5"/>
          <p:cNvSpPr/>
          <p:nvPr/>
        </p:nvSpPr>
        <p:spPr>
          <a:xfrm>
            <a:off x="3276600" y="1066800"/>
            <a:ext cx="5867400" cy="823913"/>
          </a:xfrm>
          <a:prstGeom prst="rect">
            <a:avLst/>
          </a:prstGeom>
          <a:noFill/>
          <a:ln w="9525">
            <a:noFill/>
          </a:ln>
        </p:spPr>
        <p:txBody>
          <a:bodyPr anchor="t">
            <a:spAutoFit/>
          </a:bodyPr>
          <a:lstStyle/>
          <a:p>
            <a:r>
              <a:rPr lang="zh-CN" altLang="en-US" sz="4800" b="1" dirty="0">
                <a:solidFill>
                  <a:srgbClr val="0000FF"/>
                </a:solidFill>
                <a:latin typeface="黑体" panose="02010609060101010101" pitchFamily="2" charset="-122"/>
                <a:ea typeface="黑体" panose="02010609060101010101" pitchFamily="2" charset="-122"/>
              </a:rPr>
              <a:t>即使  借</a:t>
            </a:r>
            <a:r>
              <a:rPr lang="zh-CN" altLang="en-US" sz="4800" b="1" dirty="0">
                <a:solidFill>
                  <a:srgbClr val="FF0000"/>
                </a:solidFill>
                <a:latin typeface="黑体" panose="02010609060101010101" pitchFamily="2" charset="-122"/>
                <a:ea typeface="黑体" panose="02010609060101010101" pitchFamily="2" charset="-122"/>
              </a:rPr>
              <a:t>第</a:t>
            </a:r>
            <a:r>
              <a:rPr lang="zh-CN" altLang="en-US" sz="4800" b="1" dirty="0">
                <a:solidFill>
                  <a:srgbClr val="0000FF"/>
                </a:solidFill>
                <a:latin typeface="黑体" panose="02010609060101010101" pitchFamily="2" charset="-122"/>
                <a:ea typeface="黑体" panose="02010609060101010101" pitchFamily="2" charset="-122"/>
              </a:rPr>
              <a:t>令毋斩</a:t>
            </a:r>
          </a:p>
        </p:txBody>
      </p:sp>
      <p:sp>
        <p:nvSpPr>
          <p:cNvPr id="160774" name="Rectangle 6"/>
          <p:cNvSpPr/>
          <p:nvPr/>
        </p:nvSpPr>
        <p:spPr>
          <a:xfrm>
            <a:off x="3276600" y="2209800"/>
            <a:ext cx="5867400" cy="823913"/>
          </a:xfrm>
          <a:prstGeom prst="rect">
            <a:avLst/>
          </a:prstGeom>
          <a:noFill/>
          <a:ln w="9525">
            <a:noFill/>
          </a:ln>
        </p:spPr>
        <p:txBody>
          <a:bodyPr anchor="t">
            <a:spAutoFit/>
          </a:bodyPr>
          <a:lstStyle/>
          <a:p>
            <a:r>
              <a:rPr lang="zh-CN" altLang="en-US" sz="4800" b="1" dirty="0">
                <a:solidFill>
                  <a:srgbClr val="0000FF"/>
                </a:solidFill>
                <a:latin typeface="黑体" panose="02010609060101010101" pitchFamily="2" charset="-122"/>
                <a:ea typeface="黑体" panose="02010609060101010101" pitchFamily="2" charset="-122"/>
              </a:rPr>
              <a:t>表次序的词头，第一</a:t>
            </a:r>
          </a:p>
        </p:txBody>
      </p:sp>
      <p:sp>
        <p:nvSpPr>
          <p:cNvPr id="82950" name="Rectangle 7"/>
          <p:cNvSpPr/>
          <p:nvPr/>
        </p:nvSpPr>
        <p:spPr>
          <a:xfrm>
            <a:off x="152400" y="3810000"/>
            <a:ext cx="914400" cy="2559050"/>
          </a:xfrm>
          <a:prstGeom prst="rect">
            <a:avLst/>
          </a:prstGeom>
          <a:noFill/>
          <a:ln w="9525">
            <a:noFill/>
          </a:ln>
        </p:spPr>
        <p:txBody>
          <a:bodyPr anchor="t">
            <a:spAutoFit/>
          </a:bodyPr>
          <a:lstStyle/>
          <a:p>
            <a:r>
              <a:rPr lang="en-US" altLang="zh-CN" sz="5400" b="1" dirty="0">
                <a:latin typeface="黑体" panose="02010609060101010101" pitchFamily="2" charset="-122"/>
                <a:ea typeface="黑体" panose="02010609060101010101" pitchFamily="2" charset="-122"/>
              </a:rPr>
              <a:t>10</a:t>
            </a:r>
            <a:r>
              <a:rPr lang="zh-CN" altLang="en-US" sz="5400" b="1" dirty="0">
                <a:latin typeface="黑体" panose="02010609060101010101" pitchFamily="2" charset="-122"/>
                <a:ea typeface="黑体" panose="02010609060101010101" pitchFamily="2" charset="-122"/>
              </a:rPr>
              <a:t>会计</a:t>
            </a:r>
          </a:p>
        </p:txBody>
      </p:sp>
      <p:sp>
        <p:nvSpPr>
          <p:cNvPr id="160776" name="Rectangle 8"/>
          <p:cNvSpPr/>
          <p:nvPr/>
        </p:nvSpPr>
        <p:spPr>
          <a:xfrm>
            <a:off x="3276600" y="4191000"/>
            <a:ext cx="5867400" cy="701675"/>
          </a:xfrm>
          <a:prstGeom prst="rect">
            <a:avLst/>
          </a:prstGeom>
          <a:noFill/>
          <a:ln w="9525">
            <a:noFill/>
          </a:ln>
        </p:spPr>
        <p:txBody>
          <a:bodyPr anchor="t">
            <a:spAutoFit/>
          </a:bodyPr>
          <a:lstStyle/>
          <a:p>
            <a:r>
              <a:rPr lang="zh-CN" altLang="en-US" sz="4000" b="1" dirty="0">
                <a:solidFill>
                  <a:srgbClr val="0000FF"/>
                </a:solidFill>
                <a:latin typeface="黑体" panose="02010609060101010101" pitchFamily="2" charset="-122"/>
                <a:ea typeface="黑体" panose="02010609060101010101" pitchFamily="2" charset="-122"/>
              </a:rPr>
              <a:t>集会议事  与皆来</a:t>
            </a:r>
            <a:r>
              <a:rPr lang="zh-CN" altLang="en-US" sz="4000" b="1" dirty="0">
                <a:solidFill>
                  <a:srgbClr val="FF0000"/>
                </a:solidFill>
                <a:latin typeface="黑体" panose="02010609060101010101" pitchFamily="2" charset="-122"/>
                <a:ea typeface="黑体" panose="02010609060101010101" pitchFamily="2" charset="-122"/>
              </a:rPr>
              <a:t>会计</a:t>
            </a:r>
            <a:r>
              <a:rPr lang="zh-CN" altLang="en-US" sz="4000" b="1" dirty="0">
                <a:solidFill>
                  <a:srgbClr val="0000FF"/>
                </a:solidFill>
                <a:latin typeface="黑体" panose="02010609060101010101" pitchFamily="2" charset="-122"/>
                <a:ea typeface="黑体" panose="02010609060101010101" pitchFamily="2" charset="-122"/>
              </a:rPr>
              <a:t>事</a:t>
            </a:r>
          </a:p>
        </p:txBody>
      </p:sp>
      <p:sp>
        <p:nvSpPr>
          <p:cNvPr id="160777" name="Rectangle 9"/>
          <p:cNvSpPr/>
          <p:nvPr/>
        </p:nvSpPr>
        <p:spPr>
          <a:xfrm>
            <a:off x="3352800" y="5078413"/>
            <a:ext cx="3776663" cy="762000"/>
          </a:xfrm>
          <a:prstGeom prst="rect">
            <a:avLst/>
          </a:prstGeom>
          <a:noFill/>
          <a:ln w="9525">
            <a:noFill/>
          </a:ln>
        </p:spPr>
        <p:txBody>
          <a:bodyPr wrap="none" anchor="t">
            <a:spAutoFit/>
          </a:bodyPr>
          <a:lstStyle/>
          <a:p>
            <a:r>
              <a:rPr lang="zh-CN" altLang="en-US" sz="4400" b="1" dirty="0">
                <a:solidFill>
                  <a:srgbClr val="0000FF"/>
                </a:solidFill>
                <a:latin typeface="黑体" panose="02010609060101010101" pitchFamily="2" charset="-122"/>
                <a:ea typeface="黑体" panose="02010609060101010101" pitchFamily="2" charset="-122"/>
              </a:rPr>
              <a:t>管理财务的人</a:t>
            </a:r>
            <a:r>
              <a:rPr lang="zh-CN" altLang="en-US" sz="3600" b="1" dirty="0">
                <a:solidFill>
                  <a:schemeClr val="accent2"/>
                </a:solidFill>
                <a:latin typeface="楷体_GB2312" pitchFamily="49" charset="-122"/>
                <a:ea typeface="楷体_GB2312" pitchFamily="49" charset="-122"/>
              </a:rPr>
              <a:t> </a:t>
            </a:r>
          </a:p>
        </p:txBody>
      </p:sp>
      <p:sp>
        <p:nvSpPr>
          <p:cNvPr id="82953" name="AutoShape 10"/>
          <p:cNvSpPr/>
          <p:nvPr/>
        </p:nvSpPr>
        <p:spPr>
          <a:xfrm>
            <a:off x="1066800" y="1219200"/>
            <a:ext cx="539750" cy="1295400"/>
          </a:xfrm>
          <a:prstGeom prst="leftBrace">
            <a:avLst>
              <a:gd name="adj1" fmla="val 20000"/>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
        <p:nvSpPr>
          <p:cNvPr id="82954" name="AutoShape 11"/>
          <p:cNvSpPr/>
          <p:nvPr/>
        </p:nvSpPr>
        <p:spPr>
          <a:xfrm>
            <a:off x="914400" y="4343400"/>
            <a:ext cx="719138" cy="1439863"/>
          </a:xfrm>
          <a:prstGeom prst="leftBrace">
            <a:avLst>
              <a:gd name="adj1" fmla="val 16675"/>
              <a:gd name="adj2" fmla="val 50000"/>
            </a:avLst>
          </a:prstGeom>
          <a:noFill/>
          <a:ln w="38100" cap="flat" cmpd="sng">
            <a:solidFill>
              <a:schemeClr val="tx1"/>
            </a:solidFill>
            <a:prstDash val="solid"/>
            <a:round/>
            <a:headEnd type="none" w="med" len="med"/>
            <a:tailEnd type="none" w="med" len="med"/>
          </a:ln>
        </p:spPr>
        <p:txBody>
          <a:bodyPr wrap="none" anchor="ctr"/>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607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1607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1607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1607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3" grpId="0"/>
      <p:bldP spid="160774" grpId="0"/>
      <p:bldP spid="160776" grpId="0"/>
      <p:bldP spid="16077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2"/>
          <p:cNvSpPr txBox="1"/>
          <p:nvPr/>
        </p:nvSpPr>
        <p:spPr>
          <a:xfrm>
            <a:off x="3200400" y="152400"/>
            <a:ext cx="2286000" cy="641350"/>
          </a:xfrm>
          <a:prstGeom prst="rect">
            <a:avLst/>
          </a:prstGeom>
          <a:noFill/>
          <a:ln w="9525">
            <a:noFill/>
          </a:ln>
        </p:spPr>
        <p:txBody>
          <a:bodyPr anchor="t">
            <a:spAutoFit/>
          </a:bodyPr>
          <a:lstStyle/>
          <a:p>
            <a:r>
              <a:rPr lang="zh-CN" altLang="en-US" sz="3600" b="1" dirty="0">
                <a:solidFill>
                  <a:srgbClr val="FF0000"/>
                </a:solidFill>
                <a:latin typeface="Arial" panose="020B0604020202020204" pitchFamily="34" charset="0"/>
                <a:ea typeface="楷体_GB2312" pitchFamily="49" charset="-122"/>
              </a:rPr>
              <a:t>重点实词</a:t>
            </a:r>
          </a:p>
        </p:txBody>
      </p:sp>
      <p:sp>
        <p:nvSpPr>
          <p:cNvPr id="161795" name="Text Box 3"/>
          <p:cNvSpPr txBox="1"/>
          <p:nvPr/>
        </p:nvSpPr>
        <p:spPr>
          <a:xfrm>
            <a:off x="0" y="762000"/>
            <a:ext cx="2936875" cy="5584825"/>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黑体" panose="02010609060101010101" pitchFamily="2" charset="-122"/>
              </a:rPr>
              <a:t>尝</a:t>
            </a:r>
            <a:r>
              <a:rPr lang="zh-CN" altLang="en-US" sz="3600" b="1" dirty="0">
                <a:solidFill>
                  <a:srgbClr val="0000FF"/>
                </a:solidFill>
                <a:latin typeface="楷体_GB2312" pitchFamily="49" charset="-122"/>
                <a:ea typeface="黑体" panose="02010609060101010101" pitchFamily="2" charset="-122"/>
              </a:rPr>
              <a:t>与人佣耕</a:t>
            </a:r>
          </a:p>
          <a:p>
            <a:r>
              <a:rPr lang="zh-CN" altLang="en-US" sz="3600" b="1" dirty="0">
                <a:solidFill>
                  <a:srgbClr val="FF0000"/>
                </a:solidFill>
                <a:latin typeface="楷体_GB2312" pitchFamily="49" charset="-122"/>
                <a:ea typeface="黑体" panose="02010609060101010101" pitchFamily="2" charset="-122"/>
              </a:rPr>
              <a:t>若</a:t>
            </a:r>
            <a:r>
              <a:rPr lang="zh-CN" altLang="en-US" sz="3600" b="1" dirty="0">
                <a:solidFill>
                  <a:srgbClr val="0000FF"/>
                </a:solidFill>
                <a:latin typeface="楷体_GB2312" pitchFamily="49" charset="-122"/>
                <a:ea typeface="黑体" panose="02010609060101010101" pitchFamily="2" charset="-122"/>
              </a:rPr>
              <a:t>为佣耕</a:t>
            </a:r>
          </a:p>
          <a:p>
            <a:r>
              <a:rPr lang="zh-CN" altLang="en-US" sz="3600" b="1" dirty="0">
                <a:solidFill>
                  <a:srgbClr val="FF0000"/>
                </a:solidFill>
                <a:latin typeface="楷体_GB2312" pitchFamily="49" charset="-122"/>
                <a:ea typeface="黑体" panose="02010609060101010101" pitchFamily="2" charset="-122"/>
              </a:rPr>
              <a:t>发</a:t>
            </a:r>
            <a:r>
              <a:rPr lang="zh-CN" altLang="en-US" sz="3600" b="1" dirty="0">
                <a:solidFill>
                  <a:srgbClr val="0000FF"/>
                </a:solidFill>
                <a:latin typeface="楷体_GB2312" pitchFamily="49" charset="-122"/>
                <a:ea typeface="黑体" panose="02010609060101010101" pitchFamily="2" charset="-122"/>
              </a:rPr>
              <a:t>闾左</a:t>
            </a:r>
          </a:p>
          <a:p>
            <a:r>
              <a:rPr lang="zh-CN" altLang="en-US" sz="3600" b="1" dirty="0">
                <a:solidFill>
                  <a:srgbClr val="0000FF"/>
                </a:solidFill>
                <a:latin typeface="楷体_GB2312" pitchFamily="49" charset="-122"/>
                <a:ea typeface="黑体" panose="02010609060101010101" pitchFamily="2" charset="-122"/>
              </a:rPr>
              <a:t>今</a:t>
            </a:r>
            <a:r>
              <a:rPr lang="zh-CN" altLang="en-US" sz="3600" b="1" dirty="0">
                <a:solidFill>
                  <a:srgbClr val="FF0000"/>
                </a:solidFill>
                <a:latin typeface="楷体_GB2312" pitchFamily="49" charset="-122"/>
                <a:ea typeface="黑体" panose="02010609060101010101" pitchFamily="2" charset="-122"/>
              </a:rPr>
              <a:t>亡</a:t>
            </a:r>
            <a:r>
              <a:rPr lang="zh-CN" altLang="en-US" sz="3600" b="1" dirty="0">
                <a:solidFill>
                  <a:srgbClr val="0000FF"/>
                </a:solidFill>
                <a:latin typeface="楷体_GB2312" pitchFamily="49" charset="-122"/>
                <a:ea typeface="黑体" panose="02010609060101010101" pitchFamily="2" charset="-122"/>
              </a:rPr>
              <a:t>亦死</a:t>
            </a:r>
          </a:p>
          <a:p>
            <a:r>
              <a:rPr lang="zh-CN" altLang="en-US" sz="3600" b="1" dirty="0">
                <a:solidFill>
                  <a:srgbClr val="FF0000"/>
                </a:solidFill>
                <a:latin typeface="楷体_GB2312" pitchFamily="49" charset="-122"/>
                <a:ea typeface="黑体" panose="02010609060101010101" pitchFamily="2" charset="-122"/>
              </a:rPr>
              <a:t>等</a:t>
            </a:r>
            <a:r>
              <a:rPr lang="zh-CN" altLang="en-US" sz="3600" b="1" dirty="0">
                <a:solidFill>
                  <a:srgbClr val="0000FF"/>
                </a:solidFill>
                <a:latin typeface="楷体_GB2312" pitchFamily="49" charset="-122"/>
                <a:ea typeface="黑体" panose="02010609060101010101" pitchFamily="2" charset="-122"/>
              </a:rPr>
              <a:t>死</a:t>
            </a:r>
          </a:p>
          <a:p>
            <a:r>
              <a:rPr lang="zh-CN" altLang="en-US" sz="3600" b="1" dirty="0">
                <a:solidFill>
                  <a:srgbClr val="0000FF"/>
                </a:solidFill>
                <a:latin typeface="楷体_GB2312" pitchFamily="49" charset="-122"/>
                <a:ea typeface="黑体" panose="02010609060101010101" pitchFamily="2" charset="-122"/>
              </a:rPr>
              <a:t>车六七百</a:t>
            </a:r>
            <a:r>
              <a:rPr lang="zh-CN" altLang="en-US" sz="3600" b="1" dirty="0">
                <a:solidFill>
                  <a:srgbClr val="FF0000"/>
                </a:solidFill>
                <a:latin typeface="楷体_GB2312" pitchFamily="49" charset="-122"/>
                <a:ea typeface="黑体" panose="02010609060101010101" pitchFamily="2" charset="-122"/>
              </a:rPr>
              <a:t>乘</a:t>
            </a:r>
          </a:p>
          <a:p>
            <a:r>
              <a:rPr lang="zh-CN" altLang="en-US" sz="3600" b="1" dirty="0">
                <a:solidFill>
                  <a:srgbClr val="FF0000"/>
                </a:solidFill>
                <a:latin typeface="楷体_GB2312" pitchFamily="49" charset="-122"/>
                <a:ea typeface="黑体" panose="02010609060101010101" pitchFamily="2" charset="-122"/>
              </a:rPr>
              <a:t>骑</a:t>
            </a:r>
            <a:r>
              <a:rPr lang="zh-CN" altLang="en-US" sz="3600" b="1" dirty="0">
                <a:solidFill>
                  <a:srgbClr val="0000FF"/>
                </a:solidFill>
                <a:latin typeface="楷体_GB2312" pitchFamily="49" charset="-122"/>
                <a:ea typeface="黑体" panose="02010609060101010101" pitchFamily="2" charset="-122"/>
              </a:rPr>
              <a:t>千余</a:t>
            </a:r>
          </a:p>
          <a:p>
            <a:r>
              <a:rPr lang="zh-CN" altLang="en-US" sz="3600" b="1" dirty="0">
                <a:solidFill>
                  <a:srgbClr val="0000FF"/>
                </a:solidFill>
                <a:latin typeface="楷体_GB2312" pitchFamily="49" charset="-122"/>
                <a:ea typeface="黑体" panose="02010609060101010101" pitchFamily="2" charset="-122"/>
              </a:rPr>
              <a:t>今</a:t>
            </a:r>
            <a:r>
              <a:rPr lang="zh-CN" altLang="en-US" sz="3600" b="1" dirty="0">
                <a:solidFill>
                  <a:srgbClr val="FF0000"/>
                </a:solidFill>
                <a:latin typeface="楷体_GB2312" pitchFamily="49" charset="-122"/>
                <a:ea typeface="黑体" panose="02010609060101010101" pitchFamily="2" charset="-122"/>
              </a:rPr>
              <a:t>诚</a:t>
            </a:r>
            <a:r>
              <a:rPr lang="zh-CN" altLang="en-US" sz="3600" b="1" dirty="0">
                <a:solidFill>
                  <a:srgbClr val="0000FF"/>
                </a:solidFill>
                <a:latin typeface="楷体_GB2312" pitchFamily="49" charset="-122"/>
                <a:ea typeface="黑体" panose="02010609060101010101" pitchFamily="2" charset="-122"/>
              </a:rPr>
              <a:t>以吾众</a:t>
            </a:r>
          </a:p>
          <a:p>
            <a:r>
              <a:rPr lang="zh-CN" altLang="en-US" sz="3600" b="1" dirty="0">
                <a:solidFill>
                  <a:srgbClr val="0000FF"/>
                </a:solidFill>
                <a:latin typeface="楷体_GB2312" pitchFamily="49" charset="-122"/>
                <a:ea typeface="黑体" panose="02010609060101010101" pitchFamily="2" charset="-122"/>
              </a:rPr>
              <a:t>陈胜</a:t>
            </a:r>
            <a:r>
              <a:rPr lang="zh-CN" altLang="en-US" sz="3600" b="1" dirty="0">
                <a:solidFill>
                  <a:srgbClr val="FF0000"/>
                </a:solidFill>
                <a:latin typeface="楷体_GB2312" pitchFamily="49" charset="-122"/>
                <a:ea typeface="黑体" panose="02010609060101010101" pitchFamily="2" charset="-122"/>
              </a:rPr>
              <a:t>王</a:t>
            </a:r>
          </a:p>
          <a:p>
            <a:r>
              <a:rPr lang="zh-CN" altLang="en-US" sz="3600" b="1" dirty="0">
                <a:solidFill>
                  <a:srgbClr val="0000FF"/>
                </a:solidFill>
                <a:latin typeface="黑体" panose="02010609060101010101" pitchFamily="2" charset="-122"/>
                <a:ea typeface="黑体" panose="02010609060101010101" pitchFamily="2" charset="-122"/>
              </a:rPr>
              <a:t>又</a:t>
            </a:r>
            <a:r>
              <a:rPr lang="zh-CN" altLang="en-US" sz="3600" b="1" dirty="0">
                <a:solidFill>
                  <a:srgbClr val="FF0000"/>
                </a:solidFill>
                <a:latin typeface="黑体" panose="02010609060101010101" pitchFamily="2" charset="-122"/>
                <a:ea typeface="黑体" panose="02010609060101010101" pitchFamily="2" charset="-122"/>
              </a:rPr>
              <a:t>间</a:t>
            </a:r>
            <a:r>
              <a:rPr lang="zh-CN" altLang="en-US" sz="3600" b="1" dirty="0">
                <a:solidFill>
                  <a:srgbClr val="0000FF"/>
                </a:solidFill>
                <a:latin typeface="黑体" panose="02010609060101010101" pitchFamily="2" charset="-122"/>
                <a:ea typeface="黑体" panose="02010609060101010101" pitchFamily="2" charset="-122"/>
              </a:rPr>
              <a:t>令吴广之</a:t>
            </a:r>
          </a:p>
        </p:txBody>
      </p:sp>
      <p:sp>
        <p:nvSpPr>
          <p:cNvPr id="161796" name="Text Box 4"/>
          <p:cNvSpPr txBox="1"/>
          <p:nvPr/>
        </p:nvSpPr>
        <p:spPr>
          <a:xfrm>
            <a:off x="2667000" y="838200"/>
            <a:ext cx="1371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曾经</a:t>
            </a:r>
          </a:p>
        </p:txBody>
      </p:sp>
      <p:sp>
        <p:nvSpPr>
          <p:cNvPr id="83972"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1798" name="Text Box 6"/>
          <p:cNvSpPr txBox="1"/>
          <p:nvPr/>
        </p:nvSpPr>
        <p:spPr>
          <a:xfrm>
            <a:off x="2057400" y="1295400"/>
            <a:ext cx="12192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你</a:t>
            </a:r>
          </a:p>
        </p:txBody>
      </p:sp>
      <p:sp>
        <p:nvSpPr>
          <p:cNvPr id="83974"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1800" name="Text Box 8"/>
          <p:cNvSpPr txBox="1"/>
          <p:nvPr/>
        </p:nvSpPr>
        <p:spPr>
          <a:xfrm>
            <a:off x="1752600" y="1905000"/>
            <a:ext cx="1101725"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征发</a:t>
            </a:r>
          </a:p>
        </p:txBody>
      </p:sp>
      <p:sp>
        <p:nvSpPr>
          <p:cNvPr id="161801" name="Text Box 9"/>
          <p:cNvSpPr txBox="1"/>
          <p:nvPr/>
        </p:nvSpPr>
        <p:spPr>
          <a:xfrm>
            <a:off x="1981200" y="2438400"/>
            <a:ext cx="2514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逃跑，逃亡</a:t>
            </a:r>
          </a:p>
        </p:txBody>
      </p:sp>
      <p:sp>
        <p:nvSpPr>
          <p:cNvPr id="161802" name="Text Box 10"/>
          <p:cNvSpPr txBox="1"/>
          <p:nvPr/>
        </p:nvSpPr>
        <p:spPr>
          <a:xfrm>
            <a:off x="1143000" y="2971800"/>
            <a:ext cx="1101725"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同样</a:t>
            </a:r>
          </a:p>
        </p:txBody>
      </p:sp>
      <p:sp>
        <p:nvSpPr>
          <p:cNvPr id="161803" name="Text Box 11"/>
          <p:cNvSpPr txBox="1"/>
          <p:nvPr/>
        </p:nvSpPr>
        <p:spPr>
          <a:xfrm>
            <a:off x="2438400" y="3581400"/>
            <a:ext cx="3810000" cy="641350"/>
          </a:xfrm>
          <a:prstGeom prst="rect">
            <a:avLst/>
          </a:prstGeom>
          <a:noFill/>
          <a:ln w="9525">
            <a:noFill/>
          </a:ln>
        </p:spPr>
        <p:txBody>
          <a:bodyPr anchor="t">
            <a:spAutoFit/>
          </a:bodyPr>
          <a:lstStyle/>
          <a:p>
            <a:r>
              <a:rPr lang="en-US" altLang="zh-CN" sz="3600" b="1" dirty="0">
                <a:solidFill>
                  <a:srgbClr val="FF0000"/>
                </a:solidFill>
                <a:latin typeface="黑体" panose="02010609060101010101" pitchFamily="2" charset="-122"/>
                <a:ea typeface="黑体" panose="02010609060101010101" pitchFamily="2" charset="-122"/>
              </a:rPr>
              <a:t>sh</a:t>
            </a:r>
            <a:r>
              <a:rPr lang="en-US" altLang="zh-CN" sz="3600" b="1" dirty="0">
                <a:solidFill>
                  <a:srgbClr val="FF0000"/>
                </a:solidFill>
                <a:latin typeface="宋体" panose="02010600030101010101" pitchFamily="2" charset="-122"/>
                <a:ea typeface="黑体" panose="02010609060101010101" pitchFamily="2" charset="-122"/>
              </a:rPr>
              <a:t>è</a:t>
            </a:r>
            <a:r>
              <a:rPr lang="en-US" altLang="zh-CN" sz="3600" b="1" dirty="0">
                <a:solidFill>
                  <a:srgbClr val="FF0000"/>
                </a:solidFill>
                <a:latin typeface="黑体" panose="02010609060101010101" pitchFamily="2" charset="-122"/>
                <a:ea typeface="黑体" panose="02010609060101010101" pitchFamily="2" charset="-122"/>
              </a:rPr>
              <a:t>ng</a:t>
            </a:r>
            <a:r>
              <a:rPr lang="zh-CN" altLang="en-US" sz="3600" b="1" dirty="0">
                <a:solidFill>
                  <a:srgbClr val="FF0000"/>
                </a:solidFill>
                <a:latin typeface="黑体" panose="02010609060101010101" pitchFamily="2" charset="-122"/>
                <a:ea typeface="黑体" panose="02010609060101010101" pitchFamily="2" charset="-122"/>
              </a:rPr>
              <a:t>，四马一车</a:t>
            </a:r>
          </a:p>
        </p:txBody>
      </p:sp>
      <p:sp>
        <p:nvSpPr>
          <p:cNvPr id="161804" name="Text Box 12"/>
          <p:cNvSpPr txBox="1"/>
          <p:nvPr/>
        </p:nvSpPr>
        <p:spPr>
          <a:xfrm>
            <a:off x="1600200" y="4038600"/>
            <a:ext cx="2743200" cy="641350"/>
          </a:xfrm>
          <a:prstGeom prst="rect">
            <a:avLst/>
          </a:prstGeom>
          <a:noFill/>
          <a:ln w="9525">
            <a:noFill/>
          </a:ln>
        </p:spPr>
        <p:txBody>
          <a:bodyPr anchor="t">
            <a:spAutoFit/>
          </a:bodyPr>
          <a:lstStyle/>
          <a:p>
            <a:r>
              <a:rPr lang="en-US" altLang="zh-CN" sz="3600" b="1" dirty="0">
                <a:solidFill>
                  <a:srgbClr val="FF0000"/>
                </a:solidFill>
                <a:latin typeface="黑体" panose="02010609060101010101" pitchFamily="2" charset="-122"/>
                <a:ea typeface="黑体" panose="02010609060101010101" pitchFamily="2" charset="-122"/>
              </a:rPr>
              <a:t>j</a:t>
            </a:r>
            <a:r>
              <a:rPr lang="en-US" altLang="zh-CN" sz="3600" b="1" dirty="0">
                <a:solidFill>
                  <a:srgbClr val="FF0000"/>
                </a:solidFill>
                <a:latin typeface="宋体" panose="02010600030101010101" pitchFamily="2" charset="-122"/>
                <a:ea typeface="黑体" panose="02010609060101010101" pitchFamily="2" charset="-122"/>
              </a:rPr>
              <a:t>ì</a:t>
            </a:r>
            <a:r>
              <a:rPr lang="zh-CN" altLang="en-US" sz="3600" b="1" dirty="0">
                <a:solidFill>
                  <a:srgbClr val="FF0000"/>
                </a:solidFill>
                <a:latin typeface="黑体" panose="02010609060101010101" pitchFamily="2" charset="-122"/>
                <a:ea typeface="黑体" panose="02010609060101010101" pitchFamily="2" charset="-122"/>
              </a:rPr>
              <a:t>，骑兵</a:t>
            </a:r>
          </a:p>
        </p:txBody>
      </p:sp>
      <p:sp>
        <p:nvSpPr>
          <p:cNvPr id="161805" name="Text Box 13"/>
          <p:cNvSpPr txBox="1"/>
          <p:nvPr/>
        </p:nvSpPr>
        <p:spPr>
          <a:xfrm>
            <a:off x="2438400" y="4648200"/>
            <a:ext cx="27432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如果</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果真</a:t>
            </a:r>
          </a:p>
        </p:txBody>
      </p:sp>
      <p:sp>
        <p:nvSpPr>
          <p:cNvPr id="161806" name="Text Box 14"/>
          <p:cNvSpPr txBox="1"/>
          <p:nvPr/>
        </p:nvSpPr>
        <p:spPr>
          <a:xfrm>
            <a:off x="1447800" y="5105400"/>
            <a:ext cx="2743200" cy="641350"/>
          </a:xfrm>
          <a:prstGeom prst="rect">
            <a:avLst/>
          </a:prstGeom>
          <a:noFill/>
          <a:ln w="9525">
            <a:noFill/>
          </a:ln>
        </p:spPr>
        <p:txBody>
          <a:bodyPr anchor="t">
            <a:spAutoFit/>
          </a:bodyPr>
          <a:lstStyle/>
          <a:p>
            <a:r>
              <a:rPr lang="en-US" altLang="zh-CN" sz="3600" b="1" dirty="0">
                <a:solidFill>
                  <a:srgbClr val="FF0000"/>
                </a:solidFill>
                <a:latin typeface="黑体" panose="02010609060101010101" pitchFamily="2" charset="-122"/>
                <a:ea typeface="黑体" panose="02010609060101010101" pitchFamily="2" charset="-122"/>
              </a:rPr>
              <a:t>w</a:t>
            </a:r>
            <a:r>
              <a:rPr lang="en-US" altLang="zh-CN" sz="3600" b="1" dirty="0">
                <a:solidFill>
                  <a:srgbClr val="FF0000"/>
                </a:solidFill>
                <a:latin typeface="宋体" panose="02010600030101010101" pitchFamily="2" charset="-122"/>
                <a:ea typeface="黑体" panose="02010609060101010101" pitchFamily="2" charset="-122"/>
              </a:rPr>
              <a:t>à</a:t>
            </a:r>
            <a:r>
              <a:rPr lang="en-US" altLang="zh-CN" sz="3600" b="1" dirty="0">
                <a:solidFill>
                  <a:srgbClr val="FF0000"/>
                </a:solidFill>
                <a:latin typeface="黑体" panose="02010609060101010101" pitchFamily="2" charset="-122"/>
                <a:ea typeface="黑体" panose="02010609060101010101" pitchFamily="2" charset="-122"/>
              </a:rPr>
              <a:t>ng</a:t>
            </a:r>
            <a:r>
              <a:rPr lang="zh-CN" altLang="en-US" sz="3600" b="1" dirty="0">
                <a:solidFill>
                  <a:srgbClr val="FF0000"/>
                </a:solidFill>
                <a:latin typeface="黑体" panose="02010609060101010101" pitchFamily="2" charset="-122"/>
                <a:ea typeface="黑体" panose="02010609060101010101" pitchFamily="2" charset="-122"/>
              </a:rPr>
              <a:t>，称王</a:t>
            </a:r>
          </a:p>
        </p:txBody>
      </p:sp>
      <p:sp>
        <p:nvSpPr>
          <p:cNvPr id="161807" name="Text Box 15"/>
          <p:cNvSpPr txBox="1"/>
          <p:nvPr/>
        </p:nvSpPr>
        <p:spPr>
          <a:xfrm>
            <a:off x="2895600" y="5638800"/>
            <a:ext cx="44958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私自，偷着，暗地里</a:t>
            </a:r>
            <a:endParaRPr lang="zh-CN" altLang="en-US" sz="360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1795"/>
                                        </p:tgtEl>
                                        <p:attrNameLst>
                                          <p:attrName>style.visibility</p:attrName>
                                        </p:attrNameLst>
                                      </p:cBhvr>
                                      <p:to>
                                        <p:strVal val="visible"/>
                                      </p:to>
                                    </p:set>
                                    <p:animEffect transition="in" filter="dissolve">
                                      <p:cBhvr>
                                        <p:cTn id="7" dur="500"/>
                                        <p:tgtEl>
                                          <p:spTgt spid="16179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1796"/>
                                        </p:tgtEl>
                                        <p:attrNameLst>
                                          <p:attrName>style.visibility</p:attrName>
                                        </p:attrNameLst>
                                      </p:cBhvr>
                                      <p:to>
                                        <p:strVal val="visible"/>
                                      </p:to>
                                    </p:set>
                                    <p:animEffect transition="in" filter="dissolve">
                                      <p:cBhvr>
                                        <p:cTn id="12" dur="500"/>
                                        <p:tgtEl>
                                          <p:spTgt spid="161796"/>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1798"/>
                                        </p:tgtEl>
                                        <p:attrNameLst>
                                          <p:attrName>style.visibility</p:attrName>
                                        </p:attrNameLst>
                                      </p:cBhvr>
                                      <p:to>
                                        <p:strVal val="visible"/>
                                      </p:to>
                                    </p:set>
                                    <p:animEffect transition="in" filter="checkerboard(across)">
                                      <p:cBhvr>
                                        <p:cTn id="17" dur="500"/>
                                        <p:tgtEl>
                                          <p:spTgt spid="161798"/>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1800"/>
                                        </p:tgtEl>
                                        <p:attrNameLst>
                                          <p:attrName>style.visibility</p:attrName>
                                        </p:attrNameLst>
                                      </p:cBhvr>
                                      <p:to>
                                        <p:strVal val="visible"/>
                                      </p:to>
                                    </p:set>
                                    <p:animEffect transition="in" filter="diamond(in)">
                                      <p:cBhvr>
                                        <p:cTn id="22" dur="2000"/>
                                        <p:tgtEl>
                                          <p:spTgt spid="161800"/>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1801"/>
                                        </p:tgtEl>
                                        <p:attrNameLst>
                                          <p:attrName>style.visibility</p:attrName>
                                        </p:attrNameLst>
                                      </p:cBhvr>
                                      <p:to>
                                        <p:strVal val="visible"/>
                                      </p:to>
                                    </p:set>
                                    <p:animEffect transition="in" filter="box(in)">
                                      <p:cBhvr>
                                        <p:cTn id="27" dur="500"/>
                                        <p:tgtEl>
                                          <p:spTgt spid="161801"/>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1802"/>
                                        </p:tgtEl>
                                        <p:attrNameLst>
                                          <p:attrName>style.visibility</p:attrName>
                                        </p:attrNameLst>
                                      </p:cBhvr>
                                      <p:to>
                                        <p:strVal val="visible"/>
                                      </p:to>
                                    </p:set>
                                    <p:animEffect transition="in" filter="box(in)">
                                      <p:cBhvr>
                                        <p:cTn id="32" dur="500"/>
                                        <p:tgtEl>
                                          <p:spTgt spid="161802"/>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1803"/>
                                        </p:tgtEl>
                                        <p:attrNameLst>
                                          <p:attrName>style.visibility</p:attrName>
                                        </p:attrNameLst>
                                      </p:cBhvr>
                                      <p:to>
                                        <p:strVal val="visible"/>
                                      </p:to>
                                    </p:set>
                                    <p:animEffect transition="in" filter="box(in)">
                                      <p:cBhvr>
                                        <p:cTn id="37" dur="500"/>
                                        <p:tgtEl>
                                          <p:spTgt spid="161803"/>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61804"/>
                                        </p:tgtEl>
                                        <p:attrNameLst>
                                          <p:attrName>style.visibility</p:attrName>
                                        </p:attrNameLst>
                                      </p:cBhvr>
                                      <p:to>
                                        <p:strVal val="visible"/>
                                      </p:to>
                                    </p:set>
                                    <p:animEffect transition="in" filter="box(in)">
                                      <p:cBhvr>
                                        <p:cTn id="42" dur="500"/>
                                        <p:tgtEl>
                                          <p:spTgt spid="161804"/>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61805"/>
                                        </p:tgtEl>
                                        <p:attrNameLst>
                                          <p:attrName>style.visibility</p:attrName>
                                        </p:attrNameLst>
                                      </p:cBhvr>
                                      <p:to>
                                        <p:strVal val="visible"/>
                                      </p:to>
                                    </p:set>
                                    <p:animEffect transition="in" filter="box(in)">
                                      <p:cBhvr>
                                        <p:cTn id="47" dur="500"/>
                                        <p:tgtEl>
                                          <p:spTgt spid="161805"/>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61806"/>
                                        </p:tgtEl>
                                        <p:attrNameLst>
                                          <p:attrName>style.visibility</p:attrName>
                                        </p:attrNameLst>
                                      </p:cBhvr>
                                      <p:to>
                                        <p:strVal val="visible"/>
                                      </p:to>
                                    </p:set>
                                    <p:animEffect transition="in" filter="box(in)">
                                      <p:cBhvr>
                                        <p:cTn id="52" dur="500"/>
                                        <p:tgtEl>
                                          <p:spTgt spid="161806"/>
                                        </p:tgtEl>
                                      </p:cBhvr>
                                    </p:animEffect>
                                  </p:childTnLst>
                                  <p:subTnLst>
                                    <p:audio>
                                      <p:cMediaNode>
                                        <p:cTn display="0" masterRel="sameClick">
                                          <p:stCondLst>
                                            <p:cond evt="begin" delay="0">
                                              <p:tn val="50"/>
                                            </p:cond>
                                          </p:stCondLst>
                                          <p:endCondLst>
                                            <p:cond evt="onStopAudio" delay="0">
                                              <p:tgtEl>
                                                <p:sldTgt/>
                                              </p:tgtEl>
                                            </p:cond>
                                          </p:endCondLst>
                                        </p:cTn>
                                        <p:tgtEl>
                                          <p:sndTgt r:embed="rId2" name="chimes.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61807"/>
                                        </p:tgtEl>
                                        <p:attrNameLst>
                                          <p:attrName>style.visibility</p:attrName>
                                        </p:attrNameLst>
                                      </p:cBhvr>
                                      <p:to>
                                        <p:strVal val="visible"/>
                                      </p:to>
                                    </p:set>
                                    <p:animEffect transition="in" filter="box(in)">
                                      <p:cBhvr>
                                        <p:cTn id="57" dur="500"/>
                                        <p:tgtEl>
                                          <p:spTgt spid="161807"/>
                                        </p:tgtEl>
                                      </p:cBhvr>
                                    </p:animEffect>
                                  </p:childTnLst>
                                  <p:subTnLst>
                                    <p:audio>
                                      <p:cMediaNode>
                                        <p:cTn display="0" masterRel="sameClick">
                                          <p:stCondLst>
                                            <p:cond evt="begin" delay="0">
                                              <p:tn val="5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p:bldP spid="161796" grpId="0"/>
      <p:bldP spid="161798" grpId="0"/>
      <p:bldP spid="161800" grpId="0"/>
      <p:bldP spid="161801" grpId="0"/>
      <p:bldP spid="161802" grpId="0"/>
      <p:bldP spid="161803" grpId="0"/>
      <p:bldP spid="161804" grpId="0"/>
      <p:bldP spid="161805" grpId="0"/>
      <p:bldP spid="161806" grpId="0"/>
      <p:bldP spid="16180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 Box 2"/>
          <p:cNvSpPr txBox="1"/>
          <p:nvPr/>
        </p:nvSpPr>
        <p:spPr>
          <a:xfrm>
            <a:off x="2667000" y="152400"/>
            <a:ext cx="4495800" cy="641350"/>
          </a:xfrm>
          <a:prstGeom prst="rect">
            <a:avLst/>
          </a:prstGeom>
          <a:noFill/>
          <a:ln w="9525">
            <a:noFill/>
          </a:ln>
        </p:spPr>
        <p:txBody>
          <a:bodyPr anchor="t">
            <a:spAutoFit/>
          </a:bodyPr>
          <a:lstStyle/>
          <a:p>
            <a:r>
              <a:rPr lang="zh-CN" altLang="en-US" sz="3600" b="1" dirty="0">
                <a:solidFill>
                  <a:srgbClr val="FF0000"/>
                </a:solidFill>
                <a:latin typeface="Arial" panose="020B0604020202020204" pitchFamily="34" charset="0"/>
                <a:ea typeface="楷体_GB2312" pitchFamily="49" charset="-122"/>
              </a:rPr>
              <a:t>重点虚词（</a:t>
            </a:r>
            <a:r>
              <a:rPr lang="zh-CN" altLang="en-US" sz="3600" b="1" dirty="0">
                <a:solidFill>
                  <a:srgbClr val="0000FF"/>
                </a:solidFill>
                <a:latin typeface="Arial" panose="020B0604020202020204" pitchFamily="34" charset="0"/>
                <a:ea typeface="楷体_GB2312" pitchFamily="49" charset="-122"/>
              </a:rPr>
              <a:t>之</a:t>
            </a:r>
            <a:r>
              <a:rPr lang="zh-CN" altLang="en-US" sz="3600" b="1" dirty="0">
                <a:solidFill>
                  <a:srgbClr val="FF0000"/>
                </a:solidFill>
                <a:latin typeface="Arial" panose="020B0604020202020204" pitchFamily="34" charset="0"/>
                <a:ea typeface="楷体_GB2312" pitchFamily="49" charset="-122"/>
              </a:rPr>
              <a:t>）</a:t>
            </a:r>
          </a:p>
        </p:txBody>
      </p:sp>
      <p:sp>
        <p:nvSpPr>
          <p:cNvPr id="162819" name="Text Box 3"/>
          <p:cNvSpPr txBox="1"/>
          <p:nvPr/>
        </p:nvSpPr>
        <p:spPr>
          <a:xfrm>
            <a:off x="0" y="814388"/>
            <a:ext cx="3435350" cy="5940425"/>
          </a:xfrm>
          <a:prstGeom prst="rect">
            <a:avLst/>
          </a:prstGeom>
          <a:noFill/>
          <a:ln w="9525">
            <a:noFill/>
          </a:ln>
        </p:spPr>
        <p:txBody>
          <a:bodyPr wrap="none" anchor="t">
            <a:spAutoFit/>
          </a:bodyPr>
          <a:lstStyle/>
          <a:p>
            <a:r>
              <a:rPr lang="en-US" altLang="zh-CN" sz="3200" b="1" dirty="0">
                <a:latin typeface="黑体" panose="02010609060101010101" pitchFamily="2" charset="-122"/>
                <a:ea typeface="黑体" panose="02010609060101010101" pitchFamily="2" charset="-122"/>
              </a:rPr>
              <a:t>1</a:t>
            </a:r>
            <a:r>
              <a:rPr lang="zh-CN" altLang="en-US" sz="3200" b="1" dirty="0">
                <a:latin typeface="黑体" panose="02010609060101010101" pitchFamily="2" charset="-122"/>
                <a:ea typeface="黑体" panose="02010609060101010101" pitchFamily="2" charset="-122"/>
              </a:rPr>
              <a:t>辍耕</a:t>
            </a:r>
            <a:r>
              <a:rPr lang="zh-CN" altLang="en-US" sz="3200" b="1" dirty="0">
                <a:solidFill>
                  <a:srgbClr val="FF0066"/>
                </a:solidFill>
                <a:latin typeface="黑体" panose="02010609060101010101" pitchFamily="2" charset="-122"/>
                <a:ea typeface="黑体" panose="02010609060101010101" pitchFamily="2" charset="-122"/>
              </a:rPr>
              <a:t>之</a:t>
            </a:r>
            <a:r>
              <a:rPr lang="zh-CN" altLang="en-US" sz="3200" b="1" dirty="0">
                <a:latin typeface="黑体" panose="02010609060101010101" pitchFamily="2" charset="-122"/>
                <a:ea typeface="黑体" panose="02010609060101010101" pitchFamily="2" charset="-122"/>
              </a:rPr>
              <a:t>垄上</a:t>
            </a:r>
          </a:p>
          <a:p>
            <a:r>
              <a:rPr lang="en-US" altLang="zh-CN" sz="3200" b="1" dirty="0">
                <a:latin typeface="黑体" panose="02010609060101010101" pitchFamily="2" charset="-122"/>
                <a:ea typeface="黑体" panose="02010609060101010101" pitchFamily="2" charset="-122"/>
              </a:rPr>
              <a:t>2</a:t>
            </a:r>
            <a:r>
              <a:rPr lang="zh-CN" altLang="en-US" sz="3200" b="1" dirty="0">
                <a:solidFill>
                  <a:srgbClr val="FF0066"/>
                </a:solidFill>
                <a:latin typeface="黑体" panose="02010609060101010101" pitchFamily="2" charset="-122"/>
                <a:ea typeface="黑体" panose="02010609060101010101" pitchFamily="2" charset="-122"/>
              </a:rPr>
              <a:t>之</a:t>
            </a:r>
            <a:r>
              <a:rPr lang="zh-CN" altLang="en-US" sz="3200" b="1" dirty="0">
                <a:latin typeface="黑体" panose="02010609060101010101" pitchFamily="2" charset="-122"/>
                <a:ea typeface="黑体" panose="02010609060101010101" pitchFamily="2" charset="-122"/>
              </a:rPr>
              <a:t>次所旁丛祠中 </a:t>
            </a:r>
          </a:p>
          <a:p>
            <a:r>
              <a:rPr lang="en-US" altLang="zh-CN" sz="3200" b="1" dirty="0">
                <a:latin typeface="黑体" panose="02010609060101010101" pitchFamily="2" charset="-122"/>
                <a:ea typeface="黑体" panose="02010609060101010101" pitchFamily="2" charset="-122"/>
              </a:rPr>
              <a:t>3</a:t>
            </a:r>
            <a:r>
              <a:rPr lang="zh-CN" altLang="en-US" sz="3200" b="1" dirty="0">
                <a:latin typeface="黑体" panose="02010609060101010101" pitchFamily="2" charset="-122"/>
                <a:ea typeface="黑体" panose="02010609060101010101" pitchFamily="2" charset="-122"/>
              </a:rPr>
              <a:t>怅恨久</a:t>
            </a:r>
            <a:r>
              <a:rPr lang="zh-CN" altLang="en-US" sz="3200" b="1" dirty="0">
                <a:solidFill>
                  <a:srgbClr val="FF0066"/>
                </a:solidFill>
                <a:latin typeface="黑体" panose="02010609060101010101" pitchFamily="2" charset="-122"/>
                <a:ea typeface="黑体" panose="02010609060101010101" pitchFamily="2" charset="-122"/>
              </a:rPr>
              <a:t>之</a:t>
            </a:r>
          </a:p>
          <a:p>
            <a:r>
              <a:rPr lang="en-US" altLang="zh-CN" sz="3200" b="1" dirty="0">
                <a:latin typeface="黑体" panose="02010609060101010101" pitchFamily="2" charset="-122"/>
                <a:ea typeface="黑体" panose="02010609060101010101" pitchFamily="2" charset="-122"/>
              </a:rPr>
              <a:t>4</a:t>
            </a:r>
            <a:r>
              <a:rPr lang="zh-CN" altLang="en-US" sz="3200" b="1" dirty="0">
                <a:latin typeface="黑体" panose="02010609060101010101" pitchFamily="2" charset="-122"/>
                <a:ea typeface="黑体" panose="02010609060101010101" pitchFamily="2" charset="-122"/>
              </a:rPr>
              <a:t>鸿鹄</a:t>
            </a:r>
            <a:r>
              <a:rPr lang="zh-CN" altLang="en-US" sz="3200" b="1" dirty="0">
                <a:solidFill>
                  <a:srgbClr val="FF0066"/>
                </a:solidFill>
                <a:latin typeface="黑体" panose="02010609060101010101" pitchFamily="2" charset="-122"/>
                <a:ea typeface="黑体" panose="02010609060101010101" pitchFamily="2" charset="-122"/>
              </a:rPr>
              <a:t>之</a:t>
            </a:r>
            <a:r>
              <a:rPr lang="zh-CN" altLang="en-US" sz="3200" b="1" dirty="0">
                <a:latin typeface="黑体" panose="02010609060101010101" pitchFamily="2" charset="-122"/>
                <a:ea typeface="黑体" panose="02010609060101010101" pitchFamily="2" charset="-122"/>
              </a:rPr>
              <a:t>志 </a:t>
            </a:r>
          </a:p>
          <a:p>
            <a:r>
              <a:rPr lang="en-US" altLang="zh-CN" sz="3200" b="1" dirty="0">
                <a:latin typeface="黑体" panose="02010609060101010101" pitchFamily="2" charset="-122"/>
                <a:ea typeface="黑体" panose="02010609060101010101" pitchFamily="2" charset="-122"/>
              </a:rPr>
              <a:t>5</a:t>
            </a:r>
            <a:r>
              <a:rPr lang="zh-CN" altLang="en-US" sz="3200" b="1" dirty="0">
                <a:latin typeface="黑体" panose="02010609060101010101" pitchFamily="2" charset="-122"/>
                <a:ea typeface="黑体" panose="02010609060101010101" pitchFamily="2" charset="-122"/>
              </a:rPr>
              <a:t>楚国</a:t>
            </a:r>
            <a:r>
              <a:rPr lang="zh-CN" altLang="en-US" sz="3200" b="1" dirty="0">
                <a:solidFill>
                  <a:srgbClr val="FF0066"/>
                </a:solidFill>
                <a:latin typeface="黑体" panose="02010609060101010101" pitchFamily="2" charset="-122"/>
                <a:ea typeface="黑体" panose="02010609060101010101" pitchFamily="2" charset="-122"/>
              </a:rPr>
              <a:t>之</a:t>
            </a:r>
            <a:r>
              <a:rPr lang="zh-CN" altLang="en-US" sz="3200" b="1" dirty="0">
                <a:latin typeface="黑体" panose="02010609060101010101" pitchFamily="2" charset="-122"/>
                <a:ea typeface="黑体" panose="02010609060101010101" pitchFamily="2" charset="-122"/>
              </a:rPr>
              <a:t>社稷</a:t>
            </a:r>
          </a:p>
          <a:p>
            <a:r>
              <a:rPr lang="en-US" altLang="zh-CN" sz="3200" b="1" dirty="0">
                <a:latin typeface="黑体" panose="02010609060101010101" pitchFamily="2" charset="-122"/>
                <a:ea typeface="黑体" panose="02010609060101010101" pitchFamily="2" charset="-122"/>
              </a:rPr>
              <a:t>6</a:t>
            </a:r>
            <a:r>
              <a:rPr lang="zh-CN" altLang="en-US" sz="3200" b="1" dirty="0">
                <a:latin typeface="黑体" panose="02010609060101010101" pitchFamily="2" charset="-122"/>
                <a:ea typeface="黑体" panose="02010609060101010101" pitchFamily="2" charset="-122"/>
              </a:rPr>
              <a:t>二世杀</a:t>
            </a:r>
            <a:r>
              <a:rPr lang="zh-CN" altLang="en-US" sz="3200" b="1" dirty="0">
                <a:solidFill>
                  <a:srgbClr val="FF0066"/>
                </a:solidFill>
                <a:latin typeface="黑体" panose="02010609060101010101" pitchFamily="2" charset="-122"/>
                <a:ea typeface="黑体" panose="02010609060101010101" pitchFamily="2" charset="-122"/>
              </a:rPr>
              <a:t>之</a:t>
            </a:r>
          </a:p>
          <a:p>
            <a:r>
              <a:rPr lang="en-US" altLang="zh-CN" sz="3200" b="1" dirty="0">
                <a:latin typeface="黑体" panose="02010609060101010101" pitchFamily="2" charset="-122"/>
                <a:ea typeface="黑体" panose="02010609060101010101" pitchFamily="2" charset="-122"/>
              </a:rPr>
              <a:t>7</a:t>
            </a:r>
            <a:r>
              <a:rPr lang="zh-CN" altLang="en-US" sz="3200" b="1" dirty="0">
                <a:latin typeface="黑体" panose="02010609060101010101" pitchFamily="2" charset="-122"/>
                <a:ea typeface="黑体" panose="02010609060101010101" pitchFamily="2" charset="-122"/>
              </a:rPr>
              <a:t>然足下卜</a:t>
            </a:r>
            <a:r>
              <a:rPr lang="zh-CN" altLang="en-US" sz="3200" b="1" dirty="0">
                <a:solidFill>
                  <a:srgbClr val="FF0066"/>
                </a:solidFill>
                <a:latin typeface="黑体" panose="02010609060101010101" pitchFamily="2" charset="-122"/>
                <a:ea typeface="黑体" panose="02010609060101010101" pitchFamily="2" charset="-122"/>
              </a:rPr>
              <a:t>之</a:t>
            </a:r>
            <a:r>
              <a:rPr lang="zh-CN" altLang="en-US" sz="3200" b="1" dirty="0">
                <a:latin typeface="黑体" panose="02010609060101010101" pitchFamily="2" charset="-122"/>
                <a:ea typeface="黑体" panose="02010609060101010101" pitchFamily="2" charset="-122"/>
              </a:rPr>
              <a:t>鬼呼</a:t>
            </a:r>
          </a:p>
          <a:p>
            <a:r>
              <a:rPr lang="en-US" altLang="zh-CN" sz="3200" b="1" dirty="0">
                <a:latin typeface="黑体" panose="02010609060101010101" pitchFamily="2" charset="-122"/>
                <a:ea typeface="黑体" panose="02010609060101010101" pitchFamily="2" charset="-122"/>
              </a:rPr>
              <a:t>8</a:t>
            </a:r>
            <a:r>
              <a:rPr lang="zh-CN" altLang="en-US" sz="3200" b="1" dirty="0">
                <a:latin typeface="黑体" panose="02010609060101010101" pitchFamily="2" charset="-122"/>
                <a:ea typeface="黑体" panose="02010609060101010101" pitchFamily="2" charset="-122"/>
              </a:rPr>
              <a:t>固以怪</a:t>
            </a:r>
            <a:r>
              <a:rPr lang="zh-CN" altLang="en-US" sz="3200" b="1" dirty="0">
                <a:solidFill>
                  <a:srgbClr val="FF0066"/>
                </a:solidFill>
                <a:latin typeface="黑体" panose="02010609060101010101" pitchFamily="2" charset="-122"/>
                <a:ea typeface="黑体" panose="02010609060101010101" pitchFamily="2" charset="-122"/>
              </a:rPr>
              <a:t>之</a:t>
            </a:r>
            <a:r>
              <a:rPr lang="zh-CN" altLang="en-US" sz="3200" b="1" dirty="0">
                <a:latin typeface="黑体" panose="02010609060101010101" pitchFamily="2" charset="-122"/>
                <a:ea typeface="黑体" panose="02010609060101010101" pitchFamily="2" charset="-122"/>
              </a:rPr>
              <a:t>矣</a:t>
            </a:r>
          </a:p>
          <a:p>
            <a:r>
              <a:rPr lang="en-US" altLang="zh-CN" sz="3200" b="1" dirty="0">
                <a:latin typeface="黑体" panose="02010609060101010101" pitchFamily="2" charset="-122"/>
                <a:ea typeface="黑体" panose="02010609060101010101" pitchFamily="2" charset="-122"/>
              </a:rPr>
              <a:t>9</a:t>
            </a:r>
            <a:r>
              <a:rPr lang="zh-CN" altLang="en-US" sz="3200" b="1" dirty="0">
                <a:latin typeface="黑体" panose="02010609060101010101" pitchFamily="2" charset="-122"/>
                <a:ea typeface="黑体" panose="02010609060101010101" pitchFamily="2" charset="-122"/>
              </a:rPr>
              <a:t>令辱</a:t>
            </a:r>
            <a:r>
              <a:rPr lang="zh-CN" altLang="en-US" sz="3200" b="1" dirty="0">
                <a:solidFill>
                  <a:srgbClr val="FF0066"/>
                </a:solidFill>
                <a:latin typeface="黑体" panose="02010609060101010101" pitchFamily="2" charset="-122"/>
                <a:ea typeface="黑体" panose="02010609060101010101" pitchFamily="2" charset="-122"/>
              </a:rPr>
              <a:t>之</a:t>
            </a:r>
          </a:p>
          <a:p>
            <a:r>
              <a:rPr lang="en-US" altLang="zh-CN" sz="3200" b="1" dirty="0">
                <a:latin typeface="黑体" panose="02010609060101010101" pitchFamily="2" charset="-122"/>
                <a:ea typeface="黑体" panose="02010609060101010101" pitchFamily="2" charset="-122"/>
              </a:rPr>
              <a:t>10</a:t>
            </a:r>
            <a:r>
              <a:rPr lang="zh-CN" altLang="en-US" sz="3200" b="1" dirty="0">
                <a:latin typeface="黑体" panose="02010609060101010101" pitchFamily="2" charset="-122"/>
                <a:ea typeface="黑体" panose="02010609060101010101" pitchFamily="2" charset="-122"/>
              </a:rPr>
              <a:t>陈胜佐</a:t>
            </a:r>
            <a:r>
              <a:rPr lang="zh-CN" altLang="en-US" sz="3200" b="1" dirty="0">
                <a:solidFill>
                  <a:srgbClr val="FF0066"/>
                </a:solidFill>
                <a:latin typeface="黑体" panose="02010609060101010101" pitchFamily="2" charset="-122"/>
                <a:ea typeface="黑体" panose="02010609060101010101" pitchFamily="2" charset="-122"/>
              </a:rPr>
              <a:t>之</a:t>
            </a:r>
            <a:endParaRPr lang="zh-CN" altLang="en-US"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11</a:t>
            </a:r>
            <a:r>
              <a:rPr lang="zh-CN" altLang="en-US" sz="3200" b="1" dirty="0">
                <a:latin typeface="黑体" panose="02010609060101010101" pitchFamily="2" charset="-122"/>
                <a:ea typeface="黑体" panose="02010609060101010101" pitchFamily="2" charset="-122"/>
              </a:rPr>
              <a:t>皆下</a:t>
            </a:r>
            <a:r>
              <a:rPr lang="zh-CN" altLang="en-US" sz="3200" b="1" dirty="0">
                <a:solidFill>
                  <a:srgbClr val="FF0066"/>
                </a:solidFill>
                <a:latin typeface="黑体" panose="02010609060101010101" pitchFamily="2" charset="-122"/>
                <a:ea typeface="黑体" panose="02010609060101010101" pitchFamily="2" charset="-122"/>
              </a:rPr>
              <a:t>之</a:t>
            </a:r>
            <a:endParaRPr lang="zh-CN" altLang="en-US" sz="3200" b="1" dirty="0">
              <a:latin typeface="黑体" panose="02010609060101010101" pitchFamily="2" charset="-122"/>
              <a:ea typeface="黑体" panose="02010609060101010101" pitchFamily="2" charset="-122"/>
            </a:endParaRPr>
          </a:p>
          <a:p>
            <a:r>
              <a:rPr lang="en-US" altLang="zh-CN" sz="3200" b="1" dirty="0">
                <a:latin typeface="黑体" panose="02010609060101010101" pitchFamily="2" charset="-122"/>
                <a:ea typeface="黑体" panose="02010609060101010101" pitchFamily="2" charset="-122"/>
              </a:rPr>
              <a:t>12</a:t>
            </a:r>
            <a:r>
              <a:rPr lang="zh-CN" altLang="en-US" sz="3200" b="1" dirty="0">
                <a:latin typeface="黑体" panose="02010609060101010101" pitchFamily="2" charset="-122"/>
                <a:ea typeface="黑体" panose="02010609060101010101" pitchFamily="2" charset="-122"/>
              </a:rPr>
              <a:t>杀</a:t>
            </a:r>
            <a:r>
              <a:rPr lang="zh-CN" altLang="en-US" sz="3200" b="1" dirty="0">
                <a:solidFill>
                  <a:srgbClr val="FF0066"/>
                </a:solidFill>
                <a:latin typeface="黑体" panose="02010609060101010101" pitchFamily="2" charset="-122"/>
                <a:ea typeface="黑体" panose="02010609060101010101" pitchFamily="2" charset="-122"/>
              </a:rPr>
              <a:t>之</a:t>
            </a:r>
            <a:r>
              <a:rPr lang="zh-CN" altLang="en-US" sz="3200" b="1" dirty="0">
                <a:latin typeface="黑体" panose="02010609060101010101" pitchFamily="2" charset="-122"/>
                <a:ea typeface="黑体" panose="02010609060101010101" pitchFamily="2" charset="-122"/>
              </a:rPr>
              <a:t>以应陈涉</a:t>
            </a:r>
          </a:p>
        </p:txBody>
      </p:sp>
      <p:sp>
        <p:nvSpPr>
          <p:cNvPr id="162820" name="Text Box 4"/>
          <p:cNvSpPr txBox="1"/>
          <p:nvPr/>
        </p:nvSpPr>
        <p:spPr>
          <a:xfrm>
            <a:off x="2286000" y="762000"/>
            <a:ext cx="4419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动词，到、去、往</a:t>
            </a:r>
          </a:p>
        </p:txBody>
      </p:sp>
      <p:sp>
        <p:nvSpPr>
          <p:cNvPr id="84996"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2822" name="Text Box 6"/>
          <p:cNvSpPr txBox="1"/>
          <p:nvPr/>
        </p:nvSpPr>
        <p:spPr>
          <a:xfrm>
            <a:off x="3200400" y="1295400"/>
            <a:ext cx="43434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动词，到、去、往</a:t>
            </a:r>
          </a:p>
        </p:txBody>
      </p:sp>
      <p:sp>
        <p:nvSpPr>
          <p:cNvPr id="84998"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2824" name="Text Box 8"/>
          <p:cNvSpPr txBox="1"/>
          <p:nvPr/>
        </p:nvSpPr>
        <p:spPr>
          <a:xfrm>
            <a:off x="1752600" y="1752600"/>
            <a:ext cx="4772025"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助词，补足音节，不译</a:t>
            </a:r>
          </a:p>
        </p:txBody>
      </p:sp>
      <p:sp>
        <p:nvSpPr>
          <p:cNvPr id="162825" name="Text Box 9"/>
          <p:cNvSpPr txBox="1"/>
          <p:nvPr/>
        </p:nvSpPr>
        <p:spPr>
          <a:xfrm>
            <a:off x="1905000" y="2286000"/>
            <a:ext cx="2514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助词，的</a:t>
            </a:r>
          </a:p>
        </p:txBody>
      </p:sp>
      <p:sp>
        <p:nvSpPr>
          <p:cNvPr id="162826" name="Text Box 10"/>
          <p:cNvSpPr txBox="1"/>
          <p:nvPr/>
        </p:nvSpPr>
        <p:spPr>
          <a:xfrm>
            <a:off x="2286000" y="2743200"/>
            <a:ext cx="2019300"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助词，的</a:t>
            </a:r>
          </a:p>
        </p:txBody>
      </p:sp>
      <p:sp>
        <p:nvSpPr>
          <p:cNvPr id="162827" name="Text Box 11"/>
          <p:cNvSpPr txBox="1"/>
          <p:nvPr/>
        </p:nvSpPr>
        <p:spPr>
          <a:xfrm>
            <a:off x="2057400" y="3200400"/>
            <a:ext cx="48768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代词，他，指扶苏</a:t>
            </a:r>
          </a:p>
        </p:txBody>
      </p:sp>
      <p:sp>
        <p:nvSpPr>
          <p:cNvPr id="162828" name="Text Box 12"/>
          <p:cNvSpPr txBox="1"/>
          <p:nvPr/>
        </p:nvSpPr>
        <p:spPr>
          <a:xfrm>
            <a:off x="3048000" y="3733800"/>
            <a:ext cx="44958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代词，它，指这件事</a:t>
            </a:r>
          </a:p>
        </p:txBody>
      </p:sp>
      <p:sp>
        <p:nvSpPr>
          <p:cNvPr id="162829" name="Text Box 13"/>
          <p:cNvSpPr txBox="1"/>
          <p:nvPr/>
        </p:nvSpPr>
        <p:spPr>
          <a:xfrm>
            <a:off x="2286000" y="4267200"/>
            <a:ext cx="49530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代词，它，指这件事</a:t>
            </a:r>
          </a:p>
        </p:txBody>
      </p:sp>
      <p:sp>
        <p:nvSpPr>
          <p:cNvPr id="162830" name="Text Box 14"/>
          <p:cNvSpPr txBox="1"/>
          <p:nvPr/>
        </p:nvSpPr>
        <p:spPr>
          <a:xfrm>
            <a:off x="1828800" y="4724400"/>
            <a:ext cx="51816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代词，他，指吴广自己</a:t>
            </a:r>
          </a:p>
        </p:txBody>
      </p:sp>
      <p:sp>
        <p:nvSpPr>
          <p:cNvPr id="162831" name="Text Box 15"/>
          <p:cNvSpPr txBox="1"/>
          <p:nvPr/>
        </p:nvSpPr>
        <p:spPr>
          <a:xfrm>
            <a:off x="2209800" y="5181600"/>
            <a:ext cx="44958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代词，他，指吴广</a:t>
            </a:r>
            <a:endParaRPr lang="zh-CN" altLang="en-US" sz="3600" dirty="0">
              <a:latin typeface="黑体" panose="02010609060101010101" pitchFamily="2" charset="-122"/>
              <a:ea typeface="黑体" panose="02010609060101010101" pitchFamily="2" charset="-122"/>
            </a:endParaRPr>
          </a:p>
        </p:txBody>
      </p:sp>
      <p:sp>
        <p:nvSpPr>
          <p:cNvPr id="162832" name="Text Box 16"/>
          <p:cNvSpPr txBox="1"/>
          <p:nvPr/>
        </p:nvSpPr>
        <p:spPr>
          <a:xfrm>
            <a:off x="1905000" y="5715000"/>
            <a:ext cx="72390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代词，它们，指以上攻打的几个县</a:t>
            </a:r>
            <a:endParaRPr lang="zh-CN" altLang="en-US" sz="3600" dirty="0">
              <a:latin typeface="黑体" panose="02010609060101010101" pitchFamily="2" charset="-122"/>
              <a:ea typeface="黑体" panose="02010609060101010101" pitchFamily="2" charset="-122"/>
            </a:endParaRPr>
          </a:p>
        </p:txBody>
      </p:sp>
      <p:sp>
        <p:nvSpPr>
          <p:cNvPr id="162833" name="Text Box 17"/>
          <p:cNvSpPr txBox="1"/>
          <p:nvPr/>
        </p:nvSpPr>
        <p:spPr>
          <a:xfrm>
            <a:off x="2971800" y="6216650"/>
            <a:ext cx="63246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代词，他们，指各郡县的长吏</a:t>
            </a:r>
            <a:endParaRPr lang="zh-CN" altLang="en-US" sz="360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2819"/>
                                        </p:tgtEl>
                                        <p:attrNameLst>
                                          <p:attrName>style.visibility</p:attrName>
                                        </p:attrNameLst>
                                      </p:cBhvr>
                                      <p:to>
                                        <p:strVal val="visible"/>
                                      </p:to>
                                    </p:set>
                                    <p:animEffect transition="in" filter="dissolve">
                                      <p:cBhvr>
                                        <p:cTn id="7" dur="500"/>
                                        <p:tgtEl>
                                          <p:spTgt spid="16281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2820"/>
                                        </p:tgtEl>
                                        <p:attrNameLst>
                                          <p:attrName>style.visibility</p:attrName>
                                        </p:attrNameLst>
                                      </p:cBhvr>
                                      <p:to>
                                        <p:strVal val="visible"/>
                                      </p:to>
                                    </p:set>
                                    <p:animEffect transition="in" filter="dissolve">
                                      <p:cBhvr>
                                        <p:cTn id="12" dur="500"/>
                                        <p:tgtEl>
                                          <p:spTgt spid="162820"/>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2822"/>
                                        </p:tgtEl>
                                        <p:attrNameLst>
                                          <p:attrName>style.visibility</p:attrName>
                                        </p:attrNameLst>
                                      </p:cBhvr>
                                      <p:to>
                                        <p:strVal val="visible"/>
                                      </p:to>
                                    </p:set>
                                    <p:animEffect transition="in" filter="checkerboard(across)">
                                      <p:cBhvr>
                                        <p:cTn id="17" dur="500"/>
                                        <p:tgtEl>
                                          <p:spTgt spid="162822"/>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2824"/>
                                        </p:tgtEl>
                                        <p:attrNameLst>
                                          <p:attrName>style.visibility</p:attrName>
                                        </p:attrNameLst>
                                      </p:cBhvr>
                                      <p:to>
                                        <p:strVal val="visible"/>
                                      </p:to>
                                    </p:set>
                                    <p:animEffect transition="in" filter="diamond(in)">
                                      <p:cBhvr>
                                        <p:cTn id="22" dur="2000"/>
                                        <p:tgtEl>
                                          <p:spTgt spid="162824"/>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2825"/>
                                        </p:tgtEl>
                                        <p:attrNameLst>
                                          <p:attrName>style.visibility</p:attrName>
                                        </p:attrNameLst>
                                      </p:cBhvr>
                                      <p:to>
                                        <p:strVal val="visible"/>
                                      </p:to>
                                    </p:set>
                                    <p:animEffect transition="in" filter="box(in)">
                                      <p:cBhvr>
                                        <p:cTn id="27" dur="500"/>
                                        <p:tgtEl>
                                          <p:spTgt spid="162825"/>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2826"/>
                                        </p:tgtEl>
                                        <p:attrNameLst>
                                          <p:attrName>style.visibility</p:attrName>
                                        </p:attrNameLst>
                                      </p:cBhvr>
                                      <p:to>
                                        <p:strVal val="visible"/>
                                      </p:to>
                                    </p:set>
                                    <p:animEffect transition="in" filter="box(in)">
                                      <p:cBhvr>
                                        <p:cTn id="32" dur="500"/>
                                        <p:tgtEl>
                                          <p:spTgt spid="162826"/>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2827"/>
                                        </p:tgtEl>
                                        <p:attrNameLst>
                                          <p:attrName>style.visibility</p:attrName>
                                        </p:attrNameLst>
                                      </p:cBhvr>
                                      <p:to>
                                        <p:strVal val="visible"/>
                                      </p:to>
                                    </p:set>
                                    <p:animEffect transition="in" filter="box(in)">
                                      <p:cBhvr>
                                        <p:cTn id="37" dur="500"/>
                                        <p:tgtEl>
                                          <p:spTgt spid="162827"/>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62828"/>
                                        </p:tgtEl>
                                        <p:attrNameLst>
                                          <p:attrName>style.visibility</p:attrName>
                                        </p:attrNameLst>
                                      </p:cBhvr>
                                      <p:to>
                                        <p:strVal val="visible"/>
                                      </p:to>
                                    </p:set>
                                    <p:animEffect transition="in" filter="box(in)">
                                      <p:cBhvr>
                                        <p:cTn id="42" dur="500"/>
                                        <p:tgtEl>
                                          <p:spTgt spid="162828"/>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62829"/>
                                        </p:tgtEl>
                                        <p:attrNameLst>
                                          <p:attrName>style.visibility</p:attrName>
                                        </p:attrNameLst>
                                      </p:cBhvr>
                                      <p:to>
                                        <p:strVal val="visible"/>
                                      </p:to>
                                    </p:set>
                                    <p:animEffect transition="in" filter="box(in)">
                                      <p:cBhvr>
                                        <p:cTn id="47" dur="500"/>
                                        <p:tgtEl>
                                          <p:spTgt spid="162829"/>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62830"/>
                                        </p:tgtEl>
                                        <p:attrNameLst>
                                          <p:attrName>style.visibility</p:attrName>
                                        </p:attrNameLst>
                                      </p:cBhvr>
                                      <p:to>
                                        <p:strVal val="visible"/>
                                      </p:to>
                                    </p:set>
                                    <p:animEffect transition="in" filter="box(in)">
                                      <p:cBhvr>
                                        <p:cTn id="52" dur="500"/>
                                        <p:tgtEl>
                                          <p:spTgt spid="162830"/>
                                        </p:tgtEl>
                                      </p:cBhvr>
                                    </p:animEffect>
                                  </p:childTnLst>
                                  <p:subTnLst>
                                    <p:audio>
                                      <p:cMediaNode>
                                        <p:cTn display="0" masterRel="sameClick">
                                          <p:stCondLst>
                                            <p:cond evt="begin" delay="0">
                                              <p:tn val="50"/>
                                            </p:cond>
                                          </p:stCondLst>
                                          <p:endCondLst>
                                            <p:cond evt="onStopAudio" delay="0">
                                              <p:tgtEl>
                                                <p:sldTgt/>
                                              </p:tgtEl>
                                            </p:cond>
                                          </p:endCondLst>
                                        </p:cTn>
                                        <p:tgtEl>
                                          <p:sndTgt r:embed="rId2" name="chimes.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62831"/>
                                        </p:tgtEl>
                                        <p:attrNameLst>
                                          <p:attrName>style.visibility</p:attrName>
                                        </p:attrNameLst>
                                      </p:cBhvr>
                                      <p:to>
                                        <p:strVal val="visible"/>
                                      </p:to>
                                    </p:set>
                                    <p:animEffect transition="in" filter="box(in)">
                                      <p:cBhvr>
                                        <p:cTn id="57" dur="500"/>
                                        <p:tgtEl>
                                          <p:spTgt spid="162831"/>
                                        </p:tgtEl>
                                      </p:cBhvr>
                                    </p:animEffect>
                                  </p:childTnLst>
                                  <p:subTnLst>
                                    <p:audio>
                                      <p:cMediaNode>
                                        <p:cTn display="0" masterRel="sameClick">
                                          <p:stCondLst>
                                            <p:cond evt="begin" delay="0">
                                              <p:tn val="55"/>
                                            </p:cond>
                                          </p:stCondLst>
                                          <p:endCondLst>
                                            <p:cond evt="onStopAudio" delay="0">
                                              <p:tgtEl>
                                                <p:sldTgt/>
                                              </p:tgtEl>
                                            </p:cond>
                                          </p:endCondLst>
                                        </p:cTn>
                                        <p:tgtEl>
                                          <p:sndTgt r:embed="rId2" name="chimes.wav"/>
                                        </p:tgtEl>
                                      </p:cMediaNode>
                                    </p:audio>
                                  </p:sub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62832"/>
                                        </p:tgtEl>
                                        <p:attrNameLst>
                                          <p:attrName>style.visibility</p:attrName>
                                        </p:attrNameLst>
                                      </p:cBhvr>
                                      <p:to>
                                        <p:strVal val="visible"/>
                                      </p:to>
                                    </p:set>
                                    <p:animEffect transition="in" filter="box(in)">
                                      <p:cBhvr>
                                        <p:cTn id="62" dur="500"/>
                                        <p:tgtEl>
                                          <p:spTgt spid="162832"/>
                                        </p:tgtEl>
                                      </p:cBhvr>
                                    </p:animEffect>
                                  </p:childTnLst>
                                  <p:subTnLst>
                                    <p:audio>
                                      <p:cMediaNode>
                                        <p:cTn display="0" masterRel="sameClick">
                                          <p:stCondLst>
                                            <p:cond evt="begin" delay="0">
                                              <p:tn val="60"/>
                                            </p:cond>
                                          </p:stCondLst>
                                          <p:endCondLst>
                                            <p:cond evt="onStopAudio" delay="0">
                                              <p:tgtEl>
                                                <p:sldTgt/>
                                              </p:tgtEl>
                                            </p:cond>
                                          </p:endCondLst>
                                        </p:cTn>
                                        <p:tgtEl>
                                          <p:sndTgt r:embed="rId2" name="chimes.wav"/>
                                        </p:tgtEl>
                                      </p:cMediaNode>
                                    </p:audio>
                                  </p:sub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162833"/>
                                        </p:tgtEl>
                                        <p:attrNameLst>
                                          <p:attrName>style.visibility</p:attrName>
                                        </p:attrNameLst>
                                      </p:cBhvr>
                                      <p:to>
                                        <p:strVal val="visible"/>
                                      </p:to>
                                    </p:set>
                                    <p:animEffect transition="in" filter="box(in)">
                                      <p:cBhvr>
                                        <p:cTn id="67" dur="500"/>
                                        <p:tgtEl>
                                          <p:spTgt spid="162833"/>
                                        </p:tgtEl>
                                      </p:cBhvr>
                                    </p:animEffect>
                                  </p:childTnLst>
                                  <p:subTnLst>
                                    <p:audio>
                                      <p:cMediaNode>
                                        <p:cTn display="0" masterRel="sameClick">
                                          <p:stCondLst>
                                            <p:cond evt="begin" delay="0">
                                              <p:tn val="6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p:bldP spid="162820" grpId="0"/>
      <p:bldP spid="162822" grpId="0"/>
      <p:bldP spid="162824" grpId="0"/>
      <p:bldP spid="162825" grpId="0"/>
      <p:bldP spid="162826" grpId="0"/>
      <p:bldP spid="162827" grpId="0"/>
      <p:bldP spid="162828" grpId="0"/>
      <p:bldP spid="162829" grpId="0"/>
      <p:bldP spid="162830" grpId="0"/>
      <p:bldP spid="162831" grpId="0"/>
      <p:bldP spid="162832" grpId="0"/>
      <p:bldP spid="1628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2"/>
          <p:cNvSpPr txBox="1"/>
          <p:nvPr/>
        </p:nvSpPr>
        <p:spPr>
          <a:xfrm>
            <a:off x="714375" y="333375"/>
            <a:ext cx="7643813" cy="4108450"/>
          </a:xfrm>
          <a:prstGeom prst="rect">
            <a:avLst/>
          </a:prstGeom>
          <a:noFill/>
          <a:ln w="9525">
            <a:noFill/>
          </a:ln>
        </p:spPr>
        <p:txBody>
          <a:bodyPr anchor="t">
            <a:spAutoFit/>
          </a:bodyPr>
          <a:lstStyle/>
          <a:p>
            <a:r>
              <a:rPr lang="zh-CN" altLang="en-US" b="1" dirty="0">
                <a:solidFill>
                  <a:srgbClr val="FF0000"/>
                </a:solidFill>
                <a:latin typeface="Times New Roman" panose="02020603050405020304" pitchFamily="18" charset="0"/>
                <a:ea typeface="宋体" panose="02010600030101010101" pitchFamily="2" charset="-122"/>
              </a:rPr>
              <a:t>想一想：</a:t>
            </a:r>
          </a:p>
          <a:p>
            <a:endParaRPr lang="zh-CN" altLang="en-US" b="1" dirty="0">
              <a:latin typeface="Times New Roman" panose="02020603050405020304" pitchFamily="18" charset="0"/>
              <a:ea typeface="宋体" panose="02010600030101010101" pitchFamily="2" charset="-122"/>
            </a:endParaRPr>
          </a:p>
          <a:p>
            <a:r>
              <a:rPr lang="zh-CN" altLang="en-US" b="1" dirty="0">
                <a:latin typeface="Times New Roman" panose="02020603050405020304" pitchFamily="18" charset="0"/>
                <a:ea typeface="宋体" panose="02010600030101010101" pitchFamily="2" charset="-122"/>
              </a:rPr>
              <a:t>第一段介绍了什么内容</a:t>
            </a:r>
            <a:r>
              <a:rPr lang="en-US" altLang="zh-CN" b="1" dirty="0">
                <a:latin typeface="Times New Roman" panose="02020603050405020304" pitchFamily="18" charset="0"/>
              </a:rPr>
              <a:t>?</a:t>
            </a:r>
          </a:p>
          <a:p>
            <a:r>
              <a:rPr lang="en-US" altLang="zh-CN" b="1" dirty="0">
                <a:latin typeface="Times New Roman" panose="02020603050405020304" pitchFamily="18" charset="0"/>
              </a:rPr>
              <a:t>1</a:t>
            </a:r>
            <a:r>
              <a:rPr lang="zh-CN" altLang="en-US" b="1" dirty="0">
                <a:latin typeface="Times New Roman" panose="02020603050405020304" pitchFamily="18" charset="0"/>
                <a:ea typeface="宋体" panose="02010600030101010101" pitchFamily="2" charset="-122"/>
              </a:rPr>
              <a:t>、交待了陈胜的姓名、籍贯的语句是：</a:t>
            </a:r>
          </a:p>
          <a:p>
            <a:r>
              <a:rPr lang="en-US" altLang="zh-CN" b="1" dirty="0">
                <a:latin typeface="Times New Roman" panose="02020603050405020304" pitchFamily="18" charset="0"/>
              </a:rPr>
              <a:t>2</a:t>
            </a:r>
            <a:r>
              <a:rPr lang="zh-CN" altLang="en-US" b="1" dirty="0">
                <a:latin typeface="Times New Roman" panose="02020603050405020304" pitchFamily="18" charset="0"/>
                <a:ea typeface="宋体" panose="02010600030101010101" pitchFamily="2" charset="-122"/>
              </a:rPr>
              <a:t>、交待了陈胜的出身的语句是：</a:t>
            </a:r>
          </a:p>
          <a:p>
            <a:r>
              <a:rPr lang="en-US" altLang="zh-CN" b="1" dirty="0">
                <a:latin typeface="Times New Roman" panose="02020603050405020304" pitchFamily="18" charset="0"/>
              </a:rPr>
              <a:t>3</a:t>
            </a:r>
            <a:r>
              <a:rPr lang="zh-CN" altLang="en-US" b="1" dirty="0">
                <a:latin typeface="Times New Roman" panose="02020603050405020304" pitchFamily="18" charset="0"/>
                <a:ea typeface="宋体" panose="02010600030101010101" pitchFamily="2" charset="-122"/>
              </a:rPr>
              <a:t>、表现陈胜胸怀大志的语句是：</a:t>
            </a:r>
          </a:p>
          <a:p>
            <a:r>
              <a:rPr lang="en-US" altLang="zh-CN" b="1" dirty="0">
                <a:latin typeface="Times New Roman" panose="02020603050405020304" pitchFamily="18" charset="0"/>
              </a:rPr>
              <a:t>4</a:t>
            </a:r>
            <a:r>
              <a:rPr lang="zh-CN" altLang="en-US" b="1" dirty="0">
                <a:latin typeface="Times New Roman" panose="02020603050405020304" pitchFamily="18" charset="0"/>
                <a:ea typeface="宋体" panose="02010600030101010101" pitchFamily="2" charset="-122"/>
              </a:rPr>
              <a:t>、表现陈胜在痛苦中思考如何改变这种受压迫受奴役的地位的语句：</a:t>
            </a:r>
          </a:p>
          <a:p>
            <a:r>
              <a:rPr lang="en-US" altLang="zh-CN" b="1" dirty="0">
                <a:latin typeface="Times New Roman" panose="02020603050405020304" pitchFamily="18" charset="0"/>
              </a:rPr>
              <a:t>5</a:t>
            </a:r>
            <a:r>
              <a:rPr lang="zh-CN" altLang="en-US" b="1" dirty="0">
                <a:latin typeface="Times New Roman" panose="02020603050405020304" pitchFamily="18" charset="0"/>
                <a:ea typeface="宋体" panose="02010600030101010101" pitchFamily="2" charset="-122"/>
              </a:rPr>
              <a:t>、表现陈胜不甘心受人奴役，同情跟自己同命运的人的语句：</a:t>
            </a:r>
          </a:p>
          <a:p>
            <a:r>
              <a:rPr lang="en-US" altLang="zh-CN" b="1" dirty="0">
                <a:latin typeface="Times New Roman" panose="02020603050405020304" pitchFamily="18" charset="0"/>
              </a:rPr>
              <a:t>6</a:t>
            </a:r>
            <a:r>
              <a:rPr lang="zh-CN" altLang="en-US" b="1" dirty="0">
                <a:latin typeface="Times New Roman" panose="02020603050405020304" pitchFamily="18" charset="0"/>
                <a:ea typeface="宋体" panose="02010600030101010101" pitchFamily="2" charset="-122"/>
              </a:rPr>
              <a:t>、表现陈胜有非凡的抱负，有反抗命运的决心的语句：</a:t>
            </a:r>
          </a:p>
        </p:txBody>
      </p:sp>
      <p:sp>
        <p:nvSpPr>
          <p:cNvPr id="41991" name="Text Box 7"/>
          <p:cNvSpPr txBox="1"/>
          <p:nvPr/>
        </p:nvSpPr>
        <p:spPr>
          <a:xfrm>
            <a:off x="1071563" y="4854575"/>
            <a:ext cx="6705600" cy="1311275"/>
          </a:xfrm>
          <a:prstGeom prst="rect">
            <a:avLst/>
          </a:prstGeom>
          <a:noFill/>
          <a:ln w="9525">
            <a:noFill/>
          </a:ln>
        </p:spPr>
        <p:txBody>
          <a:bodyPr anchor="t">
            <a:spAutoFit/>
          </a:bodyPr>
          <a:lstStyle/>
          <a:p>
            <a:r>
              <a:rPr lang="zh-CN" altLang="en-US" sz="4000" b="1" dirty="0">
                <a:solidFill>
                  <a:srgbClr val="000066"/>
                </a:solidFill>
                <a:latin typeface="Times New Roman" panose="02020603050405020304" pitchFamily="18" charset="0"/>
                <a:ea typeface="宋体" panose="02010600030101010101" pitchFamily="2" charset="-122"/>
              </a:rPr>
              <a:t>叙述陈胜的身世及青年时代的远大抱负</a:t>
            </a:r>
          </a:p>
        </p:txBody>
      </p:sp>
      <p:sp>
        <p:nvSpPr>
          <p:cNvPr id="12291" name="Text Box 4"/>
          <p:cNvSpPr txBox="1"/>
          <p:nvPr/>
        </p:nvSpPr>
        <p:spPr>
          <a:xfrm>
            <a:off x="4716463" y="981075"/>
            <a:ext cx="4176712" cy="457200"/>
          </a:xfrm>
          <a:prstGeom prst="rect">
            <a:avLst/>
          </a:prstGeom>
          <a:noFill/>
          <a:ln w="9525">
            <a:noFill/>
          </a:ln>
        </p:spPr>
        <p:txBody>
          <a:bodyPr anchor="t">
            <a:spAutoFit/>
          </a:bodyPr>
          <a:lstStyle/>
          <a:p>
            <a:pPr>
              <a:spcBef>
                <a:spcPct val="50000"/>
              </a:spcBef>
            </a:pPr>
            <a:endParaRPr lang="zh-CN" altLang="en-US" dirty="0">
              <a:latin typeface="Times New Roman" panose="02020603050405020304" pitchFamily="18" charset="0"/>
              <a:ea typeface="宋体" panose="02010600030101010101" pitchFamily="2" charset="-122"/>
            </a:endParaRPr>
          </a:p>
        </p:txBody>
      </p:sp>
      <p:sp>
        <p:nvSpPr>
          <p:cNvPr id="55301" name="Rectangle 5"/>
          <p:cNvSpPr/>
          <p:nvPr/>
        </p:nvSpPr>
        <p:spPr>
          <a:xfrm>
            <a:off x="5003800" y="1052513"/>
            <a:ext cx="3536950" cy="457200"/>
          </a:xfrm>
          <a:prstGeom prst="rect">
            <a:avLst/>
          </a:prstGeom>
          <a:noFill/>
          <a:ln w="9525">
            <a:noFill/>
          </a:ln>
        </p:spPr>
        <p:txBody>
          <a:bodyPr wrap="none" anchor="t">
            <a:spAutoFit/>
          </a:bodyPr>
          <a:lstStyle/>
          <a:p>
            <a:r>
              <a:rPr lang="zh-CN" altLang="en-US" b="1" dirty="0">
                <a:solidFill>
                  <a:srgbClr val="A50021"/>
                </a:solidFill>
                <a:latin typeface="Times New Roman" panose="02020603050405020304" pitchFamily="18" charset="0"/>
                <a:ea typeface="宋体" panose="02010600030101010101" pitchFamily="2" charset="-122"/>
              </a:rPr>
              <a:t>陈胜者，阳城人也，字涉</a:t>
            </a:r>
          </a:p>
        </p:txBody>
      </p:sp>
      <p:sp>
        <p:nvSpPr>
          <p:cNvPr id="55302" name="Rectangle 6"/>
          <p:cNvSpPr/>
          <p:nvPr/>
        </p:nvSpPr>
        <p:spPr>
          <a:xfrm>
            <a:off x="5076825" y="1773238"/>
            <a:ext cx="3232150" cy="457200"/>
          </a:xfrm>
          <a:prstGeom prst="rect">
            <a:avLst/>
          </a:prstGeom>
          <a:noFill/>
          <a:ln w="9525">
            <a:noFill/>
          </a:ln>
        </p:spPr>
        <p:txBody>
          <a:bodyPr wrap="none" anchor="t">
            <a:spAutoFit/>
          </a:bodyPr>
          <a:lstStyle/>
          <a:p>
            <a:r>
              <a:rPr lang="zh-CN" altLang="en-US" b="1" dirty="0">
                <a:solidFill>
                  <a:srgbClr val="A50021"/>
                </a:solidFill>
                <a:latin typeface="Times New Roman" panose="02020603050405020304" pitchFamily="18" charset="0"/>
                <a:ea typeface="宋体" panose="02010600030101010101" pitchFamily="2" charset="-122"/>
              </a:rPr>
              <a:t>陈涉少时，尝与人佣耕</a:t>
            </a:r>
          </a:p>
        </p:txBody>
      </p:sp>
      <p:sp>
        <p:nvSpPr>
          <p:cNvPr id="55303" name="Rectangle 7"/>
          <p:cNvSpPr/>
          <p:nvPr/>
        </p:nvSpPr>
        <p:spPr>
          <a:xfrm>
            <a:off x="3203575" y="496888"/>
            <a:ext cx="5822950" cy="457200"/>
          </a:xfrm>
          <a:prstGeom prst="rect">
            <a:avLst/>
          </a:prstGeom>
          <a:noFill/>
          <a:ln w="9525">
            <a:noFill/>
          </a:ln>
        </p:spPr>
        <p:txBody>
          <a:bodyPr wrap="none" anchor="t">
            <a:spAutoFit/>
          </a:bodyPr>
          <a:lstStyle/>
          <a:p>
            <a:r>
              <a:rPr lang="en-US" altLang="zh-CN" b="1" dirty="0">
                <a:solidFill>
                  <a:srgbClr val="A50021"/>
                </a:solidFill>
                <a:latin typeface="Times New Roman" panose="02020603050405020304" pitchFamily="18" charset="0"/>
              </a:rPr>
              <a:t>3</a:t>
            </a:r>
            <a:r>
              <a:rPr lang="zh-CN" altLang="en-US" b="1" dirty="0">
                <a:solidFill>
                  <a:srgbClr val="A50021"/>
                </a:solidFill>
                <a:latin typeface="Times New Roman" panose="02020603050405020304" pitchFamily="18" charset="0"/>
                <a:ea typeface="宋体" panose="02010600030101010101" pitchFamily="2" charset="-122"/>
              </a:rPr>
              <a:t>、燕雀安知鸿鹄之志哉！苟富贵，无相忘</a:t>
            </a:r>
          </a:p>
        </p:txBody>
      </p:sp>
      <p:sp>
        <p:nvSpPr>
          <p:cNvPr id="55304" name="Rectangle 8"/>
          <p:cNvSpPr/>
          <p:nvPr/>
        </p:nvSpPr>
        <p:spPr>
          <a:xfrm>
            <a:off x="3132138" y="2924175"/>
            <a:ext cx="1403350" cy="457200"/>
          </a:xfrm>
          <a:prstGeom prst="rect">
            <a:avLst/>
          </a:prstGeom>
          <a:noFill/>
          <a:ln w="9525">
            <a:noFill/>
          </a:ln>
        </p:spPr>
        <p:txBody>
          <a:bodyPr wrap="none" anchor="t">
            <a:spAutoFit/>
          </a:bodyPr>
          <a:lstStyle/>
          <a:p>
            <a:r>
              <a:rPr lang="zh-CN" altLang="en-US" b="1" dirty="0">
                <a:solidFill>
                  <a:srgbClr val="A50021"/>
                </a:solidFill>
                <a:latin typeface="Times New Roman" panose="02020603050405020304" pitchFamily="18" charset="0"/>
                <a:ea typeface="宋体" panose="02010600030101010101" pitchFamily="2" charset="-122"/>
              </a:rPr>
              <a:t>怅恨久之</a:t>
            </a:r>
          </a:p>
        </p:txBody>
      </p:sp>
      <p:sp>
        <p:nvSpPr>
          <p:cNvPr id="55305" name="Rectangle 9"/>
          <p:cNvSpPr/>
          <p:nvPr/>
        </p:nvSpPr>
        <p:spPr>
          <a:xfrm>
            <a:off x="1979613" y="3624263"/>
            <a:ext cx="2317750" cy="457200"/>
          </a:xfrm>
          <a:prstGeom prst="rect">
            <a:avLst/>
          </a:prstGeom>
          <a:noFill/>
          <a:ln w="9525">
            <a:noFill/>
          </a:ln>
        </p:spPr>
        <p:txBody>
          <a:bodyPr wrap="none" anchor="t">
            <a:spAutoFit/>
          </a:bodyPr>
          <a:lstStyle/>
          <a:p>
            <a:r>
              <a:rPr lang="zh-CN" altLang="en-US" b="1" dirty="0">
                <a:solidFill>
                  <a:srgbClr val="A50021"/>
                </a:solidFill>
                <a:latin typeface="Times New Roman" panose="02020603050405020304" pitchFamily="18" charset="0"/>
                <a:ea typeface="宋体" panose="02010600030101010101" pitchFamily="2" charset="-122"/>
              </a:rPr>
              <a:t>苟富贵，无相忘</a:t>
            </a:r>
          </a:p>
        </p:txBody>
      </p:sp>
      <p:sp>
        <p:nvSpPr>
          <p:cNvPr id="55306" name="Rectangle 10"/>
          <p:cNvSpPr/>
          <p:nvPr/>
        </p:nvSpPr>
        <p:spPr>
          <a:xfrm>
            <a:off x="1403350" y="4344988"/>
            <a:ext cx="3232150" cy="457200"/>
          </a:xfrm>
          <a:prstGeom prst="rect">
            <a:avLst/>
          </a:prstGeom>
          <a:noFill/>
          <a:ln w="9525">
            <a:noFill/>
          </a:ln>
        </p:spPr>
        <p:txBody>
          <a:bodyPr wrap="none" anchor="t">
            <a:spAutoFit/>
          </a:bodyPr>
          <a:lstStyle/>
          <a:p>
            <a:r>
              <a:rPr lang="zh-CN" altLang="en-US" b="1" dirty="0">
                <a:solidFill>
                  <a:srgbClr val="A50021"/>
                </a:solidFill>
                <a:latin typeface="Times New Roman" panose="02020603050405020304" pitchFamily="18" charset="0"/>
                <a:ea typeface="宋体" panose="02010600030101010101" pitchFamily="2" charset="-122"/>
              </a:rPr>
              <a:t>燕雀安知鸿鹄之志哉！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blinds(horizontal)">
                                      <p:cBhvr>
                                        <p:cTn id="7" dur="500"/>
                                        <p:tgtEl>
                                          <p:spTgt spid="553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302"/>
                                        </p:tgtEl>
                                        <p:attrNameLst>
                                          <p:attrName>style.visibility</p:attrName>
                                        </p:attrNameLst>
                                      </p:cBhvr>
                                      <p:to>
                                        <p:strVal val="visible"/>
                                      </p:to>
                                    </p:set>
                                    <p:animEffect transition="in" filter="blinds(horizontal)">
                                      <p:cBhvr>
                                        <p:cTn id="12" dur="500"/>
                                        <p:tgtEl>
                                          <p:spTgt spid="553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303"/>
                                        </p:tgtEl>
                                        <p:attrNameLst>
                                          <p:attrName>style.visibility</p:attrName>
                                        </p:attrNameLst>
                                      </p:cBhvr>
                                      <p:to>
                                        <p:strVal val="visible"/>
                                      </p:to>
                                    </p:set>
                                    <p:animEffect transition="in" filter="blinds(horizontal)">
                                      <p:cBhvr>
                                        <p:cTn id="17" dur="500"/>
                                        <p:tgtEl>
                                          <p:spTgt spid="5530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5304">
                                            <p:txEl>
                                              <p:pRg st="0" end="0"/>
                                            </p:txEl>
                                          </p:spTgt>
                                        </p:tgtEl>
                                        <p:attrNameLst>
                                          <p:attrName>style.visibility</p:attrName>
                                        </p:attrNameLst>
                                      </p:cBhvr>
                                      <p:to>
                                        <p:strVal val="visible"/>
                                      </p:to>
                                    </p:set>
                                    <p:animEffect transition="in" filter="blinds(horizontal)">
                                      <p:cBhvr>
                                        <p:cTn id="22" dur="500"/>
                                        <p:tgtEl>
                                          <p:spTgt spid="5530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305"/>
                                        </p:tgtEl>
                                        <p:attrNameLst>
                                          <p:attrName>style.visibility</p:attrName>
                                        </p:attrNameLst>
                                      </p:cBhvr>
                                      <p:to>
                                        <p:strVal val="visible"/>
                                      </p:to>
                                    </p:set>
                                    <p:animEffect transition="in" filter="blinds(horizontal)">
                                      <p:cBhvr>
                                        <p:cTn id="27" dur="500"/>
                                        <p:tgtEl>
                                          <p:spTgt spid="5530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306"/>
                                        </p:tgtEl>
                                        <p:attrNameLst>
                                          <p:attrName>style.visibility</p:attrName>
                                        </p:attrNameLst>
                                      </p:cBhvr>
                                      <p:to>
                                        <p:strVal val="visible"/>
                                      </p:to>
                                    </p:set>
                                    <p:animEffect transition="in" filter="blinds(horizontal)">
                                      <p:cBhvr>
                                        <p:cTn id="32" dur="500"/>
                                        <p:tgtEl>
                                          <p:spTgt spid="5530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1991"/>
                                        </p:tgtEl>
                                        <p:attrNameLst>
                                          <p:attrName>style.visibility</p:attrName>
                                        </p:attrNameLst>
                                      </p:cBhvr>
                                      <p:to>
                                        <p:strVal val="visible"/>
                                      </p:to>
                                    </p:set>
                                    <p:anim calcmode="lin" valueType="num">
                                      <p:cBhvr additive="base">
                                        <p:cTn id="37" dur="500" fill="hold"/>
                                        <p:tgtEl>
                                          <p:spTgt spid="41991"/>
                                        </p:tgtEl>
                                        <p:attrNameLst>
                                          <p:attrName>ppt_x</p:attrName>
                                        </p:attrNameLst>
                                      </p:cBhvr>
                                      <p:tavLst>
                                        <p:tav tm="0">
                                          <p:val>
                                            <p:strVal val="0-#ppt_w/2"/>
                                          </p:val>
                                        </p:tav>
                                        <p:tav tm="100000">
                                          <p:val>
                                            <p:strVal val="#ppt_x"/>
                                          </p:val>
                                        </p:tav>
                                      </p:tavLst>
                                    </p:anim>
                                    <p:anim calcmode="lin" valueType="num">
                                      <p:cBhvr additive="base">
                                        <p:cTn id="38" dur="500" fill="hold"/>
                                        <p:tgtEl>
                                          <p:spTgt spid="419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1" grpId="0"/>
      <p:bldP spid="55301" grpId="0"/>
      <p:bldP spid="55302" grpId="0"/>
      <p:bldP spid="55303" grpId="0"/>
      <p:bldP spid="55305" grpId="0"/>
      <p:bldP spid="5530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 Box 2"/>
          <p:cNvSpPr txBox="1"/>
          <p:nvPr/>
        </p:nvSpPr>
        <p:spPr>
          <a:xfrm>
            <a:off x="3048000" y="228600"/>
            <a:ext cx="4114800" cy="641350"/>
          </a:xfrm>
          <a:prstGeom prst="rect">
            <a:avLst/>
          </a:prstGeom>
          <a:noFill/>
          <a:ln w="9525">
            <a:noFill/>
          </a:ln>
        </p:spPr>
        <p:txBody>
          <a:bodyPr anchor="t">
            <a:spAutoFit/>
          </a:bodyPr>
          <a:lstStyle/>
          <a:p>
            <a:r>
              <a:rPr lang="zh-CN" altLang="en-US" sz="3600" b="1" dirty="0">
                <a:solidFill>
                  <a:srgbClr val="FF0000"/>
                </a:solidFill>
                <a:latin typeface="Arial" panose="020B0604020202020204" pitchFamily="34" charset="0"/>
                <a:ea typeface="楷体_GB2312" pitchFamily="49" charset="-122"/>
              </a:rPr>
              <a:t>重点虚词（</a:t>
            </a:r>
            <a:r>
              <a:rPr lang="zh-CN" altLang="en-US" sz="3600" b="1" dirty="0">
                <a:solidFill>
                  <a:srgbClr val="0000FF"/>
                </a:solidFill>
                <a:latin typeface="Arial" panose="020B0604020202020204" pitchFamily="34" charset="0"/>
                <a:ea typeface="楷体_GB2312" pitchFamily="49" charset="-122"/>
              </a:rPr>
              <a:t>以</a:t>
            </a:r>
            <a:r>
              <a:rPr lang="zh-CN" altLang="en-US" sz="3600" b="1" dirty="0">
                <a:solidFill>
                  <a:srgbClr val="FF0000"/>
                </a:solidFill>
                <a:latin typeface="Arial" panose="020B0604020202020204" pitchFamily="34" charset="0"/>
                <a:ea typeface="楷体_GB2312" pitchFamily="49" charset="-122"/>
              </a:rPr>
              <a:t>）</a:t>
            </a:r>
          </a:p>
        </p:txBody>
      </p:sp>
      <p:sp>
        <p:nvSpPr>
          <p:cNvPr id="163843" name="Text Box 3"/>
          <p:cNvSpPr txBox="1"/>
          <p:nvPr/>
        </p:nvSpPr>
        <p:spPr>
          <a:xfrm>
            <a:off x="0" y="814388"/>
            <a:ext cx="4724400" cy="5584825"/>
          </a:xfrm>
          <a:prstGeom prst="rect">
            <a:avLst/>
          </a:prstGeom>
          <a:noFill/>
          <a:ln w="9525">
            <a:noFill/>
          </a:ln>
        </p:spPr>
        <p:txBody>
          <a:bodyPr anchor="t">
            <a:spAutoFit/>
          </a:bodyPr>
          <a:lstStyle/>
          <a:p>
            <a:r>
              <a:rPr lang="en-US" altLang="zh-CN" sz="3600" b="1" dirty="0">
                <a:latin typeface="黑体" panose="02010609060101010101" pitchFamily="2" charset="-122"/>
                <a:ea typeface="黑体" panose="02010609060101010101" pitchFamily="2" charset="-122"/>
              </a:rPr>
              <a:t>1</a:t>
            </a:r>
            <a:r>
              <a:rPr lang="zh-CN" altLang="en-US" sz="3600" b="1" dirty="0">
                <a:latin typeface="黑体" panose="02010609060101010101" pitchFamily="2" charset="-122"/>
                <a:ea typeface="黑体" panose="02010609060101010101" pitchFamily="2" charset="-122"/>
              </a:rPr>
              <a:t>扶苏</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数谏故</a:t>
            </a:r>
          </a:p>
          <a:p>
            <a:r>
              <a:rPr lang="en-US" altLang="zh-CN" sz="3600" b="1" dirty="0">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或</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为死，或</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为亡                 　</a:t>
            </a:r>
          </a:p>
          <a:p>
            <a:r>
              <a:rPr lang="en-US" altLang="zh-CN" sz="3600" b="1" dirty="0">
                <a:latin typeface="黑体" panose="02010609060101010101" pitchFamily="2" charset="-122"/>
                <a:ea typeface="黑体" panose="02010609060101010101" pitchFamily="2" charset="-122"/>
              </a:rPr>
              <a:t>3</a:t>
            </a:r>
            <a:r>
              <a:rPr lang="zh-CN" altLang="en-US" sz="3600" b="1" dirty="0">
                <a:latin typeface="黑体" panose="02010609060101010101" pitchFamily="2" charset="-122"/>
                <a:ea typeface="黑体" panose="02010609060101010101" pitchFamily="2" charset="-122"/>
              </a:rPr>
              <a:t>今诚</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吾众诈自称</a:t>
            </a:r>
          </a:p>
          <a:p>
            <a:r>
              <a:rPr lang="en-US" altLang="zh-CN" sz="3600" b="1" dirty="0">
                <a:latin typeface="黑体" panose="02010609060101010101" pitchFamily="2" charset="-122"/>
                <a:ea typeface="黑体" panose="02010609060101010101" pitchFamily="2" charset="-122"/>
              </a:rPr>
              <a:t>4</a:t>
            </a:r>
            <a:r>
              <a:rPr lang="zh-CN" altLang="en-US" sz="3600" b="1" dirty="0">
                <a:latin typeface="黑体" panose="02010609060101010101" pitchFamily="2" charset="-122"/>
                <a:ea typeface="黑体" panose="02010609060101010101" pitchFamily="2" charset="-122"/>
              </a:rPr>
              <a:t>吴广</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为然</a:t>
            </a:r>
          </a:p>
          <a:p>
            <a:r>
              <a:rPr lang="en-US" altLang="zh-CN" sz="3600" b="1" dirty="0">
                <a:latin typeface="黑体" panose="02010609060101010101" pitchFamily="2" charset="-122"/>
                <a:ea typeface="黑体" panose="02010609060101010101" pitchFamily="2" charset="-122"/>
              </a:rPr>
              <a:t>5</a:t>
            </a:r>
            <a:r>
              <a:rPr lang="zh-CN" altLang="en-US" sz="3600" b="1" dirty="0">
                <a:latin typeface="黑体" panose="02010609060101010101" pitchFamily="2" charset="-122"/>
                <a:ea typeface="黑体" panose="02010609060101010101" pitchFamily="2" charset="-122"/>
              </a:rPr>
              <a:t>固</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怪之矣</a:t>
            </a:r>
          </a:p>
          <a:p>
            <a:r>
              <a:rPr lang="en-US" altLang="zh-CN" sz="3600" b="1" dirty="0">
                <a:latin typeface="黑体" panose="02010609060101010101" pitchFamily="2" charset="-122"/>
                <a:ea typeface="黑体" panose="02010609060101010101" pitchFamily="2" charset="-122"/>
              </a:rPr>
              <a:t>6</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激怒其众</a:t>
            </a:r>
          </a:p>
          <a:p>
            <a:r>
              <a:rPr lang="en-US" altLang="zh-CN" sz="3600" b="1" dirty="0">
                <a:latin typeface="黑体" panose="02010609060101010101" pitchFamily="2" charset="-122"/>
                <a:ea typeface="黑体" panose="02010609060101010101" pitchFamily="2" charset="-122"/>
              </a:rPr>
              <a:t>7</a:t>
            </a:r>
            <a:r>
              <a:rPr lang="zh-CN" altLang="en-US" sz="3600" b="1" dirty="0">
                <a:latin typeface="黑体" panose="02010609060101010101" pitchFamily="2" charset="-122"/>
                <a:ea typeface="黑体" panose="02010609060101010101" pitchFamily="2" charset="-122"/>
              </a:rPr>
              <a:t>祭</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尉首　</a:t>
            </a:r>
          </a:p>
          <a:p>
            <a:r>
              <a:rPr lang="en-US" altLang="zh-CN" sz="3600" b="1" dirty="0">
                <a:latin typeface="黑体" panose="02010609060101010101" pitchFamily="2" charset="-122"/>
                <a:ea typeface="黑体" panose="02010609060101010101" pitchFamily="2" charset="-122"/>
              </a:rPr>
              <a:t>8</a:t>
            </a:r>
            <a:r>
              <a:rPr lang="zh-CN" altLang="en-US" sz="3600" b="1" dirty="0">
                <a:latin typeface="黑体" panose="02010609060101010101" pitchFamily="2" charset="-122"/>
                <a:ea typeface="黑体" panose="02010609060101010101" pitchFamily="2" charset="-122"/>
              </a:rPr>
              <a:t>乃令符离人葛婴将</a:t>
            </a:r>
          </a:p>
          <a:p>
            <a:r>
              <a:rPr lang="zh-CN" altLang="en-US" sz="3600" b="1" dirty="0">
                <a:latin typeface="黑体" panose="02010609060101010101" pitchFamily="2" charset="-122"/>
                <a:ea typeface="黑体" panose="02010609060101010101" pitchFamily="2" charset="-122"/>
              </a:rPr>
              <a:t>兵徇蕲</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东　             </a:t>
            </a:r>
          </a:p>
          <a:p>
            <a:r>
              <a:rPr lang="en-US" altLang="zh-CN" sz="3600" b="1" dirty="0">
                <a:latin typeface="黑体" panose="02010609060101010101" pitchFamily="2" charset="-122"/>
                <a:ea typeface="黑体" panose="02010609060101010101" pitchFamily="2" charset="-122"/>
              </a:rPr>
              <a:t>9</a:t>
            </a:r>
            <a:r>
              <a:rPr lang="zh-CN" altLang="en-US" sz="3600" b="1" dirty="0">
                <a:latin typeface="黑体" panose="02010609060101010101" pitchFamily="2" charset="-122"/>
                <a:ea typeface="黑体" panose="02010609060101010101" pitchFamily="2" charset="-122"/>
              </a:rPr>
              <a:t>杀之</a:t>
            </a:r>
            <a:r>
              <a:rPr lang="zh-CN" altLang="en-US" sz="3600" b="1" dirty="0">
                <a:solidFill>
                  <a:srgbClr val="0000FF"/>
                </a:solidFill>
                <a:latin typeface="黑体" panose="02010609060101010101" pitchFamily="2" charset="-122"/>
                <a:ea typeface="黑体" panose="02010609060101010101" pitchFamily="2" charset="-122"/>
              </a:rPr>
              <a:t>以</a:t>
            </a:r>
            <a:r>
              <a:rPr lang="zh-CN" altLang="en-US" sz="3600" b="1" dirty="0">
                <a:latin typeface="黑体" panose="02010609060101010101" pitchFamily="2" charset="-122"/>
                <a:ea typeface="黑体" panose="02010609060101010101" pitchFamily="2" charset="-122"/>
              </a:rPr>
              <a:t>应陈涉 　</a:t>
            </a:r>
          </a:p>
        </p:txBody>
      </p:sp>
      <p:sp>
        <p:nvSpPr>
          <p:cNvPr id="163844" name="Text Box 4"/>
          <p:cNvSpPr txBox="1"/>
          <p:nvPr/>
        </p:nvSpPr>
        <p:spPr>
          <a:xfrm>
            <a:off x="3429000" y="838200"/>
            <a:ext cx="12192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因为</a:t>
            </a:r>
          </a:p>
        </p:txBody>
      </p:sp>
      <p:sp>
        <p:nvSpPr>
          <p:cNvPr id="86020"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3846" name="Text Box 6"/>
          <p:cNvSpPr txBox="1"/>
          <p:nvPr/>
        </p:nvSpPr>
        <p:spPr>
          <a:xfrm>
            <a:off x="4495800" y="1295400"/>
            <a:ext cx="25908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动词，认为</a:t>
            </a:r>
          </a:p>
        </p:txBody>
      </p:sp>
      <p:sp>
        <p:nvSpPr>
          <p:cNvPr id="86022"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3848" name="Text Box 8"/>
          <p:cNvSpPr txBox="1"/>
          <p:nvPr/>
        </p:nvSpPr>
        <p:spPr>
          <a:xfrm>
            <a:off x="4191000" y="1828800"/>
            <a:ext cx="2012950"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介词，把</a:t>
            </a:r>
          </a:p>
        </p:txBody>
      </p:sp>
      <p:sp>
        <p:nvSpPr>
          <p:cNvPr id="163849" name="Text Box 9"/>
          <p:cNvSpPr txBox="1"/>
          <p:nvPr/>
        </p:nvSpPr>
        <p:spPr>
          <a:xfrm>
            <a:off x="2667000" y="2438400"/>
            <a:ext cx="2514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动词，认为</a:t>
            </a:r>
          </a:p>
        </p:txBody>
      </p:sp>
      <p:sp>
        <p:nvSpPr>
          <p:cNvPr id="163850" name="Text Box 10"/>
          <p:cNvSpPr txBox="1"/>
          <p:nvPr/>
        </p:nvSpPr>
        <p:spPr>
          <a:xfrm>
            <a:off x="2667000" y="3074988"/>
            <a:ext cx="2927350"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通</a:t>
            </a:r>
            <a:r>
              <a:rPr lang="zh-CN" altLang="en-US" sz="3600" b="1" dirty="0">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已</a:t>
            </a:r>
            <a:r>
              <a:rPr lang="zh-CN" altLang="en-US" sz="3600" b="1" dirty="0">
                <a:solidFill>
                  <a:srgbClr val="FF0000"/>
                </a:solidFill>
                <a:latin typeface="Arial" panose="020B0604020202020204" pitchFamily="34" charset="0"/>
                <a:ea typeface="楷体_GB2312" pitchFamily="49" charset="-122"/>
              </a:rPr>
              <a:t>”</a:t>
            </a:r>
            <a:r>
              <a:rPr lang="zh-CN" altLang="en-US" sz="3600" b="1" dirty="0">
                <a:solidFill>
                  <a:srgbClr val="FF0000"/>
                </a:solidFill>
                <a:latin typeface="楷体_GB2312" pitchFamily="49" charset="-122"/>
                <a:ea typeface="楷体_GB2312" pitchFamily="49" charset="-122"/>
              </a:rPr>
              <a:t>，已经</a:t>
            </a:r>
          </a:p>
        </p:txBody>
      </p:sp>
      <p:sp>
        <p:nvSpPr>
          <p:cNvPr id="163851" name="Text Box 11"/>
          <p:cNvSpPr txBox="1"/>
          <p:nvPr/>
        </p:nvSpPr>
        <p:spPr>
          <a:xfrm>
            <a:off x="2667000" y="3657600"/>
            <a:ext cx="22098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连词，来</a:t>
            </a:r>
          </a:p>
        </p:txBody>
      </p:sp>
      <p:sp>
        <p:nvSpPr>
          <p:cNvPr id="163852" name="Text Box 12"/>
          <p:cNvSpPr txBox="1"/>
          <p:nvPr/>
        </p:nvSpPr>
        <p:spPr>
          <a:xfrm>
            <a:off x="2209800" y="4114800"/>
            <a:ext cx="22860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介词，用</a:t>
            </a:r>
          </a:p>
        </p:txBody>
      </p:sp>
      <p:sp>
        <p:nvSpPr>
          <p:cNvPr id="163853" name="Text Box 13"/>
          <p:cNvSpPr txBox="1"/>
          <p:nvPr/>
        </p:nvSpPr>
        <p:spPr>
          <a:xfrm>
            <a:off x="2667000" y="5181600"/>
            <a:ext cx="4495800" cy="641350"/>
          </a:xfrm>
          <a:prstGeom prst="rect">
            <a:avLst/>
          </a:prstGeom>
          <a:noFill/>
          <a:ln w="9525">
            <a:noFill/>
          </a:ln>
        </p:spPr>
        <p:txBody>
          <a:bodyPr anchor="t">
            <a:spAutoFit/>
          </a:bodyPr>
          <a:lstStyle/>
          <a:p>
            <a:endParaRPr lang="zh-CN" altLang="en-US" sz="3600" dirty="0">
              <a:latin typeface="黑体" panose="02010609060101010101" pitchFamily="2" charset="-122"/>
              <a:ea typeface="黑体" panose="02010609060101010101" pitchFamily="2" charset="-122"/>
            </a:endParaRPr>
          </a:p>
        </p:txBody>
      </p:sp>
      <p:sp>
        <p:nvSpPr>
          <p:cNvPr id="163854" name="Text Box 14"/>
          <p:cNvSpPr txBox="1"/>
          <p:nvPr/>
        </p:nvSpPr>
        <p:spPr>
          <a:xfrm>
            <a:off x="2362200" y="5181600"/>
            <a:ext cx="32004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表方位的界限</a:t>
            </a:r>
            <a:endParaRPr lang="zh-CN" altLang="en-US" sz="3600" dirty="0">
              <a:latin typeface="黑体" panose="02010609060101010101" pitchFamily="2" charset="-122"/>
              <a:ea typeface="黑体" panose="02010609060101010101" pitchFamily="2" charset="-122"/>
            </a:endParaRPr>
          </a:p>
        </p:txBody>
      </p:sp>
      <p:sp>
        <p:nvSpPr>
          <p:cNvPr id="163855" name="Text Box 15"/>
          <p:cNvSpPr txBox="1"/>
          <p:nvPr/>
        </p:nvSpPr>
        <p:spPr>
          <a:xfrm>
            <a:off x="3124200" y="5791200"/>
            <a:ext cx="2209800" cy="641350"/>
          </a:xfrm>
          <a:prstGeom prst="rect">
            <a:avLst/>
          </a:prstGeom>
          <a:noFill/>
          <a:ln w="9525">
            <a:noFill/>
          </a:ln>
        </p:spPr>
        <p:txBody>
          <a:bodyPr anchor="t">
            <a:spAutoFit/>
          </a:bodyPr>
          <a:lstStyle/>
          <a:p>
            <a:r>
              <a:rPr lang="zh-CN" altLang="en-US" sz="3600" b="1" dirty="0">
                <a:solidFill>
                  <a:srgbClr val="FF0000"/>
                </a:solidFill>
                <a:latin typeface="黑体" panose="02010609060101010101" pitchFamily="2" charset="-122"/>
                <a:ea typeface="黑体" panose="02010609060101010101" pitchFamily="2" charset="-122"/>
              </a:rPr>
              <a:t>连词，来</a:t>
            </a:r>
            <a:endParaRPr lang="zh-CN" altLang="en-US" sz="360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43"/>
                                        </p:tgtEl>
                                        <p:attrNameLst>
                                          <p:attrName>style.visibility</p:attrName>
                                        </p:attrNameLst>
                                      </p:cBhvr>
                                      <p:to>
                                        <p:strVal val="visible"/>
                                      </p:to>
                                    </p:set>
                                    <p:animEffect transition="in" filter="dissolve">
                                      <p:cBhvr>
                                        <p:cTn id="7" dur="500"/>
                                        <p:tgtEl>
                                          <p:spTgt spid="16384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3844"/>
                                        </p:tgtEl>
                                        <p:attrNameLst>
                                          <p:attrName>style.visibility</p:attrName>
                                        </p:attrNameLst>
                                      </p:cBhvr>
                                      <p:to>
                                        <p:strVal val="visible"/>
                                      </p:to>
                                    </p:set>
                                    <p:animEffect transition="in" filter="dissolve">
                                      <p:cBhvr>
                                        <p:cTn id="12" dur="500"/>
                                        <p:tgtEl>
                                          <p:spTgt spid="163844"/>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3846"/>
                                        </p:tgtEl>
                                        <p:attrNameLst>
                                          <p:attrName>style.visibility</p:attrName>
                                        </p:attrNameLst>
                                      </p:cBhvr>
                                      <p:to>
                                        <p:strVal val="visible"/>
                                      </p:to>
                                    </p:set>
                                    <p:animEffect transition="in" filter="checkerboard(across)">
                                      <p:cBhvr>
                                        <p:cTn id="17" dur="500"/>
                                        <p:tgtEl>
                                          <p:spTgt spid="163846"/>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3848"/>
                                        </p:tgtEl>
                                        <p:attrNameLst>
                                          <p:attrName>style.visibility</p:attrName>
                                        </p:attrNameLst>
                                      </p:cBhvr>
                                      <p:to>
                                        <p:strVal val="visible"/>
                                      </p:to>
                                    </p:set>
                                    <p:animEffect transition="in" filter="diamond(in)">
                                      <p:cBhvr>
                                        <p:cTn id="22" dur="2000"/>
                                        <p:tgtEl>
                                          <p:spTgt spid="163848"/>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3849"/>
                                        </p:tgtEl>
                                        <p:attrNameLst>
                                          <p:attrName>style.visibility</p:attrName>
                                        </p:attrNameLst>
                                      </p:cBhvr>
                                      <p:to>
                                        <p:strVal val="visible"/>
                                      </p:to>
                                    </p:set>
                                    <p:animEffect transition="in" filter="box(in)">
                                      <p:cBhvr>
                                        <p:cTn id="27" dur="500"/>
                                        <p:tgtEl>
                                          <p:spTgt spid="163849"/>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3850"/>
                                        </p:tgtEl>
                                        <p:attrNameLst>
                                          <p:attrName>style.visibility</p:attrName>
                                        </p:attrNameLst>
                                      </p:cBhvr>
                                      <p:to>
                                        <p:strVal val="visible"/>
                                      </p:to>
                                    </p:set>
                                    <p:animEffect transition="in" filter="box(in)">
                                      <p:cBhvr>
                                        <p:cTn id="32" dur="500"/>
                                        <p:tgtEl>
                                          <p:spTgt spid="163850"/>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3851"/>
                                        </p:tgtEl>
                                        <p:attrNameLst>
                                          <p:attrName>style.visibility</p:attrName>
                                        </p:attrNameLst>
                                      </p:cBhvr>
                                      <p:to>
                                        <p:strVal val="visible"/>
                                      </p:to>
                                    </p:set>
                                    <p:animEffect transition="in" filter="box(in)">
                                      <p:cBhvr>
                                        <p:cTn id="37" dur="500"/>
                                        <p:tgtEl>
                                          <p:spTgt spid="163851"/>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63852"/>
                                        </p:tgtEl>
                                        <p:attrNameLst>
                                          <p:attrName>style.visibility</p:attrName>
                                        </p:attrNameLst>
                                      </p:cBhvr>
                                      <p:to>
                                        <p:strVal val="visible"/>
                                      </p:to>
                                    </p:set>
                                    <p:animEffect transition="in" filter="box(in)">
                                      <p:cBhvr>
                                        <p:cTn id="42" dur="500"/>
                                        <p:tgtEl>
                                          <p:spTgt spid="163852"/>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nodePh="1">
                                  <p:stCondLst>
                                    <p:cond delay="0"/>
                                  </p:stCondLst>
                                  <p:endCondLst>
                                    <p:cond evt="begin" delay="0">
                                      <p:tn val="45"/>
                                    </p:cond>
                                  </p:endCondLst>
                                  <p:childTnLst>
                                    <p:set>
                                      <p:cBhvr>
                                        <p:cTn id="46" dur="1" fill="hold">
                                          <p:stCondLst>
                                            <p:cond delay="0"/>
                                          </p:stCondLst>
                                        </p:cTn>
                                        <p:tgtEl>
                                          <p:spTgt spid="163853"/>
                                        </p:tgtEl>
                                        <p:attrNameLst>
                                          <p:attrName>style.visibility</p:attrName>
                                        </p:attrNameLst>
                                      </p:cBhvr>
                                      <p:to>
                                        <p:strVal val="visible"/>
                                      </p:to>
                                    </p:set>
                                    <p:animEffect transition="in" filter="box(in)">
                                      <p:cBhvr>
                                        <p:cTn id="47" dur="500"/>
                                        <p:tgtEl>
                                          <p:spTgt spid="163853"/>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63854"/>
                                        </p:tgtEl>
                                        <p:attrNameLst>
                                          <p:attrName>style.visibility</p:attrName>
                                        </p:attrNameLst>
                                      </p:cBhvr>
                                      <p:to>
                                        <p:strVal val="visible"/>
                                      </p:to>
                                    </p:set>
                                    <p:animEffect transition="in" filter="box(in)">
                                      <p:cBhvr>
                                        <p:cTn id="52" dur="500"/>
                                        <p:tgtEl>
                                          <p:spTgt spid="163854"/>
                                        </p:tgtEl>
                                      </p:cBhvr>
                                    </p:animEffect>
                                  </p:childTnLst>
                                  <p:subTnLst>
                                    <p:audio>
                                      <p:cMediaNode>
                                        <p:cTn display="0" masterRel="sameClick">
                                          <p:stCondLst>
                                            <p:cond evt="begin" delay="0">
                                              <p:tn val="50"/>
                                            </p:cond>
                                          </p:stCondLst>
                                          <p:endCondLst>
                                            <p:cond evt="onStopAudio" delay="0">
                                              <p:tgtEl>
                                                <p:sldTgt/>
                                              </p:tgtEl>
                                            </p:cond>
                                          </p:endCondLst>
                                        </p:cTn>
                                        <p:tgtEl>
                                          <p:sndTgt r:embed="rId2" name="chimes.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63855"/>
                                        </p:tgtEl>
                                        <p:attrNameLst>
                                          <p:attrName>style.visibility</p:attrName>
                                        </p:attrNameLst>
                                      </p:cBhvr>
                                      <p:to>
                                        <p:strVal val="visible"/>
                                      </p:to>
                                    </p:set>
                                    <p:animEffect transition="in" filter="box(in)">
                                      <p:cBhvr>
                                        <p:cTn id="57" dur="500"/>
                                        <p:tgtEl>
                                          <p:spTgt spid="163855"/>
                                        </p:tgtEl>
                                      </p:cBhvr>
                                    </p:animEffect>
                                  </p:childTnLst>
                                  <p:subTnLst>
                                    <p:audio>
                                      <p:cMediaNode>
                                        <p:cTn display="0" masterRel="sameClick">
                                          <p:stCondLst>
                                            <p:cond evt="begin" delay="0">
                                              <p:tn val="5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P spid="163844" grpId="0"/>
      <p:bldP spid="163846" grpId="0"/>
      <p:bldP spid="163848" grpId="0"/>
      <p:bldP spid="163849" grpId="0"/>
      <p:bldP spid="163850" grpId="0"/>
      <p:bldP spid="163851" grpId="0"/>
      <p:bldP spid="163852" grpId="0"/>
      <p:bldP spid="163853" grpId="0"/>
      <p:bldP spid="163854" grpId="0"/>
      <p:bldP spid="16385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ext Box 2"/>
          <p:cNvSpPr txBox="1"/>
          <p:nvPr/>
        </p:nvSpPr>
        <p:spPr>
          <a:xfrm>
            <a:off x="2895600" y="228600"/>
            <a:ext cx="4267200" cy="641350"/>
          </a:xfrm>
          <a:prstGeom prst="rect">
            <a:avLst/>
          </a:prstGeom>
          <a:noFill/>
          <a:ln w="9525">
            <a:noFill/>
          </a:ln>
        </p:spPr>
        <p:txBody>
          <a:bodyPr anchor="t">
            <a:spAutoFit/>
          </a:bodyPr>
          <a:lstStyle/>
          <a:p>
            <a:r>
              <a:rPr lang="zh-CN" altLang="en-US" sz="3600" b="1" dirty="0">
                <a:solidFill>
                  <a:srgbClr val="FF0000"/>
                </a:solidFill>
                <a:latin typeface="Arial" panose="020B0604020202020204" pitchFamily="34" charset="0"/>
                <a:ea typeface="楷体_GB2312" pitchFamily="49" charset="-122"/>
              </a:rPr>
              <a:t>重点虚词（</a:t>
            </a:r>
            <a:r>
              <a:rPr lang="zh-CN" altLang="en-US" sz="3600" b="1" dirty="0">
                <a:solidFill>
                  <a:srgbClr val="0000FF"/>
                </a:solidFill>
                <a:latin typeface="Arial" panose="020B0604020202020204" pitchFamily="34" charset="0"/>
                <a:ea typeface="楷体_GB2312" pitchFamily="49" charset="-122"/>
              </a:rPr>
              <a:t>而</a:t>
            </a:r>
            <a:r>
              <a:rPr lang="zh-CN" altLang="en-US" sz="3600" b="1" dirty="0">
                <a:solidFill>
                  <a:srgbClr val="FF0000"/>
                </a:solidFill>
                <a:latin typeface="Arial" panose="020B0604020202020204" pitchFamily="34" charset="0"/>
                <a:ea typeface="楷体_GB2312" pitchFamily="49" charset="-122"/>
              </a:rPr>
              <a:t>）</a:t>
            </a:r>
          </a:p>
        </p:txBody>
      </p:sp>
      <p:sp>
        <p:nvSpPr>
          <p:cNvPr id="164867" name="Text Box 3"/>
          <p:cNvSpPr txBox="1"/>
          <p:nvPr/>
        </p:nvSpPr>
        <p:spPr>
          <a:xfrm>
            <a:off x="0" y="814388"/>
            <a:ext cx="5867400" cy="5584825"/>
          </a:xfrm>
          <a:prstGeom prst="rect">
            <a:avLst/>
          </a:prstGeom>
          <a:noFill/>
          <a:ln w="9525">
            <a:noFill/>
          </a:ln>
        </p:spPr>
        <p:txBody>
          <a:bodyPr anchor="t">
            <a:spAutoFit/>
          </a:bodyPr>
          <a:lstStyle/>
          <a:p>
            <a:r>
              <a:rPr lang="en-US" altLang="zh-CN" sz="3600" b="1" dirty="0">
                <a:latin typeface="黑体" panose="02010609060101010101" pitchFamily="2" charset="-122"/>
                <a:ea typeface="黑体" panose="02010609060101010101" pitchFamily="2" charset="-122"/>
              </a:rPr>
              <a:t>1</a:t>
            </a:r>
            <a:r>
              <a:rPr lang="en-US" altLang="en-US" sz="3600" b="1" dirty="0">
                <a:latin typeface="黑体" panose="02010609060101010101" pitchFamily="2" charset="-122"/>
                <a:ea typeface="黑体" panose="02010609060101010101" pitchFamily="2" charset="-122"/>
              </a:rPr>
              <a:t>佣者笑</a:t>
            </a:r>
            <a:r>
              <a:rPr lang="en-US" altLang="en-US" sz="3600" b="1" dirty="0">
                <a:solidFill>
                  <a:srgbClr val="0000FF"/>
                </a:solidFill>
                <a:latin typeface="黑体" panose="02010609060101010101" pitchFamily="2" charset="-122"/>
                <a:ea typeface="黑体" panose="02010609060101010101" pitchFamily="2" charset="-122"/>
              </a:rPr>
              <a:t>而</a:t>
            </a:r>
            <a:r>
              <a:rPr lang="en-US" altLang="en-US" sz="3600" b="1" dirty="0">
                <a:latin typeface="黑体" panose="02010609060101010101" pitchFamily="2" charset="-122"/>
                <a:ea typeface="黑体" panose="02010609060101010101" pitchFamily="2" charset="-122"/>
              </a:rPr>
              <a:t>应曰</a:t>
            </a:r>
            <a:endParaRPr lang="zh-CN" altLang="en-US" sz="3600" b="1" dirty="0">
              <a:latin typeface="黑体" panose="02010609060101010101" pitchFamily="2" charset="-122"/>
              <a:ea typeface="黑体" panose="02010609060101010101" pitchFamily="2" charset="-122"/>
            </a:endParaRPr>
          </a:p>
          <a:p>
            <a:r>
              <a:rPr lang="en-US" altLang="en-US" sz="3600" b="1" dirty="0">
                <a:latin typeface="黑体" panose="02010609060101010101" pitchFamily="2" charset="-122"/>
                <a:ea typeface="黑体" panose="02010609060101010101" pitchFamily="2" charset="-122"/>
              </a:rPr>
              <a:t> </a:t>
            </a:r>
            <a:endParaRPr lang="zh-CN" altLang="en-US" sz="3600" b="1" dirty="0">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尉剑挺，广起，夺</a:t>
            </a:r>
            <a:r>
              <a:rPr lang="zh-CN" altLang="en-US" sz="3600" b="1" dirty="0">
                <a:solidFill>
                  <a:srgbClr val="0000FF"/>
                </a:solidFill>
                <a:latin typeface="黑体" panose="02010609060101010101" pitchFamily="2" charset="-122"/>
                <a:ea typeface="黑体" panose="02010609060101010101" pitchFamily="2" charset="-122"/>
              </a:rPr>
              <a:t>而</a:t>
            </a:r>
            <a:r>
              <a:rPr lang="zh-CN" altLang="en-US" sz="3600" b="1" dirty="0">
                <a:latin typeface="黑体" panose="02010609060101010101" pitchFamily="2" charset="-122"/>
                <a:ea typeface="黑体" panose="02010609060101010101" pitchFamily="2" charset="-122"/>
              </a:rPr>
              <a:t>杀尉</a:t>
            </a:r>
          </a:p>
          <a:p>
            <a:endParaRPr lang="zh-CN" altLang="en-US" sz="3600" b="1" dirty="0">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3</a:t>
            </a:r>
            <a:r>
              <a:rPr lang="en-US" altLang="en-US" sz="3600" b="1" dirty="0">
                <a:solidFill>
                  <a:srgbClr val="0000FF"/>
                </a:solidFill>
                <a:latin typeface="黑体" panose="02010609060101010101" pitchFamily="2" charset="-122"/>
                <a:ea typeface="黑体" panose="02010609060101010101" pitchFamily="2" charset="-122"/>
              </a:rPr>
              <a:t>而</a:t>
            </a:r>
            <a:r>
              <a:rPr lang="en-US" altLang="en-US" sz="3600" b="1" dirty="0">
                <a:latin typeface="黑体" panose="02010609060101010101" pitchFamily="2" charset="-122"/>
                <a:ea typeface="黑体" panose="02010609060101010101" pitchFamily="2" charset="-122"/>
              </a:rPr>
              <a:t>戍死者固十六七</a:t>
            </a:r>
            <a:endParaRPr lang="zh-CN" altLang="en-US" sz="3600" b="1" dirty="0">
              <a:latin typeface="黑体" panose="02010609060101010101" pitchFamily="2" charset="-122"/>
              <a:ea typeface="黑体" panose="02010609060101010101" pitchFamily="2" charset="-122"/>
            </a:endParaRPr>
          </a:p>
          <a:p>
            <a:r>
              <a:rPr lang="en-US" altLang="en-US" sz="3600" b="1" dirty="0">
                <a:latin typeface="黑体" panose="02010609060101010101" pitchFamily="2" charset="-122"/>
                <a:ea typeface="黑体" panose="02010609060101010101" pitchFamily="2" charset="-122"/>
              </a:rPr>
              <a:t> </a:t>
            </a:r>
            <a:endParaRPr lang="zh-CN" altLang="en-US" sz="3600" b="1" dirty="0">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4</a:t>
            </a:r>
            <a:r>
              <a:rPr lang="zh-CN" altLang="en-US" sz="3600" b="1" dirty="0">
                <a:latin typeface="黑体" panose="02010609060101010101" pitchFamily="2" charset="-122"/>
                <a:ea typeface="黑体" panose="02010609060101010101" pitchFamily="2" charset="-122"/>
              </a:rPr>
              <a:t>为坛</a:t>
            </a:r>
            <a:r>
              <a:rPr lang="zh-CN" altLang="en-US" sz="3600" b="1" dirty="0">
                <a:solidFill>
                  <a:srgbClr val="0000FF"/>
                </a:solidFill>
                <a:latin typeface="黑体" panose="02010609060101010101" pitchFamily="2" charset="-122"/>
                <a:ea typeface="黑体" panose="02010609060101010101" pitchFamily="2" charset="-122"/>
              </a:rPr>
              <a:t>而</a:t>
            </a:r>
            <a:r>
              <a:rPr lang="zh-CN" altLang="en-US" sz="3600" b="1" dirty="0">
                <a:latin typeface="黑体" panose="02010609060101010101" pitchFamily="2" charset="-122"/>
                <a:ea typeface="黑体" panose="02010609060101010101" pitchFamily="2" charset="-122"/>
              </a:rPr>
              <a:t>盟</a:t>
            </a:r>
          </a:p>
          <a:p>
            <a:endParaRPr lang="zh-CN" altLang="en-US" sz="3600" b="1" dirty="0">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5</a:t>
            </a:r>
            <a:r>
              <a:rPr lang="en-US" altLang="en-US" sz="3600" b="1" dirty="0">
                <a:latin typeface="黑体" panose="02010609060101010101" pitchFamily="2" charset="-122"/>
                <a:ea typeface="黑体" panose="02010609060101010101" pitchFamily="2" charset="-122"/>
              </a:rPr>
              <a:t>收</a:t>
            </a:r>
            <a:r>
              <a:rPr lang="en-US" altLang="en-US" sz="3600" b="1" dirty="0">
                <a:solidFill>
                  <a:srgbClr val="0000FF"/>
                </a:solidFill>
                <a:latin typeface="黑体" panose="02010609060101010101" pitchFamily="2" charset="-122"/>
                <a:ea typeface="黑体" panose="02010609060101010101" pitchFamily="2" charset="-122"/>
              </a:rPr>
              <a:t>而</a:t>
            </a:r>
            <a:r>
              <a:rPr lang="en-US" altLang="en-US" sz="3600" b="1" dirty="0">
                <a:latin typeface="黑体" panose="02010609060101010101" pitchFamily="2" charset="-122"/>
                <a:ea typeface="黑体" panose="02010609060101010101" pitchFamily="2" charset="-122"/>
              </a:rPr>
              <a:t>攻蕲</a:t>
            </a:r>
          </a:p>
          <a:p>
            <a:r>
              <a:rPr lang="en-US" altLang="en-US" sz="3600" b="1" dirty="0">
                <a:latin typeface="黑体" panose="02010609060101010101" pitchFamily="2" charset="-122"/>
                <a:ea typeface="黑体" panose="02010609060101010101" pitchFamily="2" charset="-122"/>
              </a:rPr>
              <a:t> </a:t>
            </a:r>
            <a:endParaRPr lang="zh-CN" altLang="en-US" sz="3600" b="1" dirty="0">
              <a:latin typeface="黑体" panose="02010609060101010101" pitchFamily="2" charset="-122"/>
              <a:ea typeface="黑体" panose="02010609060101010101" pitchFamily="2" charset="-122"/>
            </a:endParaRPr>
          </a:p>
        </p:txBody>
      </p:sp>
      <p:sp>
        <p:nvSpPr>
          <p:cNvPr id="164868" name="Text Box 4"/>
          <p:cNvSpPr txBox="1"/>
          <p:nvPr/>
        </p:nvSpPr>
        <p:spPr>
          <a:xfrm>
            <a:off x="0" y="1371600"/>
            <a:ext cx="39624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连词，表修饰，着</a:t>
            </a:r>
          </a:p>
        </p:txBody>
      </p:sp>
      <p:sp>
        <p:nvSpPr>
          <p:cNvPr id="87044" name="Text Box 5"/>
          <p:cNvSpPr txBox="1"/>
          <p:nvPr/>
        </p:nvSpPr>
        <p:spPr>
          <a:xfrm>
            <a:off x="2209800" y="2209800"/>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4870" name="Text Box 6"/>
          <p:cNvSpPr txBox="1"/>
          <p:nvPr/>
        </p:nvSpPr>
        <p:spPr>
          <a:xfrm>
            <a:off x="0" y="2514600"/>
            <a:ext cx="32766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连词，表承接</a:t>
            </a:r>
          </a:p>
        </p:txBody>
      </p:sp>
      <p:sp>
        <p:nvSpPr>
          <p:cNvPr id="87046" name="Text Box 7"/>
          <p:cNvSpPr txBox="1"/>
          <p:nvPr/>
        </p:nvSpPr>
        <p:spPr>
          <a:xfrm>
            <a:off x="2651125" y="3375025"/>
            <a:ext cx="184150" cy="366713"/>
          </a:xfrm>
          <a:prstGeom prst="rect">
            <a:avLst/>
          </a:prstGeom>
          <a:noFill/>
          <a:ln w="9525">
            <a:noFill/>
          </a:ln>
        </p:spPr>
        <p:txBody>
          <a:bodyPr wrap="none" anchor="t">
            <a:spAutoFit/>
          </a:bodyPr>
          <a:lstStyle/>
          <a:p>
            <a:endParaRPr lang="zh-CN" altLang="en-US" sz="1800" dirty="0">
              <a:latin typeface="Arial" panose="020B0604020202020204" pitchFamily="34" charset="0"/>
              <a:ea typeface="宋体" panose="02010600030101010101" pitchFamily="2" charset="-122"/>
            </a:endParaRPr>
          </a:p>
        </p:txBody>
      </p:sp>
      <p:sp>
        <p:nvSpPr>
          <p:cNvPr id="164872" name="Text Box 8"/>
          <p:cNvSpPr txBox="1"/>
          <p:nvPr/>
        </p:nvSpPr>
        <p:spPr>
          <a:xfrm>
            <a:off x="0" y="3581400"/>
            <a:ext cx="4298950"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连词，表转折，然而</a:t>
            </a:r>
          </a:p>
        </p:txBody>
      </p:sp>
      <p:sp>
        <p:nvSpPr>
          <p:cNvPr id="164873" name="Text Box 9"/>
          <p:cNvSpPr txBox="1"/>
          <p:nvPr/>
        </p:nvSpPr>
        <p:spPr>
          <a:xfrm>
            <a:off x="0" y="4648200"/>
            <a:ext cx="3200400" cy="641350"/>
          </a:xfrm>
          <a:prstGeom prst="rect">
            <a:avLst/>
          </a:prstGeom>
          <a:noFill/>
          <a:ln w="9525">
            <a:noFill/>
          </a:ln>
        </p:spPr>
        <p:txBody>
          <a:bodyPr anchor="t">
            <a:spAutoFit/>
          </a:bodyPr>
          <a:lstStyle/>
          <a:p>
            <a:r>
              <a:rPr lang="zh-CN" altLang="en-US" sz="3600" b="1" dirty="0">
                <a:solidFill>
                  <a:srgbClr val="FF0000"/>
                </a:solidFill>
                <a:latin typeface="楷体_GB2312" pitchFamily="49" charset="-122"/>
                <a:ea typeface="楷体_GB2312" pitchFamily="49" charset="-122"/>
              </a:rPr>
              <a:t>连词，表承接</a:t>
            </a:r>
          </a:p>
        </p:txBody>
      </p:sp>
      <p:sp>
        <p:nvSpPr>
          <p:cNvPr id="164874" name="Text Box 10"/>
          <p:cNvSpPr txBox="1"/>
          <p:nvPr/>
        </p:nvSpPr>
        <p:spPr>
          <a:xfrm>
            <a:off x="0" y="5840413"/>
            <a:ext cx="2927350" cy="641350"/>
          </a:xfrm>
          <a:prstGeom prst="rect">
            <a:avLst/>
          </a:prstGeom>
          <a:noFill/>
          <a:ln w="9525">
            <a:noFill/>
          </a:ln>
        </p:spPr>
        <p:txBody>
          <a:bodyPr wrap="none" anchor="t">
            <a:spAutoFit/>
          </a:bodyPr>
          <a:lstStyle/>
          <a:p>
            <a:r>
              <a:rPr lang="zh-CN" altLang="en-US" sz="3600" b="1" dirty="0">
                <a:solidFill>
                  <a:srgbClr val="FF0000"/>
                </a:solidFill>
                <a:latin typeface="楷体_GB2312" pitchFamily="49" charset="-122"/>
                <a:ea typeface="楷体_GB2312" pitchFamily="49" charset="-122"/>
              </a:rPr>
              <a:t>连词，表承接</a:t>
            </a:r>
          </a:p>
        </p:txBody>
      </p:sp>
      <p:sp>
        <p:nvSpPr>
          <p:cNvPr id="87050" name="Text Box 11"/>
          <p:cNvSpPr txBox="1"/>
          <p:nvPr/>
        </p:nvSpPr>
        <p:spPr>
          <a:xfrm>
            <a:off x="2667000" y="5181600"/>
            <a:ext cx="4495800" cy="641350"/>
          </a:xfrm>
          <a:prstGeom prst="rect">
            <a:avLst/>
          </a:prstGeom>
          <a:noFill/>
          <a:ln w="9525">
            <a:noFill/>
          </a:ln>
        </p:spPr>
        <p:txBody>
          <a:bodyPr anchor="t">
            <a:spAutoFit/>
          </a:bodyPr>
          <a:lstStyle/>
          <a:p>
            <a:endParaRPr lang="zh-CN" altLang="en-US" sz="3600"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7"/>
                                        </p:tgtEl>
                                        <p:attrNameLst>
                                          <p:attrName>style.visibility</p:attrName>
                                        </p:attrNameLst>
                                      </p:cBhvr>
                                      <p:to>
                                        <p:strVal val="visible"/>
                                      </p:to>
                                    </p:set>
                                    <p:animEffect transition="in" filter="dissolve">
                                      <p:cBhvr>
                                        <p:cTn id="7" dur="500"/>
                                        <p:tgtEl>
                                          <p:spTgt spid="164867"/>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868"/>
                                        </p:tgtEl>
                                        <p:attrNameLst>
                                          <p:attrName>style.visibility</p:attrName>
                                        </p:attrNameLst>
                                      </p:cBhvr>
                                      <p:to>
                                        <p:strVal val="visible"/>
                                      </p:to>
                                    </p:set>
                                    <p:animEffect transition="in" filter="dissolve">
                                      <p:cBhvr>
                                        <p:cTn id="12" dur="500"/>
                                        <p:tgtEl>
                                          <p:spTgt spid="164868"/>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4870"/>
                                        </p:tgtEl>
                                        <p:attrNameLst>
                                          <p:attrName>style.visibility</p:attrName>
                                        </p:attrNameLst>
                                      </p:cBhvr>
                                      <p:to>
                                        <p:strVal val="visible"/>
                                      </p:to>
                                    </p:set>
                                    <p:animEffect transition="in" filter="checkerboard(across)">
                                      <p:cBhvr>
                                        <p:cTn id="17" dur="500"/>
                                        <p:tgtEl>
                                          <p:spTgt spid="164870"/>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4872"/>
                                        </p:tgtEl>
                                        <p:attrNameLst>
                                          <p:attrName>style.visibility</p:attrName>
                                        </p:attrNameLst>
                                      </p:cBhvr>
                                      <p:to>
                                        <p:strVal val="visible"/>
                                      </p:to>
                                    </p:set>
                                    <p:animEffect transition="in" filter="diamond(in)">
                                      <p:cBhvr>
                                        <p:cTn id="22" dur="1000"/>
                                        <p:tgtEl>
                                          <p:spTgt spid="164872"/>
                                        </p:tgtEl>
                                      </p:cBhvr>
                                    </p:animEffect>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4873"/>
                                        </p:tgtEl>
                                        <p:attrNameLst>
                                          <p:attrName>style.visibility</p:attrName>
                                        </p:attrNameLst>
                                      </p:cBhvr>
                                      <p:to>
                                        <p:strVal val="visible"/>
                                      </p:to>
                                    </p:set>
                                    <p:animEffect transition="in" filter="box(in)">
                                      <p:cBhvr>
                                        <p:cTn id="27" dur="500"/>
                                        <p:tgtEl>
                                          <p:spTgt spid="164873"/>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4874"/>
                                        </p:tgtEl>
                                        <p:attrNameLst>
                                          <p:attrName>style.visibility</p:attrName>
                                        </p:attrNameLst>
                                      </p:cBhvr>
                                      <p:to>
                                        <p:strVal val="visible"/>
                                      </p:to>
                                    </p:set>
                                    <p:animEffect transition="in" filter="box(in)">
                                      <p:cBhvr>
                                        <p:cTn id="32" dur="500"/>
                                        <p:tgtEl>
                                          <p:spTgt spid="164874"/>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7" grpId="0"/>
      <p:bldP spid="164868" grpId="0"/>
      <p:bldP spid="164870" grpId="0"/>
      <p:bldP spid="164872" grpId="0"/>
      <p:bldP spid="164873" grpId="0"/>
      <p:bldP spid="16487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ChangeArrowheads="1"/>
          </p:cNvSpPr>
          <p:nvPr/>
        </p:nvSpPr>
        <p:spPr bwMode="auto">
          <a:xfrm>
            <a:off x="457200" y="228600"/>
            <a:ext cx="8229600" cy="11430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隶书" pitchFamily="49" charset="-122"/>
                <a:cs typeface="+mn-cs"/>
              </a:rPr>
              <a:t>翻译重点句</a:t>
            </a:r>
            <a:r>
              <a:rPr kumimoji="0" lang="zh-CN" altLang="en-US" sz="44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165891" name="Rectangle 3"/>
          <p:cNvSpPr>
            <a:spLocks noGrp="1"/>
          </p:cNvSpPr>
          <p:nvPr>
            <p:ph idx="1"/>
          </p:nvPr>
        </p:nvSpPr>
        <p:spPr>
          <a:xfrm>
            <a:off x="457200" y="1295400"/>
            <a:ext cx="8229600" cy="4830763"/>
          </a:xfrm>
          <a:ln/>
        </p:spPr>
        <p:txBody>
          <a:bodyPr vert="horz" wrap="square" lIns="91440" tIns="45720" rIns="91440" bIns="45720" anchor="t"/>
          <a:lstStyle/>
          <a:p>
            <a:pPr marL="609600" indent="-609600" eaLnBrk="1" hangingPunct="1">
              <a:spcBef>
                <a:spcPct val="35000"/>
              </a:spcBef>
              <a:buNone/>
            </a:pPr>
            <a:r>
              <a:rPr lang="en-US" altLang="zh-CN" sz="3000" b="1" dirty="0">
                <a:latin typeface="华文新魏" pitchFamily="2" charset="-122"/>
                <a:ea typeface="华文新魏" pitchFamily="2" charset="-122"/>
              </a:rPr>
              <a:t>1</a:t>
            </a:r>
            <a:r>
              <a:rPr lang="zh-CN" altLang="en-US" sz="3000" b="1" dirty="0">
                <a:latin typeface="华文新魏" pitchFamily="2" charset="-122"/>
                <a:ea typeface="华文新魏" pitchFamily="2" charset="-122"/>
              </a:rPr>
              <a:t>、今亡亦死，举大计亦死，等死，死国可乎？</a:t>
            </a:r>
          </a:p>
          <a:p>
            <a:pPr marL="609600" indent="-609600" eaLnBrk="1" hangingPunct="1">
              <a:spcBef>
                <a:spcPct val="35000"/>
              </a:spcBef>
              <a:buNone/>
            </a:pPr>
            <a:r>
              <a:rPr lang="zh-CN" altLang="en-US" sz="3000" b="1" dirty="0">
                <a:solidFill>
                  <a:srgbClr val="FF0000"/>
                </a:solidFill>
                <a:latin typeface="黑体" panose="02010609060101010101" pitchFamily="2" charset="-122"/>
                <a:ea typeface="黑体" panose="02010609060101010101" pitchFamily="2" charset="-122"/>
              </a:rPr>
              <a:t>   现在逃跑</a:t>
            </a:r>
            <a:r>
              <a:rPr lang="en-US" altLang="zh-CN" sz="3000" b="1" dirty="0">
                <a:solidFill>
                  <a:srgbClr val="FF0000"/>
                </a:solidFill>
                <a:latin typeface="黑体" panose="02010609060101010101" pitchFamily="2" charset="-122"/>
                <a:ea typeface="黑体" panose="02010609060101010101" pitchFamily="2" charset="-122"/>
              </a:rPr>
              <a:t>(</a:t>
            </a:r>
            <a:r>
              <a:rPr lang="zh-CN" altLang="en-US" sz="3000" b="1" dirty="0">
                <a:solidFill>
                  <a:srgbClr val="FF0000"/>
                </a:solidFill>
                <a:latin typeface="黑体" panose="02010609060101010101" pitchFamily="2" charset="-122"/>
                <a:ea typeface="黑体" panose="02010609060101010101" pitchFamily="2" charset="-122"/>
              </a:rPr>
              <a:t>被抓回来</a:t>
            </a:r>
            <a:r>
              <a:rPr lang="en-US" altLang="zh-CN" sz="3000" b="1" dirty="0">
                <a:solidFill>
                  <a:srgbClr val="FF0000"/>
                </a:solidFill>
                <a:latin typeface="黑体" panose="02010609060101010101" pitchFamily="2" charset="-122"/>
                <a:ea typeface="黑体" panose="02010609060101010101" pitchFamily="2" charset="-122"/>
              </a:rPr>
              <a:t>)</a:t>
            </a:r>
            <a:r>
              <a:rPr lang="zh-CN" altLang="en-US" sz="3000" b="1" dirty="0">
                <a:solidFill>
                  <a:srgbClr val="FF0000"/>
                </a:solidFill>
                <a:latin typeface="黑体" panose="02010609060101010101" pitchFamily="2" charset="-122"/>
                <a:ea typeface="黑体" panose="02010609060101010101" pitchFamily="2" charset="-122"/>
              </a:rPr>
              <a:t>也是死，起义也是死，</a:t>
            </a:r>
          </a:p>
          <a:p>
            <a:pPr marL="609600" indent="-609600" eaLnBrk="1" hangingPunct="1">
              <a:spcBef>
                <a:spcPct val="35000"/>
              </a:spcBef>
              <a:buNone/>
            </a:pPr>
            <a:r>
              <a:rPr lang="zh-CN" altLang="en-US" sz="3000" b="1" dirty="0">
                <a:solidFill>
                  <a:srgbClr val="FF0000"/>
                </a:solidFill>
                <a:latin typeface="黑体" panose="02010609060101010101" pitchFamily="2" charset="-122"/>
                <a:ea typeface="黑体" panose="02010609060101010101" pitchFamily="2" charset="-122"/>
              </a:rPr>
              <a:t>同样是死，为国事而死好吗？</a:t>
            </a:r>
          </a:p>
          <a:p>
            <a:pPr marL="609600" indent="-609600" eaLnBrk="1" hangingPunct="1">
              <a:spcBef>
                <a:spcPct val="35000"/>
              </a:spcBef>
              <a:buNone/>
            </a:pPr>
            <a:r>
              <a:rPr lang="en-US" altLang="zh-CN" sz="3000" b="1" dirty="0">
                <a:latin typeface="华文新魏" pitchFamily="2" charset="-122"/>
                <a:ea typeface="华文新魏" pitchFamily="2" charset="-122"/>
              </a:rPr>
              <a:t>2</a:t>
            </a:r>
            <a:r>
              <a:rPr lang="zh-CN" altLang="en-US" sz="3000" b="1" dirty="0">
                <a:latin typeface="华文新魏" pitchFamily="2" charset="-122"/>
                <a:ea typeface="华文新魏" pitchFamily="2" charset="-122"/>
              </a:rPr>
              <a:t>、固以怪之矣。</a:t>
            </a:r>
          </a:p>
          <a:p>
            <a:pPr marL="609600" indent="-609600" eaLnBrk="1" hangingPunct="1">
              <a:spcBef>
                <a:spcPct val="35000"/>
              </a:spcBef>
              <a:buNone/>
            </a:pPr>
            <a:r>
              <a:rPr lang="zh-CN" altLang="en-US" sz="3000" b="1" dirty="0">
                <a:solidFill>
                  <a:srgbClr val="FF0000"/>
                </a:solidFill>
                <a:latin typeface="黑体" panose="02010609060101010101" pitchFamily="2" charset="-122"/>
                <a:ea typeface="黑体" panose="02010609060101010101" pitchFamily="2" charset="-122"/>
              </a:rPr>
              <a:t>  （士兵们）本来已经认为这件事奇怪了。</a:t>
            </a:r>
          </a:p>
          <a:p>
            <a:pPr marL="609600" indent="-609600" eaLnBrk="1" hangingPunct="1">
              <a:spcBef>
                <a:spcPct val="35000"/>
              </a:spcBef>
              <a:buNone/>
            </a:pPr>
            <a:r>
              <a:rPr lang="en-US" altLang="zh-CN" sz="3000" b="1" dirty="0">
                <a:latin typeface="华文新魏" pitchFamily="2" charset="-122"/>
                <a:ea typeface="华文新魏" pitchFamily="2" charset="-122"/>
              </a:rPr>
              <a:t>3</a:t>
            </a:r>
            <a:r>
              <a:rPr lang="zh-CN" altLang="en-US" sz="3000" b="1" dirty="0">
                <a:latin typeface="华文新魏" pitchFamily="2" charset="-122"/>
                <a:ea typeface="华文新魏" pitchFamily="2" charset="-122"/>
              </a:rPr>
              <a:t>、旦日，卒中往往语，皆指目陈胜。</a:t>
            </a:r>
          </a:p>
          <a:p>
            <a:pPr marL="609600" indent="-609600" eaLnBrk="1" hangingPunct="1">
              <a:spcBef>
                <a:spcPct val="0"/>
              </a:spcBef>
              <a:buNone/>
            </a:pPr>
            <a:r>
              <a:rPr lang="zh-CN" altLang="en-US" b="1" dirty="0">
                <a:solidFill>
                  <a:srgbClr val="FF0000"/>
                </a:solidFill>
                <a:latin typeface="华文新魏" pitchFamily="2" charset="-122"/>
                <a:ea typeface="华文新魏" pitchFamily="2" charset="-122"/>
              </a:rPr>
              <a:t>第二天，士兵中到处谈论这件事，大家都对陈胜有所注意。</a:t>
            </a:r>
            <a:endParaRPr lang="zh-CN" altLang="en-US" sz="3000" b="1" dirty="0">
              <a:solidFill>
                <a:srgbClr val="000066"/>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5891">
                                            <p:txEl>
                                              <p:pRg st="1" end="1"/>
                                            </p:txEl>
                                          </p:spTgt>
                                        </p:tgtEl>
                                        <p:attrNameLst>
                                          <p:attrName>style.visibility</p:attrName>
                                        </p:attrNameLst>
                                      </p:cBhvr>
                                      <p:to>
                                        <p:strVal val="visible"/>
                                      </p:to>
                                    </p:set>
                                    <p:animEffect transition="in" filter="fade">
                                      <p:cBhvr>
                                        <p:cTn id="7" dur="1000"/>
                                        <p:tgtEl>
                                          <p:spTgt spid="165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5891">
                                            <p:txEl>
                                              <p:pRg st="2" end="2"/>
                                            </p:txEl>
                                          </p:spTgt>
                                        </p:tgtEl>
                                        <p:attrNameLst>
                                          <p:attrName>style.visibility</p:attrName>
                                        </p:attrNameLst>
                                      </p:cBhvr>
                                      <p:to>
                                        <p:strVal val="visible"/>
                                      </p:to>
                                    </p:set>
                                    <p:animEffect transition="in" filter="fade">
                                      <p:cBhvr>
                                        <p:cTn id="12" dur="1000"/>
                                        <p:tgtEl>
                                          <p:spTgt spid="1658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5891">
                                            <p:txEl>
                                              <p:pRg st="4" end="4"/>
                                            </p:txEl>
                                          </p:spTgt>
                                        </p:tgtEl>
                                        <p:attrNameLst>
                                          <p:attrName>style.visibility</p:attrName>
                                        </p:attrNameLst>
                                      </p:cBhvr>
                                      <p:to>
                                        <p:strVal val="visible"/>
                                      </p:to>
                                    </p:set>
                                    <p:animEffect transition="in" filter="fade">
                                      <p:cBhvr>
                                        <p:cTn id="17" dur="1000"/>
                                        <p:tgtEl>
                                          <p:spTgt spid="1658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ChangeArrowheads="1"/>
          </p:cNvSpPr>
          <p:nvPr/>
        </p:nvSpPr>
        <p:spPr bwMode="auto">
          <a:xfrm>
            <a:off x="457200" y="228600"/>
            <a:ext cx="8229600" cy="11430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chemeClr val="tx2"/>
                </a:solidFill>
                <a:effectLst>
                  <a:outerShdw blurRad="38100" dist="38100" dir="2700000" algn="tl">
                    <a:srgbClr val="C0C0C0"/>
                  </a:outerShdw>
                </a:effectLst>
                <a:uLnTx/>
                <a:uFillTx/>
                <a:latin typeface="Arial" panose="020B0604020202020204" pitchFamily="34" charset="0"/>
                <a:ea typeface="隶书" pitchFamily="49" charset="-122"/>
                <a:cs typeface="+mn-cs"/>
              </a:rPr>
              <a:t>翻译重点句</a:t>
            </a:r>
            <a:r>
              <a:rPr kumimoji="0" lang="zh-CN" altLang="en-US" sz="44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t> </a:t>
            </a:r>
          </a:p>
        </p:txBody>
      </p:sp>
      <p:sp>
        <p:nvSpPr>
          <p:cNvPr id="166915" name="Rectangle 3"/>
          <p:cNvSpPr>
            <a:spLocks noGrp="1"/>
          </p:cNvSpPr>
          <p:nvPr>
            <p:ph idx="1"/>
          </p:nvPr>
        </p:nvSpPr>
        <p:spPr>
          <a:xfrm>
            <a:off x="228600" y="1295400"/>
            <a:ext cx="8686800" cy="5334000"/>
          </a:xfrm>
          <a:ln/>
        </p:spPr>
        <p:txBody>
          <a:bodyPr vert="horz" wrap="square" lIns="91440" tIns="45720" rIns="91440" bIns="45720" anchor="t"/>
          <a:lstStyle/>
          <a:p>
            <a:pPr marL="609600" indent="-609600" eaLnBrk="1" hangingPunct="1">
              <a:lnSpc>
                <a:spcPct val="105000"/>
              </a:lnSpc>
              <a:spcBef>
                <a:spcPct val="50000"/>
              </a:spcBef>
              <a:buNone/>
            </a:pPr>
            <a:r>
              <a:rPr lang="en-US" altLang="zh-CN" b="1" dirty="0">
                <a:latin typeface="华文新魏" pitchFamily="2" charset="-122"/>
                <a:ea typeface="华文新魏" pitchFamily="2" charset="-122"/>
              </a:rPr>
              <a:t>4</a:t>
            </a:r>
            <a:r>
              <a:rPr lang="zh-CN" altLang="en-US" b="1" dirty="0">
                <a:latin typeface="华文新魏" pitchFamily="2" charset="-122"/>
                <a:ea typeface="华文新魏" pitchFamily="2" charset="-122"/>
              </a:rPr>
              <a:t>、借第令毋斩，而戍死者固十六七。</a:t>
            </a:r>
          </a:p>
          <a:p>
            <a:pPr marL="609600" indent="-609600" eaLnBrk="1" hangingPunct="1">
              <a:lnSpc>
                <a:spcPct val="105000"/>
              </a:lnSpc>
              <a:spcBef>
                <a:spcPct val="50000"/>
              </a:spcBef>
              <a:buNone/>
            </a:pPr>
            <a:r>
              <a:rPr lang="zh-CN" altLang="en-US" b="1" dirty="0">
                <a:solidFill>
                  <a:srgbClr val="FF0000"/>
                </a:solidFill>
                <a:latin typeface="黑体" panose="02010609060101010101" pitchFamily="2" charset="-122"/>
                <a:ea typeface="黑体" panose="02010609060101010101" pitchFamily="2" charset="-122"/>
              </a:rPr>
              <a:t>    </a:t>
            </a:r>
            <a:r>
              <a:rPr lang="zh-CN" altLang="en-US" b="1" dirty="0">
                <a:solidFill>
                  <a:srgbClr val="FF0000"/>
                </a:solidFill>
                <a:latin typeface="Times New Roman" panose="02020603050405020304" pitchFamily="18" charset="0"/>
                <a:ea typeface="华文新魏" pitchFamily="2" charset="-122"/>
              </a:rPr>
              <a:t>即使仅能免于斩刑，可戍守边塞的人本来十个中也得死去六七个。</a:t>
            </a:r>
          </a:p>
          <a:p>
            <a:pPr marL="609600" indent="-609600" eaLnBrk="1" hangingPunct="1">
              <a:lnSpc>
                <a:spcPct val="105000"/>
              </a:lnSpc>
              <a:spcBef>
                <a:spcPct val="50000"/>
              </a:spcBef>
              <a:buNone/>
            </a:pPr>
            <a:r>
              <a:rPr lang="en-US" altLang="zh-CN" b="1" dirty="0">
                <a:latin typeface="华文新魏" pitchFamily="2" charset="-122"/>
                <a:ea typeface="华文新魏" pitchFamily="2" charset="-122"/>
              </a:rPr>
              <a:t>5</a:t>
            </a:r>
            <a:r>
              <a:rPr lang="zh-CN" altLang="en-US" b="1" dirty="0">
                <a:latin typeface="华文新魏" pitchFamily="2" charset="-122"/>
                <a:ea typeface="华文新魏" pitchFamily="2" charset="-122"/>
              </a:rPr>
              <a:t>、且壮士不死即已，死即举大名耳，王侯将相宁有种乎！</a:t>
            </a:r>
          </a:p>
          <a:p>
            <a:pPr marL="609600" indent="-609600" eaLnBrk="1" hangingPunct="1">
              <a:lnSpc>
                <a:spcPct val="105000"/>
              </a:lnSpc>
              <a:spcBef>
                <a:spcPct val="50000"/>
              </a:spcBef>
              <a:buNone/>
            </a:pPr>
            <a:r>
              <a:rPr lang="zh-CN" altLang="en-US" dirty="0">
                <a:solidFill>
                  <a:srgbClr val="FF0000"/>
                </a:solidFill>
                <a:ea typeface="黑体" panose="02010609060101010101" pitchFamily="2" charset="-122"/>
              </a:rPr>
              <a:t>    </a:t>
            </a:r>
            <a:r>
              <a:rPr lang="zh-CN" altLang="en-US" b="1" dirty="0">
                <a:solidFill>
                  <a:srgbClr val="FF0000"/>
                </a:solidFill>
                <a:ea typeface="黑体" panose="02010609060101010101" pitchFamily="2" charset="-122"/>
              </a:rPr>
              <a:t>况且大丈夫不死便罢了，死就要干一番大事业啊！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6915">
                                            <p:txEl>
                                              <p:pRg st="0" end="0"/>
                                            </p:txEl>
                                          </p:spTgt>
                                        </p:tgtEl>
                                        <p:attrNameLst>
                                          <p:attrName>style.visibility</p:attrName>
                                        </p:attrNameLst>
                                      </p:cBhvr>
                                      <p:to>
                                        <p:strVal val="visible"/>
                                      </p:to>
                                    </p:set>
                                    <p:animEffect transition="in" filter="fade">
                                      <p:cBhvr>
                                        <p:cTn id="7" dur="1000"/>
                                        <p:tgtEl>
                                          <p:spTgt spid="166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6915">
                                            <p:txEl>
                                              <p:pRg st="1" end="1"/>
                                            </p:txEl>
                                          </p:spTgt>
                                        </p:tgtEl>
                                        <p:attrNameLst>
                                          <p:attrName>style.visibility</p:attrName>
                                        </p:attrNameLst>
                                      </p:cBhvr>
                                      <p:to>
                                        <p:strVal val="visible"/>
                                      </p:to>
                                    </p:set>
                                    <p:animEffect transition="in" filter="fade">
                                      <p:cBhvr>
                                        <p:cTn id="12" dur="1000"/>
                                        <p:tgtEl>
                                          <p:spTgt spid="166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6915">
                                            <p:txEl>
                                              <p:pRg st="2" end="2"/>
                                            </p:txEl>
                                          </p:spTgt>
                                        </p:tgtEl>
                                        <p:attrNameLst>
                                          <p:attrName>style.visibility</p:attrName>
                                        </p:attrNameLst>
                                      </p:cBhvr>
                                      <p:to>
                                        <p:strVal val="visible"/>
                                      </p:to>
                                    </p:set>
                                    <p:animEffect transition="in" filter="fade">
                                      <p:cBhvr>
                                        <p:cTn id="17" dur="1000"/>
                                        <p:tgtEl>
                                          <p:spTgt spid="1669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6915">
                                            <p:txEl>
                                              <p:pRg st="3" end="3"/>
                                            </p:txEl>
                                          </p:spTgt>
                                        </p:tgtEl>
                                        <p:attrNameLst>
                                          <p:attrName>style.visibility</p:attrName>
                                        </p:attrNameLst>
                                      </p:cBhvr>
                                      <p:to>
                                        <p:strVal val="visible"/>
                                      </p:to>
                                    </p:set>
                                    <p:animEffect transition="in" filter="fade">
                                      <p:cBhvr>
                                        <p:cTn id="22" dur="1000"/>
                                        <p:tgtEl>
                                          <p:spTgt spid="1669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2"/>
          <p:cNvSpPr txBox="1"/>
          <p:nvPr/>
        </p:nvSpPr>
        <p:spPr>
          <a:xfrm>
            <a:off x="0" y="0"/>
            <a:ext cx="184150" cy="579438"/>
          </a:xfrm>
          <a:prstGeom prst="rect">
            <a:avLst/>
          </a:prstGeom>
          <a:noFill/>
          <a:ln w="9525">
            <a:noFill/>
          </a:ln>
        </p:spPr>
        <p:txBody>
          <a:bodyPr wrap="none" anchor="t">
            <a:spAutoFit/>
          </a:bodyPr>
          <a:lstStyle/>
          <a:p>
            <a:endParaRPr lang="zh-CN" altLang="en-US" sz="3200" b="1" dirty="0">
              <a:latin typeface="Times New Roman" panose="02020603050405020304" pitchFamily="18" charset="0"/>
              <a:ea typeface="宋体" panose="02010600030101010101" pitchFamily="2" charset="-122"/>
            </a:endParaRPr>
          </a:p>
        </p:txBody>
      </p:sp>
      <p:sp>
        <p:nvSpPr>
          <p:cNvPr id="135171" name="Rectangle 3"/>
          <p:cNvSpPr/>
          <p:nvPr/>
        </p:nvSpPr>
        <p:spPr>
          <a:xfrm>
            <a:off x="762000" y="5715000"/>
            <a:ext cx="5886450" cy="579438"/>
          </a:xfrm>
          <a:prstGeom prst="rect">
            <a:avLst/>
          </a:prstGeom>
          <a:noFill/>
          <a:ln w="9525">
            <a:noFill/>
          </a:ln>
        </p:spPr>
        <p:txBody>
          <a:bodyPr anchor="t">
            <a:spAutoFit/>
          </a:bodyPr>
          <a:lstStyle/>
          <a:p>
            <a:r>
              <a:rPr lang="zh-CN" altLang="en-US" sz="3200" b="1" dirty="0">
                <a:solidFill>
                  <a:srgbClr val="FF0000"/>
                </a:solidFill>
                <a:latin typeface="Times New Roman" panose="02020603050405020304" pitchFamily="18" charset="0"/>
                <a:ea typeface="宋体" panose="02010600030101010101" pitchFamily="2" charset="-122"/>
              </a:rPr>
              <a:t>为以后领导起义作伏笔。</a:t>
            </a:r>
          </a:p>
        </p:txBody>
      </p:sp>
      <p:sp>
        <p:nvSpPr>
          <p:cNvPr id="13315" name="Rectangle 4"/>
          <p:cNvSpPr/>
          <p:nvPr/>
        </p:nvSpPr>
        <p:spPr>
          <a:xfrm>
            <a:off x="533400" y="4724400"/>
            <a:ext cx="7710488" cy="1066800"/>
          </a:xfrm>
          <a:prstGeom prst="rect">
            <a:avLst/>
          </a:prstGeom>
          <a:noFill/>
          <a:ln w="9525">
            <a:noFill/>
          </a:ln>
        </p:spPr>
        <p:txBody>
          <a:bodyPr anchor="t">
            <a:spAutoFit/>
          </a:bodyPr>
          <a:lstStyle/>
          <a:p>
            <a:r>
              <a:rPr lang="en-US" altLang="zh-CN" sz="3200" b="1" dirty="0">
                <a:latin typeface="Times New Roman" panose="02020603050405020304" pitchFamily="18" charset="0"/>
              </a:rPr>
              <a:t>3.</a:t>
            </a:r>
            <a:r>
              <a:rPr lang="zh-CN" altLang="en-US" sz="3200" b="1" dirty="0">
                <a:latin typeface="Times New Roman" panose="02020603050405020304" pitchFamily="18" charset="0"/>
                <a:ea typeface="宋体" panose="02010600030101010101" pitchFamily="2" charset="-122"/>
              </a:rPr>
              <a:t>本段叙述了陈胜青年时代的远大抱负，有什么作用？</a:t>
            </a:r>
          </a:p>
        </p:txBody>
      </p:sp>
      <p:sp>
        <p:nvSpPr>
          <p:cNvPr id="13316" name="Rectangle 5"/>
          <p:cNvSpPr/>
          <p:nvPr/>
        </p:nvSpPr>
        <p:spPr>
          <a:xfrm>
            <a:off x="2339975" y="0"/>
            <a:ext cx="1403350" cy="579438"/>
          </a:xfrm>
          <a:prstGeom prst="rect">
            <a:avLst/>
          </a:prstGeom>
          <a:noFill/>
          <a:ln w="9525">
            <a:noFill/>
          </a:ln>
        </p:spPr>
        <p:txBody>
          <a:bodyPr wrap="none" anchor="t">
            <a:spAutoFit/>
          </a:bodyPr>
          <a:lstStyle/>
          <a:p>
            <a:r>
              <a:rPr lang="zh-CN" altLang="en-US" sz="3200" b="1" dirty="0">
                <a:latin typeface="Times New Roman" panose="02020603050405020304" pitchFamily="18" charset="0"/>
                <a:ea typeface="宋体" panose="02010600030101010101" pitchFamily="2" charset="-122"/>
              </a:rPr>
              <a:t>思考：</a:t>
            </a:r>
          </a:p>
        </p:txBody>
      </p:sp>
      <p:sp>
        <p:nvSpPr>
          <p:cNvPr id="13317" name="Text Box 6"/>
          <p:cNvSpPr txBox="1"/>
          <p:nvPr/>
        </p:nvSpPr>
        <p:spPr>
          <a:xfrm>
            <a:off x="468313" y="765175"/>
            <a:ext cx="7632700" cy="1066800"/>
          </a:xfrm>
          <a:prstGeom prst="rect">
            <a:avLst/>
          </a:prstGeom>
          <a:noFill/>
          <a:ln w="9525">
            <a:noFill/>
          </a:ln>
        </p:spPr>
        <p:txBody>
          <a:bodyPr anchor="t">
            <a:spAutoFit/>
          </a:bodyPr>
          <a:lstStyle/>
          <a:p>
            <a:r>
              <a:rPr lang="en-US" altLang="zh-CN" sz="3200" b="1" dirty="0">
                <a:latin typeface="Times New Roman" panose="02020603050405020304" pitchFamily="18" charset="0"/>
              </a:rPr>
              <a:t>1.</a:t>
            </a:r>
            <a:r>
              <a:rPr lang="zh-CN" altLang="en-US" sz="3200" b="1" dirty="0">
                <a:latin typeface="Times New Roman" panose="02020603050405020304" pitchFamily="18" charset="0"/>
                <a:ea typeface="宋体" panose="02010600030101010101" pitchFamily="2" charset="-122"/>
              </a:rPr>
              <a:t>这一段运用了什么描写方法来塑造人物形象的？</a:t>
            </a:r>
          </a:p>
        </p:txBody>
      </p:sp>
      <p:sp>
        <p:nvSpPr>
          <p:cNvPr id="135175" name="Text Box 7"/>
          <p:cNvSpPr txBox="1"/>
          <p:nvPr/>
        </p:nvSpPr>
        <p:spPr>
          <a:xfrm>
            <a:off x="1371600" y="1905000"/>
            <a:ext cx="6705600" cy="579438"/>
          </a:xfrm>
          <a:prstGeom prst="rect">
            <a:avLst/>
          </a:prstGeom>
          <a:noFill/>
          <a:ln w="9525">
            <a:noFill/>
          </a:ln>
        </p:spPr>
        <p:txBody>
          <a:bodyPr anchor="t">
            <a:spAutoFit/>
          </a:bodyPr>
          <a:lstStyle/>
          <a:p>
            <a:r>
              <a:rPr lang="zh-CN" altLang="en-US" sz="3200" b="1" dirty="0">
                <a:solidFill>
                  <a:srgbClr val="FF0000"/>
                </a:solidFill>
                <a:latin typeface="Times New Roman" panose="02020603050405020304" pitchFamily="18" charset="0"/>
                <a:ea typeface="宋体" panose="02010600030101010101" pitchFamily="2" charset="-122"/>
              </a:rPr>
              <a:t>语言、动作、神态</a:t>
            </a:r>
          </a:p>
        </p:txBody>
      </p:sp>
      <p:sp>
        <p:nvSpPr>
          <p:cNvPr id="13319" name="Text Box 8"/>
          <p:cNvSpPr txBox="1"/>
          <p:nvPr/>
        </p:nvSpPr>
        <p:spPr>
          <a:xfrm>
            <a:off x="457200" y="2667000"/>
            <a:ext cx="7391400" cy="1311275"/>
          </a:xfrm>
          <a:prstGeom prst="rect">
            <a:avLst/>
          </a:prstGeom>
          <a:noFill/>
          <a:ln w="9525">
            <a:noFill/>
          </a:ln>
        </p:spPr>
        <p:txBody>
          <a:bodyPr anchor="t">
            <a:spAutoFit/>
          </a:bodyPr>
          <a:lstStyle/>
          <a:p>
            <a:r>
              <a:rPr lang="en-US" altLang="zh-CN" sz="3200" b="1" dirty="0">
                <a:latin typeface="Times New Roman" panose="02020603050405020304" pitchFamily="18" charset="0"/>
              </a:rPr>
              <a:t>2.</a:t>
            </a:r>
            <a:r>
              <a:rPr lang="zh-CN" altLang="en-US" sz="3200" b="1" dirty="0">
                <a:latin typeface="Times New Roman" panose="02020603050405020304" pitchFamily="18" charset="0"/>
                <a:ea typeface="宋体" panose="02010600030101010101" pitchFamily="2" charset="-122"/>
              </a:rPr>
              <a:t>少年时期的陈胜的人物形象？</a:t>
            </a:r>
          </a:p>
          <a:p>
            <a:pPr>
              <a:spcBef>
                <a:spcPct val="50000"/>
              </a:spcBef>
            </a:pPr>
            <a:endParaRPr lang="zh-CN" altLang="en-US" sz="3200" dirty="0">
              <a:latin typeface="Tahoma" panose="020B0604030504040204" pitchFamily="34" charset="0"/>
              <a:ea typeface="宋体" panose="02010600030101010101" pitchFamily="2" charset="-122"/>
            </a:endParaRPr>
          </a:p>
        </p:txBody>
      </p:sp>
      <p:sp>
        <p:nvSpPr>
          <p:cNvPr id="135177" name="Text Box 9"/>
          <p:cNvSpPr txBox="1"/>
          <p:nvPr/>
        </p:nvSpPr>
        <p:spPr>
          <a:xfrm>
            <a:off x="762000" y="3505200"/>
            <a:ext cx="6705600" cy="1127125"/>
          </a:xfrm>
          <a:prstGeom prst="rect">
            <a:avLst/>
          </a:prstGeom>
          <a:noFill/>
          <a:ln w="9525">
            <a:noFill/>
          </a:ln>
        </p:spPr>
        <p:txBody>
          <a:bodyPr anchor="t">
            <a:spAutoFit/>
          </a:bodyPr>
          <a:lstStyle/>
          <a:p>
            <a:pPr>
              <a:spcBef>
                <a:spcPct val="50000"/>
              </a:spcBef>
            </a:pPr>
            <a:r>
              <a:rPr lang="zh-CN" altLang="en-US" sz="3200" b="1" dirty="0">
                <a:solidFill>
                  <a:srgbClr val="FF0000"/>
                </a:solidFill>
                <a:latin typeface="Times New Roman" panose="02020603050405020304" pitchFamily="18" charset="0"/>
                <a:ea typeface="宋体" panose="02010600030101010101" pitchFamily="2" charset="-122"/>
              </a:rPr>
              <a:t>胸怀大志、远大抱负、敢于斗争</a:t>
            </a:r>
          </a:p>
          <a:p>
            <a:pPr>
              <a:spcBef>
                <a:spcPct val="50000"/>
              </a:spcBef>
            </a:pPr>
            <a:endParaRPr lang="zh-CN" altLang="en-US" b="1" dirty="0">
              <a:solidFill>
                <a:srgbClr val="FF0000"/>
              </a:solidFill>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5175"/>
                                        </p:tgtEl>
                                        <p:attrNameLst>
                                          <p:attrName>style.visibility</p:attrName>
                                        </p:attrNameLst>
                                      </p:cBhvr>
                                      <p:to>
                                        <p:strVal val="visible"/>
                                      </p:to>
                                    </p:set>
                                    <p:anim calcmode="lin" valueType="num">
                                      <p:cBhvr additive="base">
                                        <p:cTn id="7" dur="500" fill="hold"/>
                                        <p:tgtEl>
                                          <p:spTgt spid="135175"/>
                                        </p:tgtEl>
                                        <p:attrNameLst>
                                          <p:attrName>ppt_x</p:attrName>
                                        </p:attrNameLst>
                                      </p:cBhvr>
                                      <p:tavLst>
                                        <p:tav tm="0">
                                          <p:val>
                                            <p:strVal val="0-#ppt_w/2"/>
                                          </p:val>
                                        </p:tav>
                                        <p:tav tm="100000">
                                          <p:val>
                                            <p:strVal val="#ppt_x"/>
                                          </p:val>
                                        </p:tav>
                                      </p:tavLst>
                                    </p:anim>
                                    <p:anim calcmode="lin" valueType="num">
                                      <p:cBhvr additive="base">
                                        <p:cTn id="8" dur="500" fill="hold"/>
                                        <p:tgtEl>
                                          <p:spTgt spid="1351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5177"/>
                                        </p:tgtEl>
                                        <p:attrNameLst>
                                          <p:attrName>style.visibility</p:attrName>
                                        </p:attrNameLst>
                                      </p:cBhvr>
                                      <p:to>
                                        <p:strVal val="visible"/>
                                      </p:to>
                                    </p:set>
                                    <p:anim calcmode="lin" valueType="num">
                                      <p:cBhvr additive="base">
                                        <p:cTn id="13" dur="500" fill="hold"/>
                                        <p:tgtEl>
                                          <p:spTgt spid="135177"/>
                                        </p:tgtEl>
                                        <p:attrNameLst>
                                          <p:attrName>ppt_x</p:attrName>
                                        </p:attrNameLst>
                                      </p:cBhvr>
                                      <p:tavLst>
                                        <p:tav tm="0">
                                          <p:val>
                                            <p:strVal val="0-#ppt_w/2"/>
                                          </p:val>
                                        </p:tav>
                                        <p:tav tm="100000">
                                          <p:val>
                                            <p:strVal val="#ppt_x"/>
                                          </p:val>
                                        </p:tav>
                                      </p:tavLst>
                                    </p:anim>
                                    <p:anim calcmode="lin" valueType="num">
                                      <p:cBhvr additive="base">
                                        <p:cTn id="14" dur="500" fill="hold"/>
                                        <p:tgtEl>
                                          <p:spTgt spid="13517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5171"/>
                                        </p:tgtEl>
                                        <p:attrNameLst>
                                          <p:attrName>style.visibility</p:attrName>
                                        </p:attrNameLst>
                                      </p:cBhvr>
                                      <p:to>
                                        <p:strVal val="visible"/>
                                      </p:to>
                                    </p:set>
                                    <p:anim calcmode="lin" valueType="num">
                                      <p:cBhvr additive="base">
                                        <p:cTn id="19" dur="500" fill="hold"/>
                                        <p:tgtEl>
                                          <p:spTgt spid="135171"/>
                                        </p:tgtEl>
                                        <p:attrNameLst>
                                          <p:attrName>ppt_x</p:attrName>
                                        </p:attrNameLst>
                                      </p:cBhvr>
                                      <p:tavLst>
                                        <p:tav tm="0">
                                          <p:val>
                                            <p:strVal val="0-#ppt_w/2"/>
                                          </p:val>
                                        </p:tav>
                                        <p:tav tm="100000">
                                          <p:val>
                                            <p:strVal val="#ppt_x"/>
                                          </p:val>
                                        </p:tav>
                                      </p:tavLst>
                                    </p:anim>
                                    <p:anim calcmode="lin" valueType="num">
                                      <p:cBhvr additive="base">
                                        <p:cTn id="20" dur="500" fill="hold"/>
                                        <p:tgtEl>
                                          <p:spTgt spid="135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p:bldP spid="135175" grpId="0"/>
      <p:bldP spid="135177"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9280</Words>
  <Application>Microsoft Office PowerPoint</Application>
  <PresentationFormat>全屏显示(4:3)</PresentationFormat>
  <Paragraphs>780</Paragraphs>
  <Slides>83</Slides>
  <Notes>0</Notes>
  <HiddenSlides>0</HiddenSlides>
  <MMClips>0</MMClips>
  <ScaleCrop>false</ScaleCrop>
  <HeadingPairs>
    <vt:vector size="4" baseType="variant">
      <vt:variant>
        <vt:lpstr>主题</vt:lpstr>
      </vt:variant>
      <vt:variant>
        <vt:i4>3</vt:i4>
      </vt:variant>
      <vt:variant>
        <vt:lpstr>幻灯片标题</vt:lpstr>
      </vt:variant>
      <vt:variant>
        <vt:i4>83</vt:i4>
      </vt:variant>
    </vt:vector>
  </HeadingPairs>
  <TitlesOfParts>
    <vt:vector size="86" baseType="lpstr">
      <vt:lpstr>默认设计模板</vt:lpstr>
      <vt:lpstr>1_默认设计模板</vt:lpstr>
      <vt:lpstr>2_默认设计模板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陈胜、吴广乃谋曰：「今亡亦死，举大计亦死，等死，死国可乎？」陈胜曰：「天下苦秦久矣。吾闻二世少子也，不当立，当立者乃公子扶苏。扶苏以数谏故，上使外将兵。今或闻无罪，二世杀之。百姓多闻其贤，未知其死也。 </vt:lpstr>
      <vt:lpstr>幻灯片 17</vt:lpstr>
      <vt:lpstr>幻灯片 18</vt:lpstr>
      <vt:lpstr>幻灯片 19</vt:lpstr>
      <vt:lpstr>幻灯片 20</vt:lpstr>
      <vt:lpstr>幻灯片 21</vt:lpstr>
      <vt:lpstr>乃行卜。卜者知其指意，曰：「足下事皆成，有功。然足下卜之鬼乎！」陈胜、吴广喜，念鬼，曰：「此教我先威众耳。」乃丹书帛曰「陈胜王」，置人所罾鱼腹中。卒买鱼烹食，得鱼腹中书，固以怪之矣。 </vt:lpstr>
      <vt:lpstr>幻灯片 23</vt:lpstr>
      <vt:lpstr>幻灯片 24</vt:lpstr>
      <vt:lpstr>幻灯片 25</vt:lpstr>
      <vt:lpstr>幻灯片 26</vt:lpstr>
      <vt:lpstr>怎样看待他们所采用的迷信手法？ </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  理解答问</vt:lpstr>
      <vt:lpstr>幻灯片 45</vt:lpstr>
      <vt:lpstr>幻灯片 46</vt:lpstr>
      <vt:lpstr>       陈胜、吴广发动起义计划得十分周密，计划分为哪几步？</vt:lpstr>
      <vt:lpstr>       陈胜在起义初期做了哪几件事?这表明他有怎样的远略?</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课文小结</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160</cp:revision>
  <dcterms:created xsi:type="dcterms:W3CDTF">2020-04-05T10:19:40Z</dcterms:created>
  <dcterms:modified xsi:type="dcterms:W3CDTF">2020-04-22T04:42:15Z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