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6" r:id="rId3"/>
    <p:sldId id="507" r:id="rId4"/>
    <p:sldId id="531" r:id="rId5"/>
    <p:sldId id="532" r:id="rId6"/>
    <p:sldId id="533" r:id="rId7"/>
    <p:sldId id="508" r:id="rId8"/>
    <p:sldId id="466" r:id="rId9"/>
    <p:sldId id="512" r:id="rId10"/>
    <p:sldId id="511" r:id="rId11"/>
    <p:sldId id="510" r:id="rId12"/>
    <p:sldId id="534" r:id="rId13"/>
    <p:sldId id="516" r:id="rId14"/>
    <p:sldId id="515" r:id="rId15"/>
    <p:sldId id="514" r:id="rId16"/>
    <p:sldId id="513" r:id="rId17"/>
    <p:sldId id="520" r:id="rId18"/>
    <p:sldId id="504" r:id="rId19"/>
    <p:sldId id="518" r:id="rId20"/>
    <p:sldId id="517" r:id="rId21"/>
    <p:sldId id="524" r:id="rId22"/>
    <p:sldId id="525" r:id="rId23"/>
    <p:sldId id="526" r:id="rId24"/>
    <p:sldId id="535" r:id="rId25"/>
    <p:sldId id="527" r:id="rId26"/>
    <p:sldId id="528" r:id="rId27"/>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专题七</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非连续性文本阅读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a16="http://schemas.microsoft.com/office/drawing/2014/main" xmlns="" id="{AC661369-7F35-4FB2-A688-71209A56C55B}"/>
              </a:ext>
            </a:extLst>
          </p:cNvPr>
          <p:cNvSpPr txBox="1"/>
          <p:nvPr/>
        </p:nvSpPr>
        <p:spPr>
          <a:xfrm>
            <a:off x="6903878"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a:t>
            </a:r>
            <a:r>
              <a:rPr lang="zh-CN" altLang="en-US" sz="1600" spc="100" smtClean="0">
                <a:solidFill>
                  <a:schemeClr val="tx1">
                    <a:lumMod val="65000"/>
                    <a:lumOff val="35000"/>
                    <a:alpha val="50000"/>
                  </a:schemeClr>
                </a:solidFill>
                <a:latin typeface="微软雅黑" panose="020B0503020204020204" pitchFamily="34" charset="-122"/>
                <a:ea typeface="微软雅黑" panose="020B0503020204020204" pitchFamily="34" charset="-122"/>
              </a:rPr>
              <a:t>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0098" y="395421"/>
            <a:ext cx="7948247" cy="3831818"/>
          </a:xfrm>
          <a:prstGeom prst="rect">
            <a:avLst/>
          </a:prstGeom>
        </p:spPr>
        <p:txBody>
          <a:bodyPr wrap="square">
            <a:spAutoFit/>
          </a:bodyPr>
          <a:lstStyle/>
          <a:p>
            <a:pPr algn="just">
              <a:lnSpc>
                <a:spcPct val="150000"/>
              </a:lnSpc>
            </a:pPr>
            <a:r>
              <a:rPr lang="zh-CN" altLang="en-US" dirty="0" smtClean="0"/>
              <a:t>　</a:t>
            </a:r>
            <a:r>
              <a:rPr lang="zh-CN" altLang="en-US" b="1" dirty="0" smtClean="0"/>
              <a:t>材料二</a:t>
            </a:r>
          </a:p>
          <a:p>
            <a:pPr algn="just">
              <a:lnSpc>
                <a:spcPct val="150000"/>
              </a:lnSpc>
            </a:pPr>
            <a:r>
              <a:rPr lang="zh-CN" altLang="en-US" dirty="0" smtClean="0"/>
              <a:t>　　学习是人类的一种重要智能行为。机器能否像人类一样具有学习能力呢</a:t>
            </a:r>
            <a:r>
              <a:rPr lang="en-US" dirty="0" smtClean="0"/>
              <a:t>?1959</a:t>
            </a:r>
            <a:r>
              <a:rPr lang="zh-CN" altLang="en-US" dirty="0" smtClean="0"/>
              <a:t>年</a:t>
            </a:r>
            <a:r>
              <a:rPr lang="en-US" dirty="0" smtClean="0"/>
              <a:t>,</a:t>
            </a:r>
            <a:r>
              <a:rPr lang="zh-CN" altLang="en-US" dirty="0" smtClean="0"/>
              <a:t>美国的塞缪尔设计了一个下棋程序</a:t>
            </a:r>
            <a:r>
              <a:rPr lang="en-US" dirty="0" smtClean="0"/>
              <a:t>,</a:t>
            </a:r>
            <a:r>
              <a:rPr lang="zh-CN" altLang="en-US" dirty="0" smtClean="0"/>
              <a:t>该程序具有学习能力</a:t>
            </a:r>
            <a:r>
              <a:rPr lang="en-US" dirty="0" smtClean="0"/>
              <a:t>,</a:t>
            </a:r>
            <a:r>
              <a:rPr lang="zh-CN" altLang="en-US" dirty="0" smtClean="0"/>
              <a:t>它能在不断对弈中改善自己的棋艺。</a:t>
            </a:r>
            <a:r>
              <a:rPr lang="en-US" dirty="0" smtClean="0"/>
              <a:t>4</a:t>
            </a:r>
            <a:r>
              <a:rPr lang="zh-CN" altLang="en-US" dirty="0" smtClean="0"/>
              <a:t>年后</a:t>
            </a:r>
            <a:r>
              <a:rPr lang="en-US" dirty="0" smtClean="0"/>
              <a:t>,</a:t>
            </a:r>
            <a:r>
              <a:rPr lang="zh-CN" altLang="en-US" dirty="0" smtClean="0"/>
              <a:t>该程序战胜了设计者本人。又过了</a:t>
            </a:r>
            <a:r>
              <a:rPr lang="en-US" dirty="0" smtClean="0"/>
              <a:t>3</a:t>
            </a:r>
            <a:r>
              <a:rPr lang="zh-CN" altLang="en-US" dirty="0" smtClean="0"/>
              <a:t>年</a:t>
            </a:r>
            <a:r>
              <a:rPr lang="en-US" dirty="0" smtClean="0"/>
              <a:t>,</a:t>
            </a:r>
            <a:r>
              <a:rPr lang="zh-CN" altLang="en-US" dirty="0" smtClean="0"/>
              <a:t>该程序战胜了美国保持</a:t>
            </a:r>
            <a:r>
              <a:rPr lang="en-US" dirty="0" smtClean="0"/>
              <a:t>8</a:t>
            </a:r>
            <a:r>
              <a:rPr lang="zh-CN" altLang="en-US" dirty="0" smtClean="0"/>
              <a:t>年不败的冠军。</a:t>
            </a:r>
          </a:p>
          <a:p>
            <a:pPr algn="just">
              <a:lnSpc>
                <a:spcPct val="150000"/>
              </a:lnSpc>
            </a:pPr>
            <a:r>
              <a:rPr lang="zh-CN" altLang="en-US" dirty="0" smtClean="0"/>
              <a:t>　　目前</a:t>
            </a:r>
            <a:r>
              <a:rPr lang="en-US" dirty="0" smtClean="0"/>
              <a:t>,</a:t>
            </a:r>
            <a:r>
              <a:rPr lang="zh-CN" altLang="en-US" dirty="0" smtClean="0"/>
              <a:t>机器学习已经有了十分广泛的应用</a:t>
            </a:r>
            <a:r>
              <a:rPr lang="en-US" dirty="0" smtClean="0"/>
              <a:t>,</a:t>
            </a:r>
            <a:r>
              <a:rPr lang="zh-CN" altLang="en-US" dirty="0" smtClean="0"/>
              <a:t>如</a:t>
            </a:r>
            <a:r>
              <a:rPr lang="en-US" dirty="0" smtClean="0"/>
              <a:t>:</a:t>
            </a:r>
            <a:r>
              <a:rPr lang="zh-CN" altLang="en-US" dirty="0" smtClean="0"/>
              <a:t>数据挖掘、自然语言处理、语音和手写识别、生物特征识别、搜索引擎、医学诊断、信用卡欺诈检测、</a:t>
            </a:r>
            <a:r>
              <a:rPr lang="en-US" dirty="0" smtClean="0"/>
              <a:t>DNA</a:t>
            </a:r>
            <a:r>
              <a:rPr lang="zh-CN" altLang="en-US" dirty="0" smtClean="0"/>
              <a:t>序列测序、证券市场分析和机器人运用等。</a:t>
            </a:r>
          </a:p>
          <a:p>
            <a:pPr algn="r">
              <a:lnSpc>
                <a:spcPct val="150000"/>
              </a:lnSpc>
            </a:pPr>
            <a:r>
              <a:rPr lang="en-US" dirty="0" smtClean="0"/>
              <a:t>(</a:t>
            </a:r>
            <a:r>
              <a:rPr lang="zh-CN" altLang="en-US" dirty="0" smtClean="0"/>
              <a:t>节选自</a:t>
            </a:r>
            <a:r>
              <a:rPr lang="en-US" dirty="0" smtClean="0"/>
              <a:t>360</a:t>
            </a:r>
            <a:r>
              <a:rPr lang="zh-CN" altLang="en-US" dirty="0" smtClean="0"/>
              <a:t>百科词条</a:t>
            </a:r>
            <a:r>
              <a:rPr lang="en-US" altLang="zh-CN" dirty="0" smtClean="0"/>
              <a:t>《</a:t>
            </a:r>
            <a:r>
              <a:rPr lang="zh-CN" altLang="en-US" dirty="0" smtClean="0"/>
              <a:t>机器学习</a:t>
            </a:r>
            <a:r>
              <a:rPr lang="en-US" altLang="zh-CN" dirty="0" smtClean="0"/>
              <a:t>》</a:t>
            </a:r>
            <a:r>
              <a:rPr lang="en-US" dirty="0" smtClean="0"/>
              <a:t>)</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8553" y="342667"/>
            <a:ext cx="8080132" cy="3416320"/>
          </a:xfrm>
          <a:prstGeom prst="rect">
            <a:avLst/>
          </a:prstGeom>
        </p:spPr>
        <p:txBody>
          <a:bodyPr wrap="square">
            <a:spAutoFit/>
          </a:bodyPr>
          <a:lstStyle/>
          <a:p>
            <a:pPr algn="just">
              <a:lnSpc>
                <a:spcPct val="150000"/>
              </a:lnSpc>
            </a:pPr>
            <a:r>
              <a:rPr lang="zh-CN" altLang="en-US" b="1" dirty="0" smtClean="0"/>
              <a:t>　材料三</a:t>
            </a:r>
          </a:p>
          <a:p>
            <a:pPr algn="just">
              <a:lnSpc>
                <a:spcPct val="150000"/>
              </a:lnSpc>
            </a:pPr>
            <a:r>
              <a:rPr lang="zh-CN" altLang="en-US" dirty="0" smtClean="0"/>
              <a:t>　　</a:t>
            </a:r>
            <a:r>
              <a:rPr lang="en-US" dirty="0" smtClean="0"/>
              <a:t>2017</a:t>
            </a:r>
            <a:r>
              <a:rPr lang="zh-CN" altLang="en-US" dirty="0" smtClean="0"/>
              <a:t>年</a:t>
            </a:r>
            <a:r>
              <a:rPr lang="en-US" dirty="0" smtClean="0"/>
              <a:t>12</a:t>
            </a:r>
            <a:r>
              <a:rPr lang="zh-CN" altLang="en-US" dirty="0" smtClean="0"/>
              <a:t>月</a:t>
            </a:r>
            <a:r>
              <a:rPr lang="en-US" dirty="0" smtClean="0"/>
              <a:t>7</a:t>
            </a:r>
            <a:r>
              <a:rPr lang="zh-CN" altLang="en-US" dirty="0" smtClean="0"/>
              <a:t>日</a:t>
            </a:r>
            <a:r>
              <a:rPr lang="en-US" dirty="0" smtClean="0"/>
              <a:t>,</a:t>
            </a:r>
            <a:r>
              <a:rPr lang="zh-CN" altLang="en-US" dirty="0" smtClean="0"/>
              <a:t>是国际象棋界有里程碑意义的一天</a:t>
            </a:r>
            <a:r>
              <a:rPr lang="en-US" dirty="0" smtClean="0"/>
              <a:t>,</a:t>
            </a:r>
            <a:r>
              <a:rPr lang="zh-CN" altLang="en-US" dirty="0" smtClean="0"/>
              <a:t>但这并不是计算机击败人脑</a:t>
            </a:r>
            <a:r>
              <a:rPr lang="en-US" dirty="0" smtClean="0"/>
              <a:t>,</a:t>
            </a:r>
            <a:r>
              <a:rPr lang="zh-CN" altLang="en-US" dirty="0" smtClean="0"/>
              <a:t>而是谷歌的</a:t>
            </a:r>
            <a:r>
              <a:rPr lang="en-US" dirty="0" err="1" smtClean="0"/>
              <a:t>AlphaZero</a:t>
            </a:r>
            <a:r>
              <a:rPr lang="zh-CN" altLang="en-US" dirty="0" smtClean="0"/>
              <a:t>程序击败了</a:t>
            </a:r>
            <a:r>
              <a:rPr lang="en-US" dirty="0" smtClean="0"/>
              <a:t>Stockfish8</a:t>
            </a:r>
            <a:r>
              <a:rPr lang="zh-CN" altLang="en-US" dirty="0" smtClean="0"/>
              <a:t>程序。</a:t>
            </a:r>
            <a:r>
              <a:rPr lang="en-US" dirty="0" smtClean="0"/>
              <a:t>Stockfish8</a:t>
            </a:r>
            <a:r>
              <a:rPr lang="zh-CN" altLang="en-US" dirty="0" smtClean="0"/>
              <a:t>是</a:t>
            </a:r>
            <a:r>
              <a:rPr lang="en-US" dirty="0" smtClean="0"/>
              <a:t>2016</a:t>
            </a:r>
            <a:r>
              <a:rPr lang="zh-CN" altLang="en-US" dirty="0" smtClean="0"/>
              <a:t>年全球计算机国际象棋冠军</a:t>
            </a:r>
            <a:r>
              <a:rPr lang="en-US" dirty="0" smtClean="0"/>
              <a:t>,</a:t>
            </a:r>
            <a:r>
              <a:rPr lang="zh-CN" altLang="en-US" dirty="0" smtClean="0"/>
              <a:t>运用的是几百年来积累的人类国际象棋经验</a:t>
            </a:r>
            <a:r>
              <a:rPr lang="en-US" dirty="0" smtClean="0"/>
              <a:t>,</a:t>
            </a:r>
            <a:r>
              <a:rPr lang="zh-CN" altLang="en-US" dirty="0" smtClean="0"/>
              <a:t>再加上几十年的计算机国际象棋经验</a:t>
            </a:r>
            <a:r>
              <a:rPr lang="en-US" dirty="0" smtClean="0"/>
              <a:t>,</a:t>
            </a:r>
            <a:r>
              <a:rPr lang="zh-CN" altLang="en-US" dirty="0" smtClean="0"/>
              <a:t>每秒计算</a:t>
            </a:r>
            <a:r>
              <a:rPr lang="en-US" dirty="0" smtClean="0"/>
              <a:t>7000</a:t>
            </a:r>
            <a:r>
              <a:rPr lang="zh-CN" altLang="en-US" dirty="0" smtClean="0"/>
              <a:t>万次。相较之下</a:t>
            </a:r>
            <a:r>
              <a:rPr lang="en-US" dirty="0" smtClean="0"/>
              <a:t>,</a:t>
            </a:r>
            <a:r>
              <a:rPr lang="en-US" dirty="0" err="1" smtClean="0"/>
              <a:t>AlphaZero</a:t>
            </a:r>
            <a:r>
              <a:rPr lang="zh-CN" altLang="en-US" dirty="0" smtClean="0"/>
              <a:t>每秒只计算</a:t>
            </a:r>
            <a:r>
              <a:rPr lang="en-US" dirty="0" smtClean="0"/>
              <a:t>8</a:t>
            </a:r>
            <a:r>
              <a:rPr lang="zh-CN" altLang="en-US" dirty="0" smtClean="0"/>
              <a:t>万次</a:t>
            </a:r>
            <a:r>
              <a:rPr lang="en-US" dirty="0" smtClean="0"/>
              <a:t>,</a:t>
            </a:r>
            <a:r>
              <a:rPr lang="zh-CN" altLang="en-US" dirty="0" smtClean="0"/>
              <a:t>而且写程序时完全没教它任何国际象棋规则</a:t>
            </a:r>
            <a:r>
              <a:rPr lang="en-US" dirty="0" smtClean="0"/>
              <a:t>,</a:t>
            </a:r>
            <a:r>
              <a:rPr lang="zh-CN" altLang="en-US" dirty="0" smtClean="0"/>
              <a:t>它连基本的起手走法都不会</a:t>
            </a:r>
            <a:r>
              <a:rPr lang="en-US" dirty="0" smtClean="0"/>
              <a:t>!</a:t>
            </a:r>
            <a:r>
              <a:rPr lang="en-US" dirty="0" err="1" smtClean="0"/>
              <a:t>AlphaZero</a:t>
            </a:r>
            <a:r>
              <a:rPr lang="zh-CN" altLang="en-US" dirty="0" smtClean="0"/>
              <a:t>完全是运用最新的机器学习原理</a:t>
            </a:r>
            <a:r>
              <a:rPr lang="en-US" dirty="0" smtClean="0"/>
              <a:t>,</a:t>
            </a:r>
            <a:r>
              <a:rPr lang="zh-CN" altLang="en-US" dirty="0" smtClean="0"/>
              <a:t>通过不断和自己下棋来自学</a:t>
            </a:r>
            <a:r>
              <a:rPr lang="en-US" dirty="0" smtClean="0"/>
              <a:t>,</a:t>
            </a:r>
            <a:r>
              <a:rPr lang="zh-CN" altLang="en-US" dirty="0" smtClean="0"/>
              <a:t>而后在与</a:t>
            </a:r>
            <a:r>
              <a:rPr lang="en-US" dirty="0" smtClean="0"/>
              <a:t>Stockfish8</a:t>
            </a:r>
            <a:r>
              <a:rPr lang="zh-CN" altLang="en-US" dirty="0" smtClean="0"/>
              <a:t>的</a:t>
            </a:r>
            <a:r>
              <a:rPr lang="en-US" dirty="0" smtClean="0"/>
              <a:t>100</a:t>
            </a:r>
            <a:r>
              <a:rPr lang="zh-CN" altLang="en-US" dirty="0" smtClean="0"/>
              <a:t>场比赛中赢了</a:t>
            </a:r>
            <a:r>
              <a:rPr lang="en-US" dirty="0" smtClean="0"/>
              <a:t>28</a:t>
            </a:r>
            <a:r>
              <a:rPr lang="zh-CN" altLang="en-US" dirty="0" smtClean="0"/>
              <a:t>场平</a:t>
            </a:r>
            <a:r>
              <a:rPr lang="en-US" dirty="0" smtClean="0"/>
              <a:t>72</a:t>
            </a:r>
            <a:r>
              <a:rPr lang="zh-CN" altLang="en-US" dirty="0" smtClean="0"/>
              <a:t>场。</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6137" y="413006"/>
            <a:ext cx="8080132" cy="2169825"/>
          </a:xfrm>
          <a:prstGeom prst="rect">
            <a:avLst/>
          </a:prstGeom>
        </p:spPr>
        <p:txBody>
          <a:bodyPr wrap="square">
            <a:spAutoFit/>
          </a:bodyPr>
          <a:lstStyle/>
          <a:p>
            <a:pPr algn="just">
              <a:lnSpc>
                <a:spcPct val="150000"/>
              </a:lnSpc>
            </a:pPr>
            <a:r>
              <a:rPr lang="en-US" dirty="0" err="1" smtClean="0"/>
              <a:t>AlphaZero</a:t>
            </a:r>
            <a:r>
              <a:rPr lang="zh-CN" altLang="en-US" dirty="0" smtClean="0"/>
              <a:t>没有向任何人学习</a:t>
            </a:r>
            <a:r>
              <a:rPr lang="en-US" dirty="0" smtClean="0"/>
              <a:t>,</a:t>
            </a:r>
            <a:r>
              <a:rPr lang="zh-CN" altLang="en-US" dirty="0" smtClean="0"/>
              <a:t>许多获胜走法和策略对人类来说完全是打破常规的</a:t>
            </a:r>
            <a:r>
              <a:rPr lang="en-US" dirty="0" smtClean="0"/>
              <a:t>,</a:t>
            </a:r>
            <a:r>
              <a:rPr lang="zh-CN" altLang="en-US" dirty="0" smtClean="0"/>
              <a:t>可以说创意十足</a:t>
            </a:r>
            <a:r>
              <a:rPr lang="en-US" dirty="0" smtClean="0"/>
              <a:t>,</a:t>
            </a:r>
            <a:r>
              <a:rPr lang="zh-CN" altLang="en-US" dirty="0" smtClean="0"/>
              <a:t>令人叫绝。那么</a:t>
            </a:r>
            <a:r>
              <a:rPr lang="en-US" dirty="0" smtClean="0"/>
              <a:t>,</a:t>
            </a:r>
            <a:r>
              <a:rPr lang="zh-CN" altLang="en-US" dirty="0" smtClean="0"/>
              <a:t>它用了多久才准备好和</a:t>
            </a:r>
            <a:r>
              <a:rPr lang="en-US" dirty="0" smtClean="0"/>
              <a:t>Stockfish8</a:t>
            </a:r>
            <a:r>
              <a:rPr lang="zh-CN" altLang="en-US" dirty="0" smtClean="0"/>
              <a:t>对局</a:t>
            </a:r>
            <a:r>
              <a:rPr lang="en-US" dirty="0" smtClean="0"/>
              <a:t>,</a:t>
            </a:r>
            <a:r>
              <a:rPr lang="zh-CN" altLang="en-US" dirty="0" smtClean="0"/>
              <a:t>而且发展出天才般的能力</a:t>
            </a:r>
            <a:r>
              <a:rPr lang="en-US" dirty="0" smtClean="0"/>
              <a:t>?</a:t>
            </a:r>
            <a:r>
              <a:rPr lang="zh-CN" altLang="en-US" dirty="0" smtClean="0"/>
              <a:t>答案是</a:t>
            </a:r>
            <a:r>
              <a:rPr lang="en-US" dirty="0" smtClean="0"/>
              <a:t>4</a:t>
            </a:r>
            <a:r>
              <a:rPr lang="zh-CN" altLang="en-US" dirty="0" smtClean="0"/>
              <a:t>个小时。只用</a:t>
            </a:r>
            <a:r>
              <a:rPr lang="en-US" dirty="0" smtClean="0"/>
              <a:t>4</a:t>
            </a:r>
            <a:r>
              <a:rPr lang="zh-CN" altLang="en-US" dirty="0" smtClean="0"/>
              <a:t>个小时</a:t>
            </a:r>
            <a:r>
              <a:rPr lang="en-US" dirty="0" smtClean="0"/>
              <a:t>,</a:t>
            </a:r>
            <a:r>
              <a:rPr lang="zh-CN" altLang="en-US" dirty="0" smtClean="0"/>
              <a:t>就在国际象棋这项人类智慧的绝顶游戏中所向披靡</a:t>
            </a:r>
            <a:r>
              <a:rPr lang="en-US" dirty="0" smtClean="0"/>
              <a:t>,</a:t>
            </a:r>
            <a:r>
              <a:rPr lang="zh-CN" altLang="en-US" dirty="0" smtClean="0"/>
              <a:t>令人惊叹</a:t>
            </a:r>
            <a:r>
              <a:rPr lang="en-US" dirty="0" smtClean="0"/>
              <a:t>!</a:t>
            </a:r>
            <a:endParaRPr lang="zh-CN" altLang="en-US" dirty="0" smtClean="0"/>
          </a:p>
          <a:p>
            <a:pPr algn="r">
              <a:lnSpc>
                <a:spcPct val="150000"/>
              </a:lnSpc>
            </a:pPr>
            <a:r>
              <a:rPr lang="en-US" dirty="0" smtClean="0"/>
              <a:t>(</a:t>
            </a:r>
            <a:r>
              <a:rPr lang="zh-CN" altLang="en-US" dirty="0" smtClean="0"/>
              <a:t>节选自尤瓦尔</a:t>
            </a:r>
            <a:r>
              <a:rPr lang="en-US" altLang="zh-CN" i="1" dirty="0" smtClean="0"/>
              <a:t>·</a:t>
            </a:r>
            <a:r>
              <a:rPr lang="zh-CN" altLang="en-US" dirty="0" smtClean="0"/>
              <a:t>赫拉利</a:t>
            </a:r>
            <a:r>
              <a:rPr lang="en-US" altLang="zh-CN" dirty="0" smtClean="0"/>
              <a:t>《</a:t>
            </a:r>
            <a:r>
              <a:rPr lang="zh-CN" altLang="en-US" dirty="0" smtClean="0"/>
              <a:t>今日简史</a:t>
            </a:r>
            <a:r>
              <a:rPr lang="en-US" altLang="zh-CN" dirty="0" smtClean="0"/>
              <a:t>》</a:t>
            </a:r>
            <a:r>
              <a:rPr lang="en-US" dirty="0" smtClean="0"/>
              <a:t>)</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0967" y="289913"/>
            <a:ext cx="8044963" cy="2585323"/>
          </a:xfrm>
          <a:prstGeom prst="rect">
            <a:avLst/>
          </a:prstGeom>
        </p:spPr>
        <p:txBody>
          <a:bodyPr wrap="square">
            <a:spAutoFit/>
          </a:bodyPr>
          <a:lstStyle/>
          <a:p>
            <a:pPr algn="just">
              <a:lnSpc>
                <a:spcPct val="150000"/>
              </a:lnSpc>
            </a:pPr>
            <a:r>
              <a:rPr lang="en-US" b="1" dirty="0" smtClean="0">
                <a:latin typeface="+mn-ea"/>
              </a:rPr>
              <a:t>1.</a:t>
            </a:r>
            <a:r>
              <a:rPr lang="zh-CN" altLang="en-US" dirty="0" smtClean="0">
                <a:latin typeface="+mn-ea"/>
              </a:rPr>
              <a:t>从以上材料看</a:t>
            </a:r>
            <a:r>
              <a:rPr lang="en-US" dirty="0" smtClean="0">
                <a:latin typeface="+mn-ea"/>
              </a:rPr>
              <a:t>,</a:t>
            </a:r>
            <a:r>
              <a:rPr lang="zh-CN" altLang="en-US" dirty="0" smtClean="0">
                <a:latin typeface="+mn-ea"/>
              </a:rPr>
              <a:t>下列理解和判断</a:t>
            </a:r>
            <a:r>
              <a:rPr lang="en-US" dirty="0" smtClean="0">
                <a:latin typeface="+mn-ea"/>
              </a:rPr>
              <a:t>,</a:t>
            </a:r>
            <a:r>
              <a:rPr lang="zh-CN" altLang="en-US" dirty="0" smtClean="0">
                <a:latin typeface="+mn-ea"/>
              </a:rPr>
              <a:t>不正确的一项是</a:t>
            </a:r>
            <a:r>
              <a:rPr lang="en-US" dirty="0" smtClean="0">
                <a:latin typeface="+mn-ea"/>
              </a:rPr>
              <a:t>(</a:t>
            </a:r>
            <a:r>
              <a:rPr lang="zh-CN" altLang="en-US" dirty="0" smtClean="0">
                <a:latin typeface="+mn-ea"/>
              </a:rPr>
              <a:t>　　</a:t>
            </a:r>
            <a:r>
              <a:rPr lang="en-US" dirty="0" smtClean="0">
                <a:latin typeface="+mn-ea"/>
              </a:rPr>
              <a:t>)(3</a:t>
            </a:r>
            <a:r>
              <a:rPr lang="zh-CN" altLang="en-US" dirty="0" smtClean="0">
                <a:latin typeface="+mn-ea"/>
              </a:rPr>
              <a:t>分</a:t>
            </a:r>
            <a:r>
              <a:rPr lang="en-US" dirty="0" smtClean="0">
                <a:latin typeface="+mn-ea"/>
              </a:rPr>
              <a:t>)</a:t>
            </a:r>
            <a:r>
              <a:rPr lang="en-US" altLang="zh-CN" dirty="0" smtClean="0">
                <a:latin typeface="+mn-ea"/>
              </a:rPr>
              <a:t>【</a:t>
            </a:r>
            <a:r>
              <a:rPr lang="zh-CN" altLang="en-US" dirty="0" smtClean="0">
                <a:latin typeface="+mn-ea"/>
              </a:rPr>
              <a:t>考点</a:t>
            </a:r>
            <a:r>
              <a:rPr lang="en-US" dirty="0" smtClean="0">
                <a:latin typeface="+mn-ea"/>
              </a:rPr>
              <a:t>:</a:t>
            </a:r>
            <a:r>
              <a:rPr lang="zh-CN" altLang="en-US" dirty="0" smtClean="0">
                <a:latin typeface="+mn-ea"/>
              </a:rPr>
              <a:t>信息印证与判断</a:t>
            </a:r>
            <a:r>
              <a:rPr lang="en-US" dirty="0" smtClean="0">
                <a:latin typeface="+mn-ea"/>
              </a:rPr>
              <a:t>(</a:t>
            </a:r>
            <a:r>
              <a:rPr lang="zh-CN" altLang="en-US" dirty="0" smtClean="0">
                <a:latin typeface="+mn-ea"/>
              </a:rPr>
              <a:t>辨识</a:t>
            </a:r>
            <a:r>
              <a:rPr lang="en-US" dirty="0" smtClean="0">
                <a:latin typeface="+mn-ea"/>
              </a:rPr>
              <a:t>)</a:t>
            </a:r>
            <a:r>
              <a:rPr lang="en-US" altLang="zh-CN" dirty="0" smtClean="0">
                <a:latin typeface="+mn-ea"/>
              </a:rPr>
              <a:t>】</a:t>
            </a:r>
          </a:p>
          <a:p>
            <a:pPr algn="just">
              <a:lnSpc>
                <a:spcPct val="150000"/>
              </a:lnSpc>
            </a:pPr>
            <a:r>
              <a:rPr lang="en-US" dirty="0" smtClean="0">
                <a:latin typeface="+mn-ea"/>
              </a:rPr>
              <a:t>A.</a:t>
            </a:r>
            <a:r>
              <a:rPr lang="zh-CN" altLang="en-US" dirty="0" smtClean="0">
                <a:latin typeface="+mn-ea"/>
              </a:rPr>
              <a:t>机器学习目前对就业的影响有限</a:t>
            </a:r>
            <a:r>
              <a:rPr lang="en-US" dirty="0" smtClean="0">
                <a:latin typeface="+mn-ea"/>
              </a:rPr>
              <a:t>,</a:t>
            </a:r>
            <a:r>
              <a:rPr lang="zh-CN" altLang="en-US" dirty="0" smtClean="0">
                <a:latin typeface="+mn-ea"/>
              </a:rPr>
              <a:t>因为一些工作只有一部分适合机器学习。</a:t>
            </a:r>
          </a:p>
          <a:p>
            <a:pPr algn="just">
              <a:lnSpc>
                <a:spcPct val="150000"/>
              </a:lnSpc>
            </a:pPr>
            <a:r>
              <a:rPr lang="en-US" dirty="0" smtClean="0">
                <a:latin typeface="+mn-ea"/>
              </a:rPr>
              <a:t>B.</a:t>
            </a:r>
            <a:r>
              <a:rPr lang="zh-CN" altLang="en-US" dirty="0" smtClean="0">
                <a:latin typeface="+mn-ea"/>
              </a:rPr>
              <a:t>机器学习已经进入了迅速发展阶段</a:t>
            </a:r>
            <a:r>
              <a:rPr lang="en-US" dirty="0" smtClean="0">
                <a:latin typeface="+mn-ea"/>
              </a:rPr>
              <a:t>,</a:t>
            </a:r>
            <a:r>
              <a:rPr lang="zh-CN" altLang="en-US" dirty="0" smtClean="0">
                <a:latin typeface="+mn-ea"/>
              </a:rPr>
              <a:t>世界经济将会因此遭受到很大的破坏。</a:t>
            </a:r>
          </a:p>
          <a:p>
            <a:pPr algn="just">
              <a:lnSpc>
                <a:spcPct val="150000"/>
              </a:lnSpc>
            </a:pPr>
            <a:r>
              <a:rPr lang="en-US" dirty="0" smtClean="0">
                <a:latin typeface="+mn-ea"/>
              </a:rPr>
              <a:t>C.</a:t>
            </a:r>
            <a:r>
              <a:rPr lang="zh-CN" altLang="en-US" dirty="0" smtClean="0">
                <a:latin typeface="+mn-ea"/>
              </a:rPr>
              <a:t>机器学习的应用已十分广泛</a:t>
            </a:r>
            <a:r>
              <a:rPr lang="en-US" dirty="0" smtClean="0">
                <a:latin typeface="+mn-ea"/>
              </a:rPr>
              <a:t>,</a:t>
            </a:r>
            <a:r>
              <a:rPr lang="zh-CN" altLang="en-US" dirty="0" smtClean="0">
                <a:latin typeface="+mn-ea"/>
              </a:rPr>
              <a:t>涵盖了证券市场分析、医学诊断等诸多领域。</a:t>
            </a:r>
          </a:p>
          <a:p>
            <a:pPr algn="just">
              <a:lnSpc>
                <a:spcPct val="150000"/>
              </a:lnSpc>
            </a:pPr>
            <a:r>
              <a:rPr lang="en-US" dirty="0" smtClean="0">
                <a:latin typeface="+mn-ea"/>
              </a:rPr>
              <a:t>D.</a:t>
            </a:r>
            <a:r>
              <a:rPr lang="zh-CN" altLang="en-US" dirty="0" smtClean="0">
                <a:latin typeface="+mn-ea"/>
              </a:rPr>
              <a:t>机器学习的能力难以限量</a:t>
            </a:r>
            <a:r>
              <a:rPr lang="en-US" dirty="0" smtClean="0">
                <a:latin typeface="+mn-ea"/>
              </a:rPr>
              <a:t>,</a:t>
            </a:r>
            <a:r>
              <a:rPr lang="en-US" dirty="0" err="1" smtClean="0">
                <a:latin typeface="+mn-ea"/>
              </a:rPr>
              <a:t>AlphaZero</a:t>
            </a:r>
            <a:r>
              <a:rPr lang="zh-CN" altLang="en-US" dirty="0" smtClean="0">
                <a:latin typeface="+mn-ea"/>
              </a:rPr>
              <a:t>程序击败</a:t>
            </a:r>
            <a:r>
              <a:rPr lang="en-US" dirty="0" smtClean="0">
                <a:latin typeface="+mn-ea"/>
              </a:rPr>
              <a:t>Stockfish8</a:t>
            </a:r>
            <a:r>
              <a:rPr lang="zh-CN" altLang="en-US" dirty="0" smtClean="0">
                <a:latin typeface="+mn-ea"/>
              </a:rPr>
              <a:t>程序就是一个例证。</a:t>
            </a:r>
            <a:endParaRPr lang="zh-CN" altLang="en-US" dirty="0">
              <a:latin typeface="+mn-ea"/>
            </a:endParaRP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7344" y="339094"/>
            <a:ext cx="8009793" cy="2169825"/>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]B</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本题考查对文章内容的理解与分析。</a:t>
            </a:r>
            <a:r>
              <a:rPr lang="en-US" dirty="0" smtClean="0">
                <a:solidFill>
                  <a:srgbClr val="A50021"/>
                </a:solidFill>
              </a:rPr>
              <a:t>B</a:t>
            </a:r>
            <a:r>
              <a:rPr lang="zh-CN" altLang="en-US" dirty="0" smtClean="0">
                <a:solidFill>
                  <a:srgbClr val="A50021"/>
                </a:solidFill>
              </a:rPr>
              <a:t>项中</a:t>
            </a:r>
            <a:r>
              <a:rPr lang="en-US" dirty="0" smtClean="0">
                <a:solidFill>
                  <a:srgbClr val="A50021"/>
                </a:solidFill>
              </a:rPr>
              <a:t>,</a:t>
            </a:r>
            <a:r>
              <a:rPr lang="zh-CN" altLang="en-US" dirty="0" smtClean="0">
                <a:solidFill>
                  <a:srgbClr val="A50021"/>
                </a:solidFill>
              </a:rPr>
              <a:t>结合材料一中的句子“机器学习对劳动力和经济的影响还是有限的”“由于机器学习迅速发展</a:t>
            </a:r>
            <a:r>
              <a:rPr lang="en-US" dirty="0" smtClean="0">
                <a:solidFill>
                  <a:srgbClr val="A50021"/>
                </a:solidFill>
              </a:rPr>
              <a:t>,</a:t>
            </a:r>
            <a:r>
              <a:rPr lang="zh-CN" altLang="en-US" dirty="0" smtClean="0">
                <a:solidFill>
                  <a:srgbClr val="A50021"/>
                </a:solidFill>
              </a:rPr>
              <a:t>可能将对经济产生很大的破坏性”可知选项中“世界经济将会因此遭受到很大的破坏”理解不正确。</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272328"/>
            <a:ext cx="7886700" cy="874407"/>
          </a:xfrm>
          <a:prstGeom prst="rect">
            <a:avLst/>
          </a:prstGeom>
        </p:spPr>
        <p:txBody>
          <a:bodyPr wrap="square">
            <a:spAutoFit/>
          </a:bodyPr>
          <a:lstStyle/>
          <a:p>
            <a:pPr algn="just">
              <a:lnSpc>
                <a:spcPct val="150000"/>
              </a:lnSpc>
            </a:pPr>
            <a:r>
              <a:rPr lang="en-US" b="1" dirty="0" smtClean="0"/>
              <a:t>2.</a:t>
            </a:r>
            <a:r>
              <a:rPr lang="zh-CN" altLang="en-US" dirty="0" smtClean="0"/>
              <a:t>请根据以上材料</a:t>
            </a:r>
            <a:r>
              <a:rPr lang="en-US" dirty="0" smtClean="0"/>
              <a:t>,</a:t>
            </a:r>
            <a:r>
              <a:rPr lang="zh-CN" altLang="en-US" dirty="0" smtClean="0"/>
              <a:t>用简明的语言对“机器学习”作出解释。</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领会文本意思</a:t>
            </a:r>
            <a:r>
              <a:rPr lang="en-US" dirty="0" smtClean="0"/>
              <a:t>(</a:t>
            </a:r>
            <a:r>
              <a:rPr lang="zh-CN" altLang="en-US" dirty="0" smtClean="0"/>
              <a:t>分析</a:t>
            </a:r>
            <a:r>
              <a:rPr lang="en-US" dirty="0" smtClean="0"/>
              <a:t>)</a:t>
            </a:r>
            <a:r>
              <a:rPr lang="en-US" altLang="zh-CN" dirty="0" smtClean="0"/>
              <a:t>】</a:t>
            </a:r>
            <a:endParaRPr lang="zh-CN" altLang="en-US" dirty="0"/>
          </a:p>
        </p:txBody>
      </p:sp>
      <p:sp>
        <p:nvSpPr>
          <p:cNvPr id="3" name="矩形 2"/>
          <p:cNvSpPr/>
          <p:nvPr/>
        </p:nvSpPr>
        <p:spPr>
          <a:xfrm>
            <a:off x="884790" y="1144348"/>
            <a:ext cx="7809186"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 “机器学习”是指机器</a:t>
            </a:r>
            <a:r>
              <a:rPr lang="en-US" dirty="0" smtClean="0">
                <a:solidFill>
                  <a:srgbClr val="A50021"/>
                </a:solidFill>
              </a:rPr>
              <a:t>(</a:t>
            </a:r>
            <a:r>
              <a:rPr lang="zh-CN" altLang="en-US" dirty="0" smtClean="0">
                <a:solidFill>
                  <a:srgbClr val="A50021"/>
                </a:solidFill>
              </a:rPr>
              <a:t>计算机</a:t>
            </a:r>
            <a:r>
              <a:rPr lang="en-US" dirty="0" smtClean="0">
                <a:solidFill>
                  <a:srgbClr val="A50021"/>
                </a:solidFill>
              </a:rPr>
              <a:t>)</a:t>
            </a:r>
            <a:r>
              <a:rPr lang="zh-CN" altLang="en-US" dirty="0" smtClean="0">
                <a:solidFill>
                  <a:srgbClr val="A50021"/>
                </a:solidFill>
              </a:rPr>
              <a:t>运用机器学习原理进行自动学习</a:t>
            </a:r>
            <a:r>
              <a:rPr lang="en-US" dirty="0" smtClean="0">
                <a:solidFill>
                  <a:srgbClr val="A50021"/>
                </a:solidFill>
              </a:rPr>
              <a:t>,</a:t>
            </a:r>
            <a:r>
              <a:rPr lang="zh-CN" altLang="en-US" dirty="0" smtClean="0">
                <a:solidFill>
                  <a:srgbClr val="A50021"/>
                </a:solidFill>
              </a:rPr>
              <a:t>并形成持续学习能力以从事相关工作</a:t>
            </a:r>
            <a:r>
              <a:rPr lang="en-US" dirty="0" smtClean="0">
                <a:solidFill>
                  <a:srgbClr val="A50021"/>
                </a:solidFill>
              </a:rPr>
              <a:t>(</a:t>
            </a:r>
            <a:r>
              <a:rPr lang="zh-CN" altLang="en-US" dirty="0" smtClean="0">
                <a:solidFill>
                  <a:srgbClr val="A50021"/>
                </a:solidFill>
              </a:rPr>
              <a:t>或“应用广泛”</a:t>
            </a:r>
            <a:r>
              <a:rPr lang="en-US" dirty="0" smtClean="0">
                <a:solidFill>
                  <a:srgbClr val="A50021"/>
                </a:solidFill>
              </a:rPr>
              <a:t>)</a:t>
            </a:r>
            <a:r>
              <a:rPr lang="zh-CN" altLang="en-US" dirty="0" smtClean="0">
                <a:solidFill>
                  <a:srgbClr val="A50021"/>
                </a:solidFill>
              </a:rPr>
              <a:t>的一种程序。</a:t>
            </a:r>
            <a:r>
              <a:rPr lang="en-US" dirty="0" smtClean="0">
                <a:solidFill>
                  <a:srgbClr val="A50021"/>
                </a:solidFill>
              </a:rPr>
              <a:t>(</a:t>
            </a:r>
            <a:r>
              <a:rPr lang="zh-CN" altLang="en-US" dirty="0" smtClean="0">
                <a:solidFill>
                  <a:srgbClr val="A50021"/>
                </a:solidFill>
              </a:rPr>
              <a:t>要点</a:t>
            </a:r>
            <a:r>
              <a:rPr lang="en-US" dirty="0" smtClean="0">
                <a:solidFill>
                  <a:srgbClr val="A50021"/>
                </a:solidFill>
              </a:rPr>
              <a:t>:</a:t>
            </a:r>
            <a:r>
              <a:rPr lang="zh-CN" altLang="en-US" dirty="0" smtClean="0">
                <a:solidFill>
                  <a:srgbClr val="A50021"/>
                </a:solidFill>
              </a:rPr>
              <a:t>“运用机器学习原理”“自动学习”“持续学习”“从事相关工作”或“应用广泛”</a:t>
            </a:r>
            <a:r>
              <a:rPr lang="en-US" dirty="0" smtClean="0">
                <a:solidFill>
                  <a:srgbClr val="A50021"/>
                </a:solidFill>
              </a:rPr>
              <a:t>)</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本题考查对文段内容的理解和关键信息的提取概括。细读三则材料</a:t>
            </a:r>
            <a:r>
              <a:rPr lang="en-US" dirty="0" smtClean="0">
                <a:solidFill>
                  <a:srgbClr val="A50021"/>
                </a:solidFill>
              </a:rPr>
              <a:t>,</a:t>
            </a:r>
            <a:r>
              <a:rPr lang="zh-CN" altLang="en-US" dirty="0" smtClean="0">
                <a:solidFill>
                  <a:srgbClr val="A50021"/>
                </a:solidFill>
              </a:rPr>
              <a:t>抓住材料二中的关键句子“该程序具有学习能力</a:t>
            </a:r>
            <a:r>
              <a:rPr lang="en-US" dirty="0" smtClean="0">
                <a:solidFill>
                  <a:srgbClr val="A50021"/>
                </a:solidFill>
              </a:rPr>
              <a:t>,</a:t>
            </a:r>
            <a:r>
              <a:rPr lang="zh-CN" altLang="en-US" dirty="0" smtClean="0">
                <a:solidFill>
                  <a:srgbClr val="A50021"/>
                </a:solidFill>
              </a:rPr>
              <a:t>它能在不断对弈中改善自己的棋艺”抓住材料三中的句子“</a:t>
            </a:r>
            <a:r>
              <a:rPr lang="en-US" dirty="0" err="1" smtClean="0">
                <a:solidFill>
                  <a:srgbClr val="A50021"/>
                </a:solidFill>
              </a:rPr>
              <a:t>AlphaZero</a:t>
            </a:r>
            <a:r>
              <a:rPr lang="zh-CN" altLang="en-US" dirty="0" smtClean="0">
                <a:solidFill>
                  <a:srgbClr val="A50021"/>
                </a:solidFill>
              </a:rPr>
              <a:t>完全是运用最新的机器学习原理</a:t>
            </a:r>
            <a:r>
              <a:rPr lang="en-US" dirty="0" smtClean="0">
                <a:solidFill>
                  <a:srgbClr val="A50021"/>
                </a:solidFill>
              </a:rPr>
              <a:t>,</a:t>
            </a:r>
            <a:r>
              <a:rPr lang="zh-CN" altLang="en-US" dirty="0" smtClean="0">
                <a:solidFill>
                  <a:srgbClr val="A50021"/>
                </a:solidFill>
              </a:rPr>
              <a:t>通过不断和自己下棋来自学”可以对“机器学习”的概念进行表述。</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04213"/>
            <a:ext cx="7886700" cy="874407"/>
          </a:xfrm>
          <a:prstGeom prst="rect">
            <a:avLst/>
          </a:prstGeom>
        </p:spPr>
        <p:txBody>
          <a:bodyPr wrap="square">
            <a:spAutoFit/>
          </a:bodyPr>
          <a:lstStyle/>
          <a:p>
            <a:pPr algn="just">
              <a:lnSpc>
                <a:spcPct val="150000"/>
              </a:lnSpc>
            </a:pPr>
            <a:r>
              <a:rPr lang="en-US" b="1" dirty="0" smtClean="0"/>
              <a:t>3.</a:t>
            </a:r>
            <a:r>
              <a:rPr lang="zh-CN" altLang="en-US" dirty="0" smtClean="0"/>
              <a:t>材料三主要运用了哪两种说明方法</a:t>
            </a:r>
            <a:r>
              <a:rPr lang="en-US" dirty="0" smtClean="0"/>
              <a:t>?</a:t>
            </a:r>
            <a:r>
              <a:rPr lang="zh-CN" altLang="en-US" dirty="0" smtClean="0"/>
              <a:t>有什么作用</a:t>
            </a:r>
            <a:r>
              <a:rPr lang="en-US" dirty="0" smtClean="0"/>
              <a:t>?(6</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“说明方法及其作用”讲解见专题八　说明文阅读</a:t>
            </a:r>
            <a:r>
              <a:rPr lang="en-US" dirty="0" smtClean="0"/>
              <a:t>P175-176</a:t>
            </a:r>
            <a:r>
              <a:rPr lang="en-US" altLang="zh-CN" dirty="0" smtClean="0"/>
              <a:t>】</a:t>
            </a:r>
          </a:p>
        </p:txBody>
      </p:sp>
      <p:sp>
        <p:nvSpPr>
          <p:cNvPr id="3" name="矩形 2"/>
          <p:cNvSpPr/>
          <p:nvPr/>
        </p:nvSpPr>
        <p:spPr>
          <a:xfrm>
            <a:off x="884791" y="1372948"/>
            <a:ext cx="7809186"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作比较和列数字。将</a:t>
            </a:r>
            <a:r>
              <a:rPr lang="en-US" dirty="0" err="1" smtClean="0">
                <a:solidFill>
                  <a:srgbClr val="A50021"/>
                </a:solidFill>
              </a:rPr>
              <a:t>AlphaZero</a:t>
            </a:r>
            <a:r>
              <a:rPr lang="zh-CN" altLang="en-US" dirty="0" smtClean="0">
                <a:solidFill>
                  <a:srgbClr val="A50021"/>
                </a:solidFill>
              </a:rPr>
              <a:t>程序与</a:t>
            </a:r>
            <a:r>
              <a:rPr lang="en-US" dirty="0" smtClean="0">
                <a:solidFill>
                  <a:srgbClr val="A50021"/>
                </a:solidFill>
              </a:rPr>
              <a:t>Stockfish8</a:t>
            </a:r>
            <a:r>
              <a:rPr lang="zh-CN" altLang="en-US" dirty="0" smtClean="0">
                <a:solidFill>
                  <a:srgbClr val="A50021"/>
                </a:solidFill>
              </a:rPr>
              <a:t>程序作比较</a:t>
            </a:r>
            <a:r>
              <a:rPr lang="en-US" dirty="0" smtClean="0">
                <a:solidFill>
                  <a:srgbClr val="A50021"/>
                </a:solidFill>
              </a:rPr>
              <a:t>,</a:t>
            </a:r>
            <a:r>
              <a:rPr lang="zh-CN" altLang="en-US" dirty="0" smtClean="0">
                <a:solidFill>
                  <a:srgbClr val="A50021"/>
                </a:solidFill>
              </a:rPr>
              <a:t>并列出数字</a:t>
            </a:r>
            <a:r>
              <a:rPr lang="en-US" dirty="0" smtClean="0">
                <a:solidFill>
                  <a:srgbClr val="A50021"/>
                </a:solidFill>
              </a:rPr>
              <a:t>,</a:t>
            </a:r>
            <a:r>
              <a:rPr lang="zh-CN" altLang="en-US" dirty="0" smtClean="0">
                <a:solidFill>
                  <a:srgbClr val="A50021"/>
                </a:solidFill>
              </a:rPr>
              <a:t>具体说明了</a:t>
            </a:r>
            <a:r>
              <a:rPr lang="en-US" dirty="0" err="1" smtClean="0">
                <a:solidFill>
                  <a:srgbClr val="A50021"/>
                </a:solidFill>
              </a:rPr>
              <a:t>AlphaZero</a:t>
            </a:r>
            <a:r>
              <a:rPr lang="zh-CN" altLang="en-US" dirty="0" smtClean="0">
                <a:solidFill>
                  <a:srgbClr val="A50021"/>
                </a:solidFill>
              </a:rPr>
              <a:t>程序强大的学习能力</a:t>
            </a:r>
            <a:r>
              <a:rPr lang="en-US" dirty="0" smtClean="0">
                <a:solidFill>
                  <a:srgbClr val="A50021"/>
                </a:solidFill>
              </a:rPr>
              <a:t>,</a:t>
            </a:r>
            <a:r>
              <a:rPr lang="zh-CN" altLang="en-US" dirty="0" smtClean="0">
                <a:solidFill>
                  <a:srgbClr val="A50021"/>
                </a:solidFill>
              </a:rPr>
              <a:t>突出了它的优势。</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本题考查说明方法的辨析及其作用的分析。细读这则材料</a:t>
            </a:r>
            <a:r>
              <a:rPr lang="en-US" dirty="0" smtClean="0">
                <a:solidFill>
                  <a:srgbClr val="A50021"/>
                </a:solidFill>
              </a:rPr>
              <a:t>,</a:t>
            </a:r>
            <a:r>
              <a:rPr lang="zh-CN" altLang="en-US" dirty="0" smtClean="0">
                <a:solidFill>
                  <a:srgbClr val="A50021"/>
                </a:solidFill>
              </a:rPr>
              <a:t>抓住句子“相较之下”可知是作比较</a:t>
            </a:r>
            <a:r>
              <a:rPr lang="en-US" dirty="0" smtClean="0">
                <a:solidFill>
                  <a:srgbClr val="A50021"/>
                </a:solidFill>
              </a:rPr>
              <a:t>,</a:t>
            </a:r>
            <a:r>
              <a:rPr lang="zh-CN" altLang="en-US" dirty="0" smtClean="0">
                <a:solidFill>
                  <a:srgbClr val="A50021"/>
                </a:solidFill>
              </a:rPr>
              <a:t>抓住词句“</a:t>
            </a:r>
            <a:r>
              <a:rPr lang="en-US" dirty="0" smtClean="0">
                <a:solidFill>
                  <a:srgbClr val="A50021"/>
                </a:solidFill>
              </a:rPr>
              <a:t>8</a:t>
            </a:r>
            <a:r>
              <a:rPr lang="zh-CN" altLang="en-US" dirty="0" smtClean="0">
                <a:solidFill>
                  <a:srgbClr val="A50021"/>
                </a:solidFill>
              </a:rPr>
              <a:t>万次”“</a:t>
            </a:r>
            <a:r>
              <a:rPr lang="en-US" dirty="0" smtClean="0">
                <a:solidFill>
                  <a:srgbClr val="A50021"/>
                </a:solidFill>
              </a:rPr>
              <a:t>7000</a:t>
            </a:r>
            <a:r>
              <a:rPr lang="zh-CN" altLang="en-US" dirty="0" smtClean="0">
                <a:solidFill>
                  <a:srgbClr val="A50021"/>
                </a:solidFill>
              </a:rPr>
              <a:t>万次”“</a:t>
            </a:r>
            <a:r>
              <a:rPr lang="en-US" dirty="0" smtClean="0">
                <a:solidFill>
                  <a:srgbClr val="A50021"/>
                </a:solidFill>
              </a:rPr>
              <a:t>4</a:t>
            </a:r>
            <a:r>
              <a:rPr lang="zh-CN" altLang="en-US" dirty="0" smtClean="0">
                <a:solidFill>
                  <a:srgbClr val="A50021"/>
                </a:solidFill>
              </a:rPr>
              <a:t>个小时”等可知是列数字</a:t>
            </a:r>
            <a:r>
              <a:rPr lang="en-US" dirty="0" smtClean="0">
                <a:solidFill>
                  <a:srgbClr val="A50021"/>
                </a:solidFill>
              </a:rPr>
              <a:t>,</a:t>
            </a:r>
            <a:r>
              <a:rPr lang="zh-CN" altLang="en-US" dirty="0" smtClean="0">
                <a:solidFill>
                  <a:srgbClr val="A50021"/>
                </a:solidFill>
              </a:rPr>
              <a:t>然后抓住句子“许多获胜走法和策略对人类来说完全是打破常规的</a:t>
            </a:r>
            <a:r>
              <a:rPr lang="en-US" dirty="0" smtClean="0">
                <a:solidFill>
                  <a:srgbClr val="A50021"/>
                </a:solidFill>
              </a:rPr>
              <a:t>,</a:t>
            </a:r>
            <a:r>
              <a:rPr lang="zh-CN" altLang="en-US" dirty="0" smtClean="0">
                <a:solidFill>
                  <a:srgbClr val="A50021"/>
                </a:solidFill>
              </a:rPr>
              <a:t>可以说创意十足</a:t>
            </a:r>
            <a:r>
              <a:rPr lang="en-US" dirty="0" smtClean="0">
                <a:solidFill>
                  <a:srgbClr val="A50021"/>
                </a:solidFill>
              </a:rPr>
              <a:t>,</a:t>
            </a:r>
            <a:r>
              <a:rPr lang="zh-CN" altLang="en-US" dirty="0" smtClean="0">
                <a:solidFill>
                  <a:srgbClr val="A50021"/>
                </a:solidFill>
              </a:rPr>
              <a:t>令人叫绝”进行具体分析。</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47699" y="388549"/>
            <a:ext cx="7886700" cy="874407"/>
          </a:xfrm>
          <a:prstGeom prst="rect">
            <a:avLst/>
          </a:prstGeom>
        </p:spPr>
        <p:txBody>
          <a:bodyPr wrap="square">
            <a:spAutoFit/>
          </a:bodyPr>
          <a:lstStyle/>
          <a:p>
            <a:pPr algn="just">
              <a:lnSpc>
                <a:spcPct val="150000"/>
              </a:lnSpc>
            </a:pPr>
            <a:r>
              <a:rPr lang="en-US" b="1" dirty="0" smtClean="0"/>
              <a:t>4.</a:t>
            </a:r>
            <a:r>
              <a:rPr lang="en-US" dirty="0" smtClean="0"/>
              <a:t> </a:t>
            </a:r>
            <a:r>
              <a:rPr lang="zh-CN" altLang="en-US" dirty="0" smtClean="0"/>
              <a:t>结合以上材料</a:t>
            </a:r>
            <a:r>
              <a:rPr lang="en-US" dirty="0" smtClean="0"/>
              <a:t>,</a:t>
            </a:r>
            <a:r>
              <a:rPr lang="zh-CN" altLang="en-US" dirty="0" smtClean="0"/>
              <a:t>你认为机器的能力会超过人类吗</a:t>
            </a:r>
            <a:r>
              <a:rPr lang="en-US" dirty="0" smtClean="0"/>
              <a:t>?</a:t>
            </a:r>
            <a:r>
              <a:rPr lang="zh-CN" altLang="en-US" dirty="0" smtClean="0"/>
              <a:t>请说说理由。</a:t>
            </a:r>
            <a:r>
              <a:rPr lang="en-US" dirty="0" smtClean="0"/>
              <a:t>(5</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拓展迁移</a:t>
            </a:r>
            <a:r>
              <a:rPr lang="en-US" dirty="0" smtClean="0"/>
              <a:t>,</a:t>
            </a:r>
            <a:r>
              <a:rPr lang="zh-CN" altLang="en-US" dirty="0" smtClean="0"/>
              <a:t>评价探究</a:t>
            </a:r>
            <a:r>
              <a:rPr lang="en-US" dirty="0" smtClean="0"/>
              <a:t>(</a:t>
            </a:r>
            <a:r>
              <a:rPr lang="zh-CN" altLang="en-US" dirty="0" smtClean="0"/>
              <a:t>探究</a:t>
            </a:r>
            <a:r>
              <a:rPr lang="en-US" dirty="0" smtClean="0"/>
              <a:t>)</a:t>
            </a:r>
            <a:r>
              <a:rPr lang="en-US" altLang="zh-CN" dirty="0" smtClean="0"/>
              <a:t>】</a:t>
            </a:r>
          </a:p>
        </p:txBody>
      </p:sp>
      <p:sp>
        <p:nvSpPr>
          <p:cNvPr id="3" name="矩形 2"/>
          <p:cNvSpPr/>
          <p:nvPr/>
        </p:nvSpPr>
        <p:spPr>
          <a:xfrm>
            <a:off x="949569" y="1314351"/>
            <a:ext cx="7763608" cy="3000821"/>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示例一</a:t>
            </a:r>
            <a:r>
              <a:rPr lang="en-US" dirty="0" smtClean="0">
                <a:solidFill>
                  <a:srgbClr val="A50021"/>
                </a:solidFill>
              </a:rPr>
              <a:t>:</a:t>
            </a:r>
            <a:r>
              <a:rPr lang="zh-CN" altLang="en-US" dirty="0" smtClean="0">
                <a:solidFill>
                  <a:srgbClr val="A50021"/>
                </a:solidFill>
              </a:rPr>
              <a:t>会。最新的机器学习有自动学习且持续学习的功能</a:t>
            </a:r>
            <a:r>
              <a:rPr lang="en-US" dirty="0" smtClean="0">
                <a:solidFill>
                  <a:srgbClr val="A50021"/>
                </a:solidFill>
              </a:rPr>
              <a:t>,</a:t>
            </a:r>
            <a:r>
              <a:rPr lang="zh-CN" altLang="en-US" dirty="0" smtClean="0">
                <a:solidFill>
                  <a:srgbClr val="A50021"/>
                </a:solidFill>
              </a:rPr>
              <a:t>能够胜任多领域的工作</a:t>
            </a:r>
            <a:r>
              <a:rPr lang="en-US" dirty="0" smtClean="0">
                <a:solidFill>
                  <a:srgbClr val="A50021"/>
                </a:solidFill>
              </a:rPr>
              <a:t>,</a:t>
            </a:r>
            <a:r>
              <a:rPr lang="zh-CN" altLang="en-US" dirty="0" smtClean="0">
                <a:solidFill>
                  <a:srgbClr val="A50021"/>
                </a:solidFill>
              </a:rPr>
              <a:t>并在体现人类最高智慧的国际象棋领域所向披靡。机器的能力会超过人类。</a:t>
            </a:r>
          </a:p>
          <a:p>
            <a:pPr algn="just">
              <a:lnSpc>
                <a:spcPct val="150000"/>
              </a:lnSpc>
            </a:pPr>
            <a:r>
              <a:rPr lang="zh-CN" altLang="en-US" dirty="0" smtClean="0">
                <a:solidFill>
                  <a:srgbClr val="A50021"/>
                </a:solidFill>
              </a:rPr>
              <a:t>示例二</a:t>
            </a:r>
            <a:r>
              <a:rPr lang="en-US" dirty="0" smtClean="0">
                <a:solidFill>
                  <a:srgbClr val="A50021"/>
                </a:solidFill>
              </a:rPr>
              <a:t>:</a:t>
            </a:r>
            <a:r>
              <a:rPr lang="zh-CN" altLang="en-US" dirty="0" smtClean="0">
                <a:solidFill>
                  <a:srgbClr val="A50021"/>
                </a:solidFill>
              </a:rPr>
              <a:t>不会。首先</a:t>
            </a:r>
            <a:r>
              <a:rPr lang="en-US" dirty="0" smtClean="0">
                <a:solidFill>
                  <a:srgbClr val="A50021"/>
                </a:solidFill>
              </a:rPr>
              <a:t>,</a:t>
            </a:r>
            <a:r>
              <a:rPr lang="zh-CN" altLang="en-US" dirty="0" smtClean="0">
                <a:solidFill>
                  <a:srgbClr val="A50021"/>
                </a:solidFill>
              </a:rPr>
              <a:t>机器学习毕竟是人设计的</a:t>
            </a:r>
            <a:r>
              <a:rPr lang="en-US" dirty="0" smtClean="0">
                <a:solidFill>
                  <a:srgbClr val="A50021"/>
                </a:solidFill>
              </a:rPr>
              <a:t>,</a:t>
            </a:r>
            <a:r>
              <a:rPr lang="zh-CN" altLang="en-US" dirty="0" smtClean="0">
                <a:solidFill>
                  <a:srgbClr val="A50021"/>
                </a:solidFill>
              </a:rPr>
              <a:t>也不能完成人类的所有任务</a:t>
            </a:r>
            <a:r>
              <a:rPr lang="en-US" dirty="0" smtClean="0">
                <a:solidFill>
                  <a:srgbClr val="A50021"/>
                </a:solidFill>
              </a:rPr>
              <a:t>,</a:t>
            </a:r>
            <a:r>
              <a:rPr lang="zh-CN" altLang="en-US" dirty="0" smtClean="0">
                <a:solidFill>
                  <a:srgbClr val="A50021"/>
                </a:solidFill>
              </a:rPr>
              <a:t>而且因其冲击</a:t>
            </a:r>
            <a:r>
              <a:rPr lang="en-US" dirty="0" smtClean="0">
                <a:solidFill>
                  <a:srgbClr val="A50021"/>
                </a:solidFill>
              </a:rPr>
              <a:t>,</a:t>
            </a:r>
            <a:r>
              <a:rPr lang="zh-CN" altLang="en-US" dirty="0" smtClean="0">
                <a:solidFill>
                  <a:srgbClr val="A50021"/>
                </a:solidFill>
              </a:rPr>
              <a:t>人类还会发展出新的工作能力。机器的能力不会超过人类。</a:t>
            </a:r>
          </a:p>
          <a:p>
            <a:pPr algn="just">
              <a:lnSpc>
                <a:spcPct val="150000"/>
              </a:lnSpc>
            </a:pPr>
            <a:r>
              <a:rPr lang="zh-CN" altLang="en-US" dirty="0" smtClean="0">
                <a:solidFill>
                  <a:srgbClr val="A50021"/>
                </a:solidFill>
              </a:rPr>
              <a:t>示例三</a:t>
            </a:r>
            <a:r>
              <a:rPr lang="en-US" dirty="0" smtClean="0">
                <a:solidFill>
                  <a:srgbClr val="A50021"/>
                </a:solidFill>
              </a:rPr>
              <a:t>:</a:t>
            </a:r>
            <a:r>
              <a:rPr lang="zh-CN" altLang="en-US" dirty="0" smtClean="0">
                <a:solidFill>
                  <a:srgbClr val="A50021"/>
                </a:solidFill>
              </a:rPr>
              <a:t>不好预测。一方面机器学习能力强大</a:t>
            </a:r>
            <a:r>
              <a:rPr lang="en-US" dirty="0" smtClean="0">
                <a:solidFill>
                  <a:srgbClr val="A50021"/>
                </a:solidFill>
              </a:rPr>
              <a:t>,</a:t>
            </a:r>
            <a:r>
              <a:rPr lang="zh-CN" altLang="en-US" dirty="0" smtClean="0">
                <a:solidFill>
                  <a:srgbClr val="A50021"/>
                </a:solidFill>
              </a:rPr>
              <a:t>效率惊人</a:t>
            </a:r>
            <a:r>
              <a:rPr lang="en-US" dirty="0" smtClean="0">
                <a:solidFill>
                  <a:srgbClr val="A50021"/>
                </a:solidFill>
              </a:rPr>
              <a:t>;</a:t>
            </a:r>
            <a:r>
              <a:rPr lang="zh-CN" altLang="en-US" dirty="0" smtClean="0">
                <a:solidFill>
                  <a:srgbClr val="A50021"/>
                </a:solidFill>
              </a:rPr>
              <a:t>另一方面它毕竟是人制造的产物</a:t>
            </a:r>
            <a:r>
              <a:rPr lang="en-US" dirty="0" smtClean="0">
                <a:solidFill>
                  <a:srgbClr val="A50021"/>
                </a:solidFill>
              </a:rPr>
              <a:t>,</a:t>
            </a:r>
            <a:r>
              <a:rPr lang="zh-CN" altLang="en-US" dirty="0" smtClean="0">
                <a:solidFill>
                  <a:srgbClr val="A50021"/>
                </a:solidFill>
              </a:rPr>
              <a:t>是人类智慧的结晶。机器的能力会否超过人类尚不确定。</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7766" y="397407"/>
            <a:ext cx="7956331"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本题考查观点表达和材料理解归纳能力。在熟读三则材料的基础上</a:t>
            </a:r>
            <a:r>
              <a:rPr lang="en-US" dirty="0" smtClean="0">
                <a:solidFill>
                  <a:srgbClr val="A50021"/>
                </a:solidFill>
              </a:rPr>
              <a:t>,</a:t>
            </a:r>
            <a:r>
              <a:rPr lang="zh-CN" altLang="en-US" dirty="0" smtClean="0">
                <a:solidFill>
                  <a:srgbClr val="A50021"/>
                </a:solidFill>
              </a:rPr>
              <a:t>我们可以结合材料二中的例子和材料三中的句子“只用</a:t>
            </a:r>
            <a:r>
              <a:rPr lang="en-US" dirty="0" smtClean="0">
                <a:solidFill>
                  <a:srgbClr val="A50021"/>
                </a:solidFill>
              </a:rPr>
              <a:t>4</a:t>
            </a:r>
            <a:r>
              <a:rPr lang="zh-CN" altLang="en-US" dirty="0" smtClean="0">
                <a:solidFill>
                  <a:srgbClr val="A50021"/>
                </a:solidFill>
              </a:rPr>
              <a:t>个小时</a:t>
            </a:r>
            <a:r>
              <a:rPr lang="en-US" dirty="0" smtClean="0">
                <a:solidFill>
                  <a:srgbClr val="A50021"/>
                </a:solidFill>
              </a:rPr>
              <a:t>,</a:t>
            </a:r>
            <a:r>
              <a:rPr lang="zh-CN" altLang="en-US" dirty="0" smtClean="0">
                <a:solidFill>
                  <a:srgbClr val="A50021"/>
                </a:solidFill>
              </a:rPr>
              <a:t>就在国际象棋这项人类智慧的绝顶游戏中所向披靡</a:t>
            </a:r>
            <a:r>
              <a:rPr lang="en-US" dirty="0" smtClean="0">
                <a:solidFill>
                  <a:srgbClr val="A50021"/>
                </a:solidFill>
              </a:rPr>
              <a:t>,</a:t>
            </a:r>
            <a:r>
              <a:rPr lang="zh-CN" altLang="en-US" dirty="0" smtClean="0">
                <a:solidFill>
                  <a:srgbClr val="A50021"/>
                </a:solidFill>
              </a:rPr>
              <a:t>令人惊叹”分析阐述机器的能力会超过人类</a:t>
            </a:r>
            <a:r>
              <a:rPr lang="en-US" dirty="0" smtClean="0">
                <a:solidFill>
                  <a:srgbClr val="A50021"/>
                </a:solidFill>
              </a:rPr>
              <a:t>;</a:t>
            </a:r>
            <a:r>
              <a:rPr lang="zh-CN" altLang="en-US" dirty="0" smtClean="0">
                <a:solidFill>
                  <a:srgbClr val="A50021"/>
                </a:solidFill>
              </a:rPr>
              <a:t>抓住材料一中的句子“剩下不适合机器学习的任务将会激发人类增强这些方面的能力</a:t>
            </a:r>
            <a:r>
              <a:rPr lang="en-US" dirty="0" smtClean="0">
                <a:solidFill>
                  <a:srgbClr val="A50021"/>
                </a:solidFill>
              </a:rPr>
              <a:t>,</a:t>
            </a:r>
            <a:r>
              <a:rPr lang="zh-CN" altLang="en-US" dirty="0" smtClean="0">
                <a:solidFill>
                  <a:srgbClr val="A50021"/>
                </a:solidFill>
              </a:rPr>
              <a:t>使新的工作成为可能”“目前一些工作的一部分适合机器学习</a:t>
            </a:r>
            <a:r>
              <a:rPr lang="en-US" dirty="0" smtClean="0">
                <a:solidFill>
                  <a:srgbClr val="A50021"/>
                </a:solidFill>
              </a:rPr>
              <a:t>,</a:t>
            </a:r>
            <a:r>
              <a:rPr lang="zh-CN" altLang="en-US" dirty="0" smtClean="0">
                <a:solidFill>
                  <a:srgbClr val="A50021"/>
                </a:solidFill>
              </a:rPr>
              <a:t>而其他部分还不适合”“机器不能完成人类的全部任务”分析阐述机器的能力不会超过人类</a:t>
            </a:r>
            <a:r>
              <a:rPr lang="en-US" dirty="0" smtClean="0">
                <a:solidFill>
                  <a:srgbClr val="A50021"/>
                </a:solidFill>
              </a:rPr>
              <a:t>;</a:t>
            </a:r>
            <a:r>
              <a:rPr lang="zh-CN" altLang="en-US" dirty="0" smtClean="0">
                <a:solidFill>
                  <a:srgbClr val="A50021"/>
                </a:solidFill>
              </a:rPr>
              <a:t>还可以结合机器和程序首先是人类设计的</a:t>
            </a:r>
            <a:r>
              <a:rPr lang="en-US" dirty="0" smtClean="0">
                <a:solidFill>
                  <a:srgbClr val="A50021"/>
                </a:solidFill>
              </a:rPr>
              <a:t>,</a:t>
            </a:r>
            <a:r>
              <a:rPr lang="zh-CN" altLang="en-US" dirty="0" smtClean="0">
                <a:solidFill>
                  <a:srgbClr val="A50021"/>
                </a:solidFill>
              </a:rPr>
              <a:t>同时机器也不具备人类所特有的情感阐述机器的能力会否超过人类尚不确定的观点。</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10761" y="1082231"/>
            <a:ext cx="7886700" cy="3000821"/>
          </a:xfrm>
          <a:prstGeom prst="rect">
            <a:avLst/>
          </a:prstGeom>
        </p:spPr>
        <p:txBody>
          <a:bodyPr wrap="square">
            <a:spAutoFit/>
          </a:bodyPr>
          <a:lstStyle/>
          <a:p>
            <a:pPr algn="just">
              <a:lnSpc>
                <a:spcPct val="150000"/>
              </a:lnSpc>
            </a:pPr>
            <a:r>
              <a:rPr lang="en-US" altLang="zh-CN" b="1" dirty="0" smtClean="0">
                <a:solidFill>
                  <a:srgbClr val="0092D7"/>
                </a:solidFill>
                <a:latin typeface="+mn-ea"/>
              </a:rPr>
              <a:t>【</a:t>
            </a:r>
            <a:r>
              <a:rPr lang="zh-CN" altLang="en-US" b="1" dirty="0" smtClean="0">
                <a:solidFill>
                  <a:srgbClr val="0092D7"/>
                </a:solidFill>
                <a:latin typeface="+mn-ea"/>
              </a:rPr>
              <a:t>常见题型</a:t>
            </a:r>
            <a:r>
              <a:rPr lang="en-US" altLang="zh-CN" b="1" dirty="0" smtClean="0">
                <a:solidFill>
                  <a:srgbClr val="0092D7"/>
                </a:solidFill>
                <a:latin typeface="+mn-ea"/>
              </a:rPr>
              <a:t>】</a:t>
            </a:r>
          </a:p>
          <a:p>
            <a:pPr algn="just">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en-US" dirty="0" smtClean="0">
                <a:solidFill>
                  <a:srgbClr val="0092D7"/>
                </a:solidFill>
              </a:rPr>
              <a:t>9]</a:t>
            </a:r>
            <a:r>
              <a:rPr lang="zh-CN" altLang="en-US" dirty="0" smtClean="0"/>
              <a:t>从以上材料看</a:t>
            </a:r>
            <a:r>
              <a:rPr lang="en-US" dirty="0" smtClean="0"/>
              <a:t>,</a:t>
            </a:r>
            <a:r>
              <a:rPr lang="zh-CN" altLang="en-US" dirty="0" smtClean="0"/>
              <a:t>下列理解和判断</a:t>
            </a:r>
            <a:r>
              <a:rPr lang="en-US" dirty="0" smtClean="0"/>
              <a:t>,</a:t>
            </a:r>
            <a:r>
              <a:rPr lang="zh-CN" altLang="en-US" dirty="0" smtClean="0"/>
              <a:t>不正确</a:t>
            </a:r>
            <a:r>
              <a:rPr lang="en-US" dirty="0" smtClean="0"/>
              <a:t>/</a:t>
            </a:r>
            <a:r>
              <a:rPr lang="zh-CN" altLang="en-US" dirty="0" smtClean="0"/>
              <a:t>正确的一项是。</a:t>
            </a:r>
          </a:p>
          <a:p>
            <a:pPr algn="just">
              <a:lnSpc>
                <a:spcPct val="150000"/>
              </a:lnSpc>
            </a:pPr>
            <a:r>
              <a:rPr lang="en-US" b="1" dirty="0" smtClean="0"/>
              <a:t>2.</a:t>
            </a:r>
            <a:r>
              <a:rPr lang="zh-CN" altLang="en-US" dirty="0" smtClean="0"/>
              <a:t>根据材料</a:t>
            </a:r>
            <a:r>
              <a:rPr lang="en-US" dirty="0" smtClean="0"/>
              <a:t>,</a:t>
            </a:r>
            <a:r>
              <a:rPr lang="zh-CN" altLang="en-US" dirty="0" smtClean="0"/>
              <a:t>下列说法不正确</a:t>
            </a:r>
            <a:r>
              <a:rPr lang="en-US" dirty="0" smtClean="0"/>
              <a:t>/</a:t>
            </a:r>
            <a:r>
              <a:rPr lang="zh-CN" altLang="en-US" dirty="0" smtClean="0"/>
              <a:t>正确的一项是。</a:t>
            </a:r>
          </a:p>
          <a:p>
            <a:pPr algn="just">
              <a:lnSpc>
                <a:spcPct val="150000"/>
              </a:lnSpc>
            </a:pPr>
            <a:r>
              <a:rPr lang="en-US" altLang="zh-CN" b="1" dirty="0" smtClean="0">
                <a:solidFill>
                  <a:srgbClr val="0092D7"/>
                </a:solidFill>
                <a:latin typeface="+mn-ea"/>
              </a:rPr>
              <a:t>【</a:t>
            </a:r>
            <a:r>
              <a:rPr lang="zh-CN" altLang="en-US" b="1" dirty="0" smtClean="0">
                <a:solidFill>
                  <a:srgbClr val="0092D7"/>
                </a:solidFill>
                <a:latin typeface="+mn-ea"/>
              </a:rPr>
              <a:t>答题思路</a:t>
            </a:r>
            <a:r>
              <a:rPr lang="en-US" altLang="zh-CN" b="1" dirty="0" smtClean="0">
                <a:solidFill>
                  <a:srgbClr val="0092D7"/>
                </a:solidFill>
                <a:latin typeface="+mn-ea"/>
              </a:rPr>
              <a:t>】</a:t>
            </a:r>
          </a:p>
          <a:p>
            <a:pPr algn="just">
              <a:lnSpc>
                <a:spcPct val="150000"/>
              </a:lnSpc>
            </a:pPr>
            <a:r>
              <a:rPr lang="zh-CN" altLang="en-US" dirty="0" smtClean="0"/>
              <a:t>     本考点以选择题形式呈现</a:t>
            </a:r>
            <a:r>
              <a:rPr lang="en-US" dirty="0" smtClean="0"/>
              <a:t>,</a:t>
            </a:r>
            <a:r>
              <a:rPr lang="zh-CN" altLang="en-US" dirty="0" smtClean="0"/>
              <a:t>要将选项的信息和材料的信息进行印证</a:t>
            </a:r>
            <a:r>
              <a:rPr lang="en-US" dirty="0" smtClean="0"/>
              <a:t>,</a:t>
            </a:r>
            <a:r>
              <a:rPr lang="zh-CN" altLang="en-US" dirty="0" smtClean="0"/>
              <a:t>然后做出判断</a:t>
            </a:r>
            <a:r>
              <a:rPr lang="en-US" dirty="0" smtClean="0"/>
              <a:t>:</a:t>
            </a:r>
            <a:endParaRPr lang="zh-CN" altLang="en-US" dirty="0" smtClean="0"/>
          </a:p>
          <a:p>
            <a:pPr algn="just">
              <a:lnSpc>
                <a:spcPct val="150000"/>
              </a:lnSpc>
            </a:pPr>
            <a:r>
              <a:rPr lang="en-US" b="1" dirty="0" smtClean="0"/>
              <a:t>1.</a:t>
            </a:r>
            <a:r>
              <a:rPr lang="zh-CN" altLang="en-US" b="1" dirty="0" smtClean="0"/>
              <a:t>审读题干。</a:t>
            </a:r>
            <a:r>
              <a:rPr lang="zh-CN" altLang="en-US" dirty="0" smtClean="0"/>
              <a:t>明确题干关键词</a:t>
            </a:r>
            <a:r>
              <a:rPr lang="en-US" dirty="0" smtClean="0"/>
              <a:t>:</a:t>
            </a:r>
            <a:r>
              <a:rPr lang="zh-CN" altLang="en-US" dirty="0" smtClean="0"/>
              <a:t>正确、不正确、符合、不符合等。</a:t>
            </a:r>
          </a:p>
        </p:txBody>
      </p:sp>
      <p:grpSp>
        <p:nvGrpSpPr>
          <p:cNvPr id="3"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a16="http://schemas.microsoft.com/office/drawing/2014/main" xmlns=""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3339376" cy="369332"/>
          </a:xfrm>
          <a:prstGeom prst="rect">
            <a:avLst/>
          </a:prstGeom>
        </p:spPr>
        <p:txBody>
          <a:bodyPr wrap="none">
            <a:spAutoFit/>
          </a:bodyPr>
          <a:lstStyle/>
          <a:p>
            <a:r>
              <a:rPr lang="zh-CN" altLang="en-US" b="1" dirty="0" smtClean="0">
                <a:solidFill>
                  <a:srgbClr val="0092D7"/>
                </a:solidFill>
              </a:rPr>
              <a:t>考点一　信息印证与判断</a:t>
            </a:r>
            <a:r>
              <a:rPr lang="en-US" b="1" dirty="0" smtClean="0">
                <a:solidFill>
                  <a:srgbClr val="0092D7"/>
                </a:solidFill>
              </a:rPr>
              <a:t>(</a:t>
            </a:r>
            <a:r>
              <a:rPr lang="zh-CN" altLang="en-US" b="1" dirty="0" smtClean="0">
                <a:solidFill>
                  <a:srgbClr val="0092D7"/>
                </a:solidFill>
              </a:rPr>
              <a:t>辨识</a:t>
            </a:r>
            <a:r>
              <a:rPr lang="en-US" b="1" dirty="0" smtClean="0">
                <a:solidFill>
                  <a:srgbClr val="0092D7"/>
                </a:solidFill>
              </a:rPr>
              <a:t>)</a:t>
            </a:r>
            <a:endParaRPr lang="zh-CN" altLang="en-US" b="1" dirty="0">
              <a:solidFill>
                <a:srgbClr val="0092D7"/>
              </a:solidFill>
            </a:endParaRP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56137" y="610461"/>
            <a:ext cx="8027378" cy="4016484"/>
          </a:xfrm>
          <a:prstGeom prst="rect">
            <a:avLst/>
          </a:prstGeom>
          <a:solidFill>
            <a:schemeClr val="bg1">
              <a:lumMod val="95000"/>
            </a:schemeClr>
          </a:solidFill>
        </p:spPr>
        <p:txBody>
          <a:bodyPr wrap="square">
            <a:spAutoFit/>
          </a:bodyPr>
          <a:lstStyle/>
          <a:p>
            <a:pPr algn="just">
              <a:lnSpc>
                <a:spcPct val="150000"/>
              </a:lnSpc>
            </a:pPr>
            <a:r>
              <a:rPr lang="en-US" altLang="zh-CN" sz="1700" b="1" dirty="0" smtClean="0">
                <a:solidFill>
                  <a:srgbClr val="0092D7"/>
                </a:solidFill>
              </a:rPr>
              <a:t>【</a:t>
            </a:r>
            <a:r>
              <a:rPr lang="zh-CN" altLang="en-US" sz="1700" b="1" dirty="0" smtClean="0">
                <a:solidFill>
                  <a:srgbClr val="0092D7"/>
                </a:solidFill>
              </a:rPr>
              <a:t>考情总结</a:t>
            </a:r>
            <a:r>
              <a:rPr lang="en-US" altLang="zh-CN" sz="1700" b="1" dirty="0" smtClean="0">
                <a:solidFill>
                  <a:srgbClr val="0092D7"/>
                </a:solidFill>
              </a:rPr>
              <a:t>】</a:t>
            </a:r>
          </a:p>
          <a:p>
            <a:pPr algn="just">
              <a:lnSpc>
                <a:spcPct val="150000"/>
              </a:lnSpc>
            </a:pPr>
            <a:r>
              <a:rPr lang="en-US" sz="1700" b="1" dirty="0" smtClean="0">
                <a:solidFill>
                  <a:srgbClr val="0092D7"/>
                </a:solidFill>
              </a:rPr>
              <a:t>1.</a:t>
            </a:r>
            <a:r>
              <a:rPr lang="en-US" altLang="zh-CN" sz="1700" b="1" dirty="0" smtClean="0">
                <a:solidFill>
                  <a:srgbClr val="0092D7"/>
                </a:solidFill>
              </a:rPr>
              <a:t>《</a:t>
            </a:r>
            <a:r>
              <a:rPr lang="zh-CN" altLang="en-US" sz="1700" b="1" dirty="0" smtClean="0">
                <a:solidFill>
                  <a:srgbClr val="0092D7"/>
                </a:solidFill>
              </a:rPr>
              <a:t>考试纲要</a:t>
            </a:r>
            <a:r>
              <a:rPr lang="en-US" altLang="zh-CN" sz="1700" b="1" dirty="0" smtClean="0">
                <a:solidFill>
                  <a:srgbClr val="0092D7"/>
                </a:solidFill>
              </a:rPr>
              <a:t>》</a:t>
            </a:r>
            <a:r>
              <a:rPr lang="zh-CN" altLang="en-US" sz="1700" b="1" dirty="0" smtClean="0">
                <a:solidFill>
                  <a:srgbClr val="0092D7"/>
                </a:solidFill>
              </a:rPr>
              <a:t>规定</a:t>
            </a:r>
            <a:r>
              <a:rPr lang="en-US" sz="1700" b="1" dirty="0" smtClean="0">
                <a:solidFill>
                  <a:srgbClr val="0092D7"/>
                </a:solidFill>
              </a:rPr>
              <a:t>:</a:t>
            </a:r>
            <a:r>
              <a:rPr lang="zh-CN" altLang="en-US" sz="1700" dirty="0" smtClean="0"/>
              <a:t>领会由多种材料组合、较为复杂的非连续性文本的意思</a:t>
            </a:r>
            <a:r>
              <a:rPr lang="en-US" sz="1700" dirty="0" smtClean="0"/>
              <a:t>,</a:t>
            </a:r>
            <a:r>
              <a:rPr lang="zh-CN" altLang="en-US" sz="1700" dirty="0" smtClean="0"/>
              <a:t>得出有意义的结论。</a:t>
            </a:r>
          </a:p>
          <a:p>
            <a:pPr algn="just">
              <a:lnSpc>
                <a:spcPct val="150000"/>
              </a:lnSpc>
            </a:pPr>
            <a:r>
              <a:rPr lang="en-US" sz="1700" b="1" dirty="0" smtClean="0">
                <a:solidFill>
                  <a:srgbClr val="0092D7"/>
                </a:solidFill>
              </a:rPr>
              <a:t>2.</a:t>
            </a:r>
            <a:r>
              <a:rPr lang="zh-CN" altLang="en-US" sz="1700" b="1" dirty="0" smtClean="0">
                <a:solidFill>
                  <a:srgbClr val="0092D7"/>
                </a:solidFill>
              </a:rPr>
              <a:t>考查情况</a:t>
            </a:r>
            <a:r>
              <a:rPr lang="en-US" sz="1700" b="1" dirty="0" smtClean="0">
                <a:solidFill>
                  <a:srgbClr val="0092D7"/>
                </a:solidFill>
              </a:rPr>
              <a:t>:</a:t>
            </a:r>
            <a:r>
              <a:rPr lang="zh-CN" altLang="en-US" sz="1700" dirty="0" smtClean="0"/>
              <a:t>我省</a:t>
            </a:r>
            <a:r>
              <a:rPr lang="en-US" sz="1700" dirty="0" smtClean="0"/>
              <a:t>2019</a:t>
            </a:r>
            <a:r>
              <a:rPr lang="zh-CN" altLang="en-US" sz="1700" dirty="0" smtClean="0"/>
              <a:t>年</a:t>
            </a:r>
            <a:r>
              <a:rPr lang="en-US" altLang="zh-CN" sz="1700" dirty="0" smtClean="0"/>
              <a:t>《</a:t>
            </a:r>
            <a:r>
              <a:rPr lang="zh-CN" altLang="en-US" sz="1700" dirty="0" smtClean="0"/>
              <a:t>考试纲要</a:t>
            </a:r>
            <a:r>
              <a:rPr lang="en-US" altLang="zh-CN" sz="1700" dirty="0" smtClean="0"/>
              <a:t>》</a:t>
            </a:r>
            <a:r>
              <a:rPr lang="zh-CN" altLang="en-US" sz="1700" dirty="0" smtClean="0"/>
              <a:t>首次将非连续性文本的考查列入考纲</a:t>
            </a:r>
            <a:r>
              <a:rPr lang="en-US" sz="1700" dirty="0" smtClean="0"/>
              <a:t>,</a:t>
            </a:r>
            <a:r>
              <a:rPr lang="zh-CN" altLang="en-US" sz="1700" dirty="0" smtClean="0"/>
              <a:t>并在当年中考首次进行考查。</a:t>
            </a:r>
          </a:p>
          <a:p>
            <a:pPr algn="just">
              <a:lnSpc>
                <a:spcPct val="150000"/>
              </a:lnSpc>
            </a:pPr>
            <a:r>
              <a:rPr lang="en-US" sz="1700" b="1" dirty="0" smtClean="0">
                <a:solidFill>
                  <a:srgbClr val="0092D7"/>
                </a:solidFill>
              </a:rPr>
              <a:t>3.</a:t>
            </a:r>
            <a:r>
              <a:rPr lang="zh-CN" altLang="en-US" sz="1700" b="1" dirty="0" smtClean="0">
                <a:solidFill>
                  <a:srgbClr val="0092D7"/>
                </a:solidFill>
              </a:rPr>
              <a:t>选材</a:t>
            </a:r>
            <a:r>
              <a:rPr lang="en-US" sz="1700" b="1" dirty="0" smtClean="0">
                <a:solidFill>
                  <a:srgbClr val="0092D7"/>
                </a:solidFill>
              </a:rPr>
              <a:t>:</a:t>
            </a:r>
            <a:r>
              <a:rPr lang="en-US" sz="1700" dirty="0" smtClean="0"/>
              <a:t>2019</a:t>
            </a:r>
            <a:r>
              <a:rPr lang="zh-CN" altLang="en-US" sz="1700" dirty="0" smtClean="0"/>
              <a:t>年选取了与“机器学习”相关的三则材料</a:t>
            </a:r>
            <a:r>
              <a:rPr lang="en-US" sz="1700" dirty="0" smtClean="0"/>
              <a:t>,</a:t>
            </a:r>
            <a:r>
              <a:rPr lang="zh-CN" altLang="en-US" sz="1700" dirty="0" smtClean="0"/>
              <a:t>属科技类材料</a:t>
            </a:r>
            <a:r>
              <a:rPr lang="en-US" sz="1700" dirty="0" smtClean="0"/>
              <a:t>,</a:t>
            </a:r>
            <a:r>
              <a:rPr lang="zh-CN" altLang="en-US" sz="1700" dirty="0" smtClean="0"/>
              <a:t>在文体上倾向于说明性。</a:t>
            </a:r>
          </a:p>
          <a:p>
            <a:pPr algn="just">
              <a:lnSpc>
                <a:spcPct val="150000"/>
              </a:lnSpc>
            </a:pPr>
            <a:r>
              <a:rPr lang="en-US" sz="1700" b="1" dirty="0" smtClean="0">
                <a:solidFill>
                  <a:srgbClr val="0092D7"/>
                </a:solidFill>
              </a:rPr>
              <a:t>4.</a:t>
            </a:r>
            <a:r>
              <a:rPr lang="zh-CN" altLang="en-US" sz="1700" b="1" dirty="0" smtClean="0">
                <a:solidFill>
                  <a:srgbClr val="0092D7"/>
                </a:solidFill>
              </a:rPr>
              <a:t>分值题量</a:t>
            </a:r>
            <a:r>
              <a:rPr lang="en-US" sz="1700" b="1" dirty="0" smtClean="0">
                <a:solidFill>
                  <a:srgbClr val="0092D7"/>
                </a:solidFill>
              </a:rPr>
              <a:t>:</a:t>
            </a:r>
            <a:r>
              <a:rPr lang="zh-CN" altLang="en-US" sz="1700" dirty="0" smtClean="0"/>
              <a:t>共</a:t>
            </a:r>
            <a:r>
              <a:rPr lang="en-US" sz="1700" dirty="0" smtClean="0"/>
              <a:t>4</a:t>
            </a:r>
            <a:r>
              <a:rPr lang="zh-CN" altLang="en-US" sz="1700" dirty="0" smtClean="0"/>
              <a:t>题</a:t>
            </a:r>
            <a:r>
              <a:rPr lang="en-US" sz="1700" dirty="0" smtClean="0"/>
              <a:t>,</a:t>
            </a:r>
            <a:r>
              <a:rPr lang="zh-CN" altLang="en-US" sz="1700" dirty="0" smtClean="0"/>
              <a:t>分值高达</a:t>
            </a:r>
            <a:r>
              <a:rPr lang="en-US" sz="1700" dirty="0" smtClean="0"/>
              <a:t>18</a:t>
            </a:r>
            <a:r>
              <a:rPr lang="zh-CN" altLang="en-US" sz="1700" dirty="0" smtClean="0"/>
              <a:t>分</a:t>
            </a:r>
            <a:r>
              <a:rPr lang="en-US" sz="1700" dirty="0" smtClean="0"/>
              <a:t>,</a:t>
            </a:r>
            <a:r>
              <a:rPr lang="zh-CN" altLang="en-US" sz="1700" dirty="0" smtClean="0"/>
              <a:t>占阅读部分</a:t>
            </a:r>
            <a:r>
              <a:rPr lang="en-US" sz="1700" dirty="0" smtClean="0"/>
              <a:t>(55</a:t>
            </a:r>
            <a:r>
              <a:rPr lang="zh-CN" altLang="en-US" sz="1700" dirty="0" smtClean="0"/>
              <a:t>分</a:t>
            </a:r>
            <a:r>
              <a:rPr lang="en-US" sz="1700" dirty="0" smtClean="0"/>
              <a:t>)</a:t>
            </a:r>
            <a:r>
              <a:rPr lang="zh-CN" altLang="en-US" sz="1700" dirty="0" smtClean="0"/>
              <a:t>的近三分之一。</a:t>
            </a:r>
          </a:p>
          <a:p>
            <a:pPr algn="just">
              <a:lnSpc>
                <a:spcPct val="150000"/>
              </a:lnSpc>
            </a:pPr>
            <a:r>
              <a:rPr lang="en-US" sz="1700" b="1" dirty="0" smtClean="0">
                <a:solidFill>
                  <a:srgbClr val="0092D7"/>
                </a:solidFill>
              </a:rPr>
              <a:t>5.</a:t>
            </a:r>
            <a:r>
              <a:rPr lang="zh-CN" altLang="en-US" sz="1700" b="1" dirty="0" smtClean="0">
                <a:solidFill>
                  <a:srgbClr val="0092D7"/>
                </a:solidFill>
              </a:rPr>
              <a:t>考点</a:t>
            </a:r>
            <a:r>
              <a:rPr lang="en-US" sz="1700" b="1" dirty="0" smtClean="0">
                <a:solidFill>
                  <a:srgbClr val="0092D7"/>
                </a:solidFill>
              </a:rPr>
              <a:t>:</a:t>
            </a:r>
            <a:r>
              <a:rPr lang="zh-CN" altLang="en-US" sz="1700" dirty="0" smtClean="0"/>
              <a:t>共涉及信息印证与判断、领会文本意思、说明方法及其作用、拓展探究</a:t>
            </a:r>
            <a:r>
              <a:rPr lang="en-US" sz="1700" dirty="0" smtClean="0"/>
              <a:t>4</a:t>
            </a:r>
            <a:r>
              <a:rPr lang="zh-CN" altLang="en-US" sz="1700" dirty="0" smtClean="0"/>
              <a:t>个考点。</a:t>
            </a:r>
            <a:endParaRPr lang="zh-CN" altLang="en-US" sz="1700" dirty="0"/>
          </a:p>
        </p:txBody>
      </p:sp>
      <p:sp>
        <p:nvSpPr>
          <p:cNvPr id="3" name="矩形 2"/>
          <p:cNvSpPr/>
          <p:nvPr/>
        </p:nvSpPr>
        <p:spPr>
          <a:xfrm>
            <a:off x="788993" y="268138"/>
            <a:ext cx="1569660" cy="369332"/>
          </a:xfrm>
          <a:prstGeom prst="rect">
            <a:avLst/>
          </a:prstGeom>
        </p:spPr>
        <p:txBody>
          <a:bodyPr wrap="none">
            <a:spAutoFit/>
          </a:bodyPr>
          <a:lstStyle/>
          <a:p>
            <a:r>
              <a:rPr lang="zh-CN" altLang="en-US" b="1" dirty="0" smtClean="0">
                <a:solidFill>
                  <a:srgbClr val="0092D7"/>
                </a:solidFill>
              </a:rPr>
              <a:t>备考知识清单</a:t>
            </a:r>
            <a:endParaRPr lang="zh-CN" altLang="en-US" b="1" dirty="0">
              <a:solidFill>
                <a:srgbClr val="0092D7"/>
              </a:solidFill>
            </a:endParaRPr>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99059"/>
            <a:ext cx="7886700" cy="4247317"/>
          </a:xfrm>
          <a:prstGeom prst="rect">
            <a:avLst/>
          </a:prstGeom>
        </p:spPr>
        <p:txBody>
          <a:bodyPr wrap="square">
            <a:spAutoFit/>
          </a:bodyPr>
          <a:lstStyle/>
          <a:p>
            <a:pPr algn="just">
              <a:lnSpc>
                <a:spcPct val="150000"/>
              </a:lnSpc>
            </a:pPr>
            <a:r>
              <a:rPr lang="en-US" b="1" dirty="0" smtClean="0"/>
              <a:t>2.</a:t>
            </a:r>
            <a:r>
              <a:rPr lang="zh-CN" altLang="en-US" b="1" dirty="0" smtClean="0"/>
              <a:t>阅读选项</a:t>
            </a:r>
            <a:r>
              <a:rPr lang="en-US" b="1" dirty="0" smtClean="0"/>
              <a:t>,</a:t>
            </a:r>
            <a:r>
              <a:rPr lang="zh-CN" altLang="en-US" b="1" dirty="0" smtClean="0"/>
              <a:t>关注用词。</a:t>
            </a:r>
            <a:r>
              <a:rPr lang="zh-CN" altLang="en-US" dirty="0" smtClean="0"/>
              <a:t>关注选项中的限制性、修饰性词语</a:t>
            </a:r>
            <a:r>
              <a:rPr lang="en-US" dirty="0" smtClean="0"/>
              <a:t>,</a:t>
            </a:r>
            <a:r>
              <a:rPr lang="zh-CN" altLang="en-US" dirty="0" smtClean="0"/>
              <a:t>尤其是表示时间、数量、肯定否定、程度等词语。如</a:t>
            </a:r>
            <a:r>
              <a:rPr lang="en-US" dirty="0" smtClean="0"/>
              <a:t>:</a:t>
            </a:r>
            <a:r>
              <a:rPr lang="zh-CN" altLang="en-US" dirty="0" smtClean="0"/>
              <a:t>都、全部、基本上、一部分、几乎、完全、至少、不超过等。</a:t>
            </a:r>
          </a:p>
          <a:p>
            <a:pPr algn="just">
              <a:lnSpc>
                <a:spcPct val="150000"/>
              </a:lnSpc>
            </a:pPr>
            <a:r>
              <a:rPr lang="en-US" b="1" dirty="0" smtClean="0"/>
              <a:t>3.</a:t>
            </a:r>
            <a:r>
              <a:rPr lang="zh-CN" altLang="en-US" b="1" dirty="0" smtClean="0"/>
              <a:t>筛选信息出处。</a:t>
            </a:r>
            <a:r>
              <a:rPr lang="zh-CN" altLang="en-US" dirty="0" smtClean="0"/>
              <a:t>通读文章</a:t>
            </a:r>
            <a:r>
              <a:rPr lang="en-US" dirty="0" smtClean="0"/>
              <a:t>,</a:t>
            </a:r>
            <a:r>
              <a:rPr lang="zh-CN" altLang="en-US" dirty="0" smtClean="0"/>
              <a:t>在文本中找到每个选项的出处</a:t>
            </a:r>
            <a:r>
              <a:rPr lang="en-US" dirty="0" smtClean="0"/>
              <a:t>,</a:t>
            </a:r>
            <a:r>
              <a:rPr lang="zh-CN" altLang="en-US" dirty="0" smtClean="0"/>
              <a:t>在原文中圈画标记。</a:t>
            </a:r>
          </a:p>
          <a:p>
            <a:pPr algn="just">
              <a:lnSpc>
                <a:spcPct val="150000"/>
              </a:lnSpc>
            </a:pPr>
            <a:r>
              <a:rPr lang="en-US" b="1" dirty="0" smtClean="0"/>
              <a:t>4.</a:t>
            </a:r>
            <a:r>
              <a:rPr lang="zh-CN" altLang="en-US" b="1" dirty="0" smtClean="0"/>
              <a:t>比对</a:t>
            </a:r>
            <a:r>
              <a:rPr lang="en-US" b="1" dirty="0" smtClean="0"/>
              <a:t>,</a:t>
            </a:r>
            <a:r>
              <a:rPr lang="zh-CN" altLang="en-US" b="1" dirty="0" smtClean="0"/>
              <a:t>找差异。</a:t>
            </a:r>
            <a:r>
              <a:rPr lang="zh-CN" altLang="en-US" dirty="0" smtClean="0"/>
              <a:t>比较选项和原文的差别</a:t>
            </a:r>
            <a:r>
              <a:rPr lang="en-US" dirty="0" smtClean="0"/>
              <a:t>;</a:t>
            </a:r>
            <a:r>
              <a:rPr lang="zh-CN" altLang="en-US" dirty="0" smtClean="0"/>
              <a:t>当找不到与选项对应的原句时</a:t>
            </a:r>
            <a:r>
              <a:rPr lang="en-US" dirty="0" smtClean="0"/>
              <a:t>,</a:t>
            </a:r>
            <a:r>
              <a:rPr lang="zh-CN" altLang="en-US" dirty="0" smtClean="0"/>
              <a:t>就要结合原文与其关联的段落或句子</a:t>
            </a:r>
            <a:r>
              <a:rPr lang="en-US" dirty="0" smtClean="0"/>
              <a:t>,</a:t>
            </a:r>
            <a:r>
              <a:rPr lang="zh-CN" altLang="en-US" dirty="0" smtClean="0"/>
              <a:t>再进行对比辨析。</a:t>
            </a:r>
          </a:p>
          <a:p>
            <a:pPr algn="just">
              <a:lnSpc>
                <a:spcPct val="150000"/>
              </a:lnSpc>
            </a:pPr>
            <a:r>
              <a:rPr lang="en-US" b="1" dirty="0" smtClean="0"/>
              <a:t>5.</a:t>
            </a:r>
            <a:r>
              <a:rPr lang="zh-CN" altLang="en-US" b="1" dirty="0" smtClean="0"/>
              <a:t>注意常见陷阱。</a:t>
            </a:r>
            <a:r>
              <a:rPr lang="zh-CN" altLang="en-US" dirty="0" smtClean="0"/>
              <a:t>比较时要注意</a:t>
            </a:r>
            <a:r>
              <a:rPr lang="en-US" dirty="0" smtClean="0"/>
              <a:t>:</a:t>
            </a:r>
            <a:endParaRPr lang="zh-CN" altLang="en-US" dirty="0" smtClean="0"/>
          </a:p>
          <a:p>
            <a:pPr algn="just">
              <a:lnSpc>
                <a:spcPct val="150000"/>
              </a:lnSpc>
            </a:pPr>
            <a:r>
              <a:rPr lang="en-US" dirty="0" smtClean="0"/>
              <a:t>(1)</a:t>
            </a:r>
            <a:r>
              <a:rPr lang="zh-CN" altLang="en-US" dirty="0" smtClean="0"/>
              <a:t>有无偷换概念、以偏概全、混淆时态、答非所问、无中生有、强加因果等问题。</a:t>
            </a:r>
          </a:p>
          <a:p>
            <a:pPr algn="just">
              <a:lnSpc>
                <a:spcPct val="150000"/>
              </a:lnSpc>
            </a:pPr>
            <a:r>
              <a:rPr lang="en-US" dirty="0" smtClean="0"/>
              <a:t>(2)</a:t>
            </a:r>
            <a:r>
              <a:rPr lang="zh-CN" altLang="en-US" dirty="0" smtClean="0"/>
              <a:t>注意概念范围的大小</a:t>
            </a:r>
            <a:r>
              <a:rPr lang="en-US" dirty="0" smtClean="0"/>
              <a:t>,</a:t>
            </a:r>
            <a:r>
              <a:rPr lang="zh-CN" altLang="en-US" dirty="0" smtClean="0"/>
              <a:t>注意事件因果的偏与全</a:t>
            </a:r>
            <a:r>
              <a:rPr lang="en-US" dirty="0" smtClean="0"/>
              <a:t>,</a:t>
            </a:r>
            <a:r>
              <a:rPr lang="zh-CN" altLang="en-US" dirty="0" smtClean="0"/>
              <a:t>注意语气的肯定与推测。</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6081" y="458096"/>
            <a:ext cx="7730359" cy="874407"/>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七</a:t>
            </a:r>
            <a:r>
              <a:rPr lang="en-US" dirty="0" smtClean="0"/>
              <a:t>):</a:t>
            </a:r>
            <a:r>
              <a:rPr lang="zh-CN" altLang="en-US" dirty="0" smtClean="0"/>
              <a:t>第一题</a:t>
            </a:r>
            <a:r>
              <a:rPr lang="en-US" dirty="0" smtClean="0"/>
              <a:t>3</a:t>
            </a:r>
            <a:r>
              <a:rPr lang="zh-CN" altLang="en-US" dirty="0" smtClean="0"/>
              <a:t>小题、第三题</a:t>
            </a:r>
            <a:r>
              <a:rPr lang="en-US" dirty="0" smtClean="0"/>
              <a:t>1</a:t>
            </a:r>
            <a:r>
              <a:rPr lang="zh-CN" altLang="en-US" dirty="0" smtClean="0"/>
              <a:t>小题、第四题</a:t>
            </a:r>
            <a:r>
              <a:rPr lang="en-US" dirty="0" smtClean="0"/>
              <a:t>1</a:t>
            </a:r>
            <a:r>
              <a:rPr lang="zh-CN" altLang="en-US" dirty="0" smtClean="0"/>
              <a:t>小题、第六题</a:t>
            </a:r>
            <a:r>
              <a:rPr lang="en-US" dirty="0" smtClean="0"/>
              <a:t>2</a:t>
            </a:r>
            <a:r>
              <a:rPr lang="zh-CN" altLang="en-US" dirty="0" smtClean="0"/>
              <a:t>小题、第七题</a:t>
            </a:r>
            <a:r>
              <a:rPr lang="en-US" dirty="0" smtClean="0"/>
              <a:t>1</a:t>
            </a:r>
            <a:r>
              <a:rPr lang="zh-CN" altLang="en-US" dirty="0" smtClean="0"/>
              <a:t>小题、第八题</a:t>
            </a:r>
            <a:r>
              <a:rPr lang="en-US" dirty="0" smtClean="0"/>
              <a:t>1</a:t>
            </a:r>
            <a:r>
              <a:rPr lang="zh-CN" altLang="en-US" dirty="0" smtClean="0"/>
              <a:t>小题、第九题</a:t>
            </a:r>
            <a:r>
              <a:rPr lang="en-US" dirty="0" smtClean="0"/>
              <a:t>1</a:t>
            </a:r>
            <a:r>
              <a:rPr lang="zh-CN" altLang="en-US" dirty="0" smtClean="0"/>
              <a:t>小题、第十二题</a:t>
            </a:r>
            <a:r>
              <a:rPr lang="en-US" dirty="0" smtClean="0"/>
              <a:t>1</a:t>
            </a:r>
            <a:r>
              <a:rPr lang="zh-CN" altLang="en-US" dirty="0" smtClean="0"/>
              <a:t>小题</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9740" y="787942"/>
            <a:ext cx="7886700" cy="2120902"/>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en-US" dirty="0" smtClean="0">
                <a:solidFill>
                  <a:srgbClr val="0092D7"/>
                </a:solidFill>
              </a:rPr>
              <a:t>10]</a:t>
            </a:r>
            <a:r>
              <a:rPr lang="zh-CN" altLang="en-US" dirty="0" smtClean="0"/>
              <a:t>请根据以上材料</a:t>
            </a:r>
            <a:r>
              <a:rPr lang="en-US" dirty="0" smtClean="0"/>
              <a:t>,</a:t>
            </a:r>
            <a:r>
              <a:rPr lang="zh-CN" altLang="en-US" dirty="0" smtClean="0"/>
              <a:t>用简明的语言对“</a:t>
            </a:r>
            <a:r>
              <a:rPr lang="en-US" dirty="0" smtClean="0"/>
              <a:t>××</a:t>
            </a:r>
            <a:r>
              <a:rPr lang="zh-CN" altLang="en-US" dirty="0" smtClean="0"/>
              <a:t>”作出解释。</a:t>
            </a:r>
          </a:p>
          <a:p>
            <a:pPr algn="just">
              <a:lnSpc>
                <a:spcPct val="150000"/>
              </a:lnSpc>
            </a:pPr>
            <a:r>
              <a:rPr lang="en-US" b="1" dirty="0" smtClean="0"/>
              <a:t>2.</a:t>
            </a:r>
            <a:r>
              <a:rPr lang="zh-CN" altLang="en-US" dirty="0" smtClean="0"/>
              <a:t>根据各个材料内容</a:t>
            </a:r>
            <a:r>
              <a:rPr lang="en-US" dirty="0" smtClean="0"/>
              <a:t>,</a:t>
            </a:r>
            <a:r>
              <a:rPr lang="zh-CN" altLang="en-US" dirty="0" smtClean="0"/>
              <a:t>给“</a:t>
            </a:r>
            <a:r>
              <a:rPr lang="en-US" dirty="0" smtClean="0"/>
              <a:t>××</a:t>
            </a:r>
            <a:r>
              <a:rPr lang="zh-CN" altLang="en-US" dirty="0" smtClean="0"/>
              <a:t>”下定义。</a:t>
            </a:r>
          </a:p>
          <a:p>
            <a:pPr algn="just">
              <a:lnSpc>
                <a:spcPct val="150000"/>
              </a:lnSpc>
            </a:pPr>
            <a:r>
              <a:rPr lang="en-US" b="1" dirty="0" smtClean="0"/>
              <a:t>3.</a:t>
            </a:r>
            <a:r>
              <a:rPr lang="zh-CN" altLang="en-US" dirty="0" smtClean="0"/>
              <a:t>文中的加点词“</a:t>
            </a:r>
            <a:r>
              <a:rPr lang="en-US" dirty="0" smtClean="0"/>
              <a:t>××</a:t>
            </a:r>
            <a:r>
              <a:rPr lang="zh-CN" altLang="en-US" dirty="0" smtClean="0"/>
              <a:t>”有什么含义</a:t>
            </a:r>
            <a:r>
              <a:rPr lang="en-US" dirty="0" smtClean="0"/>
              <a:t>?</a:t>
            </a:r>
            <a:endParaRPr lang="zh-CN" altLang="en-US" dirty="0" smtClean="0"/>
          </a:p>
          <a:p>
            <a:pPr algn="just">
              <a:lnSpc>
                <a:spcPct val="150000"/>
              </a:lnSpc>
            </a:pPr>
            <a:r>
              <a:rPr lang="en-US" b="1" dirty="0" smtClean="0"/>
              <a:t>4.</a:t>
            </a:r>
            <a:r>
              <a:rPr lang="en-US" dirty="0" smtClean="0"/>
              <a:t> </a:t>
            </a:r>
            <a:r>
              <a:rPr lang="en-US" altLang="zh-CN" dirty="0" smtClean="0"/>
              <a:t>……</a:t>
            </a:r>
            <a:r>
              <a:rPr lang="zh-CN" altLang="en-US" dirty="0" smtClean="0"/>
              <a:t>的原因是什么</a:t>
            </a:r>
            <a:r>
              <a:rPr lang="en-US" dirty="0" smtClean="0"/>
              <a:t>/</a:t>
            </a:r>
            <a:r>
              <a:rPr lang="zh-CN" altLang="en-US" dirty="0" smtClean="0"/>
              <a:t>材料</a:t>
            </a:r>
            <a:r>
              <a:rPr lang="en-US" dirty="0" smtClean="0"/>
              <a:t>×</a:t>
            </a:r>
            <a:r>
              <a:rPr lang="zh-CN" altLang="en-US" dirty="0" smtClean="0"/>
              <a:t>为什么说</a:t>
            </a:r>
            <a:r>
              <a:rPr lang="en-US" altLang="zh-CN" dirty="0" smtClean="0"/>
              <a:t>……</a:t>
            </a:r>
          </a:p>
        </p:txBody>
      </p:sp>
      <p:sp>
        <p:nvSpPr>
          <p:cNvPr id="3" name="矩形 2"/>
          <p:cNvSpPr/>
          <p:nvPr/>
        </p:nvSpPr>
        <p:spPr>
          <a:xfrm>
            <a:off x="885217" y="369099"/>
            <a:ext cx="3339376" cy="369332"/>
          </a:xfrm>
          <a:prstGeom prst="rect">
            <a:avLst/>
          </a:prstGeom>
        </p:spPr>
        <p:txBody>
          <a:bodyPr wrap="none">
            <a:spAutoFit/>
          </a:bodyPr>
          <a:lstStyle/>
          <a:p>
            <a:r>
              <a:rPr lang="zh-CN" altLang="en-US" b="1" dirty="0" smtClean="0">
                <a:solidFill>
                  <a:srgbClr val="0092D7"/>
                </a:solidFill>
              </a:rPr>
              <a:t>考点二　领会文本的意思</a:t>
            </a:r>
            <a:r>
              <a:rPr lang="en-US" b="1" dirty="0" smtClean="0">
                <a:solidFill>
                  <a:srgbClr val="0092D7"/>
                </a:solidFill>
              </a:rPr>
              <a:t>(</a:t>
            </a:r>
            <a:r>
              <a:rPr lang="zh-CN" altLang="en-US" b="1" dirty="0" smtClean="0">
                <a:solidFill>
                  <a:srgbClr val="0092D7"/>
                </a:solidFill>
              </a:rPr>
              <a:t>分析</a:t>
            </a:r>
            <a:r>
              <a:rPr lang="en-US" b="1" dirty="0" smtClean="0">
                <a:solidFill>
                  <a:srgbClr val="0092D7"/>
                </a:solidFill>
              </a:rPr>
              <a:t>)</a:t>
            </a:r>
            <a:endParaRPr lang="zh-CN" altLang="en-US" b="1" dirty="0">
              <a:solidFill>
                <a:srgbClr val="0092D7"/>
              </a:solidFill>
            </a:endParaRP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3104" y="272935"/>
            <a:ext cx="8012523" cy="216982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nSpc>
                <a:spcPct val="150000"/>
              </a:lnSpc>
            </a:pPr>
            <a:r>
              <a:rPr lang="en-US" b="1" dirty="0" smtClean="0"/>
              <a:t>1.</a:t>
            </a:r>
            <a:r>
              <a:rPr lang="zh-CN" altLang="en-US" b="1" dirty="0" smtClean="0"/>
              <a:t>给概念下定义</a:t>
            </a:r>
          </a:p>
          <a:p>
            <a:pPr>
              <a:lnSpc>
                <a:spcPct val="150000"/>
              </a:lnSpc>
            </a:pPr>
            <a:r>
              <a:rPr lang="en-US" dirty="0" smtClean="0"/>
              <a:t>(1)</a:t>
            </a:r>
            <a:r>
              <a:rPr lang="zh-CN" altLang="en-US" dirty="0" smtClean="0"/>
              <a:t>“下定义”是指用简洁明确的语言对事物的本质特征作概括说明。</a:t>
            </a:r>
          </a:p>
          <a:p>
            <a:pPr>
              <a:lnSpc>
                <a:spcPct val="150000"/>
              </a:lnSpc>
            </a:pPr>
            <a:r>
              <a:rPr lang="en-US" dirty="0" smtClean="0"/>
              <a:t>(2)</a:t>
            </a:r>
            <a:r>
              <a:rPr lang="zh-CN" altLang="en-US" dirty="0" smtClean="0"/>
              <a:t>与“作诠释”的区别</a:t>
            </a:r>
            <a:r>
              <a:rPr lang="en-US" dirty="0" smtClean="0"/>
              <a:t>:</a:t>
            </a:r>
            <a:r>
              <a:rPr lang="zh-CN" altLang="en-US" dirty="0" smtClean="0"/>
              <a:t>下定义要求完整地揭示对象的全部内涵</a:t>
            </a:r>
            <a:r>
              <a:rPr lang="en-US" dirty="0" smtClean="0"/>
              <a:t>;</a:t>
            </a:r>
            <a:r>
              <a:rPr lang="zh-CN" altLang="en-US" dirty="0" smtClean="0"/>
              <a:t>而作诠释并不要求完整</a:t>
            </a:r>
            <a:r>
              <a:rPr lang="en-US" dirty="0" smtClean="0"/>
              <a:t>,</a:t>
            </a:r>
            <a:r>
              <a:rPr lang="zh-CN" altLang="en-US" dirty="0" smtClean="0"/>
              <a:t>只要揭示概念的一部分内涵就可以了。</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3615" y="430590"/>
            <a:ext cx="8012523" cy="3000821"/>
          </a:xfrm>
          <a:prstGeom prst="rect">
            <a:avLst/>
          </a:prstGeom>
        </p:spPr>
        <p:txBody>
          <a:bodyPr wrap="square">
            <a:spAutoFit/>
          </a:bodyPr>
          <a:lstStyle/>
          <a:p>
            <a:pPr>
              <a:lnSpc>
                <a:spcPct val="150000"/>
              </a:lnSpc>
            </a:pPr>
            <a:r>
              <a:rPr lang="en-US" dirty="0" smtClean="0"/>
              <a:t>(3)</a:t>
            </a:r>
            <a:r>
              <a:rPr lang="zh-CN" altLang="en-US" dirty="0" smtClean="0"/>
              <a:t>从逻辑上讲</a:t>
            </a:r>
            <a:r>
              <a:rPr lang="en-US" dirty="0" smtClean="0"/>
              <a:t>,</a:t>
            </a:r>
            <a:r>
              <a:rPr lang="zh-CN" altLang="en-US" dirty="0" smtClean="0"/>
              <a:t>这类试题答案的逻辑形式一般是</a:t>
            </a:r>
            <a:r>
              <a:rPr lang="en-US" dirty="0" smtClean="0"/>
              <a:t>:</a:t>
            </a:r>
            <a:r>
              <a:rPr lang="zh-CN" altLang="en-US" dirty="0" smtClean="0"/>
              <a:t>被定义的概念</a:t>
            </a:r>
            <a:r>
              <a:rPr lang="en-US" dirty="0" smtClean="0"/>
              <a:t>=</a:t>
            </a:r>
            <a:r>
              <a:rPr lang="zh-CN" altLang="en-US" dirty="0" smtClean="0"/>
              <a:t>种差</a:t>
            </a:r>
            <a:r>
              <a:rPr lang="en-US" dirty="0" smtClean="0"/>
              <a:t>+</a:t>
            </a:r>
            <a:r>
              <a:rPr lang="zh-CN" altLang="en-US" dirty="0" smtClean="0"/>
              <a:t>属概念</a:t>
            </a:r>
          </a:p>
          <a:p>
            <a:pPr>
              <a:lnSpc>
                <a:spcPct val="150000"/>
              </a:lnSpc>
            </a:pPr>
            <a:r>
              <a:rPr lang="en-US" dirty="0" smtClean="0"/>
              <a:t>①</a:t>
            </a:r>
            <a:r>
              <a:rPr lang="zh-CN" altLang="en-US" dirty="0" smtClean="0"/>
              <a:t>第一步是找出被定义概念的属概念</a:t>
            </a:r>
            <a:r>
              <a:rPr lang="en-US" dirty="0" smtClean="0"/>
              <a:t>;</a:t>
            </a:r>
            <a:endParaRPr lang="zh-CN" altLang="en-US" dirty="0" smtClean="0"/>
          </a:p>
          <a:p>
            <a:pPr>
              <a:lnSpc>
                <a:spcPct val="150000"/>
              </a:lnSpc>
            </a:pPr>
            <a:r>
              <a:rPr lang="en-US" dirty="0" smtClean="0"/>
              <a:t>②</a:t>
            </a:r>
            <a:r>
              <a:rPr lang="zh-CN" altLang="en-US" dirty="0" smtClean="0"/>
              <a:t>接着找出种差所属的各项内容</a:t>
            </a:r>
            <a:r>
              <a:rPr lang="en-US" dirty="0" smtClean="0"/>
              <a:t>;</a:t>
            </a:r>
            <a:endParaRPr lang="zh-CN" altLang="en-US" dirty="0" smtClean="0"/>
          </a:p>
          <a:p>
            <a:pPr>
              <a:lnSpc>
                <a:spcPct val="150000"/>
              </a:lnSpc>
            </a:pPr>
            <a:r>
              <a:rPr lang="en-US" dirty="0" smtClean="0"/>
              <a:t>③</a:t>
            </a:r>
            <a:r>
              <a:rPr lang="zh-CN" altLang="en-US" dirty="0" smtClean="0"/>
              <a:t>最后再按照多层定语的排列方式将这些信息恰当地组合成一句话即可。</a:t>
            </a:r>
          </a:p>
          <a:p>
            <a:pPr>
              <a:lnSpc>
                <a:spcPct val="150000"/>
              </a:lnSpc>
            </a:pPr>
            <a:r>
              <a:rPr lang="zh-CN" altLang="en-US" dirty="0" smtClean="0"/>
              <a:t>答题模式</a:t>
            </a:r>
            <a:r>
              <a:rPr lang="en-US" dirty="0" smtClean="0"/>
              <a:t>:a</a:t>
            </a:r>
            <a:r>
              <a:rPr lang="zh-CN" altLang="en-US" dirty="0" smtClean="0"/>
              <a:t>是</a:t>
            </a:r>
            <a:r>
              <a:rPr lang="en-US" altLang="zh-CN" dirty="0" smtClean="0"/>
              <a:t>……</a:t>
            </a:r>
            <a:r>
              <a:rPr lang="zh-CN" altLang="en-US" dirty="0" smtClean="0"/>
              <a:t>的</a:t>
            </a:r>
            <a:r>
              <a:rPr lang="en-US" dirty="0" smtClean="0"/>
              <a:t>A</a:t>
            </a:r>
            <a:r>
              <a:rPr lang="zh-CN" altLang="en-US" dirty="0" smtClean="0"/>
              <a:t>。其中</a:t>
            </a:r>
            <a:r>
              <a:rPr lang="en-US" dirty="0" smtClean="0"/>
              <a:t>,a</a:t>
            </a:r>
            <a:r>
              <a:rPr lang="zh-CN" altLang="en-US" dirty="0" smtClean="0"/>
              <a:t>指需要下定义的事物或现象</a:t>
            </a:r>
            <a:r>
              <a:rPr lang="en-US" dirty="0" smtClean="0"/>
              <a:t>;A</a:t>
            </a:r>
            <a:r>
              <a:rPr lang="zh-CN" altLang="en-US" dirty="0" smtClean="0"/>
              <a:t>指</a:t>
            </a:r>
            <a:r>
              <a:rPr lang="en-US" dirty="0" smtClean="0"/>
              <a:t>a</a:t>
            </a:r>
            <a:r>
              <a:rPr lang="zh-CN" altLang="en-US" dirty="0" smtClean="0"/>
              <a:t>的属性</a:t>
            </a:r>
            <a:r>
              <a:rPr lang="en-US" dirty="0" smtClean="0"/>
              <a:t>,</a:t>
            </a:r>
            <a:r>
              <a:rPr lang="zh-CN" altLang="en-US" dirty="0" smtClean="0"/>
              <a:t>也就是种类</a:t>
            </a:r>
            <a:r>
              <a:rPr lang="en-US" dirty="0" smtClean="0"/>
              <a:t>;</a:t>
            </a:r>
            <a:r>
              <a:rPr lang="zh-CN" altLang="en-US" dirty="0" smtClean="0"/>
              <a:t>省略号部分是所有和</a:t>
            </a:r>
            <a:r>
              <a:rPr lang="en-US" dirty="0" smtClean="0"/>
              <a:t>a</a:t>
            </a:r>
            <a:r>
              <a:rPr lang="zh-CN" altLang="en-US" dirty="0" smtClean="0"/>
              <a:t>有关的特征。</a:t>
            </a:r>
          </a:p>
          <a:p>
            <a:pPr>
              <a:lnSpc>
                <a:spcPct val="150000"/>
              </a:lnSpc>
            </a:pPr>
            <a:r>
              <a:rPr lang="zh-CN" altLang="en-US" dirty="0" smtClean="0"/>
              <a:t>检验方法</a:t>
            </a:r>
            <a:r>
              <a:rPr lang="en-US" dirty="0" smtClean="0"/>
              <a:t>:</a:t>
            </a:r>
            <a:r>
              <a:rPr lang="zh-CN" altLang="en-US" dirty="0" smtClean="0"/>
              <a:t>即</a:t>
            </a:r>
            <a:r>
              <a:rPr lang="en-US" dirty="0" smtClean="0"/>
              <a:t>a</a:t>
            </a:r>
            <a:r>
              <a:rPr lang="zh-CN" altLang="en-US" dirty="0" smtClean="0"/>
              <a:t>必须具有后边所有特征</a:t>
            </a:r>
            <a:r>
              <a:rPr lang="en-US" dirty="0" smtClean="0"/>
              <a:t>,</a:t>
            </a:r>
            <a:r>
              <a:rPr lang="zh-CN" altLang="en-US" dirty="0" smtClean="0"/>
              <a:t>而具有所有这些特征的</a:t>
            </a:r>
            <a:r>
              <a:rPr lang="en-US" dirty="0" smtClean="0"/>
              <a:t>A</a:t>
            </a:r>
            <a:r>
              <a:rPr lang="zh-CN" altLang="en-US" dirty="0" smtClean="0"/>
              <a:t>必然是</a:t>
            </a:r>
            <a:r>
              <a:rPr lang="en-US" dirty="0" smtClean="0"/>
              <a:t>a,</a:t>
            </a:r>
            <a:r>
              <a:rPr lang="zh-CN" altLang="en-US" dirty="0" smtClean="0"/>
              <a:t>且只有</a:t>
            </a:r>
            <a:r>
              <a:rPr lang="en-US" dirty="0" smtClean="0"/>
              <a:t>a</a:t>
            </a:r>
            <a:r>
              <a:rPr lang="zh-CN" altLang="en-US" dirty="0" smtClean="0"/>
              <a:t>。</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30590"/>
            <a:ext cx="7886700" cy="3782895"/>
          </a:xfrm>
          <a:prstGeom prst="rect">
            <a:avLst/>
          </a:prstGeom>
        </p:spPr>
        <p:txBody>
          <a:bodyPr wrap="square">
            <a:spAutoFit/>
          </a:bodyPr>
          <a:lstStyle/>
          <a:p>
            <a:pPr algn="just">
              <a:lnSpc>
                <a:spcPct val="150000"/>
              </a:lnSpc>
            </a:pPr>
            <a:r>
              <a:rPr lang="en-US" b="1" dirty="0" smtClean="0"/>
              <a:t>2.</a:t>
            </a:r>
            <a:r>
              <a:rPr lang="zh-CN" altLang="en-US" b="1" dirty="0" smtClean="0"/>
              <a:t>领会文本意思</a:t>
            </a:r>
          </a:p>
          <a:p>
            <a:pPr algn="just">
              <a:lnSpc>
                <a:spcPct val="150000"/>
              </a:lnSpc>
            </a:pPr>
            <a:r>
              <a:rPr lang="en-US" dirty="0" smtClean="0"/>
              <a:t>(1)</a:t>
            </a:r>
            <a:r>
              <a:rPr lang="zh-CN" altLang="en-US" dirty="0" smtClean="0"/>
              <a:t>了解标题信息。读文本首先看大标题或各个材料的小标题。</a:t>
            </a:r>
          </a:p>
          <a:p>
            <a:pPr algn="just">
              <a:lnSpc>
                <a:spcPct val="150000"/>
              </a:lnSpc>
            </a:pPr>
            <a:r>
              <a:rPr lang="en-US" dirty="0" smtClean="0"/>
              <a:t>(2)</a:t>
            </a:r>
            <a:r>
              <a:rPr lang="zh-CN" altLang="en-US" dirty="0" smtClean="0"/>
              <a:t>关注附属信息。要关注材料的标题、出处、注释或图表的标题、表头、项目等容易忽视的信息。</a:t>
            </a:r>
          </a:p>
          <a:p>
            <a:pPr algn="just">
              <a:lnSpc>
                <a:spcPct val="150000"/>
              </a:lnSpc>
            </a:pPr>
            <a:r>
              <a:rPr lang="en-US" dirty="0" smtClean="0"/>
              <a:t>(3)</a:t>
            </a:r>
            <a:r>
              <a:rPr lang="zh-CN" altLang="en-US" dirty="0" smtClean="0"/>
              <a:t>单材料</a:t>
            </a:r>
            <a:r>
              <a:rPr lang="en-US" dirty="0" smtClean="0"/>
              <a:t>:</a:t>
            </a:r>
            <a:r>
              <a:rPr lang="zh-CN" altLang="en-US" dirty="0" smtClean="0"/>
              <a:t>读懂材料内容。弄清材料的主要内容是什么</a:t>
            </a:r>
            <a:r>
              <a:rPr lang="en-US" dirty="0" smtClean="0"/>
              <a:t>,</a:t>
            </a:r>
            <a:r>
              <a:rPr lang="zh-CN" altLang="en-US" dirty="0" smtClean="0"/>
              <a:t>有几个层次。</a:t>
            </a:r>
          </a:p>
          <a:p>
            <a:pPr algn="just">
              <a:lnSpc>
                <a:spcPct val="150000"/>
              </a:lnSpc>
            </a:pPr>
            <a:r>
              <a:rPr lang="en-US" dirty="0" smtClean="0"/>
              <a:t>①</a:t>
            </a:r>
            <a:r>
              <a:rPr lang="zh-CN" altLang="en-US" dirty="0" smtClean="0"/>
              <a:t>文字类文本</a:t>
            </a:r>
            <a:r>
              <a:rPr lang="en-US" dirty="0" smtClean="0"/>
              <a:t>:</a:t>
            </a:r>
            <a:r>
              <a:rPr lang="zh-CN" altLang="en-US" dirty="0" smtClean="0"/>
              <a:t>关注中心句、层次</a:t>
            </a:r>
            <a:r>
              <a:rPr lang="en-US" dirty="0" smtClean="0"/>
              <a:t>,</a:t>
            </a:r>
            <a:r>
              <a:rPr lang="zh-CN" altLang="en-US" dirty="0" smtClean="0"/>
              <a:t>了解文本的态度、观点或揭示的问题。</a:t>
            </a:r>
          </a:p>
          <a:p>
            <a:pPr algn="just">
              <a:lnSpc>
                <a:spcPct val="150000"/>
              </a:lnSpc>
            </a:pPr>
            <a:r>
              <a:rPr lang="en-US" dirty="0" smtClean="0"/>
              <a:t>②</a:t>
            </a:r>
            <a:r>
              <a:rPr lang="zh-CN" altLang="en-US" dirty="0" smtClean="0"/>
              <a:t>图画类文本</a:t>
            </a:r>
            <a:r>
              <a:rPr lang="en-US" dirty="0" smtClean="0"/>
              <a:t>:</a:t>
            </a:r>
            <a:r>
              <a:rPr lang="zh-CN" altLang="en-US" dirty="0" smtClean="0"/>
              <a:t>关注构图要素</a:t>
            </a:r>
            <a:r>
              <a:rPr lang="en-US" dirty="0" smtClean="0"/>
              <a:t>,</a:t>
            </a:r>
            <a:r>
              <a:rPr lang="zh-CN" altLang="en-US" dirty="0" smtClean="0"/>
              <a:t>关注徽标的变形</a:t>
            </a:r>
            <a:r>
              <a:rPr lang="en-US" dirty="0" smtClean="0"/>
              <a:t>,</a:t>
            </a:r>
            <a:r>
              <a:rPr lang="zh-CN" altLang="en-US" dirty="0" smtClean="0"/>
              <a:t>领会寓意</a:t>
            </a:r>
            <a:r>
              <a:rPr lang="en-US" dirty="0" smtClean="0"/>
              <a:t>,</a:t>
            </a:r>
            <a:r>
              <a:rPr lang="zh-CN" altLang="en-US" dirty="0" smtClean="0"/>
              <a:t>找准主题。</a:t>
            </a:r>
          </a:p>
          <a:p>
            <a:pPr algn="just">
              <a:lnSpc>
                <a:spcPct val="150000"/>
              </a:lnSpc>
            </a:pPr>
            <a:r>
              <a:rPr lang="en-US" dirty="0" smtClean="0"/>
              <a:t>③</a:t>
            </a:r>
            <a:r>
              <a:rPr lang="zh-CN" altLang="en-US" dirty="0" smtClean="0"/>
              <a:t>表格类文本</a:t>
            </a:r>
            <a:r>
              <a:rPr lang="en-US" dirty="0" smtClean="0"/>
              <a:t>:</a:t>
            </a:r>
            <a:r>
              <a:rPr lang="zh-CN" altLang="en-US" dirty="0" smtClean="0"/>
              <a:t>分析数据</a:t>
            </a:r>
            <a:r>
              <a:rPr lang="en-US" dirty="0" smtClean="0"/>
              <a:t>,</a:t>
            </a:r>
            <a:r>
              <a:rPr lang="zh-CN" altLang="en-US" dirty="0" smtClean="0"/>
              <a:t>抓住变化规律</a:t>
            </a:r>
            <a:r>
              <a:rPr lang="en-US" dirty="0" smtClean="0"/>
              <a:t>,</a:t>
            </a:r>
            <a:r>
              <a:rPr lang="zh-CN" altLang="en-US" dirty="0" smtClean="0"/>
              <a:t>弄清主要信息。</a:t>
            </a:r>
          </a:p>
          <a:p>
            <a:pPr algn="just">
              <a:lnSpc>
                <a:spcPct val="150000"/>
              </a:lnSpc>
            </a:pPr>
            <a:r>
              <a:rPr lang="en-US" dirty="0" smtClean="0"/>
              <a:t>④</a:t>
            </a:r>
            <a:r>
              <a:rPr lang="zh-CN" altLang="en-US" dirty="0" smtClean="0"/>
              <a:t>图示类文本</a:t>
            </a:r>
            <a:r>
              <a:rPr lang="en-US" dirty="0" smtClean="0"/>
              <a:t>:</a:t>
            </a:r>
            <a:r>
              <a:rPr lang="zh-CN" altLang="en-US" dirty="0" smtClean="0"/>
              <a:t>关注地图、示意图标示的方位和路线。</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30590"/>
            <a:ext cx="7886700" cy="1289905"/>
          </a:xfrm>
          <a:prstGeom prst="rect">
            <a:avLst/>
          </a:prstGeom>
        </p:spPr>
        <p:txBody>
          <a:bodyPr wrap="square">
            <a:spAutoFit/>
          </a:bodyPr>
          <a:lstStyle/>
          <a:p>
            <a:pPr algn="just">
              <a:lnSpc>
                <a:spcPct val="150000"/>
              </a:lnSpc>
            </a:pPr>
            <a:r>
              <a:rPr lang="en-US" dirty="0" smtClean="0"/>
              <a:t>(4)</a:t>
            </a:r>
            <a:r>
              <a:rPr lang="zh-CN" altLang="en-US" dirty="0" smtClean="0"/>
              <a:t>多材料</a:t>
            </a:r>
            <a:r>
              <a:rPr lang="en-US" dirty="0" smtClean="0"/>
              <a:t>:</a:t>
            </a:r>
            <a:r>
              <a:rPr lang="zh-CN" altLang="en-US" dirty="0" smtClean="0"/>
              <a:t>各材料虽然独立</a:t>
            </a:r>
            <a:r>
              <a:rPr lang="en-US" dirty="0" smtClean="0"/>
              <a:t>,</a:t>
            </a:r>
            <a:r>
              <a:rPr lang="zh-CN" altLang="en-US" dirty="0" smtClean="0"/>
              <a:t>但一般是围绕某话题、主题组织的。</a:t>
            </a:r>
          </a:p>
          <a:p>
            <a:pPr algn="just">
              <a:lnSpc>
                <a:spcPct val="150000"/>
              </a:lnSpc>
            </a:pPr>
            <a:r>
              <a:rPr lang="en-US" dirty="0" smtClean="0"/>
              <a:t>①</a:t>
            </a:r>
            <a:r>
              <a:rPr lang="zh-CN" altLang="en-US" dirty="0" smtClean="0"/>
              <a:t>发现中心话题。找出各个材料共同的话题。</a:t>
            </a:r>
          </a:p>
          <a:p>
            <a:pPr algn="just">
              <a:lnSpc>
                <a:spcPct val="150000"/>
              </a:lnSpc>
            </a:pPr>
            <a:r>
              <a:rPr lang="en-US" dirty="0" smtClean="0"/>
              <a:t>②</a:t>
            </a:r>
            <a:r>
              <a:rPr lang="zh-CN" altLang="en-US" dirty="0" smtClean="0"/>
              <a:t>找出材料关联。发现各材料中的、题干要求的信息</a:t>
            </a:r>
            <a:r>
              <a:rPr lang="en-US" dirty="0" smtClean="0"/>
              <a:t>,</a:t>
            </a:r>
            <a:r>
              <a:rPr lang="zh-CN" altLang="en-US" dirty="0" smtClean="0"/>
              <a:t>然后得出结论。</a:t>
            </a:r>
          </a:p>
        </p:txBody>
      </p:sp>
      <p:sp>
        <p:nvSpPr>
          <p:cNvPr id="3" name="矩形 2"/>
          <p:cNvSpPr/>
          <p:nvPr/>
        </p:nvSpPr>
        <p:spPr>
          <a:xfrm>
            <a:off x="940676" y="1803420"/>
            <a:ext cx="7719848" cy="874407"/>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七</a:t>
            </a:r>
            <a:r>
              <a:rPr lang="en-US" dirty="0" smtClean="0"/>
              <a:t>):</a:t>
            </a:r>
            <a:r>
              <a:rPr lang="zh-CN" altLang="en-US" dirty="0" smtClean="0"/>
              <a:t>第二题</a:t>
            </a:r>
            <a:r>
              <a:rPr lang="en-US" dirty="0" smtClean="0"/>
              <a:t>2</a:t>
            </a:r>
            <a:r>
              <a:rPr lang="zh-CN" altLang="en-US" dirty="0" smtClean="0"/>
              <a:t>小题、第五题</a:t>
            </a:r>
            <a:r>
              <a:rPr lang="en-US" dirty="0" smtClean="0"/>
              <a:t>3</a:t>
            </a:r>
            <a:r>
              <a:rPr lang="zh-CN" altLang="en-US" dirty="0" smtClean="0"/>
              <a:t>小题、第九题</a:t>
            </a:r>
            <a:r>
              <a:rPr lang="en-US" dirty="0" smtClean="0"/>
              <a:t>2</a:t>
            </a:r>
            <a:r>
              <a:rPr lang="zh-CN" altLang="en-US" dirty="0" smtClean="0"/>
              <a:t>小题、第十题</a:t>
            </a:r>
            <a:r>
              <a:rPr lang="en-US" dirty="0" smtClean="0"/>
              <a:t>3</a:t>
            </a:r>
            <a:r>
              <a:rPr lang="zh-CN" altLang="en-US" dirty="0" smtClean="0"/>
              <a:t>小题、第十三题</a:t>
            </a:r>
            <a:r>
              <a:rPr lang="en-US" dirty="0" smtClean="0"/>
              <a:t>3</a:t>
            </a:r>
            <a:r>
              <a:rPr lang="zh-CN" altLang="en-US" dirty="0" smtClean="0"/>
              <a:t>小题、第十五题</a:t>
            </a:r>
            <a:r>
              <a:rPr lang="en-US" dirty="0" smtClean="0"/>
              <a:t>2</a:t>
            </a:r>
            <a:r>
              <a:rPr lang="zh-CN" altLang="en-US" dirty="0" smtClean="0"/>
              <a:t>小题</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82515" y="302730"/>
            <a:ext cx="7992208" cy="3416320"/>
          </a:xfrm>
          <a:prstGeom prst="rect">
            <a:avLst/>
          </a:prstGeom>
          <a:solidFill>
            <a:schemeClr val="bg1">
              <a:lumMod val="95000"/>
            </a:schemeClr>
          </a:solidFill>
        </p:spPr>
        <p:txBody>
          <a:bodyPr wrap="square">
            <a:spAutoFit/>
          </a:bodyPr>
          <a:lstStyle/>
          <a:p>
            <a:pPr algn="just">
              <a:lnSpc>
                <a:spcPct val="150000"/>
              </a:lnSpc>
            </a:pPr>
            <a:r>
              <a:rPr lang="zh-CN" altLang="en-US" dirty="0" smtClean="0"/>
              <a:t>　</a:t>
            </a:r>
            <a:r>
              <a:rPr lang="en-US" altLang="zh-CN" b="1" dirty="0" smtClean="0">
                <a:solidFill>
                  <a:srgbClr val="0092D7"/>
                </a:solidFill>
              </a:rPr>
              <a:t>【</a:t>
            </a:r>
            <a:r>
              <a:rPr lang="zh-CN" altLang="en-US" b="1" dirty="0" smtClean="0">
                <a:solidFill>
                  <a:srgbClr val="0092D7"/>
                </a:solidFill>
              </a:rPr>
              <a:t>知识储备</a:t>
            </a:r>
            <a:r>
              <a:rPr lang="en-US" altLang="zh-CN" b="1" dirty="0" smtClean="0">
                <a:solidFill>
                  <a:srgbClr val="0092D7"/>
                </a:solidFill>
              </a:rPr>
              <a:t>】</a:t>
            </a:r>
          </a:p>
          <a:p>
            <a:pPr algn="just">
              <a:lnSpc>
                <a:spcPct val="150000"/>
              </a:lnSpc>
            </a:pPr>
            <a:r>
              <a:rPr lang="zh-CN" altLang="en-US" b="1" dirty="0" smtClean="0"/>
              <a:t>一、什么是非连续性文本</a:t>
            </a:r>
          </a:p>
          <a:p>
            <a:pPr algn="just">
              <a:lnSpc>
                <a:spcPct val="150000"/>
              </a:lnSpc>
            </a:pPr>
            <a:r>
              <a:rPr lang="zh-CN" altLang="en-US" dirty="0" smtClean="0"/>
              <a:t>       所谓“非连续性文本”</a:t>
            </a:r>
            <a:r>
              <a:rPr lang="en-US" dirty="0" smtClean="0"/>
              <a:t>,</a:t>
            </a:r>
            <a:r>
              <a:rPr lang="zh-CN" altLang="en-US" dirty="0" smtClean="0"/>
              <a:t>是相对于以句子和段落组成的“连续性文本”而言的阅读材料</a:t>
            </a:r>
            <a:r>
              <a:rPr lang="en-US" dirty="0" smtClean="0"/>
              <a:t>,</a:t>
            </a:r>
            <a:r>
              <a:rPr lang="zh-CN" altLang="en-US" dirty="0" smtClean="0"/>
              <a:t>多以统计图表、图画等形式呈现。它的特点是直观、简明</a:t>
            </a:r>
            <a:r>
              <a:rPr lang="en-US" dirty="0" smtClean="0"/>
              <a:t>,</a:t>
            </a:r>
            <a:r>
              <a:rPr lang="zh-CN" altLang="en-US" dirty="0" smtClean="0"/>
              <a:t>概括性强</a:t>
            </a:r>
            <a:r>
              <a:rPr lang="en-US" dirty="0" smtClean="0"/>
              <a:t>,</a:t>
            </a:r>
            <a:r>
              <a:rPr lang="zh-CN" altLang="en-US" dirty="0" smtClean="0"/>
              <a:t>易于比较</a:t>
            </a:r>
            <a:r>
              <a:rPr lang="en-US" dirty="0" smtClean="0"/>
              <a:t>,</a:t>
            </a:r>
            <a:r>
              <a:rPr lang="zh-CN" altLang="en-US" dirty="0" smtClean="0"/>
              <a:t>在现代社会被广泛运用。教育部基础教育课程教材专家委员会委员温儒敏教授曾言</a:t>
            </a:r>
            <a:r>
              <a:rPr lang="en-US" dirty="0" smtClean="0"/>
              <a:t>:</a:t>
            </a:r>
            <a:r>
              <a:rPr lang="zh-CN" altLang="en-US" dirty="0" smtClean="0"/>
              <a:t>“所谓非连续性文本</a:t>
            </a:r>
            <a:r>
              <a:rPr lang="en-US" dirty="0" smtClean="0"/>
              <a:t>,</a:t>
            </a:r>
            <a:r>
              <a:rPr lang="zh-CN" altLang="en-US" dirty="0" smtClean="0"/>
              <a:t>是与我们通常多见的相对完整的文本不同的</a:t>
            </a:r>
            <a:r>
              <a:rPr lang="en-US" dirty="0" smtClean="0"/>
              <a:t>,</a:t>
            </a:r>
            <a:r>
              <a:rPr lang="zh-CN" altLang="en-US" dirty="0" smtClean="0"/>
              <a:t>可能就是一组材料</a:t>
            </a:r>
            <a:r>
              <a:rPr lang="en-US" dirty="0" smtClean="0"/>
              <a:t>,</a:t>
            </a:r>
            <a:r>
              <a:rPr lang="zh-CN" altLang="en-US" dirty="0" smtClean="0"/>
              <a:t>彼此观点还可能相左</a:t>
            </a:r>
            <a:r>
              <a:rPr lang="en-US" dirty="0" smtClean="0"/>
              <a:t>,</a:t>
            </a:r>
            <a:r>
              <a:rPr lang="zh-CN" altLang="en-US" dirty="0" smtClean="0"/>
              <a:t>然后要求考生阅读之后进行比较、辨识、分析、筛选</a:t>
            </a:r>
            <a:r>
              <a:rPr lang="en-US" dirty="0" smtClean="0"/>
              <a:t>,</a:t>
            </a:r>
            <a:r>
              <a:rPr lang="zh-CN" altLang="en-US" dirty="0" smtClean="0"/>
              <a:t>形成自己的观点</a:t>
            </a:r>
            <a:r>
              <a:rPr lang="en-US" altLang="zh-CN" dirty="0" smtClean="0"/>
              <a:t>……”</a:t>
            </a:r>
            <a:endParaRPr lang="zh-CN" altLang="en-US" dirty="0"/>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82515" y="302730"/>
            <a:ext cx="7992208" cy="2536400"/>
          </a:xfrm>
          <a:prstGeom prst="rect">
            <a:avLst/>
          </a:prstGeom>
          <a:solidFill>
            <a:schemeClr val="bg1">
              <a:lumMod val="95000"/>
            </a:schemeClr>
          </a:solidFill>
        </p:spPr>
        <p:txBody>
          <a:bodyPr wrap="square">
            <a:spAutoFit/>
          </a:bodyPr>
          <a:lstStyle/>
          <a:p>
            <a:pPr algn="just">
              <a:lnSpc>
                <a:spcPct val="150000"/>
              </a:lnSpc>
            </a:pPr>
            <a:r>
              <a:rPr lang="zh-CN" altLang="en-US" dirty="0" smtClean="0"/>
              <a:t>　</a:t>
            </a:r>
            <a:r>
              <a:rPr lang="zh-CN" altLang="en-US" b="1" dirty="0" smtClean="0"/>
              <a:t>二、非连续性文本的基本特点</a:t>
            </a:r>
          </a:p>
          <a:p>
            <a:pPr algn="just">
              <a:lnSpc>
                <a:spcPct val="150000"/>
              </a:lnSpc>
            </a:pPr>
            <a:r>
              <a:rPr lang="en-US" b="1" dirty="0" smtClean="0"/>
              <a:t>1.</a:t>
            </a:r>
            <a:r>
              <a:rPr lang="zh-CN" altLang="en-US" dirty="0" smtClean="0"/>
              <a:t>在结构形式上</a:t>
            </a:r>
            <a:r>
              <a:rPr lang="en-US" dirty="0" smtClean="0"/>
              <a:t>,</a:t>
            </a:r>
            <a:r>
              <a:rPr lang="zh-CN" altLang="en-US" dirty="0" smtClean="0"/>
              <a:t>各个文本材料相对独立又相互联系。</a:t>
            </a:r>
          </a:p>
          <a:p>
            <a:pPr algn="just">
              <a:lnSpc>
                <a:spcPct val="150000"/>
              </a:lnSpc>
            </a:pPr>
            <a:r>
              <a:rPr lang="en-US" b="1" dirty="0" smtClean="0"/>
              <a:t>2.</a:t>
            </a:r>
            <a:r>
              <a:rPr lang="zh-CN" altLang="en-US" dirty="0" smtClean="0"/>
              <a:t>在语言表达形式上</a:t>
            </a:r>
            <a:r>
              <a:rPr lang="en-US" dirty="0" smtClean="0"/>
              <a:t>,</a:t>
            </a:r>
            <a:r>
              <a:rPr lang="zh-CN" altLang="en-US" dirty="0" smtClean="0"/>
              <a:t>多数采用陈述性语句</a:t>
            </a:r>
            <a:r>
              <a:rPr lang="en-US" dirty="0" smtClean="0"/>
              <a:t>,</a:t>
            </a:r>
            <a:r>
              <a:rPr lang="zh-CN" altLang="en-US" dirty="0" smtClean="0"/>
              <a:t>一般不使用比喻、拟人等修辞方法。</a:t>
            </a:r>
          </a:p>
          <a:p>
            <a:pPr algn="just">
              <a:lnSpc>
                <a:spcPct val="150000"/>
              </a:lnSpc>
            </a:pPr>
            <a:r>
              <a:rPr lang="en-US" b="1" dirty="0" smtClean="0"/>
              <a:t>3.</a:t>
            </a:r>
            <a:r>
              <a:rPr lang="zh-CN" altLang="en-US" dirty="0" smtClean="0"/>
              <a:t>在内容上</a:t>
            </a:r>
            <a:r>
              <a:rPr lang="en-US" dirty="0" smtClean="0"/>
              <a:t>,</a:t>
            </a:r>
            <a:r>
              <a:rPr lang="zh-CN" altLang="en-US" dirty="0" smtClean="0"/>
              <a:t>文本表述的都是以事实为依据的客观存在</a:t>
            </a:r>
            <a:r>
              <a:rPr lang="en-US" dirty="0" smtClean="0"/>
              <a:t>,</a:t>
            </a:r>
            <a:r>
              <a:rPr lang="zh-CN" altLang="en-US" dirty="0" smtClean="0"/>
              <a:t>艺术创作的极少。</a:t>
            </a:r>
          </a:p>
          <a:p>
            <a:pPr algn="just">
              <a:lnSpc>
                <a:spcPct val="150000"/>
              </a:lnSpc>
            </a:pPr>
            <a:r>
              <a:rPr lang="en-US" b="1" dirty="0" smtClean="0"/>
              <a:t>4.</a:t>
            </a:r>
            <a:r>
              <a:rPr lang="zh-CN" altLang="en-US" dirty="0" smtClean="0"/>
              <a:t>在文体特征上</a:t>
            </a:r>
            <a:r>
              <a:rPr lang="en-US" dirty="0" smtClean="0"/>
              <a:t>,</a:t>
            </a:r>
            <a:r>
              <a:rPr lang="zh-CN" altLang="en-US" dirty="0" smtClean="0"/>
              <a:t>虽然整体上淡化文体</a:t>
            </a:r>
            <a:r>
              <a:rPr lang="en-US" dirty="0" smtClean="0"/>
              <a:t>,</a:t>
            </a:r>
            <a:r>
              <a:rPr lang="zh-CN" altLang="en-US" dirty="0" smtClean="0"/>
              <a:t>但仍遗留着说明文或议论文的文体特点。</a:t>
            </a:r>
          </a:p>
          <a:p>
            <a:pPr algn="just">
              <a:lnSpc>
                <a:spcPct val="150000"/>
              </a:lnSpc>
            </a:pPr>
            <a:r>
              <a:rPr lang="en-US" b="1" dirty="0" smtClean="0"/>
              <a:t>5.</a:t>
            </a:r>
            <a:r>
              <a:rPr lang="zh-CN" altLang="en-US" dirty="0" smtClean="0"/>
              <a:t>在阅读能力要求上</a:t>
            </a:r>
            <a:r>
              <a:rPr lang="en-US" dirty="0" smtClean="0"/>
              <a:t>,</a:t>
            </a:r>
            <a:r>
              <a:rPr lang="zh-CN" altLang="en-US" dirty="0" smtClean="0"/>
              <a:t>注重信息筛选能力和整合概括能力。</a:t>
            </a:r>
            <a:endParaRPr lang="zh-CN" altLang="en-US" dirty="0"/>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82515" y="302730"/>
            <a:ext cx="7992208" cy="2536400"/>
          </a:xfrm>
          <a:prstGeom prst="rect">
            <a:avLst/>
          </a:prstGeom>
          <a:solidFill>
            <a:schemeClr val="bg1">
              <a:lumMod val="95000"/>
            </a:schemeClr>
          </a:solidFill>
        </p:spPr>
        <p:txBody>
          <a:bodyPr wrap="square">
            <a:spAutoFit/>
          </a:bodyPr>
          <a:lstStyle/>
          <a:p>
            <a:pPr algn="just">
              <a:lnSpc>
                <a:spcPct val="150000"/>
              </a:lnSpc>
            </a:pPr>
            <a:r>
              <a:rPr lang="zh-CN" altLang="en-US" dirty="0" smtClean="0"/>
              <a:t>　</a:t>
            </a:r>
            <a:r>
              <a:rPr lang="zh-CN" altLang="en-US" b="1" dirty="0" smtClean="0">
                <a:solidFill>
                  <a:srgbClr val="0092D7"/>
                </a:solidFill>
              </a:rPr>
              <a:t> </a:t>
            </a:r>
            <a:r>
              <a:rPr lang="en-US" altLang="zh-CN" b="1" dirty="0" smtClean="0">
                <a:solidFill>
                  <a:srgbClr val="0092D7"/>
                </a:solidFill>
              </a:rPr>
              <a:t>【</a:t>
            </a:r>
            <a:r>
              <a:rPr lang="zh-CN" altLang="en-US" b="1" dirty="0" smtClean="0">
                <a:solidFill>
                  <a:srgbClr val="0092D7"/>
                </a:solidFill>
              </a:rPr>
              <a:t>阅读指导</a:t>
            </a:r>
            <a:r>
              <a:rPr lang="en-US" altLang="zh-CN" b="1" dirty="0" smtClean="0">
                <a:solidFill>
                  <a:srgbClr val="0092D7"/>
                </a:solidFill>
              </a:rPr>
              <a:t>】</a:t>
            </a:r>
          </a:p>
          <a:p>
            <a:pPr algn="just">
              <a:lnSpc>
                <a:spcPct val="150000"/>
              </a:lnSpc>
            </a:pPr>
            <a:r>
              <a:rPr lang="zh-CN" altLang="en-US" dirty="0" smtClean="0"/>
              <a:t>       非连续性文本对很多考生而言较为陌生</a:t>
            </a:r>
            <a:r>
              <a:rPr lang="en-US" dirty="0" smtClean="0"/>
              <a:t>,</a:t>
            </a:r>
            <a:r>
              <a:rPr lang="zh-CN" altLang="en-US" dirty="0" smtClean="0"/>
              <a:t>要想提高答题准确率</a:t>
            </a:r>
            <a:r>
              <a:rPr lang="en-US" dirty="0" smtClean="0"/>
              <a:t>,</a:t>
            </a:r>
            <a:r>
              <a:rPr lang="zh-CN" altLang="en-US" dirty="0" smtClean="0"/>
              <a:t>应做到</a:t>
            </a:r>
            <a:r>
              <a:rPr lang="en-US" dirty="0" smtClean="0"/>
              <a:t>:</a:t>
            </a:r>
            <a:endParaRPr lang="zh-CN" altLang="en-US" dirty="0" smtClean="0"/>
          </a:p>
          <a:p>
            <a:pPr algn="just">
              <a:lnSpc>
                <a:spcPct val="150000"/>
              </a:lnSpc>
            </a:pPr>
            <a:r>
              <a:rPr lang="zh-CN" altLang="en-US" dirty="0" smtClean="0"/>
              <a:t>第一</a:t>
            </a:r>
            <a:r>
              <a:rPr lang="en-US" dirty="0" smtClean="0"/>
              <a:t>,</a:t>
            </a:r>
            <a:r>
              <a:rPr lang="zh-CN" altLang="en-US" dirty="0" smtClean="0"/>
              <a:t>强化对题干的审读能力。站在命题人的角度</a:t>
            </a:r>
            <a:r>
              <a:rPr lang="en-US" dirty="0" smtClean="0"/>
              <a:t>,</a:t>
            </a:r>
            <a:r>
              <a:rPr lang="zh-CN" altLang="en-US" dirty="0" smtClean="0"/>
              <a:t>将题干的表述转化为自己的思维</a:t>
            </a:r>
            <a:r>
              <a:rPr lang="en-US" dirty="0" smtClean="0"/>
              <a:t>,</a:t>
            </a:r>
            <a:r>
              <a:rPr lang="zh-CN" altLang="en-US" dirty="0" smtClean="0"/>
              <a:t>而且要明白题干暗示的信息</a:t>
            </a:r>
            <a:r>
              <a:rPr lang="en-US" dirty="0" smtClean="0"/>
              <a:t>,</a:t>
            </a:r>
            <a:r>
              <a:rPr lang="zh-CN" altLang="en-US" dirty="0" smtClean="0"/>
              <a:t>如</a:t>
            </a:r>
            <a:r>
              <a:rPr lang="en-US" dirty="0" smtClean="0"/>
              <a:t>2019</a:t>
            </a:r>
            <a:r>
              <a:rPr lang="zh-CN" altLang="en-US" dirty="0" smtClean="0"/>
              <a:t>年中考第</a:t>
            </a:r>
            <a:r>
              <a:rPr lang="en-US" dirty="0" smtClean="0"/>
              <a:t>10</a:t>
            </a:r>
            <a:r>
              <a:rPr lang="zh-CN" altLang="en-US" dirty="0" smtClean="0"/>
              <a:t>题题干</a:t>
            </a:r>
            <a:r>
              <a:rPr lang="en-US" dirty="0" smtClean="0"/>
              <a:t>:</a:t>
            </a:r>
            <a:r>
              <a:rPr lang="zh-CN" altLang="en-US" dirty="0" smtClean="0"/>
              <a:t>“请根据以上材料”</a:t>
            </a:r>
            <a:r>
              <a:rPr lang="en-US" dirty="0" smtClean="0"/>
              <a:t>;</a:t>
            </a:r>
            <a:r>
              <a:rPr lang="zh-CN" altLang="en-US" dirty="0" smtClean="0"/>
              <a:t>第</a:t>
            </a:r>
            <a:r>
              <a:rPr lang="en-US" dirty="0" smtClean="0"/>
              <a:t>12</a:t>
            </a:r>
            <a:r>
              <a:rPr lang="zh-CN" altLang="en-US" dirty="0" smtClean="0"/>
              <a:t>题题干</a:t>
            </a:r>
            <a:r>
              <a:rPr lang="en-US" dirty="0" smtClean="0"/>
              <a:t>:</a:t>
            </a:r>
            <a:r>
              <a:rPr lang="zh-CN" altLang="en-US" dirty="0" smtClean="0"/>
              <a:t>“结合以上材料”</a:t>
            </a:r>
            <a:r>
              <a:rPr lang="en-US" dirty="0" smtClean="0"/>
              <a:t>,</a:t>
            </a:r>
            <a:r>
              <a:rPr lang="zh-CN" altLang="en-US" dirty="0" smtClean="0"/>
              <a:t>说明答案应结合全部三则阅读材料</a:t>
            </a:r>
            <a:r>
              <a:rPr lang="en-US" dirty="0" smtClean="0"/>
              <a:t>,</a:t>
            </a:r>
            <a:r>
              <a:rPr lang="zh-CN" altLang="en-US" dirty="0" smtClean="0"/>
              <a:t>而不能只关注某一则材料。</a:t>
            </a:r>
            <a:endParaRPr lang="zh-CN" altLang="en-US" dirty="0"/>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82515" y="302730"/>
            <a:ext cx="7992208" cy="4247317"/>
          </a:xfrm>
          <a:prstGeom prst="rect">
            <a:avLst/>
          </a:prstGeom>
          <a:solidFill>
            <a:schemeClr val="bg1">
              <a:lumMod val="95000"/>
            </a:schemeClr>
          </a:solidFill>
        </p:spPr>
        <p:txBody>
          <a:bodyPr wrap="square">
            <a:spAutoFit/>
          </a:bodyPr>
          <a:lstStyle/>
          <a:p>
            <a:pPr algn="just">
              <a:lnSpc>
                <a:spcPct val="150000"/>
              </a:lnSpc>
            </a:pPr>
            <a:r>
              <a:rPr lang="zh-CN" altLang="en-US" dirty="0" smtClean="0"/>
              <a:t>　  第二</a:t>
            </a:r>
            <a:r>
              <a:rPr lang="en-US" dirty="0" smtClean="0"/>
              <a:t>,</a:t>
            </a:r>
            <a:r>
              <a:rPr lang="zh-CN" altLang="en-US" dirty="0" smtClean="0"/>
              <a:t>速读文本</a:t>
            </a:r>
            <a:r>
              <a:rPr lang="en-US" dirty="0" smtClean="0"/>
              <a:t>,</a:t>
            </a:r>
            <a:r>
              <a:rPr lang="zh-CN" altLang="en-US" dirty="0" smtClean="0"/>
              <a:t>了解文本的主要话题及不同材料的侧重点。以</a:t>
            </a:r>
            <a:r>
              <a:rPr lang="en-US" dirty="0" smtClean="0"/>
              <a:t>2019</a:t>
            </a:r>
            <a:r>
              <a:rPr lang="zh-CN" altLang="en-US" dirty="0" smtClean="0"/>
              <a:t>年中考卷为例</a:t>
            </a:r>
            <a:r>
              <a:rPr lang="en-US" dirty="0" smtClean="0"/>
              <a:t>,</a:t>
            </a:r>
            <a:r>
              <a:rPr lang="zh-CN" altLang="en-US" dirty="0" smtClean="0"/>
              <a:t>材料一是“机器学习究竟将如何影响人类未来的工作”</a:t>
            </a:r>
            <a:r>
              <a:rPr lang="en-US" dirty="0" smtClean="0"/>
              <a:t>,</a:t>
            </a:r>
            <a:r>
              <a:rPr lang="zh-CN" altLang="en-US" dirty="0" smtClean="0"/>
              <a:t>材料二出自</a:t>
            </a:r>
            <a:r>
              <a:rPr lang="en-US" altLang="zh-CN" dirty="0" smtClean="0"/>
              <a:t>《</a:t>
            </a:r>
            <a:r>
              <a:rPr lang="zh-CN" altLang="en-US" dirty="0" smtClean="0"/>
              <a:t>机器学习</a:t>
            </a:r>
            <a:r>
              <a:rPr lang="en-US" altLang="zh-CN" dirty="0" smtClean="0"/>
              <a:t>》</a:t>
            </a:r>
            <a:r>
              <a:rPr lang="en-US" dirty="0" smtClean="0"/>
              <a:t>,</a:t>
            </a:r>
            <a:r>
              <a:rPr lang="zh-CN" altLang="en-US" dirty="0" smtClean="0"/>
              <a:t>材料三是“</a:t>
            </a:r>
            <a:r>
              <a:rPr lang="en-US" dirty="0" err="1" smtClean="0"/>
              <a:t>AlphaZero</a:t>
            </a:r>
            <a:r>
              <a:rPr lang="zh-CN" altLang="en-US" dirty="0" smtClean="0"/>
              <a:t>程序击败了</a:t>
            </a:r>
            <a:r>
              <a:rPr lang="en-US" dirty="0" smtClean="0"/>
              <a:t>Stockfish8</a:t>
            </a:r>
            <a:r>
              <a:rPr lang="zh-CN" altLang="en-US" dirty="0" smtClean="0"/>
              <a:t>程序”的事例。三则材料都是围绕“机器学习”主题。</a:t>
            </a:r>
          </a:p>
          <a:p>
            <a:pPr algn="just">
              <a:lnSpc>
                <a:spcPct val="150000"/>
              </a:lnSpc>
            </a:pPr>
            <a:r>
              <a:rPr lang="zh-CN" altLang="en-US" dirty="0" smtClean="0"/>
              <a:t>      第三</a:t>
            </a:r>
            <a:r>
              <a:rPr lang="en-US" dirty="0" smtClean="0"/>
              <a:t>,</a:t>
            </a:r>
            <a:r>
              <a:rPr lang="zh-CN" altLang="en-US" dirty="0" smtClean="0"/>
              <a:t>带着问题</a:t>
            </a:r>
            <a:r>
              <a:rPr lang="en-US" dirty="0" smtClean="0"/>
              <a:t>,</a:t>
            </a:r>
            <a:r>
              <a:rPr lang="zh-CN" altLang="en-US" dirty="0" smtClean="0"/>
              <a:t>慢读文本。再带着问题走进文本</a:t>
            </a:r>
            <a:r>
              <a:rPr lang="en-US" dirty="0" smtClean="0"/>
              <a:t>,</a:t>
            </a:r>
            <a:r>
              <a:rPr lang="zh-CN" altLang="en-US" dirty="0" smtClean="0"/>
              <a:t>阅读效率更高。例如</a:t>
            </a:r>
            <a:r>
              <a:rPr lang="en-US" dirty="0" smtClean="0"/>
              <a:t>2019</a:t>
            </a:r>
            <a:r>
              <a:rPr lang="zh-CN" altLang="en-US" dirty="0" smtClean="0"/>
              <a:t>年第</a:t>
            </a:r>
            <a:r>
              <a:rPr lang="en-US" dirty="0" smtClean="0"/>
              <a:t>10</a:t>
            </a:r>
            <a:r>
              <a:rPr lang="zh-CN" altLang="en-US" dirty="0" smtClean="0"/>
              <a:t>题为</a:t>
            </a:r>
            <a:r>
              <a:rPr lang="en-US" dirty="0" smtClean="0"/>
              <a:t>:</a:t>
            </a:r>
            <a:r>
              <a:rPr lang="zh-CN" altLang="en-US" dirty="0" smtClean="0"/>
              <a:t>“请根据以上材料</a:t>
            </a:r>
            <a:r>
              <a:rPr lang="en-US" dirty="0" smtClean="0"/>
              <a:t>,</a:t>
            </a:r>
            <a:r>
              <a:rPr lang="zh-CN" altLang="en-US" dirty="0" smtClean="0"/>
              <a:t>用简明的语言对‘机器学习’作出解释。”在第二遍阅读时</a:t>
            </a:r>
            <a:r>
              <a:rPr lang="en-US" dirty="0" smtClean="0"/>
              <a:t>,</a:t>
            </a:r>
            <a:r>
              <a:rPr lang="zh-CN" altLang="en-US" dirty="0" smtClean="0"/>
              <a:t>要带着题干中的问题</a:t>
            </a:r>
            <a:r>
              <a:rPr lang="en-US" dirty="0" smtClean="0"/>
              <a:t>,</a:t>
            </a:r>
            <a:r>
              <a:rPr lang="zh-CN" altLang="en-US" dirty="0" smtClean="0"/>
              <a:t>留意关于“机器学习”的表述。</a:t>
            </a:r>
          </a:p>
          <a:p>
            <a:pPr algn="just">
              <a:lnSpc>
                <a:spcPct val="150000"/>
              </a:lnSpc>
            </a:pPr>
            <a:r>
              <a:rPr lang="zh-CN" altLang="en-US" dirty="0" smtClean="0"/>
              <a:t>      第四</a:t>
            </a:r>
            <a:r>
              <a:rPr lang="en-US" dirty="0" smtClean="0"/>
              <a:t>,</a:t>
            </a:r>
            <a:r>
              <a:rPr lang="zh-CN" altLang="en-US" dirty="0" smtClean="0"/>
              <a:t>答案直接或间接地从文本中来。对能直接回答问题的词句</a:t>
            </a:r>
            <a:r>
              <a:rPr lang="en-US" dirty="0" smtClean="0"/>
              <a:t>,</a:t>
            </a:r>
            <a:r>
              <a:rPr lang="zh-CN" altLang="en-US" dirty="0" smtClean="0"/>
              <a:t>可选择摘抄整合</a:t>
            </a:r>
            <a:r>
              <a:rPr lang="en-US" dirty="0" smtClean="0"/>
              <a:t>;</a:t>
            </a:r>
            <a:r>
              <a:rPr lang="zh-CN" altLang="en-US" dirty="0" smtClean="0"/>
              <a:t>对隐藏在文本背后的词句</a:t>
            </a:r>
            <a:r>
              <a:rPr lang="en-US" dirty="0" smtClean="0"/>
              <a:t>,</a:t>
            </a:r>
            <a:r>
              <a:rPr lang="zh-CN" altLang="en-US" dirty="0" smtClean="0"/>
              <a:t>则需要自己分析思考之后挖掘出来</a:t>
            </a:r>
            <a:r>
              <a:rPr lang="en-US" dirty="0" smtClean="0"/>
              <a:t>,</a:t>
            </a:r>
            <a:r>
              <a:rPr lang="zh-CN" altLang="en-US" dirty="0" smtClean="0"/>
              <a:t>并整合语言</a:t>
            </a:r>
            <a:r>
              <a:rPr lang="en-US" dirty="0" smtClean="0"/>
              <a:t>,</a:t>
            </a:r>
            <a:r>
              <a:rPr lang="zh-CN" altLang="en-US" dirty="0" smtClean="0"/>
              <a:t>简洁、准确地表达。</a:t>
            </a:r>
            <a:endParaRPr lang="zh-CN" altLang="en-US" dirty="0"/>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442035"/>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zh-CN" altLang="en-US" sz="2400" b="1" dirty="0">
                <a:solidFill>
                  <a:srgbClr val="0092D7"/>
                </a:solidFill>
                <a:latin typeface="微软雅黑" pitchFamily="34" charset="-122"/>
                <a:ea typeface="微软雅黑" pitchFamily="34" charset="-122"/>
              </a:rPr>
              <a:t>第</a:t>
            </a:r>
            <a:r>
              <a:rPr lang="en-US" altLang="zh-CN" sz="2400" b="1" dirty="0">
                <a:solidFill>
                  <a:srgbClr val="0092D7"/>
                </a:solidFill>
                <a:latin typeface="微软雅黑" pitchFamily="34" charset="-122"/>
                <a:ea typeface="微软雅黑" pitchFamily="34" charset="-122"/>
              </a:rPr>
              <a:t>1</a:t>
            </a:r>
            <a:r>
              <a:rPr lang="zh-CN" altLang="en-US" sz="2400" b="1" dirty="0">
                <a:solidFill>
                  <a:srgbClr val="0092D7"/>
                </a:solidFill>
                <a:latin typeface="微软雅黑" pitchFamily="34" charset="-122"/>
                <a:ea typeface="微软雅黑" pitchFamily="34" charset="-122"/>
              </a:rPr>
              <a:t>讲　</a:t>
            </a:r>
            <a:r>
              <a:rPr lang="zh-CN" altLang="en-US" sz="2400" b="1" dirty="0" smtClean="0">
                <a:solidFill>
                  <a:srgbClr val="0092D7"/>
                </a:solidFill>
                <a:latin typeface="微软雅黑" pitchFamily="34" charset="-122"/>
                <a:ea typeface="微软雅黑" pitchFamily="34" charset="-122"/>
              </a:rPr>
              <a:t>辨析信息　领会意思</a:t>
            </a:r>
            <a:endParaRPr lang="zh-CN" altLang="en-US" sz="2400" b="1" dirty="0">
              <a:solidFill>
                <a:srgbClr val="0092D7"/>
              </a:solidFill>
              <a:latin typeface="微软雅黑" pitchFamily="34" charset="-122"/>
              <a:ea typeface="微软雅黑" pitchFamily="34" charset="-122"/>
            </a:endParaRPr>
          </a:p>
        </p:txBody>
      </p:sp>
      <p:sp>
        <p:nvSpPr>
          <p:cNvPr id="4" name="矩形 3"/>
          <p:cNvSpPr/>
          <p:nvPr/>
        </p:nvSpPr>
        <p:spPr>
          <a:xfrm>
            <a:off x="835269" y="995310"/>
            <a:ext cx="7895492" cy="3416320"/>
          </a:xfrm>
          <a:prstGeom prst="rect">
            <a:avLst/>
          </a:prstGeom>
        </p:spPr>
        <p:txBody>
          <a:bodyPr wrap="square">
            <a:spAutoFit/>
          </a:bodyPr>
          <a:lstStyle/>
          <a:p>
            <a:pPr algn="just">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安徽</a:t>
            </a:r>
            <a:r>
              <a:rPr lang="en-US" dirty="0" smtClean="0">
                <a:solidFill>
                  <a:srgbClr val="0092D7"/>
                </a:solidFill>
              </a:rPr>
              <a:t>9~12</a:t>
            </a:r>
            <a:r>
              <a:rPr lang="zh-CN" altLang="en-US" dirty="0" smtClean="0">
                <a:solidFill>
                  <a:srgbClr val="0092D7"/>
                </a:solidFill>
              </a:rPr>
              <a:t>题</a:t>
            </a:r>
            <a:r>
              <a:rPr lang="en-US" dirty="0" smtClean="0">
                <a:solidFill>
                  <a:srgbClr val="0092D7"/>
                </a:solidFill>
              </a:rPr>
              <a:t>]</a:t>
            </a:r>
            <a:r>
              <a:rPr lang="zh-CN" altLang="en-US" dirty="0" smtClean="0"/>
              <a:t>阅读下文</a:t>
            </a:r>
            <a:r>
              <a:rPr lang="en-US" dirty="0" smtClean="0"/>
              <a:t>,</a:t>
            </a:r>
            <a:r>
              <a:rPr lang="zh-CN" altLang="en-US" dirty="0" smtClean="0"/>
              <a:t>回答问题。</a:t>
            </a:r>
            <a:r>
              <a:rPr lang="en-US" dirty="0" smtClean="0"/>
              <a:t>(18</a:t>
            </a:r>
            <a:r>
              <a:rPr lang="zh-CN" altLang="en-US" dirty="0" smtClean="0"/>
              <a:t>分</a:t>
            </a:r>
            <a:r>
              <a:rPr lang="en-US" dirty="0" smtClean="0"/>
              <a:t>)</a:t>
            </a:r>
            <a:endParaRPr lang="zh-CN" altLang="en-US" dirty="0" smtClean="0"/>
          </a:p>
          <a:p>
            <a:pPr algn="just">
              <a:lnSpc>
                <a:spcPct val="150000"/>
              </a:lnSpc>
            </a:pPr>
            <a:r>
              <a:rPr lang="zh-CN" altLang="en-US" b="1" dirty="0" smtClean="0"/>
              <a:t>材料一</a:t>
            </a:r>
          </a:p>
          <a:p>
            <a:pPr algn="ctr">
              <a:lnSpc>
                <a:spcPct val="150000"/>
              </a:lnSpc>
            </a:pPr>
            <a:r>
              <a:rPr lang="en-US" altLang="zh-CN" dirty="0" smtClean="0"/>
              <a:t>《</a:t>
            </a:r>
            <a:r>
              <a:rPr lang="zh-CN" altLang="en-US" dirty="0" smtClean="0"/>
              <a:t>科学</a:t>
            </a:r>
            <a:r>
              <a:rPr lang="en-US" altLang="zh-CN" dirty="0" smtClean="0"/>
              <a:t>》</a:t>
            </a:r>
            <a:r>
              <a:rPr lang="zh-CN" altLang="en-US" dirty="0" smtClean="0"/>
              <a:t>杂志</a:t>
            </a:r>
            <a:r>
              <a:rPr lang="en-US" dirty="0" smtClean="0"/>
              <a:t>:</a:t>
            </a:r>
            <a:r>
              <a:rPr lang="zh-CN" altLang="en-US" dirty="0" smtClean="0"/>
              <a:t>机器学习究竟将如何影响人类未来的工作</a:t>
            </a:r>
            <a:r>
              <a:rPr lang="en-US" dirty="0" smtClean="0"/>
              <a:t>?</a:t>
            </a:r>
            <a:endParaRPr lang="zh-CN" altLang="en-US" dirty="0" smtClean="0"/>
          </a:p>
          <a:p>
            <a:pPr algn="just">
              <a:lnSpc>
                <a:spcPct val="150000"/>
              </a:lnSpc>
            </a:pPr>
            <a:r>
              <a:rPr lang="zh-CN" altLang="en-US" dirty="0" smtClean="0"/>
              <a:t>　　近几十年来</a:t>
            </a:r>
            <a:r>
              <a:rPr lang="en-US" dirty="0" smtClean="0"/>
              <a:t>,</a:t>
            </a:r>
            <a:r>
              <a:rPr lang="zh-CN" altLang="en-US" dirty="0" smtClean="0"/>
              <a:t>数字计算机已经改变了几乎所有经济部门的工作</a:t>
            </a:r>
            <a:r>
              <a:rPr lang="en-US" dirty="0" smtClean="0"/>
              <a:t>,</a:t>
            </a:r>
            <a:r>
              <a:rPr lang="zh-CN" altLang="en-US" dirty="0" smtClean="0"/>
              <a:t>我们正处于一个更加迅速转变的开始阶段</a:t>
            </a:r>
            <a:r>
              <a:rPr lang="en-US" dirty="0" smtClean="0"/>
              <a:t>,</a:t>
            </a:r>
            <a:r>
              <a:rPr lang="zh-CN" altLang="en-US" dirty="0" smtClean="0"/>
              <a:t>但关于机器学习对劳动力和经济的影响的认识并未确定。目前一些工作的一部分适合机器学习</a:t>
            </a:r>
            <a:r>
              <a:rPr lang="en-US" dirty="0" smtClean="0"/>
              <a:t>,</a:t>
            </a:r>
            <a:r>
              <a:rPr lang="zh-CN" altLang="en-US" dirty="0" smtClean="0"/>
              <a:t>而其他部分还不适合。因而</a:t>
            </a:r>
            <a:r>
              <a:rPr lang="en-US" dirty="0" smtClean="0"/>
              <a:t>,</a:t>
            </a:r>
            <a:r>
              <a:rPr lang="zh-CN" altLang="en-US" dirty="0" smtClean="0"/>
              <a:t>机器学习对劳动力和经济的影响还是有限的</a:t>
            </a:r>
            <a:r>
              <a:rPr lang="en-US" dirty="0" smtClean="0"/>
              <a:t>,</a:t>
            </a:r>
            <a:r>
              <a:rPr lang="zh-CN" altLang="en-US" dirty="0" smtClean="0"/>
              <a:t>还没有像有人宣称的那样</a:t>
            </a:r>
            <a:r>
              <a:rPr lang="en-US" altLang="zh-CN" dirty="0" smtClean="0"/>
              <a:t>——</a:t>
            </a:r>
            <a:r>
              <a:rPr lang="zh-CN" altLang="en-US" dirty="0" smtClean="0"/>
              <a:t>会迎来“工作的终结”。</a:t>
            </a:r>
            <a:endParaRPr lang="zh-CN" altLang="en-US" dirty="0"/>
          </a:p>
        </p:txBody>
      </p:sp>
    </p:spTree>
    <p:extLst>
      <p:ext uri="{BB962C8B-B14F-4D97-AF65-F5344CB8AC3E}">
        <p14:creationId xmlns:p14="http://schemas.microsoft.com/office/powerpoint/2010/main" xmlns="" val="345846565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518513"/>
            <a:ext cx="7886700" cy="3367397"/>
          </a:xfrm>
          <a:prstGeom prst="rect">
            <a:avLst/>
          </a:prstGeom>
        </p:spPr>
        <p:txBody>
          <a:bodyPr wrap="square">
            <a:spAutoFit/>
          </a:bodyPr>
          <a:lstStyle/>
          <a:p>
            <a:pPr algn="just">
              <a:lnSpc>
                <a:spcPct val="150000"/>
              </a:lnSpc>
            </a:pPr>
            <a:r>
              <a:rPr lang="zh-CN" altLang="en-US" dirty="0" smtClean="0"/>
              <a:t>　　我们认为</a:t>
            </a:r>
            <a:r>
              <a:rPr lang="en-US" dirty="0" smtClean="0"/>
              <a:t>,</a:t>
            </a:r>
            <a:r>
              <a:rPr lang="zh-CN" altLang="en-US" dirty="0" smtClean="0"/>
              <a:t>当下关于机器学习可能对劳动力和经济产生影响的讨论</a:t>
            </a:r>
            <a:r>
              <a:rPr lang="en-US" dirty="0" smtClean="0"/>
              <a:t>,</a:t>
            </a:r>
            <a:r>
              <a:rPr lang="zh-CN" altLang="en-US" dirty="0" smtClean="0"/>
              <a:t>应该从两个基点出发</a:t>
            </a:r>
            <a:r>
              <a:rPr lang="en-US" dirty="0" smtClean="0"/>
              <a:t>:</a:t>
            </a:r>
            <a:r>
              <a:rPr lang="zh-CN" altLang="en-US" dirty="0" smtClean="0"/>
              <a:t>第一</a:t>
            </a:r>
            <a:r>
              <a:rPr lang="en-US" dirty="0" smtClean="0"/>
              <a:t>,</a:t>
            </a:r>
            <a:r>
              <a:rPr lang="zh-CN" altLang="en-US" dirty="0" smtClean="0"/>
              <a:t>我们离通用人工智能还很远</a:t>
            </a:r>
            <a:r>
              <a:rPr lang="en-US" dirty="0" smtClean="0"/>
              <a:t>;</a:t>
            </a:r>
            <a:r>
              <a:rPr lang="zh-CN" altLang="en-US" dirty="0" smtClean="0"/>
              <a:t>第二</a:t>
            </a:r>
            <a:r>
              <a:rPr lang="en-US" dirty="0" smtClean="0"/>
              <a:t>,</a:t>
            </a:r>
            <a:r>
              <a:rPr lang="zh-CN" altLang="en-US" dirty="0" smtClean="0"/>
              <a:t>机器不能完成人类的全部任务。可以预测</a:t>
            </a:r>
            <a:r>
              <a:rPr lang="en-US" dirty="0" smtClean="0"/>
              <a:t>,</a:t>
            </a:r>
            <a:r>
              <a:rPr lang="zh-CN" altLang="en-US" dirty="0" smtClean="0"/>
              <a:t>在机器学习日益渗入应用领域的过程中</a:t>
            </a:r>
            <a:r>
              <a:rPr lang="en-US" dirty="0" smtClean="0"/>
              <a:t>,</a:t>
            </a:r>
            <a:r>
              <a:rPr lang="zh-CN" altLang="en-US" dirty="0" smtClean="0"/>
              <a:t>剩下不适合机器学习的任务将会激发人类增强这些方面的能力</a:t>
            </a:r>
            <a:r>
              <a:rPr lang="en-US" dirty="0" smtClean="0"/>
              <a:t>,</a:t>
            </a:r>
            <a:r>
              <a:rPr lang="zh-CN" altLang="en-US" dirty="0" smtClean="0"/>
              <a:t>使新的工作成为可能。由于机器学习迅速发展</a:t>
            </a:r>
            <a:r>
              <a:rPr lang="en-US" dirty="0" smtClean="0"/>
              <a:t>,</a:t>
            </a:r>
            <a:r>
              <a:rPr lang="zh-CN" altLang="en-US" dirty="0" smtClean="0"/>
              <a:t>可能将对经济产生很大的破坏性</a:t>
            </a:r>
            <a:r>
              <a:rPr lang="en-US" dirty="0" smtClean="0"/>
              <a:t>:</a:t>
            </a:r>
            <a:r>
              <a:rPr lang="zh-CN" altLang="en-US" dirty="0" smtClean="0"/>
              <a:t>机器学习既产生赢家</a:t>
            </a:r>
            <a:r>
              <a:rPr lang="en-US" dirty="0" smtClean="0"/>
              <a:t>,</a:t>
            </a:r>
            <a:r>
              <a:rPr lang="zh-CN" altLang="en-US" dirty="0" smtClean="0"/>
              <a:t>也产生输家</a:t>
            </a:r>
            <a:r>
              <a:rPr lang="en-US" dirty="0" smtClean="0"/>
              <a:t>,</a:t>
            </a:r>
            <a:r>
              <a:rPr lang="zh-CN" altLang="en-US" dirty="0" smtClean="0"/>
              <a:t>即每当机器学习跨越一个门槛</a:t>
            </a:r>
            <a:r>
              <a:rPr lang="en-US" dirty="0" smtClean="0"/>
              <a:t>,</a:t>
            </a:r>
            <a:r>
              <a:rPr lang="zh-CN" altLang="en-US" dirty="0" smtClean="0"/>
              <a:t>在某个任务上比人更具成本效益时</a:t>
            </a:r>
            <a:r>
              <a:rPr lang="en-US" dirty="0" smtClean="0"/>
              <a:t>,</a:t>
            </a:r>
            <a:r>
              <a:rPr lang="zh-CN" altLang="en-US" dirty="0" smtClean="0"/>
              <a:t>企业为了利润最大化</a:t>
            </a:r>
            <a:r>
              <a:rPr lang="en-US" dirty="0" smtClean="0"/>
              <a:t>,</a:t>
            </a:r>
            <a:r>
              <a:rPr lang="zh-CN" altLang="en-US" dirty="0" smtClean="0"/>
              <a:t>将越来越多地用机器替代人工</a:t>
            </a:r>
            <a:r>
              <a:rPr lang="en-US" dirty="0" smtClean="0"/>
              <a:t>,</a:t>
            </a:r>
            <a:r>
              <a:rPr lang="zh-CN" altLang="en-US" dirty="0" smtClean="0"/>
              <a:t>这必将转移劳动力需求</a:t>
            </a:r>
            <a:r>
              <a:rPr lang="en-US" dirty="0" smtClean="0"/>
              <a:t>,</a:t>
            </a:r>
            <a:r>
              <a:rPr lang="zh-CN" altLang="en-US" dirty="0" smtClean="0"/>
              <a:t>重组行业。这需要引起我们高度重视。</a:t>
            </a:r>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518513"/>
            <a:ext cx="7886700" cy="2120902"/>
          </a:xfrm>
          <a:prstGeom prst="rect">
            <a:avLst/>
          </a:prstGeom>
        </p:spPr>
        <p:txBody>
          <a:bodyPr wrap="square">
            <a:spAutoFit/>
          </a:bodyPr>
          <a:lstStyle/>
          <a:p>
            <a:pPr algn="just">
              <a:lnSpc>
                <a:spcPct val="150000"/>
              </a:lnSpc>
            </a:pPr>
            <a:r>
              <a:rPr lang="zh-CN" altLang="en-US" dirty="0" smtClean="0"/>
              <a:t>　　就目前而言</a:t>
            </a:r>
            <a:r>
              <a:rPr lang="en-US" dirty="0" smtClean="0"/>
              <a:t>,</a:t>
            </a:r>
            <a:r>
              <a:rPr lang="zh-CN" altLang="en-US" dirty="0" smtClean="0"/>
              <a:t>创建一个计算机程序仍需要涉及很多人的编程过程</a:t>
            </a:r>
            <a:r>
              <a:rPr lang="en-US" dirty="0" smtClean="0"/>
              <a:t>,</a:t>
            </a:r>
            <a:r>
              <a:rPr lang="zh-CN" altLang="en-US" dirty="0" smtClean="0"/>
              <a:t>但在一些领域这个复杂而成本昂贵的工作正逐渐由训练有素的机器学习来完成</a:t>
            </a:r>
            <a:r>
              <a:rPr lang="en-US" dirty="0" smtClean="0"/>
              <a:t>,</a:t>
            </a:r>
            <a:r>
              <a:rPr lang="zh-CN" altLang="en-US" dirty="0" smtClean="0"/>
              <a:t>机器学习已经产生比人类程序员更精确可靠的程序</a:t>
            </a:r>
            <a:r>
              <a:rPr lang="en-US" dirty="0" smtClean="0"/>
              <a:t>(</a:t>
            </a:r>
            <a:r>
              <a:rPr lang="zh-CN" altLang="en-US" dirty="0" smtClean="0"/>
              <a:t>例如人脸识别和信用卡欺诈检测</a:t>
            </a:r>
            <a:r>
              <a:rPr lang="en-US" dirty="0" smtClean="0"/>
              <a:t>),</a:t>
            </a:r>
            <a:r>
              <a:rPr lang="zh-CN" altLang="en-US" dirty="0" smtClean="0"/>
              <a:t>大大降低了程序设计与维护的成本。相关行业的就业形势正开始受到冲击。</a:t>
            </a:r>
          </a:p>
          <a:p>
            <a:pPr algn="r">
              <a:lnSpc>
                <a:spcPct val="150000"/>
              </a:lnSpc>
            </a:pPr>
            <a:r>
              <a:rPr lang="en-US" dirty="0" smtClean="0"/>
              <a:t>(</a:t>
            </a:r>
            <a:r>
              <a:rPr lang="zh-CN" altLang="en-US" dirty="0" smtClean="0"/>
              <a:t>节选自“雷锋网”</a:t>
            </a:r>
            <a:r>
              <a:rPr lang="en-US" dirty="0" smtClean="0"/>
              <a:t>)</a:t>
            </a:r>
            <a:endParaRPr lang="zh-CN" altLang="en-US" dirty="0"/>
          </a:p>
        </p:txBody>
      </p:sp>
    </p:spTree>
    <p:extLst>
      <p:ext uri="{BB962C8B-B14F-4D97-AF65-F5344CB8AC3E}">
        <p14:creationId xmlns:p14="http://schemas.microsoft.com/office/powerpoint/2010/main" xmlns="" val="276976474"/>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2945</TotalTime>
  <Words>1838</Words>
  <Application>Microsoft Office PowerPoint</Application>
  <PresentationFormat>全屏显示(16:9)</PresentationFormat>
  <Paragraphs>102</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473</cp:revision>
  <cp:lastPrinted>2019-07-27T07:43:24Z</cp:lastPrinted>
  <dcterms:created xsi:type="dcterms:W3CDTF">2018-08-24T06:22:56Z</dcterms:created>
  <dcterms:modified xsi:type="dcterms:W3CDTF">2020-03-25T01:58:43Z</dcterms:modified>
</cp:coreProperties>
</file>