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image" Target="../media/image6.emf"/></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3.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栏目二">
    <p:spTree>
      <p:nvGrpSpPr>
        <p:cNvPr id="1" name=""/>
        <p:cNvGrpSpPr/>
        <p:nvPr/>
      </p:nvGrpSpPr>
      <p:grpSpPr>
        <a:xfrm>
          <a:off x="0" y="0"/>
          <a:ext cx="0" cy="0"/>
          <a:chOff x="0" y="0"/>
          <a:chExt cx="0" cy="0"/>
        </a:xfrm>
      </p:grpSpPr>
      <p:grpSp>
        <p:nvGrpSpPr>
          <p:cNvPr id="2" name="组合 1"/>
          <p:cNvGrpSpPr/>
          <p:nvPr userDrawn="1"/>
        </p:nvGrpSpPr>
        <p:grpSpPr>
          <a:xfrm>
            <a:off x="5796136" y="-27384"/>
            <a:ext cx="1691784" cy="880109"/>
            <a:chOff x="11613" y="1584001"/>
            <a:chExt cx="1443037" cy="733424"/>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1584001"/>
              <a:ext cx="1443037" cy="733424"/>
            </a:xfrm>
            <a:prstGeom prst="rect">
              <a:avLst/>
            </a:prstGeom>
          </p:spPr>
        </p:pic>
        <p:sp>
          <p:nvSpPr>
            <p:cNvPr id="9" name="TextBox 8">
              <a:hlinkClick r:id="" action="ppaction://noaction"/>
            </p:cNvPr>
            <p:cNvSpPr txBox="1"/>
            <p:nvPr userDrawn="1"/>
          </p:nvSpPr>
          <p:spPr>
            <a:xfrm>
              <a:off x="73033" y="1807573"/>
              <a:ext cx="1229485"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课前篇情境创设</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栏目三">
    <p:spTree>
      <p:nvGrpSpPr>
        <p:cNvPr id="1" name=""/>
        <p:cNvGrpSpPr/>
        <p:nvPr/>
      </p:nvGrpSpPr>
      <p:grpSpPr>
        <a:xfrm>
          <a:off x="0" y="0"/>
          <a:ext cx="0" cy="0"/>
          <a:chOff x="0" y="0"/>
          <a:chExt cx="0" cy="0"/>
        </a:xfrm>
      </p:grpSpPr>
      <p:grpSp>
        <p:nvGrpSpPr>
          <p:cNvPr id="2" name="组合 1"/>
          <p:cNvGrpSpPr/>
          <p:nvPr userDrawn="1"/>
        </p:nvGrpSpPr>
        <p:grpSpPr>
          <a:xfrm>
            <a:off x="7370152" y="-27384"/>
            <a:ext cx="1613652" cy="880109"/>
            <a:chOff x="11613" y="2237065"/>
            <a:chExt cx="1443037" cy="733424"/>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613" y="2237065"/>
              <a:ext cx="1443037" cy="733424"/>
            </a:xfrm>
            <a:prstGeom prst="rect">
              <a:avLst/>
            </a:prstGeom>
          </p:spPr>
        </p:pic>
        <p:sp>
          <p:nvSpPr>
            <p:cNvPr id="10" name="TextBox 9">
              <a:hlinkClick r:id="" action="ppaction://noaction"/>
            </p:cNvPr>
            <p:cNvSpPr txBox="1"/>
            <p:nvPr userDrawn="1"/>
          </p:nvSpPr>
          <p:spPr>
            <a:xfrm>
              <a:off x="60351" y="2460637"/>
              <a:ext cx="1289016" cy="256481"/>
            </a:xfrm>
            <a:prstGeom prst="rect">
              <a:avLst/>
            </a:prstGeom>
            <a:noFill/>
          </p:spPr>
          <p:txBody>
            <a:bodyPr wrap="none" rtlCol="0">
              <a:spAutoFit/>
            </a:bodyPr>
            <a:lstStyle/>
            <a:p>
              <a:r>
                <a:rPr lang="zh-CN" altLang="en-US" sz="1400" smtClean="0">
                  <a:solidFill>
                    <a:schemeClr val="bg1"/>
                  </a:solidFill>
                  <a:latin typeface="黑体" panose="02010609060101010101" pitchFamily="2" charset="-122"/>
                  <a:ea typeface="黑体" panose="02010609060101010101" pitchFamily="2" charset="-122"/>
                </a:rPr>
                <a:t>课内篇一起思考</a:t>
              </a:r>
              <a:endParaRPr lang="zh-CN" altLang="en-US" sz="1400" dirty="0">
                <a:solidFill>
                  <a:schemeClr val="bg1"/>
                </a:solidFill>
                <a:latin typeface="黑体" panose="02010609060101010101" pitchFamily="2" charset="-122"/>
                <a:ea typeface="黑体" panose="02010609060101010101" pitchFamily="2" charset="-122"/>
              </a:endParaRPr>
            </a:p>
          </p:txBody>
        </p:sp>
      </p:gr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vmlDrawing" Target="../drawings/vmlDrawing7.vml"/><Relationship Id="rId7" Type="http://schemas.openxmlformats.org/officeDocument/2006/relationships/slideLayout" Target="../slideLayouts/slideLayout13.xml"/><Relationship Id="rId6" Type="http://schemas.openxmlformats.org/officeDocument/2006/relationships/image" Target="../media/image11.emf"/><Relationship Id="rId5" Type="http://schemas.openxmlformats.org/officeDocument/2006/relationships/package" Target="../embeddings/Document10.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11.xml.rels><?xml version="1.0" encoding="UTF-8" standalone="yes"?>
<Relationships xmlns="http://schemas.openxmlformats.org/package/2006/relationships"><Relationship Id="rId8" Type="http://schemas.openxmlformats.org/officeDocument/2006/relationships/vmlDrawing" Target="../drawings/vmlDrawing8.vml"/><Relationship Id="rId7" Type="http://schemas.openxmlformats.org/officeDocument/2006/relationships/slideLayout" Target="../slideLayouts/slideLayout13.xml"/><Relationship Id="rId6" Type="http://schemas.openxmlformats.org/officeDocument/2006/relationships/image" Target="../media/image12.emf"/><Relationship Id="rId5" Type="http://schemas.openxmlformats.org/officeDocument/2006/relationships/package" Target="../embeddings/Document11.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12.xml.rels><?xml version="1.0" encoding="UTF-8" standalone="yes"?>
<Relationships xmlns="http://schemas.openxmlformats.org/package/2006/relationships"><Relationship Id="rId8" Type="http://schemas.openxmlformats.org/officeDocument/2006/relationships/vmlDrawing" Target="../drawings/vmlDrawing9.vml"/><Relationship Id="rId7" Type="http://schemas.openxmlformats.org/officeDocument/2006/relationships/slideLayout" Target="../slideLayouts/slideLayout13.xml"/><Relationship Id="rId6" Type="http://schemas.openxmlformats.org/officeDocument/2006/relationships/image" Target="../media/image13.emf"/><Relationship Id="rId5" Type="http://schemas.openxmlformats.org/officeDocument/2006/relationships/package" Target="../embeddings/Document12.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4.xml"/><Relationship Id="rId6" Type="http://schemas.openxmlformats.org/officeDocument/2006/relationships/image" Target="../media/image14.jpeg"/><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6.xml"/><Relationship Id="rId2" Type="http://schemas.openxmlformats.org/officeDocument/2006/relationships/image" Target="../media/image2.emf"/><Relationship Id="rId1" Type="http://schemas.openxmlformats.org/officeDocument/2006/relationships/package" Target="../embeddings/Document1.docx"/></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21.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22.xml.rels><?xml version="1.0" encoding="UTF-8" standalone="yes"?>
<Relationships xmlns="http://schemas.openxmlformats.org/package/2006/relationships"><Relationship Id="rId9" Type="http://schemas.openxmlformats.org/officeDocument/2006/relationships/vmlDrawing" Target="../drawings/vmlDrawing10.vml"/><Relationship Id="rId8" Type="http://schemas.openxmlformats.org/officeDocument/2006/relationships/slideLayout" Target="../slideLayouts/slideLayout14.xml"/><Relationship Id="rId7" Type="http://schemas.openxmlformats.org/officeDocument/2006/relationships/image" Target="../media/image15.emf"/><Relationship Id="rId6" Type="http://schemas.openxmlformats.org/officeDocument/2006/relationships/package" Target="../embeddings/Document13.docx"/><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14.xml"/><Relationship Id="rId5" Type="http://schemas.openxmlformats.org/officeDocument/2006/relationships/slide" Target="slide23.xml"/><Relationship Id="rId4" Type="http://schemas.openxmlformats.org/officeDocument/2006/relationships/slide" Target="slide21.xml"/><Relationship Id="rId3" Type="http://schemas.openxmlformats.org/officeDocument/2006/relationships/slide" Target="slide15.xml"/><Relationship Id="rId2" Type="http://schemas.openxmlformats.org/officeDocument/2006/relationships/slide" Target="slide14.xml"/><Relationship Id="rId1" Type="http://schemas.openxmlformats.org/officeDocument/2006/relationships/slide" Target="slide13.xml"/></Relationships>
</file>

<file path=ppt/slides/_rels/slide3.xml.rels><?xml version="1.0" encoding="UTF-8" standalone="yes"?>
<Relationships xmlns="http://schemas.openxmlformats.org/package/2006/relationships"><Relationship Id="rId8" Type="http://schemas.openxmlformats.org/officeDocument/2006/relationships/vmlDrawing" Target="../drawings/vmlDrawing2.vml"/><Relationship Id="rId7" Type="http://schemas.openxmlformats.org/officeDocument/2006/relationships/slideLayout" Target="../slideLayouts/slideLayout13.xml"/><Relationship Id="rId6" Type="http://schemas.openxmlformats.org/officeDocument/2006/relationships/image" Target="../media/image3.emf"/><Relationship Id="rId5" Type="http://schemas.openxmlformats.org/officeDocument/2006/relationships/package" Target="../embeddings/Document2.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8" Type="http://schemas.openxmlformats.org/officeDocument/2006/relationships/vmlDrawing" Target="../drawings/vmlDrawing3.vml"/><Relationship Id="rId7" Type="http://schemas.openxmlformats.org/officeDocument/2006/relationships/slideLayout" Target="../slideLayouts/slideLayout13.xml"/><Relationship Id="rId6" Type="http://schemas.openxmlformats.org/officeDocument/2006/relationships/image" Target="../media/image4.emf"/><Relationship Id="rId5" Type="http://schemas.openxmlformats.org/officeDocument/2006/relationships/package" Target="../embeddings/Document3.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7.xml.rels><?xml version="1.0" encoding="UTF-8" standalone="yes"?>
<Relationships xmlns="http://schemas.openxmlformats.org/package/2006/relationships"><Relationship Id="rId8" Type="http://schemas.openxmlformats.org/officeDocument/2006/relationships/vmlDrawing" Target="../drawings/vmlDrawing4.vml"/><Relationship Id="rId7" Type="http://schemas.openxmlformats.org/officeDocument/2006/relationships/slideLayout" Target="../slideLayouts/slideLayout13.xml"/><Relationship Id="rId6" Type="http://schemas.openxmlformats.org/officeDocument/2006/relationships/image" Target="../media/image5.emf"/><Relationship Id="rId5" Type="http://schemas.openxmlformats.org/officeDocument/2006/relationships/package" Target="../embeddings/Document4.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 Type="http://schemas.openxmlformats.org/officeDocument/2006/relationships/slide" Target="slide3.xml"/></Relationships>
</file>

<file path=ppt/slides/_rels/slide8.xml.rels><?xml version="1.0" encoding="UTF-8" standalone="yes"?>
<Relationships xmlns="http://schemas.openxmlformats.org/package/2006/relationships"><Relationship Id="rId9" Type="http://schemas.openxmlformats.org/officeDocument/2006/relationships/package" Target="../embeddings/Document7.docx"/><Relationship Id="rId8" Type="http://schemas.openxmlformats.org/officeDocument/2006/relationships/image" Target="../media/image7.emf"/><Relationship Id="rId7" Type="http://schemas.openxmlformats.org/officeDocument/2006/relationships/package" Target="../embeddings/Document6.docx"/><Relationship Id="rId6" Type="http://schemas.openxmlformats.org/officeDocument/2006/relationships/image" Target="../media/image6.emf"/><Relationship Id="rId5" Type="http://schemas.openxmlformats.org/officeDocument/2006/relationships/package" Target="../embeddings/Document5.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2" Type="http://schemas.openxmlformats.org/officeDocument/2006/relationships/vmlDrawing" Target="../drawings/vmlDrawing5.vml"/><Relationship Id="rId11" Type="http://schemas.openxmlformats.org/officeDocument/2006/relationships/slideLayout" Target="../slideLayouts/slideLayout13.xml"/><Relationship Id="rId10" Type="http://schemas.openxmlformats.org/officeDocument/2006/relationships/image" Target="../media/image8.emf"/><Relationship Id="rId1" Type="http://schemas.openxmlformats.org/officeDocument/2006/relationships/slide" Target="slide3.xml"/></Relationships>
</file>

<file path=ppt/slides/_rels/slide9.xml.rels><?xml version="1.0" encoding="UTF-8" standalone="yes"?>
<Relationships xmlns="http://schemas.openxmlformats.org/package/2006/relationships"><Relationship Id="rId9" Type="http://schemas.openxmlformats.org/officeDocument/2006/relationships/slideLayout" Target="../slideLayouts/slideLayout13.xml"/><Relationship Id="rId8" Type="http://schemas.openxmlformats.org/officeDocument/2006/relationships/image" Target="../media/image10.emf"/><Relationship Id="rId7" Type="http://schemas.openxmlformats.org/officeDocument/2006/relationships/package" Target="../embeddings/Document9.docx"/><Relationship Id="rId6" Type="http://schemas.openxmlformats.org/officeDocument/2006/relationships/image" Target="../media/image9.emf"/><Relationship Id="rId5" Type="http://schemas.openxmlformats.org/officeDocument/2006/relationships/package" Target="../embeddings/Document8.docx"/><Relationship Id="rId4" Type="http://schemas.openxmlformats.org/officeDocument/2006/relationships/slide" Target="slide6.xml"/><Relationship Id="rId3" Type="http://schemas.openxmlformats.org/officeDocument/2006/relationships/slide" Target="slide5.xml"/><Relationship Id="rId2" Type="http://schemas.openxmlformats.org/officeDocument/2006/relationships/slide" Target="slide4.xml"/><Relationship Id="rId10" Type="http://schemas.openxmlformats.org/officeDocument/2006/relationships/vmlDrawing" Target="../drawings/vmlDrawing6.vml"/><Relationship Id="rId1" Type="http://schemas.openxmlformats.org/officeDocument/2006/relationships/slide" Target="slide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altLang="zh-CN" b="1"/>
              <a:t>6</a:t>
            </a:r>
            <a:r>
              <a:rPr lang="zh-CN" altLang="zh-CN"/>
              <a:t>　哈姆莱特</a:t>
            </a:r>
            <a:r>
              <a:rPr lang="en-US" altLang="zh-CN"/>
              <a:t>(</a:t>
            </a:r>
            <a:r>
              <a:rPr lang="zh-CN" altLang="zh-CN"/>
              <a:t>节选</a:t>
            </a:r>
            <a:r>
              <a:rPr lang="en-US" altLang="zh-CN"/>
              <a:t>)</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321686"/>
            <a:ext cx="8128000" cy="90297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成语辨析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涂脂抹粉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文过饰非</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5175" y="2164422"/>
          <a:ext cx="8132763" cy="4637088"/>
        </p:xfrm>
        <a:graphic>
          <a:graphicData uri="http://schemas.openxmlformats.org/presentationml/2006/ole">
            <mc:AlternateContent xmlns:mc="http://schemas.openxmlformats.org/markup-compatibility/2006">
              <mc:Choice xmlns:v="urn:schemas-microsoft-com:vml" Requires="v">
                <p:oleObj spid="_x0000_s7173" name="文档" r:id="rId5" imgW="3937635" imgH="2239645" progId="Word.Document.12">
                  <p:embed/>
                </p:oleObj>
              </mc:Choice>
              <mc:Fallback>
                <p:oleObj name="文档" r:id="rId5" imgW="3937635" imgH="2239645" progId="Word.Document.12">
                  <p:embed/>
                  <p:pic>
                    <p:nvPicPr>
                      <p:cNvPr id="0" name="图片 7172"/>
                      <p:cNvPicPr/>
                      <p:nvPr/>
                    </p:nvPicPr>
                    <p:blipFill>
                      <a:blip r:embed="rId6"/>
                      <a:stretch>
                        <a:fillRect/>
                      </a:stretch>
                    </p:blipFill>
                    <p:spPr>
                      <a:xfrm>
                        <a:off x="2035175" y="2164422"/>
                        <a:ext cx="8132763" cy="4637088"/>
                      </a:xfrm>
                      <a:prstGeom prst="rect">
                        <a:avLst/>
                      </a:prstGeom>
                    </p:spPr>
                  </p:pic>
                </p:oleObj>
              </mc:Fallback>
            </mc:AlternateContent>
          </a:graphicData>
        </a:graphic>
      </p:graphicFrame>
      <p:sp>
        <p:nvSpPr>
          <p:cNvPr id="12" name="矩形 11"/>
          <p:cNvSpPr/>
          <p:nvPr/>
        </p:nvSpPr>
        <p:spPr>
          <a:xfrm>
            <a:off x="7048895" y="4447476"/>
            <a:ext cx="110827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5388954" y="5548144"/>
            <a:ext cx="1108272"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40288" y="1258461"/>
            <a:ext cx="2511425" cy="497205"/>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举世瞩目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举世闻名</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1757059"/>
          <a:ext cx="8128000" cy="4631451"/>
        </p:xfrm>
        <a:graphic>
          <a:graphicData uri="http://schemas.openxmlformats.org/presentationml/2006/ole">
            <mc:AlternateContent xmlns:mc="http://schemas.openxmlformats.org/markup-compatibility/2006">
              <mc:Choice xmlns:v="urn:schemas-microsoft-com:vml" Requires="v">
                <p:oleObj spid="_x0000_s8197" name="文档" r:id="rId5" imgW="3928110" imgH="2239645" progId="Word.Document.12">
                  <p:embed/>
                </p:oleObj>
              </mc:Choice>
              <mc:Fallback>
                <p:oleObj name="文档" r:id="rId5" imgW="3928110" imgH="2239645" progId="Word.Document.12">
                  <p:embed/>
                  <p:pic>
                    <p:nvPicPr>
                      <p:cNvPr id="0" name="图片 8196"/>
                      <p:cNvPicPr/>
                      <p:nvPr/>
                    </p:nvPicPr>
                    <p:blipFill>
                      <a:blip r:embed="rId6"/>
                      <a:stretch>
                        <a:fillRect/>
                      </a:stretch>
                    </p:blipFill>
                    <p:spPr>
                      <a:xfrm>
                        <a:off x="2032000" y="1757059"/>
                        <a:ext cx="8128000" cy="4631451"/>
                      </a:xfrm>
                      <a:prstGeom prst="rect">
                        <a:avLst/>
                      </a:prstGeom>
                    </p:spPr>
                  </p:pic>
                </p:oleObj>
              </mc:Fallback>
            </mc:AlternateContent>
          </a:graphicData>
        </a:graphic>
      </p:graphicFrame>
      <p:sp>
        <p:nvSpPr>
          <p:cNvPr id="12" name="矩形 11"/>
          <p:cNvSpPr/>
          <p:nvPr/>
        </p:nvSpPr>
        <p:spPr>
          <a:xfrm>
            <a:off x="7957934" y="3686945"/>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9264352" y="5116096"/>
            <a:ext cx="57606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矩形 13"/>
          <p:cNvSpPr/>
          <p:nvPr/>
        </p:nvSpPr>
        <p:spPr>
          <a:xfrm>
            <a:off x="4588802" y="5486410"/>
            <a:ext cx="57606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par>
                                <p:cTn id="13" presetID="14" presetClass="exit" presetSubtype="10" fill="hold" grpId="0" nodeType="withEffect">
                                  <p:stCondLst>
                                    <p:cond delay="0"/>
                                  </p:stCondLst>
                                  <p:childTnLst>
                                    <p:animEffect transition="out" filter="randombar(horizontal)">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P spid="1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40288" y="1362631"/>
            <a:ext cx="2511425" cy="497205"/>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当机立断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NEU-BZ-S92"/>
                <a:ea typeface="方正宋黑_GBK" panose="03000509000000000000" pitchFamily="65" charset="-122"/>
                <a:cs typeface="Times New Roman" panose="02020603050405020304" pitchFamily="18" charset="0"/>
              </a:rPr>
              <a:t>斩钉截铁</a:t>
            </a:r>
            <a:r>
              <a:rPr lang="en-US" altLang="zh-CN" sz="220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1838290"/>
          <a:ext cx="8128000" cy="3916397"/>
        </p:xfrm>
        <a:graphic>
          <a:graphicData uri="http://schemas.openxmlformats.org/presentationml/2006/ole">
            <mc:AlternateContent xmlns:mc="http://schemas.openxmlformats.org/markup-compatibility/2006">
              <mc:Choice xmlns:v="urn:schemas-microsoft-com:vml" Requires="v">
                <p:oleObj spid="_x0000_s9221" name="文档" r:id="rId5" imgW="3928110" imgH="1894205" progId="Word.Document.12">
                  <p:embed/>
                </p:oleObj>
              </mc:Choice>
              <mc:Fallback>
                <p:oleObj name="文档" r:id="rId5" imgW="3928110" imgH="1894205" progId="Word.Document.12">
                  <p:embed/>
                  <p:pic>
                    <p:nvPicPr>
                      <p:cNvPr id="0" name="图片 9220"/>
                      <p:cNvPicPr/>
                      <p:nvPr/>
                    </p:nvPicPr>
                    <p:blipFill>
                      <a:blip r:embed="rId6"/>
                      <a:stretch>
                        <a:fillRect/>
                      </a:stretch>
                    </p:blipFill>
                    <p:spPr>
                      <a:xfrm>
                        <a:off x="2032000" y="1838290"/>
                        <a:ext cx="8128000" cy="3916397"/>
                      </a:xfrm>
                      <a:prstGeom prst="rect">
                        <a:avLst/>
                      </a:prstGeom>
                    </p:spPr>
                  </p:pic>
                </p:oleObj>
              </mc:Fallback>
            </mc:AlternateContent>
          </a:graphicData>
        </a:graphic>
      </p:graphicFrame>
      <p:sp>
        <p:nvSpPr>
          <p:cNvPr id="12" name="矩形 11"/>
          <p:cNvSpPr/>
          <p:nvPr/>
        </p:nvSpPr>
        <p:spPr>
          <a:xfrm>
            <a:off x="7052652" y="3761408"/>
            <a:ext cx="1141854"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3" name="矩形 12"/>
          <p:cNvSpPr/>
          <p:nvPr/>
        </p:nvSpPr>
        <p:spPr>
          <a:xfrm>
            <a:off x="5444477" y="4498846"/>
            <a:ext cx="1119355" cy="30784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91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思维导图</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8" name="m25.eps" descr="id:2147492996;FounderCES"/>
          <p:cNvPicPr>
            <a:picLocks noChangeAspect="1"/>
          </p:cNvPicPr>
          <p:nvPr/>
        </p:nvPicPr>
        <p:blipFill>
          <a:blip r:embed="rId6"/>
          <a:stretch>
            <a:fillRect/>
          </a:stretch>
        </p:blipFill>
        <p:spPr>
          <a:xfrm>
            <a:off x="2737323" y="2174322"/>
            <a:ext cx="6717355" cy="27633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文章主旨</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724265"/>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课文节选的是《哈姆莱特》第三幕第一场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主要是国王和波洛涅斯利用计谋试探哈姆莱特是否真的疯癫的情节。作品通过哈姆莱特的独白体现了他置身于矛盾斗争中难以采取行动的痛苦心境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也揭露了以国王为代表的封建统治阶级的丑恶与阴险。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505471"/>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【任务一】</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了解戏剧冲突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把握人物形象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概述节选部分的主要情节。</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国王怀疑哈姆莱特内心有疑虑和秘密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他利用哈姆莱特的情人奥菲利娅试探哈姆莱特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被哈姆莱特识破。国王打算把哈姆莱特送到国外去。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课文节选部分是围绕什么冲突进行的</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这场戏将哈姆莱特与国王之间的冲突放在主要冲突的位置上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戏中奥菲利娅与哈姆莱特之间因无法沟通而产生误解后的冲突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以及哈姆莱特内心生存还是毁灭的矛盾都是围绕这一主要冲突展开的。</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911735"/>
            <a:ext cx="8128000" cy="3338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剧本中所展示的冲突的作用是什么</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这些冲突实际上都是当时现实矛盾的真实反映。在当时来讲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这是正义与邪恶的较量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是社会过渡时期新、旧两种社会力量的较量。从表面看来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冲突是在一对恋人之间展开的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但表现的却是对人生的思索。通过冲突塑造了人物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一个内向深沉、有着痛苦与彷徨的复杂情感的人文主义思想家的典型人物。通过人物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展示了当时波澜壮阔的历史画面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深刻地反映了先进的人文主义理想与黑暗现实间尖锐复杂的矛盾。</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302338"/>
            <a:ext cx="8128000" cy="4556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在奥菲利娅的独白中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哈姆莱特过去是怎样的形象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莎士比亚为什么借奥菲利娅之口对哈姆莱特极力赞美</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高贵、理智、青春貌美。莎士比亚一连用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朝臣的眼睛、学者的辩舌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等七个短语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借奥菲利娅之口从七个角度来极力赞美哈姆莱特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说他近乎完人。尽管哈姆莱特身上有这样、那样的缺点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但他仍不失为一个有知识、有理想的青年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他敢于承担重任并坚持完成它。他是莎士比亚人文主义思想的化身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莎士比亚深爱着笔下这个人物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他代表着欧洲文艺复兴时期新兴资产阶级的进步思想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代表着正义向邪恶的封建集团挑战。他是一个英雄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同时也是一个血肉丰满的艺术形象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并非完人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也正因为如此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他才成为千百年来经久不衰的艺术典型。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904201"/>
            <a:ext cx="8128000" cy="3338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从节选部分王后的对白中可以看出王后在剧中是一个什么形象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结合她的对白加以分析。</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你们有没有劝诱他找些什么消遣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一句话体现出王后的无知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她无形中孤立了哈姆莱特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说明她并不了解自己儿子的心理。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我愿意服从您的意旨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更愿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等词语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体现了王后在新王面前的顺从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她无形中变成了新王的帮凶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她为寻找儿子疯癫的原因寄希望于奥菲利娅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为此充满希望却又饱含担忧。</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9206"/>
            <a:ext cx="8128000" cy="49618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【任务二】</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品味人物语言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鉴赏艺术手法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你们不能用迂回婉转的方法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探出他为什么这样神魂颠倒</a:t>
            </a:r>
            <a:r>
              <a:rPr lang="en-US"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国王的这段对白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体现了他什么心理</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体现了国王杀兄篡位后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面对哈姆莱特的疯癫表现出怀疑和极度不安的心理。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朝臣的眼睛、学者的辩舌、军人的利剑、国家所瞩望的一朵娇花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时流的明镜、人伦的雅范、举世瞩目的中心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这样无可挽回地陨落了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这句话用了什么修辞手法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有什么表达效果</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用了一连串的比喻构成排比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借奥菲利娅之口对哈姆莱特的人品、学识、人格进行了赞美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令人信服地说明了哈姆莱特为什么赢得了美丽少女奥菲利娅的深深爱恋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用侧面描写表明哈姆莱特是一个高贵而伟大的人。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nvGraphicFramePr>
        <p:xfrm>
          <a:off x="2032000" y="2718181"/>
          <a:ext cx="8128000" cy="1675638"/>
        </p:xfrm>
        <a:graphic>
          <a:graphicData uri="http://schemas.openxmlformats.org/presentationml/2006/ole">
            <mc:AlternateContent xmlns:mc="http://schemas.openxmlformats.org/markup-compatibility/2006">
              <mc:Choice xmlns:v="urn:schemas-microsoft-com:vml" Requires="v">
                <p:oleObj spid="_x0000_s1029" name="文档" r:id="rId1" imgW="3913505" imgH="807720" progId="Word.Document.12">
                  <p:embed/>
                </p:oleObj>
              </mc:Choice>
              <mc:Fallback>
                <p:oleObj name="文档" r:id="rId1" imgW="3913505" imgH="807720" progId="Word.Document.12">
                  <p:embed/>
                  <p:pic>
                    <p:nvPicPr>
                      <p:cNvPr id="0" name="图片 1028"/>
                      <p:cNvPicPr/>
                      <p:nvPr/>
                    </p:nvPicPr>
                    <p:blipFill>
                      <a:blip r:embed="rId2"/>
                      <a:stretch>
                        <a:fillRect/>
                      </a:stretch>
                    </p:blipFill>
                    <p:spPr>
                      <a:xfrm>
                        <a:off x="2032000" y="2718181"/>
                        <a:ext cx="8128000" cy="1675638"/>
                      </a:xfrm>
                      <a:prstGeom prst="rect">
                        <a:avLst/>
                      </a:prstGeom>
                    </p:spPr>
                  </p:pic>
                </p:oleObj>
              </mc:Fallback>
            </mc:AlternateContent>
          </a:graphicData>
        </a:graphic>
      </p:graphicFrame>
    </p:spTree>
  </p:cSld>
  <p:clrMapOvr>
    <a:masterClrMapping/>
  </p:clrMapOvr>
  <p:transition spd="slow">
    <p:cover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692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文本研读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708603"/>
            <a:ext cx="8128000" cy="37439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结合课文分析话剧主要通过什么来塑造人物形象。试举一例说明。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个性化的语言和表现人物个性的恰当的台词方式是话剧塑造人物的重要手段。如</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国王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旁白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这句话是太真实了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它在我的良心上抽了多么重的一鞭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涂脂抹粉的娼妇的脸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还不及掩藏在虚伪的言辞后面的我的行为更丑恶。难堪的重负啊</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这段台词真实地暴露了国王的内心世界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把国王的虚伪、丑恶和内心的不安展现得淋漓尽致。</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par>
                                <p:cTn id="11" presetID="22" presetClass="entr" presetSubtype="4"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animEffect transition="in" filter="wipe(down)">
                                      <p:cBhvr>
                                        <p:cTn id="13"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71845"/>
            <a:ext cx="8128000" cy="577342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这场戏中的哈姆莱特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心事重重。他既要重整乾坤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又要面对强大阴险的对手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他强调的是个人的作用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求助的是自我思想的力量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所担负的责任与实际上的力不从心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在他内心深处掀起阵阵波澜。这时他对生命意义做了哪些思索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生存还是毁灭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这是一个值得考虑的问题。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死了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睡着了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什么都完了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要是在这一种睡眠之中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我们心头的创痛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以及其他无数血肉之躯所不能避免的打击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都可以从此消失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那正是我们求之不得的结局。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哈姆莱特的内心独白脍炙人口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它深刻地表现了人文主义者哈姆莱特在进行个人复仇和探索社会变革过程中的心路历程。他剖析自己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重重的顾虑使我们全变成了懦夫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人世的鞭挞和讥嘲、压迫者的凌辱、傲慢者的冷眼、被轻蔑的爱情的惨痛、法律的迁延、官吏的横暴和费尽辛勤所换来的小人的鄙视</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作家借哈姆莱特之口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深刻而具体地揭露了当时的黑暗与不平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充分表现了他的人文主义思想。</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多维探究</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技法迁移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2032000" y="1281129"/>
            <a:ext cx="8128000" cy="171450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在戏剧中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一个鲜明的艺术形象是靠精彩的艺术对白来实现的。莎士比亚是世界公认的语言大师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曹禺是中国现代话剧史上的奇才。试比较《哈姆莱特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》与《雷雨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》戏剧语言特点的异同。</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提示</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nvGraphicFramePr>
        <p:xfrm>
          <a:off x="2032000" y="2996952"/>
          <a:ext cx="8128000" cy="3165469"/>
        </p:xfrm>
        <a:graphic>
          <a:graphicData uri="http://schemas.openxmlformats.org/presentationml/2006/ole">
            <mc:AlternateContent xmlns:mc="http://schemas.openxmlformats.org/markup-compatibility/2006">
              <mc:Choice xmlns:v="urn:schemas-microsoft-com:vml" Requires="v">
                <p:oleObj spid="_x0000_s10244" name="文档" r:id="rId6" imgW="3908425" imgH="1522730" progId="Word.Document.12">
                  <p:embed/>
                </p:oleObj>
              </mc:Choice>
              <mc:Fallback>
                <p:oleObj name="文档" r:id="rId6" imgW="3908425" imgH="1522730" progId="Word.Document.12">
                  <p:embed/>
                  <p:pic>
                    <p:nvPicPr>
                      <p:cNvPr id="0" name="图片 10243"/>
                      <p:cNvPicPr/>
                      <p:nvPr/>
                    </p:nvPicPr>
                    <p:blipFill>
                      <a:blip r:embed="rId7"/>
                      <a:stretch>
                        <a:fillRect/>
                      </a:stretch>
                    </p:blipFill>
                    <p:spPr>
                      <a:xfrm>
                        <a:off x="2032000" y="2996952"/>
                        <a:ext cx="8128000" cy="3165469"/>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00"/>
                                        <p:tgtEl>
                                          <p:spTgt spid="3">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701069"/>
            <a:ext cx="8128000" cy="374396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善用比喻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莎士比亚善于运用比喻等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揭示人物的内心世界和感情的变化。如奥菲利娅在谈到哈姆莱特的变化时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就用了一连串的比喻句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我是一切妇女中间最伤心而不幸的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我曾经从他音乐一般的盟誓中吮吸芬芳的甘蜜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现在却眼看着他的高贵无上的理智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像一串美妙的银铃失去了谐和的音调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无比的青春美貌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在疯狂中凋谢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这段语言就极富抒情性和形象性。</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运用比喻需注意以下几点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比喻的事物必须是常见的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浅显易懂的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必须抓住本体和喻体的特征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比喻要新颖、独特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不落俗套。</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1991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思维导图</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2" action="ppaction://hlinksldjump"/>
          </p:cNvPr>
          <p:cNvSpPr/>
          <p:nvPr/>
        </p:nvSpPr>
        <p:spPr>
          <a:xfrm>
            <a:off x="3341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文章主旨</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3" action="ppaction://hlinksldjump"/>
          </p:cNvPr>
          <p:cNvSpPr/>
          <p:nvPr/>
        </p:nvSpPr>
        <p:spPr>
          <a:xfrm>
            <a:off x="4692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文本研读</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4" action="ppaction://hlinksldjump"/>
          </p:cNvPr>
          <p:cNvSpPr/>
          <p:nvPr/>
        </p:nvSpPr>
        <p:spPr>
          <a:xfrm>
            <a:off x="6042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多维探究</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5" action="ppaction://hlinksldjump"/>
          </p:cNvPr>
          <p:cNvSpPr/>
          <p:nvPr/>
        </p:nvSpPr>
        <p:spPr>
          <a:xfrm>
            <a:off x="7385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技法迁移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310467"/>
            <a:ext cx="8128000" cy="252666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迁移练笔</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请用比喻手法写一个人物片段</a:t>
            </a:r>
            <a:r>
              <a:rPr lang="en-US" altLang="zh-CN" sz="2200">
                <a:solidFill>
                  <a:srgbClr val="000000"/>
                </a:solidFill>
                <a:latin typeface="Times New Roman" panose="02020603050405020304" pitchFamily="18" charset="0"/>
                <a:cs typeface="Times New Roman" panose="02020603050405020304" pitchFamily="18" charset="0"/>
              </a:rPr>
              <a:t>,150</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个字左右。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我来尝试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答案示例</a:t>
            </a:r>
            <a:r>
              <a:rPr lang="en-US" altLang="zh-CN" sz="2200">
                <a:solidFill>
                  <a:srgbClr val="FF0000"/>
                </a:solidFill>
                <a:latin typeface="Arial" panose="020B0604020202020204" pitchFamily="34" charset="0"/>
                <a:ea typeface="黑体" panose="02010609060101010101" pitchFamily="2" charset="-122"/>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母亲是疲惫时的一杯龙井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当你倦怠无力时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淡雅的馨香和醇美使你神清气爽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母亲是冬夜里的一床棉被</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当你瑟瑟发抖时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贴心的呵护和温暖使你安然入梦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母亲是烦恼中的一曲古筝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当你意志消沉时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优雅的旋律一飘荡眼前立即一片青翠。</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hlinkClick r:id="rId1" action="ppaction://hlinksldjump"/>
          </p:cNvPr>
          <p:cNvSpPr/>
          <p:nvPr/>
        </p:nvSpPr>
        <p:spPr>
          <a:xfrm>
            <a:off x="1929990"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作者简介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4" name="矩形 3">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 name="对象 5"/>
          <p:cNvGraphicFramePr>
            <a:graphicFrameLocks noChangeAspect="1"/>
          </p:cNvGraphicFramePr>
          <p:nvPr/>
        </p:nvGraphicFramePr>
        <p:xfrm>
          <a:off x="2032000" y="1340768"/>
          <a:ext cx="8128000" cy="2598681"/>
        </p:xfrm>
        <a:graphic>
          <a:graphicData uri="http://schemas.openxmlformats.org/presentationml/2006/ole">
            <mc:AlternateContent xmlns:mc="http://schemas.openxmlformats.org/markup-compatibility/2006">
              <mc:Choice xmlns:v="urn:schemas-microsoft-com:vml" Requires="v">
                <p:oleObj spid="_x0000_s2053" name="文档" r:id="rId5" imgW="3843020" imgH="1229360" progId="Word.Document.12">
                  <p:embed/>
                </p:oleObj>
              </mc:Choice>
              <mc:Fallback>
                <p:oleObj name="文档" r:id="rId5" imgW="3843020" imgH="1229360" progId="Word.Document.12">
                  <p:embed/>
                  <p:pic>
                    <p:nvPicPr>
                      <p:cNvPr id="0" name="图片 2052"/>
                      <p:cNvPicPr/>
                      <p:nvPr/>
                    </p:nvPicPr>
                    <p:blipFill>
                      <a:blip r:embed="rId6"/>
                      <a:stretch>
                        <a:fillRect/>
                      </a:stretch>
                    </p:blipFill>
                    <p:spPr>
                      <a:xfrm>
                        <a:off x="2032000" y="1340768"/>
                        <a:ext cx="8128000" cy="2598681"/>
                      </a:xfrm>
                      <a:prstGeom prst="rect">
                        <a:avLst/>
                      </a:prstGeom>
                    </p:spPr>
                  </p:pic>
                </p:oleObj>
              </mc:Fallback>
            </mc:AlternateContent>
          </a:graphicData>
        </a:graphic>
      </p:graphicFrame>
      <p:sp>
        <p:nvSpPr>
          <p:cNvPr id="7" name="矩形 6"/>
          <p:cNvSpPr>
            <a:spLocks noChangeAspect="1"/>
          </p:cNvSpPr>
          <p:nvPr/>
        </p:nvSpPr>
        <p:spPr>
          <a:xfrm>
            <a:off x="2032000" y="3939449"/>
            <a:ext cx="8128000" cy="212090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莎士比亚</a:t>
            </a:r>
            <a:r>
              <a:rPr lang="en-US" altLang="zh-CN" sz="2200">
                <a:solidFill>
                  <a:srgbClr val="000000"/>
                </a:solidFill>
                <a:latin typeface="Times New Roman" panose="02020603050405020304" pitchFamily="18" charset="0"/>
                <a:cs typeface="Times New Roman" panose="02020603050405020304" pitchFamily="18" charset="0"/>
              </a:rPr>
              <a:t>(1564—1616),</a:t>
            </a:r>
            <a:r>
              <a:rPr lang="zh-CN" altLang="zh-CN" sz="2200">
                <a:solidFill>
                  <a:srgbClr val="000000"/>
                </a:solidFill>
                <a:latin typeface="Times New Roman" panose="02020603050405020304" pitchFamily="18" charset="0"/>
                <a:cs typeface="Times New Roman" panose="02020603050405020304" pitchFamily="18" charset="0"/>
              </a:rPr>
              <a:t>欧洲文艺复兴时期英国伟大的诗人和剧作家。其主要作品有《罗密欧与朱丽叶》《哈姆莱特》《奥赛罗》《麦克白》《李尔王》等悲剧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《威尼斯商人》《仲夏夜之梦》《皆大欢喜》《第十二夜》等喜剧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《亨利四世》等历史剧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以及十四行诗《爱人的怨诉》等。</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wipe dir="u"/>
      </p:transition>
    </mc:Choice>
    <mc:Fallback>
      <p:transition spd="slow">
        <p:wipe dir="u"/>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2" action="ppaction://hlinksldjump"/>
          </p:cNvPr>
          <p:cNvSpPr/>
          <p:nvPr/>
        </p:nvSpPr>
        <p:spPr>
          <a:xfrm>
            <a:off x="3439673"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作品背景</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114868"/>
            <a:ext cx="8128000" cy="29324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《哈姆莱特》是莎士比亚戏剧的代表作。该剧描写的是丹麦王子哈姆莱特为父报仇的故事。</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世纪末和</a:t>
            </a:r>
            <a:r>
              <a:rPr lang="en-US" altLang="zh-CN" sz="2200">
                <a:solidFill>
                  <a:srgbClr val="000000"/>
                </a:solidFill>
                <a:latin typeface="Times New Roman" panose="02020603050405020304" pitchFamily="18" charset="0"/>
                <a:cs typeface="Times New Roman" panose="02020603050405020304" pitchFamily="18" charset="0"/>
              </a:rPr>
              <a:t>17</a:t>
            </a:r>
            <a:r>
              <a:rPr lang="zh-CN" altLang="zh-CN" sz="2200">
                <a:solidFill>
                  <a:srgbClr val="000000"/>
                </a:solidFill>
                <a:latin typeface="Times New Roman" panose="02020603050405020304" pitchFamily="18" charset="0"/>
                <a:cs typeface="Times New Roman" panose="02020603050405020304" pitchFamily="18" charset="0"/>
              </a:rPr>
              <a:t>世纪初正是欧洲文艺复兴时期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文艺复兴运动使先进于封建专制思想的资产阶级民主思想深入人心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而当时的英国由于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王位继承权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政治斗争非常尖锐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人们的进步思想和社会的腐朽现状形成了鲜明对比。悲剧《哈姆莱特》正是在这种大的社会背景下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以丹麦国的政治斗争暗示英国社会现实。</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4949356"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相关知识</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4" action="ppaction://hlinksldjump"/>
          </p:cNvPr>
          <p:cNvSpPr/>
          <p:nvPr/>
        </p:nvSpPr>
        <p:spPr>
          <a:xfrm>
            <a:off x="6459039"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知识整合</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505471"/>
            <a:ext cx="8128000" cy="4150360"/>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文艺复兴</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文艺复兴是</a:t>
            </a:r>
            <a:r>
              <a:rPr lang="en-US" altLang="zh-CN" sz="2200">
                <a:solidFill>
                  <a:srgbClr val="000000"/>
                </a:solidFill>
                <a:latin typeface="Times New Roman" panose="02020603050405020304" pitchFamily="18" charset="0"/>
                <a:cs typeface="Times New Roman" panose="02020603050405020304" pitchFamily="18" charset="0"/>
              </a:rPr>
              <a:t>14~16</a:t>
            </a:r>
            <a:r>
              <a:rPr lang="zh-CN" altLang="zh-CN" sz="2200">
                <a:solidFill>
                  <a:srgbClr val="000000"/>
                </a:solidFill>
                <a:latin typeface="Times New Roman" panose="02020603050405020304" pitchFamily="18" charset="0"/>
                <a:cs typeface="Times New Roman" panose="02020603050405020304" pitchFamily="18" charset="0"/>
              </a:rPr>
              <a:t>世纪反映西欧各国正在形成中的资产阶级要求的思想文化运动。其主要中心最初在意大利</a:t>
            </a:r>
            <a:r>
              <a:rPr lang="en-US" altLang="zh-CN" sz="2200">
                <a:solidFill>
                  <a:srgbClr val="000000"/>
                </a:solidFill>
                <a:latin typeface="Times New Roman" panose="02020603050405020304" pitchFamily="18" charset="0"/>
                <a:cs typeface="Times New Roman" panose="02020603050405020304" pitchFamily="18" charset="0"/>
              </a:rPr>
              <a:t>,16</a:t>
            </a:r>
            <a:r>
              <a:rPr lang="zh-CN" altLang="zh-CN" sz="2200">
                <a:solidFill>
                  <a:srgbClr val="000000"/>
                </a:solidFill>
                <a:latin typeface="Times New Roman" panose="02020603050405020304" pitchFamily="18" charset="0"/>
                <a:cs typeface="Times New Roman" panose="02020603050405020304" pitchFamily="18" charset="0"/>
              </a:rPr>
              <a:t>世纪扩及德意志、尼德兰、英国、法国和西班牙等地。当时人们认为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文艺在希腊、罗马古典时代曾高度繁荣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但在中世纪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黑暗时代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却衰败湮没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直到</a:t>
            </a:r>
            <a:r>
              <a:rPr lang="en-US" altLang="zh-CN" sz="2200">
                <a:solidFill>
                  <a:srgbClr val="000000"/>
                </a:solidFill>
                <a:latin typeface="Times New Roman" panose="02020603050405020304" pitchFamily="18" charset="0"/>
                <a:cs typeface="Times New Roman" panose="02020603050405020304" pitchFamily="18" charset="0"/>
              </a:rPr>
              <a:t>14</a:t>
            </a:r>
            <a:r>
              <a:rPr lang="zh-CN" altLang="zh-CN" sz="2200">
                <a:solidFill>
                  <a:srgbClr val="000000"/>
                </a:solidFill>
                <a:latin typeface="Times New Roman" panose="02020603050405020304" pitchFamily="18" charset="0"/>
                <a:cs typeface="Times New Roman" panose="02020603050405020304" pitchFamily="18" charset="0"/>
              </a:rPr>
              <a:t>世纪以后才获得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再生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文艺复兴着重表明了新文化以古典为师的一面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但它并非单纯的古典复兴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实际上是反封建的新文化的创造。文艺复兴主要表现在科学、文学和艺术的普遍高涨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但因各国的社会经济和历史条件不同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在各国带有各自的特征。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ld"/>
      </p:transition>
    </mc:Choice>
    <mc:Fallback>
      <p:transition spd="slow">
        <p:pull dir="l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141769"/>
            <a:ext cx="1778000" cy="497205"/>
          </a:xfrm>
          <a:prstGeom prst="rect">
            <a:avLst/>
          </a:prstGeom>
        </p:spPr>
        <p:txBody>
          <a:bodyPr wrap="none">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读准</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字音</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207568" y="1577340"/>
          <a:ext cx="7389091" cy="5226430"/>
        </p:xfrm>
        <a:graphic>
          <a:graphicData uri="http://schemas.openxmlformats.org/presentationml/2006/ole">
            <mc:AlternateContent xmlns:mc="http://schemas.openxmlformats.org/markup-compatibility/2006">
              <mc:Choice xmlns:v="urn:schemas-microsoft-com:vml" Requires="v">
                <p:oleObj spid="_x0000_s3077" name="文档" r:id="rId5" imgW="3899535" imgH="2759710" progId="Word.Document.12">
                  <p:embed/>
                </p:oleObj>
              </mc:Choice>
              <mc:Fallback>
                <p:oleObj name="文档" r:id="rId5" imgW="3899535" imgH="2759710" progId="Word.Document.12">
                  <p:embed/>
                  <p:pic>
                    <p:nvPicPr>
                      <p:cNvPr id="0" name="图片 3076"/>
                      <p:cNvPicPr/>
                      <p:nvPr/>
                    </p:nvPicPr>
                    <p:blipFill>
                      <a:blip r:embed="rId6"/>
                      <a:stretch>
                        <a:fillRect/>
                      </a:stretch>
                    </p:blipFill>
                    <p:spPr>
                      <a:xfrm>
                        <a:off x="2207568" y="1577340"/>
                        <a:ext cx="7389091" cy="522643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490242"/>
            <a:ext cx="1510030" cy="497205"/>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字形</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32000" y="1988840"/>
          <a:ext cx="8128000" cy="3333801"/>
        </p:xfrm>
        <a:graphic>
          <a:graphicData uri="http://schemas.openxmlformats.org/presentationml/2006/ole">
            <mc:AlternateContent xmlns:mc="http://schemas.openxmlformats.org/markup-compatibility/2006">
              <mc:Choice xmlns:v="urn:schemas-microsoft-com:vml" Requires="v">
                <p:oleObj spid="_x0000_s4101" name="文档" r:id="rId5" imgW="3899535" imgH="1600835" progId="Word.Document.12">
                  <p:embed/>
                </p:oleObj>
              </mc:Choice>
              <mc:Fallback>
                <p:oleObj name="文档" r:id="rId5" imgW="3899535" imgH="1600835" progId="Word.Document.12">
                  <p:embed/>
                  <p:pic>
                    <p:nvPicPr>
                      <p:cNvPr id="0" name="图片 4100"/>
                      <p:cNvPicPr/>
                      <p:nvPr/>
                    </p:nvPicPr>
                    <p:blipFill>
                      <a:blip r:embed="rId6"/>
                      <a:stretch>
                        <a:fillRect/>
                      </a:stretch>
                    </p:blipFill>
                    <p:spPr>
                      <a:xfrm>
                        <a:off x="2032000" y="1988840"/>
                        <a:ext cx="8128000" cy="3333801"/>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1095941"/>
            <a:ext cx="8128000" cy="374396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掌握词语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匍匐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爬行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趴</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迂回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环绕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绕到敌人侧面或后面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进攻敌人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神魂颠倒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精神恍惚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颠三倒四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失去常态。多形容对某一事物入了迷。</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72456" y="1937380"/>
          <a:ext cx="8128000" cy="821517"/>
        </p:xfrm>
        <a:graphic>
          <a:graphicData uri="http://schemas.openxmlformats.org/presentationml/2006/ole">
            <mc:AlternateContent xmlns:mc="http://schemas.openxmlformats.org/markup-compatibility/2006">
              <mc:Choice xmlns:v="urn:schemas-microsoft-com:vml" Requires="v">
                <p:oleObj spid="_x0000_s5131" name="文档" r:id="rId5" imgW="3843020" imgH="389255" progId="Word.Document.12">
                  <p:embed/>
                </p:oleObj>
              </mc:Choice>
              <mc:Fallback>
                <p:oleObj name="文档" r:id="rId5" imgW="3843020" imgH="389255" progId="Word.Document.12">
                  <p:embed/>
                  <p:pic>
                    <p:nvPicPr>
                      <p:cNvPr id="0" name="图片 5130"/>
                      <p:cNvPicPr/>
                      <p:nvPr/>
                    </p:nvPicPr>
                    <p:blipFill>
                      <a:blip r:embed="rId6"/>
                      <a:stretch>
                        <a:fillRect/>
                      </a:stretch>
                    </p:blipFill>
                    <p:spPr>
                      <a:xfrm>
                        <a:off x="2072456" y="1937380"/>
                        <a:ext cx="8128000" cy="821517"/>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072456" y="3145242"/>
          <a:ext cx="8128000" cy="821517"/>
        </p:xfrm>
        <a:graphic>
          <a:graphicData uri="http://schemas.openxmlformats.org/presentationml/2006/ole">
            <mc:AlternateContent xmlns:mc="http://schemas.openxmlformats.org/markup-compatibility/2006">
              <mc:Choice xmlns:v="urn:schemas-microsoft-com:vml" Requires="v">
                <p:oleObj spid="_x0000_s5132" name="文档" r:id="rId7" imgW="3843020" imgH="389255" progId="Word.Document.12">
                  <p:embed/>
                </p:oleObj>
              </mc:Choice>
              <mc:Fallback>
                <p:oleObj name="文档" r:id="rId7" imgW="3843020" imgH="389255" progId="Word.Document.12">
                  <p:embed/>
                  <p:pic>
                    <p:nvPicPr>
                      <p:cNvPr id="0" name="图片 5131"/>
                      <p:cNvPicPr/>
                      <p:nvPr/>
                    </p:nvPicPr>
                    <p:blipFill>
                      <a:blip r:embed="rId8"/>
                      <a:stretch>
                        <a:fillRect/>
                      </a:stretch>
                    </p:blipFill>
                    <p:spPr>
                      <a:xfrm>
                        <a:off x="2072456" y="3145242"/>
                        <a:ext cx="8128000" cy="821517"/>
                      </a:xfrm>
                      <a:prstGeom prst="rect">
                        <a:avLst/>
                      </a:prstGeom>
                    </p:spPr>
                  </p:pic>
                </p:oleObj>
              </mc:Fallback>
            </mc:AlternateContent>
          </a:graphicData>
        </a:graphic>
      </p:graphicFrame>
      <p:graphicFrame>
        <p:nvGraphicFramePr>
          <p:cNvPr id="5" name="对象 4"/>
          <p:cNvGraphicFramePr>
            <a:graphicFrameLocks noChangeAspect="1"/>
          </p:cNvGraphicFramePr>
          <p:nvPr/>
        </p:nvGraphicFramePr>
        <p:xfrm>
          <a:off x="2072456" y="4844660"/>
          <a:ext cx="8128000" cy="1187010"/>
        </p:xfrm>
        <a:graphic>
          <a:graphicData uri="http://schemas.openxmlformats.org/presentationml/2006/ole">
            <mc:AlternateContent xmlns:mc="http://schemas.openxmlformats.org/markup-compatibility/2006">
              <mc:Choice xmlns:v="urn:schemas-microsoft-com:vml" Requires="v">
                <p:oleObj spid="_x0000_s5133" name="文档" r:id="rId9" imgW="3843020" imgH="563245" progId="Word.Document.12">
                  <p:embed/>
                </p:oleObj>
              </mc:Choice>
              <mc:Fallback>
                <p:oleObj name="文档" r:id="rId9" imgW="3843020" imgH="563245" progId="Word.Document.12">
                  <p:embed/>
                  <p:pic>
                    <p:nvPicPr>
                      <p:cNvPr id="0" name="图片 5132"/>
                      <p:cNvPicPr/>
                      <p:nvPr/>
                    </p:nvPicPr>
                    <p:blipFill>
                      <a:blip r:embed="rId10"/>
                      <a:stretch>
                        <a:fillRect/>
                      </a:stretch>
                    </p:blipFill>
                    <p:spPr>
                      <a:xfrm>
                        <a:off x="2072456" y="4844660"/>
                        <a:ext cx="8128000" cy="1187010"/>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1" action="ppaction://hlinksldjump"/>
          </p:cNvPr>
          <p:cNvSpPr/>
          <p:nvPr/>
        </p:nvSpPr>
        <p:spPr>
          <a:xfrm>
            <a:off x="1929990"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rgbClr val="333333"/>
                </a:solidFill>
                <a:latin typeface="微软雅黑" panose="020B0503020204020204" pitchFamily="34" charset="-122"/>
                <a:ea typeface="微软雅黑" panose="020B0503020204020204" pitchFamily="34" charset="-122"/>
              </a:rPr>
              <a:t>作者简介</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2" action="ppaction://hlinksldjump"/>
          </p:cNvPr>
          <p:cNvSpPr/>
          <p:nvPr/>
        </p:nvSpPr>
        <p:spPr>
          <a:xfrm>
            <a:off x="3439673"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作品背景</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4949356" y="836712"/>
            <a:ext cx="1437161"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相关知识</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6459039" y="836712"/>
            <a:ext cx="1437161"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2032000" y="2404999"/>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求之不得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想找都找不到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多用于意外得到时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NEU-BZ-S92"/>
              <a:ea typeface="方正宋黑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NEU-BZ-S92"/>
                <a:ea typeface="方正宋黑_GBK" panose="03000509000000000000" pitchFamily="65" charset="-122"/>
                <a:cs typeface="Times New Roman" panose="02020603050405020304" pitchFamily="18" charset="0"/>
              </a:rPr>
              <a:t>神思</a:t>
            </a:r>
            <a:r>
              <a:rPr lang="zh-CN" altLang="zh-CN" sz="2200">
                <a:solidFill>
                  <a:srgbClr val="000000"/>
                </a:solidFill>
                <a:latin typeface="NEU-BZ-S92"/>
                <a:ea typeface="方正宋黑_GBK" panose="03000509000000000000" pitchFamily="65" charset="-122"/>
                <a:cs typeface="Times New Roman" panose="02020603050405020304" pitchFamily="18" charset="0"/>
              </a:rPr>
              <a:t>恍惚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心神不定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精神不集中。</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nvGraphicFramePr>
        <p:xfrm>
          <a:off x="2072456" y="2852936"/>
          <a:ext cx="8128000" cy="821517"/>
        </p:xfrm>
        <a:graphic>
          <a:graphicData uri="http://schemas.openxmlformats.org/presentationml/2006/ole">
            <mc:AlternateContent xmlns:mc="http://schemas.openxmlformats.org/markup-compatibility/2006">
              <mc:Choice xmlns:v="urn:schemas-microsoft-com:vml" Requires="v">
                <p:oleObj spid="_x0000_s6152" name="文档" r:id="rId5" imgW="3843020" imgH="389255" progId="Word.Document.12">
                  <p:embed/>
                </p:oleObj>
              </mc:Choice>
              <mc:Fallback>
                <p:oleObj name="文档" r:id="rId5" imgW="3843020" imgH="389255" progId="Word.Document.12">
                  <p:embed/>
                  <p:pic>
                    <p:nvPicPr>
                      <p:cNvPr id="0" name="图片 6151"/>
                      <p:cNvPicPr/>
                      <p:nvPr/>
                    </p:nvPicPr>
                    <p:blipFill>
                      <a:blip r:embed="rId6"/>
                      <a:stretch>
                        <a:fillRect/>
                      </a:stretch>
                    </p:blipFill>
                    <p:spPr>
                      <a:xfrm>
                        <a:off x="2072456" y="2852936"/>
                        <a:ext cx="8128000" cy="821517"/>
                      </a:xfrm>
                      <a:prstGeom prst="rect">
                        <a:avLst/>
                      </a:prstGeom>
                    </p:spPr>
                  </p:pic>
                </p:oleObj>
              </mc:Fallback>
            </mc:AlternateContent>
          </a:graphicData>
        </a:graphic>
      </p:graphicFrame>
      <p:graphicFrame>
        <p:nvGraphicFramePr>
          <p:cNvPr id="4" name="对象 3"/>
          <p:cNvGraphicFramePr>
            <a:graphicFrameLocks noChangeAspect="1"/>
          </p:cNvGraphicFramePr>
          <p:nvPr/>
        </p:nvGraphicFramePr>
        <p:xfrm>
          <a:off x="2072456" y="4135491"/>
          <a:ext cx="8128000" cy="456026"/>
        </p:xfrm>
        <a:graphic>
          <a:graphicData uri="http://schemas.openxmlformats.org/presentationml/2006/ole">
            <mc:AlternateContent xmlns:mc="http://schemas.openxmlformats.org/markup-compatibility/2006">
              <mc:Choice xmlns:v="urn:schemas-microsoft-com:vml" Requires="v">
                <p:oleObj spid="_x0000_s6153" name="文档" r:id="rId7" imgW="3843020" imgH="217805" progId="Word.Document.12">
                  <p:embed/>
                </p:oleObj>
              </mc:Choice>
              <mc:Fallback>
                <p:oleObj name="文档" r:id="rId7" imgW="3843020" imgH="217805" progId="Word.Document.12">
                  <p:embed/>
                  <p:pic>
                    <p:nvPicPr>
                      <p:cNvPr id="0" name="图片 6152"/>
                      <p:cNvPicPr/>
                      <p:nvPr/>
                    </p:nvPicPr>
                    <p:blipFill>
                      <a:blip r:embed="rId8"/>
                      <a:stretch>
                        <a:fillRect/>
                      </a:stretch>
                    </p:blipFill>
                    <p:spPr>
                      <a:xfrm>
                        <a:off x="2072456" y="4135491"/>
                        <a:ext cx="8128000" cy="456026"/>
                      </a:xfrm>
                      <a:prstGeom prst="rect">
                        <a:avLst/>
                      </a:prstGeom>
                    </p:spPr>
                  </p:pic>
                </p:oleObj>
              </mc:Fallback>
            </mc:AlternateContent>
          </a:graphicData>
        </a:graphic>
      </p:graphicFrame>
    </p:spTree>
  </p:cSld>
  <p:clrMapOvr>
    <a:masterClrMapping/>
  </p:clrMapOvr>
  <mc:AlternateContent xmlns:mc="http://schemas.openxmlformats.org/markup-compatibility/2006">
    <mc:Choice xmlns:p14="http://schemas.microsoft.com/office/powerpoint/2010/main" Requires="p14">
      <p:transition spd="slow" p14:dur="1600">
        <p:strips dir="ld"/>
      </p:transition>
    </mc:Choice>
    <mc:Fallback>
      <p:transition spd="slow">
        <p:strips dir="ld"/>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3429</Words>
  <Application>WPS 演示</Application>
  <PresentationFormat>宽屏</PresentationFormat>
  <Paragraphs>277</Paragraphs>
  <Slides>24</Slides>
  <Notes>0</Notes>
  <HiddenSlides>0</HiddenSlides>
  <MMClips>0</MMClips>
  <ScaleCrop>false</ScaleCrop>
  <HeadingPairs>
    <vt:vector size="8" baseType="variant">
      <vt:variant>
        <vt:lpstr>已用的字体</vt:lpstr>
      </vt:variant>
      <vt:variant>
        <vt:i4>13</vt:i4>
      </vt:variant>
      <vt:variant>
        <vt:lpstr>主题</vt:lpstr>
      </vt:variant>
      <vt:variant>
        <vt:i4>1</vt:i4>
      </vt:variant>
      <vt:variant>
        <vt:lpstr>嵌入 OLE 服务器</vt:lpstr>
      </vt:variant>
      <vt:variant>
        <vt:i4>13</vt:i4>
      </vt:variant>
      <vt:variant>
        <vt:lpstr>幻灯片标题</vt:lpstr>
      </vt:variant>
      <vt:variant>
        <vt:i4>24</vt:i4>
      </vt:variant>
    </vt:vector>
  </HeadingPairs>
  <TitlesOfParts>
    <vt:vector size="51" baseType="lpstr">
      <vt:lpstr>Arial</vt:lpstr>
      <vt:lpstr>宋体</vt:lpstr>
      <vt:lpstr>Wingdings</vt:lpstr>
      <vt:lpstr>黑体</vt:lpstr>
      <vt:lpstr>微软雅黑</vt:lpstr>
      <vt:lpstr>Times New Roman</vt:lpstr>
      <vt:lpstr>NEU-BZ-S92</vt:lpstr>
      <vt:lpstr>Segoe Print</vt:lpstr>
      <vt:lpstr>方正书宋_GBK</vt:lpstr>
      <vt:lpstr>方正宋黑_GBK</vt:lpstr>
      <vt:lpstr>仿宋</vt:lpstr>
      <vt:lpstr>楷体</vt:lpstr>
      <vt:lpstr>Calibri</vt:lpstr>
      <vt:lpstr>Office 主题</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Word.Document.12</vt:lpstr>
      <vt:lpstr>6　哈姆莱特(节选)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2</cp:revision>
  <dcterms:created xsi:type="dcterms:W3CDTF">2019-11-26T04:16:00Z</dcterms:created>
  <dcterms:modified xsi:type="dcterms:W3CDTF">2020-02-15T02:12:20Z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