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57" r:id="rId3"/>
    <p:sldId id="292" r:id="rId4"/>
    <p:sldId id="258" r:id="rId5"/>
    <p:sldId id="256" r:id="rId6"/>
    <p:sldId id="261" r:id="rId7"/>
    <p:sldId id="262" r:id="rId8"/>
    <p:sldId id="265" r:id="rId9"/>
    <p:sldId id="266" r:id="rId10"/>
    <p:sldId id="267" r:id="rId11"/>
    <p:sldId id="268" r:id="rId12"/>
    <p:sldId id="269" r:id="rId13"/>
    <p:sldId id="270" r:id="rId14"/>
    <p:sldId id="274" r:id="rId15"/>
    <p:sldId id="271" r:id="rId16"/>
    <p:sldId id="273" r:id="rId17"/>
    <p:sldId id="272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4" r:id="rId3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33CC"/>
    <a:srgbClr val="000099"/>
    <a:srgbClr val="CCFF33"/>
    <a:srgbClr val="FF00FF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32CE3-0C2B-43F7-A7D9-FB46A17DF17F}" type="datetimeFigureOut">
              <a:rPr lang="zh-CN" altLang="en-US"/>
              <a:pPr>
                <a:defRPr/>
              </a:pPr>
              <a:t>2016-4-5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07E69-C3A1-47C6-A37B-D89CB28792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400FC-543D-493C-829B-215E0F640892}" type="datetimeFigureOut">
              <a:rPr lang="zh-CN" altLang="en-US"/>
              <a:pPr>
                <a:defRPr/>
              </a:pPr>
              <a:t>2016-4-5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F31EA-1BC5-446F-9286-B3B68E453B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0DD2C-CE5E-49FE-AEAF-9A010AE781D1}" type="datetimeFigureOut">
              <a:rPr lang="zh-CN" altLang="en-US"/>
              <a:pPr>
                <a:defRPr/>
              </a:pPr>
              <a:t>2016-4-5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7D71D-73CB-4FB0-8C77-34091DA1D6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94EB1-34C4-4C80-BDC3-0B5C69C0C5C9}" type="datetimeFigureOut">
              <a:rPr lang="zh-CN" altLang="en-US"/>
              <a:pPr>
                <a:defRPr/>
              </a:pPr>
              <a:t>2016-4-5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BC618-33B0-4DC3-9BC9-942C8D8F6B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A1BE2-F00F-4332-8B49-EF84EBF2D895}" type="datetimeFigureOut">
              <a:rPr lang="zh-CN" altLang="en-US"/>
              <a:pPr>
                <a:defRPr/>
              </a:pPr>
              <a:t>2016-4-5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AECD2-B4B9-4646-8170-E1E6990E64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4828C-9E4C-4B95-B783-2F9CF35B11AC}" type="datetimeFigureOut">
              <a:rPr lang="zh-CN" altLang="en-US"/>
              <a:pPr>
                <a:defRPr/>
              </a:pPr>
              <a:t>2016-4-5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D104C-272E-4DFE-B155-CDE0DE855E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5CF17-D6CA-4521-A9C3-0B947691DAEF}" type="datetimeFigureOut">
              <a:rPr lang="zh-CN" altLang="en-US"/>
              <a:pPr>
                <a:defRPr/>
              </a:pPr>
              <a:t>2016-4-5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B418C-F016-4819-BAFA-7577A4EF33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AAFD8-A34B-441D-B87C-88C4A981D305}" type="datetimeFigureOut">
              <a:rPr lang="zh-CN" altLang="en-US"/>
              <a:pPr>
                <a:defRPr/>
              </a:pPr>
              <a:t>2016-4-5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DEEAE-4894-4A02-B739-5A17360379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B9ADA-62B0-4AB1-9444-D082AADBD2B4}" type="datetimeFigureOut">
              <a:rPr lang="zh-CN" altLang="en-US"/>
              <a:pPr>
                <a:defRPr/>
              </a:pPr>
              <a:t>2016-4-5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EB51F-579C-4970-A012-4B3C75F7AE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60D95-B71C-44B5-9611-6358C69427C9}" type="datetimeFigureOut">
              <a:rPr lang="zh-CN" altLang="en-US"/>
              <a:pPr>
                <a:defRPr/>
              </a:pPr>
              <a:t>2016-4-5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CA28F-BA90-4043-8A87-0EA1F65665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B0039-0A22-4F75-9197-24EB7C2A6C14}" type="datetimeFigureOut">
              <a:rPr lang="zh-CN" altLang="en-US"/>
              <a:pPr>
                <a:defRPr/>
              </a:pPr>
              <a:t>2016-4-5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15E8B-7CF7-42CA-8FAB-F84C8A8A09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FE1E2A2-C310-4C2D-BD26-2FB60947BB36}" type="datetimeFigureOut">
              <a:rPr lang="zh-CN" altLang="en-US"/>
              <a:pPr>
                <a:defRPr/>
              </a:pPr>
              <a:t>2016-4-5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9C162CD-2231-424A-B694-2B2109B869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21517;&#33879;&#35838;&#20214;\&#21016;&#27426;%20-%20&#22909;&#27721;&#27468;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331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3315" name="Picture 4" descr="11385343fbf2b21190c5d02dcb8065380dd78e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4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女汉子之一丈青</a:t>
            </a:r>
            <a:r>
              <a:rPr lang="en-US" altLang="zh-CN" b="1" smtClean="0"/>
              <a:t>——</a:t>
            </a:r>
            <a:r>
              <a:rPr lang="zh-CN" altLang="en-US" b="1" smtClean="0"/>
              <a:t>扈三娘</a:t>
            </a:r>
          </a:p>
        </p:txBody>
      </p:sp>
      <p:pic>
        <p:nvPicPr>
          <p:cNvPr id="22530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268413"/>
            <a:ext cx="9129713" cy="5589587"/>
          </a:xfrm>
        </p:spPr>
      </p:pic>
      <p:sp>
        <p:nvSpPr>
          <p:cNvPr id="22531" name="TextBox 4"/>
          <p:cNvSpPr txBox="1">
            <a:spLocks noChangeArrowheads="1"/>
          </p:cNvSpPr>
          <p:nvPr/>
        </p:nvSpPr>
        <p:spPr bwMode="auto">
          <a:xfrm>
            <a:off x="179388" y="1628775"/>
            <a:ext cx="3168650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玉雪肌肤，</a:t>
            </a: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芙蓉模样，</a:t>
            </a: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眼溜秋波，</a:t>
            </a: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万种妖娆。</a:t>
            </a:r>
            <a:endParaRPr lang="en-US" altLang="zh-CN" sz="3200" b="1">
              <a:solidFill>
                <a:srgbClr val="FFFF0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战功赫赫，</a:t>
            </a: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命运蹉跎，</a:t>
            </a:r>
            <a:endParaRPr lang="en-US" altLang="zh-CN" sz="3200" b="1">
              <a:solidFill>
                <a:srgbClr val="FFFF0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地位不高，</a:t>
            </a:r>
            <a:endParaRPr lang="en-US" altLang="zh-CN" sz="3200" b="1">
              <a:solidFill>
                <a:srgbClr val="FFFF0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丈夫矮小，</a:t>
            </a:r>
            <a:endParaRPr lang="en-US" altLang="zh-CN" sz="3200" b="1">
              <a:solidFill>
                <a:srgbClr val="FFFF0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却是为何？</a:t>
            </a: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作者偏颇。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女汉子之母夜叉</a:t>
            </a:r>
            <a:r>
              <a:rPr lang="en-US" altLang="zh-CN" b="1" smtClean="0"/>
              <a:t>——</a:t>
            </a:r>
            <a:r>
              <a:rPr lang="zh-CN" altLang="en-US" b="1" smtClean="0"/>
              <a:t>孙二娘</a:t>
            </a:r>
          </a:p>
        </p:txBody>
      </p:sp>
      <p:pic>
        <p:nvPicPr>
          <p:cNvPr id="2355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230313"/>
            <a:ext cx="9177338" cy="5627687"/>
          </a:xfrm>
        </p:spPr>
      </p:pic>
      <p:sp>
        <p:nvSpPr>
          <p:cNvPr id="23555" name="TextBox 4"/>
          <p:cNvSpPr txBox="1">
            <a:spLocks noChangeArrowheads="1"/>
          </p:cNvSpPr>
          <p:nvPr/>
        </p:nvSpPr>
        <p:spPr bwMode="auto">
          <a:xfrm>
            <a:off x="0" y="1916113"/>
            <a:ext cx="2627313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眉横杀气，</a:t>
            </a: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眼露凶光，</a:t>
            </a: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身材粗蠢，</a:t>
            </a: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性情张狂，</a:t>
            </a: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胆子特大，</a:t>
            </a: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武艺高强。</a:t>
            </a: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祖传黑店，</a:t>
            </a: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人肉做馅。</a:t>
            </a:r>
            <a:endParaRPr lang="en-US" altLang="zh-CN" sz="3200" b="1">
              <a:solidFill>
                <a:srgbClr val="FFFF0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上了梁山，</a:t>
            </a:r>
            <a:endParaRPr lang="en-US" altLang="zh-CN" sz="3200" b="1">
              <a:solidFill>
                <a:srgbClr val="FFFF0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FFFF00"/>
                </a:solidFill>
                <a:latin typeface="Calibri" pitchFamily="34" charset="0"/>
              </a:rPr>
              <a:t>弃恶从善。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女汉子之母大虫</a:t>
            </a:r>
            <a:r>
              <a:rPr lang="en-US" altLang="zh-CN" b="1" smtClean="0"/>
              <a:t>——</a:t>
            </a:r>
            <a:r>
              <a:rPr lang="zh-CN" altLang="en-US" b="1" smtClean="0"/>
              <a:t>顾大嫂</a:t>
            </a:r>
          </a:p>
        </p:txBody>
      </p:sp>
      <p:pic>
        <p:nvPicPr>
          <p:cNvPr id="24578" name="内容占位符 6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403350"/>
            <a:ext cx="8893175" cy="5454650"/>
          </a:xfrm>
        </p:spPr>
      </p:pic>
      <p:sp>
        <p:nvSpPr>
          <p:cNvPr id="24579" name="TextBox 8"/>
          <p:cNvSpPr txBox="1">
            <a:spLocks noChangeArrowheads="1"/>
          </p:cNvSpPr>
          <p:nvPr/>
        </p:nvSpPr>
        <p:spPr bwMode="auto">
          <a:xfrm>
            <a:off x="250825" y="1916113"/>
            <a:ext cx="23050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FF00"/>
                </a:solidFill>
                <a:latin typeface="Calibri" pitchFamily="34" charset="0"/>
              </a:rPr>
              <a:t>眉粗眼大，</a:t>
            </a:r>
          </a:p>
          <a:p>
            <a:r>
              <a:rPr lang="zh-CN" altLang="en-US" sz="2800" b="1">
                <a:solidFill>
                  <a:srgbClr val="FFFF00"/>
                </a:solidFill>
                <a:latin typeface="Calibri" pitchFamily="34" charset="0"/>
              </a:rPr>
              <a:t>胖面肥腰。</a:t>
            </a:r>
          </a:p>
          <a:p>
            <a:r>
              <a:rPr lang="zh-CN" altLang="en-US" sz="2800" b="1">
                <a:solidFill>
                  <a:srgbClr val="FFFF00"/>
                </a:solidFill>
                <a:latin typeface="Calibri" pitchFamily="34" charset="0"/>
              </a:rPr>
              <a:t>豪气干云，</a:t>
            </a:r>
          </a:p>
          <a:p>
            <a:r>
              <a:rPr lang="zh-CN" altLang="en-US" sz="2800" b="1">
                <a:solidFill>
                  <a:srgbClr val="FFFF00"/>
                </a:solidFill>
                <a:latin typeface="Calibri" pitchFamily="34" charset="0"/>
              </a:rPr>
              <a:t>女中豪杰。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>
          <a:xfrm>
            <a:off x="468313" y="7938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三、</a:t>
            </a:r>
            <a:r>
              <a:rPr lang="en-US" altLang="zh-CN" b="1" smtClean="0"/>
              <a:t>《</a:t>
            </a:r>
            <a:r>
              <a:rPr lang="zh-CN" altLang="en-US" b="1" smtClean="0"/>
              <a:t>水浒传</a:t>
            </a:r>
            <a:r>
              <a:rPr lang="en-US" altLang="zh-CN" b="1" smtClean="0"/>
              <a:t>》</a:t>
            </a:r>
            <a:r>
              <a:rPr lang="zh-CN" altLang="en-US" b="1" smtClean="0"/>
              <a:t>里的真英雄</a:t>
            </a:r>
          </a:p>
        </p:txBody>
      </p:sp>
      <p:pic>
        <p:nvPicPr>
          <p:cNvPr id="25602" name="内容占位符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950" y="981075"/>
            <a:ext cx="8920163" cy="58769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1588"/>
            <a:ext cx="9226550" cy="68595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950" y="549275"/>
            <a:ext cx="8578850" cy="5576888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>
                <a:solidFill>
                  <a:srgbClr val="002060"/>
                </a:solidFill>
              </a:rPr>
              <a:t>鲁智深（花和尚）</a:t>
            </a:r>
            <a:r>
              <a:rPr lang="zh-CN" altLang="en-US" b="1" dirty="0" smtClean="0"/>
              <a:t>：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rgbClr val="C00000"/>
                </a:solidFill>
              </a:rPr>
              <a:t>经典情节：</a:t>
            </a:r>
            <a:endParaRPr lang="en-US" altLang="zh-CN" b="1" dirty="0" smtClean="0">
              <a:solidFill>
                <a:srgbClr val="C0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/>
              <a:t>拳</a:t>
            </a:r>
            <a:r>
              <a:rPr lang="zh-CN" altLang="en-US" b="1" dirty="0"/>
              <a:t>打镇关西</a:t>
            </a:r>
            <a:r>
              <a:rPr lang="zh-CN" altLang="en-US" b="1" dirty="0" smtClean="0"/>
              <a:t>、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/>
              <a:t>倒</a:t>
            </a:r>
            <a:r>
              <a:rPr lang="zh-CN" altLang="en-US" b="1" dirty="0"/>
              <a:t>拔垂杨柳</a:t>
            </a:r>
            <a:r>
              <a:rPr lang="zh-CN" altLang="en-US" b="1" dirty="0" smtClean="0"/>
              <a:t>、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/>
              <a:t>大</a:t>
            </a:r>
            <a:r>
              <a:rPr lang="zh-CN" altLang="en-US" b="1" dirty="0"/>
              <a:t>闹野猪林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rgbClr val="C00000"/>
                </a:solidFill>
              </a:rPr>
              <a:t>性格特点：</a:t>
            </a:r>
            <a:endParaRPr lang="en-US" altLang="zh-CN" b="1" dirty="0" smtClean="0">
              <a:solidFill>
                <a:srgbClr val="C0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/>
              <a:t>嫉恶如仇、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/>
              <a:t>俠</a:t>
            </a:r>
            <a:r>
              <a:rPr lang="zh-CN" altLang="en-US" b="1" dirty="0"/>
              <a:t>肝义胆</a:t>
            </a:r>
            <a:r>
              <a:rPr lang="zh-CN" altLang="en-US" b="1" dirty="0" smtClean="0"/>
              <a:t>、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/>
              <a:t>粗中有细、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/>
              <a:t>勇</a:t>
            </a:r>
            <a:r>
              <a:rPr lang="zh-CN" altLang="en-US" b="1" dirty="0"/>
              <a:t>而有谋</a:t>
            </a:r>
            <a:r>
              <a:rPr lang="zh-CN" altLang="en-US" b="1" dirty="0" smtClean="0"/>
              <a:t>、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/>
              <a:t>豁达</a:t>
            </a:r>
            <a:r>
              <a:rPr lang="zh-CN" altLang="en-US" b="1" dirty="0"/>
              <a:t>明理 </a:t>
            </a:r>
          </a:p>
        </p:txBody>
      </p:sp>
      <p:pic>
        <p:nvPicPr>
          <p:cNvPr id="27650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00" y="0"/>
            <a:ext cx="5651500" cy="674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 descr="7f81b73533fa828bd13ad9b8fd1f4134960a5a8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9698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0" y="115888"/>
            <a:ext cx="5003800" cy="744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经典情节：</a:t>
            </a:r>
            <a:endParaRPr lang="en-US" altLang="zh-CN" sz="32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rgbClr val="CCFF33"/>
                </a:solidFill>
              </a:rPr>
              <a:t>景阳岗打虎、醉打蒋门神、怒杀西门庆、大闹飞云浦、血溅鸳鸯楼、除恶蜈蚣岭。</a:t>
            </a:r>
            <a:endParaRPr lang="en-US" altLang="zh-CN" sz="3600" b="1">
              <a:solidFill>
                <a:srgbClr val="CCFF33"/>
              </a:solidFill>
            </a:endParaRPr>
          </a:p>
          <a:p>
            <a:r>
              <a:rPr lang="zh-CN" altLang="en-US" sz="3600" b="1">
                <a:solidFill>
                  <a:srgbClr val="FF0000"/>
                </a:solidFill>
              </a:rPr>
              <a:t>性格特点：</a:t>
            </a:r>
            <a:endParaRPr lang="en-US" altLang="zh-CN" sz="3600" b="1">
              <a:solidFill>
                <a:srgbClr val="FF0000"/>
              </a:solidFill>
            </a:endParaRPr>
          </a:p>
          <a:p>
            <a:r>
              <a:rPr lang="zh-CN" altLang="en-US" sz="3600" b="1">
                <a:solidFill>
                  <a:srgbClr val="CCFF33"/>
                </a:solidFill>
              </a:rPr>
              <a:t>崇尚忠义、勇而有谋、有仇必复、有恩必报</a:t>
            </a:r>
            <a:r>
              <a:rPr lang="zh-CN" altLang="en-US" sz="3600" b="1">
                <a:solidFill>
                  <a:srgbClr val="000099"/>
                </a:solidFill>
              </a:rPr>
              <a:t>，（不足：滥杀无辜）</a:t>
            </a:r>
            <a:endParaRPr lang="en-US" altLang="zh-CN" sz="3600" b="1">
              <a:solidFill>
                <a:srgbClr val="000099"/>
              </a:solidFill>
            </a:endParaRPr>
          </a:p>
          <a:p>
            <a:r>
              <a:rPr lang="zh-CN" altLang="en-US" sz="3600" b="1">
                <a:solidFill>
                  <a:srgbClr val="CCFF33"/>
                </a:solidFill>
              </a:rPr>
              <a:t>是下层英雄好汉中最富有血性和传奇色彩的人物。 </a:t>
            </a:r>
          </a:p>
          <a:p>
            <a:pPr>
              <a:spcBef>
                <a:spcPct val="50000"/>
              </a:spcBef>
            </a:pPr>
            <a:endParaRPr lang="zh-CN" altLang="en-US" sz="3600" b="1">
              <a:solidFill>
                <a:srgbClr val="CCFF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0722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30163" y="0"/>
            <a:ext cx="9247188" cy="6872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宋江</a:t>
            </a:r>
            <a:r>
              <a:rPr lang="en-US" altLang="zh-CN" b="1" smtClean="0"/>
              <a:t>——</a:t>
            </a:r>
            <a:r>
              <a:rPr lang="zh-CN" altLang="en-US" b="1" smtClean="0"/>
              <a:t>及时雨</a:t>
            </a:r>
          </a:p>
        </p:txBody>
      </p:sp>
      <p:pic>
        <p:nvPicPr>
          <p:cNvPr id="31746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125538"/>
            <a:ext cx="9144000" cy="5732462"/>
          </a:xfrm>
        </p:spPr>
      </p:pic>
      <p:sp>
        <p:nvSpPr>
          <p:cNvPr id="31747" name="TextBox 4"/>
          <p:cNvSpPr txBox="1">
            <a:spLocks noChangeArrowheads="1"/>
          </p:cNvSpPr>
          <p:nvPr/>
        </p:nvSpPr>
        <p:spPr bwMode="auto">
          <a:xfrm>
            <a:off x="107950" y="1125538"/>
            <a:ext cx="2881313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经典情节：</a:t>
            </a:r>
            <a:endParaRPr lang="en-US" altLang="zh-CN" sz="3200" b="1">
              <a:solidFill>
                <a:srgbClr val="C0000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FFC000"/>
                </a:solidFill>
                <a:latin typeface="Calibri" pitchFamily="34" charset="0"/>
              </a:rPr>
              <a:t>浔阳楼题反诗、</a:t>
            </a:r>
            <a:endParaRPr lang="en-US" altLang="zh-CN" sz="3200" b="1">
              <a:solidFill>
                <a:srgbClr val="FFC00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FFC000"/>
                </a:solidFill>
                <a:latin typeface="Calibri" pitchFamily="34" charset="0"/>
              </a:rPr>
              <a:t>私放晁盖、</a:t>
            </a:r>
            <a:endParaRPr lang="en-US" altLang="zh-CN" sz="3200" b="1">
              <a:solidFill>
                <a:srgbClr val="FFC00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FFC000"/>
                </a:solidFill>
                <a:latin typeface="Calibri" pitchFamily="34" charset="0"/>
              </a:rPr>
              <a:t>怒杀阎婆惜、</a:t>
            </a:r>
            <a:endParaRPr lang="en-US" altLang="zh-CN" sz="3200" b="1">
              <a:solidFill>
                <a:srgbClr val="FFC00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FFC000"/>
                </a:solidFill>
                <a:latin typeface="Calibri" pitchFamily="34" charset="0"/>
              </a:rPr>
              <a:t>三打祝家庄。</a:t>
            </a:r>
            <a:endParaRPr lang="en-US" altLang="zh-CN" sz="3200" b="1">
              <a:solidFill>
                <a:srgbClr val="FFC00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性格特点：</a:t>
            </a:r>
            <a:endParaRPr lang="en-US" altLang="zh-CN" sz="3200" b="1">
              <a:solidFill>
                <a:srgbClr val="C0000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FFC000"/>
                </a:solidFill>
                <a:latin typeface="Calibri" pitchFamily="34" charset="0"/>
              </a:rPr>
              <a:t>为人仗义、</a:t>
            </a:r>
            <a:endParaRPr lang="en-US" altLang="zh-CN" sz="3200" b="1">
              <a:solidFill>
                <a:srgbClr val="FFC00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FFC000"/>
                </a:solidFill>
                <a:latin typeface="Calibri" pitchFamily="34" charset="0"/>
              </a:rPr>
              <a:t>孝顺，忠君，</a:t>
            </a:r>
            <a:endParaRPr lang="en-US" altLang="zh-CN" sz="3200" b="1">
              <a:solidFill>
                <a:srgbClr val="FFC00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FFC000"/>
                </a:solidFill>
                <a:latin typeface="Calibri" pitchFamily="34" charset="0"/>
              </a:rPr>
              <a:t>善于用人，</a:t>
            </a:r>
          </a:p>
          <a:p>
            <a:r>
              <a:rPr lang="zh-CN" altLang="en-US" sz="3200" b="1">
                <a:solidFill>
                  <a:srgbClr val="FFC000"/>
                </a:solidFill>
                <a:latin typeface="Calibri" pitchFamily="34" charset="0"/>
              </a:rPr>
              <a:t>轻信朝廷，</a:t>
            </a:r>
          </a:p>
          <a:p>
            <a:r>
              <a:rPr lang="zh-CN" altLang="en-US" sz="3200" b="1">
                <a:solidFill>
                  <a:srgbClr val="FFC000"/>
                </a:solidFill>
                <a:latin typeface="Calibri" pitchFamily="34" charset="0"/>
              </a:rPr>
              <a:t>接受招安，</a:t>
            </a:r>
            <a:endParaRPr lang="en-US" altLang="zh-CN" sz="3200" b="1">
              <a:solidFill>
                <a:srgbClr val="FFC00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FFC000"/>
                </a:solidFill>
                <a:latin typeface="Calibri" pitchFamily="34" charset="0"/>
              </a:rPr>
              <a:t>梁山灭亡。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                 </a:t>
            </a:r>
          </a:p>
        </p:txBody>
      </p:sp>
      <p:pic>
        <p:nvPicPr>
          <p:cNvPr id="14339" name="Picture 6" descr="558992512011112522583706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971550" y="2921000"/>
            <a:ext cx="7488238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CCFF33"/>
                </a:solidFill>
              </a:rPr>
              <a:t>好汉歌</a:t>
            </a:r>
          </a:p>
          <a:p>
            <a:r>
              <a:rPr lang="zh-CN" altLang="en-US" sz="3600" b="1">
                <a:solidFill>
                  <a:srgbClr val="CCFF33"/>
                </a:solidFill>
              </a:rPr>
              <a:t>大河向东流，天上的星星参北斗</a:t>
            </a:r>
          </a:p>
          <a:p>
            <a:r>
              <a:rPr lang="en-US" altLang="zh-CN" sz="3600" b="1">
                <a:solidFill>
                  <a:srgbClr val="CCFF33"/>
                </a:solidFill>
              </a:rPr>
              <a:t>(</a:t>
            </a:r>
            <a:r>
              <a:rPr lang="zh-CN" altLang="en-US" sz="3600" b="1">
                <a:solidFill>
                  <a:srgbClr val="CCFF33"/>
                </a:solidFill>
              </a:rPr>
              <a:t>生死之交一碗酒</a:t>
            </a:r>
            <a:r>
              <a:rPr lang="en-US" altLang="zh-CN" sz="3600" b="1">
                <a:solidFill>
                  <a:srgbClr val="CCFF33"/>
                </a:solidFill>
              </a:rPr>
              <a:t>)</a:t>
            </a:r>
          </a:p>
          <a:p>
            <a:r>
              <a:rPr lang="zh-CN" altLang="en-US" sz="3600" b="1">
                <a:solidFill>
                  <a:srgbClr val="CCFF33"/>
                </a:solidFill>
              </a:rPr>
              <a:t>说走咱就走，你有我有全都有</a:t>
            </a:r>
          </a:p>
          <a:p>
            <a:r>
              <a:rPr lang="en-US" altLang="zh-CN" sz="3600" b="1">
                <a:solidFill>
                  <a:srgbClr val="CCFF33"/>
                </a:solidFill>
              </a:rPr>
              <a:t>(</a:t>
            </a:r>
            <a:r>
              <a:rPr lang="zh-CN" altLang="en-US" sz="3600" b="1">
                <a:solidFill>
                  <a:srgbClr val="CCFF33"/>
                </a:solidFill>
              </a:rPr>
              <a:t>水里火里不回头</a:t>
            </a:r>
            <a:r>
              <a:rPr lang="en-US" altLang="zh-CN" sz="3600" b="1">
                <a:solidFill>
                  <a:srgbClr val="CCFF33"/>
                </a:solidFill>
              </a:rPr>
              <a:t>)</a:t>
            </a:r>
          </a:p>
          <a:p>
            <a:r>
              <a:rPr lang="zh-CN" altLang="en-US" sz="3600" b="1">
                <a:solidFill>
                  <a:srgbClr val="CCFF33"/>
                </a:solidFill>
              </a:rPr>
              <a:t>路见不平一声吼，该出手时就出手</a:t>
            </a:r>
          </a:p>
          <a:p>
            <a:r>
              <a:rPr lang="zh-CN" altLang="en-US" sz="3600" b="1">
                <a:solidFill>
                  <a:srgbClr val="CCFF33"/>
                </a:solidFill>
              </a:rPr>
              <a:t>风风火火闯九州</a:t>
            </a:r>
          </a:p>
        </p:txBody>
      </p:sp>
      <p:pic>
        <p:nvPicPr>
          <p:cNvPr id="13321" name="刘欢 - 好汉歌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675688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250" fill="hold"/>
                                        <p:tgtEl>
                                          <p:spTgt spid="133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0" fill="hold"/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0" fill="hold"/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0" fill="hold"/>
                                        <p:tgtEl>
                                          <p:spTgt spid="133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0" fill="hold"/>
                                        <p:tgtEl>
                                          <p:spTgt spid="133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0" fill="hold"/>
                                        <p:tgtEl>
                                          <p:spTgt spid="133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0" fill="hold"/>
                                        <p:tgtEl>
                                          <p:spTgt spid="133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0" fill="hold"/>
                                        <p:tgtEl>
                                          <p:spTgt spid="133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0" fill="hold"/>
                                        <p:tgtEl>
                                          <p:spTgt spid="133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0" fill="hold"/>
                                        <p:tgtEl>
                                          <p:spTgt spid="133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0" fill="hold"/>
                                        <p:tgtEl>
                                          <p:spTgt spid="133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0" fill="hold"/>
                                        <p:tgtEl>
                                          <p:spTgt spid="133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0" fill="hold"/>
                                        <p:tgtEl>
                                          <p:spTgt spid="133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21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2770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911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林冲</a:t>
            </a:r>
            <a:r>
              <a:rPr lang="en-US" altLang="zh-CN" b="1" smtClean="0"/>
              <a:t>——</a:t>
            </a:r>
            <a:r>
              <a:rPr lang="zh-CN" altLang="en-US" b="1" smtClean="0"/>
              <a:t>豹子头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638" y="635000"/>
            <a:ext cx="3543300" cy="6034088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rgbClr val="C00000"/>
                </a:solidFill>
              </a:rPr>
              <a:t>经典情节</a:t>
            </a:r>
            <a:r>
              <a:rPr lang="zh-CN" altLang="en-US" b="1" dirty="0" smtClean="0"/>
              <a:t>：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/>
              <a:t>误</a:t>
            </a:r>
            <a:r>
              <a:rPr lang="zh-CN" altLang="en-US" b="1" dirty="0"/>
              <a:t>闯白虎堂</a:t>
            </a:r>
            <a:r>
              <a:rPr lang="zh-CN" altLang="en-US" b="1" dirty="0" smtClean="0"/>
              <a:t>、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/>
              <a:t>风雪</a:t>
            </a:r>
            <a:r>
              <a:rPr lang="zh-CN" altLang="en-US" b="1" dirty="0"/>
              <a:t>山神庙</a:t>
            </a:r>
            <a:r>
              <a:rPr lang="zh-CN" altLang="en-US" b="1" dirty="0" smtClean="0"/>
              <a:t>、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/>
              <a:t>火烧</a:t>
            </a:r>
            <a:r>
              <a:rPr lang="zh-CN" altLang="en-US" b="1" dirty="0"/>
              <a:t>草料场</a:t>
            </a:r>
            <a:r>
              <a:rPr lang="zh-CN" altLang="en-US" b="1" dirty="0" smtClean="0"/>
              <a:t>、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/>
              <a:t>雪夜</a:t>
            </a:r>
            <a:r>
              <a:rPr lang="zh-CN" altLang="en-US" b="1" dirty="0"/>
              <a:t>上梁山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>
                <a:solidFill>
                  <a:srgbClr val="C00000"/>
                </a:solidFill>
              </a:rPr>
              <a:t>性格特点：</a:t>
            </a:r>
            <a:endParaRPr lang="en-US" altLang="zh-CN" b="1" dirty="0" smtClean="0">
              <a:solidFill>
                <a:srgbClr val="C0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/>
              <a:t>武艺</a:t>
            </a:r>
            <a:r>
              <a:rPr lang="zh-CN" altLang="en-US" b="1" dirty="0"/>
              <a:t>高强</a:t>
            </a:r>
            <a:r>
              <a:rPr lang="zh-CN" altLang="en-US" b="1" dirty="0" smtClean="0"/>
              <a:t>、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/>
              <a:t>勇</a:t>
            </a:r>
            <a:r>
              <a:rPr lang="zh-CN" altLang="en-US" b="1" dirty="0"/>
              <a:t>而有谋</a:t>
            </a:r>
            <a:r>
              <a:rPr lang="zh-CN" altLang="en-US" b="1" dirty="0" smtClean="0"/>
              <a:t>，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/>
              <a:t>安分守己、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/>
              <a:t>循规蹈矩、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/>
              <a:t>走投无路，</a:t>
            </a:r>
            <a:endParaRPr lang="en-US" altLang="zh-CN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b="1" dirty="0" smtClean="0"/>
              <a:t>逼上梁山</a:t>
            </a:r>
            <a:r>
              <a:rPr lang="zh-CN" altLang="en-US" b="1" dirty="0"/>
              <a:t>。 </a:t>
            </a:r>
          </a:p>
        </p:txBody>
      </p:sp>
      <p:pic>
        <p:nvPicPr>
          <p:cNvPr id="33795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98788" y="1270000"/>
            <a:ext cx="6156325" cy="55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4818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059863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吴用</a:t>
            </a:r>
            <a:r>
              <a:rPr lang="en-US" altLang="zh-CN" smtClean="0"/>
              <a:t>——</a:t>
            </a:r>
            <a:r>
              <a:rPr lang="zh-CN" altLang="en-US" smtClean="0"/>
              <a:t>智多星</a:t>
            </a:r>
          </a:p>
        </p:txBody>
      </p:sp>
      <p:sp>
        <p:nvSpPr>
          <p:cNvPr id="3584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C00000"/>
                </a:solidFill>
              </a:rPr>
              <a:t>经典情节：</a:t>
            </a:r>
            <a:endParaRPr lang="en-US" altLang="zh-CN" b="1" smtClean="0">
              <a:solidFill>
                <a:srgbClr val="C00000"/>
              </a:solidFill>
            </a:endParaRPr>
          </a:p>
          <a:p>
            <a:pPr eaLnBrk="1" hangingPunct="1"/>
            <a:r>
              <a:rPr lang="zh-CN" altLang="en-US" b="1" smtClean="0"/>
              <a:t>智取生辰纲。</a:t>
            </a:r>
            <a:endParaRPr lang="en-US" altLang="zh-CN" b="1" smtClean="0"/>
          </a:p>
          <a:p>
            <a:pPr eaLnBrk="1" hangingPunct="1"/>
            <a:r>
              <a:rPr lang="zh-CN" altLang="en-US" b="1" smtClean="0">
                <a:solidFill>
                  <a:srgbClr val="C00000"/>
                </a:solidFill>
              </a:rPr>
              <a:t>形象特点：</a:t>
            </a:r>
            <a:endParaRPr lang="en-US" altLang="zh-CN" b="1" smtClean="0">
              <a:solidFill>
                <a:srgbClr val="C00000"/>
              </a:solidFill>
            </a:endParaRPr>
          </a:p>
          <a:p>
            <a:pPr eaLnBrk="1" hangingPunct="1"/>
            <a:r>
              <a:rPr lang="zh-CN" altLang="en-US" b="1" smtClean="0"/>
              <a:t>足智多谋、</a:t>
            </a:r>
            <a:endParaRPr lang="en-US" altLang="zh-CN" b="1" smtClean="0"/>
          </a:p>
          <a:p>
            <a:pPr eaLnBrk="1" hangingPunct="1"/>
            <a:r>
              <a:rPr lang="zh-CN" altLang="en-US" b="1" smtClean="0"/>
              <a:t>神机妙算。 </a:t>
            </a:r>
          </a:p>
        </p:txBody>
      </p:sp>
      <p:pic>
        <p:nvPicPr>
          <p:cNvPr id="35843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1196975"/>
            <a:ext cx="4303712" cy="533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四、</a:t>
            </a:r>
            <a:r>
              <a:rPr lang="en-US" altLang="zh-CN" b="1" smtClean="0"/>
              <a:t>《</a:t>
            </a:r>
            <a:r>
              <a:rPr lang="zh-CN" altLang="en-US" b="1" smtClean="0"/>
              <a:t>水浒传</a:t>
            </a:r>
            <a:r>
              <a:rPr lang="en-US" altLang="zh-CN" b="1" smtClean="0"/>
              <a:t>》</a:t>
            </a:r>
            <a:r>
              <a:rPr lang="zh-CN" altLang="en-US" b="1" smtClean="0"/>
              <a:t>里的那些</a:t>
            </a:r>
            <a:r>
              <a:rPr lang="zh-CN" altLang="en-US" b="1" smtClean="0">
                <a:solidFill>
                  <a:srgbClr val="FF0000"/>
                </a:solidFill>
              </a:rPr>
              <a:t>绰号</a:t>
            </a:r>
          </a:p>
        </p:txBody>
      </p:sp>
      <p:sp>
        <p:nvSpPr>
          <p:cNvPr id="3686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2700" b="1" smtClean="0"/>
              <a:t>         </a:t>
            </a:r>
            <a:r>
              <a:rPr lang="zh-CN" altLang="en-US" b="1" smtClean="0"/>
              <a:t>梁山好汉的绰号是</a:t>
            </a:r>
            <a:r>
              <a:rPr lang="en-US" altLang="zh-CN" b="1" smtClean="0"/>
              <a:t>《</a:t>
            </a:r>
            <a:r>
              <a:rPr lang="zh-CN" altLang="en-US" b="1" smtClean="0"/>
              <a:t>水浒传</a:t>
            </a:r>
            <a:r>
              <a:rPr lang="en-US" altLang="zh-CN" b="1" smtClean="0"/>
              <a:t>》</a:t>
            </a:r>
            <a:r>
              <a:rPr lang="zh-CN" altLang="en-US" b="1" smtClean="0"/>
              <a:t>中一道独特的风景，一百多个绰号包罗万象，各有特色。 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b="1" smtClean="0"/>
              <a:t>       有的绰号是用来形容人物的</a:t>
            </a:r>
            <a:r>
              <a:rPr lang="zh-CN" altLang="en-US" b="1" smtClean="0">
                <a:solidFill>
                  <a:srgbClr val="FF0000"/>
                </a:solidFill>
              </a:rPr>
              <a:t>外貌</a:t>
            </a:r>
            <a:r>
              <a:rPr lang="zh-CN" altLang="en-US" b="1" smtClean="0"/>
              <a:t>或者</a:t>
            </a:r>
            <a:r>
              <a:rPr lang="zh-CN" altLang="en-US" b="1" smtClean="0">
                <a:solidFill>
                  <a:srgbClr val="FF0000"/>
                </a:solidFill>
              </a:rPr>
              <a:t>性格</a:t>
            </a:r>
            <a:r>
              <a:rPr lang="zh-CN" altLang="en-US" b="1" smtClean="0"/>
              <a:t>的。如林冲叫“</a:t>
            </a:r>
            <a:r>
              <a:rPr lang="zh-CN" altLang="en-US" b="1" smtClean="0">
                <a:solidFill>
                  <a:srgbClr val="FF0000"/>
                </a:solidFill>
              </a:rPr>
              <a:t>豹子头</a:t>
            </a:r>
            <a:r>
              <a:rPr lang="zh-CN" altLang="en-US" b="1" smtClean="0"/>
              <a:t>”，因为他长得豹头环眼；朱仝叫“</a:t>
            </a:r>
            <a:r>
              <a:rPr lang="zh-CN" altLang="en-US" b="1" smtClean="0">
                <a:solidFill>
                  <a:srgbClr val="FF0000"/>
                </a:solidFill>
              </a:rPr>
              <a:t>美髯公</a:t>
            </a:r>
            <a:r>
              <a:rPr lang="zh-CN" altLang="en-US" b="1" smtClean="0"/>
              <a:t>”，因为他有一副关云长般的胡须；杨志脸上有一块很大的青痣，那便是“</a:t>
            </a:r>
            <a:r>
              <a:rPr lang="zh-CN" altLang="en-US" b="1" smtClean="0">
                <a:solidFill>
                  <a:srgbClr val="FF0000"/>
                </a:solidFill>
              </a:rPr>
              <a:t>青面兽</a:t>
            </a:r>
            <a:r>
              <a:rPr lang="zh-CN" altLang="en-US" b="1" smtClean="0"/>
              <a:t>”；刘唐头发发红，相貌丑陋，自然就成了“</a:t>
            </a:r>
            <a:r>
              <a:rPr lang="zh-CN" altLang="en-US" b="1" smtClean="0">
                <a:solidFill>
                  <a:srgbClr val="FF0000"/>
                </a:solidFill>
              </a:rPr>
              <a:t>赤发鬼</a:t>
            </a:r>
            <a:r>
              <a:rPr lang="zh-CN" altLang="en-US" b="1" smtClean="0"/>
              <a:t>”；史进身上刺了九条龙，“</a:t>
            </a:r>
            <a:r>
              <a:rPr lang="zh-CN" altLang="en-US" b="1" smtClean="0">
                <a:solidFill>
                  <a:srgbClr val="FF0000"/>
                </a:solidFill>
              </a:rPr>
              <a:t>九纹龙</a:t>
            </a:r>
            <a:r>
              <a:rPr lang="zh-CN" altLang="en-US" b="1" smtClean="0"/>
              <a:t>”的绰号非他莫属</a:t>
            </a:r>
            <a:r>
              <a:rPr lang="en-US" altLang="zh-CN" b="1" smtClean="0"/>
              <a:t>……</a:t>
            </a:r>
            <a:r>
              <a:rPr lang="zh-CN" altLang="en-US" b="1" smtClean="0"/>
              <a:t>至于石秀、秦明、索超等人，因为性如烈火，所以绰号也就分别是“</a:t>
            </a:r>
            <a:r>
              <a:rPr lang="zh-CN" altLang="en-US" b="1" smtClean="0">
                <a:solidFill>
                  <a:srgbClr val="FF0000"/>
                </a:solidFill>
              </a:rPr>
              <a:t>拚命三郎</a:t>
            </a:r>
            <a:r>
              <a:rPr lang="zh-CN" altLang="en-US" b="1" smtClean="0"/>
              <a:t>”、“</a:t>
            </a:r>
            <a:r>
              <a:rPr lang="zh-CN" altLang="en-US" b="1" smtClean="0">
                <a:solidFill>
                  <a:srgbClr val="FF0000"/>
                </a:solidFill>
              </a:rPr>
              <a:t>霹雳火</a:t>
            </a:r>
            <a:r>
              <a:rPr lang="zh-CN" altLang="en-US" b="1" smtClean="0"/>
              <a:t>”、“</a:t>
            </a:r>
            <a:r>
              <a:rPr lang="zh-CN" altLang="en-US" b="1" smtClean="0">
                <a:solidFill>
                  <a:srgbClr val="FF0000"/>
                </a:solidFill>
              </a:rPr>
              <a:t>急先锋</a:t>
            </a:r>
            <a:r>
              <a:rPr lang="zh-CN" altLang="en-US" b="1" smtClean="0"/>
              <a:t>”了。 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789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3000" b="1" smtClean="0"/>
              <a:t>      有的是把人物比作</a:t>
            </a:r>
            <a:r>
              <a:rPr lang="zh-CN" altLang="en-US" sz="3000" b="1" smtClean="0">
                <a:solidFill>
                  <a:srgbClr val="FF0000"/>
                </a:solidFill>
              </a:rPr>
              <a:t>历史人物</a:t>
            </a:r>
            <a:r>
              <a:rPr lang="zh-CN" altLang="en-US" sz="3000" b="1" smtClean="0"/>
              <a:t>、神话人物或者动物。比作历史人物的有“</a:t>
            </a:r>
            <a:r>
              <a:rPr lang="zh-CN" altLang="en-US" sz="3000" b="1" smtClean="0">
                <a:solidFill>
                  <a:srgbClr val="FF0000"/>
                </a:solidFill>
              </a:rPr>
              <a:t>小李广</a:t>
            </a:r>
            <a:r>
              <a:rPr lang="zh-CN" altLang="en-US" sz="3000" b="1" smtClean="0"/>
              <a:t>（李广：汉代名将）”、 “</a:t>
            </a:r>
            <a:r>
              <a:rPr lang="zh-CN" altLang="en-US" sz="3000" b="1" smtClean="0">
                <a:solidFill>
                  <a:srgbClr val="FF0000"/>
                </a:solidFill>
              </a:rPr>
              <a:t>小温侯</a:t>
            </a:r>
            <a:r>
              <a:rPr lang="zh-CN" altLang="en-US" sz="3000" b="1" smtClean="0"/>
              <a:t>（吕布：三国名将）”等；</a:t>
            </a:r>
          </a:p>
          <a:p>
            <a:pPr eaLnBrk="1" hangingPunct="1"/>
            <a:r>
              <a:rPr lang="zh-CN" altLang="en-US" sz="3000" b="1" smtClean="0"/>
              <a:t>      有的是源自于人物的</a:t>
            </a:r>
            <a:r>
              <a:rPr lang="zh-CN" altLang="en-US" sz="3000" b="1" smtClean="0">
                <a:solidFill>
                  <a:srgbClr val="FF0000"/>
                </a:solidFill>
              </a:rPr>
              <a:t>本领</a:t>
            </a:r>
            <a:r>
              <a:rPr lang="zh-CN" altLang="en-US" sz="3000" b="1" smtClean="0"/>
              <a:t>。如吴用绰号“</a:t>
            </a:r>
            <a:r>
              <a:rPr lang="zh-CN" altLang="en-US" sz="3000" b="1" smtClean="0">
                <a:solidFill>
                  <a:srgbClr val="FF0000"/>
                </a:solidFill>
              </a:rPr>
              <a:t>智多星</a:t>
            </a:r>
            <a:r>
              <a:rPr lang="zh-CN" altLang="en-US" sz="3000" b="1" smtClean="0"/>
              <a:t>”，自是缘于他智慧过人；这样的绰号还有“</a:t>
            </a:r>
            <a:r>
              <a:rPr lang="zh-CN" altLang="en-US" sz="3000" b="1" smtClean="0">
                <a:solidFill>
                  <a:srgbClr val="FF0000"/>
                </a:solidFill>
              </a:rPr>
              <a:t>神行太保</a:t>
            </a:r>
            <a:r>
              <a:rPr lang="zh-CN" altLang="en-US" sz="3000" b="1" smtClean="0"/>
              <a:t>”戴宗等；</a:t>
            </a:r>
          </a:p>
          <a:p>
            <a:pPr eaLnBrk="1" hangingPunct="1"/>
            <a:r>
              <a:rPr lang="zh-CN" altLang="en-US" sz="3000" b="1" smtClean="0"/>
              <a:t>       有的绰号是按照人物的</a:t>
            </a:r>
            <a:r>
              <a:rPr lang="zh-CN" altLang="en-US" sz="3000" b="1" smtClean="0">
                <a:solidFill>
                  <a:srgbClr val="FF0000"/>
                </a:solidFill>
              </a:rPr>
              <a:t>身份</a:t>
            </a:r>
            <a:r>
              <a:rPr lang="zh-CN" altLang="en-US" sz="3000" b="1" smtClean="0"/>
              <a:t>取的。最有名的是武松绰号“</a:t>
            </a:r>
            <a:r>
              <a:rPr lang="zh-CN" altLang="en-US" sz="3000" b="1" smtClean="0">
                <a:solidFill>
                  <a:srgbClr val="FF0000"/>
                </a:solidFill>
              </a:rPr>
              <a:t>行者</a:t>
            </a:r>
            <a:r>
              <a:rPr lang="zh-CN" altLang="en-US" sz="3000" b="1" smtClean="0"/>
              <a:t>”，燕青绰号“</a:t>
            </a:r>
            <a:r>
              <a:rPr lang="zh-CN" altLang="en-US" sz="3000" b="1" smtClean="0">
                <a:solidFill>
                  <a:srgbClr val="FF0000"/>
                </a:solidFill>
              </a:rPr>
              <a:t>浪子</a:t>
            </a:r>
            <a:r>
              <a:rPr lang="zh-CN" altLang="en-US" sz="3000" b="1" smtClean="0"/>
              <a:t>”。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891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700" b="1" smtClean="0"/>
              <a:t>       有些绰号容易让人误解。“</a:t>
            </a:r>
            <a:r>
              <a:rPr lang="zh-CN" altLang="en-US" sz="2700" b="1" smtClean="0">
                <a:solidFill>
                  <a:srgbClr val="FF0000"/>
                </a:solidFill>
              </a:rPr>
              <a:t>花和尚</a:t>
            </a:r>
            <a:r>
              <a:rPr lang="zh-CN" altLang="en-US" sz="2700" b="1" smtClean="0"/>
              <a:t>”鲁智深的这个“花”可不是“花心”的意思，而是说这是一个身上刺有花绣的和尚。“</a:t>
            </a:r>
            <a:r>
              <a:rPr lang="zh-CN" altLang="en-US" sz="2700" b="1" smtClean="0">
                <a:solidFill>
                  <a:srgbClr val="FF0000"/>
                </a:solidFill>
              </a:rPr>
              <a:t>一枝花</a:t>
            </a:r>
            <a:r>
              <a:rPr lang="zh-CN" altLang="en-US" sz="2700" b="1" smtClean="0"/>
              <a:t>”蔡庆也不是长得如同一朵花的美女，而是一个满脸横肉的大汉，这个绰号的由来是他常喜欢戴一枝花。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700" b="1" smtClean="0"/>
              <a:t>       还有一些绰号让人不明就里，如“</a:t>
            </a:r>
            <a:r>
              <a:rPr lang="zh-CN" altLang="en-US" sz="2700" b="1" smtClean="0">
                <a:solidFill>
                  <a:srgbClr val="FF0000"/>
                </a:solidFill>
              </a:rPr>
              <a:t>一丈青</a:t>
            </a:r>
            <a:r>
              <a:rPr lang="zh-CN" altLang="en-US" sz="2700" b="1" smtClean="0"/>
              <a:t>”扈三娘并不特别高，似乎也没有遍体穿青；“</a:t>
            </a:r>
            <a:r>
              <a:rPr lang="zh-CN" altLang="en-US" sz="2700" b="1" smtClean="0">
                <a:solidFill>
                  <a:srgbClr val="FF0000"/>
                </a:solidFill>
              </a:rPr>
              <a:t>铁扇子</a:t>
            </a:r>
            <a:r>
              <a:rPr lang="zh-CN" altLang="en-US" sz="2700" b="1" smtClean="0"/>
              <a:t>”宋清也没有手持铁扇。至于把王定六叫做“</a:t>
            </a:r>
            <a:r>
              <a:rPr lang="zh-CN" altLang="en-US" sz="2700" b="1" smtClean="0">
                <a:solidFill>
                  <a:srgbClr val="FF0000"/>
                </a:solidFill>
              </a:rPr>
              <a:t>活闪婆</a:t>
            </a:r>
            <a:r>
              <a:rPr lang="zh-CN" altLang="en-US" sz="2700" b="1" smtClean="0"/>
              <a:t>”，把孙二娘称为“</a:t>
            </a:r>
            <a:r>
              <a:rPr lang="zh-CN" altLang="en-US" sz="2700" b="1" smtClean="0">
                <a:solidFill>
                  <a:srgbClr val="FF0000"/>
                </a:solidFill>
              </a:rPr>
              <a:t>母夜叉</a:t>
            </a:r>
            <a:r>
              <a:rPr lang="zh-CN" altLang="en-US" sz="2700" b="1" smtClean="0"/>
              <a:t>”，把阮小五叫做“</a:t>
            </a:r>
            <a:r>
              <a:rPr lang="zh-CN" altLang="en-US" sz="2700" b="1" smtClean="0">
                <a:solidFill>
                  <a:srgbClr val="FF0000"/>
                </a:solidFill>
              </a:rPr>
              <a:t>短命二郎</a:t>
            </a:r>
            <a:r>
              <a:rPr lang="zh-CN" altLang="en-US" sz="2700" b="1" smtClean="0"/>
              <a:t>”，估计他们本人也未必喜欢</a:t>
            </a:r>
          </a:p>
          <a:p>
            <a:pPr eaLnBrk="1" hangingPunct="1">
              <a:lnSpc>
                <a:spcPct val="90000"/>
              </a:lnSpc>
            </a:pPr>
            <a:endParaRPr lang="zh-CN" altLang="en-US" sz="27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五、</a:t>
            </a:r>
            <a:r>
              <a:rPr lang="en-US" altLang="zh-CN" smtClean="0"/>
              <a:t>《</a:t>
            </a:r>
            <a:r>
              <a:rPr lang="zh-CN" altLang="en-US" smtClean="0"/>
              <a:t>水浒传</a:t>
            </a:r>
            <a:r>
              <a:rPr lang="en-US" altLang="zh-CN" smtClean="0"/>
              <a:t>》</a:t>
            </a:r>
            <a:r>
              <a:rPr lang="zh-CN" altLang="en-US" smtClean="0"/>
              <a:t>里的那些知识</a:t>
            </a:r>
          </a:p>
        </p:txBody>
      </p:sp>
      <p:sp>
        <p:nvSpPr>
          <p:cNvPr id="3993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【</a:t>
            </a:r>
            <a:r>
              <a:rPr lang="zh-CN" altLang="en-US" smtClean="0"/>
              <a:t>一</a:t>
            </a:r>
            <a:r>
              <a:rPr lang="en-US" altLang="zh-CN" smtClean="0"/>
              <a:t>】</a:t>
            </a:r>
            <a:r>
              <a:rPr lang="zh-CN" altLang="en-US" smtClean="0"/>
              <a:t>作者 </a:t>
            </a:r>
          </a:p>
          <a:p>
            <a:pPr eaLnBrk="1" hangingPunct="1"/>
            <a:r>
              <a:rPr lang="zh-CN" altLang="en-US" smtClean="0"/>
              <a:t>施耐庵，</a:t>
            </a:r>
            <a:r>
              <a:rPr lang="zh-CN" altLang="en-US" b="1" smtClean="0">
                <a:solidFill>
                  <a:srgbClr val="FF0000"/>
                </a:solidFill>
              </a:rPr>
              <a:t>元末明初</a:t>
            </a:r>
            <a:r>
              <a:rPr lang="zh-CN" altLang="en-US" smtClean="0"/>
              <a:t>人，一般认为是长篇小说</a:t>
            </a:r>
            <a:r>
              <a:rPr lang="en-US" altLang="zh-CN" smtClean="0"/>
              <a:t>《</a:t>
            </a:r>
            <a:r>
              <a:rPr lang="zh-CN" altLang="en-US" smtClean="0"/>
              <a:t>水浒</a:t>
            </a:r>
            <a:r>
              <a:rPr lang="en-US" altLang="zh-CN" smtClean="0"/>
              <a:t>》</a:t>
            </a:r>
            <a:r>
              <a:rPr lang="zh-CN" altLang="en-US" smtClean="0"/>
              <a:t>最早的创作者。 </a:t>
            </a:r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09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3000" smtClean="0"/>
              <a:t>【</a:t>
            </a:r>
            <a:r>
              <a:rPr lang="zh-CN" altLang="en-US" sz="3000" smtClean="0"/>
              <a:t>二</a:t>
            </a:r>
            <a:r>
              <a:rPr lang="en-US" altLang="zh-CN" sz="3000" smtClean="0"/>
              <a:t>】</a:t>
            </a:r>
            <a:r>
              <a:rPr lang="zh-CN" altLang="en-US" sz="3000" smtClean="0"/>
              <a:t>写作背景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3000" smtClean="0"/>
              <a:t>    《</a:t>
            </a:r>
            <a:r>
              <a:rPr lang="zh-CN" altLang="en-US" sz="3000" smtClean="0"/>
              <a:t>水浒</a:t>
            </a:r>
            <a:r>
              <a:rPr lang="en-US" altLang="zh-CN" sz="3000" smtClean="0"/>
              <a:t>》</a:t>
            </a:r>
            <a:r>
              <a:rPr lang="zh-CN" altLang="en-US" sz="3000" smtClean="0"/>
              <a:t>的故事发生在</a:t>
            </a:r>
            <a:r>
              <a:rPr lang="zh-CN" altLang="en-US" sz="3000" b="1" smtClean="0">
                <a:solidFill>
                  <a:srgbClr val="C00000"/>
                </a:solidFill>
              </a:rPr>
              <a:t>北宋末年</a:t>
            </a:r>
            <a:r>
              <a:rPr lang="zh-CN" altLang="en-US" sz="3000" smtClean="0"/>
              <a:t>。当时的社会非常的黑暗，在位皇帝宋</a:t>
            </a:r>
            <a:r>
              <a:rPr lang="zh-CN" altLang="en-US" sz="3000" b="1" smtClean="0">
                <a:solidFill>
                  <a:srgbClr val="FF0000"/>
                </a:solidFill>
              </a:rPr>
              <a:t>徽宗</a:t>
            </a:r>
            <a:r>
              <a:rPr lang="zh-CN" altLang="en-US" sz="3000" smtClean="0"/>
              <a:t>只知吃喝玩乐，终日</a:t>
            </a:r>
            <a:r>
              <a:rPr lang="zh-CN" altLang="en-US" sz="3000" b="1" smtClean="0">
                <a:solidFill>
                  <a:srgbClr val="FF0000"/>
                </a:solidFill>
              </a:rPr>
              <a:t>不理朝政</a:t>
            </a:r>
            <a:r>
              <a:rPr lang="zh-CN" altLang="en-US" sz="3000" smtClean="0"/>
              <a:t>。蔡京、高俅、童贯、杨戬等奸臣把持朝政，他们与地方官吏勾结、狼狈为奸，贪污受贿、横征暴敛，再加上地主恶霸与豪强劣绅的无法无天、横行霸道，广大人民生活在水深火热之中，被迫起来进行武装反抗。因此，整个北宋时期的农民起义此起彼伏，接连不断。小说中描写的</a:t>
            </a:r>
            <a:r>
              <a:rPr lang="zh-CN" altLang="en-US" sz="3000" b="1" smtClean="0">
                <a:solidFill>
                  <a:srgbClr val="FF0000"/>
                </a:solidFill>
              </a:rPr>
              <a:t>宋江、方腊</a:t>
            </a:r>
            <a:r>
              <a:rPr lang="zh-CN" altLang="en-US" sz="3000" smtClean="0"/>
              <a:t>等起义，就是以</a:t>
            </a:r>
            <a:r>
              <a:rPr lang="zh-CN" altLang="en-US" sz="3000" b="1" smtClean="0">
                <a:solidFill>
                  <a:srgbClr val="FF0000"/>
                </a:solidFill>
              </a:rPr>
              <a:t>北宋末年</a:t>
            </a:r>
            <a:r>
              <a:rPr lang="zh-CN" altLang="en-US" sz="3000" smtClean="0"/>
              <a:t>的</a:t>
            </a:r>
            <a:r>
              <a:rPr lang="zh-CN" altLang="en-US" sz="3000" b="1" smtClean="0">
                <a:solidFill>
                  <a:srgbClr val="FF0000"/>
                </a:solidFill>
              </a:rPr>
              <a:t>农民起义</a:t>
            </a:r>
            <a:r>
              <a:rPr lang="zh-CN" altLang="en-US" sz="3000" smtClean="0"/>
              <a:t>为依据的。 </a:t>
            </a:r>
          </a:p>
          <a:p>
            <a:pPr eaLnBrk="1" hangingPunct="1">
              <a:lnSpc>
                <a:spcPct val="80000"/>
              </a:lnSpc>
            </a:pPr>
            <a:endParaRPr lang="zh-CN" altLang="en-US" sz="3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198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3000" smtClean="0"/>
              <a:t>【</a:t>
            </a:r>
            <a:r>
              <a:rPr lang="zh-CN" altLang="en-US" sz="3000" smtClean="0"/>
              <a:t>三</a:t>
            </a:r>
            <a:r>
              <a:rPr lang="en-US" altLang="zh-CN" sz="3000" smtClean="0"/>
              <a:t>】</a:t>
            </a:r>
            <a:r>
              <a:rPr lang="zh-CN" altLang="en-US" sz="3000" smtClean="0"/>
              <a:t>主要内容</a:t>
            </a:r>
            <a:endParaRPr lang="en-US" altLang="zh-CN" sz="3000" smtClean="0"/>
          </a:p>
          <a:p>
            <a:pPr eaLnBrk="1" hangingPunct="1"/>
            <a:r>
              <a:rPr lang="en-US" altLang="zh-CN" sz="3000" smtClean="0"/>
              <a:t>1</a:t>
            </a:r>
            <a:r>
              <a:rPr lang="zh-CN" altLang="en-US" sz="3000" smtClean="0"/>
              <a:t>、内容概括 </a:t>
            </a:r>
          </a:p>
          <a:p>
            <a:pPr eaLnBrk="1" hangingPunct="1"/>
            <a:r>
              <a:rPr lang="en-US" altLang="zh-CN" sz="3000" smtClean="0"/>
              <a:t>    《</a:t>
            </a:r>
            <a:r>
              <a:rPr lang="zh-CN" altLang="en-US" sz="3000" smtClean="0"/>
              <a:t>水浒</a:t>
            </a:r>
            <a:r>
              <a:rPr lang="en-US" altLang="zh-CN" sz="3000" smtClean="0"/>
              <a:t>》</a:t>
            </a:r>
            <a:r>
              <a:rPr lang="zh-CN" altLang="en-US" sz="3000" smtClean="0"/>
              <a:t>又名</a:t>
            </a:r>
            <a:r>
              <a:rPr lang="en-US" altLang="zh-CN" sz="3000" smtClean="0"/>
              <a:t>《</a:t>
            </a:r>
            <a:r>
              <a:rPr lang="zh-CN" altLang="en-US" sz="3000" b="1" smtClean="0">
                <a:solidFill>
                  <a:srgbClr val="FF0000"/>
                </a:solidFill>
              </a:rPr>
              <a:t>忠义水浒传</a:t>
            </a:r>
            <a:r>
              <a:rPr lang="en-US" altLang="zh-CN" sz="3000" smtClean="0"/>
              <a:t>》</a:t>
            </a:r>
            <a:r>
              <a:rPr lang="zh-CN" altLang="en-US" sz="3000" smtClean="0"/>
              <a:t>，是我国历史上第一部以</a:t>
            </a:r>
            <a:r>
              <a:rPr lang="zh-CN" altLang="en-US" sz="3000" b="1" smtClean="0">
                <a:solidFill>
                  <a:srgbClr val="C00000"/>
                </a:solidFill>
              </a:rPr>
              <a:t>农民起义</a:t>
            </a:r>
            <a:r>
              <a:rPr lang="zh-CN" altLang="en-US" sz="3000" smtClean="0"/>
              <a:t>为题材的</a:t>
            </a:r>
            <a:r>
              <a:rPr lang="zh-CN" altLang="en-US" sz="3000" b="1" smtClean="0">
                <a:solidFill>
                  <a:srgbClr val="C00000"/>
                </a:solidFill>
              </a:rPr>
              <a:t>长篇章回体小说</a:t>
            </a:r>
            <a:r>
              <a:rPr lang="zh-CN" altLang="en-US" sz="3000" smtClean="0"/>
              <a:t>。是我国描写古代</a:t>
            </a:r>
            <a:r>
              <a:rPr lang="zh-CN" altLang="en-US" sz="3000" b="1" smtClean="0">
                <a:solidFill>
                  <a:srgbClr val="FF0000"/>
                </a:solidFill>
              </a:rPr>
              <a:t>农民起义</a:t>
            </a:r>
            <a:r>
              <a:rPr lang="zh-CN" altLang="en-US" sz="3000" smtClean="0"/>
              <a:t>的伟大史诗。小说十分生动地描写了被压迫者先后走上造反之路（</a:t>
            </a:r>
            <a:r>
              <a:rPr lang="zh-CN" altLang="en-US" sz="3000" b="1" smtClean="0">
                <a:solidFill>
                  <a:srgbClr val="FF0000"/>
                </a:solidFill>
              </a:rPr>
              <a:t>官逼民反</a:t>
            </a:r>
            <a:r>
              <a:rPr lang="zh-CN" altLang="en-US" sz="3000" smtClean="0"/>
              <a:t>）的过程，成功的塑造了一大批起义</a:t>
            </a:r>
            <a:r>
              <a:rPr lang="zh-CN" altLang="en-US" sz="3000" b="1" smtClean="0">
                <a:solidFill>
                  <a:srgbClr val="FF0000"/>
                </a:solidFill>
              </a:rPr>
              <a:t>英雄</a:t>
            </a:r>
            <a:r>
              <a:rPr lang="zh-CN" altLang="en-US" sz="3000" smtClean="0"/>
              <a:t>的生动形象，歌颂他们的</a:t>
            </a:r>
            <a:r>
              <a:rPr lang="zh-CN" altLang="en-US" sz="3000" b="1" smtClean="0">
                <a:solidFill>
                  <a:srgbClr val="FF0000"/>
                </a:solidFill>
              </a:rPr>
              <a:t>反抗精神和正义行动</a:t>
            </a:r>
            <a:r>
              <a:rPr lang="zh-CN" altLang="en-US" sz="3000" smtClean="0"/>
              <a:t>，有力地揭露和批判了统治阶级的罪恶。 </a:t>
            </a:r>
          </a:p>
          <a:p>
            <a:pPr eaLnBrk="1" hangingPunct="1"/>
            <a:endParaRPr lang="zh-CN" altLang="en-US" sz="300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/>
          </p:cNvSpPr>
          <p:nvPr>
            <p:ph type="body" idx="1"/>
          </p:nvPr>
        </p:nvSpPr>
        <p:spPr>
          <a:xfrm>
            <a:off x="457200" y="260350"/>
            <a:ext cx="8229600" cy="6597650"/>
          </a:xfrm>
        </p:spPr>
        <p:txBody>
          <a:bodyPr/>
          <a:lstStyle/>
          <a:p>
            <a:pPr eaLnBrk="1" hangingPunct="1"/>
            <a:endParaRPr lang="zh-CN" altLang="en-US" sz="4400" b="1" smtClean="0"/>
          </a:p>
        </p:txBody>
      </p:sp>
      <p:pic>
        <p:nvPicPr>
          <p:cNvPr id="15362" name="Picture 7" descr="25912586356156342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81200" y="47625"/>
            <a:ext cx="11580813" cy="681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8"/>
          <p:cNvSpPr txBox="1">
            <a:spLocks noChangeArrowheads="1"/>
          </p:cNvSpPr>
          <p:nvPr/>
        </p:nvSpPr>
        <p:spPr bwMode="auto">
          <a:xfrm>
            <a:off x="539750" y="620713"/>
            <a:ext cx="309721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宋体" charset="-122"/>
              </a:rPr>
              <a:t>梁山</a:t>
            </a:r>
            <a:r>
              <a:rPr lang="en-US" altLang="zh-CN" sz="4800" b="1">
                <a:solidFill>
                  <a:srgbClr val="FF0000"/>
                </a:solidFill>
                <a:latin typeface="宋体" charset="-122"/>
              </a:rPr>
              <a:t>108</a:t>
            </a:r>
            <a:r>
              <a:rPr lang="zh-CN" altLang="en-US" sz="4800" b="1">
                <a:solidFill>
                  <a:srgbClr val="FF0000"/>
                </a:solidFill>
                <a:latin typeface="宋体" charset="-122"/>
              </a:rPr>
              <a:t>将</a:t>
            </a:r>
          </a:p>
        </p:txBody>
      </p:sp>
      <p:sp>
        <p:nvSpPr>
          <p:cNvPr id="15364" name="Text Box 9"/>
          <p:cNvSpPr txBox="1">
            <a:spLocks noChangeArrowheads="1"/>
          </p:cNvSpPr>
          <p:nvPr/>
        </p:nvSpPr>
        <p:spPr bwMode="auto">
          <a:xfrm>
            <a:off x="6084888" y="620713"/>
            <a:ext cx="280828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</a:rPr>
              <a:t>替天行道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内容占位符 2"/>
          <p:cNvSpPr>
            <a:spLocks noGrp="1"/>
          </p:cNvSpPr>
          <p:nvPr>
            <p:ph idx="1"/>
          </p:nvPr>
        </p:nvSpPr>
        <p:spPr>
          <a:xfrm>
            <a:off x="0" y="188913"/>
            <a:ext cx="9144000" cy="66690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3000" smtClean="0"/>
              <a:t>2</a:t>
            </a:r>
            <a:r>
              <a:rPr lang="zh-CN" altLang="en-US" sz="3000" smtClean="0"/>
              <a:t>、内容精要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3000" b="1" smtClean="0"/>
              <a:t>            全书描写</a:t>
            </a:r>
            <a:r>
              <a:rPr lang="zh-CN" altLang="en-US" sz="3000" b="1" smtClean="0">
                <a:solidFill>
                  <a:srgbClr val="C00000"/>
                </a:solidFill>
              </a:rPr>
              <a:t>北宋末年</a:t>
            </a:r>
            <a:r>
              <a:rPr lang="zh-CN" altLang="en-US" sz="3000" b="1" smtClean="0"/>
              <a:t>以</a:t>
            </a:r>
            <a:r>
              <a:rPr lang="zh-CN" altLang="en-US" sz="3000" b="1" smtClean="0">
                <a:solidFill>
                  <a:srgbClr val="C00000"/>
                </a:solidFill>
              </a:rPr>
              <a:t>宋江</a:t>
            </a:r>
            <a:r>
              <a:rPr lang="zh-CN" altLang="en-US" sz="3000" b="1" smtClean="0"/>
              <a:t>为首的</a:t>
            </a:r>
            <a:r>
              <a:rPr lang="zh-CN" altLang="en-US" sz="3000" b="1" smtClean="0">
                <a:solidFill>
                  <a:srgbClr val="C00000"/>
                </a:solidFill>
              </a:rPr>
              <a:t>一百零八人</a:t>
            </a:r>
            <a:r>
              <a:rPr lang="zh-CN" altLang="en-US" sz="3000" b="1" smtClean="0"/>
              <a:t>在</a:t>
            </a:r>
            <a:r>
              <a:rPr lang="zh-CN" altLang="en-US" sz="3000" b="1" smtClean="0">
                <a:solidFill>
                  <a:srgbClr val="C00000"/>
                </a:solidFill>
              </a:rPr>
              <a:t>山东</a:t>
            </a:r>
            <a:r>
              <a:rPr lang="zh-CN" altLang="en-US" sz="3000" b="1" smtClean="0">
                <a:solidFill>
                  <a:srgbClr val="FF0000"/>
                </a:solidFill>
              </a:rPr>
              <a:t>梁山泊</a:t>
            </a:r>
            <a:r>
              <a:rPr lang="zh-CN" altLang="en-US" sz="3000" b="1" smtClean="0"/>
              <a:t>聚义的故事。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z="3000" b="1" smtClean="0"/>
              <a:t>           九纹龙史进结识了少华山头领神机军师朱武等三人，被官府鹰犬告发，当地官府派兵捕捉。出于无奈，史进焚毁了自己的庄园，投奔外乡，得遇一个下级军官鲁达。两人共在酒楼饮酒，听得有卖唱女子啼哭之声，问知父女系受当地恶霸镇关西郑屠的欺凌。鲁达仗义赠银，发送父女回乡，并主动找上门去，三拳打死了镇关西。事后弃职逃亡，巧遇已有安身之所的卖唱女之父，将他按回家中藏匿；以后辗转去五台山出家，起法名为“智深”。鲁智深耐不得佛门清规，屡次酗酒，又打坏山门、金刚，寺中长老无可奈何，只得介绍他去东京大相国寺当名职事僧，职司看管菜园。在此期间，他收服了一群泼皮。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内容占位符 2"/>
          <p:cNvSpPr>
            <a:spLocks noGrp="1"/>
          </p:cNvSpPr>
          <p:nvPr>
            <p:ph idx="1"/>
          </p:nvPr>
        </p:nvSpPr>
        <p:spPr>
          <a:xfrm>
            <a:off x="457200" y="908050"/>
            <a:ext cx="8229600" cy="52181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</a:rPr>
              <a:t>             鲁智深</a:t>
            </a:r>
            <a:r>
              <a:rPr lang="zh-CN" altLang="en-US" sz="2800" b="1" smtClean="0"/>
              <a:t>偶然结识东京八十万禁军教头</a:t>
            </a:r>
            <a:r>
              <a:rPr lang="zh-CN" altLang="en-US" sz="2800" b="1" smtClean="0">
                <a:solidFill>
                  <a:srgbClr val="FF0000"/>
                </a:solidFill>
              </a:rPr>
              <a:t>林冲</a:t>
            </a:r>
            <a:r>
              <a:rPr lang="zh-CN" altLang="en-US" sz="2800" b="1" smtClean="0"/>
              <a:t>，两人甚为投机。当朝权臣高太尉之子高衙内，</a:t>
            </a:r>
            <a:r>
              <a:rPr lang="zh-CN" altLang="en-US" sz="2800" b="1" smtClean="0">
                <a:solidFill>
                  <a:srgbClr val="FF0000"/>
                </a:solidFill>
              </a:rPr>
              <a:t>觊觎</a:t>
            </a:r>
            <a:r>
              <a:rPr lang="zh-CN" altLang="en-US" sz="2800" b="1" smtClean="0"/>
              <a:t>林妻貌美，设计陷害林冲，诬其“带刀”进入白虎堂，将他发配沧州，并企图在途中杀掉林冲。幸得鲁智深一路暗中护送，得以化险为夷。林冲发配沧州后，在忍无可忍的情况下手刃仇人，上了梁山。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zh-CN" altLang="en-US" sz="2800" b="1" smtClean="0"/>
              <a:t>             梁山附近有个当保正的</a:t>
            </a:r>
            <a:r>
              <a:rPr lang="zh-CN" altLang="en-US" sz="2800" b="1" smtClean="0">
                <a:solidFill>
                  <a:srgbClr val="FF0000"/>
                </a:solidFill>
              </a:rPr>
              <a:t>晁盖</a:t>
            </a:r>
            <a:r>
              <a:rPr lang="zh-CN" altLang="en-US" sz="2800" b="1" smtClean="0"/>
              <a:t>，得悉权臣蔡京女婿、大名府知府梁中书派</a:t>
            </a:r>
            <a:r>
              <a:rPr lang="zh-CN" altLang="en-US" sz="2800" b="1" smtClean="0">
                <a:solidFill>
                  <a:srgbClr val="FF0000"/>
                </a:solidFill>
              </a:rPr>
              <a:t>杨志</a:t>
            </a:r>
            <a:r>
              <a:rPr lang="zh-CN" altLang="en-US" sz="2800" b="1" smtClean="0"/>
              <a:t>押送生辰纲上京，便由吴用设计，约集了三阮兄弟等共计七人，在黄泥岗劫了生辰纲，投奔梁山。杨志丢了生辰纲，不能回去交差，就与鲁智深会合，占了二龙山。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内容占位符 2"/>
          <p:cNvSpPr>
            <a:spLocks noGrp="1"/>
          </p:cNvSpPr>
          <p:nvPr>
            <p:ph idx="1"/>
          </p:nvPr>
        </p:nvSpPr>
        <p:spPr>
          <a:xfrm>
            <a:off x="468313" y="188913"/>
            <a:ext cx="8229600" cy="66690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mtClean="0"/>
              <a:t>           </a:t>
            </a:r>
            <a:r>
              <a:rPr lang="zh-CN" altLang="en-US" b="1" smtClean="0"/>
              <a:t>山东郓城有个</a:t>
            </a:r>
            <a:r>
              <a:rPr lang="zh-CN" altLang="en-US" b="1" smtClean="0">
                <a:solidFill>
                  <a:srgbClr val="FF0000"/>
                </a:solidFill>
              </a:rPr>
              <a:t>宋江</a:t>
            </a:r>
            <a:r>
              <a:rPr lang="zh-CN" altLang="en-US" b="1" smtClean="0"/>
              <a:t>。他有一外室，名叫阎婆惜。此人有外遇，探知宋江与“强人”有来往，百般要挟。宋江一怒之下，杀了阎婆惜，逃奔小旋风</a:t>
            </a:r>
            <a:r>
              <a:rPr lang="zh-CN" altLang="en-US" b="1" smtClean="0">
                <a:solidFill>
                  <a:srgbClr val="FF0000"/>
                </a:solidFill>
              </a:rPr>
              <a:t>柴进</a:t>
            </a:r>
            <a:r>
              <a:rPr lang="zh-CN" altLang="en-US" b="1" smtClean="0"/>
              <a:t>庄上，得以结识</a:t>
            </a:r>
            <a:r>
              <a:rPr lang="zh-CN" altLang="en-US" b="1" smtClean="0">
                <a:solidFill>
                  <a:srgbClr val="FF0000"/>
                </a:solidFill>
              </a:rPr>
              <a:t>武松</a:t>
            </a:r>
            <a:r>
              <a:rPr lang="zh-CN" altLang="en-US" b="1" smtClean="0"/>
              <a:t>。后武松于景阳岗上打死猛虎，一时名声大噪，被聘为阳谷县都头，碰巧遇见失散多年的胞兄武大。其嫂潘金莲私通西门庆，毒死武大。武松归后察知其情，杀了西门庆和潘金莲，给兄长报仇。事后他主动去县衙自首，被发配孟州，结识施恩，</a:t>
            </a:r>
            <a:r>
              <a:rPr lang="zh-CN" altLang="en-US" b="1" smtClean="0">
                <a:solidFill>
                  <a:srgbClr val="FF0000"/>
                </a:solidFill>
              </a:rPr>
              <a:t>醉打蒋门神</a:t>
            </a:r>
            <a:r>
              <a:rPr lang="zh-CN" altLang="en-US" b="1" smtClean="0"/>
              <a:t>，怒杀张都监全家，亦辗转投二龙山安身。宋江至清风寨寨主</a:t>
            </a:r>
            <a:r>
              <a:rPr lang="zh-CN" altLang="en-US" b="1" smtClean="0">
                <a:solidFill>
                  <a:srgbClr val="FF0000"/>
                </a:solidFill>
              </a:rPr>
              <a:t>花荣</a:t>
            </a:r>
            <a:r>
              <a:rPr lang="zh-CN" altLang="en-US" b="1" smtClean="0"/>
              <a:t>处盘桓，因故被人陷害，发配江州，一日酒醉偶题“反诗”，又被判处死刑，得梁山弟兄劫法场救出，宋执意要回家探父，又迭遭危险，终于上了梁山。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内容占位符 2"/>
          <p:cNvSpPr>
            <a:spLocks noGrp="1"/>
          </p:cNvSpPr>
          <p:nvPr>
            <p:ph idx="1"/>
          </p:nvPr>
        </p:nvSpPr>
        <p:spPr>
          <a:xfrm>
            <a:off x="457200" y="620713"/>
            <a:ext cx="8229600" cy="55054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zh-CN" altLang="en-US" b="1" smtClean="0"/>
              <a:t>            随后，经过</a:t>
            </a:r>
            <a:r>
              <a:rPr lang="zh-CN" altLang="en-US" b="1" smtClean="0">
                <a:solidFill>
                  <a:srgbClr val="FF0000"/>
                </a:solidFill>
              </a:rPr>
              <a:t>三打祝家庄</a:t>
            </a:r>
            <a:r>
              <a:rPr lang="zh-CN" altLang="en-US" b="1" smtClean="0"/>
              <a:t>，出兵救柴进，梁山声势甚大。接着又连续打退高太尉三路进剿，桃花山、二龙山和梁山三山会合，同归水泊。而后，晁盖不幸中箭身亡，卢俊义经历诸多曲折也上了梁山，义军大破曾头市，又打退了朝廷几次进攻，其中好些统兵将领亦参加</a:t>
            </a:r>
            <a:r>
              <a:rPr lang="zh-CN" altLang="en-US" b="1" smtClean="0">
                <a:solidFill>
                  <a:srgbClr val="FF0000"/>
                </a:solidFill>
              </a:rPr>
              <a:t>梁山聚义</a:t>
            </a:r>
            <a:r>
              <a:rPr lang="zh-CN" altLang="en-US" b="1" smtClean="0"/>
              <a:t>。最后，总共拥有一百零八个头领，排定了“三十六天罡，七十二地煞”的座次。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内容占位符 2"/>
          <p:cNvSpPr>
            <a:spLocks noGrp="1"/>
          </p:cNvSpPr>
          <p:nvPr>
            <p:ph idx="1"/>
          </p:nvPr>
        </p:nvSpPr>
        <p:spPr>
          <a:xfrm>
            <a:off x="250825" y="0"/>
            <a:ext cx="8229600" cy="6858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zh-CN" altLang="en-US" smtClean="0"/>
              <a:t>             </a:t>
            </a:r>
            <a:r>
              <a:rPr lang="zh-CN" altLang="en-US" b="1" smtClean="0"/>
              <a:t>面对梁山义军越战越勇的形势，朝廷改变策略，派人安抚。于是，在宋江等人妥协思想的指导下，梁山全体接受招安，改编为赵宋王朝的军队。统治者还采用“借刀杀人”的策略，命令梁山好汉前去</a:t>
            </a:r>
            <a:r>
              <a:rPr lang="zh-CN" altLang="en-US" b="1" smtClean="0">
                <a:solidFill>
                  <a:srgbClr val="FF0000"/>
                </a:solidFill>
              </a:rPr>
              <a:t>征辽</a:t>
            </a:r>
            <a:r>
              <a:rPr lang="zh-CN" altLang="en-US" b="1" smtClean="0"/>
              <a:t>，几经征战，始得凯旋；接着又奉命至江南</a:t>
            </a:r>
            <a:r>
              <a:rPr lang="zh-CN" altLang="en-US" b="1" smtClean="0">
                <a:solidFill>
                  <a:srgbClr val="FF0000"/>
                </a:solidFill>
              </a:rPr>
              <a:t>征讨方腊</a:t>
            </a:r>
            <a:r>
              <a:rPr lang="zh-CN" altLang="en-US" b="1" smtClean="0"/>
              <a:t>。结果，方腊被打败了，义军也伤亡惨重，弄得一百零八条好汉死的死、残的残、溜的溜、隐的隐，稀稀落落，只剩下了二十七个人。然而，就是这些幸存者也未能逃脱接踵而至的厄运。统治者眼见梁山义军势孤力单，便在封官赏爵后不久，对宋江等人下了毒手：宋江，卢俊义被分别用药酒、水银毒死，李逵又被宋江临死时拉去陪葬，吴用、花荣也在蓼儿洼自缢身亡</a:t>
            </a:r>
            <a:r>
              <a:rPr lang="en-US" altLang="zh-CN" b="1" smtClean="0"/>
              <a:t>……</a:t>
            </a:r>
            <a:r>
              <a:rPr lang="zh-CN" altLang="en-US" b="1" smtClean="0"/>
              <a:t>一场轰轰烈烈的农民起义，就这样被扼杀了。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3"/>
          <p:cNvSpPr>
            <a:spLocks noGrp="1"/>
          </p:cNvSpPr>
          <p:nvPr>
            <p:ph type="body" idx="1"/>
          </p:nvPr>
        </p:nvSpPr>
        <p:spPr>
          <a:xfrm>
            <a:off x="457200" y="0"/>
            <a:ext cx="8686800" cy="68580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zh-CN" altLang="en-US" b="1" smtClean="0">
                <a:solidFill>
                  <a:srgbClr val="FF0000"/>
                </a:solidFill>
              </a:rPr>
              <a:t>考考你：</a:t>
            </a:r>
          </a:p>
          <a:p>
            <a:pPr eaLnBrk="1" hangingPunct="1">
              <a:buFont typeface="Arial" charset="0"/>
              <a:buNone/>
            </a:pPr>
            <a:r>
              <a:rPr lang="en-US" altLang="zh-CN" b="1" smtClean="0"/>
              <a:t>1</a:t>
            </a:r>
            <a:r>
              <a:rPr lang="zh-CN" altLang="en-US" b="1" smtClean="0"/>
              <a:t>、</a:t>
            </a:r>
            <a:r>
              <a:rPr lang="en-US" altLang="zh-CN" b="1" smtClean="0"/>
              <a:t>《</a:t>
            </a:r>
            <a:r>
              <a:rPr lang="zh-CN" altLang="en-US" b="1" smtClean="0"/>
              <a:t>水浒传</a:t>
            </a:r>
            <a:r>
              <a:rPr lang="en-US" altLang="zh-CN" b="1" smtClean="0"/>
              <a:t>》</a:t>
            </a:r>
            <a:r>
              <a:rPr lang="zh-CN" altLang="en-US" b="1" smtClean="0"/>
              <a:t>作者是谁？什么朝代的人？</a:t>
            </a:r>
          </a:p>
          <a:p>
            <a:pPr eaLnBrk="1" hangingPunct="1">
              <a:buFont typeface="Arial" charset="0"/>
              <a:buNone/>
            </a:pPr>
            <a:r>
              <a:rPr lang="en-US" altLang="zh-CN" b="1" smtClean="0"/>
              <a:t>2</a:t>
            </a:r>
            <a:r>
              <a:rPr lang="zh-CN" altLang="en-US" b="1" smtClean="0"/>
              <a:t>、小说以什么朝代的什么事件为背景？</a:t>
            </a:r>
          </a:p>
          <a:p>
            <a:pPr eaLnBrk="1" hangingPunct="1">
              <a:buFont typeface="Arial" charset="0"/>
              <a:buNone/>
            </a:pPr>
            <a:r>
              <a:rPr lang="en-US" altLang="zh-CN" b="1" smtClean="0"/>
              <a:t>3</a:t>
            </a:r>
            <a:r>
              <a:rPr lang="zh-CN" altLang="en-US" b="1" smtClean="0"/>
              <a:t>、小说中梁山上有多少著名的英雄？你记住几个，分别说说他们的绰号和主要情节。</a:t>
            </a:r>
          </a:p>
          <a:p>
            <a:pPr eaLnBrk="1" hangingPunct="1">
              <a:buFont typeface="Arial" charset="0"/>
              <a:buNone/>
            </a:pPr>
            <a:r>
              <a:rPr lang="en-US" altLang="zh-CN" b="1" smtClean="0"/>
              <a:t>4</a:t>
            </a:r>
            <a:r>
              <a:rPr lang="zh-CN" altLang="en-US" b="1" smtClean="0"/>
              <a:t>、小说中梁山上真正的首领是谁？他的性格特点如何？起义最终失败，英雄们惨死，他有没有责任？</a:t>
            </a:r>
          </a:p>
          <a:p>
            <a:pPr eaLnBrk="1" hangingPunct="1">
              <a:buFont typeface="Arial" charset="0"/>
              <a:buNone/>
            </a:pPr>
            <a:r>
              <a:rPr lang="en-US" altLang="zh-CN" b="1" smtClean="0"/>
              <a:t>5</a:t>
            </a:r>
            <a:r>
              <a:rPr lang="zh-CN" altLang="en-US" b="1" smtClean="0"/>
              <a:t>、你如何看待小说对于女性形象的塑造？</a:t>
            </a:r>
          </a:p>
          <a:p>
            <a:pPr eaLnBrk="1" hangingPunct="1">
              <a:buFont typeface="Arial" charset="0"/>
              <a:buNone/>
            </a:pPr>
            <a:r>
              <a:rPr lang="en-US" altLang="zh-CN" b="1" smtClean="0"/>
              <a:t>6</a:t>
            </a:r>
            <a:r>
              <a:rPr lang="zh-CN" altLang="en-US" b="1" smtClean="0"/>
              <a:t>、说说你为什么不喜欢这部小说？</a:t>
            </a:r>
          </a:p>
          <a:p>
            <a:pPr eaLnBrk="1" hangingPunct="1">
              <a:buFont typeface="Arial" charset="0"/>
              <a:buNone/>
            </a:pPr>
            <a:r>
              <a:rPr lang="en-US" altLang="zh-CN" b="1" smtClean="0"/>
              <a:t>7</a:t>
            </a:r>
            <a:r>
              <a:rPr lang="zh-CN" altLang="en-US" b="1" smtClean="0"/>
              <a:t>、猜猜国家教育权威机构为什么把这部小说列为中小学生必读书目？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6386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77338" cy="6858000"/>
          </a:xfrm>
        </p:spPr>
      </p:pic>
      <p:sp>
        <p:nvSpPr>
          <p:cNvPr id="16387" name="TextBox 6"/>
          <p:cNvSpPr txBox="1">
            <a:spLocks noChangeArrowheads="1"/>
          </p:cNvSpPr>
          <p:nvPr/>
        </p:nvSpPr>
        <p:spPr bwMode="auto">
          <a:xfrm>
            <a:off x="7310438" y="0"/>
            <a:ext cx="862012" cy="674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4000" b="1">
                <a:latin typeface="Calibri" pitchFamily="34" charset="0"/>
              </a:rPr>
              <a:t>一    </a:t>
            </a:r>
            <a:r>
              <a:rPr lang="en-US" altLang="zh-CN" sz="4400" b="1">
                <a:latin typeface="Calibri" pitchFamily="34" charset="0"/>
              </a:rPr>
              <a:t>《</a:t>
            </a:r>
            <a:r>
              <a:rPr lang="zh-CN" altLang="en-US" sz="4400" b="1">
                <a:latin typeface="Calibri" pitchFamily="34" charset="0"/>
              </a:rPr>
              <a:t>水浒传</a:t>
            </a:r>
            <a:r>
              <a:rPr lang="en-US" altLang="zh-CN" sz="4400" b="1">
                <a:latin typeface="Calibri" pitchFamily="34" charset="0"/>
              </a:rPr>
              <a:t>》</a:t>
            </a:r>
            <a:r>
              <a:rPr lang="zh-CN" altLang="en-US" sz="4400" b="1">
                <a:latin typeface="Calibri" pitchFamily="34" charset="0"/>
              </a:rPr>
              <a:t>里的高富帅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1</a:t>
            </a:r>
            <a:r>
              <a:rPr lang="zh-CN" altLang="en-US" b="1" smtClean="0"/>
              <a:t>、高富帅之小旋风</a:t>
            </a:r>
            <a:r>
              <a:rPr lang="en-US" altLang="zh-CN" b="1" smtClean="0"/>
              <a:t>——</a:t>
            </a:r>
            <a:r>
              <a:rPr lang="zh-CN" altLang="en-US" b="1" smtClean="0"/>
              <a:t>柴进</a:t>
            </a:r>
          </a:p>
        </p:txBody>
      </p:sp>
      <p:pic>
        <p:nvPicPr>
          <p:cNvPr id="17410" name="内容占位符 5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600200"/>
            <a:ext cx="9144000" cy="5257800"/>
          </a:xfrm>
        </p:spPr>
      </p:pic>
      <p:sp>
        <p:nvSpPr>
          <p:cNvPr id="17411" name="TextBox 6"/>
          <p:cNvSpPr txBox="1">
            <a:spLocks noChangeArrowheads="1"/>
          </p:cNvSpPr>
          <p:nvPr/>
        </p:nvSpPr>
        <p:spPr bwMode="auto">
          <a:xfrm>
            <a:off x="611188" y="2057400"/>
            <a:ext cx="230505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C000"/>
                </a:solidFill>
                <a:latin typeface="Calibri" pitchFamily="34" charset="0"/>
              </a:rPr>
              <a:t>出身高贵，周皇后裔；相貌不俗，龙眉凤目，皓齿朱唇</a:t>
            </a:r>
            <a:r>
              <a:rPr lang="en-US" altLang="zh-CN" sz="2800" b="1">
                <a:solidFill>
                  <a:srgbClr val="FFC000"/>
                </a:solidFill>
                <a:latin typeface="Calibri" pitchFamily="34" charset="0"/>
              </a:rPr>
              <a:t>;</a:t>
            </a:r>
          </a:p>
          <a:p>
            <a:r>
              <a:rPr lang="zh-CN" altLang="en-US" sz="2800" b="1">
                <a:solidFill>
                  <a:srgbClr val="FFC000"/>
                </a:solidFill>
                <a:latin typeface="Calibri" pitchFamily="34" charset="0"/>
              </a:rPr>
              <a:t>家里富有，当地名流；</a:t>
            </a:r>
            <a:endParaRPr lang="en-US" altLang="zh-CN" sz="2800" b="1">
              <a:solidFill>
                <a:srgbClr val="FFC000"/>
              </a:solidFill>
              <a:latin typeface="Calibri" pitchFamily="34" charset="0"/>
            </a:endParaRPr>
          </a:p>
          <a:p>
            <a:r>
              <a:rPr lang="zh-CN" altLang="en-US" sz="2800" b="1">
                <a:solidFill>
                  <a:srgbClr val="FFC000"/>
                </a:solidFill>
                <a:latin typeface="Calibri" pitchFamily="34" charset="0"/>
              </a:rPr>
              <a:t>出手阔绰，仗义疏财，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2</a:t>
            </a:r>
            <a:r>
              <a:rPr lang="zh-CN" altLang="en-US" b="1" smtClean="0"/>
              <a:t>、高富帅之玉麒麟</a:t>
            </a:r>
            <a:r>
              <a:rPr lang="en-US" altLang="zh-CN" b="1" smtClean="0"/>
              <a:t>——</a:t>
            </a:r>
            <a:r>
              <a:rPr lang="zh-CN" altLang="en-US" b="1" smtClean="0"/>
              <a:t>卢俊义</a:t>
            </a:r>
          </a:p>
        </p:txBody>
      </p:sp>
      <p:pic>
        <p:nvPicPr>
          <p:cNvPr id="1843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268413"/>
            <a:ext cx="9144000" cy="5576887"/>
          </a:xfrm>
        </p:spPr>
      </p:pic>
      <p:sp>
        <p:nvSpPr>
          <p:cNvPr id="18435" name="TextBox 5"/>
          <p:cNvSpPr txBox="1">
            <a:spLocks noChangeArrowheads="1"/>
          </p:cNvSpPr>
          <p:nvPr/>
        </p:nvSpPr>
        <p:spPr bwMode="auto">
          <a:xfrm>
            <a:off x="395288" y="3357563"/>
            <a:ext cx="3960812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Calibri" pitchFamily="34" charset="0"/>
              </a:rPr>
              <a:t>身材高大，体格雄伟，</a:t>
            </a:r>
            <a:endParaRPr lang="en-US" altLang="zh-CN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温文儒雅，威风凛凛，</a:t>
            </a:r>
            <a:endParaRPr lang="en-US" altLang="zh-CN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忠肝贯日，壮气凌云，</a:t>
            </a:r>
            <a:endParaRPr lang="en-US" altLang="zh-CN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慷慨大方，疏财仗义，</a:t>
            </a:r>
            <a:endParaRPr lang="en-US" altLang="zh-CN" sz="2800" b="1">
              <a:latin typeface="Calibri" pitchFamily="34" charset="0"/>
            </a:endParaRPr>
          </a:p>
          <a:p>
            <a:r>
              <a:rPr lang="zh-CN" altLang="en-US" sz="2800" b="1">
                <a:latin typeface="Calibri" pitchFamily="34" charset="0"/>
              </a:rPr>
              <a:t>人才出众，名满乾坤。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3</a:t>
            </a:r>
            <a:r>
              <a:rPr lang="zh-CN" altLang="en-US" b="1" smtClean="0"/>
              <a:t>、高富帅之小李广 </a:t>
            </a:r>
            <a:r>
              <a:rPr lang="en-US" altLang="zh-CN" b="1" smtClean="0"/>
              <a:t>——</a:t>
            </a:r>
            <a:r>
              <a:rPr lang="zh-CN" altLang="en-US" b="1" smtClean="0"/>
              <a:t>花荣</a:t>
            </a:r>
          </a:p>
        </p:txBody>
      </p:sp>
      <p:pic>
        <p:nvPicPr>
          <p:cNvPr id="19458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196975"/>
            <a:ext cx="9144000" cy="5661025"/>
          </a:xfrm>
        </p:spPr>
      </p:pic>
      <p:sp>
        <p:nvSpPr>
          <p:cNvPr id="19459" name="TextBox 4"/>
          <p:cNvSpPr txBox="1">
            <a:spLocks noChangeArrowheads="1"/>
          </p:cNvSpPr>
          <p:nvPr/>
        </p:nvSpPr>
        <p:spPr bwMode="auto">
          <a:xfrm>
            <a:off x="0" y="2781300"/>
            <a:ext cx="4284663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CFF33"/>
                </a:solidFill>
                <a:latin typeface="Calibri" pitchFamily="34" charset="0"/>
              </a:rPr>
              <a:t>少年翩翩，唇红齿白，眉目如画，英姿飒爽，</a:t>
            </a:r>
            <a:endParaRPr lang="en-US" altLang="zh-CN" sz="3200" b="1">
              <a:solidFill>
                <a:srgbClr val="CCFF33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CCFF33"/>
                </a:solidFill>
                <a:latin typeface="Calibri" pitchFamily="34" charset="0"/>
              </a:rPr>
              <a:t>出身名门，武艺高强。</a:t>
            </a:r>
            <a:endParaRPr lang="en-US" altLang="zh-CN" sz="3200" b="1">
              <a:solidFill>
                <a:srgbClr val="CCFF33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CCFF33"/>
                </a:solidFill>
                <a:latin typeface="Calibri" pitchFamily="34" charset="0"/>
              </a:rPr>
              <a:t>是梁山第一美将军。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000" b="1" smtClean="0"/>
              <a:t>4</a:t>
            </a:r>
            <a:r>
              <a:rPr lang="zh-CN" altLang="en-US" sz="4000" b="1" smtClean="0"/>
              <a:t>、高富帅之当朝天子</a:t>
            </a:r>
            <a:r>
              <a:rPr lang="en-US" altLang="zh-CN" sz="4000" b="1" smtClean="0"/>
              <a:t>——</a:t>
            </a:r>
            <a:r>
              <a:rPr lang="zh-CN" altLang="en-US" sz="4000" b="1" smtClean="0"/>
              <a:t>宋徽宗赵佶 </a:t>
            </a:r>
          </a:p>
        </p:txBody>
      </p:sp>
      <p:pic>
        <p:nvPicPr>
          <p:cNvPr id="20482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484313"/>
            <a:ext cx="9144000" cy="5711825"/>
          </a:xfrm>
        </p:spPr>
      </p:pic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0" y="3838575"/>
            <a:ext cx="903605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chemeClr val="hlink"/>
                </a:solidFill>
                <a:latin typeface="Calibri" pitchFamily="34" charset="0"/>
              </a:rPr>
              <a:t>有钱，有一国之财却没能守住；</a:t>
            </a:r>
            <a:endParaRPr lang="en-US" altLang="zh-CN" sz="4800" b="1">
              <a:solidFill>
                <a:schemeClr val="hlink"/>
              </a:solidFill>
              <a:latin typeface="Calibri" pitchFamily="34" charset="0"/>
            </a:endParaRPr>
          </a:p>
          <a:p>
            <a:r>
              <a:rPr lang="zh-CN" altLang="en-US" sz="4800" b="1">
                <a:solidFill>
                  <a:schemeClr val="hlink"/>
                </a:solidFill>
                <a:latin typeface="Calibri" pitchFamily="34" charset="0"/>
              </a:rPr>
              <a:t>有权，能指点江山却不理政事；</a:t>
            </a:r>
            <a:endParaRPr lang="en-US" altLang="zh-CN" sz="4800" b="1">
              <a:solidFill>
                <a:schemeClr val="hlink"/>
              </a:solidFill>
              <a:latin typeface="Calibri" pitchFamily="34" charset="0"/>
            </a:endParaRPr>
          </a:p>
          <a:p>
            <a:r>
              <a:rPr lang="zh-CN" altLang="en-US" sz="4800" b="1">
                <a:solidFill>
                  <a:schemeClr val="hlink"/>
                </a:solidFill>
                <a:latin typeface="Calibri" pitchFamily="34" charset="0"/>
              </a:rPr>
              <a:t>有才，琴棋书画，样样精通；</a:t>
            </a:r>
            <a:endParaRPr lang="en-US" altLang="zh-CN" sz="4800" b="1">
              <a:solidFill>
                <a:schemeClr val="hlink"/>
              </a:solidFill>
              <a:latin typeface="Calibri" pitchFamily="34" charset="0"/>
            </a:endParaRPr>
          </a:p>
          <a:p>
            <a:r>
              <a:rPr lang="zh-CN" altLang="en-US" sz="4800" b="1">
                <a:solidFill>
                  <a:schemeClr val="hlink"/>
                </a:solidFill>
                <a:latin typeface="Calibri" pitchFamily="34" charset="0"/>
              </a:rPr>
              <a:t>有情，倾心名妓，感天动地。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二、</a:t>
            </a:r>
            <a:r>
              <a:rPr lang="en-US" altLang="zh-CN" b="1" smtClean="0"/>
              <a:t>《</a:t>
            </a:r>
            <a:r>
              <a:rPr lang="zh-CN" altLang="en-US" b="1" smtClean="0"/>
              <a:t>水浒传</a:t>
            </a:r>
            <a:r>
              <a:rPr lang="en-US" altLang="zh-CN" b="1" smtClean="0"/>
              <a:t>》</a:t>
            </a:r>
            <a:r>
              <a:rPr lang="zh-CN" altLang="en-US" b="1" smtClean="0"/>
              <a:t>中的女汉子</a:t>
            </a:r>
            <a:endParaRPr lang="zh-CN" altLang="en-US" smtClean="0"/>
          </a:p>
        </p:txBody>
      </p:sp>
      <p:sp>
        <p:nvSpPr>
          <p:cNvPr id="21506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1507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322388"/>
            <a:ext cx="8569325" cy="553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2810</Words>
  <Application>Microsoft Office PowerPoint</Application>
  <PresentationFormat>全屏显示(4:3)</PresentationFormat>
  <Paragraphs>139</Paragraphs>
  <Slides>35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Arial</vt:lpstr>
      <vt:lpstr>宋体</vt:lpstr>
      <vt:lpstr>Calibri</vt:lpstr>
      <vt:lpstr>Office 主题</vt:lpstr>
      <vt:lpstr>幻灯片 1</vt:lpstr>
      <vt:lpstr>幻灯片 2</vt:lpstr>
      <vt:lpstr>幻灯片 3</vt:lpstr>
      <vt:lpstr>幻灯片 4</vt:lpstr>
      <vt:lpstr>1、高富帅之小旋风——柴进</vt:lpstr>
      <vt:lpstr>2、高富帅之玉麒麟——卢俊义</vt:lpstr>
      <vt:lpstr>3、高富帅之小李广 ——花荣</vt:lpstr>
      <vt:lpstr>4、高富帅之当朝天子——宋徽宗赵佶 </vt:lpstr>
      <vt:lpstr>二、《水浒传》中的女汉子</vt:lpstr>
      <vt:lpstr>女汉子之一丈青——扈三娘</vt:lpstr>
      <vt:lpstr>女汉子之母夜叉——孙二娘</vt:lpstr>
      <vt:lpstr>女汉子之母大虫——顾大嫂</vt:lpstr>
      <vt:lpstr>三、《水浒传》里的真英雄</vt:lpstr>
      <vt:lpstr>幻灯片 14</vt:lpstr>
      <vt:lpstr>幻灯片 15</vt:lpstr>
      <vt:lpstr>幻灯片 16</vt:lpstr>
      <vt:lpstr>幻灯片 17</vt:lpstr>
      <vt:lpstr>幻灯片 18</vt:lpstr>
      <vt:lpstr>宋江——及时雨</vt:lpstr>
      <vt:lpstr>幻灯片 20</vt:lpstr>
      <vt:lpstr>林冲——豹子头</vt:lpstr>
      <vt:lpstr>幻灯片 22</vt:lpstr>
      <vt:lpstr>吴用——智多星</vt:lpstr>
      <vt:lpstr>四、《水浒传》里的那些绰号</vt:lpstr>
      <vt:lpstr>幻灯片 25</vt:lpstr>
      <vt:lpstr>幻灯片 26</vt:lpstr>
      <vt:lpstr>五、《水浒传》里的那些知识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微软用户</cp:lastModifiedBy>
  <cp:revision>21</cp:revision>
  <dcterms:modified xsi:type="dcterms:W3CDTF">2016-04-05T11:56:54Z</dcterms:modified>
</cp:coreProperties>
</file>