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10" r:id="rId4"/>
    <p:sldId id="470" r:id="rId5"/>
    <p:sldId id="473" r:id="rId6"/>
    <p:sldId id="474" r:id="rId7"/>
    <p:sldId id="475" r:id="rId8"/>
    <p:sldId id="476" r:id="rId9"/>
    <p:sldId id="477" r:id="rId10"/>
    <p:sldId id="478" r:id="rId11"/>
    <p:sldId id="480" r:id="rId12"/>
    <p:sldId id="481" r:id="rId13"/>
    <p:sldId id="482" r:id="rId14"/>
    <p:sldId id="483" r:id="rId15"/>
    <p:sldId id="484" r:id="rId16"/>
    <p:sldId id="485" r:id="rId17"/>
    <p:sldId id="486" r:id="rId18"/>
    <p:sldId id="487" r:id="rId19"/>
    <p:sldId id="488" r:id="rId20"/>
    <p:sldId id="489" r:id="rId21"/>
    <p:sldId id="490" r:id="rId22"/>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LYQ" initials="L" lastIdx="0" clrIdx="0"/>
  <p:cmAuthor id="2" name="作者" initials="A" lastIdx="0" clrIdx="1"/>
  <p:cmAuthor id="3" name="Author" initials="A" lastIdx="0" clrIdx="2"/>
  <p:cmAuthor id="4" name="Administrator" initials="A" lastIdx="0" clrIdx="3"/>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3778" autoAdjust="0"/>
    <p:restoredTop sz="94660"/>
  </p:normalViewPr>
  <p:slideViewPr>
    <p:cSldViewPr snapToGrid="0">
      <p:cViewPr varScale="1">
        <p:scale>
          <a:sx n="51" d="100"/>
          <a:sy n="51" d="100"/>
        </p:scale>
        <p:origin x="90" y="666"/>
      </p:cViewPr>
      <p:guideLst>
        <p:guide orient="horz" pos="2160"/>
        <p:guide pos="383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tags" Target="tags/tag76.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9601867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tags" Target="../tags/tag62.xml" /><Relationship Id="rId7" Type="http://schemas.openxmlformats.org/officeDocument/2006/relationships/tags" Target="../tags/tag63.xml" /><Relationship Id="rId8"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2021/11/29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2021/11/29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2021/11/29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
        <p:nvSpPr>
          <p:cNvPr id="16" name="日期占位符 15"/>
          <p:cNvSpPr>
            <a:spLocks noGrp="1"/>
          </p:cNvSpPr>
          <p:nvPr>
            <p:ph type="dt" sz="half" idx="10"/>
            <p:custDataLst>
              <p:tags r:id="rId1"/>
            </p:custDataLst>
          </p:nvPr>
        </p:nvSpPr>
        <p:spPr>
          <a:xfrm>
            <a:off x="879742" y="6349833"/>
            <a:ext cx="2700000" cy="316800"/>
          </a:xfrm>
        </p:spPr>
        <p:txBody>
          <a:bodyPr/>
          <a:lstStyle>
            <a:lvl1pPr>
              <a:defRPr>
                <a:latin typeface="Arial" panose="020b0604020202020204" pitchFamily="34" charset="0"/>
                <a:ea typeface="黑体" panose="02010609060101010101" charset="-122"/>
              </a:defRPr>
            </a:lvl1pPr>
          </a:lstStyle>
          <a:p>
            <a:fld id="{760FBDFE-C587-4B4C-A407-44438C67B59E}" type="datetimeFigureOut">
              <a:rPr lang="zh-CN" altLang="en-US" smtClean="0"/>
              <a:t>2021/11/29</a:t>
            </a:fld>
            <a:endParaRPr lang="zh-CN" altLang="en-US"/>
          </a:p>
        </p:txBody>
      </p:sp>
      <p:sp>
        <p:nvSpPr>
          <p:cNvPr id="17" name="页脚占位符 16"/>
          <p:cNvSpPr>
            <a:spLocks noGrp="1"/>
          </p:cNvSpPr>
          <p:nvPr>
            <p:ph type="ftr" sz="quarter" idx="11"/>
            <p:custDataLst>
              <p:tags r:id="rId2"/>
            </p:custDataLst>
          </p:nvPr>
        </p:nvSpPr>
        <p:spPr>
          <a:xfrm>
            <a:off x="4116000" y="6349833"/>
            <a:ext cx="3960000" cy="316800"/>
          </a:xfrm>
        </p:spPr>
        <p:txBody>
          <a:bodyPr/>
          <a:lstStyle>
            <a:lvl1pPr>
              <a:defRPr>
                <a:latin typeface="Arial" panose="020b0604020202020204" pitchFamily="34" charset="0"/>
                <a:ea typeface="黑体" panose="02010609060101010101" charset="-122"/>
              </a:defRPr>
            </a:lvl1pPr>
          </a:lstStyle>
          <a:p>
            <a:endParaRPr lang="zh-CN" altLang="en-US"/>
          </a:p>
        </p:txBody>
      </p:sp>
      <p:sp>
        <p:nvSpPr>
          <p:cNvPr id="18" name="灯片编号占位符 17"/>
          <p:cNvSpPr>
            <a:spLocks noGrp="1"/>
          </p:cNvSpPr>
          <p:nvPr>
            <p:ph type="sldNum" sz="quarter" idx="12"/>
            <p:custDataLst>
              <p:tags r:id="rId3"/>
            </p:custDataLst>
          </p:nvPr>
        </p:nvSpPr>
        <p:spPr>
          <a:xfrm>
            <a:off x="8610600" y="6349833"/>
            <a:ext cx="2700000" cy="316800"/>
          </a:xfrm>
        </p:spPr>
        <p:txBody>
          <a:bodyPr/>
          <a:lstStyle>
            <a:lvl1pPr>
              <a:defRPr>
                <a:latin typeface="Arial" panose="020b0604020202020204" pitchFamily="34" charset="0"/>
                <a:ea typeface="黑体" panose="02010609060101010101" charset="-122"/>
              </a:defRPr>
            </a:lvl1pPr>
          </a:lstStyle>
          <a:p>
            <a:fld id="{49AE70B2-8BF9-45C0-BB95-33D1B9D3A854}" type="slidenum">
              <a:rPr lang="zh-CN" altLang="en-US" smtClean="0"/>
              <a:t>‹#›</a:t>
            </a:fld>
            <a:endParaRPr lang="zh-CN" altLang="en-US"/>
          </a:p>
        </p:txBody>
      </p:sp>
      <p:sp>
        <p:nvSpPr>
          <p:cNvPr id="2" name="副标题 1"/>
          <p:cNvSpPr>
            <a:spLocks noGrp="1"/>
          </p:cNvSpPr>
          <p:nvPr>
            <p:ph type="subTitle" idx="13" hasCustomPrompt="1"/>
            <p:custDataLst>
              <p:tags r:id="rId4"/>
            </p:custDataLst>
          </p:nvPr>
        </p:nvSpPr>
        <p:spPr>
          <a:xfrm>
            <a:off x="8251378" y="993140"/>
            <a:ext cx="446854" cy="5034280"/>
          </a:xfrm>
          <a:noFill/>
        </p:spPr>
        <p:txBody>
          <a:bodyPr vert="eaVert" wrap="square" lIns="0" tIns="0" rIns="0" bIns="0" rtlCol="0" anchor="t" anchorCtr="0">
            <a:normAutofit/>
          </a:bodyPr>
          <a:lstStyle>
            <a:lvl1pPr marL="0" indent="0" algn="ctr">
              <a:buNone/>
              <a:defRPr lang="zh-CN" altLang="en-US" spc="400">
                <a:solidFill>
                  <a:schemeClr val="tx1">
                    <a:lumMod val="65000"/>
                    <a:lumOff val="35000"/>
                  </a:schemeClr>
                </a:solidFill>
                <a:latin typeface="Arial" panose="020b0604020202020204" pitchFamily="34" charset="0"/>
                <a:ea typeface="黑体" panose="02010609060101010101" charset="-122"/>
              </a:defRPr>
            </a:lvl1pPr>
          </a:lstStyle>
          <a:p>
            <a:pPr marL="0" lvl="0" algn="dist"/>
            <a:r>
              <a:rPr lang="zh-CN" altLang="en-US"/>
              <a:t>单击此处编辑副标题</a:t>
            </a:r>
          </a:p>
        </p:txBody>
      </p:sp>
      <p:sp>
        <p:nvSpPr>
          <p:cNvPr id="3" name="标题 2"/>
          <p:cNvSpPr>
            <a:spLocks noGrp="1"/>
          </p:cNvSpPr>
          <p:nvPr>
            <p:ph type="ctrTitle" idx="14" hasCustomPrompt="1"/>
            <p:custDataLst>
              <p:tags r:id="rId5"/>
            </p:custDataLst>
          </p:nvPr>
        </p:nvSpPr>
        <p:spPr>
          <a:xfrm>
            <a:off x="8901430" y="992505"/>
            <a:ext cx="791210" cy="5034915"/>
          </a:xfrm>
          <a:noFill/>
        </p:spPr>
        <p:txBody>
          <a:bodyPr vert="eaVert" wrap="square" lIns="0" tIns="0" rIns="0" bIns="0" rtlCol="0" anchor="b" anchorCtr="0">
            <a:normAutofit/>
          </a:bodyPr>
          <a:lstStyle>
            <a:lvl1pPr algn="ctr">
              <a:defRPr lang="zh-CN" altLang="en-US" sz="4400" b="0" spc="700">
                <a:solidFill>
                  <a:schemeClr val="tx1">
                    <a:lumMod val="85000"/>
                    <a:lumOff val="15000"/>
                  </a:schemeClr>
                </a:solidFill>
                <a:latin typeface="Arial" panose="020b0604020202020204" pitchFamily="34" charset="0"/>
                <a:ea typeface="汉仪尚巍手书W" panose="00020600040101010101" pitchFamily="18" charset="-122"/>
                <a:cs typeface="+mn-cs"/>
              </a:defRPr>
            </a:lvl1pPr>
          </a:lstStyle>
          <a:p>
            <a:pPr marL="0" lvl="0" algn="dist"/>
            <a:r>
              <a:rPr lang="zh-CN" altLang="en-US"/>
              <a:t>编辑标题</a:t>
            </a:r>
          </a:p>
        </p:txBody>
      </p:sp>
      <p:sp>
        <p:nvSpPr>
          <p:cNvPr id="12" name="竖排文字占位符 11"/>
          <p:cNvSpPr>
            <a:spLocks noGrp="1"/>
          </p:cNvSpPr>
          <p:nvPr>
            <p:ph type="body" orient="vert" sz="quarter" idx="16" hasCustomPrompt="1"/>
            <p:custDataLst>
              <p:tags r:id="rId6"/>
            </p:custDataLst>
          </p:nvPr>
        </p:nvSpPr>
        <p:spPr>
          <a:xfrm>
            <a:off x="7271664" y="1318125"/>
            <a:ext cx="618212" cy="1960245"/>
          </a:xfrm>
        </p:spPr>
        <p:txBody>
          <a:bodyPr vert="eaVert"/>
          <a:lstStyle>
            <a:lvl1pPr marL="0" indent="0" algn="ctr">
              <a:buNone/>
              <a:defRPr/>
            </a:lvl1pPr>
          </a:lstStyle>
          <a:p>
            <a:pPr lvl="0"/>
            <a:r>
              <a:rPr lang="zh-CN" altLang="en-US"/>
              <a:t>编辑文本</a:t>
            </a:r>
          </a:p>
        </p:txBody>
      </p:sp>
      <p:sp>
        <p:nvSpPr>
          <p:cNvPr id="14" name="竖排文字占位符 13"/>
          <p:cNvSpPr>
            <a:spLocks noGrp="1"/>
          </p:cNvSpPr>
          <p:nvPr>
            <p:ph type="body" orient="vert" sz="quarter" idx="17" hasCustomPrompt="1"/>
            <p:custDataLst>
              <p:tags r:id="rId7"/>
            </p:custDataLst>
          </p:nvPr>
        </p:nvSpPr>
        <p:spPr>
          <a:xfrm>
            <a:off x="7271664" y="3744686"/>
            <a:ext cx="618212" cy="1960245"/>
          </a:xfrm>
        </p:spPr>
        <p:txBody>
          <a:bodyPr vert="eaVert"/>
          <a:lstStyle>
            <a:lvl1pPr marL="0" indent="0" algn="ctr">
              <a:buNone/>
              <a:defRPr/>
            </a:lvl1pPr>
          </a:lstStyle>
          <a:p>
            <a:pPr lvl="0"/>
            <a:r>
              <a:rPr lang="zh-CN" altLang="en-US"/>
              <a:t>编辑文本</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Tree>
  </p:cSld>
  <p:clrMapOvr>
    <a:masterClrMapping/>
  </p:clrMapOvr>
  <p:transition spd="slow"/>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2021/11/29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2021/11/29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2021/11/29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2021/11/29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2021/11/29</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64.xml" /><Relationship Id="rId15" Type="http://schemas.openxmlformats.org/officeDocument/2006/relationships/tags" Target="../tags/tag65.xml" /><Relationship Id="rId16" Type="http://schemas.openxmlformats.org/officeDocument/2006/relationships/tags" Target="../tags/tag66.xml" /><Relationship Id="rId17" Type="http://schemas.openxmlformats.org/officeDocument/2006/relationships/tags" Target="../tags/tag67.xml" /><Relationship Id="rId18" Type="http://schemas.openxmlformats.org/officeDocument/2006/relationships/tags" Target="../tags/tag68.xml" /><Relationship Id="rId19" Type="http://schemas.openxmlformats.org/officeDocument/2006/relationships/tags" Target="../tags/tag69.xml" /><Relationship Id="rId2" Type="http://schemas.openxmlformats.org/officeDocument/2006/relationships/slideLayout" Target="../slideLayouts/slideLayout2.xml" /><Relationship Id="rId20" Type="http://schemas.openxmlformats.org/officeDocument/2006/relationships/tags" Target="../tags/tag70.xml" /><Relationship Id="rId21" Type="http://schemas.openxmlformats.org/officeDocument/2006/relationships/tags" Target="../tags/tag71.xml" /><Relationship Id="rId22" Type="http://schemas.openxmlformats.org/officeDocument/2006/relationships/tags" Target="../tags/tag72.xml" /><Relationship Id="rId23" Type="http://schemas.openxmlformats.org/officeDocument/2006/relationships/tags" Target="../tags/tag73.xml" /><Relationship Id="rId24" Type="http://schemas.openxmlformats.org/officeDocument/2006/relationships/tags" Target="../tags/tag74.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2021/11/29</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5" name="任意多边形: 形状 24"/>
          <p:cNvSpPr/>
          <p:nvPr userDrawn="1">
            <p:custDataLst>
              <p:tags r:id="rId19"/>
            </p:custDataLst>
          </p:nvPr>
        </p:nvSpPr>
        <p:spPr>
          <a:xfrm>
            <a:off x="0" y="0"/>
            <a:ext cx="1563370" cy="4356735"/>
          </a:xfrm>
          <a:custGeom>
            <a:gdLst>
              <a:gd name="connsiteX0" fmla="*/ 0 w 7837895"/>
              <a:gd name="connsiteY0" fmla="*/ 4409530 h 4409529"/>
              <a:gd name="connsiteX1" fmla="*/ 0 w 7837895"/>
              <a:gd name="connsiteY1" fmla="*/ 0 h 4409529"/>
              <a:gd name="connsiteX2" fmla="*/ 7837896 w 7837895"/>
              <a:gd name="connsiteY2" fmla="*/ 0 h 4409529"/>
            </a:gdLst>
            <a:cxnLst>
              <a:cxn ang="0">
                <a:pos x="connsiteX0" y="connsiteY0"/>
              </a:cxn>
              <a:cxn ang="0">
                <a:pos x="connsiteX1" y="connsiteY1"/>
              </a:cxn>
              <a:cxn ang="0">
                <a:pos x="connsiteX2" y="connsiteY2"/>
              </a:cxn>
            </a:cxnLst>
            <a:rect l="l" t="t" r="r" b="b"/>
            <a:pathLst>
              <a:path w="7837894" h="4409529">
                <a:moveTo>
                  <a:pt x="0" y="4409530"/>
                </a:moveTo>
                <a:lnTo>
                  <a:pt x="0" y="0"/>
                </a:lnTo>
                <a:lnTo>
                  <a:pt x="7837896" y="0"/>
                </a:lnTo>
                <a:close/>
              </a:path>
            </a:pathLst>
          </a:custGeom>
          <a:solidFill>
            <a:srgbClr val="5195A5"/>
          </a:solidFill>
          <a:ln w="6335" cap="flat">
            <a:noFill/>
            <a:prstDash val="solid"/>
            <a:miter/>
          </a:ln>
        </p:spPr>
        <p:txBody>
          <a:bodyPr rtlCol="0" anchor="ctr"/>
          <a:lstStyle/>
          <a:p>
            <a:endParaRPr lang="zh-CN" altLang="en-US"/>
          </a:p>
        </p:txBody>
      </p:sp>
      <p:grpSp>
        <p:nvGrpSpPr>
          <p:cNvPr id="14" name="组合 13"/>
          <p:cNvGrpSpPr/>
          <p:nvPr userDrawn="1">
            <p:custDataLst>
              <p:tags r:id="rId20"/>
            </p:custDataLst>
          </p:nvPr>
        </p:nvGrpSpPr>
        <p:grpSpPr>
          <a:xfrm>
            <a:off x="0" y="4357370"/>
            <a:ext cx="2234565" cy="2508250"/>
            <a:chOff x="0" y="5477"/>
            <a:chExt cx="12744" cy="5335"/>
          </a:xfrm>
        </p:grpSpPr>
        <p:sp>
          <p:nvSpPr>
            <p:cNvPr id="23" name="任意多边形: 形状 22"/>
            <p:cNvSpPr/>
            <p:nvPr>
              <p:custDataLst>
                <p:tags r:id="rId21"/>
              </p:custDataLst>
            </p:nvPr>
          </p:nvSpPr>
          <p:spPr>
            <a:xfrm>
              <a:off x="2" y="5477"/>
              <a:ext cx="12742" cy="5335"/>
            </a:xfrm>
            <a:custGeom>
              <a:gdLst>
                <a:gd name="connsiteX0" fmla="*/ 0 w 7228154"/>
                <a:gd name="connsiteY0" fmla="*/ 0 h 4082474"/>
                <a:gd name="connsiteX1" fmla="*/ 0 w 7228154"/>
                <a:gd name="connsiteY1" fmla="*/ 4082475 h 4082474"/>
                <a:gd name="connsiteX2" fmla="*/ 7228154 w 7228154"/>
                <a:gd name="connsiteY2" fmla="*/ 4082475 h 4082474"/>
              </a:gdLst>
              <a:cxnLst>
                <a:cxn ang="0">
                  <a:pos x="connsiteX0" y="connsiteY0"/>
                </a:cxn>
                <a:cxn ang="0">
                  <a:pos x="connsiteX1" y="connsiteY1"/>
                </a:cxn>
                <a:cxn ang="0">
                  <a:pos x="connsiteX2" y="connsiteY2"/>
                </a:cxn>
              </a:cxnLst>
              <a:rect l="l" t="t" r="r" b="b"/>
              <a:pathLst>
                <a:path w="7228153" h="4082474">
                  <a:moveTo>
                    <a:pt x="0" y="0"/>
                  </a:moveTo>
                  <a:lnTo>
                    <a:pt x="0" y="4082475"/>
                  </a:lnTo>
                  <a:lnTo>
                    <a:pt x="7228154" y="4082475"/>
                  </a:lnTo>
                  <a:close/>
                </a:path>
              </a:pathLst>
            </a:custGeom>
            <a:solidFill>
              <a:srgbClr val="E1A215"/>
            </a:solidFill>
            <a:ln w="6335" cap="flat">
              <a:noFill/>
              <a:prstDash val="solid"/>
              <a:miter/>
            </a:ln>
          </p:spPr>
          <p:txBody>
            <a:bodyPr rtlCol="0" anchor="ctr"/>
            <a:lstStyle/>
            <a:p>
              <a:endParaRPr lang="zh-CN" altLang="en-US"/>
            </a:p>
          </p:txBody>
        </p:sp>
        <p:sp>
          <p:nvSpPr>
            <p:cNvPr id="24" name="任意多边形: 形状 23"/>
            <p:cNvSpPr/>
            <p:nvPr>
              <p:custDataLst>
                <p:tags r:id="rId22"/>
              </p:custDataLst>
            </p:nvPr>
          </p:nvSpPr>
          <p:spPr>
            <a:xfrm>
              <a:off x="0" y="6151"/>
              <a:ext cx="11383" cy="4661"/>
            </a:xfrm>
            <a:custGeom>
              <a:gdLst>
                <a:gd name="connsiteX0" fmla="*/ 0 w 7228154"/>
                <a:gd name="connsiteY0" fmla="*/ 0 h 4082474"/>
                <a:gd name="connsiteX1" fmla="*/ 0 w 7228154"/>
                <a:gd name="connsiteY1" fmla="*/ 4082475 h 4082474"/>
                <a:gd name="connsiteX2" fmla="*/ 7228155 w 7228154"/>
                <a:gd name="connsiteY2" fmla="*/ 4082475 h 4082474"/>
              </a:gdLst>
              <a:cxnLst>
                <a:cxn ang="0">
                  <a:pos x="connsiteX0" y="connsiteY0"/>
                </a:cxn>
                <a:cxn ang="0">
                  <a:pos x="connsiteX1" y="connsiteY1"/>
                </a:cxn>
                <a:cxn ang="0">
                  <a:pos x="connsiteX2" y="connsiteY2"/>
                </a:cxn>
              </a:cxnLst>
              <a:rect l="l" t="t" r="r" b="b"/>
              <a:pathLst>
                <a:path w="7228153" h="4082474">
                  <a:moveTo>
                    <a:pt x="0" y="0"/>
                  </a:moveTo>
                  <a:lnTo>
                    <a:pt x="0" y="4082475"/>
                  </a:lnTo>
                  <a:lnTo>
                    <a:pt x="7228155" y="4082475"/>
                  </a:lnTo>
                  <a:close/>
                </a:path>
              </a:pathLst>
            </a:custGeom>
            <a:solidFill>
              <a:srgbClr val="DD4319"/>
            </a:solidFill>
            <a:ln w="6335" cap="flat">
              <a:noFill/>
              <a:prstDash val="solid"/>
              <a:miter/>
            </a:ln>
          </p:spPr>
          <p:txBody>
            <a:bodyPr rtlCol="0" anchor="ctr"/>
            <a:lstStyle/>
            <a:p>
              <a:endParaRPr lang="zh-CN" altLang="en-US"/>
            </a:p>
          </p:txBody>
        </p:sp>
      </p:grpSp>
      <p:sp>
        <p:nvSpPr>
          <p:cNvPr id="13" name="任意多边形: 形状 12"/>
          <p:cNvSpPr/>
          <p:nvPr userDrawn="1">
            <p:custDataLst>
              <p:tags r:id="rId23"/>
            </p:custDataLst>
          </p:nvPr>
        </p:nvSpPr>
        <p:spPr>
          <a:xfrm>
            <a:off x="9648190" y="0"/>
            <a:ext cx="2543810" cy="1490345"/>
          </a:xfrm>
          <a:custGeom>
            <a:gdLst>
              <a:gd name="connsiteX0" fmla="*/ 3121594 w 3121594"/>
              <a:gd name="connsiteY0" fmla="*/ 2059935 h 2059935"/>
              <a:gd name="connsiteX1" fmla="*/ 3121594 w 3121594"/>
              <a:gd name="connsiteY1" fmla="*/ 0 h 2059935"/>
              <a:gd name="connsiteX2" fmla="*/ 0 w 3121594"/>
              <a:gd name="connsiteY2" fmla="*/ 0 h 2059935"/>
            </a:gd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DD4319"/>
          </a:solidFill>
          <a:ln w="6335" cap="flat">
            <a:noFill/>
            <a:prstDash val="solid"/>
            <a:miter/>
          </a:ln>
        </p:spPr>
        <p:txBody>
          <a:bodyPr rtlCol="0" anchor="ctr"/>
          <a:lstStyle/>
          <a:p>
            <a:endParaRPr lang="zh-CN" altLang="en-US"/>
          </a:p>
        </p:txBody>
      </p:sp>
    </p:spTree>
    <p:custDataLst>
      <p:tags r:id="rId2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7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579495" y="2239010"/>
            <a:ext cx="5271135" cy="2380615"/>
          </a:xfrm>
          <a:prstGeom prst="rect">
            <a:avLst/>
          </a:prstGeom>
          <a:noFill/>
          <a:ln w="28575" cmpd="thickThin">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50000"/>
              </a:lnSpc>
              <a:buClrTx/>
              <a:buSzTx/>
              <a:buFontTx/>
            </a:pPr>
            <a:r>
              <a:rPr lang="zh-CN" altLang="en-US" sz="5400" b="1" spc="-220">
                <a:solidFill>
                  <a:srgbClr val="FF0000"/>
                </a:solidFill>
                <a:uFillTx/>
                <a:latin typeface="黑体" panose="02010609060101010101" charset="-122"/>
                <a:ea typeface="黑体" panose="02010609060101010101" charset="-122"/>
                <a:cs typeface="黑体" panose="02010609060101010101" charset="-122"/>
                <a:sym typeface="+mn-ea"/>
              </a:rPr>
              <a:t>补写句子</a:t>
            </a:r>
          </a:p>
        </p:txBody>
      </p:sp>
      <p:sp>
        <p:nvSpPr>
          <p:cNvPr id="2" name="文本框 1"/>
          <p:cNvSpPr txBox="1"/>
          <p:nvPr/>
        </p:nvSpPr>
        <p:spPr>
          <a:xfrm>
            <a:off x="1652270" y="959485"/>
            <a:ext cx="7464306" cy="583565"/>
          </a:xfrm>
          <a:prstGeom prst="rect">
            <a:avLst/>
          </a:prstGeom>
          <a:noFill/>
          <a:extLst>
            <a:ext uri="{909E8E84-426E-40DD-AFC4-6F175D3DCCD1}">
              <a14:hiddenFill xmlns:a14="http://schemas.microsoft.com/office/drawing/2010/main">
                <a:solidFill>
                  <a:srgbClr val="35D1F1"/>
                </a:solidFill>
              </a14:hiddenFill>
            </a:ext>
          </a:extLst>
        </p:spPr>
        <p:txBody>
          <a:bodyPr wrap="square" rtlCol="0">
            <a:spAutoFit/>
          </a:bodyPr>
          <a:lstStyle/>
          <a:p>
            <a:pPr lvl="0" algn="l">
              <a:buClrTx/>
              <a:buSzTx/>
              <a:buFontTx/>
            </a:pPr>
            <a:r>
              <a:rPr lang="zh-CN" altLang="en-US" sz="3200" kern="0" spc="-100">
                <a:solidFill>
                  <a:srgbClr val="0070C0"/>
                </a:solidFill>
                <a:uFillTx/>
                <a:latin typeface="+mn-ea"/>
                <a:cs typeface="+mn-ea"/>
                <a:sym typeface="+mn-ea"/>
              </a:rPr>
              <a:t>高考一轮复习</a:t>
            </a:r>
            <a:r>
              <a:rPr lang="en-US" altLang="zh-CN" sz="3200" kern="0" spc="-100">
                <a:solidFill>
                  <a:schemeClr val="tx1">
                    <a:lumMod val="65000"/>
                    <a:lumOff val="35000"/>
                  </a:schemeClr>
                </a:solidFill>
                <a:uFillTx/>
                <a:latin typeface="+mn-ea"/>
                <a:cs typeface="+mn-ea"/>
                <a:sym typeface="+mn-ea"/>
              </a:rPr>
              <a:t>：语言文字运用</a:t>
            </a:r>
          </a:p>
        </p:txBody>
      </p:sp>
    </p:spTree>
  </p:cSld>
  <p:clrMapOvr>
    <a:masterClrMapping/>
  </p:clrMapOvr>
  <p:transition spd="slow">
    <p:wedge/>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873760" y="745490"/>
            <a:ext cx="10608945" cy="5367655"/>
          </a:xfrm>
          <a:prstGeom prst="rect">
            <a:avLst/>
          </a:prstGeom>
        </p:spPr>
        <p:txBody>
          <a:bodyPr wrap="square">
            <a:spAutoFit/>
          </a:bodyPr>
          <a:lstStyle/>
          <a:p>
            <a:pPr indent="558800" algn="just" defTabSz="914400" fontAlgn="auto">
              <a:lnSpc>
                <a:spcPct val="120000"/>
              </a:lnSpc>
              <a:spcAft>
                <a:spcPct val="0"/>
              </a:spcAft>
              <a:tabLst>
                <a:tab pos="1029335"/>
                <a:tab pos="1850390"/>
                <a:tab pos="2538095"/>
                <a:tab pos="3221990"/>
              </a:tabLst>
            </a:pP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【答题思路】</a:t>
            </a:r>
            <a:r>
              <a:rPr lang="zh-CN"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第一步</a:t>
            </a:r>
            <a:r>
              <a:rPr lang="en-US"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阅读</a:t>
            </a:r>
            <a:r>
              <a:rPr lang="en-US"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把握语段的语意和语脉</a:t>
            </a:r>
          </a:p>
          <a:p>
            <a:pPr indent="558800" algn="just" defTabSz="914400" fontAlgn="auto">
              <a:lnSpc>
                <a:spcPct val="120000"/>
              </a:lnSpc>
              <a:spcAft>
                <a:spcPct val="0"/>
              </a:spcAft>
              <a:tabLst>
                <a:tab pos="1029335"/>
                <a:tab pos="1850390"/>
                <a:tab pos="2538095"/>
                <a:tab pos="3221990"/>
              </a:tabLst>
            </a:pP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这是一段说明文</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谈论的是血液中糖皮质激素与人体肥胖的关系。</a:t>
            </a:r>
          </a:p>
          <a:p>
            <a:pPr indent="558800" algn="just" defTabSz="914400" fontAlgn="auto">
              <a:lnSpc>
                <a:spcPct val="120000"/>
              </a:lnSpc>
              <a:spcAft>
                <a:spcPct val="0"/>
              </a:spcAft>
              <a:tabLst>
                <a:tab pos="1029335"/>
                <a:tab pos="1850390"/>
                <a:tab pos="2538095"/>
                <a:tab pos="3221990"/>
              </a:tabLst>
            </a:pPr>
            <a:r>
              <a:rPr lang="zh-CN"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第二步</a:t>
            </a:r>
            <a:r>
              <a:rPr lang="en-US"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推导</a:t>
            </a:r>
            <a:r>
              <a:rPr lang="en-US"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揣摩补写的内容和形式</a:t>
            </a:r>
          </a:p>
          <a:p>
            <a:pPr indent="558800" algn="just" defTabSz="914400" fontAlgn="auto">
              <a:lnSpc>
                <a:spcPct val="120000"/>
              </a:lnSpc>
              <a:spcAft>
                <a:spcPct val="0"/>
              </a:spcAft>
              <a:tabLst>
                <a:tab pos="1029335"/>
                <a:tab pos="1850390"/>
                <a:tab pos="2538095"/>
                <a:tab pos="3221990"/>
              </a:tabLst>
            </a:pP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由第一处前面的句子推断</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所填语句主要内容为压力影响糖皮质激素水平</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关键词为</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压力</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。由后面句子内容可知</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关键词为</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肥胖</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。而根据本句前面的</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所以</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一词</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可以推知该句为总起句</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所以应填</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人们所承受的压力与肥胖有一定联系</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之类的句子。第二处</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健康人的糖皮质激素水平在</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24</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小时内呈节律性涨落</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早</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8</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点最高</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凌晨</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3</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点最低</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如果打破节律</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意味着在糖皮质激素水平最低的凌晨</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3</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点</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却出现</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更多前体细胞变为脂肪细胞</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的情况</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据此</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可推断出应填</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本来应该是低谷时</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之类的语句。第三处</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由</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可见</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一词</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可知后面为结论句。结合语境中</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早</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8</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点最高</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凌晨</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3</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点最低</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以及</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夜间长期经历持续性压力</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的提示</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可推出</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压力产生的时间</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是结论句的陈述对象。</a:t>
            </a:r>
          </a:p>
          <a:p>
            <a:pPr indent="558800" algn="just" defTabSz="914400" fontAlgn="auto">
              <a:lnSpc>
                <a:spcPct val="120000"/>
              </a:lnSpc>
              <a:spcAft>
                <a:spcPct val="0"/>
              </a:spcAft>
              <a:tabLst>
                <a:tab pos="1029335"/>
                <a:tab pos="1850390"/>
                <a:tab pos="2538095"/>
                <a:tab pos="3221990"/>
              </a:tabLst>
            </a:pPr>
            <a:r>
              <a:rPr lang="zh-CN"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第三步</a:t>
            </a:r>
            <a:r>
              <a:rPr lang="en-US"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根据要求作答</a:t>
            </a:r>
            <a:r>
              <a:rPr lang="en-US"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b="1">
                <a:solidFill>
                  <a:srgbClr val="000000"/>
                </a:solidFill>
                <a:latin typeface="楷体" panose="02010609060101010101" pitchFamily="49" charset="-122"/>
                <a:ea typeface="楷体" panose="02010609060101010101" pitchFamily="49" charset="-122"/>
                <a:cs typeface="楷体" panose="02010609060101010101" pitchFamily="49" charset="-122"/>
              </a:rPr>
              <a:t>带入文段检查</a:t>
            </a:r>
            <a:endParaRPr lang="zh-CN" altLang="zh-CN" sz="2200" b="1">
              <a:solidFill>
                <a:srgbClr val="000000"/>
              </a:solidFill>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1177925" y="1137285"/>
            <a:ext cx="10373995" cy="4961890"/>
          </a:xfrm>
          <a:prstGeom prst="rect">
            <a:avLst/>
          </a:prstGeom>
          <a:noFill/>
        </p:spPr>
        <p:txBody>
          <a:bodyPr wrap="square" rtlCol="0" anchor="t">
            <a:spAutoFit/>
          </a:bodyPr>
          <a:lstStyle/>
          <a:p>
            <a:pPr indent="609600" algn="just" fontAlgn="auto">
              <a:lnSpc>
                <a:spcPct val="110000"/>
              </a:lnSpc>
            </a:pPr>
            <a:r>
              <a:rPr lang="zh-CN" altLang="zh-CN" sz="2400">
                <a:latin typeface="微软雅黑" panose="020b0503020204020204" pitchFamily="34" charset="-122"/>
                <a:ea typeface="微软雅黑" panose="020b0503020204020204" pitchFamily="34" charset="-122"/>
                <a:cs typeface="微软雅黑" panose="020b0503020204020204" pitchFamily="34" charset="-122"/>
              </a:rPr>
              <a:t>（2021全国甲卷）阅读下面的文字，完成</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20</a:t>
            </a:r>
            <a:r>
              <a:rPr lang="zh-CN" altLang="zh-CN"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21 </a:t>
            </a:r>
            <a:r>
              <a:rPr lang="zh-CN" altLang="zh-CN" sz="2400">
                <a:latin typeface="微软雅黑" panose="020b0503020204020204" pitchFamily="34" charset="-122"/>
                <a:ea typeface="微软雅黑" panose="020b0503020204020204" pitchFamily="34" charset="-122"/>
                <a:cs typeface="微软雅黑" panose="020b0503020204020204" pitchFamily="34" charset="-122"/>
              </a:rPr>
              <a:t>题。</a:t>
            </a:r>
          </a:p>
          <a:p>
            <a:pPr indent="609600" algn="just" fontAlgn="auto">
              <a:lnSpc>
                <a:spcPct val="110000"/>
              </a:lnSpc>
            </a:pPr>
            <a:r>
              <a:rPr lang="zh-CN" altLang="zh-CN" sz="2400">
                <a:latin typeface="楷体" panose="02010609060101010101" pitchFamily="49" charset="-122"/>
                <a:ea typeface="楷体" panose="02010609060101010101" pitchFamily="49" charset="-122"/>
                <a:cs typeface="楷体" panose="02010609060101010101" pitchFamily="49" charset="-122"/>
              </a:rPr>
              <a:t>新疆是我国较早大量种植和使用棉花的地区之一。新疆光照充足，热量丰富，空气干燥，昼夜温差大，拥有</a:t>
            </a:r>
            <a:r>
              <a:rPr lang="en-US" altLang="zh-CN" sz="2400" u="sng">
                <a:latin typeface="楷体" panose="02010609060101010101" pitchFamily="49" charset="-122"/>
                <a:ea typeface="楷体" panose="02010609060101010101" pitchFamily="49" charset="-122"/>
                <a:cs typeface="楷体" panose="02010609060101010101" pitchFamily="49" charset="-122"/>
              </a:rPr>
              <a:t>  </a:t>
            </a:r>
            <a:r>
              <a:rPr lang="zh-CN" altLang="zh-CN" sz="2400" u="sng">
                <a:latin typeface="楷体" panose="02010609060101010101" pitchFamily="49" charset="-122"/>
                <a:ea typeface="楷体" panose="02010609060101010101" pitchFamily="49" charset="-122"/>
                <a:cs typeface="楷体" panose="02010609060101010101" pitchFamily="49" charset="-122"/>
              </a:rPr>
              <a:t>①</a:t>
            </a:r>
            <a:r>
              <a:rPr lang="en-US" altLang="zh-CN" sz="2400" u="sng">
                <a:latin typeface="楷体" panose="02010609060101010101" pitchFamily="49" charset="-122"/>
                <a:ea typeface="楷体" panose="02010609060101010101" pitchFamily="49" charset="-122"/>
                <a:cs typeface="楷体" panose="02010609060101010101" pitchFamily="49" charset="-122"/>
              </a:rPr>
              <a:t>  </a:t>
            </a:r>
            <a:r>
              <a:rPr lang="zh-CN" altLang="zh-CN" sz="2400">
                <a:latin typeface="楷体" panose="02010609060101010101" pitchFamily="49" charset="-122"/>
                <a:ea typeface="楷体" panose="02010609060101010101" pitchFamily="49" charset="-122"/>
                <a:cs typeface="楷体" panose="02010609060101010101" pitchFamily="49" charset="-122"/>
              </a:rPr>
              <a:t>，适宜棉花的种植和生长，新疆棉尤其是长绒棉品质优良，深受消费者喜爱。除了上述自然条件，现代科技的应用也是新疆棉</a:t>
            </a:r>
            <a:r>
              <a:rPr lang="en-US" altLang="zh-CN" sz="2400" u="sng">
                <a:latin typeface="楷体" panose="02010609060101010101" pitchFamily="49" charset="-122"/>
                <a:ea typeface="楷体" panose="02010609060101010101" pitchFamily="49" charset="-122"/>
                <a:cs typeface="楷体" panose="02010609060101010101" pitchFamily="49" charset="-122"/>
              </a:rPr>
              <a:t>  </a:t>
            </a:r>
            <a:r>
              <a:rPr lang="zh-CN" altLang="zh-CN" sz="2400" u="sng">
                <a:latin typeface="楷体" panose="02010609060101010101" pitchFamily="49" charset="-122"/>
                <a:ea typeface="楷体" panose="02010609060101010101" pitchFamily="49" charset="-122"/>
                <a:cs typeface="楷体" panose="02010609060101010101" pitchFamily="49" charset="-122"/>
              </a:rPr>
              <a:t>②</a:t>
            </a:r>
            <a:r>
              <a:rPr lang="en-US" altLang="zh-CN" sz="2400" u="sng">
                <a:latin typeface="楷体" panose="02010609060101010101" pitchFamily="49" charset="-122"/>
                <a:ea typeface="楷体" panose="02010609060101010101" pitchFamily="49" charset="-122"/>
                <a:cs typeface="楷体" panose="02010609060101010101" pitchFamily="49" charset="-122"/>
              </a:rPr>
              <a:t>  </a:t>
            </a:r>
            <a:r>
              <a:rPr lang="zh-CN" altLang="zh-CN" sz="2400">
                <a:latin typeface="楷体" panose="02010609060101010101" pitchFamily="49" charset="-122"/>
                <a:ea typeface="楷体" panose="02010609060101010101" pitchFamily="49" charset="-122"/>
                <a:cs typeface="楷体" panose="02010609060101010101" pitchFamily="49" charset="-122"/>
              </a:rPr>
              <a:t>。近年来，新疆棉品质不断提升，同时</a:t>
            </a:r>
            <a:r>
              <a:rPr lang="en-US" altLang="zh-CN" sz="2400" u="sng">
                <a:latin typeface="楷体" panose="02010609060101010101" pitchFamily="49" charset="-122"/>
                <a:ea typeface="楷体" panose="02010609060101010101" pitchFamily="49" charset="-122"/>
                <a:cs typeface="楷体" panose="02010609060101010101" pitchFamily="49" charset="-122"/>
              </a:rPr>
              <a:t>  </a:t>
            </a:r>
            <a:r>
              <a:rPr lang="zh-CN" altLang="zh-CN" sz="2400" u="sng">
                <a:latin typeface="楷体" panose="02010609060101010101" pitchFamily="49" charset="-122"/>
                <a:ea typeface="楷体" panose="02010609060101010101" pitchFamily="49" charset="-122"/>
                <a:cs typeface="楷体" panose="02010609060101010101" pitchFamily="49" charset="-122"/>
              </a:rPr>
              <a:t>③</a:t>
            </a:r>
            <a:r>
              <a:rPr lang="en-US" altLang="zh-CN" sz="2400" u="sng">
                <a:latin typeface="楷体" panose="02010609060101010101" pitchFamily="49" charset="-122"/>
                <a:ea typeface="楷体" panose="02010609060101010101" pitchFamily="49" charset="-122"/>
                <a:cs typeface="楷体" panose="02010609060101010101" pitchFamily="49" charset="-122"/>
              </a:rPr>
              <a:t>  </a:t>
            </a:r>
            <a:r>
              <a:rPr lang="zh-CN" altLang="zh-CN" sz="2400">
                <a:latin typeface="楷体" panose="02010609060101010101" pitchFamily="49" charset="-122"/>
                <a:ea typeface="楷体" panose="02010609060101010101" pitchFamily="49" charset="-122"/>
                <a:cs typeface="楷体" panose="02010609060101010101" pitchFamily="49" charset="-122"/>
              </a:rPr>
              <a:t>，但仍然供不应求。</a:t>
            </a:r>
          </a:p>
          <a:p>
            <a:pPr indent="609600" algn="just" fontAlgn="auto">
              <a:lnSpc>
                <a:spcPct val="110000"/>
              </a:lnSpc>
            </a:pPr>
            <a:r>
              <a:rPr lang="zh-CN" altLang="zh-CN" sz="2400">
                <a:latin typeface="楷体" panose="02010609060101010101" pitchFamily="49" charset="-122"/>
                <a:ea typeface="楷体" panose="02010609060101010101" pitchFamily="49" charset="-122"/>
                <a:cs typeface="楷体" panose="02010609060101010101" pitchFamily="49" charset="-122"/>
              </a:rPr>
              <a:t>新疆属于绿洲农业区，干旱少雨，</a:t>
            </a:r>
            <a:r>
              <a:rPr lang="zh-CN" altLang="zh-CN" sz="2400" u="wavy">
                <a:latin typeface="楷体" panose="02010609060101010101" pitchFamily="49" charset="-122"/>
                <a:ea typeface="楷体" panose="02010609060101010101" pitchFamily="49" charset="-122"/>
                <a:cs typeface="楷体" panose="02010609060101010101" pitchFamily="49" charset="-122"/>
              </a:rPr>
              <a:t>为了让棉花吃好喝好长得好</a:t>
            </a:r>
            <a:r>
              <a:rPr lang="zh-CN" altLang="zh-CN" sz="2400">
                <a:latin typeface="楷体" panose="02010609060101010101" pitchFamily="49" charset="-122"/>
                <a:ea typeface="楷体" panose="02010609060101010101" pitchFamily="49" charset="-122"/>
                <a:cs typeface="楷体" panose="02010609060101010101" pitchFamily="49" charset="-122"/>
              </a:rPr>
              <a:t>，就要进行科学的水肥管理。膜下滴灌、水肥一体化灌溉等栽培技术的应用，为新疆棉生产的提质增效奠定了坚实的基础。</a:t>
            </a:r>
          </a:p>
          <a:p>
            <a:pPr indent="609600" algn="just" fontAlgn="auto">
              <a:lnSpc>
                <a:spcPct val="110000"/>
              </a:lnSpc>
            </a:pPr>
            <a:endParaRPr lang="en-US" altLang="zh-CN" sz="2400" smtClean="0">
              <a:latin typeface="微软雅黑" panose="020b0503020204020204" pitchFamily="34" charset="-122"/>
              <a:ea typeface="微软雅黑" panose="020b0503020204020204" pitchFamily="34" charset="-122"/>
              <a:cs typeface="微软雅黑" panose="020b0503020204020204" pitchFamily="34" charset="-122"/>
            </a:endParaRPr>
          </a:p>
          <a:p>
            <a:pPr indent="609600" algn="just" fontAlgn="auto">
              <a:lnSpc>
                <a:spcPct val="110000"/>
              </a:lnSpc>
            </a:pPr>
            <a:r>
              <a:rPr lang="zh-CN" altLang="zh-CN" sz="2400">
                <a:latin typeface="微软雅黑" panose="020b0503020204020204" pitchFamily="34" charset="-122"/>
                <a:ea typeface="微软雅黑" panose="020b0503020204020204" pitchFamily="34" charset="-122"/>
                <a:cs typeface="微软雅黑" panose="020b0503020204020204" pitchFamily="34" charset="-122"/>
              </a:rPr>
              <a:t>请在文中横线处补写恰当的语句，使整段文字语意完整连贯，内容贴切，逻辑严密，每处不超过</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10 </a:t>
            </a:r>
            <a:r>
              <a:rPr lang="zh-CN" altLang="zh-CN" sz="2400">
                <a:latin typeface="微软雅黑" panose="020b0503020204020204" pitchFamily="34" charset="-122"/>
                <a:ea typeface="微软雅黑" panose="020b0503020204020204" pitchFamily="34" charset="-122"/>
                <a:cs typeface="微软雅黑" panose="020b0503020204020204" pitchFamily="34" charset="-122"/>
              </a:rPr>
              <a:t>个字。</a:t>
            </a:r>
          </a:p>
        </p:txBody>
      </p:sp>
      <p:sp>
        <p:nvSpPr>
          <p:cNvPr id="9" name="矩形 8"/>
          <p:cNvSpPr/>
          <p:nvPr>
            <p:custDataLst>
              <p:tags r:id="rId2"/>
            </p:custDataLst>
          </p:nvPr>
        </p:nvSpPr>
        <p:spPr>
          <a:xfrm>
            <a:off x="1876425" y="294005"/>
            <a:ext cx="2371725" cy="549275"/>
          </a:xfrm>
          <a:prstGeom prst="rect">
            <a:avLst/>
          </a:prstGeom>
          <a:solidFill>
            <a:schemeClr val="bg2">
              <a:lumMod val="95000"/>
            </a:schemeClr>
          </a:solidFill>
        </p:spPr>
        <p:style>
          <a:lnRef idx="0">
            <a:schemeClr val="accent5"/>
          </a:lnRef>
          <a:fillRef idx="3">
            <a:schemeClr val="accent5"/>
          </a:fillRef>
          <a:effectRef idx="3">
            <a:schemeClr val="accent5"/>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lvl1pPr algn="l" defTabSz="914400" rtl="0" eaLnBrk="1" latinLnBrk="0" hangingPunct="1">
              <a:lnSpc>
                <a:spcPct val="120000"/>
              </a:lnSpc>
              <a:spcBef>
                <a:spcPct val="0"/>
              </a:spcBef>
              <a:buNone/>
              <a:defRPr sz="4400" kern="1200">
                <a:solidFill>
                  <a:schemeClr val="lt1"/>
                </a:solidFill>
                <a:latin typeface="+mj-lt"/>
                <a:ea typeface="+mj-ea"/>
                <a:cs typeface="+mj-cs"/>
              </a:defRPr>
            </a:lvl1pPr>
          </a:lstStyle>
          <a:p>
            <a:pPr lvl="0" algn="ctr">
              <a:buClrTx/>
              <a:buSzTx/>
              <a:buFontTx/>
            </a:pPr>
            <a:r>
              <a:rPr lang="zh-CN" altLang="en-US" sz="2800">
                <a:solidFill>
                  <a:srgbClr val="FF0000"/>
                </a:solidFill>
                <a:latin typeface="微软雅黑" panose="020b0503020204020204" pitchFamily="34" charset="-122"/>
                <a:ea typeface="微软雅黑" panose="020b0503020204020204" pitchFamily="34" charset="-122"/>
                <a:cs typeface="+mn-cs"/>
                <a:sym typeface="+mn-ea"/>
              </a:rPr>
              <a:t>高考真题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95655" y="843915"/>
            <a:ext cx="10600690" cy="4965065"/>
          </a:xfrm>
          <a:prstGeom prst="rect">
            <a:avLst/>
          </a:prstGeom>
          <a:noFill/>
          <a:ln w="9525">
            <a:noFill/>
          </a:ln>
        </p:spPr>
        <p:txBody>
          <a:bodyPr wrap="square">
            <a:spAutoFit/>
          </a:bodyPr>
          <a:lstStyle/>
          <a:p>
            <a:pPr indent="609600" algn="just" fontAlgn="auto">
              <a:lnSpc>
                <a:spcPct val="120000"/>
              </a:lnSpc>
            </a:pPr>
            <a:r>
              <a:rPr lang="zh-CN" sz="2400" smtClean="0"/>
              <a:t>【答案】</a:t>
            </a:r>
            <a:r>
              <a:rPr lang="zh-CN" altLang="en-US" sz="2400">
                <a:solidFill>
                  <a:srgbClr val="FF0000"/>
                </a:solidFill>
              </a:rPr>
              <a:t>①得天独厚的自然条件②品质优良的原因③产量也不断</a:t>
            </a:r>
            <a:r>
              <a:rPr lang="zh-CN" altLang="en-US" sz="2400" smtClean="0">
                <a:solidFill>
                  <a:srgbClr val="FF0000"/>
                </a:solidFill>
              </a:rPr>
              <a:t>增加</a:t>
            </a:r>
            <a:endParaRPr lang="en-US" altLang="zh-CN" sz="2400" smtClean="0">
              <a:solidFill>
                <a:srgbClr val="FF0000"/>
              </a:solidFill>
            </a:endParaRPr>
          </a:p>
          <a:p>
            <a:pPr indent="609600" algn="just" fontAlgn="auto">
              <a:lnSpc>
                <a:spcPct val="120000"/>
              </a:lnSpc>
            </a:pPr>
            <a:r>
              <a:rPr lang="zh-CN" altLang="en-US" sz="2400" smtClean="0"/>
              <a:t>【解析】</a:t>
            </a:r>
            <a:r>
              <a:rPr lang="zh-CN" altLang="en-US" sz="2400" smtClean="0">
                <a:latin typeface="楷体" panose="02010609060101010101" pitchFamily="49" charset="-122"/>
                <a:ea typeface="楷体" panose="02010609060101010101" pitchFamily="49" charset="-122"/>
                <a:cs typeface="楷体" panose="02010609060101010101" pitchFamily="49" charset="-122"/>
              </a:rPr>
              <a:t>从</a:t>
            </a:r>
            <a:r>
              <a:rPr lang="zh-CN" altLang="en-US" sz="2400">
                <a:latin typeface="楷体" panose="02010609060101010101" pitchFamily="49" charset="-122"/>
                <a:ea typeface="楷体" panose="02010609060101010101" pitchFamily="49" charset="-122"/>
                <a:cs typeface="楷体" panose="02010609060101010101" pitchFamily="49" charset="-122"/>
              </a:rPr>
              <a:t>整体上把握，第一段主要有三层句意，第一句是领起句，领起新疆棉花的总体情况；中间两句阐释新疆适合棉花生长的自然条件和人为条件（新疆适合棉花生长的原因）；最后一句阐释了新疆棉花品质和质量不断提升。然后依据所要填写文句的位置填写具体的内容</a:t>
            </a:r>
            <a:r>
              <a:rPr lang="zh-CN" altLang="en-US" sz="2400" smtClean="0">
                <a:latin typeface="楷体" panose="02010609060101010101" pitchFamily="49" charset="-122"/>
                <a:ea typeface="楷体" panose="02010609060101010101" pitchFamily="49" charset="-122"/>
                <a:cs typeface="楷体" panose="02010609060101010101" pitchFamily="49" charset="-122"/>
              </a:rPr>
              <a:t>。</a:t>
            </a:r>
          </a:p>
          <a:p>
            <a:pPr indent="609600" algn="just" fontAlgn="auto">
              <a:lnSpc>
                <a:spcPct val="120000"/>
              </a:lnSpc>
            </a:pPr>
            <a:r>
              <a:rPr lang="zh-CN" altLang="en-US" sz="2400">
                <a:latin typeface="楷体" panose="02010609060101010101" pitchFamily="49" charset="-122"/>
                <a:ea typeface="楷体" panose="02010609060101010101" pitchFamily="49" charset="-122"/>
                <a:cs typeface="楷体" panose="02010609060101010101" pitchFamily="49" charset="-122"/>
                <a:sym typeface="+mn-ea"/>
              </a:rPr>
              <a:t>第一处，所要填写的文句位置居中，内容和棉花生长的自然条件有关，可采用“瞻前顾后”的方法，依据前后文句的内容填写，先依据前面文句“新疆光照充足，热量丰富，空气干燥，昼夜温差大”分析可知，内容上从“光照、热量、空气和温差”谈新疆拥有得天独厚的自然条件，依据后面的文句“适宜棉花的种植和生长”分析可知，新疆的这些自然气候适合棉花生长，故所要填写的文句可为“得天独厚的自然条件”。</a:t>
            </a:r>
            <a:endParaRPr lang="zh-CN" altLang="en-US" sz="24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791845" y="1210310"/>
            <a:ext cx="10608310" cy="4154170"/>
          </a:xfrm>
          <a:prstGeom prst="rect">
            <a:avLst/>
          </a:prstGeom>
        </p:spPr>
        <p:txBody>
          <a:bodyPr wrap="square">
            <a:spAutoFit/>
          </a:bodyPr>
          <a:lstStyle/>
          <a:p>
            <a:pPr indent="558800" algn="just" fontAlgn="auto">
              <a:lnSpc>
                <a:spcPct val="150000"/>
              </a:lnSpc>
            </a:pPr>
            <a:r>
              <a:rPr lang="zh-CN" altLang="en-US" sz="2200"/>
              <a:t>第二处，前文重点阐释新疆适合棉花生长的自然条件，即内因；依据“除了上述自然条件”的提示可知，所要填写的文句在结构上和前文是并列的，内容上应和“自然条件”相对的条件，再依据前面的提示语“现代科技的应用也是新疆棉”分析可知，“科技助力”也是新疆棉品质优良的原因之一，故可填“品质优良的原因”。</a:t>
            </a:r>
          </a:p>
          <a:p>
            <a:pPr indent="558800" algn="just" fontAlgn="auto">
              <a:lnSpc>
                <a:spcPct val="150000"/>
              </a:lnSpc>
            </a:pPr>
            <a:r>
              <a:rPr lang="zh-CN" altLang="en-US" sz="2200"/>
              <a:t>第三处，依据前文“近年来，新疆棉品质不断提升”分析可知，前文从“品质”谈新疆棉的情况，再依据提示语“同时”分析可知，所要填写文句和前文是并列关系，内容应和“品质”相对的“质量”有关，故可填“产量也不断增加”，和后文“但仍然供不应求”构成转折意味的复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1456055" y="909320"/>
            <a:ext cx="9591675" cy="5039995"/>
          </a:xfrm>
          <a:prstGeom prst="rect">
            <a:avLst/>
          </a:prstGeom>
          <a:noFill/>
        </p:spPr>
        <p:txBody>
          <a:bodyPr wrap="square" rtlCol="0" anchor="t">
            <a:spAutoFit/>
          </a:bodyPr>
          <a:lstStyle/>
          <a:p>
            <a:pPr indent="558800" algn="just" fontAlgn="auto">
              <a:lnSpc>
                <a:spcPct val="86000"/>
              </a:lnSpc>
            </a:pPr>
            <a:r>
              <a:rPr lang="zh-CN" altLang="zh-CN" sz="2200">
                <a:latin typeface="微软雅黑" panose="020b0503020204020204" pitchFamily="34" charset="-122"/>
                <a:ea typeface="微软雅黑" panose="020b0503020204020204" pitchFamily="34" charset="-122"/>
                <a:cs typeface="微软雅黑" panose="020b0503020204020204" pitchFamily="34" charset="-122"/>
              </a:rPr>
              <a:t>（2021全国乙卷）阅读下面的文字，完成</a:t>
            </a:r>
            <a:r>
              <a:rPr lang="en-US" altLang="zh-CN" sz="2200">
                <a:latin typeface="微软雅黑" panose="020b0503020204020204" pitchFamily="34" charset="-122"/>
                <a:ea typeface="微软雅黑" panose="020b0503020204020204" pitchFamily="34" charset="-122"/>
                <a:cs typeface="微软雅黑" panose="020b0503020204020204" pitchFamily="34" charset="-122"/>
              </a:rPr>
              <a:t>20</a:t>
            </a:r>
            <a:r>
              <a:rPr lang="zh-CN" altLang="zh-CN" sz="22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200">
                <a:latin typeface="微软雅黑" panose="020b0503020204020204" pitchFamily="34" charset="-122"/>
                <a:ea typeface="微软雅黑" panose="020b0503020204020204" pitchFamily="34" charset="-122"/>
                <a:cs typeface="微软雅黑" panose="020b0503020204020204" pitchFamily="34" charset="-122"/>
              </a:rPr>
              <a:t>21</a:t>
            </a:r>
            <a:r>
              <a:rPr lang="zh-CN" altLang="zh-CN" sz="2200">
                <a:latin typeface="微软雅黑" panose="020b0503020204020204" pitchFamily="34" charset="-122"/>
                <a:ea typeface="微软雅黑" panose="020b0503020204020204" pitchFamily="34" charset="-122"/>
                <a:cs typeface="微软雅黑" panose="020b0503020204020204" pitchFamily="34" charset="-122"/>
              </a:rPr>
              <a:t>题。</a:t>
            </a:r>
          </a:p>
          <a:p>
            <a:pPr indent="558800" algn="just" fontAlgn="auto">
              <a:lnSpc>
                <a:spcPct val="86000"/>
              </a:lnSpc>
            </a:pPr>
            <a:r>
              <a:rPr lang="zh-CN" altLang="zh-CN" sz="2200">
                <a:latin typeface="楷体" panose="02010609060101010101" pitchFamily="49" charset="-122"/>
                <a:ea typeface="楷体" panose="02010609060101010101" pitchFamily="49" charset="-122"/>
                <a:cs typeface="楷体" panose="02010609060101010101" pitchFamily="49" charset="-122"/>
              </a:rPr>
              <a:t>很多人认为，水果越甜，含糖量越高，热量也越高。其实这种说法并不准确。因为水果的甜度</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b="1" u="sng">
                <a:latin typeface="楷体" panose="02010609060101010101" pitchFamily="49" charset="-122"/>
                <a:ea typeface="楷体" panose="02010609060101010101" pitchFamily="49" charset="-122"/>
                <a:cs typeface="楷体" panose="02010609060101010101" pitchFamily="49" charset="-122"/>
              </a:rPr>
              <a:t>①</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a:latin typeface="楷体" panose="02010609060101010101" pitchFamily="49" charset="-122"/>
                <a:ea typeface="楷体" panose="02010609060101010101" pitchFamily="49" charset="-122"/>
                <a:cs typeface="楷体" panose="02010609060101010101" pitchFamily="49" charset="-122"/>
              </a:rPr>
              <a:t>，还与“糖”的种类以及含酸性物质的多少有关。水果中的“糖类”，主要包括单糖（果糖，葡萄糖）、双糖（蔗糖，麦芽糖）和多糖（淀粉）。其中</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b="1" u="sng">
                <a:latin typeface="楷体" panose="02010609060101010101" pitchFamily="49" charset="-122"/>
                <a:ea typeface="楷体" panose="02010609060101010101" pitchFamily="49" charset="-122"/>
                <a:cs typeface="楷体" panose="02010609060101010101" pitchFamily="49" charset="-122"/>
              </a:rPr>
              <a:t>②</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a:latin typeface="楷体" panose="02010609060101010101" pitchFamily="49" charset="-122"/>
                <a:ea typeface="楷体" panose="02010609060101010101" pitchFamily="49" charset="-122"/>
                <a:cs typeface="楷体" panose="02010609060101010101" pitchFamily="49" charset="-122"/>
              </a:rPr>
              <a:t>蔗糖的甜度次之，葡萄糖和麦芽糖更次之，淀粉则基本没有甜味。有的水果，如西瓜，由于所含果糖比例较大，甜度远高于含糖量更高但以葡萄糖为主的水果，如猕猴桃。水果中的有机酸，可以使其甜度不那么明显，例如山楂的含糖量比草莓高得多，但吃起来没有草莓甜，就是</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b="1" u="sng">
                <a:latin typeface="楷体" panose="02010609060101010101" pitchFamily="49" charset="-122"/>
                <a:ea typeface="楷体" panose="02010609060101010101" pitchFamily="49" charset="-122"/>
                <a:cs typeface="楷体" panose="02010609060101010101" pitchFamily="49" charset="-122"/>
              </a:rPr>
              <a:t>③</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a:latin typeface="楷体" panose="02010609060101010101" pitchFamily="49" charset="-122"/>
                <a:ea typeface="楷体" panose="02010609060101010101" pitchFamily="49" charset="-122"/>
                <a:cs typeface="楷体" panose="02010609060101010101" pitchFamily="49" charset="-122"/>
              </a:rPr>
              <a:t>。</a:t>
            </a:r>
          </a:p>
          <a:p>
            <a:pPr indent="558800" algn="just" fontAlgn="auto">
              <a:lnSpc>
                <a:spcPct val="86000"/>
              </a:lnSpc>
            </a:pPr>
            <a:r>
              <a:rPr lang="zh-CN" altLang="zh-CN" sz="2200">
                <a:latin typeface="楷体" panose="02010609060101010101" pitchFamily="49" charset="-122"/>
                <a:ea typeface="楷体" panose="02010609060101010101" pitchFamily="49" charset="-122"/>
                <a:cs typeface="楷体" panose="02010609060101010101" pitchFamily="49" charset="-122"/>
              </a:rPr>
              <a:t>对超重人群和糖尿病人群来说，水果是不是必须“拉黑”呢？实际上，这些人群往往需要控制摄入食物的总热量。对含糖量较高的鲜枣等水果，尽量少吃或不吃，尤其要注意那些不大甜但含糖量较高的水果，如百香果。最好选择糖少的水果，如草莓等。但必须要说明的是，即使是含糖量较少的水果，也要有所限制，建议平均一天不超过</a:t>
            </a:r>
            <a:r>
              <a:rPr lang="en-US" altLang="zh-CN" sz="2200">
                <a:latin typeface="楷体" panose="02010609060101010101" pitchFamily="49" charset="-122"/>
                <a:ea typeface="楷体" panose="02010609060101010101" pitchFamily="49" charset="-122"/>
                <a:cs typeface="楷体" panose="02010609060101010101" pitchFamily="49" charset="-122"/>
              </a:rPr>
              <a:t>200</a:t>
            </a:r>
            <a:r>
              <a:rPr lang="zh-CN" altLang="zh-CN" sz="2200">
                <a:latin typeface="楷体" panose="02010609060101010101" pitchFamily="49" charset="-122"/>
                <a:ea typeface="楷体" panose="02010609060101010101" pitchFamily="49" charset="-122"/>
                <a:cs typeface="楷体" panose="02010609060101010101" pitchFamily="49" charset="-122"/>
              </a:rPr>
              <a:t>克。</a:t>
            </a:r>
          </a:p>
          <a:p>
            <a:pPr lvl="0" indent="558800" algn="just" fontAlgn="auto">
              <a:lnSpc>
                <a:spcPct val="86000"/>
              </a:lnSpc>
            </a:pPr>
            <a:endParaRPr lang="en-US" altLang="zh-CN" sz="2200" smtClean="0">
              <a:latin typeface="微软雅黑" panose="020b0503020204020204" pitchFamily="34" charset="-122"/>
              <a:ea typeface="微软雅黑" panose="020b0503020204020204" pitchFamily="34" charset="-122"/>
              <a:cs typeface="微软雅黑" panose="020b0503020204020204" pitchFamily="34" charset="-122"/>
            </a:endParaRPr>
          </a:p>
          <a:p>
            <a:pPr lvl="0" indent="558800" algn="just" fontAlgn="auto">
              <a:lnSpc>
                <a:spcPct val="86000"/>
              </a:lnSpc>
            </a:pPr>
            <a:r>
              <a:rPr lang="zh-CN" altLang="zh-CN" sz="2200" smtClean="0">
                <a:latin typeface="微软雅黑" panose="020b0503020204020204" pitchFamily="34" charset="-122"/>
                <a:ea typeface="微软雅黑" panose="020b0503020204020204" pitchFamily="34" charset="-122"/>
                <a:cs typeface="微软雅黑" panose="020b0503020204020204" pitchFamily="34" charset="-122"/>
              </a:rPr>
              <a:t>请</a:t>
            </a:r>
            <a:r>
              <a:rPr lang="zh-CN" altLang="zh-CN" sz="2200">
                <a:latin typeface="微软雅黑" panose="020b0503020204020204" pitchFamily="34" charset="-122"/>
                <a:ea typeface="微软雅黑" panose="020b0503020204020204" pitchFamily="34" charset="-122"/>
                <a:cs typeface="微软雅黑" panose="020b0503020204020204" pitchFamily="34" charset="-122"/>
              </a:rPr>
              <a:t>在文中横线处补写恰当的语句，使整段文字语意完整连贯，内容贴切，逻辑严密，每处不超过</a:t>
            </a:r>
            <a:r>
              <a:rPr lang="en-US" altLang="zh-CN" sz="2200">
                <a:latin typeface="微软雅黑" panose="020b0503020204020204" pitchFamily="34" charset="-122"/>
                <a:ea typeface="微软雅黑" panose="020b0503020204020204" pitchFamily="34" charset="-122"/>
                <a:cs typeface="微软雅黑" panose="020b0503020204020204" pitchFamily="34" charset="-122"/>
              </a:rPr>
              <a:t>12</a:t>
            </a:r>
            <a:r>
              <a:rPr lang="zh-CN" altLang="zh-CN" sz="2200">
                <a:latin typeface="微软雅黑" panose="020b0503020204020204" pitchFamily="34" charset="-122"/>
                <a:ea typeface="微软雅黑" panose="020b0503020204020204" pitchFamily="34" charset="-122"/>
                <a:cs typeface="微软雅黑" panose="020b0503020204020204" pitchFamily="34" charset="-122"/>
              </a:rPr>
              <a:t>个字。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24255" y="746760"/>
            <a:ext cx="10492740" cy="5769610"/>
          </a:xfrm>
          <a:prstGeom prst="rect">
            <a:avLst/>
          </a:prstGeom>
          <a:noFill/>
          <a:ln w="9525">
            <a:noFill/>
          </a:ln>
        </p:spPr>
        <p:txBody>
          <a:bodyPr wrap="square">
            <a:spAutoFit/>
          </a:bodyPr>
          <a:lstStyle/>
          <a:p>
            <a:pPr indent="558800" algn="just" fontAlgn="auto">
              <a:lnSpc>
                <a:spcPct val="150000"/>
              </a:lnSpc>
            </a:pPr>
            <a:r>
              <a:rPr lang="zh-CN" altLang="en-US" sz="2200" smtClean="0">
                <a:latin typeface="微软雅黑" panose="020b0503020204020204" pitchFamily="34" charset="-122"/>
                <a:ea typeface="微软雅黑" panose="020b0503020204020204" pitchFamily="34" charset="-122"/>
                <a:cs typeface="微软雅黑" panose="020b0503020204020204" pitchFamily="34" charset="-122"/>
              </a:rPr>
              <a:t>【答案</a:t>
            </a:r>
            <a:r>
              <a:rPr lang="zh-CN" altLang="en-US" sz="2200" spc="-100" smtClean="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rPr>
              <a:t> ①除了与含糖量高低有关外  ②果糖的甜度最高  ③因为有机酸含量较多</a:t>
            </a:r>
            <a:r>
              <a:rPr lang="zh-CN" altLang="en-US" sz="2200" spc="-10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 </a:t>
            </a:r>
          </a:p>
          <a:p>
            <a:pPr indent="558800" algn="just" fontAlgn="auto">
              <a:lnSpc>
                <a:spcPct val="150000"/>
              </a:lnSpc>
            </a:pPr>
            <a:r>
              <a:rPr lang="zh-CN" altLang="en-US" sz="2200">
                <a:latin typeface="微软雅黑" panose="020b0503020204020204" pitchFamily="34" charset="-122"/>
                <a:ea typeface="微软雅黑" panose="020b0503020204020204" pitchFamily="34" charset="-122"/>
                <a:cs typeface="微软雅黑" panose="020b0503020204020204" pitchFamily="34" charset="-122"/>
              </a:rPr>
              <a:t>【解析】</a:t>
            </a:r>
            <a:r>
              <a:rPr lang="zh-CN" altLang="en-US" sz="2200" smtClean="0">
                <a:latin typeface="楷体" panose="02010609060101010101" pitchFamily="49" charset="-122"/>
                <a:ea typeface="楷体" panose="02010609060101010101" pitchFamily="49" charset="-122"/>
                <a:cs typeface="楷体" panose="02010609060101010101" pitchFamily="49" charset="-122"/>
              </a:rPr>
              <a:t>①</a:t>
            </a:r>
            <a:r>
              <a:rPr lang="zh-CN" altLang="en-US" sz="2200">
                <a:latin typeface="楷体" panose="02010609060101010101" pitchFamily="49" charset="-122"/>
                <a:ea typeface="楷体" panose="02010609060101010101" pitchFamily="49" charset="-122"/>
                <a:cs typeface="楷体" panose="02010609060101010101" pitchFamily="49" charset="-122"/>
              </a:rPr>
              <a:t>处结合后文“还与‘糖’的种类以及含酸性物质的多少有关”，确定空处应该有与“还</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en-US" sz="2200">
                <a:latin typeface="楷体" panose="02010609060101010101" pitchFamily="49" charset="-122"/>
                <a:ea typeface="楷体" panose="02010609060101010101" pitchFamily="49" charset="-122"/>
                <a:cs typeface="楷体" panose="02010609060101010101" pitchFamily="49" charset="-122"/>
              </a:rPr>
              <a:t>与</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en-US" sz="2200">
                <a:latin typeface="楷体" panose="02010609060101010101" pitchFamily="49" charset="-122"/>
                <a:ea typeface="楷体" panose="02010609060101010101" pitchFamily="49" charset="-122"/>
                <a:cs typeface="楷体" panose="02010609060101010101" pitchFamily="49" charset="-122"/>
              </a:rPr>
              <a:t>有关”相照应的关联词语</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en-US" sz="2200">
                <a:latin typeface="楷体" panose="02010609060101010101" pitchFamily="49" charset="-122"/>
                <a:ea typeface="楷体" panose="02010609060101010101" pitchFamily="49" charset="-122"/>
                <a:cs typeface="楷体" panose="02010609060101010101" pitchFamily="49" charset="-122"/>
              </a:rPr>
              <a:t>除了与</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en-US" sz="2200">
                <a:latin typeface="楷体" panose="02010609060101010101" pitchFamily="49" charset="-122"/>
                <a:ea typeface="楷体" panose="02010609060101010101" pitchFamily="49" charset="-122"/>
                <a:cs typeface="楷体" panose="02010609060101010101" pitchFamily="49" charset="-122"/>
              </a:rPr>
              <a:t>有关外”，再结合上文“很多人认为，水果越甜，含糖量越高，热量也越高”确定答案为：除了与含糖量高低有关外</a:t>
            </a:r>
            <a:r>
              <a:rPr lang="zh-CN" altLang="en-US" sz="2200" smtClean="0">
                <a:latin typeface="楷体" panose="02010609060101010101" pitchFamily="49" charset="-122"/>
                <a:ea typeface="楷体" panose="02010609060101010101" pitchFamily="49" charset="-122"/>
                <a:cs typeface="楷体" panose="02010609060101010101" pitchFamily="49" charset="-122"/>
              </a:rPr>
              <a:t>。②</a:t>
            </a:r>
            <a:r>
              <a:rPr lang="zh-CN" altLang="en-US" sz="2200">
                <a:latin typeface="楷体" panose="02010609060101010101" pitchFamily="49" charset="-122"/>
                <a:ea typeface="楷体" panose="02010609060101010101" pitchFamily="49" charset="-122"/>
                <a:cs typeface="楷体" panose="02010609060101010101" pitchFamily="49" charset="-122"/>
              </a:rPr>
              <a:t>处因为上文句末为句号，说明主要根据后文填空，再看后文内容为“蔗糖的甜度次之，葡萄糖和麦芽糖更次之”，于是确定空处与下文是递进关系，得出答案为：其中</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en-US" sz="2200">
                <a:latin typeface="楷体" panose="02010609060101010101" pitchFamily="49" charset="-122"/>
                <a:ea typeface="楷体" panose="02010609060101010101" pitchFamily="49" charset="-122"/>
                <a:cs typeface="楷体" panose="02010609060101010101" pitchFamily="49" charset="-122"/>
              </a:rPr>
              <a:t>果糖的甜度最高</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en-US" sz="2200" smtClean="0">
                <a:latin typeface="楷体" panose="02010609060101010101" pitchFamily="49" charset="-122"/>
                <a:ea typeface="楷体" panose="02010609060101010101" pitchFamily="49" charset="-122"/>
                <a:cs typeface="楷体" panose="02010609060101010101" pitchFamily="49" charset="-122"/>
              </a:rPr>
              <a:t>。③</a:t>
            </a:r>
            <a:r>
              <a:rPr lang="zh-CN" altLang="en-US" sz="2200">
                <a:latin typeface="楷体" panose="02010609060101010101" pitchFamily="49" charset="-122"/>
                <a:ea typeface="楷体" panose="02010609060101010101" pitchFamily="49" charset="-122"/>
                <a:cs typeface="楷体" panose="02010609060101010101" pitchFamily="49" charset="-122"/>
              </a:rPr>
              <a:t>处根据段落位置确定要填的内容是对上文“水果中的有机酸，可以使其甜度不那么明显，例如山楂含糖量比草莓高得多，但吃起来没有草莓甜”的总结，故得出答案：“因为有机酸含量较多”。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1552575" y="798195"/>
            <a:ext cx="9909175" cy="5367655"/>
          </a:xfrm>
          <a:prstGeom prst="rect">
            <a:avLst/>
          </a:prstGeom>
          <a:noFill/>
        </p:spPr>
        <p:txBody>
          <a:bodyPr wrap="square" rtlCol="0" anchor="t">
            <a:spAutoFit/>
          </a:bodyPr>
          <a:lstStyle/>
          <a:p>
            <a:pPr indent="558800" algn="just" fontAlgn="auto">
              <a:lnSpc>
                <a:spcPct val="120000"/>
              </a:lnSpc>
            </a:pPr>
            <a:r>
              <a:rPr lang="zh-CN" altLang="zh-CN" sz="2200">
                <a:latin typeface="微软雅黑" panose="020b0503020204020204" pitchFamily="34" charset="-122"/>
                <a:ea typeface="微软雅黑" panose="020b0503020204020204" pitchFamily="34" charset="-122"/>
                <a:cs typeface="微软雅黑" panose="020b0503020204020204" pitchFamily="34" charset="-122"/>
              </a:rPr>
              <a:t>（2021新高考卷I）阅读下面的文字，完成</a:t>
            </a:r>
            <a:r>
              <a:rPr lang="en-US" altLang="zh-CN" sz="2200">
                <a:latin typeface="微软雅黑" panose="020b0503020204020204" pitchFamily="34" charset="-122"/>
                <a:ea typeface="微软雅黑" panose="020b0503020204020204" pitchFamily="34" charset="-122"/>
                <a:cs typeface="微软雅黑" panose="020b0503020204020204" pitchFamily="34" charset="-122"/>
              </a:rPr>
              <a:t>21</a:t>
            </a:r>
            <a:r>
              <a:rPr lang="zh-CN" altLang="zh-CN" sz="22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200">
                <a:latin typeface="微软雅黑" panose="020b0503020204020204" pitchFamily="34" charset="-122"/>
                <a:ea typeface="微软雅黑" panose="020b0503020204020204" pitchFamily="34" charset="-122"/>
                <a:cs typeface="微软雅黑" panose="020b0503020204020204" pitchFamily="34" charset="-122"/>
              </a:rPr>
              <a:t>22</a:t>
            </a:r>
            <a:r>
              <a:rPr lang="zh-CN" altLang="zh-CN" sz="2200">
                <a:latin typeface="微软雅黑" panose="020b0503020204020204" pitchFamily="34" charset="-122"/>
                <a:ea typeface="微软雅黑" panose="020b0503020204020204" pitchFamily="34" charset="-122"/>
                <a:cs typeface="微软雅黑" panose="020b0503020204020204" pitchFamily="34" charset="-122"/>
              </a:rPr>
              <a:t>题。</a:t>
            </a:r>
          </a:p>
          <a:p>
            <a:pPr indent="558800" algn="just" fontAlgn="auto">
              <a:lnSpc>
                <a:spcPct val="120000"/>
              </a:lnSpc>
            </a:pPr>
            <a:r>
              <a:rPr lang="zh-CN" altLang="zh-CN" sz="2200">
                <a:latin typeface="楷体" panose="02010609060101010101" pitchFamily="49" charset="-122"/>
                <a:ea typeface="楷体" panose="02010609060101010101" pitchFamily="49" charset="-122"/>
                <a:cs typeface="楷体" panose="02010609060101010101" pitchFamily="49" charset="-122"/>
              </a:rPr>
              <a:t>近日一组拍自南极科考站附近的照片引发关注，照片里的雪竟然不是白色的，而变成红色和绿色混杂的“西瓜雪”。有研究人员分析，（</a:t>
            </a:r>
            <a:r>
              <a:rPr lang="en-US" altLang="zh-CN" sz="2200">
                <a:latin typeface="楷体" panose="02010609060101010101" pitchFamily="49" charset="-122"/>
                <a:ea typeface="楷体" panose="02010609060101010101" pitchFamily="49" charset="-122"/>
                <a:cs typeface="楷体" panose="02010609060101010101" pitchFamily="49" charset="-122"/>
              </a:rPr>
              <a:t>            </a:t>
            </a:r>
            <a:r>
              <a:rPr lang="zh-CN" altLang="zh-CN" sz="2200">
                <a:latin typeface="楷体" panose="02010609060101010101" pitchFamily="49" charset="-122"/>
                <a:ea typeface="楷体" panose="02010609060101010101" pitchFamily="49" charset="-122"/>
                <a:cs typeface="楷体" panose="02010609060101010101" pitchFamily="49" charset="-122"/>
              </a:rPr>
              <a:t>）。雪衣藻十分耐寒，广泛分布在北极、南极及其岛屿等极端冰雪环境中。</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u="sng">
                <a:latin typeface="楷体" panose="02010609060101010101" pitchFamily="49" charset="-122"/>
                <a:ea typeface="楷体" panose="02010609060101010101" pitchFamily="49" charset="-122"/>
                <a:cs typeface="楷体" panose="02010609060101010101" pitchFamily="49" charset="-122"/>
              </a:rPr>
              <a:t>①</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a:latin typeface="楷体" panose="02010609060101010101" pitchFamily="49" charset="-122"/>
                <a:ea typeface="楷体" panose="02010609060101010101" pitchFamily="49" charset="-122"/>
                <a:cs typeface="楷体" panose="02010609060101010101" pitchFamily="49" charset="-122"/>
              </a:rPr>
              <a:t>，它们处于冬眠静止状态，但是一旦阳光足够温暖，藻类就开始了春季复苏。雪衣藻</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u="sng">
                <a:latin typeface="楷体" panose="02010609060101010101" pitchFamily="49" charset="-122"/>
                <a:ea typeface="楷体" panose="02010609060101010101" pitchFamily="49" charset="-122"/>
                <a:cs typeface="楷体" panose="02010609060101010101" pitchFamily="49" charset="-122"/>
              </a:rPr>
              <a:t>②</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a:latin typeface="楷体" panose="02010609060101010101" pitchFamily="49" charset="-122"/>
                <a:ea typeface="楷体" panose="02010609060101010101" pitchFamily="49" charset="-122"/>
                <a:cs typeface="楷体" panose="02010609060101010101" pitchFamily="49" charset="-122"/>
              </a:rPr>
              <a:t>，成熟后会产生类胡萝卜素而变为红色，这使它们呈现出从绿色到红色的“西瓜色”。</a:t>
            </a:r>
          </a:p>
          <a:p>
            <a:pPr indent="558800" algn="just" fontAlgn="auto">
              <a:lnSpc>
                <a:spcPct val="120000"/>
              </a:lnSpc>
            </a:pPr>
            <a:r>
              <a:rPr lang="zh-CN" altLang="zh-CN" sz="2200">
                <a:latin typeface="楷体" panose="02010609060101010101" pitchFamily="49" charset="-122"/>
                <a:ea typeface="楷体" panose="02010609060101010101" pitchFamily="49" charset="-122"/>
                <a:cs typeface="楷体" panose="02010609060101010101" pitchFamily="49" charset="-122"/>
              </a:rPr>
              <a:t>研究人员表示，近年南极温度升高为藻类的生长提供了便利条件，虽然雪衣藻本身没有危害，但是会降低雪反射的阳光量，从而</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u="sng">
                <a:latin typeface="楷体" panose="02010609060101010101" pitchFamily="49" charset="-122"/>
                <a:ea typeface="楷体" panose="02010609060101010101" pitchFamily="49" charset="-122"/>
                <a:cs typeface="楷体" panose="02010609060101010101" pitchFamily="49" charset="-122"/>
              </a:rPr>
              <a:t>③</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a:latin typeface="楷体" panose="02010609060101010101" pitchFamily="49" charset="-122"/>
                <a:ea typeface="楷体" panose="02010609060101010101" pitchFamily="49" charset="-122"/>
                <a:cs typeface="楷体" panose="02010609060101010101" pitchFamily="49" charset="-122"/>
              </a:rPr>
              <a:t>，而融雪速度的加快可能使得极地冰雪消融失控，应引起足够的重视。</a:t>
            </a:r>
          </a:p>
          <a:p>
            <a:pPr indent="558800" algn="just" fontAlgn="auto">
              <a:lnSpc>
                <a:spcPct val="120000"/>
              </a:lnSpc>
            </a:pPr>
            <a:endParaRPr lang="zh-CN" altLang="zh-CN" sz="2200">
              <a:latin typeface="微软雅黑" panose="020b0503020204020204" pitchFamily="34" charset="-122"/>
              <a:ea typeface="微软雅黑" panose="020b0503020204020204" pitchFamily="34" charset="-122"/>
              <a:cs typeface="微软雅黑" panose="020b0503020204020204" pitchFamily="34" charset="-122"/>
            </a:endParaRPr>
          </a:p>
          <a:p>
            <a:pPr indent="558800" algn="just" fontAlgn="auto">
              <a:lnSpc>
                <a:spcPct val="120000"/>
              </a:lnSpc>
            </a:pPr>
            <a:r>
              <a:rPr lang="zh-CN" altLang="zh-CN" sz="2200">
                <a:latin typeface="微软雅黑" panose="020b0503020204020204" pitchFamily="34" charset="-122"/>
                <a:ea typeface="微软雅黑" panose="020b0503020204020204" pitchFamily="34" charset="-122"/>
                <a:cs typeface="微软雅黑" panose="020b0503020204020204" pitchFamily="34" charset="-122"/>
              </a:rPr>
              <a:t>请在文中横线处补写恰当的语句，使整段文字语意完整连贯，内容贴切，逻辑严密，每处不超过</a:t>
            </a:r>
            <a:r>
              <a:rPr lang="en-US" altLang="zh-CN" sz="2200">
                <a:latin typeface="微软雅黑" panose="020b0503020204020204" pitchFamily="34" charset="-122"/>
                <a:ea typeface="微软雅黑" panose="020b0503020204020204" pitchFamily="34" charset="-122"/>
                <a:cs typeface="微软雅黑" panose="020b0503020204020204" pitchFamily="34" charset="-122"/>
              </a:rPr>
              <a:t>8</a:t>
            </a:r>
            <a:r>
              <a:rPr lang="zh-CN" altLang="zh-CN" sz="2200">
                <a:latin typeface="微软雅黑" panose="020b0503020204020204" pitchFamily="34" charset="-122"/>
                <a:ea typeface="微软雅黑" panose="020b0503020204020204" pitchFamily="34" charset="-122"/>
                <a:cs typeface="微软雅黑" panose="020b0503020204020204" pitchFamily="34" charset="-122"/>
              </a:rPr>
              <a:t>个字。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518285" y="1457960"/>
            <a:ext cx="9695180" cy="2861310"/>
          </a:xfrm>
          <a:prstGeom prst="rect">
            <a:avLst/>
          </a:prstGeom>
          <a:noFill/>
          <a:ln w="9525">
            <a:noFill/>
          </a:ln>
        </p:spPr>
        <p:txBody>
          <a:bodyPr wrap="square">
            <a:spAutoFit/>
          </a:bodyPr>
          <a:lstStyle/>
          <a:p>
            <a:pPr indent="609600" algn="just" fontAlgn="auto">
              <a:lnSpc>
                <a:spcPct val="150000"/>
              </a:lnSpc>
            </a:pPr>
            <a:r>
              <a:rPr lang="zh-CN" sz="2400" smtClean="0">
                <a:latin typeface="微软雅黑" panose="020b0503020204020204" pitchFamily="34" charset="-122"/>
                <a:ea typeface="微软雅黑" panose="020b0503020204020204" pitchFamily="34" charset="-122"/>
                <a:cs typeface="微软雅黑" panose="020b0503020204020204" pitchFamily="34" charset="-122"/>
              </a:rPr>
              <a:t>【答案】</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①在寒冷的冬季  ②生长期呈绿色  ③加快融雪</a:t>
            </a:r>
            <a:r>
              <a:rPr lang="zh-CN" altLang="en-US" sz="24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速度</a:t>
            </a:r>
            <a:endParaRPr lang="en-US" altLang="zh-CN" sz="24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609600" algn="just" fontAlgn="auto">
              <a:lnSpc>
                <a:spcPct val="150000"/>
              </a:lnSpc>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【解析】</a:t>
            </a:r>
            <a:r>
              <a:rPr lang="zh-CN" altLang="en-US" sz="2400">
                <a:latin typeface="楷体" panose="02010609060101010101" pitchFamily="49" charset="-122"/>
                <a:ea typeface="楷体" panose="02010609060101010101" pitchFamily="49" charset="-122"/>
                <a:cs typeface="楷体" panose="02010609060101010101" pitchFamily="49" charset="-122"/>
              </a:rPr>
              <a:t>第①空后文说“处于冬眠静止状态”“一旦阳光足够温暖”，所以第一句横线上填：在寒冷的冬季。第②空下文说成熟后会从绿色变为红色，所以横线上填：未成熟时是绿色。第③空横线上写：加快融雪速度，这样能与后一句“融雪速度的加快”衔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1572260" y="1169670"/>
            <a:ext cx="9758680" cy="4756150"/>
          </a:xfrm>
          <a:prstGeom prst="rect">
            <a:avLst/>
          </a:prstGeom>
          <a:noFill/>
        </p:spPr>
        <p:txBody>
          <a:bodyPr wrap="square" rtlCol="0" anchor="t">
            <a:spAutoFit/>
          </a:bodyPr>
          <a:lstStyle/>
          <a:p>
            <a:pPr indent="558800" algn="just" fontAlgn="auto">
              <a:lnSpc>
                <a:spcPct val="92000"/>
              </a:lnSpc>
            </a:pPr>
            <a:r>
              <a:rPr lang="zh-CN" altLang="zh-CN" sz="2200">
                <a:latin typeface="微软雅黑" panose="020b0503020204020204" pitchFamily="34" charset="-122"/>
                <a:ea typeface="微软雅黑" panose="020b0503020204020204" pitchFamily="34" charset="-122"/>
                <a:cs typeface="微软雅黑" panose="020b0503020204020204" pitchFamily="34" charset="-122"/>
              </a:rPr>
              <a:t>（2021新高考卷II）阅读下面的文字，完成</a:t>
            </a:r>
            <a:r>
              <a:rPr lang="en-US" altLang="zh-CN" sz="2200">
                <a:latin typeface="微软雅黑" panose="020b0503020204020204" pitchFamily="34" charset="-122"/>
                <a:ea typeface="微软雅黑" panose="020b0503020204020204" pitchFamily="34" charset="-122"/>
                <a:cs typeface="微软雅黑" panose="020b0503020204020204" pitchFamily="34" charset="-122"/>
              </a:rPr>
              <a:t>21</a:t>
            </a:r>
            <a:r>
              <a:rPr lang="zh-CN" altLang="zh-CN" sz="22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200">
                <a:latin typeface="微软雅黑" panose="020b0503020204020204" pitchFamily="34" charset="-122"/>
                <a:ea typeface="微软雅黑" panose="020b0503020204020204" pitchFamily="34" charset="-122"/>
                <a:cs typeface="微软雅黑" panose="020b0503020204020204" pitchFamily="34" charset="-122"/>
              </a:rPr>
              <a:t>22</a:t>
            </a:r>
            <a:r>
              <a:rPr lang="zh-CN" altLang="zh-CN" sz="2200">
                <a:latin typeface="微软雅黑" panose="020b0503020204020204" pitchFamily="34" charset="-122"/>
                <a:ea typeface="微软雅黑" panose="020b0503020204020204" pitchFamily="34" charset="-122"/>
                <a:cs typeface="微软雅黑" panose="020b0503020204020204" pitchFamily="34" charset="-122"/>
              </a:rPr>
              <a:t>题。</a:t>
            </a:r>
          </a:p>
          <a:p>
            <a:pPr indent="558800" algn="just" fontAlgn="auto">
              <a:lnSpc>
                <a:spcPct val="92000"/>
              </a:lnSpc>
            </a:pPr>
            <a:r>
              <a:rPr lang="zh-CN" altLang="zh-CN" sz="2200">
                <a:latin typeface="楷体" panose="02010609060101010101" pitchFamily="49" charset="-122"/>
                <a:ea typeface="楷体" panose="02010609060101010101" pitchFamily="49" charset="-122"/>
                <a:cs typeface="楷体" panose="02010609060101010101" pitchFamily="49" charset="-122"/>
              </a:rPr>
              <a:t>东西方文化不同，艺术的表现也不同。一般来讲，东方艺术重主观，</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u="sng">
                <a:latin typeface="楷体" panose="02010609060101010101" pitchFamily="49" charset="-122"/>
                <a:ea typeface="楷体" panose="02010609060101010101" pitchFamily="49" charset="-122"/>
                <a:cs typeface="楷体" panose="02010609060101010101" pitchFamily="49" charset="-122"/>
              </a:rPr>
              <a:t>①</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a:latin typeface="楷体" panose="02010609060101010101" pitchFamily="49" charset="-122"/>
                <a:ea typeface="楷体" panose="02010609060101010101" pitchFamily="49" charset="-122"/>
                <a:cs typeface="楷体" panose="02010609060101010101" pitchFamily="49" charset="-122"/>
              </a:rPr>
              <a:t>。表现在绘画上，西洋画重写实，重形似，而中国画重神韵，重意境。</a:t>
            </a:r>
          </a:p>
          <a:p>
            <a:pPr indent="558800" algn="just" fontAlgn="auto">
              <a:lnSpc>
                <a:spcPct val="92000"/>
              </a:lnSpc>
            </a:pPr>
            <a:r>
              <a:rPr lang="zh-CN" altLang="zh-CN" sz="2200">
                <a:latin typeface="楷体" panose="02010609060101010101" pitchFamily="49" charset="-122"/>
                <a:ea typeface="楷体" panose="02010609060101010101" pitchFamily="49" charset="-122"/>
                <a:cs typeface="楷体" panose="02010609060101010101" pitchFamily="49" charset="-122"/>
              </a:rPr>
              <a:t>中国画通常</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u="sng">
                <a:latin typeface="楷体" panose="02010609060101010101" pitchFamily="49" charset="-122"/>
                <a:ea typeface="楷体" panose="02010609060101010101" pitchFamily="49" charset="-122"/>
                <a:cs typeface="楷体" panose="02010609060101010101" pitchFamily="49" charset="-122"/>
              </a:rPr>
              <a:t>②</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a:latin typeface="楷体" panose="02010609060101010101" pitchFamily="49" charset="-122"/>
                <a:ea typeface="楷体" panose="02010609060101010101" pitchFamily="49" charset="-122"/>
                <a:cs typeface="楷体" panose="02010609060101010101" pitchFamily="49" charset="-122"/>
              </a:rPr>
              <a:t>。这看起来是以题材为标准分类，其实是用艺术表现了一些独特的观念和思想，即中国画概括了自然和人生三个方面：人物画表现的是人类社会中人与人之间的关系；山水画表现的是</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u="sng">
                <a:latin typeface="楷体" panose="02010609060101010101" pitchFamily="49" charset="-122"/>
                <a:ea typeface="楷体" panose="02010609060101010101" pitchFamily="49" charset="-122"/>
                <a:cs typeface="楷体" panose="02010609060101010101" pitchFamily="49" charset="-122"/>
              </a:rPr>
              <a:t>③</a:t>
            </a:r>
            <a:r>
              <a:rPr lang="en-US" altLang="zh-CN" sz="2200" u="sng">
                <a:latin typeface="楷体" panose="02010609060101010101" pitchFamily="49" charset="-122"/>
                <a:ea typeface="楷体" panose="02010609060101010101" pitchFamily="49" charset="-122"/>
                <a:cs typeface="楷体" panose="02010609060101010101" pitchFamily="49" charset="-122"/>
              </a:rPr>
              <a:t>    </a:t>
            </a:r>
            <a:r>
              <a:rPr lang="zh-CN" altLang="zh-CN" sz="2200">
                <a:latin typeface="楷体" panose="02010609060101010101" pitchFamily="49" charset="-122"/>
                <a:ea typeface="楷体" panose="02010609060101010101" pitchFamily="49" charset="-122"/>
                <a:cs typeface="楷体" panose="02010609060101010101" pitchFamily="49" charset="-122"/>
              </a:rPr>
              <a:t>，将与自然融为一体；花鸟画则表现大自然的各种生命与人的和谐相处。中国画的分类，体现了中华民族传统的哲学观念和审美观。</a:t>
            </a:r>
          </a:p>
          <a:p>
            <a:pPr indent="558800" algn="just" fontAlgn="auto">
              <a:lnSpc>
                <a:spcPct val="92000"/>
              </a:lnSpc>
            </a:pPr>
            <a:r>
              <a:rPr lang="zh-CN" altLang="zh-CN" sz="2200">
                <a:latin typeface="楷体" panose="02010609060101010101" pitchFamily="49" charset="-122"/>
                <a:ea typeface="楷体" panose="02010609060101010101" pitchFamily="49" charset="-122"/>
                <a:cs typeface="楷体" panose="02010609060101010101" pitchFamily="49" charset="-122"/>
              </a:rPr>
              <a:t>中国画讲究虚实相生的意境美。老舍曾请齐石以“蛙声十里出山泉”为题作画十里蛙声，如何入画？潺潺山泉，如何表达？白石老人思考良久，终于画成了一幅经典之作：</a:t>
            </a:r>
            <a:r>
              <a:rPr lang="zh-CN" altLang="zh-CN" sz="2200" u="wavy">
                <a:latin typeface="楷体" panose="02010609060101010101" pitchFamily="49" charset="-122"/>
                <a:ea typeface="楷体" panose="02010609060101010101" pitchFamily="49" charset="-122"/>
                <a:cs typeface="楷体" panose="02010609060101010101" pitchFamily="49" charset="-122"/>
              </a:rPr>
              <a:t>六尾蝌蚪在山峦映衬下的山涧内的乱石之中不断涌出的潺潺清泉里摇曳着尾巴顺流而下</a:t>
            </a:r>
            <a:r>
              <a:rPr lang="zh-CN" altLang="zh-CN" sz="2200">
                <a:latin typeface="楷体" panose="02010609060101010101" pitchFamily="49" charset="-122"/>
                <a:ea typeface="楷体" panose="02010609060101010101" pitchFamily="49" charset="-122"/>
                <a:cs typeface="楷体" panose="02010609060101010101" pitchFamily="49" charset="-122"/>
              </a:rPr>
              <a:t>。看过此画的人无不拍案叫绝。</a:t>
            </a:r>
            <a:endParaRPr lang="zh-CN" altLang="zh-CN" sz="2200">
              <a:latin typeface="微软雅黑" panose="020b0503020204020204" pitchFamily="34" charset="-122"/>
              <a:ea typeface="微软雅黑" panose="020b0503020204020204" pitchFamily="34" charset="-122"/>
              <a:cs typeface="微软雅黑" panose="020b0503020204020204" pitchFamily="34" charset="-122"/>
            </a:endParaRPr>
          </a:p>
          <a:p>
            <a:pPr indent="558800" algn="just" fontAlgn="auto">
              <a:lnSpc>
                <a:spcPct val="92000"/>
              </a:lnSpc>
            </a:pPr>
            <a:endParaRPr lang="zh-CN" altLang="zh-CN" sz="2200">
              <a:latin typeface="微软雅黑" panose="020b0503020204020204" pitchFamily="34" charset="-122"/>
              <a:ea typeface="微软雅黑" panose="020b0503020204020204" pitchFamily="34" charset="-122"/>
              <a:cs typeface="微软雅黑" panose="020b0503020204020204" pitchFamily="34" charset="-122"/>
            </a:endParaRPr>
          </a:p>
          <a:p>
            <a:pPr indent="558800" algn="just" fontAlgn="auto">
              <a:lnSpc>
                <a:spcPct val="92000"/>
              </a:lnSpc>
            </a:pPr>
            <a:r>
              <a:rPr lang="zh-CN" altLang="zh-CN" sz="2200">
                <a:latin typeface="微软雅黑" panose="020b0503020204020204" pitchFamily="34" charset="-122"/>
                <a:ea typeface="微软雅黑" panose="020b0503020204020204" pitchFamily="34" charset="-122"/>
                <a:cs typeface="微软雅黑" panose="020b0503020204020204" pitchFamily="34" charset="-122"/>
              </a:rPr>
              <a:t>请在文中横线处补写恰当的语句，使整段文字意完整连贯，内容贴切，逻辑严密，每处不超过</a:t>
            </a:r>
            <a:r>
              <a:rPr lang="en-US" altLang="zh-CN" sz="2200">
                <a:latin typeface="微软雅黑" panose="020b0503020204020204" pitchFamily="34" charset="-122"/>
                <a:ea typeface="微软雅黑" panose="020b0503020204020204" pitchFamily="34" charset="-122"/>
                <a:cs typeface="微软雅黑" panose="020b0503020204020204" pitchFamily="34" charset="-122"/>
              </a:rPr>
              <a:t>15</a:t>
            </a:r>
            <a:r>
              <a:rPr lang="zh-CN" altLang="zh-CN" sz="2200">
                <a:latin typeface="微软雅黑" panose="020b0503020204020204" pitchFamily="34" charset="-122"/>
                <a:ea typeface="微软雅黑" panose="020b0503020204020204" pitchFamily="34" charset="-122"/>
                <a:cs typeface="微软雅黑" panose="020b0503020204020204" pitchFamily="34" charset="-122"/>
              </a:rPr>
              <a:t>个字。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98195" y="746760"/>
            <a:ext cx="10591800" cy="4929505"/>
          </a:xfrm>
          <a:prstGeom prst="rect">
            <a:avLst/>
          </a:prstGeom>
          <a:noFill/>
          <a:ln w="9525">
            <a:noFill/>
          </a:ln>
        </p:spPr>
        <p:txBody>
          <a:bodyPr wrap="square">
            <a:spAutoFit/>
          </a:bodyPr>
          <a:lstStyle/>
          <a:p>
            <a:pPr indent="558800" algn="just" fontAlgn="ctr">
              <a:lnSpc>
                <a:spcPct val="130000"/>
              </a:lnSpc>
            </a:pPr>
            <a:r>
              <a:rPr lang="zh-CN" altLang="en-US" sz="2200">
                <a:latin typeface="微软雅黑" panose="020b0503020204020204" pitchFamily="34" charset="-122"/>
                <a:ea typeface="微软雅黑" panose="020b0503020204020204" pitchFamily="34" charset="-122"/>
                <a:cs typeface="微软雅黑" panose="020b0503020204020204" pitchFamily="34" charset="-122"/>
              </a:rPr>
              <a:t>【答案】</a:t>
            </a:r>
            <a:r>
              <a:rPr lang="en-US"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①</a:t>
            </a:r>
            <a:r>
              <a:rPr lang="zh-CN"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西方艺术重客观</a:t>
            </a:r>
            <a:r>
              <a:rPr lang="en-US"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②</a:t>
            </a:r>
            <a:r>
              <a:rPr lang="zh-CN"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分为人物、山水、花鸟三大科</a:t>
            </a:r>
            <a:r>
              <a:rPr lang="en-US"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③</a:t>
            </a:r>
            <a:r>
              <a:rPr lang="zh-CN"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人与自然的关系</a:t>
            </a:r>
            <a:r>
              <a:rPr lang="en-US"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p>
          <a:p>
            <a:pPr indent="558800" algn="just" fontAlgn="ctr">
              <a:lnSpc>
                <a:spcPct val="130000"/>
              </a:lnSpc>
            </a:pPr>
            <a:r>
              <a:rPr lang="zh-CN" altLang="en-US" sz="2200" smtClean="0">
                <a:latin typeface="微软雅黑" panose="020b0503020204020204" pitchFamily="34" charset="-122"/>
                <a:ea typeface="微软雅黑" panose="020b0503020204020204" pitchFamily="34" charset="-122"/>
                <a:cs typeface="微软雅黑" panose="020b0503020204020204" pitchFamily="34" charset="-122"/>
              </a:rPr>
              <a:t>【解析】</a:t>
            </a:r>
            <a:r>
              <a:rPr lang="zh-CN" altLang="zh-CN" sz="2200">
                <a:latin typeface="楷体" panose="02010609060101010101" pitchFamily="49" charset="-122"/>
                <a:ea typeface="楷体" panose="02010609060101010101" pitchFamily="49" charset="-122"/>
                <a:cs typeface="楷体" panose="02010609060101010101" pitchFamily="49" charset="-122"/>
              </a:rPr>
              <a:t>第</a:t>
            </a:r>
            <a:r>
              <a:rPr lang="en-US" altLang="zh-CN" sz="2200">
                <a:latin typeface="楷体" panose="02010609060101010101" pitchFamily="49" charset="-122"/>
                <a:ea typeface="楷体" panose="02010609060101010101" pitchFamily="49" charset="-122"/>
                <a:cs typeface="楷体" panose="02010609060101010101" pitchFamily="49" charset="-122"/>
              </a:rPr>
              <a:t>①</a:t>
            </a:r>
            <a:r>
              <a:rPr lang="zh-CN" altLang="zh-CN" sz="2200">
                <a:latin typeface="楷体" panose="02010609060101010101" pitchFamily="49" charset="-122"/>
                <a:ea typeface="楷体" panose="02010609060101010101" pitchFamily="49" charset="-122"/>
                <a:cs typeface="楷体" panose="02010609060101010101" pitchFamily="49" charset="-122"/>
              </a:rPr>
              <a:t>空结合上文</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东方艺术重主观</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判断横线处应该表达为</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西方艺术</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，再根据后文</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表现在绘画上，西洋画重写实，重形似，而中国画重神韵，重意境</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确定，前者为客观写实，后者为主观虚写，从而确定答案：西方艺术重客观。</a:t>
            </a:r>
          </a:p>
          <a:p>
            <a:pPr indent="558800" algn="just" fontAlgn="ctr">
              <a:lnSpc>
                <a:spcPct val="130000"/>
              </a:lnSpc>
            </a:pPr>
            <a:r>
              <a:rPr lang="zh-CN" altLang="zh-CN" sz="2200">
                <a:latin typeface="楷体" panose="02010609060101010101" pitchFamily="49" charset="-122"/>
                <a:ea typeface="楷体" panose="02010609060101010101" pitchFamily="49" charset="-122"/>
                <a:cs typeface="楷体" panose="02010609060101010101" pitchFamily="49" charset="-122"/>
              </a:rPr>
              <a:t>第</a:t>
            </a:r>
            <a:r>
              <a:rPr lang="en-US" altLang="zh-CN" sz="2200">
                <a:latin typeface="楷体" panose="02010609060101010101" pitchFamily="49" charset="-122"/>
                <a:ea typeface="楷体" panose="02010609060101010101" pitchFamily="49" charset="-122"/>
                <a:cs typeface="楷体" panose="02010609060101010101" pitchFamily="49" charset="-122"/>
              </a:rPr>
              <a:t>②</a:t>
            </a:r>
            <a:r>
              <a:rPr lang="zh-CN" altLang="zh-CN" sz="2200">
                <a:latin typeface="楷体" panose="02010609060101010101" pitchFamily="49" charset="-122"/>
                <a:ea typeface="楷体" panose="02010609060101010101" pitchFamily="49" charset="-122"/>
                <a:cs typeface="楷体" panose="02010609060101010101" pitchFamily="49" charset="-122"/>
              </a:rPr>
              <a:t>空先根据段落特点确定属于观点句，总领下文，于是根据后文信息</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这看起来是以题材为标准分类</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即中国画概括了自然和人生三个方面</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人物画表现的是人类社会中人与人之间的关系；山水画表现的是</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；花鸟画</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确定空出应该填写：分为人物、山水、花鸟三大科。</a:t>
            </a:r>
          </a:p>
          <a:p>
            <a:pPr indent="558800" algn="just" fontAlgn="ctr">
              <a:lnSpc>
                <a:spcPct val="130000"/>
              </a:lnSpc>
            </a:pPr>
            <a:r>
              <a:rPr lang="zh-CN" altLang="zh-CN" sz="2200">
                <a:latin typeface="楷体" panose="02010609060101010101" pitchFamily="49" charset="-122"/>
                <a:ea typeface="楷体" panose="02010609060101010101" pitchFamily="49" charset="-122"/>
                <a:cs typeface="楷体" panose="02010609060101010101" pitchFamily="49" charset="-122"/>
              </a:rPr>
              <a:t>第</a:t>
            </a:r>
            <a:r>
              <a:rPr lang="en-US" altLang="zh-CN" sz="2200">
                <a:latin typeface="楷体" panose="02010609060101010101" pitchFamily="49" charset="-122"/>
                <a:ea typeface="楷体" panose="02010609060101010101" pitchFamily="49" charset="-122"/>
                <a:cs typeface="楷体" panose="02010609060101010101" pitchFamily="49" charset="-122"/>
              </a:rPr>
              <a:t>③</a:t>
            </a:r>
            <a:r>
              <a:rPr lang="zh-CN" altLang="zh-CN" sz="2200">
                <a:latin typeface="楷体" panose="02010609060101010101" pitchFamily="49" charset="-122"/>
                <a:ea typeface="楷体" panose="02010609060101010101" pitchFamily="49" charset="-122"/>
                <a:cs typeface="楷体" panose="02010609060101010101" pitchFamily="49" charset="-122"/>
              </a:rPr>
              <a:t>空根据该段分号确定分句间是并列关系，三个层次（人物、山水、花鸟）一一对应，参考人物画的</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人类社会中人与人之间的关系</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，花鸟画的</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大自然的各种生命与人的和谐相处</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，确定</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山水画</a:t>
            </a:r>
            <a:r>
              <a:rPr lang="en-US" altLang="zh-CN" sz="2200">
                <a:latin typeface="楷体" panose="02010609060101010101" pitchFamily="49" charset="-122"/>
                <a:ea typeface="楷体" panose="02010609060101010101" pitchFamily="49" charset="-122"/>
                <a:cs typeface="楷体" panose="02010609060101010101" pitchFamily="49" charset="-122"/>
              </a:rPr>
              <a:t>”</a:t>
            </a:r>
            <a:r>
              <a:rPr lang="zh-CN" altLang="zh-CN" sz="2200">
                <a:latin typeface="楷体" panose="02010609060101010101" pitchFamily="49" charset="-122"/>
                <a:ea typeface="楷体" panose="02010609060101010101" pitchFamily="49" charset="-122"/>
                <a:cs typeface="楷体" panose="02010609060101010101" pitchFamily="49" charset="-122"/>
              </a:rPr>
              <a:t>处答案为：人与自然的关系。</a:t>
            </a:r>
          </a:p>
        </p:txBody>
      </p:sp>
      <p:pic>
        <p:nvPicPr>
          <p:cNvPr id="101" name="New picture"/>
          <p:cNvPicPr/>
          <p:nvPr/>
        </p:nvPicPr>
        <p:blipFill>
          <a:blip r:embed="rId2"/>
          <a:stretch>
            <a:fillRect/>
          </a:stretch>
        </p:blipFill>
        <p:spPr>
          <a:xfrm>
            <a:off x="12293600" y="102235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4501480" y="388620"/>
            <a:ext cx="2484120" cy="585470"/>
          </a:xfrm>
          <a:prstGeom prst="rect">
            <a:avLst/>
          </a:prstGeom>
          <a:solidFill>
            <a:schemeClr val="bg2">
              <a:lumMod val="95000"/>
            </a:schemeClr>
          </a:solidFill>
        </p:spPr>
        <p:style>
          <a:lnRef idx="0">
            <a:schemeClr val="accent5"/>
          </a:lnRef>
          <a:fillRef idx="3">
            <a:schemeClr val="accent5"/>
          </a:fillRef>
          <a:effectRef idx="3">
            <a:schemeClr val="accent5"/>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lvl1pPr algn="l" defTabSz="914400" rtl="0" eaLnBrk="1" latinLnBrk="0" hangingPunct="1">
              <a:lnSpc>
                <a:spcPct val="120000"/>
              </a:lnSpc>
              <a:spcBef>
                <a:spcPct val="0"/>
              </a:spcBef>
              <a:buNone/>
              <a:defRPr sz="4400" kern="1200">
                <a:solidFill>
                  <a:schemeClr val="lt1"/>
                </a:solidFill>
                <a:latin typeface="+mj-lt"/>
                <a:ea typeface="+mj-ea"/>
                <a:cs typeface="+mj-cs"/>
              </a:defRPr>
            </a:lvl1pPr>
          </a:lstStyle>
          <a:p>
            <a:pPr lvl="0" algn="ctr">
              <a:buClrTx/>
              <a:buSzTx/>
              <a:buFontTx/>
            </a:pPr>
            <a:r>
              <a:rPr lang="zh-CN" altLang="en-US" sz="2800">
                <a:solidFill>
                  <a:srgbClr val="FF0000"/>
                </a:solidFill>
                <a:latin typeface="微软雅黑" panose="020b0503020204020204" pitchFamily="34" charset="-122"/>
                <a:ea typeface="微软雅黑" panose="020b0503020204020204" pitchFamily="34" charset="-122"/>
                <a:cs typeface="+mn-cs"/>
                <a:sym typeface="+mn-ea"/>
              </a:rPr>
              <a:t>类别</a:t>
            </a:r>
          </a:p>
        </p:txBody>
      </p:sp>
      <p:sp>
        <p:nvSpPr>
          <p:cNvPr id="5" name="文本框 4"/>
          <p:cNvSpPr txBox="1"/>
          <p:nvPr/>
        </p:nvSpPr>
        <p:spPr>
          <a:xfrm>
            <a:off x="1047750" y="1187450"/>
            <a:ext cx="10548620" cy="1814830"/>
          </a:xfrm>
          <a:prstGeom prst="rect">
            <a:avLst/>
          </a:prstGeom>
          <a:noFill/>
        </p:spPr>
        <p:txBody>
          <a:bodyPr wrap="square" rtlCol="0" anchor="t">
            <a:spAutoFit/>
          </a:bodyPr>
          <a:lstStyle/>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1.引领句</a:t>
            </a:r>
          </a:p>
          <a:p>
            <a:pPr marL="342900" indent="-342900">
              <a:buFont typeface="Arial" panose="020b0604020202020204" pitchFamily="34" charset="0"/>
              <a:buChar char="•"/>
            </a:pPr>
            <a:r>
              <a:rPr lang="zh-CN" altLang="en-US" sz="2800" b="1">
                <a:latin typeface="宋体" panose="02010600030101010101" pitchFamily="2" charset="-122"/>
                <a:ea typeface="宋体" panose="02010600030101010101" pitchFamily="2" charset="-122"/>
                <a:cs typeface="宋体" panose="02010600030101010101" pitchFamily="2" charset="-122"/>
              </a:rPr>
              <a:t>引领句是在一段话或一层意思的开头，往往简明概括。要关注</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引领的内容</a:t>
            </a:r>
            <a:r>
              <a:rPr lang="zh-CN" altLang="en-US" sz="2800" b="1">
                <a:latin typeface="宋体" panose="02010600030101010101" pitchFamily="2" charset="-122"/>
                <a:ea typeface="宋体" panose="02010600030101010101" pitchFamily="2" charset="-122"/>
                <a:cs typeface="宋体" panose="02010600030101010101" pitchFamily="2" charset="-122"/>
              </a:rPr>
              <a:t>，既要看清引领的是一句话，还是若干句话；还要看清</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表述的形式、采用的句式</a:t>
            </a:r>
            <a:r>
              <a:rPr lang="zh-CN" altLang="en-US" sz="2800" b="1">
                <a:latin typeface="宋体" panose="02010600030101010101" pitchFamily="2" charset="-122"/>
                <a:ea typeface="宋体" panose="02010600030101010101" pitchFamily="2" charset="-122"/>
                <a:cs typeface="宋体" panose="02010600030101010101" pitchFamily="2" charset="-122"/>
              </a:rPr>
              <a:t>，乃至</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字数要求</a:t>
            </a:r>
            <a:r>
              <a:rPr lang="zh-CN" altLang="en-US" sz="2800" b="1">
                <a:latin typeface="宋体" panose="02010600030101010101" pitchFamily="2" charset="-122"/>
                <a:ea typeface="宋体" panose="02010600030101010101" pitchFamily="2" charset="-122"/>
                <a:cs typeface="宋体" panose="02010600030101010101" pitchFamily="2" charset="-122"/>
              </a:rPr>
              <a:t>。</a:t>
            </a:r>
          </a:p>
        </p:txBody>
      </p:sp>
      <p:sp>
        <p:nvSpPr>
          <p:cNvPr id="6" name="矩形 5"/>
          <p:cNvSpPr>
            <a:spLocks noChangeAspect="1"/>
          </p:cNvSpPr>
          <p:nvPr/>
        </p:nvSpPr>
        <p:spPr>
          <a:xfrm>
            <a:off x="1254760" y="3002280"/>
            <a:ext cx="10134600" cy="3646170"/>
          </a:xfrm>
          <a:prstGeom prst="rect">
            <a:avLst/>
          </a:prstGeom>
        </p:spPr>
        <p:txBody>
          <a:bodyPr wrap="square">
            <a:spAutoFit/>
          </a:bodyPr>
          <a:lstStyle/>
          <a:p>
            <a:pPr indent="558800" algn="just" defTabSz="914400" fontAlgn="auto">
              <a:lnSpc>
                <a:spcPct val="150000"/>
              </a:lnSpc>
              <a:spcAft>
                <a:spcPct val="0"/>
              </a:spcAft>
              <a:tabLst>
                <a:tab pos="1029335"/>
                <a:tab pos="1850390"/>
                <a:tab pos="2538095"/>
                <a:tab pos="3221990"/>
              </a:tabLst>
            </a:pP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在下面一段文字横线处补写恰当的语句</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使整段文字语意完整连贯</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内容贴切</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逻辑严密。</a:t>
            </a:r>
          </a:p>
          <a:p>
            <a:pPr indent="558800" algn="just" defTabSz="914400" fontAlgn="auto">
              <a:lnSpc>
                <a:spcPct val="150000"/>
              </a:lnSpc>
              <a:spcAft>
                <a:spcPct val="0"/>
              </a:spcAft>
              <a:tabLst>
                <a:tab pos="1029335"/>
                <a:tab pos="1850390"/>
                <a:tab pos="2538095"/>
                <a:tab pos="3221990"/>
              </a:tabLst>
            </a:pP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有人会说</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好像是很主观的感觉</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很难有统一的标准。确实是这样</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每个人对幸福的理解是不一样的。但是</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你若深入地问为什么会不一样</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其实还是有标准的。一个人对幸福的理解</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从大的方面来说</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其实是体现了价值观的</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就是你究竟看重什么。</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 </a:t>
            </a:r>
          </a:p>
          <a:p>
            <a:pPr indent="558800" algn="just" defTabSz="914400" fontAlgn="auto">
              <a:lnSpc>
                <a:spcPct val="150000"/>
              </a:lnSpc>
              <a:spcAft>
                <a:spcPct val="0"/>
              </a:spcAft>
              <a:tabLst>
                <a:tab pos="1029335"/>
                <a:tab pos="1850390"/>
                <a:tab pos="2538095"/>
                <a:tab pos="3221990"/>
              </a:tabLst>
            </a:pPr>
            <a:r>
              <a:rPr lang="zh-CN" altLang="zh-CN" sz="2200">
                <a:solidFill>
                  <a:schemeClr val="tx1"/>
                </a:solidFill>
                <a:latin typeface="Arial" panose="020b0604020202020204" pitchFamily="34" charset="0"/>
                <a:ea typeface="黑体" panose="02010609060101010101" charset="-122"/>
                <a:cs typeface="Times New Roman" panose="02020603050405020304" pitchFamily="18" charset="0"/>
                <a:sym typeface="+mn-ea"/>
              </a:rPr>
              <a:t>【答案</a:t>
            </a:r>
            <a:r>
              <a:rPr lang="zh-CN" altLang="en-US" sz="2200">
                <a:solidFill>
                  <a:schemeClr val="tx1"/>
                </a:solidFill>
                <a:latin typeface="Arial" panose="020b0604020202020204" pitchFamily="34" charset="0"/>
                <a:ea typeface="黑体" panose="02010609060101010101" charset="-122"/>
                <a:cs typeface="Times New Roman" panose="02020603050405020304" pitchFamily="18" charset="0"/>
                <a:sym typeface="+mn-ea"/>
              </a:rPr>
              <a:t>】</a:t>
            </a:r>
            <a:r>
              <a:rPr lang="zh-CN" altLang="zh-CN" sz="2200">
                <a:solidFill>
                  <a:srgbClr val="FF0000"/>
                </a:solidFill>
                <a:latin typeface="Times New Roman" panose="02020603050405020304" pitchFamily="18" charset="0"/>
                <a:cs typeface="Times New Roman" panose="02020603050405020304" pitchFamily="18" charset="0"/>
                <a:sym typeface="+mn-ea"/>
              </a:rPr>
              <a:t>幸福这个东西</a:t>
            </a:r>
            <a:r>
              <a:rPr lang="zh-CN" altLang="zh-CN" sz="2200" smtClean="0">
                <a:solidFill>
                  <a:srgbClr val="FF0000"/>
                </a:solidFill>
                <a:latin typeface="Times New Roman" panose="02020603050405020304" pitchFamily="18" charset="0"/>
                <a:cs typeface="Times New Roman" panose="02020603050405020304" pitchFamily="18" charset="0"/>
                <a:sym typeface="+mn-ea"/>
              </a:rPr>
              <a:t>很难说</a:t>
            </a:r>
            <a:r>
              <a:rPr lang="en-US" altLang="zh-CN" sz="2200" smtClean="0">
                <a:solidFill>
                  <a:srgbClr val="FF0000"/>
                </a:solidFill>
                <a:latin typeface="Times New Roman" panose="02020603050405020304" pitchFamily="18" charset="0"/>
                <a:cs typeface="Times New Roman" panose="02020603050405020304" pitchFamily="18" charset="0"/>
                <a:sym typeface="+mn-ea"/>
              </a:rPr>
              <a:t> </a:t>
            </a:r>
            <a:endParaRPr lang="en-US" altLang="zh-CN" sz="2200" smtClean="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1096010" y="748665"/>
            <a:ext cx="10241915" cy="5581650"/>
          </a:xfrm>
          <a:prstGeom prst="rect">
            <a:avLst/>
          </a:prstGeom>
        </p:spPr>
        <p:txBody>
          <a:bodyPr wrap="square">
            <a:spAutoFit/>
          </a:bodyPr>
          <a:lstStyle/>
          <a:p>
            <a:pPr algn="l" defTabSz="914400" fontAlgn="auto">
              <a:lnSpc>
                <a:spcPct val="100000"/>
              </a:lnSpc>
              <a:buClrTx/>
              <a:buSzTx/>
              <a:buFontTx/>
            </a:pP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2.总括句</a:t>
            </a:r>
          </a:p>
          <a:p>
            <a:pPr marL="342900" indent="-342900" algn="just" defTabSz="914400" fontAlgn="auto">
              <a:lnSpc>
                <a:spcPct val="130000"/>
              </a:lnSpc>
              <a:spcAft>
                <a:spcPct val="0"/>
              </a:spcAft>
              <a:buFont typeface="Arial" panose="020b0604020202020204" pitchFamily="34" charset="0"/>
              <a:buChar char="•"/>
              <a:tabLst>
                <a:tab pos="1029335"/>
                <a:tab pos="1850390"/>
                <a:tab pos="2538095"/>
                <a:tab pos="3221990"/>
              </a:tabLst>
            </a:pPr>
            <a:r>
              <a:rPr lang="zh-CN" altLang="zh-CN" sz="2400" b="1">
                <a:solidFill>
                  <a:srgbClr val="000000"/>
                </a:solidFill>
                <a:latin typeface="宋体" panose="02010600030101010101" pitchFamily="2" charset="-122"/>
                <a:ea typeface="宋体" panose="02010600030101010101" pitchFamily="2" charset="-122"/>
                <a:cs typeface="微软雅黑" panose="020b0503020204020204" pitchFamily="34" charset="-122"/>
              </a:rPr>
              <a:t>用在一段文字前面</a:t>
            </a:r>
            <a:r>
              <a:rPr lang="en-US" altLang="zh-CN" sz="2400" b="1">
                <a:solidFill>
                  <a:srgbClr val="000000"/>
                </a:solidFill>
                <a:latin typeface="宋体" panose="02010600030101010101" pitchFamily="2" charset="-122"/>
                <a:ea typeface="宋体" panose="02010600030101010101" pitchFamily="2" charset="-122"/>
                <a:cs typeface="微软雅黑" panose="020b0503020204020204" pitchFamily="34" charset="-122"/>
              </a:rPr>
              <a:t>，</a:t>
            </a:r>
            <a:r>
              <a:rPr lang="zh-CN" altLang="zh-CN" sz="2400" b="1">
                <a:solidFill>
                  <a:srgbClr val="000000"/>
                </a:solidFill>
                <a:latin typeface="宋体" panose="02010600030101010101" pitchFamily="2" charset="-122"/>
                <a:ea typeface="宋体" panose="02010600030101010101" pitchFamily="2" charset="-122"/>
                <a:cs typeface="微软雅黑" panose="020b0503020204020204" pitchFamily="34" charset="-122"/>
              </a:rPr>
              <a:t>用来总说下文的语句</a:t>
            </a:r>
            <a:r>
              <a:rPr lang="en-US" altLang="zh-CN" sz="2400" b="1">
                <a:solidFill>
                  <a:srgbClr val="000000"/>
                </a:solidFill>
                <a:latin typeface="宋体" panose="02010600030101010101" pitchFamily="2" charset="-122"/>
                <a:ea typeface="宋体" panose="02010600030101010101" pitchFamily="2" charset="-122"/>
                <a:cs typeface="微软雅黑" panose="020b0503020204020204" pitchFamily="34" charset="-122"/>
              </a:rPr>
              <a:t>，</a:t>
            </a:r>
            <a:r>
              <a:rPr lang="zh-CN" altLang="zh-CN" sz="2400" b="1">
                <a:solidFill>
                  <a:srgbClr val="000000"/>
                </a:solidFill>
                <a:latin typeface="宋体" panose="02010600030101010101" pitchFamily="2" charset="-122"/>
                <a:ea typeface="宋体" panose="02010600030101010101" pitchFamily="2" charset="-122"/>
                <a:cs typeface="微软雅黑" panose="020b0503020204020204" pitchFamily="34" charset="-122"/>
              </a:rPr>
              <a:t>往往具有高度的概括性。关注</a:t>
            </a:r>
            <a:r>
              <a:rPr lang="zh-CN" altLang="zh-CN" sz="2800" b="1">
                <a:solidFill>
                  <a:srgbClr val="FF0000"/>
                </a:solidFill>
                <a:latin typeface="宋体" panose="02010600030101010101" pitchFamily="2" charset="-122"/>
                <a:ea typeface="宋体" panose="02010600030101010101" pitchFamily="2" charset="-122"/>
                <a:cs typeface="微软雅黑" panose="020b0503020204020204" pitchFamily="34" charset="-122"/>
              </a:rPr>
              <a:t>总括的区间</a:t>
            </a:r>
            <a:r>
              <a:rPr lang="en-US" altLang="zh-CN" sz="2400" b="1">
                <a:solidFill>
                  <a:srgbClr val="000000"/>
                </a:solidFill>
                <a:latin typeface="宋体" panose="02010600030101010101" pitchFamily="2" charset="-122"/>
                <a:ea typeface="宋体" panose="02010600030101010101" pitchFamily="2" charset="-122"/>
                <a:cs typeface="微软雅黑" panose="020b0503020204020204" pitchFamily="34" charset="-122"/>
              </a:rPr>
              <a:t>，</a:t>
            </a:r>
            <a:r>
              <a:rPr lang="zh-CN" altLang="zh-CN" sz="2400" b="1">
                <a:solidFill>
                  <a:srgbClr val="000000"/>
                </a:solidFill>
                <a:latin typeface="宋体" panose="02010600030101010101" pitchFamily="2" charset="-122"/>
                <a:ea typeface="宋体" panose="02010600030101010101" pitchFamily="2" charset="-122"/>
                <a:cs typeface="微软雅黑" panose="020b0503020204020204" pitchFamily="34" charset="-122"/>
              </a:rPr>
              <a:t>把握其内容要点。</a:t>
            </a:r>
          </a:p>
          <a:p>
            <a:pPr marL="342900" indent="-342900" algn="just" defTabSz="914400" fontAlgn="auto">
              <a:lnSpc>
                <a:spcPct val="130000"/>
              </a:lnSpc>
              <a:spcAft>
                <a:spcPct val="0"/>
              </a:spcAft>
              <a:tabLst>
                <a:tab pos="1029335"/>
                <a:tab pos="1850390"/>
                <a:tab pos="2538095"/>
                <a:tab pos="3221990"/>
              </a:tabLst>
            </a:pPr>
            <a:r>
              <a:rPr lang="zh-CN" altLang="zh-CN" sz="2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在下面一段文字横线处补写恰当的语句</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使整段文字语意完整连贯</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内容贴切</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逻辑严密。</a:t>
            </a:r>
          </a:p>
          <a:p>
            <a:pPr indent="558800" algn="just" defTabSz="914400" fontAlgn="auto">
              <a:lnSpc>
                <a:spcPct val="130000"/>
              </a:lnSpc>
              <a:spcAft>
                <a:spcPct val="0"/>
              </a:spcAft>
              <a:tabLst>
                <a:tab pos="1029335"/>
                <a:tab pos="1850390"/>
                <a:tab pos="2538095"/>
                <a:tab pos="3221990"/>
              </a:tabLst>
            </a:pP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考古资料证明</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。北京山顶洞人就已经产生了原始的鬼魂崇拜意识。考古发现</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山顶洞穴遗址内人的骨骼的旁边有赤铁矿石粉粒遗存。将红色的粉粒撒在死者的身上</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显然是出于某种特定的用意</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或表示哀痛</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或表示怀念</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抑或表示驱邪避害。这表明这一时期的原始人类已经对死去的同伴产生了或敬或畏的情感</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萌发了人死后有鬼魂存在的意识</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这无疑是一种最原始的祭祀方式。</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 </a:t>
            </a:r>
          </a:p>
          <a:p>
            <a:pPr indent="558800" algn="just" defTabSz="914400" fontAlgn="auto">
              <a:lnSpc>
                <a:spcPct val="130000"/>
              </a:lnSpc>
              <a:spcAft>
                <a:spcPct val="0"/>
              </a:spcAft>
              <a:tabLst>
                <a:tab pos="1029335"/>
                <a:tab pos="1850390"/>
                <a:tab pos="2538095"/>
                <a:tab pos="3221990"/>
              </a:tabLst>
            </a:pPr>
            <a:endParaRPr lang="en-US" altLang="zh-CN" sz="22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558800" algn="just" defTabSz="914400" fontAlgn="auto">
              <a:lnSpc>
                <a:spcPct val="130000"/>
              </a:lnSpc>
              <a:spcAft>
                <a:spcPct val="0"/>
              </a:spcAft>
              <a:tabLst>
                <a:tab pos="1029335"/>
                <a:tab pos="1850390"/>
                <a:tab pos="2538095"/>
                <a:tab pos="3221990"/>
              </a:tabLst>
            </a:pPr>
            <a:r>
              <a:rPr lang="zh-CN" altLang="zh-CN" sz="2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【答案】</a:t>
            </a:r>
            <a:r>
              <a:rPr lang="zh-CN"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祭祀最早产生于远古</a:t>
            </a:r>
            <a:r>
              <a:rPr lang="zh-CN" altLang="zh-CN" sz="22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时期</a:t>
            </a:r>
            <a:r>
              <a:rPr lang="en-US" altLang="zh-CN" sz="22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200" smtClean="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wipe(down)">
                                      <p:cBhvr>
                                        <p:cTn id="20" dur="500"/>
                                        <p:tgtEl>
                                          <p:spTgt spid="5">
                                            <p:txEl>
                                              <p:pRg st="3" end="3"/>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Effect transition="in" filter="wipe(down)">
                                      <p:cBhvr>
                                        <p:cTn id="23"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787400" y="904240"/>
            <a:ext cx="10915650" cy="5289550"/>
          </a:xfrm>
          <a:prstGeom prst="rect">
            <a:avLst/>
          </a:prstGeom>
        </p:spPr>
        <p:txBody>
          <a:bodyPr wrap="square">
            <a:spAutoFit/>
          </a:bodyPr>
          <a:lstStyle/>
          <a:p>
            <a:pPr indent="711200" algn="just" defTabSz="914400" fontAlgn="auto">
              <a:lnSpc>
                <a:spcPct val="130000"/>
              </a:lnSpc>
              <a:spcAft>
                <a:spcPct val="0"/>
              </a:spcAft>
              <a:tabLst>
                <a:tab pos="1029335"/>
                <a:tab pos="1850390"/>
                <a:tab pos="2538095"/>
                <a:tab pos="3221990"/>
              </a:tabLs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过渡句</a:t>
            </a:r>
          </a:p>
          <a:p>
            <a:pPr indent="685800" algn="just" defTabSz="914400" fontAlgn="auto">
              <a:lnSpc>
                <a:spcPct val="130000"/>
              </a:lnSpc>
              <a:spcAft>
                <a:spcPct val="0"/>
              </a:spcAft>
              <a:tabLst>
                <a:tab pos="1029335"/>
                <a:tab pos="1850390"/>
                <a:tab pos="2538095"/>
                <a:tab pos="3221990"/>
              </a:tabLst>
            </a:pPr>
            <a:r>
              <a:rPr lang="zh-CN" altLang="zh-CN" sz="2800" b="1" spc="-100">
                <a:solidFill>
                  <a:srgbClr val="000000"/>
                </a:solidFill>
                <a:uFillTx/>
                <a:latin typeface="宋体" panose="02010600030101010101" pitchFamily="2" charset="-122"/>
                <a:ea typeface="宋体" panose="02010600030101010101" pitchFamily="2" charset="-122"/>
                <a:cs typeface="宋体" panose="02010600030101010101" pitchFamily="2" charset="-122"/>
              </a:rPr>
              <a:t>要注意</a:t>
            </a:r>
            <a:r>
              <a:rPr lang="zh-CN" altLang="zh-CN" sz="2800" b="1" spc="-100">
                <a:solidFill>
                  <a:srgbClr val="FF0000"/>
                </a:solidFill>
                <a:uFillTx/>
                <a:latin typeface="宋体" panose="02010600030101010101" pitchFamily="2" charset="-122"/>
                <a:ea typeface="宋体" panose="02010600030101010101" pitchFamily="2" charset="-122"/>
                <a:cs typeface="宋体" panose="02010600030101010101" pitchFamily="2" charset="-122"/>
              </a:rPr>
              <a:t>内容上的前后关联、结构上的承前启后</a:t>
            </a:r>
            <a:r>
              <a:rPr lang="en-US" altLang="zh-CN" sz="2800" b="1" spc="-100">
                <a:solidFill>
                  <a:srgbClr val="000000"/>
                </a:solidFill>
                <a:uFillTx/>
                <a:latin typeface="宋体" panose="02010600030101010101" pitchFamily="2" charset="-122"/>
                <a:ea typeface="宋体" panose="02010600030101010101" pitchFamily="2" charset="-122"/>
                <a:cs typeface="宋体" panose="02010600030101010101" pitchFamily="2" charset="-122"/>
              </a:rPr>
              <a:t>，</a:t>
            </a:r>
            <a:r>
              <a:rPr lang="zh-CN" altLang="zh-CN" sz="2800" b="1" spc="-100">
                <a:solidFill>
                  <a:srgbClr val="000000"/>
                </a:solidFill>
                <a:uFillTx/>
                <a:latin typeface="宋体" panose="02010600030101010101" pitchFamily="2" charset="-122"/>
                <a:ea typeface="宋体" panose="02010600030101010101" pitchFamily="2" charset="-122"/>
                <a:cs typeface="宋体" panose="02010600030101010101" pitchFamily="2" charset="-122"/>
              </a:rPr>
              <a:t>恰当地使用各种</a:t>
            </a:r>
            <a:r>
              <a:rPr lang="zh-CN" altLang="zh-CN" sz="2800" b="1" spc="-100">
                <a:solidFill>
                  <a:srgbClr val="FF0000"/>
                </a:solidFill>
                <a:uFillTx/>
                <a:latin typeface="宋体" panose="02010600030101010101" pitchFamily="2" charset="-122"/>
                <a:ea typeface="宋体" panose="02010600030101010101" pitchFamily="2" charset="-122"/>
                <a:cs typeface="宋体" panose="02010600030101010101" pitchFamily="2" charset="-122"/>
              </a:rPr>
              <a:t>连词和关联词</a:t>
            </a:r>
            <a:r>
              <a:rPr lang="zh-CN" altLang="zh-CN" sz="2800" b="1" spc="-100">
                <a:solidFill>
                  <a:srgbClr val="000000"/>
                </a:solidFill>
                <a:uFillTx/>
                <a:latin typeface="宋体" panose="02010600030101010101" pitchFamily="2" charset="-122"/>
                <a:ea typeface="宋体" panose="02010600030101010101" pitchFamily="2" charset="-122"/>
                <a:cs typeface="宋体" panose="02010600030101010101" pitchFamily="2" charset="-122"/>
              </a:rPr>
              <a:t>语。</a:t>
            </a:r>
          </a:p>
          <a:p>
            <a:pPr indent="558800" algn="just" defTabSz="914400" fontAlgn="auto">
              <a:lnSpc>
                <a:spcPct val="130000"/>
              </a:lnSpc>
              <a:spcAft>
                <a:spcPct val="0"/>
              </a:spcAft>
              <a:tabLst>
                <a:tab pos="1029335"/>
                <a:tab pos="1850390"/>
                <a:tab pos="2538095"/>
                <a:tab pos="3221990"/>
              </a:tabLst>
            </a:pP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在下面一段文字横线处补写恰当的语句</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使整段文字语意完整连贯</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内容贴切</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逻辑严密。</a:t>
            </a:r>
          </a:p>
          <a:p>
            <a:pPr indent="558800" defTabSz="914400" fontAlgn="auto">
              <a:lnSpc>
                <a:spcPct val="130000"/>
              </a:lnSpc>
              <a:spcAft>
                <a:spcPct val="0"/>
              </a:spcAft>
              <a:tabLst>
                <a:tab pos="1029335"/>
                <a:tab pos="1850390"/>
                <a:tab pos="2538095"/>
                <a:tab pos="3221990"/>
              </a:tabLst>
            </a:pP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中国历代的治国思想向来以倡导节俭为正途</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这显然是长期短缺经济的必然产物。</a:t>
            </a:r>
            <a:r>
              <a:rPr lang="zh-CN"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r>
              <a:rPr lang="en-US"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r>
              <a:rPr lang="zh-CN"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r>
              <a:rPr lang="en-US"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在管仲看来</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大家都不消费</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就会造成商品流通的减少</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从而妨碍生产营利的活动</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故曰</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伤事</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。要如何才能推动消费</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他的答案是</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多多消费</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甚至无比奢侈地去消费。</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 </a:t>
            </a:r>
          </a:p>
          <a:p>
            <a:pPr indent="558800" defTabSz="914400" fontAlgn="auto">
              <a:lnSpc>
                <a:spcPct val="130000"/>
              </a:lnSpc>
              <a:spcAft>
                <a:spcPct val="0"/>
              </a:spcAft>
              <a:tabLst>
                <a:tab pos="1029335"/>
                <a:tab pos="1850390"/>
                <a:tab pos="2538095"/>
                <a:tab pos="3221990"/>
              </a:tabLst>
            </a:pPr>
            <a:endPar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indent="558800" algn="just" defTabSz="914400" fontAlgn="auto">
              <a:lnSpc>
                <a:spcPct val="130000"/>
              </a:lnSpc>
              <a:spcAft>
                <a:spcPct val="0"/>
              </a:spcAft>
              <a:tabLst>
                <a:tab pos="1029335"/>
                <a:tab pos="1850390"/>
                <a:tab pos="2538095"/>
                <a:tab pos="3221990"/>
              </a:tabLst>
            </a:pPr>
            <a:r>
              <a:rPr lang="zh-CN" altLang="zh-CN" sz="2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【答案】</a:t>
            </a:r>
            <a:r>
              <a:rPr lang="zh-CN"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管仲却提出</a:t>
            </a:r>
            <a:r>
              <a:rPr lang="en-US"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俭则伤事</a:t>
            </a:r>
            <a:r>
              <a:rPr lang="en-US"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zh-CN" altLang="zh-CN" sz="22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观点</a:t>
            </a:r>
            <a:endParaRPr lang="zh-CN" altLang="zh-CN" sz="2200" smtClean="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ox(in)">
                                      <p:cBhvr>
                                        <p:cTn id="17" dur="2000"/>
                                        <p:tgtEl>
                                          <p:spTgt spid="5">
                                            <p:txEl>
                                              <p:pRg st="2" end="2"/>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box(in)">
                                      <p:cBhvr>
                                        <p:cTn id="20" dur="2000"/>
                                        <p:tgtEl>
                                          <p:spTgt spid="5">
                                            <p:txEl>
                                              <p:pRg st="3" end="3"/>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 calcmode="lin" valueType="num">
                                      <p:cBhvr additive="base">
                                        <p:cTn id="2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803910" y="433705"/>
            <a:ext cx="10583545" cy="5608955"/>
          </a:xfrm>
          <a:prstGeom prst="rect">
            <a:avLst/>
          </a:prstGeom>
        </p:spPr>
        <p:txBody>
          <a:bodyPr wrap="square">
            <a:spAutoFit/>
          </a:bodyPr>
          <a:lstStyle/>
          <a:p>
            <a:pPr indent="711200" algn="just" defTabSz="914400" fontAlgn="auto">
              <a:lnSpc>
                <a:spcPct val="130000"/>
              </a:lnSpc>
              <a:spcAft>
                <a:spcPct val="0"/>
              </a:spcAft>
              <a:tabLst>
                <a:tab pos="1029335"/>
                <a:tab pos="1850390"/>
                <a:tab pos="2538095"/>
                <a:tab pos="3221990"/>
              </a:tabLs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zh-CN"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展开句</a:t>
            </a:r>
          </a:p>
          <a:p>
            <a:pPr indent="609600" algn="just" defTabSz="914400" fontAlgn="auto">
              <a:lnSpc>
                <a:spcPct val="130000"/>
              </a:lnSpc>
              <a:spcAft>
                <a:spcPct val="0"/>
              </a:spcAft>
              <a:tabLst>
                <a:tab pos="1029335"/>
                <a:tab pos="1850390"/>
                <a:tab pos="2538095"/>
                <a:tab pos="3221990"/>
              </a:tabLst>
            </a:pPr>
            <a:r>
              <a:rPr lang="zh-CN"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一个句子展开说明或论述</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前半句已有</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要求接着往下写</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要写的句子就是展开句。多出现在同一个句子的上半句或下半句中</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通常是并列关系复句的另一半、条件关系复句的</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条件</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或</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结果</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等。</a:t>
            </a:r>
          </a:p>
          <a:p>
            <a:pPr indent="558800" algn="just" defTabSz="914400" fontAlgn="auto">
              <a:lnSpc>
                <a:spcPct val="130000"/>
              </a:lnSpc>
              <a:spcAft>
                <a:spcPct val="0"/>
              </a:spcAft>
              <a:tabLst>
                <a:tab pos="1029335"/>
                <a:tab pos="1850390"/>
                <a:tab pos="2538095"/>
                <a:tab pos="3221990"/>
              </a:tabLst>
            </a:pP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在下面一段文字横线处补写恰当的语句</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使整段文字语意完整连贯</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内容贴切</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逻辑严密。</a:t>
            </a:r>
          </a:p>
          <a:p>
            <a:pPr indent="558800" algn="just" defTabSz="914400" fontAlgn="auto">
              <a:lnSpc>
                <a:spcPct val="130000"/>
              </a:lnSpc>
              <a:spcAft>
                <a:spcPct val="0"/>
              </a:spcAft>
              <a:tabLst>
                <a:tab pos="1029335"/>
                <a:tab pos="1850390"/>
                <a:tab pos="2538095"/>
                <a:tab pos="3221990"/>
              </a:tabLst>
            </a:pP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汉字具有多种特性和作用</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工具性是其最根本的属性。创造工具要创新</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r>
              <a:rPr lang="en-US"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人们在使用汉字中也在改变着汉字。祖先造字遵循一定的规律和原则</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但造字要考虑到识字、写字</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考虑到实际运用。首创者不可能考虑周全</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一步到位</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后来者可以继续改进提高。</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 </a:t>
            </a:r>
          </a:p>
          <a:p>
            <a:pPr indent="558800" algn="just" defTabSz="914400" fontAlgn="auto">
              <a:lnSpc>
                <a:spcPct val="130000"/>
              </a:lnSpc>
              <a:spcAft>
                <a:spcPct val="0"/>
              </a:spcAft>
              <a:tabLst>
                <a:tab pos="1029335"/>
                <a:tab pos="1850390"/>
                <a:tab pos="2538095"/>
                <a:tab pos="3221990"/>
              </a:tabLst>
            </a:pPr>
            <a:endParaRPr lang="zh-CN" altLang="zh-CN" sz="2200">
              <a:solidFill>
                <a:srgbClr val="000000"/>
              </a:solidFill>
              <a:effectLst/>
              <a:latin typeface="楷体" panose="02010609060101010101" pitchFamily="49" charset="-122"/>
              <a:ea typeface="楷体" panose="02010609060101010101" pitchFamily="49" charset="-122"/>
              <a:cs typeface="楷体" panose="02010609060101010101" pitchFamily="49" charset="-122"/>
            </a:endParaRPr>
          </a:p>
          <a:p>
            <a:pPr indent="558800" algn="just" defTabSz="914400" fontAlgn="auto">
              <a:lnSpc>
                <a:spcPct val="130000"/>
              </a:lnSpc>
              <a:spcAft>
                <a:spcPct val="0"/>
              </a:spcAft>
              <a:tabLst>
                <a:tab pos="1029335"/>
                <a:tab pos="1850390"/>
                <a:tab pos="2538095"/>
                <a:tab pos="3221990"/>
              </a:tabLst>
            </a:pPr>
            <a:r>
              <a:rPr lang="zh-CN" altLang="zh-CN" sz="2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【答案】</a:t>
            </a:r>
            <a:r>
              <a:rPr lang="zh-CN"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使用工具也要</a:t>
            </a:r>
            <a:r>
              <a:rPr lang="zh-CN" altLang="zh-CN" sz="22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创新</a:t>
            </a:r>
            <a:r>
              <a:rPr lang="en-US" altLang="zh-CN" sz="22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200" smtClean="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 calcmode="lin" valueType="num">
                                      <p:cBhvr additive="base">
                                        <p:cTn id="2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 calcmode="lin" valueType="num">
                                      <p:cBhvr additive="base">
                                        <p:cTn id="2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984885" y="863600"/>
            <a:ext cx="10740390" cy="5130165"/>
          </a:xfrm>
          <a:prstGeom prst="rect">
            <a:avLst/>
          </a:prstGeom>
        </p:spPr>
        <p:txBody>
          <a:bodyPr wrap="square">
            <a:spAutoFit/>
          </a:bodyPr>
          <a:lstStyle/>
          <a:p>
            <a:pPr indent="711200" algn="just" defTabSz="914400" fontAlgn="auto">
              <a:lnSpc>
                <a:spcPct val="110000"/>
              </a:lnSpc>
              <a:spcAft>
                <a:spcPct val="0"/>
              </a:spcAft>
              <a:tabLst>
                <a:tab pos="1029335"/>
                <a:tab pos="1850390"/>
                <a:tab pos="2538095"/>
                <a:tab pos="3221990"/>
              </a:tabLs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5.</a:t>
            </a:r>
            <a:r>
              <a:rPr lang="zh-CN"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总结句</a:t>
            </a:r>
          </a:p>
          <a:p>
            <a:pPr indent="609600" algn="just" defTabSz="914400" fontAlgn="auto">
              <a:lnSpc>
                <a:spcPct val="110000"/>
              </a:lnSpc>
              <a:spcAft>
                <a:spcPct val="0"/>
              </a:spcAft>
              <a:tabLst>
                <a:tab pos="1029335"/>
                <a:tab pos="1850390"/>
                <a:tab pos="2538095"/>
                <a:tab pos="3221990"/>
              </a:tabLst>
            </a:pPr>
            <a:r>
              <a:rPr lang="zh-CN"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是对前文进行概括总结的语句</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一般处在段</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篇</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末。</a:t>
            </a:r>
            <a:r>
              <a:rPr lang="zh-CN"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其作用为</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总结上文</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点明中心</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升华情感</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深化主题。首先</a:t>
            </a:r>
            <a:r>
              <a:rPr lang="zh-CN"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要辨清位置</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明确区间</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然后用简洁的语言表述。</a:t>
            </a:r>
          </a:p>
          <a:p>
            <a:pPr indent="558800" algn="just" defTabSz="914400" fontAlgn="auto">
              <a:lnSpc>
                <a:spcPct val="110000"/>
              </a:lnSpc>
              <a:spcAft>
                <a:spcPct val="0"/>
              </a:spcAft>
              <a:tabLst>
                <a:tab pos="1029335"/>
                <a:tab pos="1850390"/>
                <a:tab pos="2538095"/>
                <a:tab pos="3221990"/>
              </a:tabLst>
            </a:pP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在下面一段文字横线处补写恰当的语句</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使整段文字语意完整连贯</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内容贴切</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逻辑严密。</a:t>
            </a:r>
          </a:p>
          <a:p>
            <a:pPr indent="558800" algn="just" defTabSz="914400" fontAlgn="auto">
              <a:lnSpc>
                <a:spcPct val="110000"/>
              </a:lnSpc>
              <a:spcAft>
                <a:spcPct val="0"/>
              </a:spcAft>
              <a:tabLst>
                <a:tab pos="1029335"/>
                <a:tab pos="1850390"/>
                <a:tab pos="2538095"/>
                <a:tab pos="3221990"/>
              </a:tabLst>
            </a:pP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很多人都在读书</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但未必谁都能把书读好。书读不好的原因之一是这个人的书读得全然没有个性。其实</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读书也有一个拒绝媚俗的问题。除了一些大家都应该读的基本书外</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一个人读书应有自己的选择。做人忌雷同</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一个没有个性的人一定是一个索然无味的家伙</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作文忌雷同</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写得似曾相识的文章也就失去了存在的意义</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读书也忌雷同</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读雷同的书将导致个性的匮乏。因此</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 </a:t>
            </a:r>
          </a:p>
          <a:p>
            <a:pPr indent="558800" algn="just" defTabSz="914400" fontAlgn="auto">
              <a:lnSpc>
                <a:spcPct val="110000"/>
              </a:lnSpc>
              <a:spcAft>
                <a:spcPct val="0"/>
              </a:spcAft>
              <a:tabLst>
                <a:tab pos="1029335"/>
                <a:tab pos="1850390"/>
                <a:tab pos="2538095"/>
                <a:tab pos="3221990"/>
              </a:tabLst>
            </a:pPr>
            <a:endPar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indent="558800" algn="just" defTabSz="914400" fontAlgn="auto">
              <a:lnSpc>
                <a:spcPct val="110000"/>
              </a:lnSpc>
              <a:spcAft>
                <a:spcPct val="0"/>
              </a:spcAft>
              <a:tabLst>
                <a:tab pos="1029335"/>
                <a:tab pos="1850390"/>
                <a:tab pos="2538095"/>
                <a:tab pos="3221990"/>
              </a:tabLst>
            </a:pPr>
            <a:r>
              <a:rPr lang="zh-CN" altLang="zh-CN" sz="2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【答案】</a:t>
            </a:r>
            <a:r>
              <a:rPr lang="zh-CN"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聪明人读书不盲从</a:t>
            </a:r>
            <a:r>
              <a:rPr lang="en-US"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有</a:t>
            </a:r>
            <a:r>
              <a:rPr lang="zh-CN" altLang="zh-CN" sz="22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个性</a:t>
            </a:r>
            <a:r>
              <a:rPr lang="en-US" altLang="zh-CN" sz="22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200" smtClean="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 calcmode="lin" valueType="num">
                                      <p:cBhvr additive="base">
                                        <p:cTn id="2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 calcmode="lin" valueType="num">
                                      <p:cBhvr additive="base">
                                        <p:cTn id="2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923925" y="1137285"/>
            <a:ext cx="10603230" cy="5209540"/>
          </a:xfrm>
          <a:prstGeom prst="rect">
            <a:avLst/>
          </a:prstGeom>
        </p:spPr>
        <p:txBody>
          <a:bodyPr wrap="square">
            <a:spAutoFit/>
          </a:bodyPr>
          <a:lstStyle/>
          <a:p>
            <a:pPr indent="812800" algn="just" defTabSz="914400" fontAlgn="auto">
              <a:lnSpc>
                <a:spcPct val="130000"/>
              </a:lnSpc>
              <a:spcAft>
                <a:spcPct val="0"/>
              </a:spcAft>
              <a:tabLst>
                <a:tab pos="1029335"/>
                <a:tab pos="1850390"/>
                <a:tab pos="2538095"/>
                <a:tab pos="3221990"/>
              </a:tabLst>
            </a:pP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阅读</a:t>
            </a: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把握语段的语意和逻辑关系</a:t>
            </a:r>
          </a:p>
          <a:p>
            <a:pPr marL="457200" indent="-457200" algn="just" defTabSz="914400" fontAlgn="auto">
              <a:lnSpc>
                <a:spcPct val="130000"/>
              </a:lnSpc>
              <a:spcAft>
                <a:spcPct val="0"/>
              </a:spcAft>
              <a:buFont typeface="Wingdings" panose="05000000000000000000" charset="0"/>
              <a:buChar char="Ø"/>
              <a:tabLst>
                <a:tab pos="1029335"/>
                <a:tab pos="1850390"/>
                <a:tab pos="2538095"/>
                <a:tab pos="3221990"/>
              </a:tabLst>
            </a:pPr>
            <a:r>
              <a:rPr lang="zh-CN" altLang="zh-CN" sz="2800" b="1">
                <a:solidFill>
                  <a:schemeClr val="accent1">
                    <a:lumMod val="75000"/>
                  </a:schemeClr>
                </a:solidFill>
                <a:latin typeface="宋体" panose="02010600030101010101" pitchFamily="2" charset="-122"/>
                <a:ea typeface="宋体" panose="02010600030101010101" pitchFamily="2" charset="-122"/>
                <a:cs typeface="微软雅黑" panose="020b0503020204020204" pitchFamily="34" charset="-122"/>
              </a:rPr>
              <a:t>语段性质</a:t>
            </a:r>
            <a:r>
              <a:rPr lang="en-US"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a:t>
            </a:r>
            <a:r>
              <a:rPr lang="zh-CN"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基本是记叙性语段、说明性语段、议论性语段。</a:t>
            </a:r>
          </a:p>
          <a:p>
            <a:pPr marL="457200" indent="-457200" algn="just" defTabSz="914400" fontAlgn="auto">
              <a:lnSpc>
                <a:spcPct val="130000"/>
              </a:lnSpc>
              <a:spcAft>
                <a:spcPct val="0"/>
              </a:spcAft>
              <a:buFont typeface="Wingdings" panose="05000000000000000000" charset="0"/>
              <a:buChar char="Ø"/>
              <a:tabLst>
                <a:tab pos="1029335"/>
                <a:tab pos="1850390"/>
                <a:tab pos="2538095"/>
                <a:tab pos="3221990"/>
              </a:tabLst>
            </a:pPr>
            <a:r>
              <a:rPr lang="zh-CN" altLang="zh-CN" sz="2800" b="1">
                <a:solidFill>
                  <a:schemeClr val="accent1">
                    <a:lumMod val="75000"/>
                  </a:schemeClr>
                </a:solidFill>
                <a:latin typeface="宋体" panose="02010600030101010101" pitchFamily="2" charset="-122"/>
                <a:ea typeface="宋体" panose="02010600030101010101" pitchFamily="2" charset="-122"/>
                <a:cs typeface="微软雅黑" panose="020b0503020204020204" pitchFamily="34" charset="-122"/>
              </a:rPr>
              <a:t>语段结构</a:t>
            </a:r>
            <a:r>
              <a:rPr lang="en-US"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a:t>
            </a:r>
            <a:r>
              <a:rPr lang="zh-CN"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多数可以分为起始、展开、过渡、结束四部分。起始部分一般提出话题中心</a:t>
            </a:r>
            <a:r>
              <a:rPr lang="en-US"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a:t>
            </a:r>
            <a:r>
              <a:rPr lang="zh-CN"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展开部分展开话题、叙述主要语义</a:t>
            </a:r>
            <a:r>
              <a:rPr lang="en-US"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a:t>
            </a:r>
            <a:r>
              <a:rPr lang="zh-CN"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过渡部分承上启下</a:t>
            </a:r>
            <a:r>
              <a:rPr lang="en-US"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a:t>
            </a:r>
            <a:r>
              <a:rPr lang="zh-CN"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结束部分归纳全段、呼应话题或中心</a:t>
            </a:r>
            <a:r>
              <a:rPr lang="en-US"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a:t>
            </a:r>
            <a:r>
              <a:rPr lang="zh-CN"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由此形成了内部结构的总分总关系。除这种较为典型的结构关系外</a:t>
            </a:r>
            <a:r>
              <a:rPr lang="en-US"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a:t>
            </a:r>
            <a:r>
              <a:rPr lang="zh-CN"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rPr>
              <a:t>还有总分、分总、并列等关系。</a:t>
            </a:r>
          </a:p>
          <a:p>
            <a:pPr marL="457200" indent="-457200" algn="just" defTabSz="914400" fontAlgn="auto">
              <a:lnSpc>
                <a:spcPct val="130000"/>
              </a:lnSpc>
              <a:spcAft>
                <a:spcPct val="0"/>
              </a:spcAft>
              <a:buFont typeface="Wingdings" panose="05000000000000000000" charset="0"/>
              <a:buChar char="Ø"/>
              <a:tabLst>
                <a:tab pos="1029335"/>
                <a:tab pos="1850390"/>
                <a:tab pos="2538095"/>
                <a:tab pos="3221990"/>
              </a:tabLst>
            </a:pPr>
            <a:r>
              <a:rPr lang="zh-CN" altLang="zh-CN" sz="2800" b="1">
                <a:solidFill>
                  <a:schemeClr val="accent1">
                    <a:lumMod val="75000"/>
                  </a:schemeClr>
                </a:solidFill>
                <a:latin typeface="宋体" panose="02010600030101010101" pitchFamily="2" charset="-122"/>
                <a:ea typeface="宋体" panose="02010600030101010101" pitchFamily="2" charset="-122"/>
                <a:cs typeface="微软雅黑" panose="020b0503020204020204" pitchFamily="34" charset="-122"/>
                <a:sym typeface="+mn-ea"/>
              </a:rPr>
              <a:t>逻辑关系</a:t>
            </a:r>
            <a:r>
              <a:rPr lang="en-US" altLang="zh-CN" sz="2800" b="1">
                <a:solidFill>
                  <a:srgbClr val="000000"/>
                </a:solidFill>
                <a:latin typeface="宋体" panose="02010600030101010101" pitchFamily="2" charset="-122"/>
                <a:ea typeface="宋体" panose="02010600030101010101" pitchFamily="2" charset="-122"/>
                <a:cs typeface="微软雅黑" panose="020b0503020204020204" pitchFamily="34" charset="-122"/>
                <a:sym typeface="+mn-ea"/>
              </a:rPr>
              <a:t>：</a:t>
            </a:r>
            <a:r>
              <a:rPr lang="zh-CN" altLang="zh-CN" sz="28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如总分关系</a:t>
            </a:r>
            <a:r>
              <a:rPr lang="en-US" altLang="zh-CN" sz="28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zh-CN" sz="28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观点与材料的关系</a:t>
            </a:r>
            <a:r>
              <a:rPr lang="en-US" altLang="zh-CN" sz="28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zh-CN" sz="28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现象与本质的关系</a:t>
            </a:r>
            <a:r>
              <a:rPr lang="en-US" altLang="zh-CN" sz="28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zh-CN" sz="28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并列、转折、因果、条件关系等</a:t>
            </a:r>
            <a:r>
              <a:rPr lang="en-US" altLang="zh-CN" sz="28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zh-CN" sz="28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要特别注意关联词语。</a:t>
            </a:r>
            <a:endParaRPr lang="zh-CN" altLang="zh-CN" sz="28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sym typeface="+mn-ea"/>
            </a:endParaRPr>
          </a:p>
        </p:txBody>
      </p:sp>
      <p:sp>
        <p:nvSpPr>
          <p:cNvPr id="2" name="标题 1"/>
          <p:cNvSpPr>
            <a:spLocks noGrp="1"/>
          </p:cNvSpPr>
          <p:nvPr/>
        </p:nvSpPr>
        <p:spPr>
          <a:xfrm>
            <a:off x="4598635" y="323215"/>
            <a:ext cx="2484120" cy="585470"/>
          </a:xfrm>
          <a:prstGeom prst="rect">
            <a:avLst/>
          </a:prstGeom>
          <a:solidFill>
            <a:schemeClr val="bg2">
              <a:lumMod val="95000"/>
            </a:schemeClr>
          </a:solidFill>
        </p:spPr>
        <p:style>
          <a:lnRef idx="0">
            <a:schemeClr val="accent5"/>
          </a:lnRef>
          <a:fillRef idx="3">
            <a:schemeClr val="accent5"/>
          </a:fillRef>
          <a:effectRef idx="3">
            <a:schemeClr val="accent5"/>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lvl1pPr algn="l" defTabSz="914400" rtl="0" eaLnBrk="1" latinLnBrk="0" hangingPunct="1">
              <a:lnSpc>
                <a:spcPct val="120000"/>
              </a:lnSpc>
              <a:spcBef>
                <a:spcPct val="0"/>
              </a:spcBef>
              <a:buNone/>
              <a:defRPr sz="4400" kern="1200">
                <a:solidFill>
                  <a:schemeClr val="lt1"/>
                </a:solidFill>
                <a:latin typeface="+mj-lt"/>
                <a:ea typeface="+mj-ea"/>
                <a:cs typeface="+mj-cs"/>
              </a:defRPr>
            </a:lvl1pPr>
          </a:lstStyle>
          <a:p>
            <a:pPr lvl="0" algn="ctr">
              <a:buClrTx/>
              <a:buSzTx/>
              <a:buFontTx/>
            </a:pPr>
            <a:r>
              <a:rPr lang="zh-CN" altLang="en-US" sz="2800">
                <a:solidFill>
                  <a:srgbClr val="FF0000"/>
                </a:solidFill>
                <a:latin typeface="微软雅黑" panose="020b0503020204020204" pitchFamily="34" charset="-122"/>
                <a:ea typeface="微软雅黑" panose="020b0503020204020204" pitchFamily="34" charset="-122"/>
                <a:cs typeface="+mn-cs"/>
                <a:sym typeface="+mn-ea"/>
              </a:rPr>
              <a:t>答题技巧</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box(in)">
                                      <p:cBhvr>
                                        <p:cTn id="19" dur="2000"/>
                                        <p:tgtEl>
                                          <p:spTgt spid="5">
                                            <p:txEl>
                                              <p:pRg st="1" end="1"/>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ox(in)">
                                      <p:cBhvr>
                                        <p:cTn id="22" dur="2000"/>
                                        <p:tgtEl>
                                          <p:spTgt spid="5">
                                            <p:txEl>
                                              <p:pRg st="2" end="2"/>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box(in)">
                                      <p:cBhvr>
                                        <p:cTn id="25"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873125" y="777875"/>
            <a:ext cx="10952480" cy="5775960"/>
          </a:xfrm>
          <a:prstGeom prst="rect">
            <a:avLst/>
          </a:prstGeom>
        </p:spPr>
        <p:txBody>
          <a:bodyPr wrap="square">
            <a:spAutoFit/>
          </a:bodyPr>
          <a:lstStyle/>
          <a:p>
            <a:pPr indent="711200" algn="just" defTabSz="914400" fontAlgn="auto">
              <a:lnSpc>
                <a:spcPct val="120000"/>
              </a:lnSpc>
              <a:spcAft>
                <a:spcPct val="0"/>
              </a:spcAft>
              <a:tabLst>
                <a:tab pos="1029335"/>
                <a:tab pos="1850390"/>
                <a:tab pos="2538095"/>
                <a:tab pos="3221990"/>
              </a:tabLst>
            </a:pPr>
            <a:r>
              <a:rPr lang="en-US" altLang="zh-CN"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推导</a:t>
            </a:r>
            <a:r>
              <a:rPr lang="en-US" altLang="zh-CN"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扣紧</a:t>
            </a:r>
            <a:r>
              <a:rPr lang="zh-CN" altLang="zh-CN"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内容</a:t>
            </a:r>
            <a:r>
              <a:rPr lang="en-US" altLang="zh-CN"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准确衔接。</a:t>
            </a:r>
          </a:p>
          <a:p>
            <a:pPr marL="457200" indent="-457200" algn="just" defTabSz="914400" fontAlgn="auto">
              <a:lnSpc>
                <a:spcPct val="120000"/>
              </a:lnSpc>
              <a:spcAft>
                <a:spcPct val="0"/>
              </a:spcAft>
              <a:buFont typeface="Wingdings" panose="05000000000000000000" charset="0"/>
              <a:buChar char="p"/>
              <a:tabLst>
                <a:tab pos="1029335"/>
                <a:tab pos="1850390"/>
                <a:tab pos="2538095"/>
                <a:tab pos="3221990"/>
              </a:tabLst>
            </a:pPr>
            <a:r>
              <a:rPr lang="zh-CN"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依上下文逻辑的发展推导出所补写语句的内容</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做到内容上扣得紧。</a:t>
            </a:r>
          </a:p>
          <a:p>
            <a:pPr indent="711200" algn="just" defTabSz="914400" fontAlgn="auto">
              <a:lnSpc>
                <a:spcPct val="120000"/>
              </a:lnSpc>
              <a:spcAft>
                <a:spcPct val="0"/>
              </a:spcAft>
              <a:tabLst>
                <a:tab pos="1029335"/>
                <a:tab pos="1850390"/>
                <a:tab pos="2538095"/>
                <a:tab pos="3221990"/>
              </a:tabLst>
            </a:pP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先要把握语段中心</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要保持话题的一致性</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然后依据上下文的内容</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推导出应填写的具体内容。</a:t>
            </a:r>
          </a:p>
          <a:p>
            <a:pPr marL="457200" indent="-457200" algn="just" defTabSz="914400" fontAlgn="auto">
              <a:lnSpc>
                <a:spcPct val="120000"/>
              </a:lnSpc>
              <a:spcAft>
                <a:spcPct val="0"/>
              </a:spcAft>
              <a:buFont typeface="Wingdings" panose="05000000000000000000" charset="0"/>
              <a:buChar char="p"/>
              <a:tabLst>
                <a:tab pos="1029335"/>
                <a:tab pos="1850390"/>
                <a:tab pos="2538095"/>
                <a:tab pos="3221990"/>
              </a:tabLs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依据上下文的语言形式，推知具体的衔接词语，做到</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准确衔接</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711200" algn="just" defTabSz="914400" fontAlgn="auto">
              <a:lnSpc>
                <a:spcPct val="120000"/>
              </a:lnSpc>
              <a:spcAft>
                <a:spcPct val="0"/>
              </a:spcAft>
              <a:tabLst>
                <a:tab pos="1029335"/>
                <a:tab pos="1850390"/>
                <a:tab pos="2538095"/>
                <a:tab pos="3221990"/>
              </a:tabLst>
            </a:pP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“上下文的语言形式”——</a:t>
            </a:r>
            <a:endPar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711200" algn="just" defTabSz="914400" fontAlgn="auto">
              <a:lnSpc>
                <a:spcPct val="120000"/>
              </a:lnSpc>
              <a:spcAft>
                <a:spcPct val="0"/>
              </a:spcAft>
              <a:tabLst>
                <a:tab pos="1029335"/>
                <a:tab pos="1850390"/>
                <a:tab pos="2538095"/>
                <a:tab pos="3221990"/>
              </a:tabLst>
            </a:pP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①语序要一致</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②关联词语要搭配</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③问句与答句相照应</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④指示代词要衔接</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⑤句式前后要一致</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⑥与前后句的词语要搭配。</a:t>
            </a:r>
            <a:endPar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711200" algn="just" defTabSz="914400" fontAlgn="auto">
              <a:lnSpc>
                <a:spcPct val="120000"/>
              </a:lnSpc>
              <a:spcAft>
                <a:spcPct val="0"/>
              </a:spcAft>
              <a:buClrTx/>
              <a:buSzTx/>
              <a:buFontTx/>
              <a:tabLst>
                <a:tab pos="1029335"/>
                <a:tab pos="1850390"/>
                <a:tab pos="2538095"/>
                <a:tab pos="3221990"/>
              </a:tabLst>
            </a:pP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3.检查：看语意是否准确，看表达是否通畅</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b="1">
              <a:latin typeface="微软雅黑" panose="020b0503020204020204" pitchFamily="34" charset="-122"/>
              <a:ea typeface="微软雅黑" panose="020b0503020204020204" pitchFamily="34" charset="-122"/>
              <a:cs typeface="微软雅黑" panose="020b0503020204020204" pitchFamily="34" charset="-122"/>
            </a:endParaRPr>
          </a:p>
          <a:p>
            <a:pPr indent="711200" algn="just" defTabSz="914400" fontAlgn="auto">
              <a:lnSpc>
                <a:spcPct val="120000"/>
              </a:lnSpc>
              <a:spcAft>
                <a:spcPct val="0"/>
              </a:spcAft>
              <a:tabLst>
                <a:tab pos="1029335"/>
                <a:tab pos="1850390"/>
                <a:tab pos="2538095"/>
                <a:tab pos="3221990"/>
              </a:tabLst>
            </a:pPr>
            <a:r>
              <a:rPr lang="zh-CN" altLang="zh-CN" sz="2800" b="1">
                <a:solidFill>
                  <a:srgbClr val="000000"/>
                </a:solidFill>
                <a:effectLst/>
                <a:latin typeface="宋体" panose="02010600030101010101" pitchFamily="2" charset="-122"/>
                <a:ea typeface="宋体" panose="02010600030101010101" pitchFamily="2" charset="-122"/>
                <a:cs typeface="宋体" panose="02010600030101010101" pitchFamily="2" charset="-122"/>
              </a:rPr>
              <a:t>把所写句子</a:t>
            </a:r>
            <a:r>
              <a:rPr lang="zh-CN" altLang="zh-CN" sz="2800" b="1">
                <a:solidFill>
                  <a:srgbClr val="FF0000"/>
                </a:solidFill>
                <a:effectLst/>
                <a:latin typeface="宋体" panose="02010600030101010101" pitchFamily="2" charset="-122"/>
                <a:ea typeface="宋体" panose="02010600030101010101" pitchFamily="2" charset="-122"/>
                <a:cs typeface="宋体" panose="02010600030101010101" pitchFamily="2" charset="-122"/>
              </a:rPr>
              <a:t>代入原文</a:t>
            </a:r>
            <a:r>
              <a:rPr lang="zh-CN" altLang="zh-CN" sz="2800" b="1">
                <a:solidFill>
                  <a:srgbClr val="000000"/>
                </a:solidFill>
                <a:effectLst/>
                <a:latin typeface="宋体" panose="02010600030101010101" pitchFamily="2" charset="-122"/>
                <a:ea typeface="宋体" panose="02010600030101010101" pitchFamily="2" charset="-122"/>
                <a:cs typeface="宋体" panose="02010600030101010101" pitchFamily="2" charset="-122"/>
              </a:rPr>
              <a:t>读一读，看看是否连贯、贴切、严密。</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 calcmode="lin" valueType="num">
                                      <p:cBhvr additive="base">
                                        <p:cTn id="2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 calcmode="lin" valueType="num">
                                      <p:cBhvr additive="base">
                                        <p:cTn id="2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 calcmode="lin" valueType="num">
                                      <p:cBhvr additive="base">
                                        <p:cTn id="3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
                                            <p:txEl>
                                              <p:pRg st="7" end="7"/>
                                            </p:txEl>
                                          </p:spTgt>
                                        </p:tgtEl>
                                        <p:attrNameLst>
                                          <p:attrName>style.visibility</p:attrName>
                                        </p:attrNameLst>
                                      </p:cBhvr>
                                      <p:to>
                                        <p:strVal val="visible"/>
                                      </p:to>
                                    </p:set>
                                    <p:anim calcmode="lin" valueType="num">
                                      <p:cBhvr additive="base">
                                        <p:cTn id="39"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795655" y="746760"/>
            <a:ext cx="10605770" cy="5369560"/>
          </a:xfrm>
          <a:prstGeom prst="rect">
            <a:avLst/>
          </a:prstGeom>
        </p:spPr>
        <p:txBody>
          <a:bodyPr wrap="square">
            <a:spAutoFit/>
          </a:bodyPr>
          <a:lstStyle/>
          <a:p>
            <a:pPr indent="558800" algn="just" defTabSz="914400" fontAlgn="auto">
              <a:lnSpc>
                <a:spcPct val="130000"/>
              </a:lnSpc>
              <a:spcAft>
                <a:spcPct val="0"/>
              </a:spcAft>
              <a:tabLst>
                <a:tab pos="1029335"/>
                <a:tab pos="1850390"/>
                <a:tab pos="2538095"/>
                <a:tab pos="3221990"/>
              </a:tabLst>
            </a:pPr>
            <a:r>
              <a:rPr lang="zh-CN" altLang="zh-CN" sz="22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b="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a:t>
            </a:r>
            <a:r>
              <a:rPr lang="zh-CN" altLang="zh-CN" sz="22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2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2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下面一段文字横线处补写恰当的语句</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使整段文字语意完整连贯</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内容贴切</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逻辑严密</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每处不超过</a:t>
            </a:r>
            <a:r>
              <a:rPr lang="en-US"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zh-CN" sz="2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个字。</a:t>
            </a:r>
          </a:p>
          <a:p>
            <a:pPr indent="558800" algn="just" defTabSz="914400" fontAlgn="auto">
              <a:lnSpc>
                <a:spcPct val="130000"/>
              </a:lnSpc>
              <a:spcAft>
                <a:spcPct val="0"/>
              </a:spcAft>
              <a:tabLst>
                <a:tab pos="1029335"/>
                <a:tab pos="1850390"/>
                <a:tab pos="2538095"/>
                <a:tab pos="3221990"/>
              </a:tabLst>
            </a:pP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研究发现</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人们所受压力会增加血液中糖皮质激素的含量</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而糖皮质激素可将前体细胞变为脂肪细胞</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所以</a:t>
            </a:r>
            <a:r>
              <a:rPr lang="en-US" altLang="zh-CN" sz="2200" u="sng">
                <a:solidFill>
                  <a:srgbClr val="000000"/>
                </a:solidFill>
                <a:latin typeface="楷体" panose="02010609060101010101" pitchFamily="49" charset="-122"/>
                <a:ea typeface="楷体" panose="02010609060101010101" pitchFamily="49" charset="-122"/>
                <a:cs typeface="楷体" panose="02010609060101010101" pitchFamily="49" charset="-122"/>
              </a:rPr>
              <a:t>       </a:t>
            </a:r>
            <a:r>
              <a:rPr lang="zh-CN"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①　　　</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。但人们过去不清楚</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为什么白天压力大不一定会变胖</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而上夜班之类的压力则常与肥胖相联系。最近一项研究揭开了谜底</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健康人的糖皮质激素水平在</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24</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小时内呈节律性涨落</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早</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8</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点最高</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凌晨</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3</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点最低。如果打破节律</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在糖皮质激素水平</a:t>
            </a:r>
            <a:r>
              <a:rPr lang="en-US" altLang="zh-CN" sz="2200" u="sng">
                <a:solidFill>
                  <a:srgbClr val="000000"/>
                </a:solidFill>
                <a:latin typeface="楷体" panose="02010609060101010101" pitchFamily="49" charset="-122"/>
                <a:ea typeface="楷体" panose="02010609060101010101" pitchFamily="49" charset="-122"/>
                <a:cs typeface="楷体" panose="02010609060101010101" pitchFamily="49" charset="-122"/>
              </a:rPr>
              <a:t>      </a:t>
            </a:r>
            <a:r>
              <a:rPr lang="zh-CN"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②　　　</a:t>
            </a:r>
            <a:r>
              <a:rPr lang="en-US"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糖皮质激素的增加就会导致更多前体细胞变为脂肪细胞。如果顺应节律</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在糖皮质激素水平本来就是峰值时</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即使增加很多糖皮质激素</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也不易引起脂肪细胞增加。可见</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altLang="zh-CN" sz="2200" u="sng">
                <a:solidFill>
                  <a:srgbClr val="000000"/>
                </a:solidFill>
                <a:latin typeface="楷体" panose="02010609060101010101" pitchFamily="49" charset="-122"/>
                <a:ea typeface="楷体" panose="02010609060101010101" pitchFamily="49" charset="-122"/>
                <a:cs typeface="楷体" panose="02010609060101010101" pitchFamily="49" charset="-122"/>
              </a:rPr>
              <a:t>      </a:t>
            </a:r>
            <a:r>
              <a:rPr lang="zh-CN"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③</a:t>
            </a:r>
            <a:r>
              <a:rPr lang="en-US" altLang="zh-CN" sz="220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非常重要</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夜间长期经历持续性压力体重会明显增加。</a:t>
            </a:r>
            <a:r>
              <a:rPr lang="en-US" altLang="zh-CN" sz="2200">
                <a:solidFill>
                  <a:srgbClr val="000000"/>
                </a:solidFill>
                <a:latin typeface="楷体" panose="02010609060101010101" pitchFamily="49" charset="-122"/>
                <a:ea typeface="楷体" panose="02010609060101010101" pitchFamily="49" charset="-122"/>
                <a:cs typeface="楷体" panose="02010609060101010101" pitchFamily="49" charset="-122"/>
              </a:rPr>
              <a:t> </a:t>
            </a:r>
          </a:p>
          <a:p>
            <a:pPr indent="558800" algn="just" defTabSz="914400" fontAlgn="auto">
              <a:lnSpc>
                <a:spcPct val="130000"/>
              </a:lnSpc>
              <a:spcAft>
                <a:spcPct val="0"/>
              </a:spcAft>
              <a:tabLst>
                <a:tab pos="1029335"/>
                <a:tab pos="1850390"/>
                <a:tab pos="2538095"/>
                <a:tab pos="3221990"/>
              </a:tabLst>
            </a:pPr>
            <a:endParaRPr lang="zh-CN" altLang="zh-CN" sz="2200">
              <a:solidFill>
                <a:srgbClr val="000000"/>
              </a:solidFill>
              <a:effectLst/>
              <a:latin typeface="楷体" panose="02010609060101010101" pitchFamily="49" charset="-122"/>
              <a:ea typeface="楷体" panose="02010609060101010101" pitchFamily="49" charset="-122"/>
              <a:cs typeface="楷体" panose="02010609060101010101" pitchFamily="49" charset="-122"/>
            </a:endParaRPr>
          </a:p>
          <a:p>
            <a:pPr indent="558800" algn="just" defTabSz="914400" fontAlgn="auto">
              <a:lnSpc>
                <a:spcPct val="130000"/>
              </a:lnSpc>
              <a:spcAft>
                <a:spcPct val="0"/>
              </a:spcAft>
              <a:tabLst>
                <a:tab pos="1029335"/>
                <a:tab pos="1850390"/>
                <a:tab pos="2538095"/>
                <a:tab pos="3221990"/>
              </a:tabLst>
            </a:pPr>
            <a:r>
              <a:rPr lang="zh-CN" altLang="zh-CN" sz="220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lang="zh-CN" altLang="zh-CN" sz="2200">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rPr>
              <a:t>①</a:t>
            </a:r>
            <a:r>
              <a:rPr lang="zh-CN" altLang="zh-CN" sz="22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压力与肥胖有联系　</a:t>
            </a:r>
            <a:r>
              <a:rPr lang="zh-CN" altLang="zh-CN" sz="2200">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rPr>
              <a:t>②</a:t>
            </a:r>
            <a:r>
              <a:rPr lang="zh-CN" altLang="zh-CN" sz="22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本来应该是低谷时　</a:t>
            </a:r>
            <a:r>
              <a:rPr lang="zh-CN" altLang="zh-CN" sz="2200">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rPr>
              <a:t>③</a:t>
            </a:r>
            <a:r>
              <a:rPr lang="zh-CN" altLang="zh-CN" sz="22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压力产生的时间</a:t>
            </a:r>
            <a:endParaRPr lang="zh-CN" altLang="zh-CN" sz="220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 calcmode="lin" valueType="num">
                                      <p:cBhvr additive="base">
                                        <p:cTn id="1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5.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p="http://schemas.openxmlformats.org/presentationml/2006/main">
  <p:tag name="KSO_WM_BEAUTIFY_FLAG" val="#wm#"/>
  <p:tag name="KSO_WM_TAG_VERSION" val="1.0"/>
  <p:tag name="KSO_WM_TEMPLATE_CATEGORY" val="custom"/>
  <p:tag name="KSO_WM_TEMPLATE_INDEX" val="20204280"/>
  <p:tag name="KSO_WM_UNIT_COMPATIBLE" val="0"/>
  <p:tag name="KSO_WM_UNIT_DIAGRAM_ISNUMVISUAL" val="0"/>
  <p:tag name="KSO_WM_UNIT_DIAGRAM_ISREFERUNIT" val="0"/>
  <p:tag name="KSO_WM_UNIT_HIGHLIGHT" val="0"/>
  <p:tag name="KSO_WM_UNIT_ID" val="custom20204280_1*i*2"/>
  <p:tag name="KSO_WM_UNIT_INDEX" val="2"/>
  <p:tag name="KSO_WM_UNIT_LAYERLEVEL" val="1"/>
  <p:tag name="KSO_WM_UNIT_TYPE" val="i"/>
</p:tagLst>
</file>

<file path=ppt/tags/tag76.xml><?xml version="1.0" encoding="utf-8"?>
<p:tagLst xmlns:p="http://schemas.openxmlformats.org/presentationml/2006/main">
  <p:tag name="AS_OS" val="Unix 3.10 unknown"/>
  <p:tag name="AS_RELEASE_DATE" val="2020.11.30"/>
  <p:tag name="AS_TITLE" val="Aspose.Slides for Java"/>
  <p:tag name="AS_VERSION" val="20.1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80</Paragraphs>
  <Slides>19</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19</vt:i4>
      </vt:variant>
    </vt:vector>
  </HeadingPairs>
  <TitlesOfParts>
    <vt:vector baseType="lpstr" size="30">
      <vt:lpstr>Arial</vt:lpstr>
      <vt:lpstr>微软雅黑</vt:lpstr>
      <vt:lpstr>Wingdings</vt:lpstr>
      <vt:lpstr>黑体</vt:lpstr>
      <vt:lpstr>汉仪尚巍手书W</vt:lpstr>
      <vt:lpstr>Calibri Light</vt:lpstr>
      <vt:lpstr>Calibri</vt:lpstr>
      <vt:lpstr>宋体</vt:lpstr>
      <vt:lpstr>楷体</vt:lpstr>
      <vt:lpstr>Times New Roman</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2021-11-29T18:03:25.984</cp:lastPrinted>
  <dcterms:created xsi:type="dcterms:W3CDTF">2021-11-29T18:03:25Z</dcterms:created>
  <dcterms:modified xsi:type="dcterms:W3CDTF">2021-11-29T10:03:37Z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