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6"/>
  </p:notesMasterIdLst>
  <p:sldIdLst>
    <p:sldId id="311" r:id="rId4"/>
    <p:sldId id="355" r:id="rId5"/>
    <p:sldId id="356" r:id="rId6"/>
    <p:sldId id="417" r:id="rId7"/>
    <p:sldId id="407" r:id="rId8"/>
    <p:sldId id="391" r:id="rId9"/>
    <p:sldId id="317" r:id="rId10"/>
    <p:sldId id="341" r:id="rId11"/>
    <p:sldId id="403" r:id="rId12"/>
    <p:sldId id="428" r:id="rId13"/>
    <p:sldId id="357" r:id="rId14"/>
    <p:sldId id="410" r:id="rId15"/>
    <p:sldId id="409" r:id="rId16"/>
    <p:sldId id="418" r:id="rId17"/>
    <p:sldId id="411" r:id="rId18"/>
    <p:sldId id="412" r:id="rId19"/>
    <p:sldId id="419" r:id="rId20"/>
    <p:sldId id="420" r:id="rId21"/>
    <p:sldId id="376" r:id="rId22"/>
    <p:sldId id="318" r:id="rId23"/>
    <p:sldId id="421" r:id="rId24"/>
    <p:sldId id="422" r:id="rId25"/>
    <p:sldId id="423" r:id="rId26"/>
    <p:sldId id="424" r:id="rId27"/>
    <p:sldId id="426" r:id="rId28"/>
    <p:sldId id="425" r:id="rId29"/>
    <p:sldId id="433" r:id="rId30"/>
    <p:sldId id="427" r:id="rId31"/>
    <p:sldId id="377" r:id="rId32"/>
    <p:sldId id="416" r:id="rId33"/>
    <p:sldId id="431" r:id="rId34"/>
    <p:sldId id="432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A654"/>
    <a:srgbClr val="5F9B6A"/>
    <a:srgbClr val="FF00FF"/>
    <a:srgbClr val="9933FF"/>
    <a:srgbClr val="000000"/>
    <a:srgbClr val="FF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68" autoAdjust="0"/>
    <p:restoredTop sz="94660"/>
  </p:normalViewPr>
  <p:slideViewPr>
    <p:cSldViewPr>
      <p:cViewPr varScale="1">
        <p:scale>
          <a:sx n="92" d="100"/>
          <a:sy n="92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F5EC1E-49FB-46AA-93B3-76ABED2B8D10}" type="datetimeFigureOut">
              <a:rPr lang="zh-CN" altLang="en-US"/>
              <a:pPr>
                <a:defRPr/>
              </a:pPr>
              <a:t>2016/12/1</a:t>
            </a:fld>
            <a:endParaRPr lang="en-US" altLang="zh-CN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4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0FBFCBE-04D2-4747-B52D-017145F6FD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9CAA2-4698-4273-9251-879F1EB440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92F64-96F0-4410-92EB-39FFE9DC0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C7EF1-987E-4071-B11A-A982C9F5A8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2EA1A-4D65-452D-BA5A-2A6317F2EB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DA757-CAF3-4B3C-839F-03C2BD7741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B3442-B99C-4769-8B57-3462FE1995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8818C-F470-45EE-89ED-3AFC993E28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A223E-2E21-49A9-8ED7-D39A38521C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79A79-3137-4709-BA61-49D7B63470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439C-E512-455A-824A-E5B62F5C0F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FCBEA-682A-45C3-B776-112F5DD83D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Copyright 2004-2015 </a:t>
            </a:r>
            <a:r>
              <a:rPr lang="zh-CN" altLang="en-US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6769B8D-74E7-4FF6-B542-26842B4AF4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365375" cy="2460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www. 21cnjy.com  </a:t>
            </a:r>
            <a:r>
              <a:rPr lang="zh-CN" altLang="en-US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21&#32593;\&#20154;&#25945;&#26032;&#35838;&#26631;&#21021;&#20013;&#35821;&#25991;&#19971;&#24180;&#32423;&#19978;&#20876;&#31532;20&#35838;&#29436;&#35768;&#19996;&#33457;\&#31532;&#19968;&#21333;&#20803;%20%20&#31532;16&#35838;%20&#12298;&#29436;&#12299;%20&#65288;&#32032;&#26448;&#65289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2"/>
          <p:cNvSpPr txBox="1">
            <a:spLocks noChangeArrowheads="1"/>
          </p:cNvSpPr>
          <p:nvPr/>
        </p:nvSpPr>
        <p:spPr bwMode="auto">
          <a:xfrm>
            <a:off x="1619250" y="1341438"/>
            <a:ext cx="50403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《</a:t>
            </a:r>
            <a:r>
              <a:rPr lang="zh-CN" altLang="en-US" sz="4400">
                <a:solidFill>
                  <a:srgbClr val="009900"/>
                </a:solidFill>
                <a:ea typeface="微软雅黑" pitchFamily="34" charset="-122"/>
              </a:rPr>
              <a:t>狼</a:t>
            </a: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》</a:t>
            </a:r>
            <a:endParaRPr lang="zh-CN" altLang="en-US" sz="4400">
              <a:solidFill>
                <a:srgbClr val="009900"/>
              </a:solidFill>
              <a:ea typeface="微软雅黑" pitchFamily="34" charset="-122"/>
            </a:endParaRPr>
          </a:p>
        </p:txBody>
      </p:sp>
      <p:pic>
        <p:nvPicPr>
          <p:cNvPr id="38914" name="Picture 2" descr="13l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781300"/>
            <a:ext cx="56165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4" name="WordArt 4"/>
          <p:cNvSpPr>
            <a:spLocks noChangeArrowheads="1" noChangeShapeType="1"/>
          </p:cNvSpPr>
          <p:nvPr/>
        </p:nvSpPr>
        <p:spPr bwMode="auto">
          <a:xfrm>
            <a:off x="5364163" y="1916113"/>
            <a:ext cx="2743200" cy="72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852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隶书"/>
                <a:ea typeface="隶书"/>
              </a:rPr>
              <a:t>蒲松龄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813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3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1187450" y="1628775"/>
            <a:ext cx="645636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遵循三原则： </a:t>
            </a:r>
          </a:p>
          <a:p>
            <a:pPr indent="266700">
              <a:lnSpc>
                <a:spcPct val="20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忠实于原文内容                         </a:t>
            </a:r>
          </a:p>
          <a:p>
            <a:pPr indent="266700">
              <a:lnSpc>
                <a:spcPct val="20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达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通顺明白 </a:t>
            </a:r>
          </a:p>
          <a:p>
            <a:pPr indent="266700">
              <a:lnSpc>
                <a:spcPct val="200000"/>
              </a:lnSpc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雅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文字优美 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285750" y="5357813"/>
            <a:ext cx="8358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具体方法：  加一加字   换一换词   调一调语序    变一变意译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0" grpId="0"/>
      <p:bldP spid="747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80311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一屠晚归，担中肉尽，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止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有剩骨。途中两狼，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缀行甚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远。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539750" y="3789363"/>
            <a:ext cx="77406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一个屠夫天晚回家，担子中的肉都卖完了，只剩下骨头。半路上遇见两只狼，紧跟着他走了很远。</a:t>
            </a:r>
          </a:p>
        </p:txBody>
      </p:sp>
      <p:grpSp>
        <p:nvGrpSpPr>
          <p:cNvPr id="49155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915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58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611188" y="2852738"/>
            <a:ext cx="78152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止：同“只”。   缀：连接、紧跟。    行：走。    甚：很。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84213" y="1557338"/>
            <a:ext cx="8031162" cy="104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屠惧，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投以骨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。一狼得骨止，一狼仍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投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，后狼止而前狼又至。骨已尽矣，而两狼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之并驱如故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8130" name="Text Box 10"/>
          <p:cNvSpPr txBox="1">
            <a:spLocks noChangeArrowheads="1"/>
          </p:cNvSpPr>
          <p:nvPr/>
        </p:nvSpPr>
        <p:spPr bwMode="auto">
          <a:xfrm>
            <a:off x="468313" y="4365625"/>
            <a:ext cx="8459787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屠夫害怕了，就把骨头投给狼。一只狼得到骨头就停下来，另一只狼仍然跟随着。屠夫又扔一块骨头，身后追行的那只狼停下来，可前边停下的那只狼又赶到了。骨头已经没了，但两只狼仍然像原来一样一起紧跟着走。</a:t>
            </a:r>
          </a:p>
        </p:txBody>
      </p:sp>
      <p:grpSp>
        <p:nvGrpSpPr>
          <p:cNvPr id="50179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018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3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0180" name="Rectangle 7"/>
          <p:cNvSpPr>
            <a:spLocks noChangeArrowheads="1"/>
          </p:cNvSpPr>
          <p:nvPr/>
        </p:nvSpPr>
        <p:spPr bwMode="auto">
          <a:xfrm>
            <a:off x="539750" y="2781300"/>
            <a:ext cx="8208963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投以骨：即“以骨投（之）”，“把骨头投给（狼）”。以，把。</a:t>
            </a:r>
            <a:r>
              <a:rPr lang="zh-CN" altLang="en-US">
                <a:solidFill>
                  <a:schemeClr val="accent2"/>
                </a:solidFill>
                <a:ea typeface="微软雅黑" pitchFamily="34" charset="-122"/>
              </a:rPr>
              <a:t>      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从：跟从。   复：又，再。   之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  <a:sym typeface="Wingdings" pitchFamily="2" charset="2"/>
              </a:rPr>
              <a:t>：主谓之间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取消句子独立性。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并：一起。   驱：追赶。   如故：跟原来一样。故，原来。</a:t>
            </a:r>
          </a:p>
        </p:txBody>
      </p:sp>
      <p:sp>
        <p:nvSpPr>
          <p:cNvPr id="50181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1"/>
      <p:bldP spid="501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9"/>
          <p:cNvSpPr txBox="1">
            <a:spLocks noChangeArrowheads="1"/>
          </p:cNvSpPr>
          <p:nvPr/>
        </p:nvSpPr>
        <p:spPr bwMode="auto">
          <a:xfrm>
            <a:off x="468313" y="1628775"/>
            <a:ext cx="8280400" cy="1041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屠大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窘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，恐前后受其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敌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顾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野有麦场，场主积薪其中，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苫蔽成丘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。屠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乃奔倚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其下，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弛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担持刀。狼不敢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眈眈相向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51202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120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5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2227" name="Rectangle 7"/>
          <p:cNvSpPr>
            <a:spLocks noChangeArrowheads="1"/>
          </p:cNvSpPr>
          <p:nvPr/>
        </p:nvSpPr>
        <p:spPr bwMode="auto">
          <a:xfrm>
            <a:off x="539750" y="2997200"/>
            <a:ext cx="80645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窘：处境困迫，为难。   敌：攻击。     顾：看，视。    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苫蔽成丘：覆盖成小山一样。 苫蔽：覆盖、遮盖。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乃：就。   奔：跑。   倚：靠。   弛：解除、卸下。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前：上前。  眈眈相向：瞪眼朝着屠户。眈眈，注视的样子</a:t>
            </a:r>
            <a:r>
              <a:rPr lang="zh-CN" altLang="en-US">
                <a:solidFill>
                  <a:schemeClr val="accent2"/>
                </a:solidFill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2229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0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2226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52227" name="Rectangle 12"/>
          <p:cNvSpPr>
            <a:spLocks noChangeArrowheads="1"/>
          </p:cNvSpPr>
          <p:nvPr/>
        </p:nvSpPr>
        <p:spPr bwMode="auto">
          <a:xfrm>
            <a:off x="323850" y="2205038"/>
            <a:ext cx="5399088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屠夫非常紧张窘迫，生怕被两只狼前后夹击。他看到田野里有个麦场，麦场的主人把柴禾堆在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麦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场中间，覆盖成小山似的。屠夫就跑过去靠在柴草堆的下面，放下担子拿起刀。狼不敢上前，直瞪着眼睛对着屠夫。   </a:t>
            </a:r>
          </a:p>
        </p:txBody>
      </p:sp>
      <p:pic>
        <p:nvPicPr>
          <p:cNvPr id="52228" name="Picture 13" descr="bki-20131220045831-11468073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2924175"/>
            <a:ext cx="2857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9"/>
          <p:cNvSpPr txBox="1">
            <a:spLocks noChangeArrowheads="1"/>
          </p:cNvSpPr>
          <p:nvPr/>
        </p:nvSpPr>
        <p:spPr bwMode="auto">
          <a:xfrm>
            <a:off x="323850" y="1557338"/>
            <a:ext cx="84963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9933FF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少时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，一狼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径去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，其一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犬坐于前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。久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，目似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瞑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意暇甚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。屠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暴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起，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刀劈狼首，又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数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刀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毙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之。</a:t>
            </a:r>
          </a:p>
        </p:txBody>
      </p:sp>
      <p:grpSp>
        <p:nvGrpSpPr>
          <p:cNvPr id="53250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325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5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3251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54276" name="Rectangle 10"/>
          <p:cNvSpPr>
            <a:spLocks noChangeArrowheads="1"/>
          </p:cNvSpPr>
          <p:nvPr/>
        </p:nvSpPr>
        <p:spPr bwMode="auto">
          <a:xfrm>
            <a:off x="468313" y="2636838"/>
            <a:ext cx="79914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少时：一会儿。       径去：径直离开。 犬，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像狗似的。</a:t>
            </a:r>
            <a:endParaRPr lang="zh-CN" altLang="en-US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之：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补充音节。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瞑：闭上眼睛。   意：指神情、态度。 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暇：从容，悠闲。  甚：很，非常。   暴：突然。  以：用。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数：几。   毙：杀死。</a:t>
            </a:r>
          </a:p>
        </p:txBody>
      </p:sp>
      <p:sp>
        <p:nvSpPr>
          <p:cNvPr id="52229" name="Rectangle 12"/>
          <p:cNvSpPr>
            <a:spLocks noChangeArrowheads="1"/>
          </p:cNvSpPr>
          <p:nvPr/>
        </p:nvSpPr>
        <p:spPr bwMode="auto">
          <a:xfrm>
            <a:off x="395288" y="4581525"/>
            <a:ext cx="78486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一会儿，一只狼径直走开了，另一只狼像狗似的蹲坐在屠夫的前面。时间长了，那只狼的眼睛好像闭上了，神情悠闲得很。屠夫突然跳起，用刀砍狼的脑袋，又连砍几刀把狼杀死。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9"/>
          <p:cNvSpPr txBox="1">
            <a:spLocks noChangeArrowheads="1"/>
          </p:cNvSpPr>
          <p:nvPr/>
        </p:nvSpPr>
        <p:spPr bwMode="auto">
          <a:xfrm>
            <a:off x="684213" y="1557338"/>
            <a:ext cx="784860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欲行，转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视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积薪后，一狼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洞其中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意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隧入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以攻其后也。身已半入，止露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尻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尾。屠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后断其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股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亦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毙之。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乃悟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前狼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假寐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盖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以诱敌。</a:t>
            </a:r>
          </a:p>
        </p:txBody>
      </p:sp>
      <p:sp>
        <p:nvSpPr>
          <p:cNvPr id="51202" name="Text Box 10"/>
          <p:cNvSpPr txBox="1">
            <a:spLocks noChangeArrowheads="1"/>
          </p:cNvSpPr>
          <p:nvPr/>
        </p:nvSpPr>
        <p:spPr bwMode="auto">
          <a:xfrm>
            <a:off x="0" y="4868863"/>
            <a:ext cx="8893175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endParaRPr lang="zh-CN" altLang="en-US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275" name="Group 12"/>
          <p:cNvGrpSpPr>
            <a:grpSpLocks/>
          </p:cNvGrpSpPr>
          <p:nvPr/>
        </p:nvGrpSpPr>
        <p:grpSpPr bwMode="auto">
          <a:xfrm>
            <a:off x="684213" y="549275"/>
            <a:ext cx="3024187" cy="873125"/>
            <a:chOff x="295" y="391"/>
            <a:chExt cx="1905" cy="550"/>
          </a:xfrm>
        </p:grpSpPr>
        <p:pic>
          <p:nvPicPr>
            <p:cNvPr id="5427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79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4276" name="Rectangle 8"/>
          <p:cNvSpPr>
            <a:spLocks noChangeArrowheads="1"/>
          </p:cNvSpPr>
          <p:nvPr/>
        </p:nvSpPr>
        <p:spPr bwMode="auto">
          <a:xfrm>
            <a:off x="539750" y="3213100"/>
            <a:ext cx="8424863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方：刚。    视：看。   洞其中：在积薪中打洞。洞，挖洞。    意：打算。       隧入：从通道进入。隧，作状语，从通道。    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尻：屁股。       自：从。     股：大腿。      亦：也。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乃：才。     悟：醒悟，明白。    假寐：假装睡觉。寐，睡觉。    盖：表推测，大概，原来是。</a:t>
            </a:r>
          </a:p>
        </p:txBody>
      </p:sp>
      <p:sp>
        <p:nvSpPr>
          <p:cNvPr id="54277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Group 12"/>
          <p:cNvGrpSpPr>
            <a:grpSpLocks/>
          </p:cNvGrpSpPr>
          <p:nvPr/>
        </p:nvGrpSpPr>
        <p:grpSpPr bwMode="auto">
          <a:xfrm>
            <a:off x="539750" y="692150"/>
            <a:ext cx="3024188" cy="873125"/>
            <a:chOff x="295" y="391"/>
            <a:chExt cx="1905" cy="550"/>
          </a:xfrm>
        </p:grpSpPr>
        <p:pic>
          <p:nvPicPr>
            <p:cNvPr id="5530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2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5298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55299" name="Rectangle 6"/>
          <p:cNvSpPr>
            <a:spLocks noChangeArrowheads="1"/>
          </p:cNvSpPr>
          <p:nvPr/>
        </p:nvSpPr>
        <p:spPr bwMode="auto">
          <a:xfrm>
            <a:off x="395288" y="1916113"/>
            <a:ext cx="5688012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屠夫刚想要走，转身看见柴草堆的后面，另一只狼正在柴草堆里打洞，打算从通道进去，来攻击屠夫的后面。身子已经钻进去了一半，只露出屁股和尾巴。屠夫从狼的后面砍断了狼的大腿，也把狼杀死了。屠夫这才明白前面的那只狼假装睡觉，原来是用这种方式来诱惑敌人。 </a:t>
            </a:r>
          </a:p>
        </p:txBody>
      </p:sp>
      <p:pic>
        <p:nvPicPr>
          <p:cNvPr id="55300" name="Picture 7" descr="bki-20131220045831-11468073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420938"/>
            <a:ext cx="2857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80311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亦黠矣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顷刻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两毙，禽兽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之变诈几何哉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止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增笑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耳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611188" y="4797425"/>
            <a:ext cx="77406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狼也太狡猾了，可是一会儿两只狼都被杀死了，禽兽的诡诈手段能有多少呢？只是给人们增加笑料罢了。</a:t>
            </a:r>
          </a:p>
        </p:txBody>
      </p:sp>
      <p:grpSp>
        <p:nvGrpSpPr>
          <p:cNvPr id="56323" name="Group 12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632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6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57348" name="Rectangle 11"/>
          <p:cNvSpPr>
            <a:spLocks noChangeArrowheads="1"/>
          </p:cNvSpPr>
          <p:nvPr/>
        </p:nvSpPr>
        <p:spPr bwMode="auto">
          <a:xfrm>
            <a:off x="755650" y="2708275"/>
            <a:ext cx="763270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亦：也。   黠：狡猾。   矣：了。</a:t>
            </a:r>
            <a:r>
              <a:rPr lang="en-US" altLang="zh-CN">
                <a:solidFill>
                  <a:srgbClr val="FF0066"/>
                </a:solidFill>
                <a:ea typeface="微软雅黑" pitchFamily="34" charset="-122"/>
              </a:rPr>
              <a:t>     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顷刻：一会儿。   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之：的。    变诈：巧变诡诈。    几何：能有多少。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哉：反问语气词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吗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。    止：同“只”。     耳：罢了。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827088" y="1628775"/>
            <a:ext cx="7777162" cy="13668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这篇文章给我们讲述了一个什么样的故事？理清本文的故事情节。 </a:t>
            </a:r>
          </a:p>
        </p:txBody>
      </p:sp>
      <p:grpSp>
        <p:nvGrpSpPr>
          <p:cNvPr id="57346" name="Group 16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57350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51" name="Text Box 18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整体感知</a:t>
              </a:r>
            </a:p>
          </p:txBody>
        </p:sp>
      </p:grpSp>
      <p:sp>
        <p:nvSpPr>
          <p:cNvPr id="56323" name="Rectangle 9"/>
          <p:cNvSpPr>
            <a:spLocks noChangeArrowheads="1"/>
          </p:cNvSpPr>
          <p:nvPr/>
        </p:nvSpPr>
        <p:spPr bwMode="auto">
          <a:xfrm>
            <a:off x="1835150" y="3068638"/>
            <a:ext cx="6496050" cy="73342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>
                <a:solidFill>
                  <a:srgbClr val="FFFF00"/>
                </a:solidFill>
                <a:ea typeface="微软雅黑" pitchFamily="34" charset="-122"/>
              </a:rPr>
              <a:t>本文叙述了屠夫与狼斗智斗勇的故事。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1138238" y="4005263"/>
            <a:ext cx="20653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开端：遇狼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>
              <a:solidFill>
                <a:srgbClr val="FF0066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发展：惧狼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>
              <a:solidFill>
                <a:srgbClr val="FF0066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高潮：御狼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en-US">
              <a:solidFill>
                <a:srgbClr val="FF0066"/>
              </a:solidFill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结局：杀狼</a:t>
            </a:r>
          </a:p>
        </p:txBody>
      </p:sp>
      <p:sp>
        <p:nvSpPr>
          <p:cNvPr id="56329" name="WordArt 9"/>
          <p:cNvSpPr>
            <a:spLocks noChangeArrowheads="1" noChangeShapeType="1" noTextEdit="1"/>
          </p:cNvSpPr>
          <p:nvPr/>
        </p:nvSpPr>
        <p:spPr bwMode="auto">
          <a:xfrm>
            <a:off x="3851275" y="4797425"/>
            <a:ext cx="411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请你创造性复述故事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 animBg="1"/>
      <p:bldP spid="56323" grpId="0" build="allAtOnce" animBg="1"/>
      <p:bldP spid="56327" grpId="0"/>
      <p:bldP spid="563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23"/>
          <p:cNvSpPr txBox="1">
            <a:spLocks noChangeArrowheads="1"/>
          </p:cNvSpPr>
          <p:nvPr/>
        </p:nvSpPr>
        <p:spPr bwMode="auto">
          <a:xfrm>
            <a:off x="5003800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情景导入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17986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你能说出跟狼相关的故事吗？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468313" y="3332163"/>
            <a:ext cx="7272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1"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你能说出跟狼相关的谚语、歇后语吗？</a:t>
            </a: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827088" y="2565400"/>
            <a:ext cx="648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小山羊和狼         东郭先生和狼       小红帽</a:t>
            </a:r>
          </a:p>
        </p:txBody>
      </p:sp>
      <p:sp>
        <p:nvSpPr>
          <p:cNvPr id="39942" name="Rectangle 15"/>
          <p:cNvSpPr>
            <a:spLocks noChangeArrowheads="1"/>
          </p:cNvSpPr>
          <p:nvPr/>
        </p:nvSpPr>
        <p:spPr bwMode="auto">
          <a:xfrm>
            <a:off x="827088" y="3860800"/>
            <a:ext cx="5184775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狗行千里要吃屎，狼行千里要吃人。</a:t>
            </a:r>
          </a:p>
          <a:p>
            <a:pPr>
              <a:lnSpc>
                <a:spcPct val="130000"/>
              </a:lnSpc>
            </a:pPr>
            <a:r>
              <a:rPr kumimoji="1" lang="en-US" altLang="zh-CN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披着羊皮的狼。</a:t>
            </a:r>
          </a:p>
          <a:p>
            <a:pPr>
              <a:lnSpc>
                <a:spcPct val="130000"/>
              </a:lnSpc>
            </a:pPr>
            <a:r>
              <a:rPr kumimoji="1" lang="en-US" altLang="zh-CN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舍不得孩子，套不住狼。</a:t>
            </a:r>
          </a:p>
          <a:p>
            <a:pPr>
              <a:lnSpc>
                <a:spcPct val="130000"/>
              </a:lnSpc>
            </a:pPr>
            <a:r>
              <a:rPr kumimoji="1" lang="en-US" altLang="zh-CN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黄鼠狼给鸡拜年</a:t>
            </a:r>
            <a:r>
              <a:rPr kumimoji="1" lang="en-US" altLang="zh-CN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kumimoji="1"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没安好心。</a:t>
            </a:r>
            <a:r>
              <a:rPr kumimoji="1" lang="zh-CN" altLang="en-US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   </a:t>
            </a:r>
          </a:p>
        </p:txBody>
      </p:sp>
      <p:pic>
        <p:nvPicPr>
          <p:cNvPr id="39943" name="Picture 16" descr="PAN2865"/>
          <p:cNvPicPr>
            <a:picLocks noChangeAspect="1" noChangeArrowheads="1"/>
          </p:cNvPicPr>
          <p:nvPr/>
        </p:nvPicPr>
        <p:blipFill>
          <a:blip r:embed="rId3"/>
          <a:srcRect l="23508"/>
          <a:stretch>
            <a:fillRect/>
          </a:stretch>
        </p:blipFill>
        <p:spPr bwMode="auto">
          <a:xfrm>
            <a:off x="6372225" y="3716338"/>
            <a:ext cx="252095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/>
      <p:bldP spid="38924" grpId="0"/>
      <p:bldP spid="38925" grpId="0"/>
      <p:bldP spid="399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Group 9"/>
          <p:cNvGrpSpPr>
            <a:grpSpLocks/>
          </p:cNvGrpSpPr>
          <p:nvPr/>
        </p:nvGrpSpPr>
        <p:grpSpPr bwMode="auto">
          <a:xfrm>
            <a:off x="684213" y="620713"/>
            <a:ext cx="3024187" cy="873125"/>
            <a:chOff x="295" y="391"/>
            <a:chExt cx="1905" cy="550"/>
          </a:xfrm>
        </p:grpSpPr>
        <p:pic>
          <p:nvPicPr>
            <p:cNvPr id="58380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81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8370" name="Text Box 15"/>
          <p:cNvSpPr txBox="1">
            <a:spLocks noChangeArrowheads="1"/>
          </p:cNvSpPr>
          <p:nvPr/>
        </p:nvSpPr>
        <p:spPr bwMode="auto">
          <a:xfrm>
            <a:off x="1260475" y="3644900"/>
            <a:ext cx="230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468313" y="2924175"/>
            <a:ext cx="586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1. “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缀行甚远”可看出狼的什么特点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?</a:t>
            </a:r>
            <a:r>
              <a:rPr kumimoji="1" lang="en-US" altLang="zh-CN" b="0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468313" y="3789363"/>
            <a:ext cx="8316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请思考：故事发生的时间、地点、人物和起因是什么？</a:t>
            </a:r>
            <a:endParaRPr lang="zh-CN" altLang="en-US" b="0">
              <a:solidFill>
                <a:srgbClr val="5F9B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355" name="Text Box 18"/>
          <p:cNvSpPr txBox="1">
            <a:spLocks noChangeArrowheads="1"/>
          </p:cNvSpPr>
          <p:nvPr/>
        </p:nvSpPr>
        <p:spPr bwMode="auto">
          <a:xfrm>
            <a:off x="6443663" y="2924175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狡猾贪婪</a:t>
            </a:r>
          </a:p>
        </p:txBody>
      </p:sp>
      <p:sp>
        <p:nvSpPr>
          <p:cNvPr id="70676" name="Text Box 20"/>
          <p:cNvSpPr txBox="1">
            <a:spLocks noChangeArrowheads="1"/>
          </p:cNvSpPr>
          <p:nvPr/>
        </p:nvSpPr>
        <p:spPr bwMode="auto">
          <a:xfrm>
            <a:off x="755650" y="4581525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时间：晚</a:t>
            </a:r>
          </a:p>
        </p:txBody>
      </p:sp>
      <p:sp>
        <p:nvSpPr>
          <p:cNvPr id="70677" name="Text Box 21"/>
          <p:cNvSpPr txBox="1">
            <a:spLocks noChangeArrowheads="1"/>
          </p:cNvSpPr>
          <p:nvPr/>
        </p:nvSpPr>
        <p:spPr bwMode="auto">
          <a:xfrm>
            <a:off x="2987675" y="4581525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地点：途中</a:t>
            </a:r>
          </a:p>
        </p:txBody>
      </p:sp>
      <p:sp>
        <p:nvSpPr>
          <p:cNvPr id="70678" name="Text Box 22"/>
          <p:cNvSpPr txBox="1">
            <a:spLocks noChangeArrowheads="1"/>
          </p:cNvSpPr>
          <p:nvPr/>
        </p:nvSpPr>
        <p:spPr bwMode="auto">
          <a:xfrm>
            <a:off x="5292725" y="4652963"/>
            <a:ext cx="262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人物：一屠，两狼</a:t>
            </a:r>
          </a:p>
        </p:txBody>
      </p:sp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755650" y="5156200"/>
            <a:ext cx="384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起因：一屠晚归，两狼缀行</a:t>
            </a:r>
          </a:p>
        </p:txBody>
      </p:sp>
      <p:sp>
        <p:nvSpPr>
          <p:cNvPr id="58378" name="Text Box 17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读第一段，思考：</a:t>
            </a:r>
          </a:p>
        </p:txBody>
      </p:sp>
      <p:sp>
        <p:nvSpPr>
          <p:cNvPr id="58379" name="WordArt 18"/>
          <p:cNvSpPr>
            <a:spLocks noChangeArrowheads="1" noChangeShapeType="1" noTextEdit="1"/>
          </p:cNvSpPr>
          <p:nvPr/>
        </p:nvSpPr>
        <p:spPr bwMode="auto">
          <a:xfrm>
            <a:off x="4427538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遇狼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2" grpId="0"/>
      <p:bldP spid="70673" grpId="0"/>
      <p:bldP spid="57355" grpId="0"/>
      <p:bldP spid="70676" grpId="0" autoUpdateAnimBg="0"/>
      <p:bldP spid="70677" grpId="0" autoUpdateAnimBg="0"/>
      <p:bldP spid="70678" grpId="0" autoUpdateAnimBg="0"/>
      <p:bldP spid="7067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Group 9"/>
          <p:cNvGrpSpPr>
            <a:grpSpLocks/>
          </p:cNvGrpSpPr>
          <p:nvPr/>
        </p:nvGrpSpPr>
        <p:grpSpPr bwMode="auto">
          <a:xfrm>
            <a:off x="684213" y="620713"/>
            <a:ext cx="3024187" cy="873125"/>
            <a:chOff x="295" y="391"/>
            <a:chExt cx="1905" cy="550"/>
          </a:xfrm>
        </p:grpSpPr>
        <p:pic>
          <p:nvPicPr>
            <p:cNvPr id="5940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40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9394" name="Text Box 13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读第二段，思考：</a:t>
            </a:r>
          </a:p>
        </p:txBody>
      </p:sp>
      <p:sp>
        <p:nvSpPr>
          <p:cNvPr id="67598" name="Text Box 3"/>
          <p:cNvSpPr txBox="1">
            <a:spLocks noChangeArrowheads="1"/>
          </p:cNvSpPr>
          <p:nvPr/>
        </p:nvSpPr>
        <p:spPr bwMode="auto">
          <a:xfrm>
            <a:off x="323850" y="2852738"/>
            <a:ext cx="853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屠夫急中生智想出了一个什么办法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?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体现了屠夫什么性格？</a:t>
            </a:r>
          </a:p>
        </p:txBody>
      </p:sp>
      <p:sp>
        <p:nvSpPr>
          <p:cNvPr id="67599" name="Text Box 4"/>
          <p:cNvSpPr txBox="1">
            <a:spLocks noChangeArrowheads="1"/>
          </p:cNvSpPr>
          <p:nvPr/>
        </p:nvSpPr>
        <p:spPr bwMode="auto">
          <a:xfrm>
            <a:off x="827088" y="3573463"/>
            <a:ext cx="1262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投以骨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95288" y="4149725"/>
            <a:ext cx="83534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2.“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一狼得骨止一狼仍从。复投之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后狼止而前狼又至”体现了狼的什么品性？“并驱如故”又可看出狼的什么特点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?</a:t>
            </a:r>
            <a:endParaRPr kumimoji="1"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601" name="Text Box 7"/>
          <p:cNvSpPr txBox="1">
            <a:spLocks noChangeArrowheads="1"/>
          </p:cNvSpPr>
          <p:nvPr/>
        </p:nvSpPr>
        <p:spPr bwMode="auto">
          <a:xfrm>
            <a:off x="4676775" y="5441950"/>
            <a:ext cx="165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贪婪</a:t>
            </a:r>
          </a:p>
        </p:txBody>
      </p:sp>
      <p:sp>
        <p:nvSpPr>
          <p:cNvPr id="60423" name="Text Box 8"/>
          <p:cNvSpPr txBox="1">
            <a:spLocks noChangeArrowheads="1"/>
          </p:cNvSpPr>
          <p:nvPr/>
        </p:nvSpPr>
        <p:spPr bwMode="auto">
          <a:xfrm>
            <a:off x="2411413" y="3573463"/>
            <a:ext cx="6048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缓兵之策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体现了屠夫的智谋，软弱的性格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67603" name="Text Box 9"/>
          <p:cNvSpPr txBox="1">
            <a:spLocks noChangeArrowheads="1"/>
          </p:cNvSpPr>
          <p:nvPr/>
        </p:nvSpPr>
        <p:spPr bwMode="auto">
          <a:xfrm>
            <a:off x="2843213" y="5445125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狡猾</a:t>
            </a:r>
          </a:p>
        </p:txBody>
      </p:sp>
      <p:sp>
        <p:nvSpPr>
          <p:cNvPr id="59401" name="WordArt 21"/>
          <p:cNvSpPr>
            <a:spLocks noChangeArrowheads="1" noChangeShapeType="1" noTextEdit="1"/>
          </p:cNvSpPr>
          <p:nvPr/>
        </p:nvSpPr>
        <p:spPr bwMode="auto">
          <a:xfrm>
            <a:off x="4356100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惧狼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8" grpId="0" autoUpdateAnimBg="0"/>
      <p:bldP spid="67599" grpId="0" autoUpdateAnimBg="0"/>
      <p:bldP spid="59397" grpId="0" autoUpdateAnimBg="0"/>
      <p:bldP spid="67601" grpId="0" autoUpdateAnimBg="0"/>
      <p:bldP spid="60423" grpId="0" autoUpdateAnimBg="0"/>
      <p:bldP spid="6760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Group 9"/>
          <p:cNvGrpSpPr>
            <a:grpSpLocks/>
          </p:cNvGrpSpPr>
          <p:nvPr/>
        </p:nvGrpSpPr>
        <p:grpSpPr bwMode="auto">
          <a:xfrm>
            <a:off x="827088" y="620713"/>
            <a:ext cx="3024187" cy="873125"/>
            <a:chOff x="295" y="391"/>
            <a:chExt cx="1905" cy="550"/>
          </a:xfrm>
        </p:grpSpPr>
        <p:pic>
          <p:nvPicPr>
            <p:cNvPr id="6042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9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0418" name="Text Box 13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读第三段，思考：</a:t>
            </a:r>
          </a:p>
        </p:txBody>
      </p:sp>
      <p:sp>
        <p:nvSpPr>
          <p:cNvPr id="74770" name="Text Box 18"/>
          <p:cNvSpPr txBox="1">
            <a:spLocks noChangeArrowheads="1"/>
          </p:cNvSpPr>
          <p:nvPr/>
        </p:nvSpPr>
        <p:spPr bwMode="auto">
          <a:xfrm>
            <a:off x="539750" y="2781300"/>
            <a:ext cx="676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请指出描写屠夫心理的句子 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原文回答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4771" name="Text Box 19"/>
          <p:cNvSpPr txBox="1">
            <a:spLocks noChangeArrowheads="1"/>
          </p:cNvSpPr>
          <p:nvPr/>
        </p:nvSpPr>
        <p:spPr bwMode="auto">
          <a:xfrm>
            <a:off x="1187450" y="3357563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屠大窘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恐前后受其敌</a:t>
            </a:r>
          </a:p>
        </p:txBody>
      </p:sp>
      <p:sp>
        <p:nvSpPr>
          <p:cNvPr id="74772" name="Text Box 20"/>
          <p:cNvSpPr txBox="1">
            <a:spLocks noChangeArrowheads="1"/>
          </p:cNvSpPr>
          <p:nvPr/>
        </p:nvSpPr>
        <p:spPr bwMode="auto">
          <a:xfrm>
            <a:off x="539750" y="3933825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他采取了怎样的行动？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原文回答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4773" name="Text Box 21"/>
          <p:cNvSpPr txBox="1">
            <a:spLocks noChangeArrowheads="1"/>
          </p:cNvSpPr>
          <p:nvPr/>
        </p:nvSpPr>
        <p:spPr bwMode="auto">
          <a:xfrm>
            <a:off x="1187450" y="4581525"/>
            <a:ext cx="2797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奔倚其下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弛担持刀</a:t>
            </a:r>
          </a:p>
        </p:txBody>
      </p: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539750" y="5229225"/>
            <a:ext cx="4681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3.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狼的表现呢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? (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原文回答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4775" name="Text Box 23"/>
          <p:cNvSpPr txBox="1">
            <a:spLocks noChangeArrowheads="1"/>
          </p:cNvSpPr>
          <p:nvPr/>
        </p:nvSpPr>
        <p:spPr bwMode="auto">
          <a:xfrm>
            <a:off x="1136650" y="5805488"/>
            <a:ext cx="394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不敢前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眈眈相向</a:t>
            </a:r>
          </a:p>
        </p:txBody>
      </p:sp>
      <p:sp>
        <p:nvSpPr>
          <p:cNvPr id="60425" name="WordArt 20"/>
          <p:cNvSpPr>
            <a:spLocks noChangeArrowheads="1" noChangeShapeType="1" noTextEdit="1"/>
          </p:cNvSpPr>
          <p:nvPr/>
        </p:nvSpPr>
        <p:spPr bwMode="auto">
          <a:xfrm>
            <a:off x="4427538" y="1773238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御狼</a:t>
            </a:r>
          </a:p>
        </p:txBody>
      </p:sp>
      <p:sp>
        <p:nvSpPr>
          <p:cNvPr id="106510" name="Text Box 14"/>
          <p:cNvSpPr txBox="1">
            <a:spLocks noChangeArrowheads="1"/>
          </p:cNvSpPr>
          <p:nvPr/>
        </p:nvSpPr>
        <p:spPr bwMode="auto">
          <a:xfrm>
            <a:off x="4067175" y="4581525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文鼎粗圆简"/>
              </a:rPr>
              <a:t>（抛弃幻想</a:t>
            </a:r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文鼎粗圆简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文鼎粗圆简"/>
              </a:rPr>
              <a:t>果断准备出击）</a:t>
            </a:r>
          </a:p>
        </p:txBody>
      </p:sp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4211638" y="5805488"/>
            <a:ext cx="3671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文鼎粗圆简"/>
              </a:rPr>
              <a:t>（不甘罢休、贪婪）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0" grpId="0" autoUpdateAnimBg="0"/>
      <p:bldP spid="74771" grpId="0" autoUpdateAnimBg="0"/>
      <p:bldP spid="74772" grpId="0" autoUpdateAnimBg="0"/>
      <p:bldP spid="74773" grpId="0" autoUpdateAnimBg="0"/>
      <p:bldP spid="74774" grpId="0" autoUpdateAnimBg="0"/>
      <p:bldP spid="74775" grpId="0" autoUpdateAnimBg="0"/>
      <p:bldP spid="106510" grpId="0" autoUpdateAnimBg="0"/>
      <p:bldP spid="10651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Group 9"/>
          <p:cNvGrpSpPr>
            <a:grpSpLocks/>
          </p:cNvGrpSpPr>
          <p:nvPr/>
        </p:nvGrpSpPr>
        <p:grpSpPr bwMode="auto">
          <a:xfrm>
            <a:off x="827088" y="549275"/>
            <a:ext cx="3024187" cy="873125"/>
            <a:chOff x="295" y="391"/>
            <a:chExt cx="1905" cy="550"/>
          </a:xfrm>
        </p:grpSpPr>
        <p:pic>
          <p:nvPicPr>
            <p:cNvPr id="6145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1442" name="Text Box 13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读第四段，思考：</a:t>
            </a:r>
          </a:p>
        </p:txBody>
      </p:sp>
      <p:sp>
        <p:nvSpPr>
          <p:cNvPr id="61443" name="WordArt 14"/>
          <p:cNvSpPr>
            <a:spLocks noChangeArrowheads="1" noChangeShapeType="1" noTextEdit="1"/>
          </p:cNvSpPr>
          <p:nvPr/>
        </p:nvSpPr>
        <p:spPr bwMode="auto">
          <a:xfrm>
            <a:off x="4572000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杀狼</a:t>
            </a:r>
          </a:p>
        </p:txBody>
      </p:sp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60388" y="2420938"/>
            <a:ext cx="8583612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请用原文回答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（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）两狼的计谋：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（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）前狼假寐的姿势、神态、目的：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en-US" altLang="zh-CN" sz="12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 （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）后狼径去的目的：</a:t>
            </a:r>
          </a:p>
          <a:p>
            <a:pPr>
              <a:lnSpc>
                <a:spcPct val="150000"/>
              </a:lnSpc>
            </a:pPr>
            <a:r>
              <a:rPr kumimoji="1" lang="zh-CN" altLang="en-US" b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b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536950" y="3149600"/>
            <a:ext cx="5715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一狼径去，一狼假寐 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前后夹击屠夫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900113" y="4437063"/>
            <a:ext cx="18002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犬坐于前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700338" y="4437063"/>
            <a:ext cx="32432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目似瞑，意暇甚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5795963" y="4437063"/>
            <a:ext cx="14462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诱敌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995738" y="5013325"/>
            <a:ext cx="3048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意将隧入以攻其后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539750" y="5589588"/>
            <a:ext cx="5054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2. </a:t>
            </a:r>
            <a:r>
              <a:rPr kumimoji="1" lang="zh-CN" altLang="en-US">
                <a:latin typeface="微软雅黑" pitchFamily="34" charset="-122"/>
                <a:ea typeface="微软雅黑" pitchFamily="34" charset="-122"/>
              </a:rPr>
              <a:t>此节表现了狼的什么特点</a:t>
            </a:r>
            <a:r>
              <a:rPr kumimoji="1" lang="en-US" altLang="zh-CN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4932363" y="5589588"/>
            <a:ext cx="2819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阴险狡诈</a:t>
            </a:r>
            <a:r>
              <a:rPr kumimoji="1"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kumimoji="1"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愚蠢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3" grpId="0" autoUpdateAnimBg="0"/>
      <p:bldP spid="66564" grpId="0" autoUpdateAnimBg="0"/>
      <p:bldP spid="66565" grpId="0" autoUpdateAnimBg="0"/>
      <p:bldP spid="66566" grpId="0" autoUpdateAnimBg="0"/>
      <p:bldP spid="66567" grpId="0" autoUpdateAnimBg="0"/>
      <p:bldP spid="66568" grpId="0" autoUpdateAnimBg="0"/>
      <p:bldP spid="6657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Group 9"/>
          <p:cNvGrpSpPr>
            <a:grpSpLocks/>
          </p:cNvGrpSpPr>
          <p:nvPr/>
        </p:nvGrpSpPr>
        <p:grpSpPr bwMode="auto">
          <a:xfrm>
            <a:off x="684213" y="620713"/>
            <a:ext cx="3024187" cy="873125"/>
            <a:chOff x="295" y="391"/>
            <a:chExt cx="1905" cy="550"/>
          </a:xfrm>
        </p:grpSpPr>
        <p:pic>
          <p:nvPicPr>
            <p:cNvPr id="6247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2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2466" name="WordArt 6"/>
          <p:cNvSpPr>
            <a:spLocks noChangeArrowheads="1" noChangeShapeType="1" noTextEdit="1"/>
          </p:cNvSpPr>
          <p:nvPr/>
        </p:nvSpPr>
        <p:spPr bwMode="auto">
          <a:xfrm>
            <a:off x="4572000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杀狼</a:t>
            </a:r>
          </a:p>
        </p:txBody>
      </p:sp>
      <p:sp>
        <p:nvSpPr>
          <p:cNvPr id="70675" name="Text Box 19"/>
          <p:cNvSpPr txBox="1">
            <a:spLocks noChangeArrowheads="1"/>
          </p:cNvSpPr>
          <p:nvPr/>
        </p:nvSpPr>
        <p:spPr bwMode="auto">
          <a:xfrm>
            <a:off x="611188" y="2781300"/>
            <a:ext cx="8208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你从屠户杀前狼的经过，从中可以看出屠户的什么特点？</a:t>
            </a:r>
            <a:r>
              <a:rPr lang="zh-CN" altLang="en-US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62468" name="Rectangle 20"/>
          <p:cNvSpPr>
            <a:spLocks noChangeArrowheads="1"/>
          </p:cNvSpPr>
          <p:nvPr/>
        </p:nvSpPr>
        <p:spPr bwMode="auto">
          <a:xfrm>
            <a:off x="611188" y="3716338"/>
            <a:ext cx="8532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屠暴起，以刀劈狼首，又数刀毙之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勇敢且果断</a:t>
            </a:r>
          </a:p>
        </p:txBody>
      </p:sp>
      <p:sp>
        <p:nvSpPr>
          <p:cNvPr id="70677" name="Rectangle 21"/>
          <p:cNvSpPr>
            <a:spLocks noChangeArrowheads="1"/>
          </p:cNvSpPr>
          <p:nvPr/>
        </p:nvSpPr>
        <p:spPr bwMode="auto">
          <a:xfrm>
            <a:off x="611188" y="4508500"/>
            <a:ext cx="8353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你从屠户杀后狼的经过，从中可以看出屠户的什么特点？</a:t>
            </a:r>
          </a:p>
        </p:txBody>
      </p:sp>
      <p:sp>
        <p:nvSpPr>
          <p:cNvPr id="70678" name="Rectangle 22"/>
          <p:cNvSpPr>
            <a:spLocks noChangeArrowheads="1"/>
          </p:cNvSpPr>
          <p:nvPr/>
        </p:nvSpPr>
        <p:spPr bwMode="auto">
          <a:xfrm>
            <a:off x="611188" y="5229225"/>
            <a:ext cx="8172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333FF"/>
                </a:solidFill>
                <a:ea typeface="微软雅黑" pitchFamily="34" charset="-122"/>
              </a:rPr>
              <a:t>转视积薪后，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屠自后断其股，亦毙之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勇敢机智且细心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5" grpId="0"/>
      <p:bldP spid="62468" grpId="0"/>
      <p:bldP spid="70677" grpId="0"/>
      <p:bldP spid="706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Group 9"/>
          <p:cNvGrpSpPr>
            <a:grpSpLocks/>
          </p:cNvGrpSpPr>
          <p:nvPr/>
        </p:nvGrpSpPr>
        <p:grpSpPr bwMode="auto">
          <a:xfrm>
            <a:off x="827088" y="549275"/>
            <a:ext cx="3024187" cy="873125"/>
            <a:chOff x="295" y="391"/>
            <a:chExt cx="1905" cy="550"/>
          </a:xfrm>
        </p:grpSpPr>
        <p:pic>
          <p:nvPicPr>
            <p:cNvPr id="6349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495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3490" name="Text Box 5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</a:t>
            </a:r>
            <a:r>
              <a:rPr lang="en-US" altLang="zh-CN">
                <a:ea typeface="微软雅黑" pitchFamily="34" charset="-122"/>
              </a:rPr>
              <a:t>5</a:t>
            </a:r>
            <a:r>
              <a:rPr lang="zh-CN" altLang="en-US">
                <a:ea typeface="微软雅黑" pitchFamily="34" charset="-122"/>
              </a:rPr>
              <a:t>段，思考：</a:t>
            </a:r>
          </a:p>
        </p:txBody>
      </p:sp>
      <p:sp>
        <p:nvSpPr>
          <p:cNvPr id="63491" name="WordArt 6"/>
          <p:cNvSpPr>
            <a:spLocks noChangeArrowheads="1" noChangeShapeType="1" noTextEdit="1"/>
          </p:cNvSpPr>
          <p:nvPr/>
        </p:nvSpPr>
        <p:spPr bwMode="auto">
          <a:xfrm>
            <a:off x="4572000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议狼</a:t>
            </a:r>
          </a:p>
        </p:txBody>
      </p:sp>
      <p:sp>
        <p:nvSpPr>
          <p:cNvPr id="63492" name="Rectangle 7"/>
          <p:cNvSpPr>
            <a:spLocks noChangeArrowheads="1"/>
          </p:cNvSpPr>
          <p:nvPr/>
        </p:nvSpPr>
        <p:spPr bwMode="auto">
          <a:xfrm>
            <a:off x="766763" y="3284538"/>
            <a:ext cx="7981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文章结尾的议论，是作者对所写故事的看法，既是对狼的可悲下场的嘲讽，也是对屠户勇敢、机智的斗争精神的赞扬。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狼虽然贪婪凶恶，狡诈阴险，但在有高度智慧的勇敢精神的人面前，终究难逃灭亡的命运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结尾的议论画龙点睛，揭示了文章的主题。</a:t>
            </a:r>
          </a:p>
        </p:txBody>
      </p:sp>
      <p:sp>
        <p:nvSpPr>
          <p:cNvPr id="63493" name="Rectangle 8"/>
          <p:cNvSpPr>
            <a:spLocks noChangeArrowheads="1"/>
          </p:cNvSpPr>
          <p:nvPr/>
        </p:nvSpPr>
        <p:spPr bwMode="auto">
          <a:xfrm>
            <a:off x="827088" y="2781300"/>
            <a:ext cx="5094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ea typeface="微软雅黑" pitchFamily="34" charset="-122"/>
              </a:rPr>
              <a:t>1. </a:t>
            </a:r>
            <a:r>
              <a:rPr lang="zh-CN" altLang="en-US">
                <a:ea typeface="微软雅黑" pitchFamily="34" charset="-122"/>
              </a:rPr>
              <a:t>文章结尾一段的议论有什么作用？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3" name="Group 9"/>
          <p:cNvGrpSpPr>
            <a:grpSpLocks/>
          </p:cNvGrpSpPr>
          <p:nvPr/>
        </p:nvGrpSpPr>
        <p:grpSpPr bwMode="auto">
          <a:xfrm>
            <a:off x="755650" y="620713"/>
            <a:ext cx="3024188" cy="873125"/>
            <a:chOff x="295" y="391"/>
            <a:chExt cx="1905" cy="550"/>
          </a:xfrm>
        </p:grpSpPr>
        <p:pic>
          <p:nvPicPr>
            <p:cNvPr id="6451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19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4213" y="2060575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读第</a:t>
            </a:r>
            <a:r>
              <a:rPr lang="en-US" altLang="zh-CN">
                <a:ea typeface="微软雅黑" pitchFamily="34" charset="-122"/>
              </a:rPr>
              <a:t>5</a:t>
            </a:r>
            <a:r>
              <a:rPr lang="zh-CN" altLang="en-US">
                <a:ea typeface="微软雅黑" pitchFamily="34" charset="-122"/>
              </a:rPr>
              <a:t>段，思考：</a:t>
            </a:r>
          </a:p>
        </p:txBody>
      </p:sp>
      <p:sp>
        <p:nvSpPr>
          <p:cNvPr id="64515" name="WordArt 6"/>
          <p:cNvSpPr>
            <a:spLocks noChangeArrowheads="1" noChangeShapeType="1" noTextEdit="1"/>
          </p:cNvSpPr>
          <p:nvPr/>
        </p:nvSpPr>
        <p:spPr bwMode="auto">
          <a:xfrm>
            <a:off x="4572000" y="1844675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议狼</a:t>
            </a:r>
          </a:p>
        </p:txBody>
      </p:sp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539750" y="3429000"/>
            <a:ext cx="837723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不是。作者写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聊斋志异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这部书主要是借狐仙鬼怪来讽喻当时社会的黑暗、腐朽，所以作者嘲讽的不仅仅是恶狼，而是借“狼”来讽喻当时社会上像狼一样的恶人、恶势力。</a:t>
            </a:r>
          </a:p>
        </p:txBody>
      </p:sp>
      <p:sp>
        <p:nvSpPr>
          <p:cNvPr id="64517" name="Rectangle 16"/>
          <p:cNvSpPr>
            <a:spLocks noChangeArrowheads="1"/>
          </p:cNvSpPr>
          <p:nvPr/>
        </p:nvSpPr>
        <p:spPr bwMode="auto">
          <a:xfrm>
            <a:off x="539750" y="2636838"/>
            <a:ext cx="82089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ea typeface="微软雅黑" pitchFamily="34" charset="-122"/>
              </a:rPr>
              <a:t>2.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ea typeface="微软雅黑" pitchFamily="34" charset="-122"/>
              </a:rPr>
              <a:t>止增笑耳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>
                <a:ea typeface="微软雅黑" pitchFamily="34" charset="-122"/>
              </a:rPr>
              <a:t>的仅仅是恶狼吗？作者嘲讽的仅仅是恶狼吗</a:t>
            </a:r>
            <a:r>
              <a:rPr lang="en-US" altLang="zh-CN">
                <a:ea typeface="微软雅黑" pitchFamily="34" charset="-122"/>
              </a:rPr>
              <a:t>?</a:t>
            </a:r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Group 9"/>
          <p:cNvGrpSpPr>
            <a:grpSpLocks/>
          </p:cNvGrpSpPr>
          <p:nvPr/>
        </p:nvGrpSpPr>
        <p:grpSpPr bwMode="auto">
          <a:xfrm>
            <a:off x="971550" y="476250"/>
            <a:ext cx="3024188" cy="873125"/>
            <a:chOff x="295" y="391"/>
            <a:chExt cx="1905" cy="550"/>
          </a:xfrm>
        </p:grpSpPr>
        <p:pic>
          <p:nvPicPr>
            <p:cNvPr id="6554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8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板书设计</a:t>
              </a:r>
            </a:p>
          </p:txBody>
        </p:sp>
      </p:grpSp>
      <p:sp>
        <p:nvSpPr>
          <p:cNvPr id="65538" name="Text Box 9"/>
          <p:cNvSpPr txBox="1">
            <a:spLocks noChangeArrowheads="1"/>
          </p:cNvSpPr>
          <p:nvPr/>
        </p:nvSpPr>
        <p:spPr bwMode="auto">
          <a:xfrm>
            <a:off x="827088" y="2060575"/>
            <a:ext cx="367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第一段：开端（遇狼）</a:t>
            </a:r>
          </a:p>
        </p:txBody>
      </p:sp>
      <p:sp>
        <p:nvSpPr>
          <p:cNvPr id="65539" name="Text Box 10"/>
          <p:cNvSpPr txBox="1">
            <a:spLocks noChangeArrowheads="1"/>
          </p:cNvSpPr>
          <p:nvPr/>
        </p:nvSpPr>
        <p:spPr bwMode="auto">
          <a:xfrm>
            <a:off x="827088" y="2781300"/>
            <a:ext cx="367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第二段：发展（惧狼）</a:t>
            </a:r>
          </a:p>
        </p:txBody>
      </p:sp>
      <p:sp>
        <p:nvSpPr>
          <p:cNvPr id="65540" name="Text Box 11"/>
          <p:cNvSpPr txBox="1">
            <a:spLocks noChangeArrowheads="1"/>
          </p:cNvSpPr>
          <p:nvPr/>
        </p:nvSpPr>
        <p:spPr bwMode="auto">
          <a:xfrm>
            <a:off x="827088" y="3500438"/>
            <a:ext cx="367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第三段：高潮（御狼）</a:t>
            </a:r>
          </a:p>
        </p:txBody>
      </p:sp>
      <p:sp>
        <p:nvSpPr>
          <p:cNvPr id="65541" name="Text Box 12"/>
          <p:cNvSpPr txBox="1">
            <a:spLocks noChangeArrowheads="1"/>
          </p:cNvSpPr>
          <p:nvPr/>
        </p:nvSpPr>
        <p:spPr bwMode="auto">
          <a:xfrm>
            <a:off x="827088" y="4221163"/>
            <a:ext cx="367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第四段：结局（杀狼）</a:t>
            </a:r>
          </a:p>
        </p:txBody>
      </p:sp>
      <p:sp>
        <p:nvSpPr>
          <p:cNvPr id="65542" name="自选图形 124"/>
          <p:cNvSpPr>
            <a:spLocks/>
          </p:cNvSpPr>
          <p:nvPr/>
        </p:nvSpPr>
        <p:spPr bwMode="auto">
          <a:xfrm>
            <a:off x="3924300" y="2276475"/>
            <a:ext cx="282575" cy="2305050"/>
          </a:xfrm>
          <a:prstGeom prst="rightBrace">
            <a:avLst>
              <a:gd name="adj1" fmla="val 6797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3" name="Text Box 14"/>
          <p:cNvSpPr txBox="1">
            <a:spLocks noChangeArrowheads="1"/>
          </p:cNvSpPr>
          <p:nvPr/>
        </p:nvSpPr>
        <p:spPr bwMode="auto">
          <a:xfrm>
            <a:off x="4211638" y="314166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记叙</a:t>
            </a:r>
          </a:p>
        </p:txBody>
      </p:sp>
      <p:sp>
        <p:nvSpPr>
          <p:cNvPr id="65544" name="Text Box 15"/>
          <p:cNvSpPr txBox="1">
            <a:spLocks noChangeArrowheads="1"/>
          </p:cNvSpPr>
          <p:nvPr/>
        </p:nvSpPr>
        <p:spPr bwMode="auto">
          <a:xfrm>
            <a:off x="900113" y="5300663"/>
            <a:ext cx="3673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第五段：议狼</a:t>
            </a:r>
          </a:p>
        </p:txBody>
      </p:sp>
      <p:sp>
        <p:nvSpPr>
          <p:cNvPr id="65545" name="Text Box 16"/>
          <p:cNvSpPr txBox="1">
            <a:spLocks noChangeArrowheads="1"/>
          </p:cNvSpPr>
          <p:nvPr/>
        </p:nvSpPr>
        <p:spPr bwMode="auto">
          <a:xfrm>
            <a:off x="3563938" y="5300663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——</a:t>
            </a:r>
            <a:r>
              <a:rPr lang="zh-CN" altLang="en-US"/>
              <a:t>议论</a:t>
            </a:r>
          </a:p>
        </p:txBody>
      </p:sp>
      <p:sp>
        <p:nvSpPr>
          <p:cNvPr id="65546" name="Rectangle 17"/>
          <p:cNvSpPr>
            <a:spLocks noChangeArrowheads="1"/>
          </p:cNvSpPr>
          <p:nvPr/>
        </p:nvSpPr>
        <p:spPr bwMode="auto">
          <a:xfrm>
            <a:off x="5148263" y="3141663"/>
            <a:ext cx="3600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/>
              <a:t>主题：揭露了狼的贪婪、凶狠、和狡诈的本性，</a:t>
            </a:r>
          </a:p>
          <a:p>
            <a:r>
              <a:rPr lang="zh-CN" altLang="en-US"/>
              <a:t>赞扬了屠夫的机智勇敢。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Group 9"/>
          <p:cNvGrpSpPr>
            <a:grpSpLocks/>
          </p:cNvGrpSpPr>
          <p:nvPr/>
        </p:nvGrpSpPr>
        <p:grpSpPr bwMode="auto">
          <a:xfrm>
            <a:off x="827088" y="620713"/>
            <a:ext cx="3024187" cy="873125"/>
            <a:chOff x="295" y="391"/>
            <a:chExt cx="1905" cy="550"/>
          </a:xfrm>
        </p:grpSpPr>
        <p:pic>
          <p:nvPicPr>
            <p:cNvPr id="6656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9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66562" name="Rectangle 7"/>
          <p:cNvSpPr>
            <a:spLocks noChangeArrowheads="1"/>
          </p:cNvSpPr>
          <p:nvPr/>
        </p:nvSpPr>
        <p:spPr bwMode="auto">
          <a:xfrm>
            <a:off x="468313" y="2565400"/>
            <a:ext cx="8424862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像狼一样的恶人，不管怎样狡诈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终归要失败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的。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      人有狼没有的智慧、勇气和力量，人能战胜狼，战胜像狼一样的恶势力。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       对待像狼一样的恶人，必须要善于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识破他们的假象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，不能存有幻想、妥协让步，必须运用智慧，敢于斗争，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善于斗争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，做一个机智勇敢的人，才能取得胜利。</a:t>
            </a:r>
          </a:p>
          <a:p>
            <a:pPr indent="266700">
              <a:lnSpc>
                <a:spcPct val="140000"/>
              </a:lnSpc>
            </a:pP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除恶务尽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，要像屠夫那样两狼齐毙，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不留后患</a:t>
            </a:r>
            <a:r>
              <a:rPr lang="zh-CN" altLang="en-US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6563" name="Rectangle 8"/>
          <p:cNvSpPr>
            <a:spLocks noChangeArrowheads="1"/>
          </p:cNvSpPr>
          <p:nvPr/>
        </p:nvSpPr>
        <p:spPr bwMode="auto">
          <a:xfrm>
            <a:off x="179388" y="1773238"/>
            <a:ext cx="76327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ea typeface="微软雅黑" pitchFamily="34" charset="-122"/>
              </a:rPr>
              <a:t>        </a:t>
            </a:r>
            <a:r>
              <a:rPr lang="en-US" altLang="zh-CN">
                <a:ea typeface="微软雅黑" pitchFamily="34" charset="-122"/>
              </a:rPr>
              <a:t>从这个屠户胜利的故事中你获得怎样的启示？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73738" name="AutoShape 10"/>
          <p:cNvSpPr>
            <a:spLocks noChangeArrowheads="1"/>
          </p:cNvSpPr>
          <p:nvPr/>
        </p:nvSpPr>
        <p:spPr bwMode="auto">
          <a:xfrm>
            <a:off x="684213" y="2781300"/>
            <a:ext cx="287337" cy="2889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9" name="AutoShape 11"/>
          <p:cNvSpPr>
            <a:spLocks noChangeArrowheads="1"/>
          </p:cNvSpPr>
          <p:nvPr/>
        </p:nvSpPr>
        <p:spPr bwMode="auto">
          <a:xfrm>
            <a:off x="684213" y="3284538"/>
            <a:ext cx="287337" cy="2889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40" name="AutoShape 12"/>
          <p:cNvSpPr>
            <a:spLocks noChangeArrowheads="1"/>
          </p:cNvSpPr>
          <p:nvPr/>
        </p:nvSpPr>
        <p:spPr bwMode="auto">
          <a:xfrm>
            <a:off x="684213" y="4292600"/>
            <a:ext cx="287337" cy="2889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41" name="AutoShape 13"/>
          <p:cNvSpPr>
            <a:spLocks noChangeArrowheads="1"/>
          </p:cNvSpPr>
          <p:nvPr/>
        </p:nvSpPr>
        <p:spPr bwMode="auto">
          <a:xfrm>
            <a:off x="684213" y="5803900"/>
            <a:ext cx="287337" cy="2889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8"/>
          <p:cNvSpPr txBox="1">
            <a:spLocks noChangeArrowheads="1"/>
          </p:cNvSpPr>
          <p:nvPr/>
        </p:nvSpPr>
        <p:spPr bwMode="auto"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grpSp>
        <p:nvGrpSpPr>
          <p:cNvPr id="67586" name="Group 16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6759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4" name="Text Box 18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拓展延伸</a:t>
              </a:r>
            </a:p>
          </p:txBody>
        </p:sp>
      </p:grpSp>
      <p:sp>
        <p:nvSpPr>
          <p:cNvPr id="66563" name="Rectangle 10"/>
          <p:cNvSpPr>
            <a:spLocks noChangeArrowheads="1"/>
          </p:cNvSpPr>
          <p:nvPr/>
        </p:nvSpPr>
        <p:spPr bwMode="auto">
          <a:xfrm>
            <a:off x="755650" y="2420938"/>
            <a:ext cx="8208963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狼狈为奸   狼奔豕</a:t>
            </a:r>
            <a:r>
              <a:rPr lang="en-US" altLang="zh-CN" sz="2800">
                <a:latin typeface="宋体" charset="-122"/>
              </a:rPr>
              <a:t>shǐ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突   如狼似虎   狼吞虎咽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狼心狗肺   狼子野心   鬼哭狼嚎   引狼入室</a:t>
            </a:r>
          </a:p>
        </p:txBody>
      </p:sp>
      <p:sp>
        <p:nvSpPr>
          <p:cNvPr id="67588" name="WordArt 11"/>
          <p:cNvSpPr>
            <a:spLocks noChangeArrowheads="1" noChangeShapeType="1" noTextEdit="1"/>
          </p:cNvSpPr>
          <p:nvPr/>
        </p:nvSpPr>
        <p:spPr bwMode="auto">
          <a:xfrm>
            <a:off x="2195513" y="1773238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有关狼的成语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5508625" y="1773238"/>
            <a:ext cx="3203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你还能在列举些吗</a:t>
            </a:r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1187450" y="3933825"/>
            <a:ext cx="672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狼烟四起  豺狼虎豹  声名狼藉   狼狈不堪 </a:t>
            </a: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1042988" y="4508500"/>
            <a:ext cx="72009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F9B6A"/>
                </a:solidFill>
                <a:ea typeface="微软雅黑" pitchFamily="34" charset="-122"/>
              </a:rPr>
              <a:t>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>
                <a:ea typeface="微软雅黑" pitchFamily="34" charset="-122"/>
              </a:rPr>
              <a:t>狼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>
                <a:ea typeface="微软雅黑" pitchFamily="34" charset="-122"/>
              </a:rPr>
              <a:t>的形象是怎样的？你如何看待狼的这种传统形象？</a:t>
            </a:r>
          </a:p>
        </p:txBody>
      </p:sp>
      <p:sp>
        <p:nvSpPr>
          <p:cNvPr id="66571" name="Text Box 12"/>
          <p:cNvSpPr txBox="1">
            <a:spLocks noChangeArrowheads="1"/>
          </p:cNvSpPr>
          <p:nvPr/>
        </p:nvSpPr>
        <p:spPr bwMode="auto">
          <a:xfrm>
            <a:off x="1763713" y="5949950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微软雅黑" pitchFamily="34" charset="-122"/>
              </a:rPr>
              <a:t>凶恶贪婪、狡诈阴险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1452" grpId="0"/>
      <p:bldP spid="61453" grpId="0"/>
      <p:bldP spid="61454" grpId="0"/>
      <p:bldP spid="665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8"/>
          <p:cNvSpPr>
            <a:spLocks noChangeArrowheads="1"/>
          </p:cNvSpPr>
          <p:nvPr/>
        </p:nvSpPr>
        <p:spPr bwMode="auto">
          <a:xfrm>
            <a:off x="3779838" y="1844675"/>
            <a:ext cx="5113337" cy="3378200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蒲松龄，字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留仙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，号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柳泉居士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清朝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文学家。他自幼勤学、聪敏，但一生考场不利，自学成才，在家乡设馆教书，创作了许多鬼怪故事，后来汇编成书，就是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聊斋志异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，世</a:t>
            </a:r>
            <a:r>
              <a:rPr lang="zh-CN" altLang="en-US">
                <a:solidFill>
                  <a:schemeClr val="tx2"/>
                </a:solidFill>
                <a:ea typeface="微软雅黑" pitchFamily="34" charset="-122"/>
              </a:rPr>
              <a:t>称</a:t>
            </a:r>
            <a:r>
              <a: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聊斋先生</a:t>
            </a:r>
            <a:r>
              <a: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>
                <a:solidFill>
                  <a:schemeClr val="tx2"/>
                </a:solidFill>
                <a:ea typeface="微软雅黑" pitchFamily="34" charset="-122"/>
              </a:rPr>
              <a:t>。</a:t>
            </a:r>
          </a:p>
        </p:txBody>
      </p:sp>
      <p:pic>
        <p:nvPicPr>
          <p:cNvPr id="4096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9"/>
          <p:cNvSpPr txBox="1">
            <a:spLocks noChangeArrowheads="1"/>
          </p:cNvSpPr>
          <p:nvPr/>
        </p:nvSpPr>
        <p:spPr bwMode="auto">
          <a:xfrm>
            <a:off x="1547813" y="90805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走进作者</a:t>
            </a:r>
          </a:p>
        </p:txBody>
      </p:sp>
      <p:pic>
        <p:nvPicPr>
          <p:cNvPr id="98312" name="Picture 8" descr="石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844675"/>
            <a:ext cx="26019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8"/>
          <p:cNvSpPr>
            <a:spLocks noChangeArrowheads="1"/>
          </p:cNvSpPr>
          <p:nvPr/>
        </p:nvSpPr>
        <p:spPr bwMode="auto">
          <a:xfrm>
            <a:off x="1187450" y="1125538"/>
            <a:ext cx="3744913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解释下列词语 ：</a:t>
            </a:r>
          </a:p>
        </p:txBody>
      </p:sp>
      <p:grpSp>
        <p:nvGrpSpPr>
          <p:cNvPr id="68610" name="Group 12"/>
          <p:cNvGrpSpPr>
            <a:grpSpLocks/>
          </p:cNvGrpSpPr>
          <p:nvPr/>
        </p:nvGrpSpPr>
        <p:grpSpPr bwMode="auto">
          <a:xfrm>
            <a:off x="395288" y="260350"/>
            <a:ext cx="3024187" cy="873125"/>
            <a:chOff x="295" y="391"/>
            <a:chExt cx="1905" cy="550"/>
          </a:xfrm>
        </p:grpSpPr>
        <p:pic>
          <p:nvPicPr>
            <p:cNvPr id="6861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8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课堂练习</a:t>
              </a:r>
            </a:p>
          </p:txBody>
        </p:sp>
      </p:grpSp>
      <p:sp>
        <p:nvSpPr>
          <p:cNvPr id="68611" name="Rectangle 14"/>
          <p:cNvSpPr>
            <a:spLocks noChangeArrowheads="1"/>
          </p:cNvSpPr>
          <p:nvPr/>
        </p:nvSpPr>
        <p:spPr bwMode="auto">
          <a:xfrm>
            <a:off x="900113" y="1836738"/>
            <a:ext cx="5692775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恐前后受其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敌</a:t>
            </a: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狼不敢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一狼径去，其一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犬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坐于前。</a:t>
            </a: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一狼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洞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其中，意将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隧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入以攻其后也。</a:t>
            </a: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 indent="266700" defTabSz="0">
              <a:lnSpc>
                <a:spcPct val="150000"/>
              </a:lnSpc>
              <a:tabLst>
                <a:tab pos="1371600" algn="l"/>
              </a:tabLst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1187450" y="4724400"/>
            <a:ext cx="3932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犬：用作状语，像狗似的。 </a:t>
            </a:r>
          </a:p>
        </p:txBody>
      </p:sp>
      <p:sp>
        <p:nvSpPr>
          <p:cNvPr id="64530" name="Rectangle 18"/>
          <p:cNvSpPr>
            <a:spLocks noChangeArrowheads="1"/>
          </p:cNvSpPr>
          <p:nvPr/>
        </p:nvSpPr>
        <p:spPr bwMode="auto">
          <a:xfrm>
            <a:off x="1258888" y="5734050"/>
            <a:ext cx="3627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洞：用作动词，指挖洞。 </a:t>
            </a:r>
          </a:p>
        </p:txBody>
      </p:sp>
      <p:sp>
        <p:nvSpPr>
          <p:cNvPr id="64531" name="Rectangle 19"/>
          <p:cNvSpPr>
            <a:spLocks noChangeArrowheads="1"/>
          </p:cNvSpPr>
          <p:nvPr/>
        </p:nvSpPr>
        <p:spPr bwMode="auto">
          <a:xfrm>
            <a:off x="1258888" y="6165850"/>
            <a:ext cx="3627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隧：用作状语，从通道。 </a:t>
            </a:r>
          </a:p>
        </p:txBody>
      </p:sp>
      <p:sp>
        <p:nvSpPr>
          <p:cNvPr id="64532" name="Rectangle 20"/>
          <p:cNvSpPr>
            <a:spLocks noChangeArrowheads="1"/>
          </p:cNvSpPr>
          <p:nvPr/>
        </p:nvSpPr>
        <p:spPr bwMode="auto">
          <a:xfrm>
            <a:off x="1187450" y="3573463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前：用作动词，上前。</a:t>
            </a:r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1258888" y="2492375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敌：用作动词，攻击。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7" grpId="0"/>
      <p:bldP spid="64530" grpId="0"/>
      <p:bldP spid="645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8"/>
          <p:cNvSpPr txBox="1">
            <a:spLocks noChangeArrowheads="1"/>
          </p:cNvSpPr>
          <p:nvPr/>
        </p:nvSpPr>
        <p:spPr bwMode="auto"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grpSp>
        <p:nvGrpSpPr>
          <p:cNvPr id="69634" name="Group 12"/>
          <p:cNvGrpSpPr>
            <a:grpSpLocks/>
          </p:cNvGrpSpPr>
          <p:nvPr/>
        </p:nvGrpSpPr>
        <p:grpSpPr bwMode="auto">
          <a:xfrm>
            <a:off x="684213" y="692150"/>
            <a:ext cx="3024187" cy="873125"/>
            <a:chOff x="295" y="391"/>
            <a:chExt cx="1905" cy="550"/>
          </a:xfrm>
        </p:grpSpPr>
        <p:pic>
          <p:nvPicPr>
            <p:cNvPr id="69661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62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课堂练习</a:t>
              </a:r>
            </a:p>
          </p:txBody>
        </p:sp>
      </p:grpSp>
      <p:sp>
        <p:nvSpPr>
          <p:cNvPr id="69635" name="Text Box 2"/>
          <p:cNvSpPr txBox="1">
            <a:spLocks noChangeArrowheads="1"/>
          </p:cNvSpPr>
          <p:nvPr/>
        </p:nvSpPr>
        <p:spPr bwMode="auto">
          <a:xfrm>
            <a:off x="250825" y="2349500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itchFamily="18" charset="0"/>
              </a:rPr>
              <a:t>止</a:t>
            </a:r>
          </a:p>
        </p:txBody>
      </p:sp>
      <p:sp>
        <p:nvSpPr>
          <p:cNvPr id="69636" name="AutoShape 1"/>
          <p:cNvSpPr>
            <a:spLocks/>
          </p:cNvSpPr>
          <p:nvPr/>
        </p:nvSpPr>
        <p:spPr bwMode="auto">
          <a:xfrm rot="10800000" flipH="1">
            <a:off x="827088" y="2205038"/>
            <a:ext cx="73025" cy="936625"/>
          </a:xfrm>
          <a:prstGeom prst="leftBrace">
            <a:avLst>
              <a:gd name="adj1" fmla="val 6971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900113" y="2205038"/>
            <a:ext cx="19700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止</a:t>
            </a:r>
            <a:r>
              <a:rPr lang="zh-CN" altLang="en-US" sz="2800">
                <a:latin typeface="Times New Roman" pitchFamily="18" charset="0"/>
              </a:rPr>
              <a:t>有剩骨</a:t>
            </a:r>
          </a:p>
          <a:p>
            <a:r>
              <a:rPr lang="zh-CN" altLang="en-US" sz="2800">
                <a:latin typeface="Times New Roman" pitchFamily="18" charset="0"/>
              </a:rPr>
              <a:t>一狼得骨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止</a:t>
            </a:r>
          </a:p>
        </p:txBody>
      </p:sp>
      <p:sp>
        <p:nvSpPr>
          <p:cNvPr id="69638" name="AutoShape 1"/>
          <p:cNvSpPr>
            <a:spLocks/>
          </p:cNvSpPr>
          <p:nvPr/>
        </p:nvSpPr>
        <p:spPr bwMode="auto">
          <a:xfrm rot="10800000" flipH="1">
            <a:off x="827088" y="3573463"/>
            <a:ext cx="73025" cy="936625"/>
          </a:xfrm>
          <a:prstGeom prst="leftBrace">
            <a:avLst>
              <a:gd name="adj1" fmla="val 6971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69639" name="AutoShape 1"/>
          <p:cNvSpPr>
            <a:spLocks/>
          </p:cNvSpPr>
          <p:nvPr/>
        </p:nvSpPr>
        <p:spPr bwMode="auto">
          <a:xfrm rot="10800000" flipH="1">
            <a:off x="827088" y="4868863"/>
            <a:ext cx="73025" cy="936625"/>
          </a:xfrm>
          <a:prstGeom prst="leftBrace">
            <a:avLst>
              <a:gd name="adj1" fmla="val 6971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69640" name="AutoShape 1"/>
          <p:cNvSpPr>
            <a:spLocks/>
          </p:cNvSpPr>
          <p:nvPr/>
        </p:nvSpPr>
        <p:spPr bwMode="auto">
          <a:xfrm rot="10800000" flipH="1">
            <a:off x="5364163" y="2205038"/>
            <a:ext cx="73025" cy="936625"/>
          </a:xfrm>
          <a:prstGeom prst="leftBrace">
            <a:avLst>
              <a:gd name="adj1" fmla="val 6971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69641" name="AutoShape 1"/>
          <p:cNvSpPr>
            <a:spLocks/>
          </p:cNvSpPr>
          <p:nvPr/>
        </p:nvSpPr>
        <p:spPr bwMode="auto">
          <a:xfrm rot="10800000" flipH="1">
            <a:off x="5364163" y="3573463"/>
            <a:ext cx="73025" cy="936625"/>
          </a:xfrm>
          <a:prstGeom prst="leftBrace">
            <a:avLst>
              <a:gd name="adj1" fmla="val 6971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115734" name="Text Box 17"/>
          <p:cNvSpPr txBox="1">
            <a:spLocks noChangeArrowheads="1"/>
          </p:cNvSpPr>
          <p:nvPr/>
        </p:nvSpPr>
        <p:spPr bwMode="auto">
          <a:xfrm>
            <a:off x="2771775" y="2205038"/>
            <a:ext cx="1254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通“只”</a:t>
            </a:r>
          </a:p>
        </p:txBody>
      </p:sp>
      <p:sp>
        <p:nvSpPr>
          <p:cNvPr id="121874" name="Text Box 18"/>
          <p:cNvSpPr txBox="1">
            <a:spLocks noChangeArrowheads="1"/>
          </p:cNvSpPr>
          <p:nvPr/>
        </p:nvSpPr>
        <p:spPr bwMode="auto">
          <a:xfrm>
            <a:off x="2843213" y="263683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停止</a:t>
            </a:r>
          </a:p>
        </p:txBody>
      </p:sp>
      <p:sp>
        <p:nvSpPr>
          <p:cNvPr id="69644" name="Text Box 10"/>
          <p:cNvSpPr txBox="1">
            <a:spLocks noChangeArrowheads="1"/>
          </p:cNvSpPr>
          <p:nvPr/>
        </p:nvSpPr>
        <p:spPr bwMode="auto">
          <a:xfrm>
            <a:off x="4787900" y="2349500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itchFamily="18" charset="0"/>
              </a:rPr>
              <a:t>敌</a:t>
            </a:r>
          </a:p>
        </p:txBody>
      </p:sp>
      <p:sp>
        <p:nvSpPr>
          <p:cNvPr id="69645" name="Text Box 12"/>
          <p:cNvSpPr txBox="1">
            <a:spLocks noChangeArrowheads="1"/>
          </p:cNvSpPr>
          <p:nvPr/>
        </p:nvSpPr>
        <p:spPr bwMode="auto">
          <a:xfrm>
            <a:off x="5435600" y="2133600"/>
            <a:ext cx="2327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恐前后受其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敌</a:t>
            </a:r>
          </a:p>
          <a:p>
            <a:r>
              <a:rPr lang="zh-CN" altLang="en-US" sz="2800">
                <a:latin typeface="Times New Roman" pitchFamily="18" charset="0"/>
              </a:rPr>
              <a:t>盖以诱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敌</a:t>
            </a:r>
          </a:p>
        </p:txBody>
      </p:sp>
      <p:sp>
        <p:nvSpPr>
          <p:cNvPr id="121879" name="Text Box 23"/>
          <p:cNvSpPr txBox="1">
            <a:spLocks noChangeArrowheads="1"/>
          </p:cNvSpPr>
          <p:nvPr/>
        </p:nvSpPr>
        <p:spPr bwMode="auto">
          <a:xfrm>
            <a:off x="7812088" y="213360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攻击</a:t>
            </a:r>
          </a:p>
        </p:txBody>
      </p:sp>
      <p:sp>
        <p:nvSpPr>
          <p:cNvPr id="121880" name="Text Box 24"/>
          <p:cNvSpPr txBox="1">
            <a:spLocks noChangeArrowheads="1"/>
          </p:cNvSpPr>
          <p:nvPr/>
        </p:nvSpPr>
        <p:spPr bwMode="auto">
          <a:xfrm>
            <a:off x="7812088" y="256540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敌人</a:t>
            </a:r>
          </a:p>
        </p:txBody>
      </p:sp>
      <p:sp>
        <p:nvSpPr>
          <p:cNvPr id="69648" name="Text Box 29"/>
          <p:cNvSpPr txBox="1">
            <a:spLocks noChangeArrowheads="1"/>
          </p:cNvSpPr>
          <p:nvPr/>
        </p:nvSpPr>
        <p:spPr bwMode="auto">
          <a:xfrm>
            <a:off x="250825" y="3716338"/>
            <a:ext cx="592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Times New Roman" pitchFamily="18" charset="0"/>
              </a:rPr>
              <a:t>乃</a:t>
            </a:r>
          </a:p>
        </p:txBody>
      </p:sp>
      <p:sp>
        <p:nvSpPr>
          <p:cNvPr id="69649" name="Rectangle 31"/>
          <p:cNvSpPr>
            <a:spLocks noChangeArrowheads="1"/>
          </p:cNvSpPr>
          <p:nvPr/>
        </p:nvSpPr>
        <p:spPr bwMode="auto">
          <a:xfrm>
            <a:off x="900113" y="3500438"/>
            <a:ext cx="2736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屠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乃</a:t>
            </a: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奔倚其下</a:t>
            </a:r>
          </a:p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乃</a:t>
            </a: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</a:rPr>
              <a:t>悟前狼假寐</a:t>
            </a:r>
          </a:p>
        </p:txBody>
      </p:sp>
      <p:sp>
        <p:nvSpPr>
          <p:cNvPr id="121888" name="Text Box 32"/>
          <p:cNvSpPr txBox="1">
            <a:spLocks noChangeArrowheads="1"/>
          </p:cNvSpPr>
          <p:nvPr/>
        </p:nvSpPr>
        <p:spPr bwMode="auto">
          <a:xfrm>
            <a:off x="3419475" y="3500438"/>
            <a:ext cx="541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就</a:t>
            </a:r>
          </a:p>
        </p:txBody>
      </p:sp>
      <p:sp>
        <p:nvSpPr>
          <p:cNvPr id="121889" name="Text Box 33"/>
          <p:cNvSpPr txBox="1">
            <a:spLocks noChangeArrowheads="1"/>
          </p:cNvSpPr>
          <p:nvPr/>
        </p:nvSpPr>
        <p:spPr bwMode="auto">
          <a:xfrm>
            <a:off x="3419475" y="3933825"/>
            <a:ext cx="541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才</a:t>
            </a:r>
          </a:p>
        </p:txBody>
      </p:sp>
      <p:sp>
        <p:nvSpPr>
          <p:cNvPr id="69652" name="Text Box 7"/>
          <p:cNvSpPr txBox="1">
            <a:spLocks noChangeArrowheads="1"/>
          </p:cNvSpPr>
          <p:nvPr/>
        </p:nvSpPr>
        <p:spPr bwMode="auto">
          <a:xfrm>
            <a:off x="4787900" y="3716338"/>
            <a:ext cx="592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itchFamily="18" charset="0"/>
              </a:rPr>
              <a:t>前</a:t>
            </a:r>
          </a:p>
        </p:txBody>
      </p:sp>
      <p:sp>
        <p:nvSpPr>
          <p:cNvPr id="69653" name="Text Box 9"/>
          <p:cNvSpPr txBox="1">
            <a:spLocks noChangeArrowheads="1"/>
          </p:cNvSpPr>
          <p:nvPr/>
        </p:nvSpPr>
        <p:spPr bwMode="auto">
          <a:xfrm>
            <a:off x="5435600" y="3573463"/>
            <a:ext cx="19700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狼不敢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前</a:t>
            </a:r>
          </a:p>
          <a:p>
            <a:r>
              <a:rPr lang="zh-CN" altLang="en-US" sz="2800">
                <a:latin typeface="Times New Roman" pitchFamily="18" charset="0"/>
              </a:rPr>
              <a:t>一犬坐于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前</a:t>
            </a:r>
          </a:p>
        </p:txBody>
      </p:sp>
      <p:sp>
        <p:nvSpPr>
          <p:cNvPr id="121875" name="Text Box 19"/>
          <p:cNvSpPr txBox="1">
            <a:spLocks noChangeArrowheads="1"/>
          </p:cNvSpPr>
          <p:nvPr/>
        </p:nvSpPr>
        <p:spPr bwMode="auto">
          <a:xfrm>
            <a:off x="7740650" y="350043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上前</a:t>
            </a:r>
          </a:p>
        </p:txBody>
      </p:sp>
      <p:sp>
        <p:nvSpPr>
          <p:cNvPr id="115747" name="Text Box 20"/>
          <p:cNvSpPr txBox="1">
            <a:spLocks noChangeArrowheads="1"/>
          </p:cNvSpPr>
          <p:nvPr/>
        </p:nvSpPr>
        <p:spPr bwMode="auto">
          <a:xfrm>
            <a:off x="7740650" y="4005263"/>
            <a:ext cx="1008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前面</a:t>
            </a:r>
            <a:endParaRPr lang="zh-CN" altLang="en-US" sz="2800">
              <a:solidFill>
                <a:srgbClr val="CC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9656" name="Text Box 5"/>
          <p:cNvSpPr txBox="1">
            <a:spLocks noChangeArrowheads="1"/>
          </p:cNvSpPr>
          <p:nvPr/>
        </p:nvSpPr>
        <p:spPr bwMode="auto">
          <a:xfrm>
            <a:off x="250825" y="5013325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Times New Roman" pitchFamily="18" charset="0"/>
              </a:rPr>
              <a:t>意</a:t>
            </a:r>
          </a:p>
        </p:txBody>
      </p:sp>
      <p:sp>
        <p:nvSpPr>
          <p:cNvPr id="69657" name="Text Box 6"/>
          <p:cNvSpPr txBox="1">
            <a:spLocks noChangeArrowheads="1"/>
          </p:cNvSpPr>
          <p:nvPr/>
        </p:nvSpPr>
        <p:spPr bwMode="auto">
          <a:xfrm>
            <a:off x="900113" y="4797425"/>
            <a:ext cx="1816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意</a:t>
            </a:r>
            <a:r>
              <a:rPr lang="zh-CN" altLang="en-US" sz="2800">
                <a:latin typeface="Times New Roman" pitchFamily="18" charset="0"/>
              </a:rPr>
              <a:t>暇甚</a:t>
            </a:r>
          </a:p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意</a:t>
            </a:r>
            <a:r>
              <a:rPr lang="zh-CN" altLang="en-US" sz="2800">
                <a:latin typeface="Times New Roman" pitchFamily="18" charset="0"/>
              </a:rPr>
              <a:t>将隧入</a:t>
            </a:r>
          </a:p>
        </p:txBody>
      </p:sp>
      <p:sp>
        <p:nvSpPr>
          <p:cNvPr id="121877" name="Text Box 21"/>
          <p:cNvSpPr txBox="1">
            <a:spLocks noChangeArrowheads="1"/>
          </p:cNvSpPr>
          <p:nvPr/>
        </p:nvSpPr>
        <p:spPr bwMode="auto">
          <a:xfrm>
            <a:off x="2916238" y="4797425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神情、态度</a:t>
            </a:r>
          </a:p>
        </p:txBody>
      </p:sp>
      <p:sp>
        <p:nvSpPr>
          <p:cNvPr id="69659" name="Text Box 22"/>
          <p:cNvSpPr txBox="1">
            <a:spLocks noChangeArrowheads="1"/>
          </p:cNvSpPr>
          <p:nvPr/>
        </p:nvSpPr>
        <p:spPr bwMode="auto">
          <a:xfrm>
            <a:off x="2627313" y="5300663"/>
            <a:ext cx="1835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800">
              <a:solidFill>
                <a:srgbClr val="FF0066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8636" name="Rectangle 40"/>
          <p:cNvSpPr>
            <a:spLocks noChangeArrowheads="1"/>
          </p:cNvSpPr>
          <p:nvPr/>
        </p:nvSpPr>
        <p:spPr bwMode="auto">
          <a:xfrm>
            <a:off x="2916238" y="5229225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打算、意图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1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1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34" grpId="0"/>
      <p:bldP spid="121874" grpId="0"/>
      <p:bldP spid="121889" grpId="0"/>
      <p:bldP spid="121875" grpId="0"/>
      <p:bldP spid="1157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8"/>
          <p:cNvSpPr txBox="1">
            <a:spLocks noChangeArrowheads="1"/>
          </p:cNvSpPr>
          <p:nvPr/>
        </p:nvSpPr>
        <p:spPr bwMode="auto"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grpSp>
        <p:nvGrpSpPr>
          <p:cNvPr id="70658" name="Group 12"/>
          <p:cNvGrpSpPr>
            <a:grpSpLocks/>
          </p:cNvGrpSpPr>
          <p:nvPr/>
        </p:nvGrpSpPr>
        <p:grpSpPr bwMode="auto">
          <a:xfrm>
            <a:off x="684213" y="476250"/>
            <a:ext cx="3024187" cy="873125"/>
            <a:chOff x="295" y="391"/>
            <a:chExt cx="1905" cy="550"/>
          </a:xfrm>
        </p:grpSpPr>
        <p:pic>
          <p:nvPicPr>
            <p:cNvPr id="70674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75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课堂练习</a:t>
              </a:r>
            </a:p>
          </p:txBody>
        </p:sp>
      </p:grpSp>
      <p:sp>
        <p:nvSpPr>
          <p:cNvPr id="70659" name="Text Box 2"/>
          <p:cNvSpPr txBox="1">
            <a:spLocks noChangeArrowheads="1"/>
          </p:cNvSpPr>
          <p:nvPr/>
        </p:nvSpPr>
        <p:spPr bwMode="auto">
          <a:xfrm>
            <a:off x="468313" y="2420938"/>
            <a:ext cx="592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Times New Roman" pitchFamily="18" charset="0"/>
              </a:rPr>
              <a:t>之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116013" y="1628775"/>
            <a:ext cx="304165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复投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之</a:t>
            </a:r>
          </a:p>
          <a:p>
            <a:r>
              <a:rPr lang="zh-CN" altLang="en-US" sz="2800">
                <a:latin typeface="Times New Roman" pitchFamily="18" charset="0"/>
              </a:rPr>
              <a:t>而两狼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2800">
                <a:latin typeface="Times New Roman" pitchFamily="18" charset="0"/>
              </a:rPr>
              <a:t>并驱如故</a:t>
            </a:r>
          </a:p>
          <a:p>
            <a:r>
              <a:rPr lang="zh-CN" altLang="en-US" sz="2800">
                <a:latin typeface="Times New Roman" pitchFamily="18" charset="0"/>
              </a:rPr>
              <a:t>久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之</a:t>
            </a:r>
          </a:p>
          <a:p>
            <a:r>
              <a:rPr lang="zh-CN" altLang="en-US" sz="2800">
                <a:latin typeface="Times New Roman" pitchFamily="18" charset="0"/>
              </a:rPr>
              <a:t>又数刀毙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之</a:t>
            </a:r>
          </a:p>
          <a:p>
            <a:r>
              <a:rPr lang="zh-CN" altLang="en-US" sz="2800">
                <a:latin typeface="Times New Roman" pitchFamily="18" charset="0"/>
              </a:rPr>
              <a:t>禽兽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之</a:t>
            </a:r>
            <a:r>
              <a:rPr lang="zh-CN" altLang="en-US" sz="2800">
                <a:latin typeface="Times New Roman" pitchFamily="18" charset="0"/>
              </a:rPr>
              <a:t>变诈几何哉</a:t>
            </a:r>
            <a:endParaRPr lang="zh-CN" altLang="en-US" sz="28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70661" name="AutoShape 1"/>
          <p:cNvSpPr>
            <a:spLocks/>
          </p:cNvSpPr>
          <p:nvPr/>
        </p:nvSpPr>
        <p:spPr bwMode="auto">
          <a:xfrm rot="10800000" flipH="1">
            <a:off x="971550" y="1628775"/>
            <a:ext cx="215900" cy="2159000"/>
          </a:xfrm>
          <a:prstGeom prst="leftBrace">
            <a:avLst>
              <a:gd name="adj1" fmla="val 54352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116746" name="Text Box 6"/>
          <p:cNvSpPr txBox="1">
            <a:spLocks noChangeArrowheads="1"/>
          </p:cNvSpPr>
          <p:nvPr/>
        </p:nvSpPr>
        <p:spPr bwMode="auto">
          <a:xfrm>
            <a:off x="3203575" y="1557338"/>
            <a:ext cx="2808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代词，指代</a:t>
            </a:r>
            <a:r>
              <a:rPr lang="zh-CN" altLang="en-US" sz="2800">
                <a:solidFill>
                  <a:srgbClr val="FF0066"/>
                </a:solidFill>
                <a:ea typeface="黑体" pitchFamily="49" charset="-122"/>
              </a:rPr>
              <a:t>骨头</a:t>
            </a:r>
            <a:endParaRPr lang="en-US" altLang="zh-CN" sz="2800">
              <a:solidFill>
                <a:srgbClr val="FF0066"/>
              </a:solidFill>
              <a:ea typeface="黑体" pitchFamily="49" charset="-122"/>
            </a:endParaRPr>
          </a:p>
        </p:txBody>
      </p:sp>
      <p:sp>
        <p:nvSpPr>
          <p:cNvPr id="116747" name="Text Box 10"/>
          <p:cNvSpPr txBox="1">
            <a:spLocks noChangeArrowheads="1"/>
          </p:cNvSpPr>
          <p:nvPr/>
        </p:nvSpPr>
        <p:spPr bwMode="auto">
          <a:xfrm>
            <a:off x="4427538" y="19891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主谓间取消句子独立性</a:t>
            </a:r>
            <a:r>
              <a:rPr lang="zh-CN" altLang="en-US" sz="3000" b="0">
                <a:solidFill>
                  <a:srgbClr val="CC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16748" name="Text Box 9"/>
          <p:cNvSpPr txBox="1">
            <a:spLocks noChangeArrowheads="1"/>
          </p:cNvSpPr>
          <p:nvPr/>
        </p:nvSpPr>
        <p:spPr bwMode="auto">
          <a:xfrm>
            <a:off x="3203575" y="2492375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助词，补充音节</a:t>
            </a:r>
            <a:r>
              <a:rPr lang="zh-CN" altLang="en-US" b="0">
                <a:latin typeface="Times New Roman" pitchFamily="18" charset="0"/>
              </a:rPr>
              <a:t> </a:t>
            </a:r>
          </a:p>
        </p:txBody>
      </p:sp>
      <p:sp>
        <p:nvSpPr>
          <p:cNvPr id="69641" name="Text Box 5"/>
          <p:cNvSpPr txBox="1">
            <a:spLocks noChangeArrowheads="1"/>
          </p:cNvSpPr>
          <p:nvPr/>
        </p:nvSpPr>
        <p:spPr bwMode="auto">
          <a:xfrm>
            <a:off x="3203575" y="2852738"/>
            <a:ext cx="5940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代词，指代狼</a:t>
            </a:r>
            <a:r>
              <a:rPr lang="zh-CN" altLang="en-US" sz="3600" b="0">
                <a:latin typeface="Times New Roman" pitchFamily="18" charset="0"/>
              </a:rPr>
              <a:t> </a:t>
            </a:r>
            <a:r>
              <a:rPr lang="zh-CN" altLang="en-US" sz="2800">
                <a:solidFill>
                  <a:srgbClr val="FF0066"/>
                </a:solidFill>
                <a:ea typeface="华文新魏" pitchFamily="2" charset="-122"/>
              </a:rPr>
              <a:t>（动词后的之作代词）</a:t>
            </a:r>
          </a:p>
        </p:txBody>
      </p:sp>
      <p:sp>
        <p:nvSpPr>
          <p:cNvPr id="69642" name="Text Box 8"/>
          <p:cNvSpPr txBox="1">
            <a:spLocks noChangeArrowheads="1"/>
          </p:cNvSpPr>
          <p:nvPr/>
        </p:nvSpPr>
        <p:spPr bwMode="auto">
          <a:xfrm>
            <a:off x="4211638" y="3429000"/>
            <a:ext cx="47879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7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助词，的</a:t>
            </a:r>
            <a:r>
              <a:rPr lang="zh-CN" altLang="en-US" sz="270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（名称前的之作“的”）</a:t>
            </a:r>
            <a:r>
              <a:rPr lang="zh-CN" altLang="en-US" b="0">
                <a:latin typeface="Times New Roman" pitchFamily="18" charset="0"/>
              </a:rPr>
              <a:t>           　 </a:t>
            </a:r>
          </a:p>
        </p:txBody>
      </p:sp>
      <p:sp>
        <p:nvSpPr>
          <p:cNvPr id="70667" name="AutoShape 1"/>
          <p:cNvSpPr>
            <a:spLocks/>
          </p:cNvSpPr>
          <p:nvPr/>
        </p:nvSpPr>
        <p:spPr bwMode="auto">
          <a:xfrm rot="10800000" flipH="1">
            <a:off x="1042988" y="4437063"/>
            <a:ext cx="144462" cy="1441450"/>
          </a:xfrm>
          <a:prstGeom prst="leftBrace">
            <a:avLst>
              <a:gd name="adj1" fmla="val 54233"/>
              <a:gd name="adj2" fmla="val 4748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rot="10800000"/>
          <a:lstStyle/>
          <a:p>
            <a:endParaRPr lang="zh-CN" altLang="en-US" sz="1800" b="0"/>
          </a:p>
        </p:txBody>
      </p:sp>
      <p:sp>
        <p:nvSpPr>
          <p:cNvPr id="70668" name="Text Box 15"/>
          <p:cNvSpPr txBox="1">
            <a:spLocks noChangeArrowheads="1"/>
          </p:cNvSpPr>
          <p:nvPr/>
        </p:nvSpPr>
        <p:spPr bwMode="auto">
          <a:xfrm>
            <a:off x="1187450" y="4221163"/>
            <a:ext cx="33988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itchFamily="18" charset="0"/>
              </a:rPr>
              <a:t>投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以</a:t>
            </a:r>
            <a:r>
              <a:rPr lang="zh-CN" altLang="en-US" sz="2800">
                <a:latin typeface="Times New Roman" pitchFamily="18" charset="0"/>
              </a:rPr>
              <a:t>骨</a:t>
            </a:r>
          </a:p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以</a:t>
            </a:r>
            <a:r>
              <a:rPr lang="zh-CN" altLang="en-US" sz="2800">
                <a:latin typeface="Times New Roman" pitchFamily="18" charset="0"/>
              </a:rPr>
              <a:t>刀劈狼首</a:t>
            </a:r>
          </a:p>
          <a:p>
            <a:r>
              <a:rPr lang="zh-CN" altLang="en-US" sz="2800">
                <a:latin typeface="Times New Roman" pitchFamily="18" charset="0"/>
              </a:rPr>
              <a:t>意将隧入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以</a:t>
            </a:r>
            <a:r>
              <a:rPr lang="zh-CN" altLang="en-US" sz="2800">
                <a:latin typeface="Times New Roman" pitchFamily="18" charset="0"/>
              </a:rPr>
              <a:t>攻其后也</a:t>
            </a:r>
          </a:p>
          <a:p>
            <a:r>
              <a:rPr lang="zh-CN" altLang="en-US" sz="2800">
                <a:latin typeface="Times New Roman" pitchFamily="18" charset="0"/>
              </a:rPr>
              <a:t>盖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以</a:t>
            </a:r>
            <a:r>
              <a:rPr lang="zh-CN" altLang="en-US" sz="2800">
                <a:latin typeface="Times New Roman" pitchFamily="18" charset="0"/>
              </a:rPr>
              <a:t>诱敌</a:t>
            </a:r>
          </a:p>
        </p:txBody>
      </p:sp>
      <p:sp>
        <p:nvSpPr>
          <p:cNvPr id="70669" name="Rectangle 19"/>
          <p:cNvSpPr>
            <a:spLocks noChangeArrowheads="1"/>
          </p:cNvSpPr>
          <p:nvPr/>
        </p:nvSpPr>
        <p:spPr bwMode="auto">
          <a:xfrm>
            <a:off x="468313" y="4868863"/>
            <a:ext cx="592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以</a:t>
            </a:r>
          </a:p>
        </p:txBody>
      </p:sp>
      <p:sp>
        <p:nvSpPr>
          <p:cNvPr id="116756" name="Text Box 25"/>
          <p:cNvSpPr txBox="1">
            <a:spLocks noChangeArrowheads="1"/>
          </p:cNvSpPr>
          <p:nvPr/>
        </p:nvSpPr>
        <p:spPr bwMode="auto">
          <a:xfrm>
            <a:off x="4859338" y="4221163"/>
            <a:ext cx="576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把</a:t>
            </a:r>
          </a:p>
        </p:txBody>
      </p:sp>
      <p:sp>
        <p:nvSpPr>
          <p:cNvPr id="116757" name="Text Box 26"/>
          <p:cNvSpPr txBox="1">
            <a:spLocks noChangeArrowheads="1"/>
          </p:cNvSpPr>
          <p:nvPr/>
        </p:nvSpPr>
        <p:spPr bwMode="auto">
          <a:xfrm>
            <a:off x="4859338" y="4652963"/>
            <a:ext cx="576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用</a:t>
            </a:r>
          </a:p>
        </p:txBody>
      </p:sp>
      <p:sp>
        <p:nvSpPr>
          <p:cNvPr id="121883" name="Text Box 27"/>
          <p:cNvSpPr txBox="1">
            <a:spLocks noChangeArrowheads="1"/>
          </p:cNvSpPr>
          <p:nvPr/>
        </p:nvSpPr>
        <p:spPr bwMode="auto">
          <a:xfrm>
            <a:off x="4859338" y="5084763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来</a:t>
            </a:r>
          </a:p>
        </p:txBody>
      </p:sp>
      <p:sp>
        <p:nvSpPr>
          <p:cNvPr id="116759" name="Text Box 35"/>
          <p:cNvSpPr txBox="1">
            <a:spLocks noChangeArrowheads="1"/>
          </p:cNvSpPr>
          <p:nvPr/>
        </p:nvSpPr>
        <p:spPr bwMode="auto">
          <a:xfrm>
            <a:off x="4859338" y="5516563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用来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6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6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167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6" grpId="0"/>
      <p:bldP spid="116756" grpId="0"/>
      <p:bldP spid="121883" grpId="0" autoUpdateAnimBg="0"/>
      <p:bldP spid="11675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8"/>
          <p:cNvSpPr>
            <a:spLocks noChangeArrowheads="1"/>
          </p:cNvSpPr>
          <p:nvPr/>
        </p:nvSpPr>
        <p:spPr bwMode="auto">
          <a:xfrm>
            <a:off x="3779838" y="1700213"/>
            <a:ext cx="5040312" cy="3925887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聊斋志异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是文言短篇小说集。作者通过谈狐说鬼，讽刺当时社会的黑暗、官场的腐败、科举制度的腐朽。作品的艺术成就很高，具有现实意义，故事曲折离奇，人物形象鲜明生动。很多篇目已改编成电影电视，为大家所熟悉。</a:t>
            </a:r>
          </a:p>
        </p:txBody>
      </p:sp>
      <p:pic>
        <p:nvPicPr>
          <p:cNvPr id="4198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9"/>
          <p:cNvSpPr txBox="1">
            <a:spLocks noChangeArrowheads="1"/>
          </p:cNvSpPr>
          <p:nvPr/>
        </p:nvSpPr>
        <p:spPr bwMode="auto">
          <a:xfrm>
            <a:off x="1476375" y="83661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走进名著</a:t>
            </a:r>
          </a:p>
        </p:txBody>
      </p:sp>
      <p:sp>
        <p:nvSpPr>
          <p:cNvPr id="41988" name="Rectangle 9"/>
          <p:cNvSpPr>
            <a:spLocks noChangeArrowheads="1"/>
          </p:cNvSpPr>
          <p:nvPr/>
        </p:nvSpPr>
        <p:spPr bwMode="auto">
          <a:xfrm>
            <a:off x="468313" y="4868863"/>
            <a:ext cx="2951162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写鬼写妖高人一等，刺鬼刺虐入骨三分。</a:t>
            </a:r>
          </a:p>
          <a:p>
            <a:pPr algn="r">
              <a:lnSpc>
                <a:spcPct val="130000"/>
              </a:lnSpc>
            </a:pP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郭沫若</a:t>
            </a:r>
            <a:endParaRPr lang="en-US" altLang="zh-CN">
              <a:solidFill>
                <a:srgbClr val="FF0066"/>
              </a:solidFill>
              <a:ea typeface="微软雅黑" pitchFamily="34" charset="-122"/>
            </a:endParaRPr>
          </a:p>
        </p:txBody>
      </p:sp>
      <p:pic>
        <p:nvPicPr>
          <p:cNvPr id="41989" name="Picture 10" descr="17150270331980471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557338"/>
            <a:ext cx="23526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7" descr="20080217_ef50f64aa4f852304c95kVzJkUv1p3rk"/>
          <p:cNvPicPr>
            <a:picLocks noChangeAspect="1" noChangeArrowheads="1"/>
          </p:cNvPicPr>
          <p:nvPr/>
        </p:nvPicPr>
        <p:blipFill>
          <a:blip r:embed="rId3"/>
          <a:srcRect t="61978" r="13780"/>
          <a:stretch>
            <a:fillRect/>
          </a:stretch>
        </p:blipFill>
        <p:spPr bwMode="auto">
          <a:xfrm>
            <a:off x="2771775" y="4652963"/>
            <a:ext cx="5759450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0" name="Group 13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3015" name="图片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6" name="Text Box 12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初读感知</a:t>
              </a:r>
            </a:p>
          </p:txBody>
        </p:sp>
      </p:grpSp>
      <p:sp>
        <p:nvSpPr>
          <p:cNvPr id="43011" name="WordArt 6"/>
          <p:cNvSpPr>
            <a:spLocks noChangeArrowheads="1" noChangeShapeType="1" noTextEdit="1"/>
          </p:cNvSpPr>
          <p:nvPr/>
        </p:nvSpPr>
        <p:spPr bwMode="auto">
          <a:xfrm>
            <a:off x="827088" y="206057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23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听录音，完成下列任务</a:t>
            </a:r>
          </a:p>
        </p:txBody>
      </p:sp>
      <p:sp>
        <p:nvSpPr>
          <p:cNvPr id="43012" name="Rectangle 14"/>
          <p:cNvSpPr>
            <a:spLocks noChangeArrowheads="1"/>
          </p:cNvSpPr>
          <p:nvPr/>
        </p:nvSpPr>
        <p:spPr bwMode="auto">
          <a:xfrm>
            <a:off x="1403350" y="3311525"/>
            <a:ext cx="6092825" cy="5191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）标记生字注音，扫除文字障碍。</a:t>
            </a:r>
          </a:p>
        </p:txBody>
      </p:sp>
      <p:sp>
        <p:nvSpPr>
          <p:cNvPr id="43013" name="Rectangle 15"/>
          <p:cNvSpPr>
            <a:spLocks noChangeArrowheads="1"/>
          </p:cNvSpPr>
          <p:nvPr/>
        </p:nvSpPr>
        <p:spPr bwMode="auto">
          <a:xfrm>
            <a:off x="1476375" y="4365625"/>
            <a:ext cx="3603625" cy="5191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）注意词句停顿。</a:t>
            </a:r>
          </a:p>
        </p:txBody>
      </p:sp>
      <p:pic>
        <p:nvPicPr>
          <p:cNvPr id="41994" name="第一单元  第16课 《狼》 （素材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04025" y="1341438"/>
            <a:ext cx="1160463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906" fill="hold"/>
                                        <p:tgtEl>
                                          <p:spTgt spid="41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0" descr="2501531_100549049_2"/>
          <p:cNvPicPr>
            <a:picLocks noChangeAspect="1" noChangeArrowheads="1"/>
          </p:cNvPicPr>
          <p:nvPr/>
        </p:nvPicPr>
        <p:blipFill>
          <a:blip r:embed="rId2"/>
          <a:srcRect b="11185"/>
          <a:stretch>
            <a:fillRect/>
          </a:stretch>
        </p:blipFill>
        <p:spPr bwMode="auto">
          <a:xfrm>
            <a:off x="684213" y="1916113"/>
            <a:ext cx="748823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4" name="Group 13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4037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38" name="Text Box 12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初读感知</a:t>
              </a:r>
            </a:p>
          </p:txBody>
        </p:sp>
      </p:grpSp>
      <p:sp>
        <p:nvSpPr>
          <p:cNvPr id="40968" name="WordArt 8"/>
          <p:cNvSpPr>
            <a:spLocks noChangeArrowheads="1" noChangeShapeType="1" noTextEdit="1"/>
          </p:cNvSpPr>
          <p:nvPr/>
        </p:nvSpPr>
        <p:spPr bwMode="auto">
          <a:xfrm>
            <a:off x="1835150" y="270827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请以自己喜欢的方式朗读课文</a:t>
            </a:r>
          </a:p>
        </p:txBody>
      </p:sp>
      <p:sp>
        <p:nvSpPr>
          <p:cNvPr id="41988" name="Rectangle 9"/>
          <p:cNvSpPr>
            <a:spLocks noChangeArrowheads="1"/>
          </p:cNvSpPr>
          <p:nvPr/>
        </p:nvSpPr>
        <p:spPr bwMode="auto">
          <a:xfrm>
            <a:off x="1763713" y="4005263"/>
            <a:ext cx="6624637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要求：要求读准字音；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     读得顺畅；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          读出语气、节奏和表情。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animBg="1"/>
      <p:bldP spid="419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75"/>
          <p:cNvSpPr txBox="1">
            <a:spLocks noChangeArrowheads="1"/>
          </p:cNvSpPr>
          <p:nvPr/>
        </p:nvSpPr>
        <p:spPr bwMode="auto">
          <a:xfrm>
            <a:off x="2987675" y="1989138"/>
            <a:ext cx="2808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读 准 字 音</a:t>
            </a:r>
          </a:p>
        </p:txBody>
      </p:sp>
      <p:grpSp>
        <p:nvGrpSpPr>
          <p:cNvPr id="45058" name="Group 24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507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整体感知</a:t>
              </a:r>
            </a:p>
          </p:txBody>
        </p:sp>
      </p:grpSp>
      <p:sp>
        <p:nvSpPr>
          <p:cNvPr id="45059" name="Rectangle 19"/>
          <p:cNvSpPr>
            <a:spLocks noChangeArrowheads="1"/>
          </p:cNvSpPr>
          <p:nvPr/>
        </p:nvSpPr>
        <p:spPr bwMode="auto">
          <a:xfrm>
            <a:off x="827088" y="2487613"/>
            <a:ext cx="767556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缀（       ）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窘（        ）   苫</a:t>
            </a:r>
            <a:r>
              <a:rPr lang="zh-CN" altLang="en-US" sz="2800">
                <a:ea typeface="微软雅黑" pitchFamily="34" charset="-122"/>
              </a:rPr>
              <a:t>蔽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（              ） 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倚（       ）  弛（        ）    眈（        ）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 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少（       ）时     瞑（        ） 暇（        ）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隧（      ） 尻（      ） 寐（       ）黠（     ）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061" name="Rectangle 13"/>
          <p:cNvSpPr>
            <a:spLocks noChangeArrowheads="1"/>
          </p:cNvSpPr>
          <p:nvPr/>
        </p:nvSpPr>
        <p:spPr bwMode="auto">
          <a:xfrm>
            <a:off x="1619250" y="2852738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zhuì</a:t>
            </a:r>
            <a:endParaRPr lang="zh-CN" altLang="en-US"/>
          </a:p>
        </p:txBody>
      </p:sp>
      <p:sp>
        <p:nvSpPr>
          <p:cNvPr id="45062" name="Rectangle 14"/>
          <p:cNvSpPr>
            <a:spLocks noChangeArrowheads="1"/>
          </p:cNvSpPr>
          <p:nvPr/>
        </p:nvSpPr>
        <p:spPr bwMode="auto">
          <a:xfrm>
            <a:off x="3635375" y="2852738"/>
            <a:ext cx="87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jiǒng</a:t>
            </a:r>
            <a:endParaRPr lang="zh-CN" altLang="en-US"/>
          </a:p>
        </p:txBody>
      </p:sp>
      <p:sp>
        <p:nvSpPr>
          <p:cNvPr id="45063" name="Rectangle 15"/>
          <p:cNvSpPr>
            <a:spLocks noChangeArrowheads="1"/>
          </p:cNvSpPr>
          <p:nvPr/>
        </p:nvSpPr>
        <p:spPr bwMode="auto">
          <a:xfrm>
            <a:off x="6227763" y="2924175"/>
            <a:ext cx="1233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sh</a:t>
            </a:r>
            <a:r>
              <a:rPr lang="en-US" altLang="zh-CN">
                <a:latin typeface="宋体" charset="-122"/>
              </a:rPr>
              <a:t>à</a:t>
            </a:r>
            <a:r>
              <a:rPr lang="en-US" altLang="zh-CN"/>
              <a:t>n bì</a:t>
            </a:r>
            <a:endParaRPr lang="zh-CN" altLang="en-US"/>
          </a:p>
        </p:txBody>
      </p:sp>
      <p:sp>
        <p:nvSpPr>
          <p:cNvPr id="45065" name="Rectangle 17"/>
          <p:cNvSpPr>
            <a:spLocks noChangeArrowheads="1"/>
          </p:cNvSpPr>
          <p:nvPr/>
        </p:nvSpPr>
        <p:spPr bwMode="auto">
          <a:xfrm>
            <a:off x="6084888" y="3716338"/>
            <a:ext cx="70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dān</a:t>
            </a:r>
            <a:endParaRPr lang="zh-CN" altLang="en-US"/>
          </a:p>
        </p:txBody>
      </p:sp>
      <p:sp>
        <p:nvSpPr>
          <p:cNvPr id="45066" name="Rectangle 18"/>
          <p:cNvSpPr>
            <a:spLocks noChangeArrowheads="1"/>
          </p:cNvSpPr>
          <p:nvPr/>
        </p:nvSpPr>
        <p:spPr bwMode="auto">
          <a:xfrm>
            <a:off x="1547813" y="4581525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shǎo</a:t>
            </a:r>
            <a:endParaRPr lang="zh-CN" altLang="en-US"/>
          </a:p>
        </p:txBody>
      </p:sp>
      <p:sp>
        <p:nvSpPr>
          <p:cNvPr id="45067" name="Rectangle 19"/>
          <p:cNvSpPr>
            <a:spLocks noChangeArrowheads="1"/>
          </p:cNvSpPr>
          <p:nvPr/>
        </p:nvSpPr>
        <p:spPr bwMode="auto">
          <a:xfrm>
            <a:off x="4284663" y="4581525"/>
            <a:ext cx="911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míng</a:t>
            </a:r>
            <a:endParaRPr lang="zh-CN" altLang="en-US"/>
          </a:p>
        </p:txBody>
      </p:sp>
      <p:sp>
        <p:nvSpPr>
          <p:cNvPr id="45068" name="Rectangle 20"/>
          <p:cNvSpPr>
            <a:spLocks noChangeArrowheads="1"/>
          </p:cNvSpPr>
          <p:nvPr/>
        </p:nvSpPr>
        <p:spPr bwMode="auto">
          <a:xfrm>
            <a:off x="1547813" y="5445125"/>
            <a:ext cx="623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suì</a:t>
            </a:r>
            <a:endParaRPr lang="zh-CN" altLang="en-US"/>
          </a:p>
        </p:txBody>
      </p:sp>
      <p:sp>
        <p:nvSpPr>
          <p:cNvPr id="45069" name="Rectangle 21"/>
          <p:cNvSpPr>
            <a:spLocks noChangeArrowheads="1"/>
          </p:cNvSpPr>
          <p:nvPr/>
        </p:nvSpPr>
        <p:spPr bwMode="auto">
          <a:xfrm>
            <a:off x="3419475" y="5445125"/>
            <a:ext cx="693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kāo</a:t>
            </a:r>
            <a:endParaRPr lang="zh-CN" altLang="en-US"/>
          </a:p>
        </p:txBody>
      </p:sp>
      <p:sp>
        <p:nvSpPr>
          <p:cNvPr id="45070" name="Rectangle 22"/>
          <p:cNvSpPr>
            <a:spLocks noChangeArrowheads="1"/>
          </p:cNvSpPr>
          <p:nvPr/>
        </p:nvSpPr>
        <p:spPr bwMode="auto">
          <a:xfrm>
            <a:off x="7092950" y="5445125"/>
            <a:ext cx="592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xi</a:t>
            </a:r>
            <a:r>
              <a:rPr lang="en-US" altLang="zh-CN">
                <a:latin typeface="宋体" charset="-122"/>
              </a:rPr>
              <a:t>á</a:t>
            </a:r>
            <a:endParaRPr lang="zh-CN" alt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6443663" y="4581525"/>
            <a:ext cx="592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xi</a:t>
            </a:r>
            <a:r>
              <a:rPr lang="en-US" altLang="zh-CN">
                <a:latin typeface="宋体" charset="-122"/>
                <a:sym typeface="宋体" charset="-122"/>
              </a:rPr>
              <a:t>á</a:t>
            </a:r>
            <a:endParaRPr lang="zh-CN" altLang="en-US">
              <a:sym typeface="宋体" charset="-122"/>
            </a:endParaRPr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5219700" y="5445125"/>
            <a:ext cx="709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mèi</a:t>
            </a:r>
            <a:endParaRPr lang="zh-CN" altLang="en-US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1619250" y="3716338"/>
            <a:ext cx="50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y</a:t>
            </a:r>
            <a:r>
              <a:rPr lang="en-US" altLang="en-US"/>
              <a:t>ǐ</a:t>
            </a:r>
            <a:endParaRPr lang="zh-CN" altLang="en-US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708400" y="3716338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chí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5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  <p:bldP spid="45065" grpId="0"/>
      <p:bldP spid="45068" grpId="0"/>
      <p:bldP spid="45074" grpId="0"/>
      <p:bldP spid="450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7"/>
          <p:cNvSpPr txBox="1">
            <a:spLocks noChangeArrowheads="1"/>
          </p:cNvSpPr>
          <p:nvPr/>
        </p:nvSpPr>
        <p:spPr bwMode="auto">
          <a:xfrm>
            <a:off x="3348038" y="1916113"/>
            <a:ext cx="2808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读出停顿</a:t>
            </a:r>
          </a:p>
        </p:txBody>
      </p:sp>
      <p:sp>
        <p:nvSpPr>
          <p:cNvPr id="45059" name="Text Box 10"/>
          <p:cNvSpPr txBox="1">
            <a:spLocks noChangeArrowheads="1"/>
          </p:cNvSpPr>
          <p:nvPr/>
        </p:nvSpPr>
        <p:spPr bwMode="auto">
          <a:xfrm>
            <a:off x="1331913" y="2924175"/>
            <a:ext cx="5040312" cy="210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其一</a:t>
            </a:r>
            <a:r>
              <a:rPr lang="en-US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犬坐于前。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意将隧入</a:t>
            </a:r>
            <a:r>
              <a:rPr lang="en-US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以攻其后。</a:t>
            </a: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禽兽之变诈</a:t>
            </a:r>
            <a:r>
              <a:rPr lang="en-US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几何哉？</a:t>
            </a:r>
          </a:p>
        </p:txBody>
      </p:sp>
      <p:grpSp>
        <p:nvGrpSpPr>
          <p:cNvPr id="46083" name="Group 9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608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6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整体感知</a:t>
              </a:r>
            </a:p>
          </p:txBody>
        </p:sp>
      </p:grpSp>
      <p:pic>
        <p:nvPicPr>
          <p:cNvPr id="46084" name="Picture 8" descr="wolf_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284538"/>
            <a:ext cx="3240087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27"/>
          <p:cNvSpPr txBox="1">
            <a:spLocks noChangeArrowheads="1"/>
          </p:cNvSpPr>
          <p:nvPr/>
        </p:nvSpPr>
        <p:spPr bwMode="auto">
          <a:xfrm>
            <a:off x="3348038" y="1773238"/>
            <a:ext cx="2808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自主学习</a:t>
            </a:r>
          </a:p>
        </p:txBody>
      </p:sp>
      <p:grpSp>
        <p:nvGrpSpPr>
          <p:cNvPr id="47106" name="Group 5"/>
          <p:cNvGrpSpPr>
            <a:grpSpLocks/>
          </p:cNvGrpSpPr>
          <p:nvPr/>
        </p:nvGrpSpPr>
        <p:grpSpPr bwMode="auto">
          <a:xfrm>
            <a:off x="468313" y="620713"/>
            <a:ext cx="3024187" cy="873125"/>
            <a:chOff x="295" y="391"/>
            <a:chExt cx="1905" cy="550"/>
          </a:xfrm>
        </p:grpSpPr>
        <p:pic>
          <p:nvPicPr>
            <p:cNvPr id="4710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Text Box 7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47107" name="Rectangle 8"/>
          <p:cNvSpPr>
            <a:spLocks noChangeArrowheads="1"/>
          </p:cNvSpPr>
          <p:nvPr/>
        </p:nvSpPr>
        <p:spPr bwMode="auto">
          <a:xfrm>
            <a:off x="971550" y="2708275"/>
            <a:ext cx="7345363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7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）借助课下注释和工具书，疏通文义，有疑问的圈画出来。</a:t>
            </a:r>
          </a:p>
          <a:p>
            <a:pPr indent="266700">
              <a:lnSpc>
                <a:spcPct val="17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）小组讨论探究疑难字词。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236</TotalTime>
  <Words>2722</Words>
  <Application>WPS 演示</Application>
  <PresentationFormat>全屏显示(4:3)</PresentationFormat>
  <Paragraphs>240</Paragraphs>
  <Slides>32</Slides>
  <Notes>0</Notes>
  <HiddenSlides>1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Calibri</vt:lpstr>
      <vt:lpstr>微软雅黑</vt:lpstr>
      <vt:lpstr>Wingdings</vt:lpstr>
      <vt:lpstr>文鼎粗圆简</vt:lpstr>
      <vt:lpstr>Times New Roman</vt:lpstr>
      <vt:lpstr>黑体</vt:lpstr>
      <vt:lpstr>华文新魏</vt:lpstr>
      <vt:lpstr>21世纪教育网精品课件模板</vt:lpstr>
      <vt:lpstr>默认设计模板</vt:lpstr>
      <vt:lpstr>1_21世纪教育网精品课件模板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283</cp:revision>
  <dcterms:created xsi:type="dcterms:W3CDTF">2016-06-22T11:48:00Z</dcterms:created>
  <dcterms:modified xsi:type="dcterms:W3CDTF">2016-12-01T08:00:49Z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