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264" y="-96"/>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4102F09-E240-4FC5-A74F-41620104C0A9}" type="datetimeFigureOut">
              <a:rPr lang="zh-CN" altLang="en-US" smtClean="0"/>
              <a:t>2021-10-13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E8513C-2564-4FDE-B09B-85881DF796B3}"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102F09-E240-4FC5-A74F-41620104C0A9}" type="datetimeFigureOut">
              <a:rPr lang="zh-CN" altLang="en-US" smtClean="0"/>
              <a:t>2021-10-13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E8513C-2564-4FDE-B09B-85881DF796B3}"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102F09-E240-4FC5-A74F-41620104C0A9}" type="datetimeFigureOut">
              <a:rPr lang="zh-CN" altLang="en-US" smtClean="0"/>
              <a:t>2021-10-13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E8513C-2564-4FDE-B09B-85881DF796B3}"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102F09-E240-4FC5-A74F-41620104C0A9}" type="datetimeFigureOut">
              <a:rPr lang="zh-CN" altLang="en-US" smtClean="0"/>
              <a:t>2021-10-13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E8513C-2564-4FDE-B09B-85881DF796B3}"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4102F09-E240-4FC5-A74F-41620104C0A9}" type="datetimeFigureOut">
              <a:rPr lang="zh-CN" altLang="en-US" smtClean="0"/>
              <a:t>2021-10-13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E8513C-2564-4FDE-B09B-85881DF796B3}"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4102F09-E240-4FC5-A74F-41620104C0A9}" type="datetimeFigureOut">
              <a:rPr lang="zh-CN" altLang="en-US" smtClean="0"/>
              <a:t>2021-10-13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E8513C-2564-4FDE-B09B-85881DF796B3}"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4102F09-E240-4FC5-A74F-41620104C0A9}" type="datetimeFigureOut">
              <a:rPr lang="zh-CN" altLang="en-US" smtClean="0"/>
              <a:t>2021-10-13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E8513C-2564-4FDE-B09B-85881DF796B3}"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4102F09-E240-4FC5-A74F-41620104C0A9}" type="datetimeFigureOut">
              <a:rPr lang="zh-CN" altLang="en-US" smtClean="0"/>
              <a:t>2021-10-13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E8513C-2564-4FDE-B09B-85881DF796B3}"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102F09-E240-4FC5-A74F-41620104C0A9}" type="datetimeFigureOut">
              <a:rPr lang="zh-CN" altLang="en-US" smtClean="0"/>
              <a:t>2021-10-13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E8513C-2564-4FDE-B09B-85881DF796B3}"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4102F09-E240-4FC5-A74F-41620104C0A9}" type="datetimeFigureOut">
              <a:rPr lang="zh-CN" altLang="en-US" smtClean="0"/>
              <a:t>2021-10-13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E8513C-2564-4FDE-B09B-85881DF796B3}"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4102F09-E240-4FC5-A74F-41620104C0A9}" type="datetimeFigureOut">
              <a:rPr lang="zh-CN" altLang="en-US" smtClean="0"/>
              <a:t>2021-10-13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E8513C-2564-4FDE-B09B-85881DF796B3}"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102F09-E240-4FC5-A74F-41620104C0A9}" type="datetimeFigureOut">
              <a:rPr lang="zh-CN" altLang="en-US" smtClean="0"/>
              <a:t>2021-10-13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E8513C-2564-4FDE-B09B-85881DF796B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baike.so.com/doc/6654399-6868218.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zh-CN" altLang="en-US" sz="7000" b="1" dirty="0" smtClean="0">
                <a:solidFill>
                  <a:srgbClr val="FF0000"/>
                </a:solidFill>
                <a:latin typeface="华文隶书" pitchFamily="2" charset="-122"/>
                <a:ea typeface="华文隶书" pitchFamily="2" charset="-122"/>
              </a:rPr>
              <a:t>文  学  常  识</a:t>
            </a:r>
            <a:endParaRPr lang="zh-CN" altLang="en-US" sz="7000" b="1" dirty="0">
              <a:solidFill>
                <a:srgbClr val="FF0000"/>
              </a:solidFill>
              <a:latin typeface="华文隶书" pitchFamily="2" charset="-122"/>
              <a:ea typeface="华文隶书"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r>
              <a:rPr lang="en-US" altLang="zh-CN" b="1" smtClean="0"/>
              <a:t>9</a:t>
            </a:r>
            <a:r>
              <a:rPr lang="zh-CN" altLang="zh-CN" b="1" smtClean="0"/>
              <a:t>．</a:t>
            </a:r>
            <a:r>
              <a:rPr lang="zh-CN" altLang="zh-CN" b="1"/>
              <a:t>以下是一位</a:t>
            </a:r>
            <a:r>
              <a:rPr lang="en-US" altLang="zh-CN" b="1"/>
              <a:t>80</a:t>
            </a:r>
            <a:r>
              <a:rPr lang="zh-CN" altLang="zh-CN" b="1"/>
              <a:t>后爸爸的生日家庭聚会感言，填入括号内准确的一项是（　　）</a:t>
            </a:r>
          </a:p>
          <a:p>
            <a:r>
              <a:rPr lang="en-US" altLang="zh-CN" b="1"/>
              <a:t>   </a:t>
            </a:r>
            <a:r>
              <a:rPr lang="zh-CN" altLang="zh-CN" b="1"/>
              <a:t>各位亲爱的家人，时间过得真快啊</a:t>
            </a:r>
            <a:r>
              <a:rPr lang="en-US" altLang="zh-CN" b="1"/>
              <a:t>!</a:t>
            </a:r>
            <a:r>
              <a:rPr lang="zh-CN" altLang="zh-CN" b="1"/>
              <a:t>转眼之间，我就步入</a:t>
            </a:r>
            <a:r>
              <a:rPr lang="en-US" altLang="zh-CN" b="1"/>
              <a:t>_____</a:t>
            </a:r>
            <a:r>
              <a:rPr lang="zh-CN" altLang="zh-CN" b="1"/>
              <a:t>之年。我很开心，因为你们，我感到了生活的幸福美好，但是作为家中的顶梁柱，我也感到身上的责任重大。相信我，我将</a:t>
            </a:r>
            <a:r>
              <a:rPr lang="en-US" altLang="zh-CN" b="1"/>
              <a:t>“</a:t>
            </a:r>
            <a:r>
              <a:rPr lang="zh-CN" altLang="zh-CN" b="1"/>
              <a:t>以梦为马，不负韶华</a:t>
            </a:r>
            <a:r>
              <a:rPr lang="en-US" altLang="zh-CN" b="1"/>
              <a:t>”</a:t>
            </a:r>
            <a:r>
              <a:rPr lang="zh-CN" altLang="zh-CN" b="1"/>
              <a:t>，与大家一起去创造更加美好的生活。最后，祝我至亲至爱的家人永远健康平安。谢谢</a:t>
            </a:r>
            <a:r>
              <a:rPr lang="en-US" altLang="zh-CN" b="1"/>
              <a:t>!</a:t>
            </a:r>
            <a:endParaRPr lang="zh-CN" altLang="zh-CN" b="1"/>
          </a:p>
          <a:p>
            <a:r>
              <a:rPr lang="en-US" altLang="zh-CN" b="1"/>
              <a:t>A</a:t>
            </a:r>
            <a:r>
              <a:rPr lang="zh-CN" altLang="zh-CN" b="1"/>
              <a:t>．而立</a:t>
            </a:r>
            <a:r>
              <a:rPr lang="en-US" altLang="zh-CN" b="1"/>
              <a:t>  B</a:t>
            </a:r>
            <a:r>
              <a:rPr lang="zh-CN" altLang="zh-CN" b="1"/>
              <a:t>．耳顺</a:t>
            </a:r>
            <a:r>
              <a:rPr lang="en-US" altLang="zh-CN" b="1"/>
              <a:t>  C</a:t>
            </a:r>
            <a:r>
              <a:rPr lang="zh-CN" altLang="zh-CN" b="1"/>
              <a:t>．花甲</a:t>
            </a:r>
            <a:r>
              <a:rPr lang="en-US" altLang="zh-CN" b="1"/>
              <a:t>  D</a:t>
            </a:r>
            <a:r>
              <a:rPr lang="zh-CN" altLang="zh-CN" b="1" smtClean="0"/>
              <a:t>．不惑</a:t>
            </a:r>
            <a:endParaRPr lang="zh-CN" altLang="zh-CN" b="1"/>
          </a:p>
          <a:p>
            <a:r>
              <a:rPr lang="zh-CN" altLang="zh-CN" sz="3400" b="1">
                <a:solidFill>
                  <a:srgbClr val="FF0000"/>
                </a:solidFill>
              </a:rPr>
              <a:t>【解答】根据</a:t>
            </a:r>
            <a:r>
              <a:rPr lang="en-US" altLang="zh-CN" sz="3400" b="1">
                <a:solidFill>
                  <a:srgbClr val="FF0000"/>
                </a:solidFill>
              </a:rPr>
              <a:t>“80</a:t>
            </a:r>
            <a:r>
              <a:rPr lang="zh-CN" altLang="zh-CN" sz="3400" b="1">
                <a:solidFill>
                  <a:srgbClr val="FF0000"/>
                </a:solidFill>
              </a:rPr>
              <a:t>后</a:t>
            </a:r>
            <a:r>
              <a:rPr lang="en-US" altLang="zh-CN" sz="3400" b="1">
                <a:solidFill>
                  <a:srgbClr val="FF0000"/>
                </a:solidFill>
              </a:rPr>
              <a:t>”</a:t>
            </a:r>
            <a:r>
              <a:rPr lang="zh-CN" altLang="zh-CN" sz="3400" b="1">
                <a:solidFill>
                  <a:srgbClr val="FF0000"/>
                </a:solidFill>
              </a:rPr>
              <a:t>的提示，即将</a:t>
            </a:r>
            <a:r>
              <a:rPr lang="en-US" altLang="zh-CN" sz="3400" b="1">
                <a:solidFill>
                  <a:srgbClr val="FF0000"/>
                </a:solidFill>
              </a:rPr>
              <a:t>40</a:t>
            </a:r>
            <a:r>
              <a:rPr lang="zh-CN" altLang="zh-CN" sz="3400" b="1">
                <a:solidFill>
                  <a:srgbClr val="FF0000"/>
                </a:solidFill>
              </a:rPr>
              <a:t>岁，选</a:t>
            </a:r>
            <a:r>
              <a:rPr lang="en-US" altLang="zh-CN" sz="3400" b="1">
                <a:solidFill>
                  <a:srgbClr val="FF0000"/>
                </a:solidFill>
              </a:rPr>
              <a:t>“</a:t>
            </a:r>
            <a:r>
              <a:rPr lang="zh-CN" altLang="zh-CN" sz="3400" b="1">
                <a:solidFill>
                  <a:srgbClr val="FF0000"/>
                </a:solidFill>
              </a:rPr>
              <a:t>不惑</a:t>
            </a:r>
            <a:r>
              <a:rPr lang="en-US" altLang="zh-CN" sz="3400" b="1">
                <a:solidFill>
                  <a:srgbClr val="FF0000"/>
                </a:solidFill>
              </a:rPr>
              <a:t>”</a:t>
            </a:r>
            <a:r>
              <a:rPr lang="zh-CN" altLang="zh-CN" sz="3400" b="1">
                <a:solidFill>
                  <a:srgbClr val="FF0000"/>
                </a:solidFill>
              </a:rPr>
              <a:t>恰当</a:t>
            </a:r>
            <a:r>
              <a:rPr lang="zh-CN" altLang="zh-CN" sz="3400" b="1" smtClean="0">
                <a:solidFill>
                  <a:srgbClr val="FF0000"/>
                </a:solidFill>
              </a:rPr>
              <a:t>。故</a:t>
            </a:r>
            <a:r>
              <a:rPr lang="zh-CN" altLang="zh-CN" sz="3400" b="1">
                <a:solidFill>
                  <a:srgbClr val="FF0000"/>
                </a:solidFill>
              </a:rPr>
              <a:t>选：</a:t>
            </a:r>
            <a:r>
              <a:rPr lang="en-US" altLang="zh-CN" sz="3400" b="1">
                <a:solidFill>
                  <a:srgbClr val="FF0000"/>
                </a:solidFill>
              </a:rPr>
              <a:t>D</a:t>
            </a:r>
            <a:r>
              <a:rPr lang="zh-CN" altLang="zh-CN" sz="3400" b="1">
                <a:solidFill>
                  <a:srgbClr val="FF0000"/>
                </a:solidFill>
              </a:rPr>
              <a:t>。</a:t>
            </a:r>
          </a:p>
          <a:p>
            <a:r>
              <a:rPr lang="en-US" altLang="zh-CN" b="1" smtClean="0"/>
              <a:t>5</a:t>
            </a:r>
            <a:r>
              <a:rPr lang="zh-CN" altLang="zh-CN" b="1"/>
              <a:t>．下列有关文学文化常识的表述</a:t>
            </a:r>
            <a:r>
              <a:rPr lang="zh-CN" altLang="zh-CN" b="1" u="sng"/>
              <a:t>错误</a:t>
            </a:r>
            <a:r>
              <a:rPr lang="zh-CN" altLang="zh-CN" b="1"/>
              <a:t>的一项是（</a:t>
            </a:r>
            <a:r>
              <a:rPr lang="en-US" altLang="zh-CN" b="1"/>
              <a:t>      </a:t>
            </a:r>
            <a:r>
              <a:rPr lang="zh-CN" altLang="zh-CN" b="1"/>
              <a:t>）（</a:t>
            </a:r>
            <a:r>
              <a:rPr lang="en-US" altLang="zh-CN" b="1"/>
              <a:t>2</a:t>
            </a:r>
            <a:r>
              <a:rPr lang="zh-CN" altLang="zh-CN" b="1"/>
              <a:t>分）</a:t>
            </a:r>
          </a:p>
          <a:p>
            <a:r>
              <a:rPr lang="en-US" altLang="zh-CN" b="1"/>
              <a:t>A</a:t>
            </a:r>
            <a:r>
              <a:rPr lang="zh-CN" altLang="zh-CN" b="1"/>
              <a:t>．古人以山南水北为阳，水南山北为阴。以此推断，人杰地灵的衡阳在衡山之南。</a:t>
            </a:r>
          </a:p>
          <a:p>
            <a:r>
              <a:rPr lang="en-US" altLang="zh-CN" b="1"/>
              <a:t>B</a:t>
            </a:r>
            <a:r>
              <a:rPr lang="zh-CN" altLang="zh-CN" b="1"/>
              <a:t>．古代文人喜欢以</a:t>
            </a:r>
            <a:r>
              <a:rPr lang="en-US" altLang="zh-CN" b="1"/>
              <a:t>“</a:t>
            </a:r>
            <a:r>
              <a:rPr lang="zh-CN" altLang="zh-CN" b="1"/>
              <a:t>居士</a:t>
            </a:r>
            <a:r>
              <a:rPr lang="en-US" altLang="zh-CN" b="1"/>
              <a:t>”</a:t>
            </a:r>
            <a:r>
              <a:rPr lang="zh-CN" altLang="zh-CN" b="1"/>
              <a:t>命名。如白居易号香山居士，欧阳修号六一居士，李白号青莲居士。</a:t>
            </a:r>
          </a:p>
          <a:p>
            <a:r>
              <a:rPr lang="en-US" altLang="zh-CN" b="1"/>
              <a:t>C</a:t>
            </a:r>
            <a:r>
              <a:rPr lang="zh-CN" altLang="zh-CN" b="1"/>
              <a:t>．泰戈尔是印度著名诗人，其作品有《飞鸟集》《园丁集》《假如生活欺骗了你》等。</a:t>
            </a:r>
          </a:p>
          <a:p>
            <a:r>
              <a:rPr lang="en-US" altLang="zh-CN" b="1"/>
              <a:t>D</a:t>
            </a:r>
            <a:r>
              <a:rPr lang="zh-CN" altLang="zh-CN" b="1"/>
              <a:t>．《乐府诗集》是一部我国古代乐府歌辞的诗歌总集。《木兰诗》《十五从军征》均出自这部诗集。</a:t>
            </a:r>
          </a:p>
          <a:p>
            <a:r>
              <a:rPr lang="en-US" altLang="zh-CN" sz="4000" b="1" smtClean="0">
                <a:solidFill>
                  <a:srgbClr val="FF0000"/>
                </a:solidFill>
              </a:rPr>
              <a:t>5</a:t>
            </a:r>
            <a:r>
              <a:rPr lang="zh-CN" altLang="zh-CN" sz="4000" b="1">
                <a:solidFill>
                  <a:srgbClr val="FF0000"/>
                </a:solidFill>
              </a:rPr>
              <a:t>．</a:t>
            </a:r>
            <a:r>
              <a:rPr lang="en-US" altLang="zh-CN" sz="4000" b="1">
                <a:solidFill>
                  <a:srgbClr val="FF0000"/>
                </a:solidFill>
              </a:rPr>
              <a:t>C</a:t>
            </a:r>
            <a:r>
              <a:rPr lang="zh-CN" altLang="zh-CN" sz="4000" b="1">
                <a:solidFill>
                  <a:srgbClr val="FF0000"/>
                </a:solidFill>
              </a:rPr>
              <a:t>【解析】《假如生活欺骗了你》不是泰戈尔的作品，其作者是普希金。</a:t>
            </a:r>
            <a:endParaRPr lang="zh-CN" altLang="en-US"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anim calcmode="lin" valueType="num">
                                      <p:cBhvr additive="base">
                                        <p:cTn id="1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r>
              <a:rPr lang="en-US" altLang="zh-CN" b="1" smtClean="0"/>
              <a:t>10.</a:t>
            </a:r>
            <a:r>
              <a:rPr lang="zh-CN" altLang="zh-CN" b="1"/>
              <a:t>下列有关名著和文化常识的表述，不正确的一项是（</a:t>
            </a:r>
            <a:r>
              <a:rPr lang="en-US" altLang="zh-CN" b="1"/>
              <a:t>   </a:t>
            </a:r>
            <a:r>
              <a:rPr lang="zh-CN" altLang="zh-CN" b="1"/>
              <a:t>）</a:t>
            </a:r>
          </a:p>
          <a:p>
            <a:r>
              <a:rPr lang="en-US" altLang="zh-CN" b="1"/>
              <a:t>A.</a:t>
            </a:r>
            <a:r>
              <a:rPr lang="zh-CN" altLang="zh-CN" b="1"/>
              <a:t>《诗经》是先秦的书名，到汉代它被奉为经典，尊称为《诗》或《诗三百》。</a:t>
            </a:r>
          </a:p>
          <a:p>
            <a:r>
              <a:rPr lang="en-US" altLang="zh-CN" b="1"/>
              <a:t>B.</a:t>
            </a:r>
            <a:r>
              <a:rPr lang="zh-CN" altLang="zh-CN" b="1"/>
              <a:t>孟子是儒家学派代表人物之一，《孟子》则是记录孟子及其弟子言行的著作。</a:t>
            </a:r>
          </a:p>
          <a:p>
            <a:r>
              <a:rPr lang="en-US" altLang="zh-CN" b="1"/>
              <a:t>C.</a:t>
            </a:r>
            <a:r>
              <a:rPr lang="zh-CN" altLang="zh-CN" b="1"/>
              <a:t>科普作品，一般或多或少地运用文学手段来介绍科学知识，兼有理趣和情趣。</a:t>
            </a:r>
          </a:p>
          <a:p>
            <a:r>
              <a:rPr lang="en-US" altLang="zh-CN" b="1"/>
              <a:t>D.</a:t>
            </a:r>
            <a:r>
              <a:rPr lang="zh-CN" altLang="zh-CN" b="1"/>
              <a:t>称谓有谦称和尊称之别，如以</a:t>
            </a:r>
            <a:r>
              <a:rPr lang="en-US" altLang="zh-CN" b="1"/>
              <a:t>“</a:t>
            </a:r>
            <a:r>
              <a:rPr lang="zh-CN" altLang="zh-CN" b="1"/>
              <a:t>尊君</a:t>
            </a:r>
            <a:r>
              <a:rPr lang="en-US" altLang="zh-CN" b="1"/>
              <a:t>”</a:t>
            </a:r>
            <a:r>
              <a:rPr lang="zh-CN" altLang="zh-CN" b="1"/>
              <a:t>称对方父亲，以</a:t>
            </a:r>
            <a:r>
              <a:rPr lang="en-US" altLang="zh-CN" b="1"/>
              <a:t>“</a:t>
            </a:r>
            <a:r>
              <a:rPr lang="zh-CN" altLang="zh-CN" b="1"/>
              <a:t>家君</a:t>
            </a:r>
            <a:r>
              <a:rPr lang="en-US" altLang="zh-CN" b="1"/>
              <a:t>”</a:t>
            </a:r>
            <a:r>
              <a:rPr lang="zh-CN" altLang="zh-CN" b="1"/>
              <a:t>称自己父亲。</a:t>
            </a:r>
          </a:p>
          <a:p>
            <a:r>
              <a:rPr lang="en-US" altLang="zh-CN" sz="4000" b="1" smtClean="0">
                <a:solidFill>
                  <a:srgbClr val="FF0000"/>
                </a:solidFill>
              </a:rPr>
              <a:t>   5.A</a:t>
            </a:r>
            <a:r>
              <a:rPr lang="en-US" altLang="zh-CN" sz="4000" b="1">
                <a:solidFill>
                  <a:srgbClr val="FF0000"/>
                </a:solidFill>
              </a:rPr>
              <a:t> </a:t>
            </a:r>
            <a:r>
              <a:rPr lang="en-US" altLang="zh-CN" sz="4000" b="1" smtClean="0">
                <a:solidFill>
                  <a:srgbClr val="FF0000"/>
                </a:solidFill>
              </a:rPr>
              <a:t>    </a:t>
            </a:r>
            <a:r>
              <a:rPr lang="zh-CN" altLang="en-US" b="1" smtClean="0">
                <a:solidFill>
                  <a:srgbClr val="FF0000"/>
                </a:solidFill>
              </a:rPr>
              <a:t>收集了自西周初年至春秋中叶五百多年的诗歌</a:t>
            </a:r>
            <a:r>
              <a:rPr lang="en-US" altLang="zh-CN" b="1" smtClean="0">
                <a:solidFill>
                  <a:srgbClr val="FF0000"/>
                </a:solidFill>
              </a:rPr>
              <a:t>305</a:t>
            </a:r>
            <a:r>
              <a:rPr lang="zh-CN" altLang="en-US" b="1" smtClean="0">
                <a:solidFill>
                  <a:srgbClr val="FF0000"/>
                </a:solidFill>
              </a:rPr>
              <a:t>篇。先秦称</a:t>
            </a:r>
            <a:r>
              <a:rPr lang="en-US" altLang="zh-CN" b="1" smtClean="0">
                <a:solidFill>
                  <a:srgbClr val="FF0000"/>
                </a:solidFill>
              </a:rPr>
              <a:t>《</a:t>
            </a:r>
            <a:r>
              <a:rPr lang="zh-CN" altLang="en-US" b="1" smtClean="0">
                <a:solidFill>
                  <a:srgbClr val="FF0000"/>
                </a:solidFill>
              </a:rPr>
              <a:t>诗经</a:t>
            </a:r>
            <a:r>
              <a:rPr lang="en-US" altLang="zh-CN" b="1" smtClean="0">
                <a:solidFill>
                  <a:srgbClr val="FF0000"/>
                </a:solidFill>
              </a:rPr>
              <a:t>》</a:t>
            </a:r>
            <a:r>
              <a:rPr lang="zh-CN" altLang="en-US" b="1" smtClean="0">
                <a:solidFill>
                  <a:srgbClr val="FF0000"/>
                </a:solidFill>
              </a:rPr>
              <a:t>为</a:t>
            </a:r>
            <a:r>
              <a:rPr lang="en-US" altLang="zh-CN" b="1" smtClean="0">
                <a:solidFill>
                  <a:srgbClr val="FF0000"/>
                </a:solidFill>
              </a:rPr>
              <a:t>《</a:t>
            </a:r>
            <a:r>
              <a:rPr lang="zh-CN" altLang="en-US" b="1" smtClean="0">
                <a:solidFill>
                  <a:srgbClr val="FF0000"/>
                </a:solidFill>
              </a:rPr>
              <a:t>诗</a:t>
            </a:r>
            <a:r>
              <a:rPr lang="en-US" altLang="zh-CN" b="1" smtClean="0">
                <a:solidFill>
                  <a:srgbClr val="FF0000"/>
                </a:solidFill>
              </a:rPr>
              <a:t>》</a:t>
            </a:r>
            <a:endParaRPr lang="zh-CN" altLang="zh-CN" sz="4000" b="1">
              <a:solidFill>
                <a:srgbClr val="FF0000"/>
              </a:solidFill>
            </a:endParaRPr>
          </a:p>
          <a:p>
            <a:r>
              <a:rPr lang="en-US" altLang="zh-CN" b="1"/>
              <a:t>3.</a:t>
            </a:r>
            <a:r>
              <a:rPr lang="zh-CN" altLang="zh-CN" b="1"/>
              <a:t>下列有关文学文化常识的表述，错误的一项是（</a:t>
            </a:r>
            <a:r>
              <a:rPr lang="en-US" altLang="zh-CN" b="1"/>
              <a:t>2</a:t>
            </a:r>
            <a:r>
              <a:rPr lang="zh-CN" altLang="zh-CN" b="1"/>
              <a:t>分）（</a:t>
            </a:r>
            <a:r>
              <a:rPr lang="en-US" altLang="zh-CN" b="1"/>
              <a:t>    </a:t>
            </a:r>
            <a:r>
              <a:rPr lang="zh-CN" altLang="zh-CN" b="1"/>
              <a:t>）</a:t>
            </a:r>
          </a:p>
          <a:p>
            <a:r>
              <a:rPr lang="en-US" altLang="zh-CN" b="1"/>
              <a:t>A.</a:t>
            </a:r>
            <a:r>
              <a:rPr lang="zh-CN" altLang="zh-CN" b="1"/>
              <a:t>说，古代一种文体，可以说明事物，也可以发表议论或记叙事物，都是为了说明一个道理。周敦颐的《爱莲说》和柳宗元的《马说》都是借物说理。</a:t>
            </a:r>
          </a:p>
          <a:p>
            <a:r>
              <a:rPr lang="en-US" altLang="zh-CN" b="1"/>
              <a:t>B.</a:t>
            </a:r>
            <a:r>
              <a:rPr lang="zh-CN" altLang="zh-CN" b="1"/>
              <a:t>俄罗斯文学群星闪耀，普希金被称作</a:t>
            </a:r>
            <a:r>
              <a:rPr lang="en-US" altLang="zh-CN" b="1"/>
              <a:t>“</a:t>
            </a:r>
            <a:r>
              <a:rPr lang="zh-CN" altLang="zh-CN" b="1"/>
              <a:t>俄罗斯文学之父</a:t>
            </a:r>
            <a:r>
              <a:rPr lang="en-US" altLang="zh-CN" b="1"/>
              <a:t>”</a:t>
            </a:r>
            <a:r>
              <a:rPr lang="zh-CN" altLang="zh-CN" b="1"/>
              <a:t>，契诃夫是戏剧和短篇小说大师，屠格涅夫被列宁赞誉为</a:t>
            </a:r>
            <a:r>
              <a:rPr lang="en-US" altLang="zh-CN" b="1"/>
              <a:t>“</a:t>
            </a:r>
            <a:r>
              <a:rPr lang="zh-CN" altLang="zh-CN" b="1"/>
              <a:t>卓越的俄罗斯作家</a:t>
            </a:r>
            <a:r>
              <a:rPr lang="en-US" altLang="zh-CN" b="1"/>
              <a:t>”</a:t>
            </a:r>
            <a:r>
              <a:rPr lang="zh-CN" altLang="zh-CN" b="1"/>
              <a:t>。</a:t>
            </a:r>
          </a:p>
          <a:p>
            <a:r>
              <a:rPr lang="en-US" altLang="zh-CN" b="1"/>
              <a:t>C.</a:t>
            </a:r>
            <a:r>
              <a:rPr lang="zh-CN" altLang="zh-CN" b="1"/>
              <a:t>古人用很多词指代天下，如</a:t>
            </a:r>
            <a:r>
              <a:rPr lang="en-US" altLang="zh-CN" b="1"/>
              <a:t>“</a:t>
            </a:r>
            <a:r>
              <a:rPr lang="zh-CN" altLang="zh-CN" b="1"/>
              <a:t>四海</a:t>
            </a:r>
            <a:r>
              <a:rPr lang="en-US" altLang="zh-CN" b="1"/>
              <a:t>”“</a:t>
            </a:r>
            <a:r>
              <a:rPr lang="zh-CN" altLang="zh-CN" b="1"/>
              <a:t>六合</a:t>
            </a:r>
            <a:r>
              <a:rPr lang="en-US" altLang="zh-CN" b="1"/>
              <a:t>”“</a:t>
            </a:r>
            <a:r>
              <a:rPr lang="zh-CN" altLang="zh-CN" b="1"/>
              <a:t>八荒</a:t>
            </a:r>
            <a:r>
              <a:rPr lang="en-US" altLang="zh-CN" b="1"/>
              <a:t>”</a:t>
            </a:r>
            <a:r>
              <a:rPr lang="zh-CN" altLang="zh-CN" b="1"/>
              <a:t>等。</a:t>
            </a:r>
            <a:r>
              <a:rPr lang="en-US" altLang="zh-CN" b="1"/>
              <a:t>“</a:t>
            </a:r>
            <a:r>
              <a:rPr lang="zh-CN" altLang="zh-CN" b="1"/>
              <a:t>海内存知己</a:t>
            </a:r>
            <a:r>
              <a:rPr lang="en-US" altLang="zh-CN" b="1"/>
              <a:t>”</a:t>
            </a:r>
            <a:r>
              <a:rPr lang="zh-CN" altLang="zh-CN" b="1"/>
              <a:t>中的</a:t>
            </a:r>
            <a:r>
              <a:rPr lang="en-US" altLang="zh-CN" b="1"/>
              <a:t>“</a:t>
            </a:r>
            <a:r>
              <a:rPr lang="zh-CN" altLang="zh-CN" b="1"/>
              <a:t>海内</a:t>
            </a:r>
            <a:r>
              <a:rPr lang="en-US" altLang="zh-CN" b="1"/>
              <a:t>”</a:t>
            </a:r>
            <a:r>
              <a:rPr lang="zh-CN" altLang="zh-CN" b="1"/>
              <a:t>与</a:t>
            </a:r>
            <a:r>
              <a:rPr lang="en-US" altLang="zh-CN" b="1"/>
              <a:t>“</a:t>
            </a:r>
            <a:r>
              <a:rPr lang="zh-CN" altLang="zh-CN" b="1"/>
              <a:t>四境之内莫不有求于王</a:t>
            </a:r>
            <a:r>
              <a:rPr lang="en-US" altLang="zh-CN" b="1"/>
              <a:t>”</a:t>
            </a:r>
            <a:r>
              <a:rPr lang="zh-CN" altLang="zh-CN" b="1"/>
              <a:t>中的</a:t>
            </a:r>
            <a:r>
              <a:rPr lang="en-US" altLang="zh-CN" b="1"/>
              <a:t>“</a:t>
            </a:r>
            <a:r>
              <a:rPr lang="zh-CN" altLang="zh-CN" b="1"/>
              <a:t>四境</a:t>
            </a:r>
            <a:r>
              <a:rPr lang="en-US" altLang="zh-CN" b="1"/>
              <a:t>”</a:t>
            </a:r>
            <a:r>
              <a:rPr lang="zh-CN" altLang="zh-CN" b="1"/>
              <a:t>也是指天下。</a:t>
            </a:r>
          </a:p>
          <a:p>
            <a:r>
              <a:rPr lang="en-US" altLang="zh-CN" b="1"/>
              <a:t>D.</a:t>
            </a:r>
            <a:r>
              <a:rPr lang="zh-CN" altLang="zh-CN" b="1"/>
              <a:t>陶渊明的《桃花源记》用</a:t>
            </a:r>
            <a:r>
              <a:rPr lang="en-US" altLang="zh-CN" b="1"/>
              <a:t>“</a:t>
            </a:r>
            <a:r>
              <a:rPr lang="zh-CN" altLang="zh-CN" b="1"/>
              <a:t>黄发垂髫，并怡然自乐</a:t>
            </a:r>
            <a:r>
              <a:rPr lang="en-US" altLang="zh-CN" b="1"/>
              <a:t>”</a:t>
            </a:r>
            <a:r>
              <a:rPr lang="zh-CN" altLang="zh-CN" b="1"/>
              <a:t>形容村中人和平恬静的生活，这里</a:t>
            </a:r>
            <a:r>
              <a:rPr lang="en-US" altLang="zh-CN" b="1"/>
              <a:t>“</a:t>
            </a:r>
            <a:r>
              <a:rPr lang="zh-CN" altLang="zh-CN" b="1"/>
              <a:t>黄发</a:t>
            </a:r>
            <a:r>
              <a:rPr lang="en-US" altLang="zh-CN" b="1"/>
              <a:t>”</a:t>
            </a:r>
            <a:r>
              <a:rPr lang="zh-CN" altLang="zh-CN" b="1"/>
              <a:t>指老人，</a:t>
            </a:r>
            <a:r>
              <a:rPr lang="en-US" altLang="zh-CN" b="1"/>
              <a:t>“</a:t>
            </a:r>
            <a:r>
              <a:rPr lang="zh-CN" altLang="zh-CN" b="1"/>
              <a:t>垂髫</a:t>
            </a:r>
            <a:r>
              <a:rPr lang="en-US" altLang="zh-CN" b="1"/>
              <a:t>”</a:t>
            </a:r>
            <a:r>
              <a:rPr lang="zh-CN" altLang="zh-CN" b="1"/>
              <a:t>指三四岁至八九岁的儿童。</a:t>
            </a:r>
          </a:p>
          <a:p>
            <a:pPr marL="0" indent="0">
              <a:lnSpc>
                <a:spcPct val="120000"/>
              </a:lnSpc>
              <a:spcBef>
                <a:spcPct val="0"/>
              </a:spcBef>
            </a:pPr>
            <a:r>
              <a:rPr lang="zh-CN" altLang="zh-CN" sz="4000" b="1" smtClean="0">
                <a:solidFill>
                  <a:srgbClr val="FF0000"/>
                </a:solidFill>
              </a:rPr>
              <a:t>【解答】</a:t>
            </a:r>
            <a:r>
              <a:rPr lang="en-US" altLang="zh-CN" sz="4000" b="1">
                <a:solidFill>
                  <a:srgbClr val="FF0000"/>
                </a:solidFill>
              </a:rPr>
              <a:t>BCD</a:t>
            </a:r>
            <a:r>
              <a:rPr lang="zh-CN" altLang="zh-CN" sz="4000" b="1">
                <a:solidFill>
                  <a:srgbClr val="FF0000"/>
                </a:solidFill>
              </a:rPr>
              <a:t>．正确</a:t>
            </a:r>
            <a:r>
              <a:rPr lang="zh-CN" altLang="zh-CN" sz="4000" b="1" smtClean="0">
                <a:solidFill>
                  <a:srgbClr val="FF0000"/>
                </a:solidFill>
              </a:rPr>
              <a:t>；</a:t>
            </a:r>
            <a:r>
              <a:rPr lang="zh-CN" altLang="en-US" sz="2800" b="1" smtClean="0">
                <a:solidFill>
                  <a:srgbClr val="FF0000"/>
                </a:solidFill>
              </a:rPr>
              <a:t>是古代的一种议论文体，用以陈述作者对社会上某些问题的观点。 “说”的语言通常简洁明了，寓意深刻</a:t>
            </a:r>
            <a:r>
              <a:rPr lang="en-US" altLang="zh-CN" sz="2800" b="1" smtClean="0">
                <a:solidFill>
                  <a:srgbClr val="FF0000"/>
                </a:solidFill>
              </a:rPr>
              <a:t>;</a:t>
            </a:r>
            <a:r>
              <a:rPr lang="zh-CN" altLang="en-US" sz="2800" b="1" smtClean="0">
                <a:solidFill>
                  <a:srgbClr val="FF0000"/>
                </a:solidFill>
              </a:rPr>
              <a:t>写法较灵活，跟现代的杂文大体相似，通常采用以小见大的办法，借讲寓言故事、状写事物等来说明事理，这就是我们所说的“托物寓意”</a:t>
            </a:r>
            <a:endParaRPr lang="zh-CN" altLang="zh-CN"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r>
              <a:rPr lang="en-US" altLang="zh-CN" b="1" smtClean="0"/>
              <a:t>11</a:t>
            </a:r>
            <a:r>
              <a:rPr lang="zh-CN" altLang="zh-CN" b="1" smtClean="0"/>
              <a:t>．</a:t>
            </a:r>
            <a:r>
              <a:rPr lang="zh-CN" altLang="zh-CN" b="1"/>
              <a:t>下列有关文学、文化常识表述不正确的一项是（　　）</a:t>
            </a:r>
          </a:p>
          <a:p>
            <a:r>
              <a:rPr lang="en-US" altLang="zh-CN" b="1"/>
              <a:t>A</a:t>
            </a:r>
            <a:r>
              <a:rPr lang="zh-CN" altLang="zh-CN" b="1"/>
              <a:t>．《关雎》《子衿》都是古老的恋歌，出自我国第一部诗歌总集《诗经》。</a:t>
            </a:r>
          </a:p>
          <a:p>
            <a:r>
              <a:rPr lang="en-US" altLang="zh-CN" b="1"/>
              <a:t>B</a:t>
            </a:r>
            <a:r>
              <a:rPr lang="zh-CN" altLang="zh-CN" b="1"/>
              <a:t>．李白</a:t>
            </a:r>
            <a:r>
              <a:rPr lang="en-US" altLang="zh-CN" b="1"/>
              <a:t>“</a:t>
            </a:r>
            <a:r>
              <a:rPr lang="zh-CN" altLang="zh-CN" b="1"/>
              <a:t>此夜曲中闻折柳</a:t>
            </a:r>
            <a:r>
              <a:rPr lang="en-US" altLang="zh-CN" b="1"/>
              <a:t>”</a:t>
            </a:r>
            <a:r>
              <a:rPr lang="zh-CN" altLang="zh-CN" b="1"/>
              <a:t>中的</a:t>
            </a:r>
            <a:r>
              <a:rPr lang="en-US" altLang="zh-CN" b="1"/>
              <a:t>“</a:t>
            </a:r>
            <a:r>
              <a:rPr lang="zh-CN" altLang="zh-CN" b="1"/>
              <a:t>折柳</a:t>
            </a:r>
            <a:r>
              <a:rPr lang="en-US" altLang="zh-CN" b="1"/>
              <a:t>”</a:t>
            </a:r>
            <a:r>
              <a:rPr lang="zh-CN" altLang="zh-CN" b="1"/>
              <a:t>是汉代乐府曲名，用以表达离别之情。</a:t>
            </a:r>
          </a:p>
          <a:p>
            <a:r>
              <a:rPr lang="en-US" altLang="zh-CN" b="1"/>
              <a:t>C</a:t>
            </a:r>
            <a:r>
              <a:rPr lang="zh-CN" altLang="zh-CN" b="1"/>
              <a:t>．小说《藤野先生》和《变色龙》分别塑造了藤野和奥楚蔑洛夫这两个典型形象。</a:t>
            </a:r>
          </a:p>
          <a:p>
            <a:r>
              <a:rPr lang="en-US" altLang="zh-CN" b="1"/>
              <a:t>D</a:t>
            </a:r>
            <a:r>
              <a:rPr lang="zh-CN" altLang="zh-CN" b="1"/>
              <a:t>．古代平民多穿麻布衣服，所以称作</a:t>
            </a:r>
            <a:r>
              <a:rPr lang="en-US" altLang="zh-CN" b="1"/>
              <a:t>“</a:t>
            </a:r>
            <a:r>
              <a:rPr lang="zh-CN" altLang="zh-CN" b="1"/>
              <a:t>布衣</a:t>
            </a:r>
            <a:r>
              <a:rPr lang="en-US" altLang="zh-CN" b="1"/>
              <a:t>”</a:t>
            </a:r>
            <a:r>
              <a:rPr lang="zh-CN" altLang="zh-CN" b="1"/>
              <a:t>，《出师表》中用以指未做官的读书人。</a:t>
            </a:r>
          </a:p>
          <a:p>
            <a:r>
              <a:rPr lang="en-US" altLang="zh-CN" b="1"/>
              <a:t> </a:t>
            </a:r>
            <a:r>
              <a:rPr lang="zh-CN" altLang="zh-CN" sz="4500" b="1" smtClean="0">
                <a:solidFill>
                  <a:srgbClr val="FF0000"/>
                </a:solidFill>
              </a:rPr>
              <a:t>【解答】</a:t>
            </a:r>
            <a:r>
              <a:rPr lang="en-US" altLang="zh-CN" sz="4500" b="1">
                <a:solidFill>
                  <a:srgbClr val="FF0000"/>
                </a:solidFill>
              </a:rPr>
              <a:t>ABD</a:t>
            </a:r>
            <a:r>
              <a:rPr lang="zh-CN" altLang="zh-CN" sz="4500" b="1">
                <a:solidFill>
                  <a:srgbClr val="FF0000"/>
                </a:solidFill>
              </a:rPr>
              <a:t>．正确；</a:t>
            </a:r>
            <a:r>
              <a:rPr lang="en-US" altLang="zh-CN" sz="4500" b="1">
                <a:solidFill>
                  <a:srgbClr val="FF0000"/>
                </a:solidFill>
              </a:rPr>
              <a:t/>
            </a:r>
            <a:br>
              <a:rPr lang="en-US" altLang="zh-CN" sz="4500" b="1">
                <a:solidFill>
                  <a:srgbClr val="FF0000"/>
                </a:solidFill>
              </a:rPr>
            </a:br>
            <a:r>
              <a:rPr lang="en-US" altLang="zh-CN" sz="4500" b="1">
                <a:solidFill>
                  <a:srgbClr val="FF0000"/>
                </a:solidFill>
              </a:rPr>
              <a:t>C</a:t>
            </a:r>
            <a:r>
              <a:rPr lang="zh-CN" altLang="zh-CN" sz="4500" b="1">
                <a:solidFill>
                  <a:srgbClr val="FF0000"/>
                </a:solidFill>
              </a:rPr>
              <a:t>．有误，《藤野先生》是散文，不是小说</a:t>
            </a:r>
            <a:r>
              <a:rPr lang="zh-CN" altLang="zh-CN" sz="4500" b="1" smtClean="0">
                <a:solidFill>
                  <a:srgbClr val="FF0000"/>
                </a:solidFill>
              </a:rPr>
              <a:t>。</a:t>
            </a:r>
            <a:endParaRPr lang="zh-CN" altLang="zh-CN" b="1">
              <a:solidFill>
                <a:srgbClr val="FF0000"/>
              </a:solidFill>
            </a:endParaRPr>
          </a:p>
          <a:p>
            <a:r>
              <a:rPr lang="en-US" altLang="zh-CN" b="1"/>
              <a:t>4.</a:t>
            </a:r>
            <a:r>
              <a:rPr lang="zh-CN" altLang="zh-CN" b="1"/>
              <a:t>下列文学和文化常识表达正确的一项是</a:t>
            </a:r>
            <a:r>
              <a:rPr lang="en-US" altLang="zh-CN" b="1"/>
              <a:t>(3</a:t>
            </a:r>
            <a:r>
              <a:rPr lang="zh-CN" altLang="zh-CN" b="1"/>
              <a:t>分</a:t>
            </a:r>
            <a:r>
              <a:rPr lang="en-US" altLang="zh-CN" b="1"/>
              <a:t>)</a:t>
            </a:r>
            <a:endParaRPr lang="zh-CN" altLang="zh-CN" b="1"/>
          </a:p>
          <a:p>
            <a:r>
              <a:rPr lang="en-US" altLang="zh-CN" b="1"/>
              <a:t>A.</a:t>
            </a:r>
            <a:r>
              <a:rPr lang="zh-CN" altLang="zh-CN" b="1"/>
              <a:t>《海底两万里》是英国作家勒</a:t>
            </a:r>
            <a:r>
              <a:rPr lang="en-US" altLang="zh-CN" b="1"/>
              <a:t>·</a:t>
            </a:r>
            <a:r>
              <a:rPr lang="zh-CN" altLang="zh-CN" b="1"/>
              <a:t>凡尔纳的科幻小说。尼摩船长不仅是献身科学的探索者，同时也是英勇顽强、反对一切压迫和殖民主义的战士。</a:t>
            </a:r>
          </a:p>
          <a:p>
            <a:r>
              <a:rPr lang="en-US" altLang="zh-CN" b="1"/>
              <a:t>B.</a:t>
            </a:r>
            <a:r>
              <a:rPr lang="zh-CN" altLang="zh-CN" b="1"/>
              <a:t>《藤野先生》《老王》《秋天的怀念》《孤独之旅》均是情真意切的散文，它们的作者分别是鲁迅、杨锋、史铁生、曹文轩。</a:t>
            </a:r>
          </a:p>
          <a:p>
            <a:r>
              <a:rPr lang="en-US" altLang="zh-CN" b="1"/>
              <a:t>C.</a:t>
            </a:r>
            <a:r>
              <a:rPr lang="zh-CN" altLang="zh-CN" b="1"/>
              <a:t>毛泽东在《沁园春</a:t>
            </a:r>
            <a:r>
              <a:rPr lang="en-US" altLang="zh-CN" b="1"/>
              <a:t>·</a:t>
            </a:r>
            <a:r>
              <a:rPr lang="zh-CN" altLang="zh-CN" b="1"/>
              <a:t>雪》一词中表达了热爱祖国河山的豪情和实现雄伟抱负的壮志</a:t>
            </a:r>
            <a:r>
              <a:rPr lang="en-US" altLang="zh-CN" b="1"/>
              <a:t>,</a:t>
            </a:r>
            <a:r>
              <a:rPr lang="zh-CN" altLang="zh-CN" b="1"/>
              <a:t>贺敬之在《回延安》一诗中表达了对延安的感激与赞美之情。</a:t>
            </a:r>
          </a:p>
          <a:p>
            <a:r>
              <a:rPr lang="en-US" altLang="zh-CN" b="1"/>
              <a:t>D.“</a:t>
            </a:r>
            <a:r>
              <a:rPr lang="zh-CN" altLang="zh-CN" b="1"/>
              <a:t>四书</a:t>
            </a:r>
            <a:r>
              <a:rPr lang="en-US" altLang="zh-CN" b="1"/>
              <a:t>”</a:t>
            </a:r>
            <a:r>
              <a:rPr lang="zh-CN" altLang="zh-CN" b="1"/>
              <a:t>一般指《大学》《礼记</a:t>
            </a:r>
            <a:r>
              <a:rPr lang="en-US" altLang="zh-CN" b="1"/>
              <a:t>)</a:t>
            </a:r>
            <a:r>
              <a:rPr lang="zh-CN" altLang="zh-CN" b="1"/>
              <a:t>《论语》《孟子》：</a:t>
            </a:r>
            <a:r>
              <a:rPr lang="en-US" altLang="zh-CN" b="1"/>
              <a:t>“</a:t>
            </a:r>
            <a:r>
              <a:rPr lang="zh-CN" altLang="zh-CN" b="1"/>
              <a:t>风骚</a:t>
            </a:r>
            <a:r>
              <a:rPr lang="en-US" altLang="zh-CN" b="1"/>
              <a:t>”</a:t>
            </a:r>
            <a:r>
              <a:rPr lang="zh-CN" altLang="zh-CN" b="1"/>
              <a:t>是《诗经</a:t>
            </a:r>
            <a:r>
              <a:rPr lang="en-US" altLang="zh-CN" b="1"/>
              <a:t>·</a:t>
            </a:r>
            <a:r>
              <a:rPr lang="zh-CN" altLang="zh-CN" b="1"/>
              <a:t>国风》和《楚辞</a:t>
            </a:r>
            <a:r>
              <a:rPr lang="en-US" altLang="zh-CN" b="1"/>
              <a:t>·</a:t>
            </a:r>
            <a:r>
              <a:rPr lang="zh-CN" altLang="zh-CN" b="1"/>
              <a:t>离骚》的并称：</a:t>
            </a:r>
            <a:r>
              <a:rPr lang="en-US" altLang="zh-CN" b="1"/>
              <a:t>“</a:t>
            </a:r>
            <a:r>
              <a:rPr lang="zh-CN" altLang="zh-CN" b="1"/>
              <a:t>留取丹心照汗青</a:t>
            </a:r>
            <a:r>
              <a:rPr lang="en-US" altLang="zh-CN" b="1"/>
              <a:t>”</a:t>
            </a:r>
            <a:r>
              <a:rPr lang="zh-CN" altLang="zh-CN" b="1"/>
              <a:t>中的</a:t>
            </a:r>
            <a:r>
              <a:rPr lang="en-US" altLang="zh-CN" b="1"/>
              <a:t>“</a:t>
            </a:r>
            <a:r>
              <a:rPr lang="zh-CN" altLang="zh-CN" b="1"/>
              <a:t>汗青</a:t>
            </a:r>
            <a:r>
              <a:rPr lang="en-US" altLang="zh-CN" b="1"/>
              <a:t>”</a:t>
            </a:r>
            <a:r>
              <a:rPr lang="zh-CN" altLang="zh-CN" b="1"/>
              <a:t>本来指竹简，这里找史册。</a:t>
            </a:r>
          </a:p>
          <a:p>
            <a:r>
              <a:rPr lang="en-US" altLang="zh-CN" sz="4500" b="1">
                <a:solidFill>
                  <a:srgbClr val="FF0000"/>
                </a:solidFill>
              </a:rPr>
              <a:t> (A.</a:t>
            </a:r>
            <a:r>
              <a:rPr lang="zh-CN" altLang="zh-CN" sz="4500" b="1">
                <a:solidFill>
                  <a:srgbClr val="FF0000"/>
                </a:solidFill>
              </a:rPr>
              <a:t>儒勒</a:t>
            </a:r>
            <a:r>
              <a:rPr lang="en-US" altLang="zh-CN" sz="4500" b="1">
                <a:solidFill>
                  <a:srgbClr val="FF0000"/>
                </a:solidFill>
              </a:rPr>
              <a:t>·</a:t>
            </a:r>
            <a:r>
              <a:rPr lang="zh-CN" altLang="zh-CN" sz="4500" b="1">
                <a:solidFill>
                  <a:srgbClr val="FF0000"/>
                </a:solidFill>
              </a:rPr>
              <a:t>凡尔纳是法国作家；</a:t>
            </a:r>
            <a:r>
              <a:rPr lang="en-US" altLang="zh-CN" sz="4500" b="1">
                <a:solidFill>
                  <a:srgbClr val="FF0000"/>
                </a:solidFill>
              </a:rPr>
              <a:t>B.</a:t>
            </a:r>
            <a:r>
              <a:rPr lang="zh-CN" altLang="zh-CN" sz="4500" b="1">
                <a:solidFill>
                  <a:srgbClr val="FF0000"/>
                </a:solidFill>
              </a:rPr>
              <a:t>《孤独之旅》是小说；</a:t>
            </a:r>
            <a:r>
              <a:rPr lang="en-US" altLang="zh-CN" sz="4500" b="1">
                <a:solidFill>
                  <a:srgbClr val="FF0000"/>
                </a:solidFill>
              </a:rPr>
              <a:t>D.</a:t>
            </a:r>
            <a:r>
              <a:rPr lang="zh-CN" altLang="zh-CN" sz="4500" b="1">
                <a:solidFill>
                  <a:srgbClr val="FF0000"/>
                </a:solidFill>
              </a:rPr>
              <a:t>不是《礼记》，是《中庸》</a:t>
            </a:r>
            <a:r>
              <a:rPr lang="en-US" altLang="zh-CN" sz="4500" b="1">
                <a:solidFill>
                  <a:srgbClr val="FF0000"/>
                </a:solidFill>
              </a:rPr>
              <a:t>)  4</a:t>
            </a:r>
            <a:r>
              <a:rPr lang="en-US" altLang="zh-CN" sz="4500" b="1" smtClean="0">
                <a:solidFill>
                  <a:srgbClr val="FF0000"/>
                </a:solidFill>
              </a:rPr>
              <a:t>.</a:t>
            </a:r>
            <a:r>
              <a:rPr lang="zh-CN" altLang="zh-CN" sz="4500" b="1" smtClean="0">
                <a:solidFill>
                  <a:srgbClr val="FF0000"/>
                </a:solidFill>
              </a:rPr>
              <a:t> </a:t>
            </a:r>
            <a:r>
              <a:rPr lang="en-US" altLang="zh-CN" sz="4500" b="1" smtClean="0">
                <a:solidFill>
                  <a:srgbClr val="FF0000"/>
                </a:solidFill>
              </a:rPr>
              <a:t>C</a:t>
            </a:r>
            <a:endParaRPr lang="zh-CN" altLang="zh-CN" sz="45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r>
              <a:rPr lang="en-US" altLang="zh-CN" b="1" smtClean="0"/>
              <a:t>12.</a:t>
            </a:r>
            <a:r>
              <a:rPr lang="zh-CN" altLang="zh-CN" b="1"/>
              <a:t>下列表述不正确的一项是（</a:t>
            </a:r>
            <a:r>
              <a:rPr lang="en-US" altLang="zh-CN" b="1"/>
              <a:t>2</a:t>
            </a:r>
            <a:r>
              <a:rPr lang="zh-CN" altLang="zh-CN" b="1"/>
              <a:t>分）（</a:t>
            </a:r>
            <a:r>
              <a:rPr lang="en-US" altLang="zh-CN" b="1"/>
              <a:t>    </a:t>
            </a:r>
            <a:r>
              <a:rPr lang="zh-CN" altLang="zh-CN" b="1"/>
              <a:t>）</a:t>
            </a:r>
          </a:p>
          <a:p>
            <a:r>
              <a:rPr lang="en-US" altLang="zh-CN" b="1"/>
              <a:t>A.</a:t>
            </a:r>
            <a:r>
              <a:rPr lang="zh-CN" altLang="zh-CN" b="1"/>
              <a:t>敬辞和谦辞在古汉语中是很常见的。</a:t>
            </a:r>
            <a:r>
              <a:rPr lang="en-US" altLang="zh-CN" b="1"/>
              <a:t>“</a:t>
            </a:r>
            <a:r>
              <a:rPr lang="zh-CN" altLang="zh-CN" b="1"/>
              <a:t>久仰</a:t>
            </a:r>
            <a:r>
              <a:rPr lang="en-US" altLang="zh-CN" b="1"/>
              <a:t>”“</a:t>
            </a:r>
            <a:r>
              <a:rPr lang="zh-CN" altLang="zh-CN" b="1"/>
              <a:t>劳驾</a:t>
            </a:r>
            <a:r>
              <a:rPr lang="en-US" altLang="zh-CN" b="1"/>
              <a:t>”“</a:t>
            </a:r>
            <a:r>
              <a:rPr lang="zh-CN" altLang="zh-CN" b="1"/>
              <a:t>赏光</a:t>
            </a:r>
            <a:r>
              <a:rPr lang="en-US" altLang="zh-CN" b="1"/>
              <a:t>”</a:t>
            </a:r>
            <a:r>
              <a:rPr lang="zh-CN" altLang="zh-CN" b="1"/>
              <a:t>属于敬辞，</a:t>
            </a:r>
            <a:r>
              <a:rPr lang="en-US" altLang="zh-CN" b="1"/>
              <a:t>“</a:t>
            </a:r>
            <a:r>
              <a:rPr lang="zh-CN" altLang="zh-CN" b="1"/>
              <a:t>寒舍</a:t>
            </a:r>
            <a:r>
              <a:rPr lang="en-US" altLang="zh-CN" b="1"/>
              <a:t>”“</a:t>
            </a:r>
            <a:r>
              <a:rPr lang="zh-CN" altLang="zh-CN" b="1"/>
              <a:t>见谅</a:t>
            </a:r>
            <a:r>
              <a:rPr lang="en-US" altLang="zh-CN" b="1"/>
              <a:t>”“</a:t>
            </a:r>
            <a:r>
              <a:rPr lang="zh-CN" altLang="zh-CN" b="1"/>
              <a:t>家父</a:t>
            </a:r>
            <a:r>
              <a:rPr lang="en-US" altLang="zh-CN" b="1"/>
              <a:t>”</a:t>
            </a:r>
            <a:r>
              <a:rPr lang="zh-CN" altLang="zh-CN" b="1"/>
              <a:t>属于谦辞。</a:t>
            </a:r>
          </a:p>
          <a:p>
            <a:r>
              <a:rPr lang="en-US" altLang="zh-CN" b="1"/>
              <a:t>B.“</a:t>
            </a:r>
            <a:r>
              <a:rPr lang="zh-CN" altLang="zh-CN" b="1"/>
              <a:t>雄伟壮丽</a:t>
            </a:r>
            <a:r>
              <a:rPr lang="en-US" altLang="zh-CN" b="1"/>
              <a:t>”“</a:t>
            </a:r>
            <a:r>
              <a:rPr lang="zh-CN" altLang="zh-CN" b="1"/>
              <a:t>热爱祖国</a:t>
            </a:r>
            <a:r>
              <a:rPr lang="en-US" altLang="zh-CN" b="1"/>
              <a:t>”“</a:t>
            </a:r>
            <a:r>
              <a:rPr lang="zh-CN" altLang="zh-CN" b="1"/>
              <a:t>安排任务</a:t>
            </a:r>
            <a:r>
              <a:rPr lang="en-US" altLang="zh-CN" b="1"/>
              <a:t>”“</a:t>
            </a:r>
            <a:r>
              <a:rPr lang="zh-CN" altLang="zh-CN" b="1"/>
              <a:t>报纸杂志</a:t>
            </a:r>
            <a:r>
              <a:rPr lang="en-US" altLang="zh-CN" b="1"/>
              <a:t>”</a:t>
            </a:r>
            <a:r>
              <a:rPr lang="zh-CN" altLang="zh-CN" b="1"/>
              <a:t>这四个短语，从结构上看，都属于并列短语。</a:t>
            </a:r>
          </a:p>
          <a:p>
            <a:r>
              <a:rPr lang="en-US" altLang="zh-CN" b="1"/>
              <a:t>C.“</a:t>
            </a:r>
            <a:r>
              <a:rPr lang="zh-CN" altLang="zh-CN" b="1"/>
              <a:t>看到老师们的认真负责，使我很受教育。</a:t>
            </a:r>
            <a:r>
              <a:rPr lang="en-US" altLang="zh-CN" b="1"/>
              <a:t>”</a:t>
            </a:r>
            <a:r>
              <a:rPr lang="zh-CN" altLang="zh-CN" b="1"/>
              <a:t>这个句子结构不完整。如果去掉</a:t>
            </a:r>
            <a:r>
              <a:rPr lang="en-US" altLang="zh-CN" b="1"/>
              <a:t>“</a:t>
            </a:r>
            <a:r>
              <a:rPr lang="zh-CN" altLang="zh-CN" b="1"/>
              <a:t>看到</a:t>
            </a:r>
            <a:r>
              <a:rPr lang="en-US" altLang="zh-CN" b="1"/>
              <a:t>”</a:t>
            </a:r>
            <a:r>
              <a:rPr lang="zh-CN" altLang="zh-CN" b="1"/>
              <a:t>或</a:t>
            </a:r>
            <a:r>
              <a:rPr lang="en-US" altLang="zh-CN" b="1"/>
              <a:t>“</a:t>
            </a:r>
            <a:r>
              <a:rPr lang="zh-CN" altLang="zh-CN" b="1"/>
              <a:t>使</a:t>
            </a:r>
            <a:r>
              <a:rPr lang="en-US" altLang="zh-CN" b="1"/>
              <a:t>”</a:t>
            </a:r>
            <a:r>
              <a:rPr lang="zh-CN" altLang="zh-CN" b="1"/>
              <a:t>，句子就完整了。</a:t>
            </a:r>
          </a:p>
          <a:p>
            <a:r>
              <a:rPr lang="en-US" altLang="zh-CN" b="1"/>
              <a:t>D.</a:t>
            </a:r>
            <a:r>
              <a:rPr lang="zh-CN" altLang="zh-CN" b="1"/>
              <a:t>《史记》是我国第一部纪传体通史，记述了从传说中的黄帝到汉武帝共三千余年的史事，对后世的传记文学有深远的影响。</a:t>
            </a:r>
          </a:p>
          <a:p>
            <a:r>
              <a:rPr lang="en-US" altLang="zh-CN" sz="4500" b="1" smtClean="0">
                <a:solidFill>
                  <a:srgbClr val="FF0000"/>
                </a:solidFill>
              </a:rPr>
              <a:t>                           4.B </a:t>
            </a:r>
            <a:endParaRPr lang="zh-CN" altLang="zh-CN" sz="4500" b="1">
              <a:solidFill>
                <a:srgbClr val="FF0000"/>
              </a:solidFill>
            </a:endParaRPr>
          </a:p>
          <a:p>
            <a:r>
              <a:rPr lang="en-US" altLang="zh-CN" b="1" smtClean="0"/>
              <a:t>2</a:t>
            </a:r>
            <a:r>
              <a:rPr lang="en-US" altLang="zh-CN" b="1"/>
              <a:t>.</a:t>
            </a:r>
            <a:r>
              <a:rPr lang="zh-CN" altLang="zh-CN" b="1"/>
              <a:t>以下感言中对文学作品内容理解不完全正确的一项是（</a:t>
            </a:r>
            <a:r>
              <a:rPr lang="en-US" altLang="zh-CN" b="1"/>
              <a:t>      </a:t>
            </a:r>
            <a:r>
              <a:rPr lang="zh-CN" altLang="zh-CN" b="1"/>
              <a:t>）（</a:t>
            </a:r>
            <a:r>
              <a:rPr lang="en-US" altLang="zh-CN" b="1"/>
              <a:t>3</a:t>
            </a:r>
            <a:r>
              <a:rPr lang="zh-CN" altLang="zh-CN" b="1"/>
              <a:t>分）</a:t>
            </a:r>
          </a:p>
          <a:p>
            <a:r>
              <a:rPr lang="zh-CN" altLang="zh-CN" b="1"/>
              <a:t>初中三年，我们阅读了很多文学作品，收获满满：</a:t>
            </a:r>
          </a:p>
          <a:p>
            <a:r>
              <a:rPr lang="en-US" altLang="zh-CN" b="1"/>
              <a:t>A.</a:t>
            </a:r>
            <a:r>
              <a:rPr lang="zh-CN" altLang="zh-CN" b="1"/>
              <a:t>读《蒹葭》，我们领略了金秋拂晓、清露为霜，瑟瑟秋风、苇丛起伏，茫茫秋水、清澈澄明的空灵意境之美；</a:t>
            </a:r>
          </a:p>
          <a:p>
            <a:r>
              <a:rPr lang="en-US" altLang="zh-CN" b="1"/>
              <a:t>B.</a:t>
            </a:r>
            <a:r>
              <a:rPr lang="zh-CN" altLang="zh-CN" b="1"/>
              <a:t>读《鱼我所欲也》，我们感动于孟子不为名利左右，坚守本心，舍生取义的情怀和担当；</a:t>
            </a:r>
          </a:p>
          <a:p>
            <a:r>
              <a:rPr lang="en-US" altLang="zh-CN" b="1"/>
              <a:t>C.</a:t>
            </a:r>
            <a:r>
              <a:rPr lang="zh-CN" altLang="zh-CN" b="1"/>
              <a:t>读《刘姥姥进大观园》，我们折服于曹雪芹高超的写作技巧，能于一席一饭之间，抓住瞬间，描绘出众多人物的反应，营造出强烈的喜剧效果；</a:t>
            </a:r>
          </a:p>
          <a:p>
            <a:r>
              <a:rPr lang="en-US" altLang="zh-CN" b="1"/>
              <a:t>D.</a:t>
            </a:r>
            <a:r>
              <a:rPr lang="zh-CN" altLang="zh-CN" b="1"/>
              <a:t>读《假如生活欺骗了你》，我们理解了普希金含蓄的劝告：其实没什么好忧愁的，只要保持积极乐观的心态，生活中所有的困难都将不复存在。</a:t>
            </a:r>
          </a:p>
          <a:p>
            <a:r>
              <a:rPr lang="en-US" altLang="zh-CN" sz="5100" b="1" smtClean="0">
                <a:solidFill>
                  <a:srgbClr val="FF0000"/>
                </a:solidFill>
              </a:rPr>
              <a:t>                    2.D </a:t>
            </a:r>
            <a:endParaRPr lang="zh-CN" altLang="zh-CN" sz="51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2" end="12"/>
                                            </p:txEl>
                                          </p:spTgt>
                                        </p:tgtEl>
                                        <p:attrNameLst>
                                          <p:attrName>style.visibility</p:attrName>
                                        </p:attrNameLst>
                                      </p:cBhvr>
                                      <p:to>
                                        <p:strVal val="visible"/>
                                      </p:to>
                                    </p:set>
                                    <p:anim calcmode="lin" valueType="num">
                                      <p:cBhvr additive="base">
                                        <p:cTn id="1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6858000"/>
            <a:ext cx="8229600" cy="1143000"/>
          </a:xfrm>
        </p:spPr>
        <p:txBody>
          <a:bodyPr/>
          <a:lstStyle/>
          <a:p>
            <a:endParaRPr lang="zh-CN" altLang="en-US"/>
          </a:p>
        </p:txBody>
      </p:sp>
      <p:sp>
        <p:nvSpPr>
          <p:cNvPr id="3" name="内容占位符 2"/>
          <p:cNvSpPr>
            <a:spLocks noGrp="1"/>
          </p:cNvSpPr>
          <p:nvPr>
            <p:ph idx="1"/>
          </p:nvPr>
        </p:nvSpPr>
        <p:spPr>
          <a:xfrm>
            <a:off x="0" y="0"/>
            <a:ext cx="8964488" cy="6858000"/>
          </a:xfrm>
        </p:spPr>
        <p:txBody>
          <a:bodyPr>
            <a:normAutofit fontScale="85000" lnSpcReduction="20000"/>
          </a:bodyPr>
          <a:lstStyle/>
          <a:p>
            <a:r>
              <a:rPr lang="en-US" altLang="zh-CN" b="1" smtClean="0"/>
              <a:t>13.</a:t>
            </a:r>
            <a:r>
              <a:rPr lang="zh-CN" altLang="zh-CN" b="1"/>
              <a:t>选出下列文学常识表述有误的一项（</a:t>
            </a:r>
            <a:r>
              <a:rPr lang="en-US" altLang="zh-CN" b="1"/>
              <a:t>   </a:t>
            </a:r>
            <a:r>
              <a:rPr lang="zh-CN" altLang="zh-CN" b="1"/>
              <a:t>）（</a:t>
            </a:r>
            <a:r>
              <a:rPr lang="en-US" altLang="zh-CN" b="1"/>
              <a:t>2</a:t>
            </a:r>
            <a:r>
              <a:rPr lang="zh-CN" altLang="zh-CN" b="1"/>
              <a:t>分）</a:t>
            </a:r>
          </a:p>
          <a:p>
            <a:r>
              <a:rPr lang="en-US" altLang="zh-CN" b="1"/>
              <a:t>A.</a:t>
            </a:r>
            <a:r>
              <a:rPr lang="zh-CN" altLang="zh-CN" b="1"/>
              <a:t>《小石潭记》的作者是柳宗元，字子厚，世称</a:t>
            </a:r>
            <a:r>
              <a:rPr lang="en-US" altLang="zh-CN" b="1"/>
              <a:t>“</a:t>
            </a:r>
            <a:r>
              <a:rPr lang="zh-CN" altLang="zh-CN" b="1"/>
              <a:t>柳河东</a:t>
            </a:r>
            <a:r>
              <a:rPr lang="en-US" altLang="zh-CN" b="1"/>
              <a:t>”</a:t>
            </a:r>
            <a:r>
              <a:rPr lang="zh-CN" altLang="zh-CN" b="1"/>
              <a:t>，</a:t>
            </a:r>
            <a:r>
              <a:rPr lang="en-US" altLang="zh-CN" b="1"/>
              <a:t>“</a:t>
            </a:r>
            <a:r>
              <a:rPr lang="zh-CN" altLang="zh-CN" b="1"/>
              <a:t>唐宋八大家</a:t>
            </a:r>
            <a:r>
              <a:rPr lang="en-US" altLang="zh-CN" b="1"/>
              <a:t>”</a:t>
            </a:r>
            <a:r>
              <a:rPr lang="zh-CN" altLang="zh-CN" b="1"/>
              <a:t>之一。</a:t>
            </a:r>
          </a:p>
          <a:p>
            <a:r>
              <a:rPr lang="en-US" altLang="zh-CN" b="1"/>
              <a:t>B.</a:t>
            </a:r>
            <a:r>
              <a:rPr lang="zh-CN" altLang="zh-CN" b="1"/>
              <a:t>陆游，字同叔，号放翁，宋代著名爱国诗人。我们学过他的诗歌《游山西村》。</a:t>
            </a:r>
          </a:p>
          <a:p>
            <a:r>
              <a:rPr lang="en-US" altLang="zh-CN" b="1"/>
              <a:t>C.</a:t>
            </a:r>
            <a:r>
              <a:rPr lang="zh-CN" altLang="zh-CN" b="1"/>
              <a:t>《左传》，又称《春秋左氏传》，儒家经典之一，是中国古代的史学和文学名著。</a:t>
            </a:r>
          </a:p>
          <a:p>
            <a:r>
              <a:rPr lang="en-US" altLang="zh-CN" b="1"/>
              <a:t>D.</a:t>
            </a:r>
            <a:r>
              <a:rPr lang="zh-CN" altLang="zh-CN" b="1"/>
              <a:t>李清照，宋代女词人，她的作品有《渔家傲（天接云涛连晓雾）》。</a:t>
            </a:r>
            <a:r>
              <a:rPr lang="en-US" altLang="zh-CN" b="1"/>
              <a:t>“</a:t>
            </a:r>
            <a:r>
              <a:rPr lang="zh-CN" altLang="zh-CN" b="1"/>
              <a:t>渔家傲</a:t>
            </a:r>
            <a:r>
              <a:rPr lang="en-US" altLang="zh-CN" b="1"/>
              <a:t>”</a:t>
            </a:r>
            <a:r>
              <a:rPr lang="zh-CN" altLang="zh-CN" b="1"/>
              <a:t>是词牌名。</a:t>
            </a:r>
          </a:p>
          <a:p>
            <a:r>
              <a:rPr lang="en-US" altLang="zh-CN" sz="3800" b="1" smtClean="0">
                <a:solidFill>
                  <a:srgbClr val="FF0000"/>
                </a:solidFill>
              </a:rPr>
              <a:t>                     4.B</a:t>
            </a:r>
            <a:r>
              <a:rPr lang="zh-CN" altLang="zh-CN" sz="3800" b="1" smtClean="0">
                <a:solidFill>
                  <a:srgbClr val="FF0000"/>
                </a:solidFill>
              </a:rPr>
              <a:t>，</a:t>
            </a:r>
            <a:r>
              <a:rPr lang="zh-CN" altLang="en-US" sz="3800" b="1" smtClean="0">
                <a:solidFill>
                  <a:srgbClr val="FF0000"/>
                </a:solidFill>
              </a:rPr>
              <a:t>字务观    同叔是晏殊的字</a:t>
            </a:r>
            <a:endParaRPr lang="zh-CN" altLang="zh-CN" sz="3800" b="1">
              <a:solidFill>
                <a:srgbClr val="FF0000"/>
              </a:solidFill>
            </a:endParaRPr>
          </a:p>
          <a:p>
            <a:r>
              <a:rPr lang="en-US" altLang="zh-CN" b="1" smtClean="0"/>
              <a:t>7</a:t>
            </a:r>
            <a:r>
              <a:rPr lang="en-US" altLang="zh-CN" b="1"/>
              <a:t>.</a:t>
            </a:r>
            <a:r>
              <a:rPr lang="zh-CN" altLang="zh-CN" b="1"/>
              <a:t>下列作家、作品及文化常识搭配有误的一项是</a:t>
            </a:r>
            <a:r>
              <a:rPr lang="en-US" altLang="zh-CN" b="1"/>
              <a:t>(   )(2</a:t>
            </a:r>
            <a:r>
              <a:rPr lang="zh-CN" altLang="zh-CN" b="1"/>
              <a:t>分</a:t>
            </a:r>
          </a:p>
          <a:p>
            <a:r>
              <a:rPr lang="en-US" altLang="zh-CN" b="1"/>
              <a:t>A.</a:t>
            </a:r>
            <a:r>
              <a:rPr lang="ja-JP" altLang="zh-CN" b="1"/>
              <a:t>《山坡羊・流关怀古》一一张养浩一一元代一一文学家</a:t>
            </a:r>
            <a:endParaRPr lang="zh-CN" altLang="zh-CN" b="1"/>
          </a:p>
          <a:p>
            <a:r>
              <a:rPr lang="en-US" altLang="zh-CN" b="1"/>
              <a:t>B.</a:t>
            </a:r>
            <a:r>
              <a:rPr lang="zh-CN" altLang="zh-CN" b="1"/>
              <a:t>《望岳》一一杜甫一一唐代一一现实主义诗人</a:t>
            </a:r>
          </a:p>
          <a:p>
            <a:r>
              <a:rPr lang="en-US" altLang="zh-CN" b="1"/>
              <a:t>C.</a:t>
            </a:r>
            <a:r>
              <a:rPr lang="ja-JP" altLang="zh-CN" b="1"/>
              <a:t>《南乡子・登京口北固亭有怀》一辛弃疾一一北宋一豪放派</a:t>
            </a:r>
            <a:endParaRPr lang="zh-CN" altLang="zh-CN" b="1"/>
          </a:p>
          <a:p>
            <a:r>
              <a:rPr lang="en-US" altLang="zh-CN" b="1"/>
              <a:t>D.</a:t>
            </a:r>
            <a:r>
              <a:rPr lang="zh-CN" altLang="zh-CN" b="1"/>
              <a:t>《己亥杂诗》一一自珍一一清代一一思想家、文学家</a:t>
            </a:r>
          </a:p>
          <a:p>
            <a:r>
              <a:rPr lang="en-US" altLang="zh-CN" sz="3800" b="1" smtClean="0">
                <a:solidFill>
                  <a:srgbClr val="FF0000"/>
                </a:solidFill>
              </a:rPr>
              <a:t>                 7.C</a:t>
            </a:r>
            <a:r>
              <a:rPr lang="zh-CN" altLang="zh-CN" sz="3800" b="1">
                <a:solidFill>
                  <a:srgbClr val="FF0000"/>
                </a:solidFill>
              </a:rPr>
              <a:t>（辛弃疾是南宋词人</a:t>
            </a:r>
            <a:r>
              <a:rPr lang="zh-CN" altLang="zh-CN" sz="3800" b="1" smtClean="0">
                <a:solidFill>
                  <a:srgbClr val="FF0000"/>
                </a:solidFill>
              </a:rPr>
              <a:t>）</a:t>
            </a:r>
            <a:endParaRPr lang="zh-CN" altLang="zh-CN" sz="38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pPr marL="0" indent="0">
              <a:lnSpc>
                <a:spcPct val="120000"/>
              </a:lnSpc>
              <a:spcBef>
                <a:spcPct val="0"/>
              </a:spcBef>
            </a:pPr>
            <a:r>
              <a:rPr lang="en-US" altLang="zh-CN" b="1" smtClean="0"/>
              <a:t>14.</a:t>
            </a:r>
            <a:r>
              <a:rPr lang="ja-JP" altLang="zh-CN" b="1"/>
              <a:t>选出下列说法有误的一项</a:t>
            </a:r>
            <a:r>
              <a:rPr lang="en-US" altLang="zh-CN" b="1"/>
              <a:t>(  )(2</a:t>
            </a:r>
            <a:r>
              <a:rPr lang="ja-JP" altLang="zh-CN" b="1"/>
              <a:t>分</a:t>
            </a:r>
            <a:r>
              <a:rPr lang="en-US" altLang="zh-CN" b="1"/>
              <a:t>)</a:t>
            </a:r>
            <a:br>
              <a:rPr lang="en-US" altLang="zh-CN" b="1"/>
            </a:br>
            <a:r>
              <a:rPr lang="en-US" altLang="zh-CN" b="1">
                <a:latin typeface="+mn-ea"/>
              </a:rPr>
              <a:t>A.</a:t>
            </a:r>
            <a:r>
              <a:rPr lang="ja-JP" altLang="zh-CN" b="1">
                <a:latin typeface="+mn-ea"/>
              </a:rPr>
              <a:t>《蒹葭》选自《诗经・秦风》。</a:t>
            </a:r>
            <a:r>
              <a:rPr lang="zh-CN" altLang="zh-CN" b="1">
                <a:latin typeface="+mn-ea"/>
              </a:rPr>
              <a:t>《诗经》是我国最早的一部诗歌总集，收录了从西周到春秋时期的诗歌</a:t>
            </a:r>
            <a:r>
              <a:rPr lang="en-US" altLang="zh-CN" b="1">
                <a:latin typeface="+mn-ea"/>
              </a:rPr>
              <a:t>305</a:t>
            </a:r>
            <a:r>
              <a:rPr lang="zh-CN" altLang="zh-CN" b="1">
                <a:latin typeface="+mn-ea"/>
              </a:rPr>
              <a:t>篇，分为风、雅、颂三个部分。</a:t>
            </a:r>
            <a:r>
              <a:rPr lang="en-US" altLang="zh-CN" b="1">
                <a:latin typeface="+mn-ea"/>
              </a:rPr>
              <a:t/>
            </a:r>
            <a:br>
              <a:rPr lang="en-US" altLang="zh-CN" b="1">
                <a:latin typeface="+mn-ea"/>
              </a:rPr>
            </a:br>
            <a:r>
              <a:rPr lang="en-US" altLang="zh-CN" b="1">
                <a:latin typeface="+mn-ea"/>
              </a:rPr>
              <a:t>B.</a:t>
            </a:r>
            <a:r>
              <a:rPr lang="ja-JP" altLang="zh-CN" b="1">
                <a:latin typeface="+mn-ea"/>
              </a:rPr>
              <a:t>《赤壁》《次北固山下</a:t>
            </a:r>
            <a:r>
              <a:rPr lang="en-US" altLang="zh-CN" b="1">
                <a:latin typeface="+mn-ea"/>
              </a:rPr>
              <a:t>)</a:t>
            </a:r>
            <a:r>
              <a:rPr lang="ja-JP" altLang="zh-CN" b="1">
                <a:latin typeface="+mn-ea"/>
              </a:rPr>
              <a:t>《雁门太守行》的作者分别是杜牧、王湾和李贺，他们都是唐代人</a:t>
            </a:r>
            <a:r>
              <a:rPr lang="en-US" altLang="zh-CN" b="1">
                <a:latin typeface="+mn-ea"/>
              </a:rPr>
              <a:t/>
            </a:r>
            <a:br>
              <a:rPr lang="en-US" altLang="zh-CN" b="1">
                <a:latin typeface="+mn-ea"/>
              </a:rPr>
            </a:br>
            <a:r>
              <a:rPr lang="en-US" altLang="zh-CN" b="1">
                <a:latin typeface="+mn-ea"/>
              </a:rPr>
              <a:t>C.</a:t>
            </a:r>
            <a:r>
              <a:rPr lang="ja-JP" altLang="zh-CN" b="1">
                <a:latin typeface="+mn-ea"/>
              </a:rPr>
              <a:t>《天净沙・秋思》作者马致远，号云庄，一说字千里，元代戏曲作家、散曲家。</a:t>
            </a:r>
            <a:r>
              <a:rPr lang="zh-CN" altLang="zh-CN" b="1"/>
              <a:t>天净沙，曲牌名。</a:t>
            </a:r>
            <a:r>
              <a:rPr lang="en-US" altLang="zh-CN" b="1"/>
              <a:t/>
            </a:r>
            <a:br>
              <a:rPr lang="en-US" altLang="zh-CN" b="1"/>
            </a:br>
            <a:r>
              <a:rPr lang="en-US" altLang="zh-CN" b="1"/>
              <a:t>D.</a:t>
            </a:r>
            <a:r>
              <a:rPr lang="zh-CN" altLang="zh-CN" b="1"/>
              <a:t>《送东阳马生序》选自《宋濂全集》。作者宋濂，字景濂，元末明初文学家</a:t>
            </a:r>
            <a:r>
              <a:rPr lang="zh-CN" altLang="zh-CN" b="1" smtClean="0"/>
              <a:t>。</a:t>
            </a:r>
            <a:r>
              <a:rPr lang="en-US" altLang="zh-CN" b="1"/>
              <a:t/>
            </a:r>
            <a:br>
              <a:rPr lang="en-US" altLang="zh-CN" b="1"/>
            </a:br>
            <a:r>
              <a:rPr lang="en-US" altLang="zh-CN" b="1"/>
              <a:t/>
            </a:r>
            <a:br>
              <a:rPr lang="en-US" altLang="zh-CN" b="1"/>
            </a:br>
            <a:r>
              <a:rPr lang="en-US" altLang="zh-CN" b="1"/>
              <a:t>4.</a:t>
            </a:r>
            <a:r>
              <a:rPr lang="zh-CN" altLang="zh-CN" b="1"/>
              <a:t>选出下列文学常识表述有误的一项是（</a:t>
            </a:r>
            <a:r>
              <a:rPr lang="en-US" altLang="zh-CN" b="1"/>
              <a:t> </a:t>
            </a:r>
            <a:r>
              <a:rPr lang="zh-CN" altLang="zh-CN" b="1"/>
              <a:t>）（</a:t>
            </a:r>
            <a:r>
              <a:rPr lang="en-US" altLang="zh-CN" b="1"/>
              <a:t>2</a:t>
            </a:r>
            <a:r>
              <a:rPr lang="zh-CN" altLang="zh-CN" b="1"/>
              <a:t>分）</a:t>
            </a:r>
            <a:r>
              <a:rPr lang="en-US" altLang="zh-CN" b="1"/>
              <a:t/>
            </a:r>
            <a:br>
              <a:rPr lang="en-US" altLang="zh-CN" b="1"/>
            </a:br>
            <a:r>
              <a:rPr lang="en-US" altLang="zh-CN" b="1"/>
              <a:t>A</a:t>
            </a:r>
            <a:r>
              <a:rPr lang="zh-CN" altLang="zh-CN" b="1"/>
              <a:t>．《渔家傲</a:t>
            </a:r>
            <a:r>
              <a:rPr lang="en-US" altLang="zh-CN" b="1"/>
              <a:t>(</a:t>
            </a:r>
            <a:r>
              <a:rPr lang="zh-CN" altLang="zh-CN" b="1"/>
              <a:t>天接云涛连晓雾</a:t>
            </a:r>
            <a:r>
              <a:rPr lang="en-US" altLang="zh-CN" b="1"/>
              <a:t>)</a:t>
            </a:r>
            <a:r>
              <a:rPr lang="zh-CN" altLang="zh-CN" b="1"/>
              <a:t>》作者李清照，号青莲居士，宋代女词人。</a:t>
            </a:r>
            <a:r>
              <a:rPr lang="en-US" altLang="zh-CN" b="1"/>
              <a:t/>
            </a:r>
            <a:br>
              <a:rPr lang="en-US" altLang="zh-CN" b="1"/>
            </a:br>
            <a:r>
              <a:rPr lang="en-US" altLang="zh-CN" b="1"/>
              <a:t>B</a:t>
            </a:r>
            <a:r>
              <a:rPr lang="zh-CN" altLang="zh-CN" b="1"/>
              <a:t>．《论语》是儒家经典著作，与《大学》《中庸》《孟子》合称为</a:t>
            </a:r>
            <a:r>
              <a:rPr lang="en-US" altLang="zh-CN" b="1"/>
              <a:t>“</a:t>
            </a:r>
            <a:r>
              <a:rPr lang="zh-CN" altLang="zh-CN" b="1"/>
              <a:t>四书</a:t>
            </a:r>
            <a:r>
              <a:rPr lang="en-US" altLang="zh-CN" b="1"/>
              <a:t>”</a:t>
            </a:r>
            <a:r>
              <a:rPr lang="zh-CN" altLang="zh-CN" b="1"/>
              <a:t>。</a:t>
            </a:r>
            <a:r>
              <a:rPr lang="en-US" altLang="zh-CN" b="1"/>
              <a:t/>
            </a:r>
            <a:br>
              <a:rPr lang="en-US" altLang="zh-CN" b="1"/>
            </a:br>
            <a:r>
              <a:rPr lang="en-US" altLang="zh-CN" b="1"/>
              <a:t>C</a:t>
            </a:r>
            <a:r>
              <a:rPr lang="zh-CN" altLang="zh-CN" b="1"/>
              <a:t>．欧阳修，北宋文学家，</a:t>
            </a:r>
            <a:r>
              <a:rPr lang="en-US" altLang="zh-CN" b="1"/>
              <a:t>“</a:t>
            </a:r>
            <a:r>
              <a:rPr lang="zh-CN" altLang="zh-CN" b="1"/>
              <a:t>唐宋八大家</a:t>
            </a:r>
            <a:r>
              <a:rPr lang="en-US" altLang="zh-CN" b="1"/>
              <a:t>”</a:t>
            </a:r>
            <a:r>
              <a:rPr lang="zh-CN" altLang="zh-CN" b="1"/>
              <a:t>之一，我们学过他的作品《醉翁亭记》。</a:t>
            </a:r>
            <a:r>
              <a:rPr lang="en-US" altLang="zh-CN" b="1"/>
              <a:t/>
            </a:r>
            <a:br>
              <a:rPr lang="en-US" altLang="zh-CN" b="1"/>
            </a:br>
            <a:r>
              <a:rPr lang="en-US" altLang="zh-CN" b="1"/>
              <a:t>D</a:t>
            </a:r>
            <a:r>
              <a:rPr lang="zh-CN" altLang="zh-CN" b="1"/>
              <a:t>．《木兰诗》是南北朝时北方的一首乐府民歌，选自北宋郭茂倩编纂的《乐府诗集》</a:t>
            </a:r>
            <a:r>
              <a:rPr lang="zh-CN" altLang="zh-CN" b="1" smtClean="0"/>
              <a:t>。</a:t>
            </a:r>
            <a:r>
              <a:rPr lang="en-US" altLang="zh-CN"/>
              <a:t/>
            </a:r>
            <a:br>
              <a:rPr lang="en-US" altLang="zh-CN"/>
            </a:br>
            <a:endParaRPr lang="zh-CN" altLang="en-US"/>
          </a:p>
        </p:txBody>
      </p:sp>
      <p:sp>
        <p:nvSpPr>
          <p:cNvPr id="4" name="TextBox 3"/>
          <p:cNvSpPr txBox="1"/>
          <p:nvPr/>
        </p:nvSpPr>
        <p:spPr>
          <a:xfrm>
            <a:off x="1403648" y="2852936"/>
            <a:ext cx="4176464" cy="461665"/>
          </a:xfrm>
          <a:prstGeom prst="rect">
            <a:avLst/>
          </a:prstGeom>
          <a:noFill/>
        </p:spPr>
        <p:txBody>
          <a:bodyPr wrap="square" rtlCol="0">
            <a:spAutoFit/>
          </a:bodyPr>
          <a:lstStyle/>
          <a:p>
            <a:r>
              <a:rPr lang="en-US" altLang="zh-CN" sz="2400" b="1" smtClean="0">
                <a:solidFill>
                  <a:srgbClr val="FF0000"/>
                </a:solidFill>
              </a:rPr>
              <a:t>8.C</a:t>
            </a:r>
            <a:r>
              <a:rPr lang="zh-CN" altLang="zh-CN" sz="2400" b="1" smtClean="0">
                <a:solidFill>
                  <a:srgbClr val="FF0000"/>
                </a:solidFill>
              </a:rPr>
              <a:t>（马致远，号东篱）</a:t>
            </a:r>
            <a:endParaRPr lang="zh-CN" altLang="en-US" sz="2400" b="1">
              <a:solidFill>
                <a:srgbClr val="FF0000"/>
              </a:solidFill>
            </a:endParaRPr>
          </a:p>
        </p:txBody>
      </p:sp>
      <p:sp>
        <p:nvSpPr>
          <p:cNvPr id="5" name="TextBox 4"/>
          <p:cNvSpPr txBox="1"/>
          <p:nvPr/>
        </p:nvSpPr>
        <p:spPr>
          <a:xfrm>
            <a:off x="1475656" y="6165304"/>
            <a:ext cx="4013278" cy="461665"/>
          </a:xfrm>
          <a:prstGeom prst="rect">
            <a:avLst/>
          </a:prstGeom>
          <a:noFill/>
        </p:spPr>
        <p:txBody>
          <a:bodyPr wrap="none" rtlCol="0">
            <a:spAutoFit/>
          </a:bodyPr>
          <a:lstStyle/>
          <a:p>
            <a:r>
              <a:rPr lang="en-US" altLang="zh-CN" sz="2400" b="1" smtClean="0">
                <a:solidFill>
                  <a:srgbClr val="FF0000"/>
                </a:solidFill>
              </a:rPr>
              <a:t>4.A</a:t>
            </a:r>
            <a:r>
              <a:rPr lang="zh-CN" altLang="zh-CN" sz="2400" b="1" smtClean="0">
                <a:solidFill>
                  <a:srgbClr val="FF0000"/>
                </a:solidFill>
              </a:rPr>
              <a:t>（李清照，号易安居士）</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r>
              <a:rPr lang="en-US" altLang="zh-CN" b="1" smtClean="0"/>
              <a:t>15.</a:t>
            </a:r>
            <a:r>
              <a:rPr lang="zh-CN" altLang="zh-CN" b="1"/>
              <a:t>下列各项中表述</a:t>
            </a:r>
            <a:r>
              <a:rPr lang="zh-CN" altLang="zh-CN" b="1" u="sng"/>
              <a:t>有误</a:t>
            </a:r>
            <a:r>
              <a:rPr lang="zh-CN" altLang="zh-CN" b="1"/>
              <a:t>的一项是（</a:t>
            </a:r>
            <a:r>
              <a:rPr lang="en-US" altLang="zh-CN" b="1"/>
              <a:t>   </a:t>
            </a:r>
            <a:r>
              <a:rPr lang="zh-CN" altLang="zh-CN" b="1"/>
              <a:t>）（</a:t>
            </a:r>
            <a:r>
              <a:rPr lang="en-US" altLang="zh-CN" b="1"/>
              <a:t>3</a:t>
            </a:r>
            <a:r>
              <a:rPr lang="zh-CN" altLang="zh-CN" b="1"/>
              <a:t>分）</a:t>
            </a:r>
          </a:p>
          <a:p>
            <a:r>
              <a:rPr lang="en-US" altLang="zh-CN" b="1"/>
              <a:t>A.</a:t>
            </a:r>
            <a:r>
              <a:rPr lang="zh-CN" altLang="zh-CN" b="1"/>
              <a:t>陶渊明，一名潜，字元亮，浔阳柴桑人，东晋诗人。我们学过他的《饮酒》和《桃花源记》。</a:t>
            </a:r>
          </a:p>
          <a:p>
            <a:r>
              <a:rPr lang="en-US" altLang="zh-CN" b="1"/>
              <a:t>B.</a:t>
            </a:r>
            <a:r>
              <a:rPr lang="zh-CN" altLang="zh-CN" b="1"/>
              <a:t>在中国传统文化中，数字</a:t>
            </a:r>
            <a:r>
              <a:rPr lang="en-US" altLang="zh-CN" b="1"/>
              <a:t>“</a:t>
            </a:r>
            <a:r>
              <a:rPr lang="zh-CN" altLang="zh-CN" b="1"/>
              <a:t>三</a:t>
            </a:r>
            <a:r>
              <a:rPr lang="en-US" altLang="zh-CN" b="1"/>
              <a:t>”</a:t>
            </a:r>
            <a:r>
              <a:rPr lang="zh-CN" altLang="zh-CN" b="1"/>
              <a:t>独具魅力。名著《西游记》中有</a:t>
            </a:r>
            <a:r>
              <a:rPr lang="en-US" altLang="zh-CN" b="1"/>
              <a:t>“</a:t>
            </a:r>
            <a:r>
              <a:rPr lang="zh-CN" altLang="zh-CN" b="1"/>
              <a:t>三调芭蕉扇</a:t>
            </a:r>
            <a:r>
              <a:rPr lang="en-US" altLang="zh-CN" b="1"/>
              <a:t>”</a:t>
            </a:r>
            <a:r>
              <a:rPr lang="zh-CN" altLang="zh-CN" b="1"/>
              <a:t>，《水浒传》中有</a:t>
            </a:r>
            <a:r>
              <a:rPr lang="en-US" altLang="zh-CN" b="1"/>
              <a:t>“</a:t>
            </a:r>
            <a:r>
              <a:rPr lang="zh-CN" altLang="zh-CN" b="1"/>
              <a:t>宋江三败高太尉</a:t>
            </a:r>
            <a:r>
              <a:rPr lang="en-US" altLang="zh-CN" b="1"/>
              <a:t>”</a:t>
            </a:r>
            <a:r>
              <a:rPr lang="zh-CN" altLang="zh-CN" b="1"/>
              <a:t>；成语中有</a:t>
            </a:r>
            <a:r>
              <a:rPr lang="en-US" altLang="zh-CN" b="1"/>
              <a:t>“</a:t>
            </a:r>
            <a:r>
              <a:rPr lang="zh-CN" altLang="zh-CN" b="1"/>
              <a:t>三山五岳</a:t>
            </a:r>
            <a:r>
              <a:rPr lang="en-US" altLang="zh-CN" b="1"/>
              <a:t>”“</a:t>
            </a:r>
            <a:r>
              <a:rPr lang="zh-CN" altLang="zh-CN" b="1"/>
              <a:t>三顾茅庐</a:t>
            </a:r>
            <a:r>
              <a:rPr lang="en-US" altLang="zh-CN" b="1"/>
              <a:t>”</a:t>
            </a:r>
            <a:r>
              <a:rPr lang="zh-CN" altLang="zh-CN" b="1"/>
              <a:t>等。</a:t>
            </a:r>
          </a:p>
          <a:p>
            <a:r>
              <a:rPr lang="en-US" altLang="zh-CN" b="1"/>
              <a:t>C.</a:t>
            </a:r>
            <a:r>
              <a:rPr lang="zh-CN" altLang="zh-CN" b="1"/>
              <a:t>《童年》的主人公阿廖沙经历了苦难的童年，外祖父吝啬而残暴，幸好有外祖母和两个舅舅关爱他。</a:t>
            </a:r>
          </a:p>
          <a:p>
            <a:r>
              <a:rPr lang="en-US" altLang="zh-CN" b="1"/>
              <a:t>D.</a:t>
            </a:r>
            <a:r>
              <a:rPr lang="zh-CN" altLang="zh-CN" b="1"/>
              <a:t>《狗</a:t>
            </a:r>
            <a:r>
              <a:rPr lang="en-US" altLang="zh-CN" b="1"/>
              <a:t>·</a:t>
            </a:r>
            <a:r>
              <a:rPr lang="zh-CN" altLang="zh-CN" b="1"/>
              <a:t>猫</a:t>
            </a:r>
            <a:r>
              <a:rPr lang="en-US" altLang="zh-CN" b="1"/>
              <a:t>·</a:t>
            </a:r>
            <a:r>
              <a:rPr lang="zh-CN" altLang="zh-CN" b="1"/>
              <a:t>鼠》表现了对弱小者的同情和对暴虐者的憎恨，文中提到作者仇猫的原因之一是隐鼠之死。</a:t>
            </a:r>
          </a:p>
          <a:p>
            <a:r>
              <a:rPr lang="en-US" altLang="zh-CN" sz="4000" b="1" smtClean="0">
                <a:solidFill>
                  <a:srgbClr val="FF0000"/>
                </a:solidFill>
              </a:rPr>
              <a:t>       4.C</a:t>
            </a:r>
            <a:r>
              <a:rPr lang="zh-CN" altLang="en-US" b="1" smtClean="0">
                <a:solidFill>
                  <a:srgbClr val="FF0000"/>
                </a:solidFill>
              </a:rPr>
              <a:t>阿廖沙的两个舅舅米哈伊尔和雅科夫为了分家和侵吞阿廖沙母亲的嫁妆而不断地争吵、斗殴。 </a:t>
            </a:r>
            <a:r>
              <a:rPr lang="en-US" altLang="zh-CN" b="1">
                <a:solidFill>
                  <a:srgbClr val="FF0000"/>
                </a:solidFill>
              </a:rPr>
              <a:t> </a:t>
            </a:r>
            <a:endParaRPr lang="zh-CN" altLang="zh-CN" b="1">
              <a:solidFill>
                <a:srgbClr val="FF0000"/>
              </a:solidFill>
            </a:endParaRPr>
          </a:p>
          <a:p>
            <a:r>
              <a:rPr lang="en-US" altLang="zh-CN" b="1"/>
              <a:t>5.</a:t>
            </a:r>
            <a:r>
              <a:rPr lang="zh-CN" altLang="zh-CN" b="1"/>
              <a:t>下列各项中表述有误的一项是（</a:t>
            </a:r>
            <a:r>
              <a:rPr lang="en-US" altLang="zh-CN" b="1"/>
              <a:t>   </a:t>
            </a:r>
            <a:r>
              <a:rPr lang="zh-CN" altLang="zh-CN" b="1"/>
              <a:t>）</a:t>
            </a:r>
          </a:p>
          <a:p>
            <a:r>
              <a:rPr lang="en-US" altLang="zh-CN" b="1"/>
              <a:t>A. </a:t>
            </a:r>
            <a:r>
              <a:rPr lang="zh-CN" altLang="zh-CN" b="1"/>
              <a:t>《河中石兽》选自《阅微草堂笔记》，作者纪昀，清代学者、文学家。</a:t>
            </a:r>
          </a:p>
          <a:p>
            <a:r>
              <a:rPr lang="en-US" altLang="zh-CN" b="1"/>
              <a:t>B. </a:t>
            </a:r>
            <a:r>
              <a:rPr lang="zh-CN" altLang="zh-CN" b="1"/>
              <a:t>《左传》，又称《左氏春秋》，道家经典之一，《曹刿论战》选自其中。</a:t>
            </a:r>
          </a:p>
          <a:p>
            <a:r>
              <a:rPr lang="en-US" altLang="zh-CN" b="1"/>
              <a:t>C. </a:t>
            </a:r>
            <a:r>
              <a:rPr lang="zh-CN" altLang="zh-CN" b="1"/>
              <a:t>朱自清，现代散文家、诗人、学者。我们学过他的散文《春》和《背影》。</a:t>
            </a:r>
          </a:p>
          <a:p>
            <a:r>
              <a:rPr lang="en-US" altLang="zh-CN" b="1"/>
              <a:t>D. </a:t>
            </a:r>
            <a:r>
              <a:rPr lang="zh-CN" altLang="zh-CN" b="1"/>
              <a:t>《皇帝的新装》作者安徒生，丹麦作家。代表作有《卖火柴的小女孩》《海的女儿》等</a:t>
            </a:r>
          </a:p>
          <a:p>
            <a:r>
              <a:rPr lang="zh-CN" altLang="zh-CN" sz="4000" b="1">
                <a:solidFill>
                  <a:srgbClr val="FF0000"/>
                </a:solidFill>
              </a:rPr>
              <a:t>【答案】</a:t>
            </a:r>
            <a:r>
              <a:rPr lang="en-US" altLang="zh-CN" sz="4000" b="1" smtClean="0">
                <a:solidFill>
                  <a:srgbClr val="FF0000"/>
                </a:solidFill>
              </a:rPr>
              <a:t>B</a:t>
            </a:r>
            <a:r>
              <a:rPr lang="zh-CN" altLang="zh-CN" sz="4000" b="1" smtClean="0">
                <a:solidFill>
                  <a:srgbClr val="FF0000"/>
                </a:solidFill>
              </a:rPr>
              <a:t>《左传》</a:t>
            </a:r>
            <a:r>
              <a:rPr lang="zh-CN" altLang="zh-CN" sz="4000" b="1">
                <a:solidFill>
                  <a:srgbClr val="FF0000"/>
                </a:solidFill>
              </a:rPr>
              <a:t>儒家经典之一，故</a:t>
            </a:r>
            <a:r>
              <a:rPr lang="en-US" altLang="zh-CN" sz="4000" b="1">
                <a:solidFill>
                  <a:srgbClr val="FF0000"/>
                </a:solidFill>
              </a:rPr>
              <a:t>B</a:t>
            </a:r>
            <a:r>
              <a:rPr lang="zh-CN" altLang="zh-CN" sz="4000" b="1">
                <a:solidFill>
                  <a:srgbClr val="FF0000"/>
                </a:solidFill>
              </a:rPr>
              <a:t>错误，</a:t>
            </a:r>
            <a:endParaRPr lang="zh-CN" altLang="en-US"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r>
              <a:rPr lang="en-US" altLang="zh-CN" b="1" smtClean="0"/>
              <a:t>16.</a:t>
            </a:r>
            <a:r>
              <a:rPr lang="zh-CN" altLang="zh-CN" b="1"/>
              <a:t>（</a:t>
            </a:r>
            <a:r>
              <a:rPr lang="en-US" altLang="zh-CN" b="1"/>
              <a:t>2</a:t>
            </a:r>
            <a:r>
              <a:rPr lang="zh-CN" altLang="zh-CN" b="1"/>
              <a:t>分）下面有关文学作品的表述，错误的一项是（</a:t>
            </a:r>
            <a:r>
              <a:rPr lang="en-US" altLang="zh-CN" b="1"/>
              <a:t>    </a:t>
            </a:r>
            <a:r>
              <a:rPr lang="zh-CN" altLang="zh-CN" b="1"/>
              <a:t>）</a:t>
            </a:r>
          </a:p>
          <a:p>
            <a:r>
              <a:rPr lang="en-US" altLang="zh-CN" b="1"/>
              <a:t>A.</a:t>
            </a:r>
            <a:r>
              <a:rPr lang="zh-CN" altLang="zh-CN" b="1"/>
              <a:t>法国科幻和探险小说家儒勒</a:t>
            </a:r>
            <a:r>
              <a:rPr lang="en-US" altLang="zh-CN" b="1"/>
              <a:t>·</a:t>
            </a:r>
            <a:r>
              <a:rPr lang="zh-CN" altLang="zh-CN" b="1"/>
              <a:t>凡尔纳的《海底两万里》描绘了奇幻美妙的海底世界，显示了作者非凡的想象力。</a:t>
            </a:r>
          </a:p>
          <a:p>
            <a:r>
              <a:rPr lang="en-US" altLang="zh-CN" b="1"/>
              <a:t>B.</a:t>
            </a:r>
            <a:r>
              <a:rPr lang="zh-CN" altLang="zh-CN" b="1"/>
              <a:t>《红楼梦》是清代小说家曹雪芹所著，是我国古代小说的巅峰之作，小说反映了封建社会晚期广阔的社会现实。</a:t>
            </a:r>
          </a:p>
          <a:p>
            <a:r>
              <a:rPr lang="en-US" altLang="zh-CN" b="1"/>
              <a:t>C.</a:t>
            </a:r>
            <a:r>
              <a:rPr lang="zh-CN" altLang="zh-CN" b="1"/>
              <a:t>《天净沙</a:t>
            </a:r>
            <a:r>
              <a:rPr lang="en-US" altLang="zh-CN" b="1"/>
              <a:t>·</a:t>
            </a:r>
            <a:r>
              <a:rPr lang="zh-CN" altLang="zh-CN" b="1"/>
              <a:t>秋思》的作者是元代戏曲作家、散曲家马致远，</a:t>
            </a:r>
            <a:r>
              <a:rPr lang="en-US" altLang="zh-CN" b="1"/>
              <a:t>“</a:t>
            </a:r>
            <a:r>
              <a:rPr lang="zh-CN" altLang="zh-CN" b="1"/>
              <a:t>天净沙</a:t>
            </a:r>
            <a:r>
              <a:rPr lang="en-US" altLang="zh-CN" b="1"/>
              <a:t>”</a:t>
            </a:r>
            <a:r>
              <a:rPr lang="zh-CN" altLang="zh-CN" b="1"/>
              <a:t>是曲牌名，此曲被誉为</a:t>
            </a:r>
            <a:r>
              <a:rPr lang="en-US" altLang="zh-CN" b="1"/>
              <a:t>“</a:t>
            </a:r>
            <a:r>
              <a:rPr lang="zh-CN" altLang="zh-CN" b="1"/>
              <a:t>秋思之祖</a:t>
            </a:r>
            <a:r>
              <a:rPr lang="en-US" altLang="zh-CN" b="1"/>
              <a:t>”</a:t>
            </a:r>
            <a:r>
              <a:rPr lang="zh-CN" altLang="zh-CN" b="1"/>
              <a:t>。</a:t>
            </a:r>
          </a:p>
          <a:p>
            <a:r>
              <a:rPr lang="en-US" altLang="zh-CN" b="1"/>
              <a:t>D.</a:t>
            </a:r>
            <a:r>
              <a:rPr lang="zh-CN" altLang="zh-CN" b="1"/>
              <a:t>《中国人失掉自信力了吗》选自鲁迅的《呐喊》，文章批驳了</a:t>
            </a:r>
            <a:r>
              <a:rPr lang="en-US" altLang="zh-CN" b="1"/>
              <a:t>“</a:t>
            </a:r>
            <a:r>
              <a:rPr lang="zh-CN" altLang="zh-CN" b="1"/>
              <a:t>九一八</a:t>
            </a:r>
            <a:r>
              <a:rPr lang="en-US" altLang="zh-CN" b="1"/>
              <a:t>”</a:t>
            </a:r>
            <a:r>
              <a:rPr lang="zh-CN" altLang="zh-CN" b="1"/>
              <a:t>事变后一些人对抗日前途的悲观论调</a:t>
            </a:r>
            <a:r>
              <a:rPr lang="zh-CN" altLang="zh-CN" b="1" smtClean="0"/>
              <a:t>。</a:t>
            </a:r>
            <a:endParaRPr lang="zh-CN" altLang="zh-CN" b="1"/>
          </a:p>
          <a:p>
            <a:r>
              <a:rPr lang="en-US" altLang="zh-CN" sz="4000" b="1" smtClean="0">
                <a:solidFill>
                  <a:srgbClr val="FF0000"/>
                </a:solidFill>
              </a:rPr>
              <a:t>             5.D    </a:t>
            </a:r>
            <a:r>
              <a:rPr lang="zh-CN" altLang="en-US" b="1" smtClean="0">
                <a:solidFill>
                  <a:srgbClr val="FF0000"/>
                </a:solidFill>
              </a:rPr>
              <a:t>最早于</a:t>
            </a:r>
            <a:r>
              <a:rPr lang="en-US" altLang="zh-CN" b="1" smtClean="0">
                <a:solidFill>
                  <a:srgbClr val="FF0000"/>
                </a:solidFill>
              </a:rPr>
              <a:t>1934</a:t>
            </a:r>
            <a:r>
              <a:rPr lang="zh-CN" altLang="en-US" b="1" smtClean="0">
                <a:solidFill>
                  <a:srgbClr val="FF0000"/>
                </a:solidFill>
              </a:rPr>
              <a:t>年刊发，后编入</a:t>
            </a:r>
            <a:r>
              <a:rPr lang="en-US" altLang="zh-CN" b="1" smtClean="0">
                <a:solidFill>
                  <a:srgbClr val="FF0000"/>
                </a:solidFill>
              </a:rPr>
              <a:t>《</a:t>
            </a:r>
            <a:r>
              <a:rPr lang="zh-CN" altLang="en-US" b="1" smtClean="0">
                <a:solidFill>
                  <a:srgbClr val="FF0000"/>
                </a:solidFill>
                <a:hlinkClick r:id="rId2"/>
              </a:rPr>
              <a:t>且介亭杂文</a:t>
            </a:r>
            <a:r>
              <a:rPr lang="en-US" altLang="zh-CN" b="1" smtClean="0">
                <a:solidFill>
                  <a:srgbClr val="FF0000"/>
                </a:solidFill>
              </a:rPr>
              <a:t>》</a:t>
            </a:r>
            <a:r>
              <a:rPr lang="zh-CN" altLang="en-US" b="1" smtClean="0">
                <a:solidFill>
                  <a:srgbClr val="FF0000"/>
                </a:solidFill>
              </a:rPr>
              <a:t>。作于九一八事变三周年之际，反驳了当时社会对抗日前途的悲观论调以及指责中国人失掉了自信力的言论，鼓舞了民族自信心和抗日斗志。</a:t>
            </a:r>
            <a:endParaRPr lang="zh-CN" altLang="zh-CN" sz="4000" b="1">
              <a:solidFill>
                <a:srgbClr val="FF0000"/>
              </a:solidFill>
            </a:endParaRPr>
          </a:p>
          <a:p>
            <a:r>
              <a:rPr lang="en-US" altLang="zh-CN" b="1"/>
              <a:t>2</a:t>
            </a:r>
            <a:r>
              <a:rPr lang="zh-CN" altLang="zh-CN" b="1"/>
              <a:t>．下列文学文化常识说法</a:t>
            </a:r>
            <a:r>
              <a:rPr lang="zh-CN" altLang="zh-CN" b="1" u="sng"/>
              <a:t>有误</a:t>
            </a:r>
            <a:r>
              <a:rPr lang="zh-CN" altLang="zh-CN" b="1"/>
              <a:t>的一项是（</a:t>
            </a:r>
            <a:r>
              <a:rPr lang="en-US" altLang="zh-CN" b="1"/>
              <a:t>2</a:t>
            </a:r>
            <a:r>
              <a:rPr lang="zh-CN" altLang="zh-CN" b="1"/>
              <a:t>分）</a:t>
            </a:r>
          </a:p>
          <a:p>
            <a:r>
              <a:rPr lang="en-US" altLang="zh-CN" b="1"/>
              <a:t>A</a:t>
            </a:r>
            <a:r>
              <a:rPr lang="zh-CN" altLang="zh-CN" b="1"/>
              <a:t>．郭沫若原名郭开贞，代表作品有诗集《女神》《星空》，历史剧《屈原》《虎符》等。</a:t>
            </a:r>
          </a:p>
          <a:p>
            <a:r>
              <a:rPr lang="en-US" altLang="zh-CN" b="1"/>
              <a:t>B</a:t>
            </a:r>
            <a:r>
              <a:rPr lang="zh-CN" altLang="zh-CN" b="1"/>
              <a:t>．《逍遥游》出自《庄子》。庄子名周，战国时期哲学家，儒家学派的代表人物。</a:t>
            </a:r>
            <a:r>
              <a:rPr lang="en-US" altLang="zh-CN" b="1"/>
              <a:t> </a:t>
            </a:r>
            <a:endParaRPr lang="zh-CN" altLang="zh-CN" b="1"/>
          </a:p>
          <a:p>
            <a:r>
              <a:rPr lang="en-US" altLang="zh-CN" b="1"/>
              <a:t>C</a:t>
            </a:r>
            <a:r>
              <a:rPr lang="zh-CN" altLang="zh-CN" b="1"/>
              <a:t>．古人常以</a:t>
            </a:r>
            <a:r>
              <a:rPr lang="en-US" altLang="zh-CN" b="1"/>
              <a:t>“</a:t>
            </a:r>
            <a:r>
              <a:rPr lang="zh-CN" altLang="zh-CN" b="1"/>
              <a:t>而立</a:t>
            </a:r>
            <a:r>
              <a:rPr lang="en-US" altLang="zh-CN" b="1"/>
              <a:t>”“</a:t>
            </a:r>
            <a:r>
              <a:rPr lang="zh-CN" altLang="zh-CN" b="1"/>
              <a:t>不惑</a:t>
            </a:r>
            <a:r>
              <a:rPr lang="en-US" altLang="zh-CN" b="1"/>
              <a:t>”“</a:t>
            </a:r>
            <a:r>
              <a:rPr lang="zh-CN" altLang="zh-CN" b="1"/>
              <a:t>知天命</a:t>
            </a:r>
            <a:r>
              <a:rPr lang="en-US" altLang="zh-CN" b="1"/>
              <a:t>”“</a:t>
            </a:r>
            <a:r>
              <a:rPr lang="zh-CN" altLang="zh-CN" b="1"/>
              <a:t>耳顺</a:t>
            </a:r>
            <a:r>
              <a:rPr lang="en-US" altLang="zh-CN" b="1"/>
              <a:t>”</a:t>
            </a:r>
            <a:r>
              <a:rPr lang="zh-CN" altLang="zh-CN" b="1"/>
              <a:t>代称三十岁、四十岁、五十岁和六十岁。</a:t>
            </a:r>
            <a:r>
              <a:rPr lang="en-US" altLang="zh-CN" b="1"/>
              <a:t> </a:t>
            </a:r>
            <a:endParaRPr lang="zh-CN" altLang="zh-CN" b="1"/>
          </a:p>
          <a:p>
            <a:r>
              <a:rPr lang="en-US" altLang="zh-CN" b="1"/>
              <a:t>D</a:t>
            </a:r>
            <a:r>
              <a:rPr lang="zh-CN" altLang="zh-CN" b="1"/>
              <a:t>．《左传》即《春秋左氏传》，又称《左氏春秋》，旧传为春秋时期左丘明所作，儒家经典之一，是中国古代的史学和文学名著</a:t>
            </a:r>
            <a:r>
              <a:rPr lang="zh-CN" altLang="zh-CN" b="1" smtClean="0"/>
              <a:t>。</a:t>
            </a:r>
            <a:r>
              <a:rPr lang="en-US" altLang="zh-CN" b="1"/>
              <a:t> </a:t>
            </a:r>
            <a:endParaRPr lang="zh-CN" altLang="zh-CN" b="1"/>
          </a:p>
          <a:p>
            <a:r>
              <a:rPr lang="zh-CN" altLang="zh-CN" sz="4000" b="1" smtClean="0">
                <a:solidFill>
                  <a:srgbClr val="FF0000"/>
                </a:solidFill>
              </a:rPr>
              <a:t>【答案】</a:t>
            </a:r>
            <a:r>
              <a:rPr lang="en-US" altLang="zh-CN" sz="4000" b="1" smtClean="0">
                <a:solidFill>
                  <a:srgbClr val="FF0000"/>
                </a:solidFill>
              </a:rPr>
              <a:t>B</a:t>
            </a:r>
            <a:r>
              <a:rPr lang="zh-CN" altLang="zh-CN" sz="4000" b="1">
                <a:solidFill>
                  <a:srgbClr val="FF0000"/>
                </a:solidFill>
              </a:rPr>
              <a:t>．庄子，道家学派的代表人物。</a:t>
            </a:r>
            <a:endParaRPr lang="zh-CN" altLang="en-US"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55000" lnSpcReduction="20000"/>
          </a:bodyPr>
          <a:lstStyle/>
          <a:p>
            <a:pPr marL="0" indent="0">
              <a:lnSpc>
                <a:spcPct val="120000"/>
              </a:lnSpc>
              <a:spcBef>
                <a:spcPct val="0"/>
              </a:spcBef>
            </a:pPr>
            <a:r>
              <a:rPr lang="en-US" altLang="zh-CN" b="1" smtClean="0"/>
              <a:t>17.</a:t>
            </a:r>
            <a:r>
              <a:rPr lang="zh-CN" altLang="zh-CN" b="1"/>
              <a:t>下列关于文学常识和名著内容表述正确的一项是（</a:t>
            </a:r>
            <a:r>
              <a:rPr lang="en-US" altLang="zh-CN" b="1"/>
              <a:t>    </a:t>
            </a:r>
            <a:r>
              <a:rPr lang="zh-CN" altLang="zh-CN" b="1"/>
              <a:t>）</a:t>
            </a:r>
          </a:p>
          <a:p>
            <a:pPr marL="0" indent="0">
              <a:lnSpc>
                <a:spcPct val="120000"/>
              </a:lnSpc>
              <a:spcBef>
                <a:spcPct val="0"/>
              </a:spcBef>
            </a:pPr>
            <a:r>
              <a:rPr lang="en-US" altLang="zh-CN" b="1"/>
              <a:t>A.“</a:t>
            </a:r>
            <a:r>
              <a:rPr lang="zh-CN" altLang="zh-CN" b="1"/>
              <a:t>特别想念那东坡的月光，梦想跟随在放翁的身旁。就算我没有稼轩般的才华，挑灯看剑咱有的是担当</a:t>
            </a:r>
            <a:r>
              <a:rPr lang="en-US" altLang="zh-CN" b="1"/>
              <a:t>”</a:t>
            </a:r>
            <a:r>
              <a:rPr lang="zh-CN" altLang="zh-CN" b="1"/>
              <a:t>，歌词中涉及的古人依次是：苏轼、陆游、范仲淹。</a:t>
            </a:r>
          </a:p>
          <a:p>
            <a:pPr marL="0" indent="0">
              <a:lnSpc>
                <a:spcPct val="120000"/>
              </a:lnSpc>
              <a:spcBef>
                <a:spcPct val="0"/>
              </a:spcBef>
            </a:pPr>
            <a:r>
              <a:rPr lang="en-US" altLang="zh-CN" b="1"/>
              <a:t>B.</a:t>
            </a:r>
            <a:r>
              <a:rPr lang="zh-CN" altLang="zh-CN" b="1"/>
              <a:t>吴用道：</a:t>
            </a:r>
            <a:r>
              <a:rPr lang="en-US" altLang="zh-CN" b="1"/>
              <a:t>“</a:t>
            </a:r>
            <a:r>
              <a:rPr lang="zh-CN" altLang="zh-CN" b="1"/>
              <a:t>命中有四句卦歌，小生说与员外，写于壁上，日后应验，方知小生灵处。</a:t>
            </a:r>
            <a:r>
              <a:rPr lang="en-US" altLang="zh-CN" b="1"/>
              <a:t>”</a:t>
            </a:r>
            <a:r>
              <a:rPr lang="zh-CN" altLang="zh-CN" b="1"/>
              <a:t>这段文字中被吴用施计骗到的</a:t>
            </a:r>
            <a:r>
              <a:rPr lang="en-US" altLang="zh-CN" b="1"/>
              <a:t>“</a:t>
            </a:r>
            <a:r>
              <a:rPr lang="zh-CN" altLang="zh-CN" b="1"/>
              <a:t>员外</a:t>
            </a:r>
            <a:r>
              <a:rPr lang="en-US" altLang="zh-CN" b="1"/>
              <a:t>”</a:t>
            </a:r>
            <a:r>
              <a:rPr lang="zh-CN" altLang="zh-CN" b="1"/>
              <a:t>是卢俊义。</a:t>
            </a:r>
          </a:p>
          <a:p>
            <a:pPr marL="0" indent="0">
              <a:lnSpc>
                <a:spcPct val="120000"/>
              </a:lnSpc>
              <a:spcBef>
                <a:spcPct val="0"/>
              </a:spcBef>
            </a:pPr>
            <a:r>
              <a:rPr lang="en-US" altLang="zh-CN" b="1"/>
              <a:t>C.</a:t>
            </a:r>
            <a:r>
              <a:rPr lang="zh-CN" altLang="zh-CN" b="1"/>
              <a:t>在桑菲尔德庄园里，简</a:t>
            </a:r>
            <a:r>
              <a:rPr lang="en-US" altLang="zh-CN" b="1"/>
              <a:t>·</a:t>
            </a:r>
            <a:r>
              <a:rPr lang="zh-CN" altLang="zh-CN" b="1"/>
              <a:t>爱半夜听见梅森凄厉的尖叫声，急匆匆赶去帮忙，却遭到罗切斯特先生的断然拒绝。</a:t>
            </a:r>
          </a:p>
          <a:p>
            <a:pPr marL="0" indent="0">
              <a:lnSpc>
                <a:spcPct val="120000"/>
              </a:lnSpc>
              <a:spcBef>
                <a:spcPct val="0"/>
              </a:spcBef>
            </a:pPr>
            <a:r>
              <a:rPr lang="en-US" altLang="zh-CN" b="1"/>
              <a:t>D.</a:t>
            </a:r>
            <a:r>
              <a:rPr lang="zh-CN" altLang="zh-CN" b="1"/>
              <a:t>悟空在瑶池大闯蟠桃会，喝光仙酒吃尽太上老君的仙丹后逃回花果山，又打退了奉命前来捉拿他的二郎神及众天神。</a:t>
            </a:r>
          </a:p>
          <a:p>
            <a:pPr marL="0" indent="0">
              <a:lnSpc>
                <a:spcPct val="120000"/>
              </a:lnSpc>
              <a:spcBef>
                <a:spcPct val="0"/>
              </a:spcBef>
            </a:pPr>
            <a:r>
              <a:rPr lang="zh-CN" altLang="zh-CN" b="1" smtClean="0">
                <a:solidFill>
                  <a:srgbClr val="FF0000"/>
                </a:solidFill>
              </a:rPr>
              <a:t>【解答】</a:t>
            </a:r>
            <a:r>
              <a:rPr lang="en-US" altLang="zh-CN" b="1">
                <a:solidFill>
                  <a:srgbClr val="FF0000"/>
                </a:solidFill>
              </a:rPr>
              <a:t>A</a:t>
            </a:r>
            <a:r>
              <a:rPr lang="zh-CN" altLang="zh-CN" b="1">
                <a:solidFill>
                  <a:srgbClr val="FF0000"/>
                </a:solidFill>
              </a:rPr>
              <a:t>．错误，</a:t>
            </a:r>
            <a:r>
              <a:rPr lang="en-US" altLang="zh-CN" b="1">
                <a:solidFill>
                  <a:srgbClr val="FF0000"/>
                </a:solidFill>
              </a:rPr>
              <a:t>“</a:t>
            </a:r>
            <a:r>
              <a:rPr lang="zh-CN" altLang="zh-CN" b="1">
                <a:solidFill>
                  <a:srgbClr val="FF0000"/>
                </a:solidFill>
              </a:rPr>
              <a:t>稼轩一般的才华，挑灯看剑咱有的是担当</a:t>
            </a:r>
            <a:r>
              <a:rPr lang="en-US" altLang="zh-CN" b="1">
                <a:solidFill>
                  <a:srgbClr val="FF0000"/>
                </a:solidFill>
              </a:rPr>
              <a:t>”</a:t>
            </a:r>
            <a:r>
              <a:rPr lang="zh-CN" altLang="zh-CN" b="1">
                <a:solidFill>
                  <a:srgbClr val="FF0000"/>
                </a:solidFill>
              </a:rPr>
              <a:t>指的是辛弃疾；</a:t>
            </a:r>
          </a:p>
          <a:p>
            <a:pPr marL="0" indent="0">
              <a:lnSpc>
                <a:spcPct val="120000"/>
              </a:lnSpc>
              <a:spcBef>
                <a:spcPct val="0"/>
              </a:spcBef>
            </a:pPr>
            <a:r>
              <a:rPr lang="en-US" altLang="zh-CN" b="1">
                <a:solidFill>
                  <a:srgbClr val="FF0000"/>
                </a:solidFill>
              </a:rPr>
              <a:t>B</a:t>
            </a:r>
            <a:r>
              <a:rPr lang="zh-CN" altLang="zh-CN" b="1">
                <a:solidFill>
                  <a:srgbClr val="FF0000"/>
                </a:solidFill>
              </a:rPr>
              <a:t>．正确；</a:t>
            </a:r>
          </a:p>
          <a:p>
            <a:pPr marL="0" indent="0">
              <a:lnSpc>
                <a:spcPct val="120000"/>
              </a:lnSpc>
              <a:spcBef>
                <a:spcPct val="0"/>
              </a:spcBef>
            </a:pPr>
            <a:r>
              <a:rPr lang="en-US" altLang="zh-CN" b="1">
                <a:solidFill>
                  <a:srgbClr val="FF0000"/>
                </a:solidFill>
              </a:rPr>
              <a:t>C</a:t>
            </a:r>
            <a:r>
              <a:rPr lang="zh-CN" altLang="zh-CN" b="1">
                <a:solidFill>
                  <a:srgbClr val="FF0000"/>
                </a:solidFill>
              </a:rPr>
              <a:t>．错误，简</a:t>
            </a:r>
            <a:r>
              <a:rPr lang="en-US" altLang="zh-CN" b="1">
                <a:solidFill>
                  <a:srgbClr val="FF0000"/>
                </a:solidFill>
              </a:rPr>
              <a:t>•</a:t>
            </a:r>
            <a:r>
              <a:rPr lang="zh-CN" altLang="zh-CN" b="1">
                <a:solidFill>
                  <a:srgbClr val="FF0000"/>
                </a:solidFill>
              </a:rPr>
              <a:t>爱半夜被一阵奇怪的笑声惊醒，她叫醒罗切斯特，并帮助他扑灭了火；</a:t>
            </a:r>
          </a:p>
          <a:p>
            <a:pPr marL="0" indent="0">
              <a:lnSpc>
                <a:spcPct val="120000"/>
              </a:lnSpc>
              <a:spcBef>
                <a:spcPct val="0"/>
              </a:spcBef>
            </a:pPr>
            <a:r>
              <a:rPr lang="en-US" altLang="zh-CN" b="1">
                <a:solidFill>
                  <a:srgbClr val="FF0000"/>
                </a:solidFill>
              </a:rPr>
              <a:t>D</a:t>
            </a:r>
            <a:r>
              <a:rPr lang="zh-CN" altLang="zh-CN" b="1">
                <a:solidFill>
                  <a:srgbClr val="FF0000"/>
                </a:solidFill>
              </a:rPr>
              <a:t>．错误，打退了奉命前来捉拿他的四大天王、李靖、哪吒三太子及众天神</a:t>
            </a:r>
            <a:r>
              <a:rPr lang="zh-CN" altLang="zh-CN" b="1" smtClean="0">
                <a:solidFill>
                  <a:srgbClr val="FF0000"/>
                </a:solidFill>
              </a:rPr>
              <a:t>。</a:t>
            </a:r>
            <a:endParaRPr lang="en-US" altLang="zh-CN" b="1" smtClean="0">
              <a:solidFill>
                <a:srgbClr val="FF0000"/>
              </a:solidFill>
            </a:endParaRPr>
          </a:p>
          <a:p>
            <a:pPr marL="0" indent="0">
              <a:lnSpc>
                <a:spcPct val="120000"/>
              </a:lnSpc>
              <a:spcBef>
                <a:spcPct val="0"/>
              </a:spcBef>
            </a:pPr>
            <a:r>
              <a:rPr lang="en-US" altLang="zh-CN" b="1"/>
              <a:t>5.</a:t>
            </a:r>
            <a:r>
              <a:rPr lang="zh-CN" altLang="zh-CN" b="1"/>
              <a:t>下列关于古代文化、文学常识的表述</a:t>
            </a:r>
            <a:r>
              <a:rPr lang="en-US" altLang="zh-CN" b="1"/>
              <a:t>,</a:t>
            </a:r>
            <a:r>
              <a:rPr lang="zh-CN" altLang="zh-CN" b="1"/>
              <a:t>完全正确的一项是</a:t>
            </a:r>
            <a:r>
              <a:rPr lang="en-US" altLang="zh-CN" b="1"/>
              <a:t>(     )(3</a:t>
            </a:r>
            <a:r>
              <a:rPr lang="zh-CN" altLang="zh-CN" b="1"/>
              <a:t>分</a:t>
            </a:r>
            <a:r>
              <a:rPr lang="en-US" altLang="zh-CN" b="1"/>
              <a:t>)</a:t>
            </a:r>
            <a:endParaRPr lang="zh-CN" altLang="zh-CN" b="1"/>
          </a:p>
          <a:p>
            <a:pPr marL="0" indent="0">
              <a:lnSpc>
                <a:spcPct val="120000"/>
              </a:lnSpc>
              <a:spcBef>
                <a:spcPct val="0"/>
              </a:spcBef>
            </a:pPr>
            <a:r>
              <a:rPr lang="en-US" altLang="zh-CN" b="1"/>
              <a:t>A.</a:t>
            </a:r>
            <a:r>
              <a:rPr lang="zh-CN" altLang="zh-CN" b="1"/>
              <a:t>中华诗文浩如烟海</a:t>
            </a:r>
            <a:r>
              <a:rPr lang="en-US" altLang="zh-CN" b="1"/>
              <a:t>,</a:t>
            </a:r>
            <a:r>
              <a:rPr lang="zh-CN" altLang="zh-CN" b="1"/>
              <a:t>逐渐形成了一些表意相对固定的词语</a:t>
            </a:r>
            <a:r>
              <a:rPr lang="en-US" altLang="zh-CN" b="1"/>
              <a:t>,</a:t>
            </a:r>
            <a:r>
              <a:rPr lang="zh-CN" altLang="zh-CN" b="1"/>
              <a:t>如</a:t>
            </a:r>
            <a:r>
              <a:rPr lang="en-US" altLang="zh-CN" b="1"/>
              <a:t>“</a:t>
            </a:r>
            <a:r>
              <a:rPr lang="zh-CN" altLang="zh-CN" b="1"/>
              <a:t>征蓬</a:t>
            </a:r>
            <a:r>
              <a:rPr lang="en-US" altLang="zh-CN" b="1"/>
              <a:t>'</a:t>
            </a:r>
            <a:r>
              <a:rPr lang="zh-CN" altLang="zh-CN" b="1"/>
              <a:t>指远行之人，</a:t>
            </a:r>
            <a:r>
              <a:rPr lang="en-US" altLang="zh-CN" b="1"/>
              <a:t>“</a:t>
            </a:r>
            <a:r>
              <a:rPr lang="zh-CN" altLang="zh-CN" b="1"/>
              <a:t>大雁</a:t>
            </a:r>
            <a:r>
              <a:rPr lang="en-US" altLang="zh-CN" b="1"/>
              <a:t>”“</a:t>
            </a:r>
            <a:r>
              <a:rPr lang="zh-CN" altLang="zh-CN" b="1"/>
              <a:t>青鸟</a:t>
            </a:r>
            <a:r>
              <a:rPr lang="en-US" altLang="zh-CN" b="1"/>
              <a:t>”</a:t>
            </a:r>
            <a:r>
              <a:rPr lang="zh-CN" altLang="zh-CN" b="1"/>
              <a:t>指信使</a:t>
            </a:r>
            <a:r>
              <a:rPr lang="en-US" altLang="zh-CN" b="1"/>
              <a:t>,“</a:t>
            </a:r>
            <a:r>
              <a:rPr lang="zh-CN" altLang="zh-CN" b="1"/>
              <a:t>瀚海</a:t>
            </a:r>
            <a:r>
              <a:rPr lang="en-US" altLang="zh-CN" b="1"/>
              <a:t>”</a:t>
            </a:r>
            <a:r>
              <a:rPr lang="zh-CN" altLang="zh-CN" b="1"/>
              <a:t>指大海</a:t>
            </a:r>
            <a:r>
              <a:rPr lang="en-US" altLang="zh-CN" b="1"/>
              <a:t>,“</a:t>
            </a:r>
            <a:r>
              <a:rPr lang="zh-CN" altLang="zh-CN" b="1"/>
              <a:t>阴</a:t>
            </a:r>
            <a:r>
              <a:rPr lang="en-US" altLang="zh-CN" b="1"/>
              <a:t>”</a:t>
            </a:r>
            <a:r>
              <a:rPr lang="zh-CN" altLang="zh-CN" b="1"/>
              <a:t>指山北水南。</a:t>
            </a:r>
          </a:p>
          <a:p>
            <a:pPr marL="0" indent="0">
              <a:lnSpc>
                <a:spcPct val="120000"/>
              </a:lnSpc>
              <a:spcBef>
                <a:spcPct val="0"/>
              </a:spcBef>
            </a:pPr>
            <a:r>
              <a:rPr lang="en-US" altLang="zh-CN" b="1"/>
              <a:t>B.“</a:t>
            </a:r>
            <a:r>
              <a:rPr lang="zh-CN" altLang="zh-CN" b="1"/>
              <a:t>谈笑有鸿儒</a:t>
            </a:r>
            <a:r>
              <a:rPr lang="en-US" altLang="zh-CN" b="1"/>
              <a:t>,</a:t>
            </a:r>
            <a:r>
              <a:rPr lang="zh-CN" altLang="zh-CN" b="1"/>
              <a:t>往来无白丁</a:t>
            </a:r>
            <a:r>
              <a:rPr lang="en-US" altLang="zh-CN" b="1"/>
              <a:t>”</a:t>
            </a:r>
            <a:r>
              <a:rPr lang="zh-CN" altLang="zh-CN" b="1"/>
              <a:t>中的</a:t>
            </a:r>
            <a:r>
              <a:rPr lang="en-US" altLang="zh-CN" b="1"/>
              <a:t>“</a:t>
            </a:r>
            <a:r>
              <a:rPr lang="zh-CN" altLang="zh-CN" b="1"/>
              <a:t>白丁</a:t>
            </a:r>
            <a:r>
              <a:rPr lang="en-US" altLang="zh-CN" b="1"/>
              <a:t>”</a:t>
            </a:r>
            <a:r>
              <a:rPr lang="zh-CN" altLang="zh-CN" b="1"/>
              <a:t>和</a:t>
            </a:r>
            <a:r>
              <a:rPr lang="en-US" altLang="zh-CN" b="1"/>
              <a:t>“</a:t>
            </a:r>
            <a:r>
              <a:rPr lang="zh-CN" altLang="zh-CN" b="1"/>
              <a:t>布衣之怒</a:t>
            </a:r>
            <a:r>
              <a:rPr lang="en-US" altLang="zh-CN" b="1"/>
              <a:t>,</a:t>
            </a:r>
            <a:r>
              <a:rPr lang="zh-CN" altLang="zh-CN" b="1"/>
              <a:t>亦免冠徒跣，以头抢地尔</a:t>
            </a:r>
            <a:r>
              <a:rPr lang="en-US" altLang="zh-CN" b="1"/>
              <a:t>”</a:t>
            </a:r>
            <a:r>
              <a:rPr lang="zh-CN" altLang="zh-CN" b="1"/>
              <a:t>中的</a:t>
            </a:r>
            <a:r>
              <a:rPr lang="en-US" altLang="zh-CN" b="1"/>
              <a:t>“</a:t>
            </a:r>
            <a:r>
              <a:rPr lang="zh-CN" altLang="zh-CN" b="1"/>
              <a:t>布衣</a:t>
            </a:r>
            <a:r>
              <a:rPr lang="en-US" altLang="zh-CN" b="1"/>
              <a:t>”</a:t>
            </a:r>
            <a:r>
              <a:rPr lang="zh-CN" altLang="zh-CN" b="1"/>
              <a:t>，意思都是平民</a:t>
            </a:r>
            <a:r>
              <a:rPr lang="en-US" altLang="zh-CN" b="1"/>
              <a:t>,</a:t>
            </a:r>
            <a:r>
              <a:rPr lang="zh-CN" altLang="zh-CN" b="1"/>
              <a:t>指没有功名或没有官职的人。</a:t>
            </a:r>
          </a:p>
          <a:p>
            <a:pPr marL="0" indent="0">
              <a:lnSpc>
                <a:spcPct val="120000"/>
              </a:lnSpc>
              <a:spcBef>
                <a:spcPct val="0"/>
              </a:spcBef>
            </a:pPr>
            <a:r>
              <a:rPr lang="en-US" altLang="zh-CN" b="1"/>
              <a:t>C.</a:t>
            </a:r>
            <a:r>
              <a:rPr lang="zh-CN" altLang="zh-CN" b="1"/>
              <a:t>《史记》长于记人</a:t>
            </a:r>
            <a:r>
              <a:rPr lang="en-US" altLang="zh-CN" b="1"/>
              <a:t>,</a:t>
            </a:r>
            <a:r>
              <a:rPr lang="zh-CN" altLang="zh-CN" b="1"/>
              <a:t>在本纪、世家、列传中记述了许多各具特点的历史人物</a:t>
            </a:r>
            <a:r>
              <a:rPr lang="en-US" altLang="zh-CN" b="1"/>
              <a:t>,</a:t>
            </a:r>
            <a:r>
              <a:rPr lang="zh-CN" altLang="zh-CN" b="1"/>
              <a:t>如周亚夫、唐雎等。班固赞其</a:t>
            </a:r>
            <a:r>
              <a:rPr lang="en-US" altLang="zh-CN" b="1"/>
              <a:t>“</a:t>
            </a:r>
            <a:r>
              <a:rPr lang="zh-CN" altLang="zh-CN" b="1"/>
              <a:t>其文直</a:t>
            </a:r>
            <a:r>
              <a:rPr lang="en-US" altLang="zh-CN" b="1"/>
              <a:t>,</a:t>
            </a:r>
            <a:r>
              <a:rPr lang="zh-CN" altLang="zh-CN" b="1"/>
              <a:t>其事核</a:t>
            </a:r>
            <a:r>
              <a:rPr lang="en-US" altLang="zh-CN" b="1"/>
              <a:t>,</a:t>
            </a:r>
            <a:r>
              <a:rPr lang="zh-CN" altLang="zh-CN" b="1"/>
              <a:t>不虚美</a:t>
            </a:r>
            <a:r>
              <a:rPr lang="en-US" altLang="zh-CN" b="1"/>
              <a:t>,</a:t>
            </a:r>
            <a:r>
              <a:rPr lang="zh-CN" altLang="zh-CN" b="1"/>
              <a:t>不隐恶</a:t>
            </a:r>
            <a:r>
              <a:rPr lang="en-US" altLang="zh-CN" b="1"/>
              <a:t>,</a:t>
            </a:r>
            <a:r>
              <a:rPr lang="zh-CN" altLang="zh-CN" b="1"/>
              <a:t>故谓之实录</a:t>
            </a:r>
            <a:r>
              <a:rPr lang="en-US" altLang="zh-CN" b="1"/>
              <a:t>”</a:t>
            </a:r>
            <a:r>
              <a:rPr lang="zh-CN" altLang="zh-CN" b="1"/>
              <a:t>。</a:t>
            </a:r>
          </a:p>
          <a:p>
            <a:pPr marL="0" indent="0">
              <a:lnSpc>
                <a:spcPct val="120000"/>
              </a:lnSpc>
              <a:spcBef>
                <a:spcPct val="0"/>
              </a:spcBef>
            </a:pPr>
            <a:r>
              <a:rPr lang="en-US" altLang="zh-CN" b="1"/>
              <a:t>D.</a:t>
            </a:r>
            <a:r>
              <a:rPr lang="zh-CN" altLang="zh-CN" b="1"/>
              <a:t>初中阶段</a:t>
            </a:r>
            <a:r>
              <a:rPr lang="en-US" altLang="zh-CN" b="1"/>
              <a:t>,</a:t>
            </a:r>
            <a:r>
              <a:rPr lang="zh-CN" altLang="zh-CN" b="1"/>
              <a:t>我们陆续学习了鲁迅先生的散文《从百草园到三味书屋》《阿长与</a:t>
            </a:r>
            <a:r>
              <a:rPr lang="en-US" altLang="zh-CN" b="1"/>
              <a:t>&lt;</a:t>
            </a:r>
            <a:r>
              <a:rPr lang="zh-CN" altLang="zh-CN" b="1"/>
              <a:t>山海经</a:t>
            </a:r>
            <a:r>
              <a:rPr lang="en-US" altLang="zh-CN" b="1"/>
              <a:t>&gt;</a:t>
            </a:r>
            <a:r>
              <a:rPr lang="zh-CN" altLang="zh-CN" b="1"/>
              <a:t>》《藤野先生》社戏》、小说《故乡》《孔乙已》</a:t>
            </a:r>
            <a:r>
              <a:rPr lang="en-US" altLang="zh-CN" b="1"/>
              <a:t>,</a:t>
            </a:r>
            <a:r>
              <a:rPr lang="zh-CN" altLang="zh-CN" b="1"/>
              <a:t>被他弃医从文人生选择所体现出的爱国情怀深深折服</a:t>
            </a:r>
            <a:r>
              <a:rPr lang="zh-CN" altLang="zh-CN" b="1" smtClean="0"/>
              <a:t>。</a:t>
            </a:r>
            <a:r>
              <a:rPr lang="en-US" altLang="zh-CN" b="1"/>
              <a:t> </a:t>
            </a:r>
            <a:endParaRPr lang="zh-CN" altLang="zh-CN" b="1"/>
          </a:p>
          <a:p>
            <a:pPr marL="0" indent="0">
              <a:lnSpc>
                <a:spcPct val="120000"/>
              </a:lnSpc>
              <a:spcBef>
                <a:spcPct val="0"/>
              </a:spcBef>
            </a:pPr>
            <a:r>
              <a:rPr lang="en-US" altLang="zh-CN" sz="4400" b="1" smtClean="0">
                <a:solidFill>
                  <a:srgbClr val="FF0000"/>
                </a:solidFill>
              </a:rPr>
              <a:t>                   5.B  A</a:t>
            </a:r>
            <a:r>
              <a:rPr lang="en-US" altLang="zh-CN" sz="2800" b="1" smtClean="0"/>
              <a:t> ,“</a:t>
            </a:r>
            <a:r>
              <a:rPr lang="zh-CN" altLang="zh-CN" sz="2800" b="1" smtClean="0"/>
              <a:t>瀚海</a:t>
            </a:r>
            <a:r>
              <a:rPr lang="en-US" altLang="zh-CN" sz="2800" b="1" smtClean="0"/>
              <a:t>”</a:t>
            </a:r>
            <a:r>
              <a:rPr lang="zh-CN" altLang="zh-CN" sz="2800" b="1" smtClean="0"/>
              <a:t>指</a:t>
            </a:r>
            <a:r>
              <a:rPr lang="zh-CN" altLang="en-US" sz="2800" b="1" smtClean="0"/>
              <a:t>沙漠   </a:t>
            </a:r>
            <a:r>
              <a:rPr lang="en-US" altLang="zh-CN" sz="2800" b="1" smtClean="0"/>
              <a:t>C</a:t>
            </a:r>
            <a:r>
              <a:rPr lang="zh-CN" altLang="en-US" sz="2800" b="1" smtClean="0"/>
              <a:t>周亚夫、唐雎是世家和列传中的人物   </a:t>
            </a:r>
            <a:r>
              <a:rPr lang="en-US" altLang="zh-CN" sz="2800" b="1" smtClean="0"/>
              <a:t>D</a:t>
            </a:r>
            <a:r>
              <a:rPr lang="zh-CN" altLang="en-US" sz="2800" b="1" smtClean="0"/>
              <a:t>．有误，是小说；</a:t>
            </a:r>
            <a:endParaRPr lang="zh-CN" altLang="zh-CN" sz="4400" b="1">
              <a:solidFill>
                <a:srgbClr val="FF0000"/>
              </a:solidFill>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 calcmode="lin" valueType="num">
                                      <p:cBhvr additive="base">
                                        <p:cTn id="1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 calcmode="lin" valueType="num">
                                      <p:cBhvr additive="base">
                                        <p:cTn id="1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4" end="14"/>
                                            </p:txEl>
                                          </p:spTgt>
                                        </p:tgtEl>
                                        <p:attrNameLst>
                                          <p:attrName>style.visibility</p:attrName>
                                        </p:attrNameLst>
                                      </p:cBhvr>
                                      <p:to>
                                        <p:strVal val="visible"/>
                                      </p:to>
                                    </p:set>
                                    <p:anim calcmode="lin" valueType="num">
                                      <p:cBhvr additive="base">
                                        <p:cTn id="25"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pPr marL="0" indent="0">
              <a:lnSpc>
                <a:spcPct val="120000"/>
              </a:lnSpc>
              <a:spcBef>
                <a:spcPct val="0"/>
              </a:spcBef>
            </a:pPr>
            <a:r>
              <a:rPr lang="en-US" altLang="zh-CN" b="1" smtClean="0"/>
              <a:t>18.</a:t>
            </a:r>
            <a:r>
              <a:rPr lang="zh-CN" altLang="zh-CN" b="1"/>
              <a:t>下列说法有误的一项是</a:t>
            </a:r>
            <a:r>
              <a:rPr lang="en-US" altLang="zh-CN" b="1"/>
              <a:t>(    )(3</a:t>
            </a:r>
            <a:r>
              <a:rPr lang="zh-CN" altLang="zh-CN" b="1"/>
              <a:t>分</a:t>
            </a:r>
            <a:r>
              <a:rPr lang="en-US" altLang="zh-CN" b="1"/>
              <a:t>)</a:t>
            </a:r>
            <a:endParaRPr lang="zh-CN" altLang="zh-CN" b="1"/>
          </a:p>
          <a:p>
            <a:pPr marL="0" indent="0">
              <a:lnSpc>
                <a:spcPct val="120000"/>
              </a:lnSpc>
              <a:spcBef>
                <a:spcPct val="0"/>
              </a:spcBef>
            </a:pPr>
            <a:r>
              <a:rPr lang="en-US" altLang="zh-CN" b="1"/>
              <a:t>A.“</a:t>
            </a:r>
            <a:r>
              <a:rPr lang="zh-CN" altLang="zh-CN" b="1"/>
              <a:t>冠冕</a:t>
            </a:r>
            <a:r>
              <a:rPr lang="en-US" altLang="zh-CN" b="1"/>
              <a:t>”</a:t>
            </a:r>
            <a:r>
              <a:rPr lang="zh-CN" altLang="zh-CN" b="1"/>
              <a:t>指古代帝王、</a:t>
            </a:r>
            <a:r>
              <a:rPr lang="zh-CN" altLang="zh-CN" b="1" smtClean="0"/>
              <a:t>官员的</a:t>
            </a:r>
            <a:r>
              <a:rPr lang="zh-CN" altLang="zh-CN" b="1"/>
              <a:t>帽子。现在竞赛中保住上次的冠军称为</a:t>
            </a:r>
            <a:r>
              <a:rPr lang="en-US" altLang="zh-CN" b="1"/>
              <a:t>'</a:t>
            </a:r>
            <a:r>
              <a:rPr lang="zh-CN" altLang="zh-CN" b="1"/>
              <a:t>卫冕</a:t>
            </a:r>
            <a:r>
              <a:rPr lang="en-US" altLang="zh-CN" b="1"/>
              <a:t>”</a:t>
            </a:r>
            <a:r>
              <a:rPr lang="zh-CN" altLang="zh-CN" b="1"/>
              <a:t>。中国女排正在全力备战</a:t>
            </a:r>
            <a:r>
              <a:rPr lang="en-US" altLang="zh-CN" b="1"/>
              <a:t>,</a:t>
            </a:r>
            <a:r>
              <a:rPr lang="zh-CN" altLang="zh-CN" b="1"/>
              <a:t>力争奥运会卫冕。</a:t>
            </a:r>
          </a:p>
          <a:p>
            <a:pPr marL="0" indent="0">
              <a:lnSpc>
                <a:spcPct val="120000"/>
              </a:lnSpc>
              <a:spcBef>
                <a:spcPct val="0"/>
              </a:spcBef>
            </a:pPr>
            <a:r>
              <a:rPr lang="en-US" altLang="zh-CN" b="1"/>
              <a:t>B,</a:t>
            </a:r>
            <a:r>
              <a:rPr lang="zh-CN" altLang="zh-CN" b="1"/>
              <a:t>牍是古代书写用的木片</a:t>
            </a:r>
            <a:r>
              <a:rPr lang="en-US" altLang="zh-CN" b="1"/>
              <a:t>,'</a:t>
            </a:r>
            <a:r>
              <a:rPr lang="zh-CN" altLang="zh-CN" b="1"/>
              <a:t>案牍</a:t>
            </a:r>
            <a:r>
              <a:rPr lang="en-US" altLang="zh-CN" b="1"/>
              <a:t>”</a:t>
            </a:r>
            <a:r>
              <a:rPr lang="zh-CN" altLang="zh-CN" b="1"/>
              <a:t>指代书信</a:t>
            </a:r>
            <a:r>
              <a:rPr lang="en-US" altLang="zh-CN" b="1"/>
              <a:t>,</a:t>
            </a:r>
            <a:r>
              <a:rPr lang="zh-CN" altLang="zh-CN" b="1"/>
              <a:t>此外</a:t>
            </a:r>
            <a:r>
              <a:rPr lang="en-US" altLang="zh-CN" b="1"/>
              <a:t>“</a:t>
            </a:r>
            <a:r>
              <a:rPr lang="zh-CN" altLang="zh-CN" b="1"/>
              <a:t>尺牍</a:t>
            </a:r>
            <a:r>
              <a:rPr lang="en-US" altLang="zh-CN" b="1"/>
              <a:t>”“</a:t>
            </a:r>
            <a:r>
              <a:rPr lang="zh-CN" altLang="zh-CN" b="1"/>
              <a:t>鸿雁</a:t>
            </a:r>
            <a:r>
              <a:rPr lang="en-US" altLang="zh-CN" b="1"/>
              <a:t>”'</a:t>
            </a:r>
            <a:r>
              <a:rPr lang="zh-CN" altLang="zh-CN" b="1"/>
              <a:t>双鲤</a:t>
            </a:r>
            <a:r>
              <a:rPr lang="en-US" altLang="zh-CN" b="1"/>
              <a:t>”'</a:t>
            </a:r>
            <a:r>
              <a:rPr lang="zh-CN" altLang="zh-CN" b="1"/>
              <a:t>彩笺</a:t>
            </a:r>
            <a:r>
              <a:rPr lang="en-US" altLang="zh-CN" b="1"/>
              <a:t>”</a:t>
            </a:r>
            <a:r>
              <a:rPr lang="zh-CN" altLang="zh-CN" b="1"/>
              <a:t>也是书信的别称。</a:t>
            </a:r>
          </a:p>
          <a:p>
            <a:pPr marL="0" indent="0">
              <a:lnSpc>
                <a:spcPct val="120000"/>
              </a:lnSpc>
              <a:spcBef>
                <a:spcPct val="0"/>
              </a:spcBef>
            </a:pPr>
            <a:r>
              <a:rPr lang="en-US" altLang="zh-CN" b="1"/>
              <a:t>C.“</a:t>
            </a:r>
            <a:r>
              <a:rPr lang="zh-CN" altLang="zh-CN" b="1"/>
              <a:t>盂夏草木长</a:t>
            </a:r>
            <a:r>
              <a:rPr lang="en-US" altLang="zh-CN" b="1"/>
              <a:t>”</a:t>
            </a:r>
            <a:r>
              <a:rPr lang="zh-CN" altLang="zh-CN" b="1"/>
              <a:t>，</a:t>
            </a:r>
            <a:r>
              <a:rPr lang="en-US" altLang="zh-CN" b="1"/>
              <a:t>“</a:t>
            </a:r>
            <a:r>
              <a:rPr lang="zh-CN" altLang="zh-CN" b="1"/>
              <a:t>梦夏</a:t>
            </a:r>
            <a:r>
              <a:rPr lang="en-US" altLang="zh-CN" b="1"/>
              <a:t>”</a:t>
            </a:r>
            <a:r>
              <a:rPr lang="zh-CN" altLang="zh-CN" b="1"/>
              <a:t>指夏季的第一个月。古人把四季的每一季节都分成孟、仲、季三个阶段</a:t>
            </a:r>
            <a:r>
              <a:rPr lang="en-US" altLang="zh-CN" b="1"/>
              <a:t>.</a:t>
            </a:r>
            <a:r>
              <a:rPr lang="zh-CN" altLang="zh-CN" b="1"/>
              <a:t>然后再依次分别代称月份。</a:t>
            </a:r>
          </a:p>
          <a:p>
            <a:pPr marL="0" indent="0">
              <a:lnSpc>
                <a:spcPct val="120000"/>
              </a:lnSpc>
              <a:spcBef>
                <a:spcPct val="0"/>
              </a:spcBef>
            </a:pPr>
            <a:r>
              <a:rPr lang="en-US" altLang="zh-CN" b="1"/>
              <a:t>D,</a:t>
            </a:r>
            <a:r>
              <a:rPr lang="zh-CN" altLang="zh-CN" b="1"/>
              <a:t>梧桐有丰富的文化内涵</a:t>
            </a:r>
            <a:r>
              <a:rPr lang="en-US" altLang="zh-CN" b="1"/>
              <a:t>.</a:t>
            </a:r>
            <a:r>
              <a:rPr lang="zh-CN" altLang="zh-CN" b="1"/>
              <a:t>有时承载者悲凉寂寞如</a:t>
            </a:r>
            <a:r>
              <a:rPr lang="en-US" altLang="zh-CN" b="1"/>
              <a:t>“</a:t>
            </a:r>
            <a:r>
              <a:rPr lang="zh-CN" altLang="zh-CN" b="1"/>
              <a:t>梧桐更兼细雨</a:t>
            </a:r>
            <a:r>
              <a:rPr lang="en-US" altLang="zh-CN" b="1"/>
              <a:t>”</a:t>
            </a:r>
            <a:r>
              <a:rPr lang="zh-CN" altLang="zh-CN" b="1"/>
              <a:t>；有时象征高洁品格。如</a:t>
            </a:r>
            <a:r>
              <a:rPr lang="en-US" altLang="zh-CN" b="1"/>
              <a:t>“</a:t>
            </a:r>
            <a:r>
              <a:rPr lang="zh-CN" altLang="zh-CN" b="1"/>
              <a:t>凤翱翔于千仞兮，非梧不栖</a:t>
            </a:r>
            <a:r>
              <a:rPr lang="en-US" altLang="zh-CN" b="1"/>
              <a:t>”</a:t>
            </a:r>
            <a:r>
              <a:rPr lang="zh-CN" altLang="zh-CN" b="1"/>
              <a:t>。古琴常为桐木所制。</a:t>
            </a:r>
            <a:r>
              <a:rPr lang="en-US" altLang="zh-CN" b="1"/>
              <a:t>“</a:t>
            </a:r>
            <a:r>
              <a:rPr lang="zh-CN" altLang="zh-CN" b="1"/>
              <a:t>临歧理桐丝</a:t>
            </a:r>
            <a:r>
              <a:rPr lang="en-US" altLang="zh-CN" b="1"/>
              <a:t>”</a:t>
            </a:r>
            <a:r>
              <a:rPr lang="zh-CN" altLang="zh-CN" b="1"/>
              <a:t>中</a:t>
            </a:r>
            <a:r>
              <a:rPr lang="en-US" altLang="zh-CN" b="1"/>
              <a:t>“</a:t>
            </a:r>
            <a:r>
              <a:rPr lang="zh-CN" altLang="zh-CN" b="1"/>
              <a:t>桐丝</a:t>
            </a:r>
            <a:r>
              <a:rPr lang="en-US" altLang="zh-CN" b="1"/>
              <a:t>”</a:t>
            </a:r>
            <a:r>
              <a:rPr lang="zh-CN" altLang="zh-CN" b="1"/>
              <a:t>指琴弦。</a:t>
            </a:r>
          </a:p>
          <a:p>
            <a:pPr marL="0" indent="0">
              <a:lnSpc>
                <a:spcPct val="120000"/>
              </a:lnSpc>
              <a:spcBef>
                <a:spcPct val="0"/>
              </a:spcBef>
            </a:pPr>
            <a:r>
              <a:rPr lang="en-US" altLang="zh-CN" b="1"/>
              <a:t> </a:t>
            </a:r>
            <a:r>
              <a:rPr lang="zh-CN" altLang="zh-CN" sz="4500" b="1" smtClean="0">
                <a:solidFill>
                  <a:srgbClr val="FF0000"/>
                </a:solidFill>
              </a:rPr>
              <a:t>【解答】</a:t>
            </a:r>
            <a:r>
              <a:rPr lang="en-US" altLang="zh-CN" sz="4500" b="1">
                <a:solidFill>
                  <a:srgbClr val="FF0000"/>
                </a:solidFill>
              </a:rPr>
              <a:t>ACD</a:t>
            </a:r>
            <a:r>
              <a:rPr lang="zh-CN" altLang="zh-CN" sz="4500" b="1">
                <a:solidFill>
                  <a:srgbClr val="FF0000"/>
                </a:solidFill>
              </a:rPr>
              <a:t>．正确</a:t>
            </a:r>
            <a:r>
              <a:rPr lang="zh-CN" altLang="zh-CN" sz="4500" b="1" smtClean="0">
                <a:solidFill>
                  <a:srgbClr val="FF0000"/>
                </a:solidFill>
              </a:rPr>
              <a:t>；</a:t>
            </a:r>
            <a:r>
              <a:rPr lang="en-US" altLang="zh-CN" sz="4500" b="1" smtClean="0">
                <a:solidFill>
                  <a:srgbClr val="FF0000"/>
                </a:solidFill>
              </a:rPr>
              <a:t>         B</a:t>
            </a:r>
            <a:r>
              <a:rPr lang="zh-CN" altLang="zh-CN" sz="4500" b="1">
                <a:solidFill>
                  <a:srgbClr val="FF0000"/>
                </a:solidFill>
              </a:rPr>
              <a:t>．有误，</a:t>
            </a:r>
            <a:r>
              <a:rPr lang="en-US" altLang="zh-CN" sz="4500" b="1">
                <a:solidFill>
                  <a:srgbClr val="FF0000"/>
                </a:solidFill>
              </a:rPr>
              <a:t>“</a:t>
            </a:r>
            <a:r>
              <a:rPr lang="zh-CN" altLang="zh-CN" sz="4500" b="1">
                <a:solidFill>
                  <a:srgbClr val="FF0000"/>
                </a:solidFill>
              </a:rPr>
              <a:t>案牍</a:t>
            </a:r>
            <a:r>
              <a:rPr lang="en-US" altLang="zh-CN" sz="4500" b="1">
                <a:solidFill>
                  <a:srgbClr val="FF0000"/>
                </a:solidFill>
              </a:rPr>
              <a:t>”</a:t>
            </a:r>
            <a:r>
              <a:rPr lang="zh-CN" altLang="zh-CN" sz="4500" b="1">
                <a:solidFill>
                  <a:srgbClr val="FF0000"/>
                </a:solidFill>
              </a:rPr>
              <a:t>指公文；</a:t>
            </a:r>
            <a:endParaRPr lang="zh-CN" altLang="zh-CN" b="1">
              <a:solidFill>
                <a:srgbClr val="FF0000"/>
              </a:solidFill>
            </a:endParaRPr>
          </a:p>
          <a:p>
            <a:pPr marL="0" indent="0">
              <a:lnSpc>
                <a:spcPct val="120000"/>
              </a:lnSpc>
              <a:spcBef>
                <a:spcPct val="0"/>
              </a:spcBef>
            </a:pPr>
            <a:r>
              <a:rPr lang="en-US" altLang="zh-CN" b="1" smtClean="0"/>
              <a:t>2</a:t>
            </a:r>
            <a:r>
              <a:rPr lang="en-US" altLang="zh-CN" b="1"/>
              <a:t>.</a:t>
            </a:r>
            <a:r>
              <a:rPr lang="zh-CN" altLang="zh-CN" b="1"/>
              <a:t>表述有误的一项是</a:t>
            </a:r>
            <a:r>
              <a:rPr lang="en-US" altLang="zh-CN" b="1"/>
              <a:t>(    )</a:t>
            </a:r>
            <a:r>
              <a:rPr lang="zh-CN" altLang="zh-CN" b="1"/>
              <a:t>（</a:t>
            </a:r>
            <a:r>
              <a:rPr lang="en-US" altLang="zh-CN" b="1"/>
              <a:t>2</a:t>
            </a:r>
            <a:r>
              <a:rPr lang="zh-CN" altLang="zh-CN" b="1"/>
              <a:t>分）</a:t>
            </a:r>
          </a:p>
          <a:p>
            <a:pPr marL="0" indent="0">
              <a:lnSpc>
                <a:spcPct val="120000"/>
              </a:lnSpc>
              <a:spcBef>
                <a:spcPct val="0"/>
              </a:spcBef>
            </a:pPr>
            <a:r>
              <a:rPr lang="en-US" altLang="zh-CN" b="1"/>
              <a:t>A.</a:t>
            </a:r>
            <a:r>
              <a:rPr lang="zh-CN" altLang="zh-CN" b="1"/>
              <a:t>风、雅、颂、赋、比、兴合称为《诗经》</a:t>
            </a:r>
            <a:r>
              <a:rPr lang="en-US" altLang="zh-CN" b="1"/>
              <a:t>“</a:t>
            </a:r>
            <a:r>
              <a:rPr lang="zh-CN" altLang="zh-CN" b="1"/>
              <a:t>六义</a:t>
            </a:r>
            <a:r>
              <a:rPr lang="en-US" altLang="zh-CN" b="1"/>
              <a:t>”</a:t>
            </a:r>
            <a:r>
              <a:rPr lang="zh-CN" altLang="zh-CN" b="1"/>
              <a:t>。律诗一般分为四联</a:t>
            </a:r>
            <a:r>
              <a:rPr lang="en-US" altLang="zh-CN" b="1"/>
              <a:t>:</a:t>
            </a:r>
            <a:r>
              <a:rPr lang="zh-CN" altLang="zh-CN" b="1"/>
              <a:t>首联、颔联、颈联、尾联。</a:t>
            </a:r>
          </a:p>
          <a:p>
            <a:pPr marL="0" indent="0">
              <a:lnSpc>
                <a:spcPct val="120000"/>
              </a:lnSpc>
              <a:spcBef>
                <a:spcPct val="0"/>
              </a:spcBef>
            </a:pPr>
            <a:r>
              <a:rPr lang="en-US" altLang="zh-CN" b="1"/>
              <a:t>B.“</a:t>
            </a:r>
            <a:r>
              <a:rPr lang="zh-CN" altLang="zh-CN" b="1"/>
              <a:t>一箪食</a:t>
            </a:r>
            <a:r>
              <a:rPr lang="en-US" altLang="zh-CN" b="1"/>
              <a:t>,</a:t>
            </a:r>
            <a:r>
              <a:rPr lang="zh-CN" altLang="zh-CN" b="1"/>
              <a:t>一豆羹</a:t>
            </a:r>
            <a:r>
              <a:rPr lang="en-US" altLang="zh-CN" b="1"/>
              <a:t>”</a:t>
            </a:r>
            <a:r>
              <a:rPr lang="zh-CN" altLang="zh-CN" b="1"/>
              <a:t>中的</a:t>
            </a:r>
            <a:r>
              <a:rPr lang="en-US" altLang="zh-CN" b="1"/>
              <a:t>“</a:t>
            </a:r>
            <a:r>
              <a:rPr lang="zh-CN" altLang="zh-CN" b="1"/>
              <a:t>箪</a:t>
            </a:r>
            <a:r>
              <a:rPr lang="en-US" altLang="zh-CN" b="1"/>
              <a:t>”“</a:t>
            </a:r>
            <a:r>
              <a:rPr lang="zh-CN" altLang="zh-CN" b="1"/>
              <a:t>豆</a:t>
            </a:r>
            <a:r>
              <a:rPr lang="en-US" altLang="zh-CN" b="1"/>
              <a:t>”</a:t>
            </a:r>
            <a:r>
              <a:rPr lang="zh-CN" altLang="zh-CN" b="1"/>
              <a:t>是古代盛饭的器物，</a:t>
            </a:r>
            <a:r>
              <a:rPr lang="en-US" altLang="zh-CN" b="1"/>
              <a:t>“</a:t>
            </a:r>
            <a:r>
              <a:rPr lang="zh-CN" altLang="zh-CN" b="1"/>
              <a:t>觥筹交错</a:t>
            </a:r>
            <a:r>
              <a:rPr lang="en-US" altLang="zh-CN" b="1"/>
              <a:t>”</a:t>
            </a:r>
            <a:r>
              <a:rPr lang="zh-CN" altLang="zh-CN" b="1"/>
              <a:t>中的</a:t>
            </a:r>
            <a:r>
              <a:rPr lang="en-US" altLang="zh-CN" b="1"/>
              <a:t>“</a:t>
            </a:r>
            <a:r>
              <a:rPr lang="zh-CN" altLang="zh-CN" b="1"/>
              <a:t>觥</a:t>
            </a:r>
            <a:r>
              <a:rPr lang="en-US" altLang="zh-CN" b="1"/>
              <a:t>”“</a:t>
            </a:r>
            <a:r>
              <a:rPr lang="zh-CN" altLang="zh-CN" b="1"/>
              <a:t>筹</a:t>
            </a:r>
            <a:r>
              <a:rPr lang="en-US" altLang="zh-CN" b="1"/>
              <a:t>”</a:t>
            </a:r>
            <a:r>
              <a:rPr lang="zh-CN" altLang="zh-CN" b="1"/>
              <a:t>是指酒杯。</a:t>
            </a:r>
          </a:p>
          <a:p>
            <a:pPr marL="0" indent="0">
              <a:lnSpc>
                <a:spcPct val="120000"/>
              </a:lnSpc>
              <a:spcBef>
                <a:spcPct val="0"/>
              </a:spcBef>
            </a:pPr>
            <a:r>
              <a:rPr lang="en-US" altLang="zh-CN" b="1"/>
              <a:t>C.</a:t>
            </a:r>
            <a:r>
              <a:rPr lang="zh-CN" altLang="zh-CN" b="1"/>
              <a:t>《左传》《战国策》《史记》分别是编年体、国别体和纪传体史书。</a:t>
            </a:r>
          </a:p>
          <a:p>
            <a:pPr marL="0" indent="0">
              <a:lnSpc>
                <a:spcPct val="120000"/>
              </a:lnSpc>
              <a:spcBef>
                <a:spcPct val="0"/>
              </a:spcBef>
            </a:pPr>
            <a:r>
              <a:rPr lang="en-US" altLang="zh-CN" b="1"/>
              <a:t>D</a:t>
            </a:r>
            <a:r>
              <a:rPr lang="zh-CN" altLang="zh-CN" b="1"/>
              <a:t>小说中的少年形象往往让我们难忘。如</a:t>
            </a:r>
            <a:r>
              <a:rPr lang="en-US" altLang="zh-CN" b="1"/>
              <a:t>:</a:t>
            </a:r>
            <a:r>
              <a:rPr lang="zh-CN" altLang="zh-CN" b="1"/>
              <a:t>《驿路梨花》中的哈尼小姑娘、《社戏》中的双喜、《最后一课》中的小弗郎士和《我的叔叔于勒》中的若瑟夫。</a:t>
            </a:r>
          </a:p>
          <a:p>
            <a:pPr marL="0" indent="0">
              <a:lnSpc>
                <a:spcPct val="120000"/>
              </a:lnSpc>
              <a:spcBef>
                <a:spcPct val="0"/>
              </a:spcBef>
            </a:pPr>
            <a:r>
              <a:rPr lang="en-US" altLang="zh-CN" sz="4500" b="1" smtClean="0">
                <a:solidFill>
                  <a:srgbClr val="FF0000"/>
                </a:solidFill>
              </a:rPr>
              <a:t>                                 2</a:t>
            </a:r>
            <a:r>
              <a:rPr lang="en-US" altLang="zh-CN" sz="4500" b="1">
                <a:solidFill>
                  <a:srgbClr val="FF0000"/>
                </a:solidFill>
              </a:rPr>
              <a:t>. B </a:t>
            </a:r>
            <a:r>
              <a:rPr lang="en-US" altLang="zh-CN" sz="3600" b="1" smtClean="0"/>
              <a:t>“</a:t>
            </a:r>
            <a:r>
              <a:rPr lang="zh-CN" altLang="zh-CN" sz="3600" b="1" smtClean="0"/>
              <a:t>筹</a:t>
            </a:r>
            <a:r>
              <a:rPr lang="en-US" altLang="zh-CN" sz="3600" b="1" smtClean="0"/>
              <a:t>”</a:t>
            </a:r>
            <a:r>
              <a:rPr lang="zh-CN" altLang="zh-CN" sz="3600" b="1" smtClean="0"/>
              <a:t>是指酒</a:t>
            </a:r>
            <a:r>
              <a:rPr lang="zh-CN" altLang="en-US" sz="3600" b="1" smtClean="0"/>
              <a:t>筹</a:t>
            </a:r>
            <a:r>
              <a:rPr lang="zh-CN" altLang="zh-CN" sz="3600" b="1" smtClean="0"/>
              <a:t>。</a:t>
            </a:r>
            <a:endParaRPr lang="zh-CN" altLang="en-US" sz="45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r>
              <a:rPr lang="en-US" altLang="zh-CN" b="1" smtClean="0"/>
              <a:t>1.</a:t>
            </a:r>
            <a:r>
              <a:rPr lang="zh-CN" altLang="zh-CN" b="1"/>
              <a:t>下列各项内容表述不正确的一项是（</a:t>
            </a:r>
            <a:r>
              <a:rPr lang="en-US" altLang="zh-CN" b="1"/>
              <a:t>2</a:t>
            </a:r>
            <a:r>
              <a:rPr lang="zh-CN" altLang="zh-CN" b="1"/>
              <a:t>分）（</a:t>
            </a:r>
            <a:r>
              <a:rPr lang="en-US" altLang="zh-CN" b="1"/>
              <a:t>    </a:t>
            </a:r>
            <a:r>
              <a:rPr lang="zh-CN" altLang="zh-CN" b="1"/>
              <a:t>）</a:t>
            </a:r>
          </a:p>
          <a:p>
            <a:r>
              <a:rPr lang="en-US" altLang="zh-CN" b="1"/>
              <a:t>A.“</a:t>
            </a:r>
            <a:r>
              <a:rPr lang="zh-CN" altLang="zh-CN" b="1"/>
              <a:t>社</a:t>
            </a:r>
            <a:r>
              <a:rPr lang="en-US" altLang="zh-CN" b="1"/>
              <a:t>”</a:t>
            </a:r>
            <a:r>
              <a:rPr lang="zh-CN" altLang="zh-CN" b="1"/>
              <a:t>是谷神，</a:t>
            </a:r>
            <a:r>
              <a:rPr lang="en-US" altLang="zh-CN" b="1"/>
              <a:t>“</a:t>
            </a:r>
            <a:r>
              <a:rPr lang="zh-CN" altLang="zh-CN" b="1"/>
              <a:t>稷</a:t>
            </a:r>
            <a:r>
              <a:rPr lang="en-US" altLang="zh-CN" b="1"/>
              <a:t>”</a:t>
            </a:r>
            <a:r>
              <a:rPr lang="zh-CN" altLang="zh-CN" b="1"/>
              <a:t>是土地神，古代文化中，常用</a:t>
            </a:r>
            <a:r>
              <a:rPr lang="en-US" altLang="zh-CN" b="1"/>
              <a:t>“</a:t>
            </a:r>
            <a:r>
              <a:rPr lang="zh-CN" altLang="zh-CN" b="1"/>
              <a:t>社稷</a:t>
            </a:r>
            <a:r>
              <a:rPr lang="en-US" altLang="zh-CN" b="1"/>
              <a:t>”</a:t>
            </a:r>
            <a:r>
              <a:rPr lang="zh-CN" altLang="zh-CN" b="1"/>
              <a:t>作为国家的代称。这样的代称还有很多，如：</a:t>
            </a:r>
            <a:r>
              <a:rPr lang="en-US" altLang="zh-CN" b="1"/>
              <a:t>“</a:t>
            </a:r>
            <a:r>
              <a:rPr lang="zh-CN" altLang="zh-CN" b="1"/>
              <a:t>桑梓</a:t>
            </a:r>
            <a:r>
              <a:rPr lang="en-US" altLang="zh-CN" b="1"/>
              <a:t>”</a:t>
            </a:r>
            <a:r>
              <a:rPr lang="zh-CN" altLang="zh-CN" b="1"/>
              <a:t>代指家乡，</a:t>
            </a:r>
            <a:r>
              <a:rPr lang="en-US" altLang="zh-CN" b="1"/>
              <a:t>“</a:t>
            </a:r>
            <a:r>
              <a:rPr lang="zh-CN" altLang="zh-CN" b="1"/>
              <a:t>庙堂</a:t>
            </a:r>
            <a:r>
              <a:rPr lang="en-US" altLang="zh-CN" b="1"/>
              <a:t>”</a:t>
            </a:r>
            <a:r>
              <a:rPr lang="zh-CN" altLang="zh-CN" b="1"/>
              <a:t>代指朝廷，</a:t>
            </a:r>
            <a:r>
              <a:rPr lang="en-US" altLang="zh-CN" b="1"/>
              <a:t>“</a:t>
            </a:r>
            <a:r>
              <a:rPr lang="zh-CN" altLang="zh-CN" b="1"/>
              <a:t>汗青</a:t>
            </a:r>
            <a:r>
              <a:rPr lang="en-US" altLang="zh-CN" b="1"/>
              <a:t>”</a:t>
            </a:r>
            <a:r>
              <a:rPr lang="zh-CN" altLang="zh-CN" b="1"/>
              <a:t>代指史册。</a:t>
            </a:r>
          </a:p>
          <a:p>
            <a:r>
              <a:rPr lang="en-US" altLang="zh-CN" b="1"/>
              <a:t>B.“</a:t>
            </a:r>
            <a:r>
              <a:rPr lang="zh-CN" altLang="zh-CN" b="1"/>
              <a:t>表</a:t>
            </a:r>
            <a:r>
              <a:rPr lang="en-US" altLang="zh-CN" b="1"/>
              <a:t>”</a:t>
            </a:r>
            <a:r>
              <a:rPr lang="zh-CN" altLang="zh-CN" b="1"/>
              <a:t>是古代臣子向帝王陈情言事的一种文体，如诸葛亮的《出师表》。</a:t>
            </a:r>
          </a:p>
          <a:p>
            <a:r>
              <a:rPr lang="en-US" altLang="zh-CN" b="1"/>
              <a:t>C.</a:t>
            </a:r>
            <a:r>
              <a:rPr lang="zh-CN" altLang="zh-CN" b="1"/>
              <a:t>科举考试中的</a:t>
            </a:r>
            <a:r>
              <a:rPr lang="en-US" altLang="zh-CN" b="1"/>
              <a:t>“</a:t>
            </a:r>
            <a:r>
              <a:rPr lang="zh-CN" altLang="zh-CN" b="1"/>
              <a:t>乡试</a:t>
            </a:r>
            <a:r>
              <a:rPr lang="en-US" altLang="zh-CN" b="1"/>
              <a:t>”</a:t>
            </a:r>
            <a:r>
              <a:rPr lang="zh-CN" altLang="zh-CN" b="1"/>
              <a:t>，是每三年举行一次全省的考试，秀才才有资格参加，考中为举人。《范进中举》中的范进就是参加乡试而中为举人。</a:t>
            </a:r>
          </a:p>
          <a:p>
            <a:r>
              <a:rPr lang="en-US" altLang="zh-CN" b="1"/>
              <a:t>D.</a:t>
            </a:r>
            <a:r>
              <a:rPr lang="zh-CN" altLang="zh-CN" b="1"/>
              <a:t>《我的叔叔于勒》的作者莫泊桑，是法国优秀的批判现实主义作家。他与俄国的契诃夫、美国的欧</a:t>
            </a:r>
            <a:r>
              <a:rPr lang="en-US" altLang="zh-CN" b="1"/>
              <a:t>·</a:t>
            </a:r>
            <a:r>
              <a:rPr lang="zh-CN" altLang="zh-CN" b="1"/>
              <a:t>亨利并称为</a:t>
            </a:r>
            <a:r>
              <a:rPr lang="en-US" altLang="zh-CN" b="1"/>
              <a:t>“</a:t>
            </a:r>
            <a:r>
              <a:rPr lang="zh-CN" altLang="zh-CN" b="1"/>
              <a:t>世界三大短篇小说之王</a:t>
            </a:r>
            <a:r>
              <a:rPr lang="en-US" altLang="zh-CN" b="1"/>
              <a:t>”</a:t>
            </a:r>
            <a:r>
              <a:rPr lang="zh-CN" altLang="zh-CN" b="1"/>
              <a:t>。</a:t>
            </a:r>
          </a:p>
          <a:p>
            <a:r>
              <a:rPr lang="zh-CN" altLang="zh-CN" b="1"/>
              <a:t>【分析】本题考查文化常识。文化常识广义指涵盖文化的各种问题，包括作家、年代、作品知识，文学作品中的地理、历史知识，各种典故、故事，也包括众所周知的文学习惯等知识。</a:t>
            </a:r>
          </a:p>
          <a:p>
            <a:r>
              <a:rPr lang="zh-CN" altLang="zh-CN" sz="3400" b="1">
                <a:solidFill>
                  <a:srgbClr val="FF0000"/>
                </a:solidFill>
              </a:rPr>
              <a:t>【解答】</a:t>
            </a:r>
            <a:r>
              <a:rPr lang="en-US" altLang="zh-CN" sz="3400" b="1">
                <a:solidFill>
                  <a:srgbClr val="FF0000"/>
                </a:solidFill>
              </a:rPr>
              <a:t>A</a:t>
            </a:r>
            <a:r>
              <a:rPr lang="zh-CN" altLang="zh-CN" sz="3400" b="1">
                <a:solidFill>
                  <a:srgbClr val="FF0000"/>
                </a:solidFill>
              </a:rPr>
              <a:t>．有误，</a:t>
            </a:r>
            <a:r>
              <a:rPr lang="en-US" altLang="zh-CN" sz="3400" b="1">
                <a:solidFill>
                  <a:srgbClr val="FF0000"/>
                </a:solidFill>
              </a:rPr>
              <a:t>“</a:t>
            </a:r>
            <a:r>
              <a:rPr lang="zh-CN" altLang="zh-CN" sz="3400" b="1">
                <a:solidFill>
                  <a:srgbClr val="FF0000"/>
                </a:solidFill>
              </a:rPr>
              <a:t>社</a:t>
            </a:r>
            <a:r>
              <a:rPr lang="en-US" altLang="zh-CN" sz="3400" b="1">
                <a:solidFill>
                  <a:srgbClr val="FF0000"/>
                </a:solidFill>
              </a:rPr>
              <a:t>”</a:t>
            </a:r>
            <a:r>
              <a:rPr lang="zh-CN" altLang="zh-CN" sz="3400" b="1">
                <a:solidFill>
                  <a:srgbClr val="FF0000"/>
                </a:solidFill>
              </a:rPr>
              <a:t>是土地神，</a:t>
            </a:r>
            <a:r>
              <a:rPr lang="en-US" altLang="zh-CN" sz="3400" b="1">
                <a:solidFill>
                  <a:srgbClr val="FF0000"/>
                </a:solidFill>
              </a:rPr>
              <a:t>“</a:t>
            </a:r>
            <a:r>
              <a:rPr lang="zh-CN" altLang="zh-CN" sz="3400" b="1">
                <a:solidFill>
                  <a:srgbClr val="FF0000"/>
                </a:solidFill>
              </a:rPr>
              <a:t>稷</a:t>
            </a:r>
            <a:r>
              <a:rPr lang="en-US" altLang="zh-CN" sz="3400" b="1">
                <a:solidFill>
                  <a:srgbClr val="FF0000"/>
                </a:solidFill>
              </a:rPr>
              <a:t>”</a:t>
            </a:r>
            <a:r>
              <a:rPr lang="zh-CN" altLang="zh-CN" sz="3400" b="1">
                <a:solidFill>
                  <a:srgbClr val="FF0000"/>
                </a:solidFill>
              </a:rPr>
              <a:t>是谷神；</a:t>
            </a:r>
          </a:p>
          <a:p>
            <a:r>
              <a:rPr lang="en-US" altLang="zh-CN" b="1" smtClean="0"/>
              <a:t>5</a:t>
            </a:r>
            <a:r>
              <a:rPr lang="en-US" altLang="zh-CN" b="1"/>
              <a:t>.</a:t>
            </a:r>
            <a:r>
              <a:rPr lang="zh-CN" altLang="zh-CN" b="1"/>
              <a:t>请选出下列说法不正确的一项</a:t>
            </a:r>
            <a:r>
              <a:rPr lang="en-US" altLang="zh-CN" b="1"/>
              <a:t>(       </a:t>
            </a:r>
            <a:r>
              <a:rPr lang="zh-CN" altLang="zh-CN" b="1"/>
              <a:t>）</a:t>
            </a:r>
          </a:p>
          <a:p>
            <a:r>
              <a:rPr lang="en-US" altLang="zh-CN" b="1"/>
              <a:t>A.</a:t>
            </a:r>
            <a:r>
              <a:rPr lang="zh-CN" altLang="zh-CN" b="1"/>
              <a:t>《醉翁亭记》作者唐代诗人柳宗元在文中表达了随遇而安、与民同乐的思想感情。</a:t>
            </a:r>
          </a:p>
          <a:p>
            <a:r>
              <a:rPr lang="en-US" altLang="zh-CN" b="1"/>
              <a:t>B.“</a:t>
            </a:r>
            <a:r>
              <a:rPr lang="zh-CN" altLang="zh-CN" b="1"/>
              <a:t>你在这里呆着，不要走动</a:t>
            </a:r>
            <a:r>
              <a:rPr lang="en-US" altLang="zh-CN" b="1"/>
              <a:t>”</a:t>
            </a:r>
            <a:r>
              <a:rPr lang="zh-CN" altLang="zh-CN" b="1"/>
              <a:t>是一</a:t>
            </a:r>
            <a:r>
              <a:rPr lang="zh-CN" altLang="zh-CN" b="1" smtClean="0"/>
              <a:t>个</a:t>
            </a:r>
            <a:r>
              <a:rPr lang="zh-CN" altLang="en-US" b="1" smtClean="0"/>
              <a:t>祈</a:t>
            </a:r>
            <a:r>
              <a:rPr lang="zh-CN" altLang="zh-CN" b="1" smtClean="0"/>
              <a:t>使句</a:t>
            </a:r>
            <a:r>
              <a:rPr lang="zh-CN" altLang="zh-CN" b="1"/>
              <a:t>；</a:t>
            </a:r>
            <a:r>
              <a:rPr lang="en-US" altLang="zh-CN" b="1"/>
              <a:t>“</a:t>
            </a:r>
            <a:r>
              <a:rPr lang="zh-CN" altLang="zh-CN" b="1"/>
              <a:t>你要赞美白杨树</a:t>
            </a:r>
            <a:r>
              <a:rPr lang="en-US" altLang="zh-CN" b="1"/>
              <a:t>!”</a:t>
            </a:r>
            <a:r>
              <a:rPr lang="zh-CN" altLang="zh-CN" b="1"/>
              <a:t>是一个感叹句。</a:t>
            </a:r>
          </a:p>
          <a:p>
            <a:r>
              <a:rPr lang="en-US" altLang="zh-CN" b="1"/>
              <a:t>C.</a:t>
            </a:r>
            <a:r>
              <a:rPr lang="zh-CN" altLang="zh-CN" b="1"/>
              <a:t>演讲者多运用肢体语言方法使演讲更具有感染力。</a:t>
            </a:r>
          </a:p>
          <a:p>
            <a:r>
              <a:rPr lang="en-US" altLang="zh-CN" b="1"/>
              <a:t>D.“</a:t>
            </a:r>
            <a:r>
              <a:rPr lang="zh-CN" altLang="zh-CN" b="1"/>
              <a:t>在乌云和大海之间，海燕像黑色的闪电，在高傲地飞翔。</a:t>
            </a:r>
            <a:r>
              <a:rPr lang="en-US" altLang="zh-CN" b="1"/>
              <a:t>”</a:t>
            </a:r>
            <a:r>
              <a:rPr lang="zh-CN" altLang="zh-CN" b="1"/>
              <a:t>这句话的主干是</a:t>
            </a:r>
            <a:r>
              <a:rPr lang="en-US" altLang="zh-CN" b="1"/>
              <a:t>“</a:t>
            </a:r>
            <a:r>
              <a:rPr lang="zh-CN" altLang="zh-CN" b="1"/>
              <a:t>海燕飞翔</a:t>
            </a:r>
            <a:r>
              <a:rPr lang="en-US" altLang="zh-CN" b="1"/>
              <a:t>”</a:t>
            </a:r>
            <a:r>
              <a:rPr lang="zh-CN" altLang="zh-CN" b="1"/>
              <a:t>。</a:t>
            </a:r>
          </a:p>
          <a:p>
            <a:r>
              <a:rPr lang="zh-CN" altLang="zh-CN" sz="3400" b="1">
                <a:solidFill>
                  <a:srgbClr val="FF0000"/>
                </a:solidFill>
              </a:rPr>
              <a:t>【答案】</a:t>
            </a:r>
            <a:r>
              <a:rPr lang="en-US" altLang="zh-CN" sz="3400" b="1" smtClean="0">
                <a:solidFill>
                  <a:srgbClr val="FF0000"/>
                </a:solidFill>
              </a:rPr>
              <a:t>A   </a:t>
            </a:r>
            <a:r>
              <a:rPr lang="zh-CN" altLang="zh-CN" sz="3400" b="1" smtClean="0">
                <a:solidFill>
                  <a:srgbClr val="FF0000"/>
                </a:solidFill>
              </a:rPr>
              <a:t>《醉翁亭记》</a:t>
            </a:r>
            <a:r>
              <a:rPr lang="zh-CN" altLang="zh-CN" sz="3400" b="1">
                <a:solidFill>
                  <a:srgbClr val="FF0000"/>
                </a:solidFill>
              </a:rPr>
              <a:t>作者是北宋欧阳修。</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2" end="12"/>
                                            </p:txEl>
                                          </p:spTgt>
                                        </p:tgtEl>
                                        <p:attrNameLst>
                                          <p:attrName>style.visibility</p:attrName>
                                        </p:attrNameLst>
                                      </p:cBhvr>
                                      <p:to>
                                        <p:strVal val="visible"/>
                                      </p:to>
                                    </p:set>
                                    <p:anim calcmode="lin" valueType="num">
                                      <p:cBhvr additive="base">
                                        <p:cTn id="1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55000" lnSpcReduction="20000"/>
          </a:bodyPr>
          <a:lstStyle/>
          <a:p>
            <a:pPr marL="0" indent="0">
              <a:lnSpc>
                <a:spcPct val="120000"/>
              </a:lnSpc>
              <a:spcBef>
                <a:spcPct val="0"/>
              </a:spcBef>
            </a:pPr>
            <a:r>
              <a:rPr lang="en-US" altLang="zh-CN" b="1" smtClean="0"/>
              <a:t>19.</a:t>
            </a:r>
            <a:r>
              <a:rPr lang="zh-CN" altLang="zh-CN" b="1"/>
              <a:t>下列关于文学、文化常识的表述错误的一项是（</a:t>
            </a:r>
            <a:r>
              <a:rPr lang="en-US" altLang="zh-CN" b="1"/>
              <a:t>   </a:t>
            </a:r>
            <a:r>
              <a:rPr lang="zh-CN" altLang="zh-CN" b="1"/>
              <a:t>）</a:t>
            </a:r>
          </a:p>
          <a:p>
            <a:pPr marL="0" indent="0">
              <a:lnSpc>
                <a:spcPct val="120000"/>
              </a:lnSpc>
              <a:spcBef>
                <a:spcPct val="0"/>
              </a:spcBef>
            </a:pPr>
            <a:r>
              <a:rPr lang="en-US" altLang="zh-CN" b="1"/>
              <a:t>A. </a:t>
            </a:r>
            <a:r>
              <a:rPr lang="zh-CN" altLang="zh-CN" b="1"/>
              <a:t>郭沫若是我国现代著名的诗人、剧作家、历史学家、古文字学家和革命活动家，新诗的奠基人。代表作品有诗集《女神》，历史剧《屈原》《棠棣之花》《虎符》等。</a:t>
            </a:r>
          </a:p>
          <a:p>
            <a:pPr marL="0" indent="0">
              <a:lnSpc>
                <a:spcPct val="120000"/>
              </a:lnSpc>
              <a:spcBef>
                <a:spcPct val="0"/>
              </a:spcBef>
            </a:pPr>
            <a:r>
              <a:rPr lang="en-US" altLang="zh-CN" b="1"/>
              <a:t>B. </a:t>
            </a:r>
            <a:r>
              <a:rPr lang="zh-CN" altLang="zh-CN" b="1"/>
              <a:t>律诗是近体诗的一种，要求诗句字数相等，每句五字或七字，简称五律或七律。每首八句，每两句为一联，二、三两联的上下句须对仗。刘桢的《赠从弟（其二）》即为五律。</a:t>
            </a:r>
          </a:p>
          <a:p>
            <a:pPr marL="0" indent="0">
              <a:lnSpc>
                <a:spcPct val="120000"/>
              </a:lnSpc>
              <a:spcBef>
                <a:spcPct val="0"/>
              </a:spcBef>
            </a:pPr>
            <a:r>
              <a:rPr lang="en-US" altLang="zh-CN" b="1"/>
              <a:t>C. </a:t>
            </a:r>
            <a:r>
              <a:rPr lang="zh-CN" altLang="zh-CN" b="1"/>
              <a:t>古人的</a:t>
            </a:r>
            <a:r>
              <a:rPr lang="en-US" altLang="zh-CN" b="1"/>
              <a:t>“</a:t>
            </a:r>
            <a:r>
              <a:rPr lang="zh-CN" altLang="zh-CN" b="1"/>
              <a:t>名</a:t>
            </a:r>
            <a:r>
              <a:rPr lang="en-US" altLang="zh-CN" b="1"/>
              <a:t>”</a:t>
            </a:r>
            <a:r>
              <a:rPr lang="zh-CN" altLang="zh-CN" b="1"/>
              <a:t>是供自称或长辈称，</a:t>
            </a:r>
            <a:r>
              <a:rPr lang="en-US" altLang="zh-CN" b="1"/>
              <a:t>“</a:t>
            </a:r>
            <a:r>
              <a:rPr lang="zh-CN" altLang="zh-CN" b="1"/>
              <a:t>字</a:t>
            </a:r>
            <a:r>
              <a:rPr lang="en-US" altLang="zh-CN" b="1"/>
              <a:t>”</a:t>
            </a:r>
            <a:r>
              <a:rPr lang="zh-CN" altLang="zh-CN" b="1"/>
              <a:t>是供他人称，对平辈或尊辈称</a:t>
            </a:r>
            <a:r>
              <a:rPr lang="en-US" altLang="zh-CN" b="1"/>
              <a:t>“</a:t>
            </a:r>
            <a:r>
              <a:rPr lang="zh-CN" altLang="zh-CN" b="1"/>
              <a:t>字</a:t>
            </a:r>
            <a:r>
              <a:rPr lang="en-US" altLang="zh-CN" b="1"/>
              <a:t>”</a:t>
            </a:r>
            <a:r>
              <a:rPr lang="zh-CN" altLang="zh-CN" b="1"/>
              <a:t>是表示尊敬，如诸葛亮，名亮，字孔明，在《三顾茅庐》中尊称为</a:t>
            </a:r>
            <a:r>
              <a:rPr lang="en-US" altLang="zh-CN" b="1"/>
              <a:t>“</a:t>
            </a:r>
            <a:r>
              <a:rPr lang="zh-CN" altLang="zh-CN" b="1"/>
              <a:t>孔明</a:t>
            </a:r>
            <a:r>
              <a:rPr lang="en-US" altLang="zh-CN" b="1"/>
              <a:t>”</a:t>
            </a:r>
            <a:r>
              <a:rPr lang="zh-CN" altLang="zh-CN" b="1"/>
              <a:t>，自称为</a:t>
            </a:r>
            <a:r>
              <a:rPr lang="en-US" altLang="zh-CN" b="1"/>
              <a:t>“</a:t>
            </a:r>
            <a:r>
              <a:rPr lang="zh-CN" altLang="zh-CN" b="1"/>
              <a:t>亮</a:t>
            </a:r>
            <a:r>
              <a:rPr lang="en-US" altLang="zh-CN" b="1"/>
              <a:t>”</a:t>
            </a:r>
            <a:r>
              <a:rPr lang="zh-CN" altLang="zh-CN" b="1"/>
              <a:t>。</a:t>
            </a:r>
          </a:p>
          <a:p>
            <a:pPr marL="0" indent="0">
              <a:lnSpc>
                <a:spcPct val="120000"/>
              </a:lnSpc>
              <a:spcBef>
                <a:spcPct val="0"/>
              </a:spcBef>
            </a:pPr>
            <a:r>
              <a:rPr lang="en-US" altLang="zh-CN" b="1"/>
              <a:t>D. </a:t>
            </a:r>
            <a:r>
              <a:rPr lang="zh-CN" altLang="zh-CN" b="1"/>
              <a:t>契诃夫，俄国作家、戏剧家，与法国莫泊桑和美国欧</a:t>
            </a:r>
            <a:r>
              <a:rPr lang="en-US" altLang="zh-CN" b="1"/>
              <a:t>·</a:t>
            </a:r>
            <a:r>
              <a:rPr lang="zh-CN" altLang="zh-CN" b="1"/>
              <a:t>亨利并称</a:t>
            </a:r>
            <a:r>
              <a:rPr lang="en-US" altLang="zh-CN" b="1"/>
              <a:t>“</a:t>
            </a:r>
            <a:r>
              <a:rPr lang="zh-CN" altLang="zh-CN" b="1"/>
              <a:t>世界三大短篇小说家</a:t>
            </a:r>
            <a:r>
              <a:rPr lang="en-US" altLang="zh-CN" b="1"/>
              <a:t>”</a:t>
            </a:r>
            <a:r>
              <a:rPr lang="zh-CN" altLang="zh-CN" b="1"/>
              <a:t>。主要作品有小说《第六病室》《装在套子里的人》，剧本《万尼亚舅舅》《樱桃园》等。</a:t>
            </a:r>
          </a:p>
          <a:p>
            <a:pPr marL="0" indent="0">
              <a:lnSpc>
                <a:spcPct val="120000"/>
              </a:lnSpc>
              <a:spcBef>
                <a:spcPct val="0"/>
              </a:spcBef>
            </a:pPr>
            <a:r>
              <a:rPr lang="zh-CN" altLang="zh-CN" sz="3600" b="1" smtClean="0">
                <a:solidFill>
                  <a:srgbClr val="FF0000"/>
                </a:solidFill>
              </a:rPr>
              <a:t>【答案】</a:t>
            </a:r>
            <a:r>
              <a:rPr lang="en-US" altLang="zh-CN" sz="3600" b="1" smtClean="0">
                <a:solidFill>
                  <a:srgbClr val="FF0000"/>
                </a:solidFill>
              </a:rPr>
              <a:t>B</a:t>
            </a:r>
            <a:r>
              <a:rPr lang="zh-CN" altLang="zh-CN" sz="3600" b="1" smtClean="0">
                <a:solidFill>
                  <a:srgbClr val="FF0000"/>
                </a:solidFill>
              </a:rPr>
              <a:t>《赠从弟（其二）》</a:t>
            </a:r>
            <a:r>
              <a:rPr lang="zh-CN" altLang="zh-CN" sz="3600" b="1">
                <a:solidFill>
                  <a:srgbClr val="FF0000"/>
                </a:solidFill>
              </a:rPr>
              <a:t>是一首五言古体诗，不是近体诗，而且第三联</a:t>
            </a:r>
            <a:r>
              <a:rPr lang="en-US" altLang="zh-CN" sz="3600" b="1">
                <a:solidFill>
                  <a:srgbClr val="FF0000"/>
                </a:solidFill>
              </a:rPr>
              <a:t>“</a:t>
            </a:r>
            <a:r>
              <a:rPr lang="zh-CN" altLang="zh-CN" sz="3600" b="1">
                <a:solidFill>
                  <a:srgbClr val="FF0000"/>
                </a:solidFill>
              </a:rPr>
              <a:t>冰霜正惨凄，终岁常端正</a:t>
            </a:r>
            <a:r>
              <a:rPr lang="en-US" altLang="zh-CN" sz="3600" b="1">
                <a:solidFill>
                  <a:srgbClr val="FF0000"/>
                </a:solidFill>
              </a:rPr>
              <a:t>”</a:t>
            </a:r>
            <a:r>
              <a:rPr lang="zh-CN" altLang="zh-CN" sz="3600" b="1">
                <a:solidFill>
                  <a:srgbClr val="FF0000"/>
                </a:solidFill>
              </a:rPr>
              <a:t>按律诗的格律规则，并不构成对仗，所以这首诗不是五律。故选</a:t>
            </a:r>
            <a:r>
              <a:rPr lang="en-US" altLang="zh-CN" sz="3600" b="1">
                <a:solidFill>
                  <a:srgbClr val="FF0000"/>
                </a:solidFill>
              </a:rPr>
              <a:t>B</a:t>
            </a:r>
            <a:r>
              <a:rPr lang="zh-CN" altLang="zh-CN" sz="3600" b="1" smtClean="0">
                <a:solidFill>
                  <a:srgbClr val="FF0000"/>
                </a:solidFill>
              </a:rPr>
              <a:t>。</a:t>
            </a:r>
            <a:r>
              <a:rPr lang="en-US" altLang="zh-CN" sz="3600" b="1">
                <a:solidFill>
                  <a:srgbClr val="FF0000"/>
                </a:solidFill>
              </a:rPr>
              <a:t> </a:t>
            </a:r>
            <a:endParaRPr lang="zh-CN" altLang="zh-CN" sz="3600" b="1">
              <a:solidFill>
                <a:srgbClr val="FF0000"/>
              </a:solidFill>
            </a:endParaRPr>
          </a:p>
          <a:p>
            <a:pPr marL="0" indent="0">
              <a:lnSpc>
                <a:spcPct val="120000"/>
              </a:lnSpc>
              <a:spcBef>
                <a:spcPct val="0"/>
              </a:spcBef>
            </a:pPr>
            <a:r>
              <a:rPr lang="en-US" altLang="zh-CN" b="1"/>
              <a:t>6</a:t>
            </a:r>
            <a:r>
              <a:rPr lang="zh-CN" altLang="zh-CN" b="1"/>
              <a:t>．下列关于文学、文化常识的表述，不正确的一项是（</a:t>
            </a:r>
            <a:r>
              <a:rPr lang="en-US" altLang="zh-CN" b="1"/>
              <a:t>2</a:t>
            </a:r>
            <a:r>
              <a:rPr lang="zh-CN" altLang="zh-CN" b="1"/>
              <a:t>分）</a:t>
            </a:r>
          </a:p>
          <a:p>
            <a:pPr marL="0" indent="0">
              <a:lnSpc>
                <a:spcPct val="120000"/>
              </a:lnSpc>
              <a:spcBef>
                <a:spcPct val="0"/>
              </a:spcBef>
            </a:pPr>
            <a:r>
              <a:rPr lang="en-US" altLang="zh-CN" b="1"/>
              <a:t>A</a:t>
            </a:r>
            <a:r>
              <a:rPr lang="zh-CN" altLang="zh-CN" b="1"/>
              <a:t>．史铁生，散文代表作有《我与地坛》《合欢树》《病隙碎笔》等。非同常人的经历和对生命的深沉思考，使其作品具有独特的气质。</a:t>
            </a:r>
          </a:p>
          <a:p>
            <a:pPr marL="0" indent="0">
              <a:lnSpc>
                <a:spcPct val="120000"/>
              </a:lnSpc>
              <a:spcBef>
                <a:spcPct val="0"/>
              </a:spcBef>
            </a:pPr>
            <a:r>
              <a:rPr lang="en-US" altLang="zh-CN" b="1"/>
              <a:t>B</a:t>
            </a:r>
            <a:r>
              <a:rPr lang="zh-CN" altLang="zh-CN" b="1"/>
              <a:t>．《酬乐天扬州初逢席上见赠》与《醉赠刘二十八使君》是唐代两位诗人的唱和之作。酬，</a:t>
            </a:r>
          </a:p>
          <a:p>
            <a:pPr marL="0" indent="0">
              <a:lnSpc>
                <a:spcPct val="120000"/>
              </a:lnSpc>
              <a:spcBef>
                <a:spcPct val="0"/>
              </a:spcBef>
            </a:pPr>
            <a:r>
              <a:rPr lang="zh-CN" altLang="zh-CN" b="1"/>
              <a:t>以诗相答的意思；使君，对州郡长官的尊称。</a:t>
            </a:r>
          </a:p>
          <a:p>
            <a:pPr marL="0" indent="0">
              <a:lnSpc>
                <a:spcPct val="120000"/>
              </a:lnSpc>
              <a:spcBef>
                <a:spcPct val="0"/>
              </a:spcBef>
            </a:pPr>
            <a:r>
              <a:rPr lang="en-US" altLang="zh-CN" b="1"/>
              <a:t>C</a:t>
            </a:r>
            <a:r>
              <a:rPr lang="zh-CN" altLang="zh-CN" b="1"/>
              <a:t>．我国被称为</a:t>
            </a:r>
            <a:r>
              <a:rPr lang="en-US" altLang="zh-CN" b="1"/>
              <a:t>“</a:t>
            </a:r>
            <a:r>
              <a:rPr lang="zh-CN" altLang="zh-CN" b="1"/>
              <a:t>丝绸之国</a:t>
            </a:r>
            <a:r>
              <a:rPr lang="en-US" altLang="zh-CN" b="1"/>
              <a:t>”</a:t>
            </a:r>
            <a:r>
              <a:rPr lang="zh-CN" altLang="zh-CN" b="1"/>
              <a:t>，古人对丝织品的称谓有多种，如</a:t>
            </a:r>
            <a:r>
              <a:rPr lang="en-US" altLang="zh-CN" b="1"/>
              <a:t>“</a:t>
            </a:r>
            <a:r>
              <a:rPr lang="zh-CN" altLang="zh-CN" b="1"/>
              <a:t>半匹红绡一丈绫</a:t>
            </a:r>
            <a:r>
              <a:rPr lang="en-US" altLang="zh-CN" b="1"/>
              <a:t>”</a:t>
            </a:r>
            <a:r>
              <a:rPr lang="zh-CN" altLang="zh-CN" b="1"/>
              <a:t>中的</a:t>
            </a:r>
            <a:r>
              <a:rPr lang="en-US" altLang="zh-CN" b="1"/>
              <a:t>“</a:t>
            </a:r>
            <a:r>
              <a:rPr lang="zh-CN" altLang="zh-CN" b="1"/>
              <a:t>绡</a:t>
            </a:r>
            <a:r>
              <a:rPr lang="en-US" altLang="zh-CN" b="1"/>
              <a:t>”“</a:t>
            </a:r>
            <a:r>
              <a:rPr lang="zh-CN" altLang="zh-CN" b="1"/>
              <a:t>绫</a:t>
            </a:r>
            <a:r>
              <a:rPr lang="en-US" altLang="zh-CN" b="1"/>
              <a:t>”</a:t>
            </a:r>
            <a:r>
              <a:rPr lang="zh-CN" altLang="zh-CN" b="1"/>
              <a:t>，</a:t>
            </a:r>
            <a:r>
              <a:rPr lang="en-US" altLang="zh-CN" b="1"/>
              <a:t>“</a:t>
            </a:r>
            <a:r>
              <a:rPr lang="zh-CN" altLang="zh-CN" b="1"/>
              <a:t>同舍生皆被绮绣</a:t>
            </a:r>
            <a:r>
              <a:rPr lang="en-US" altLang="zh-CN" b="1"/>
              <a:t>”</a:t>
            </a:r>
            <a:r>
              <a:rPr lang="zh-CN" altLang="zh-CN" b="1"/>
              <a:t>中的</a:t>
            </a:r>
            <a:r>
              <a:rPr lang="en-US" altLang="zh-CN" b="1"/>
              <a:t>“</a:t>
            </a:r>
            <a:r>
              <a:rPr lang="zh-CN" altLang="zh-CN" b="1"/>
              <a:t>绮</a:t>
            </a:r>
            <a:r>
              <a:rPr lang="en-US" altLang="zh-CN" b="1"/>
              <a:t>”</a:t>
            </a:r>
            <a:r>
              <a:rPr lang="zh-CN" altLang="zh-CN" b="1"/>
              <a:t>。</a:t>
            </a:r>
          </a:p>
          <a:p>
            <a:pPr marL="0" indent="0">
              <a:lnSpc>
                <a:spcPct val="120000"/>
              </a:lnSpc>
              <a:spcBef>
                <a:spcPct val="0"/>
              </a:spcBef>
            </a:pPr>
            <a:r>
              <a:rPr lang="en-US" altLang="zh-CN" b="1"/>
              <a:t>D</a:t>
            </a:r>
            <a:r>
              <a:rPr lang="zh-CN" altLang="zh-CN" b="1"/>
              <a:t>．谥号是古代帝王、大臣等死后根据其生平事迹评定的称号，如</a:t>
            </a:r>
            <a:r>
              <a:rPr lang="en-US" altLang="zh-CN" b="1"/>
              <a:t>“</a:t>
            </a:r>
            <a:r>
              <a:rPr lang="zh-CN" altLang="zh-CN" b="1"/>
              <a:t>唐宋八大家</a:t>
            </a:r>
            <a:r>
              <a:rPr lang="en-US" altLang="zh-CN" b="1"/>
              <a:t>”</a:t>
            </a:r>
            <a:r>
              <a:rPr lang="zh-CN" altLang="zh-CN" b="1"/>
              <a:t>之一韩愈谥号</a:t>
            </a:r>
            <a:r>
              <a:rPr lang="en-US" altLang="zh-CN" b="1"/>
              <a:t>“</a:t>
            </a:r>
            <a:r>
              <a:rPr lang="zh-CN" altLang="zh-CN" b="1"/>
              <a:t>昌黎先生</a:t>
            </a:r>
            <a:r>
              <a:rPr lang="en-US" altLang="zh-CN" b="1"/>
              <a:t>”</a:t>
            </a:r>
            <a:r>
              <a:rPr lang="zh-CN" altLang="zh-CN" b="1"/>
              <a:t>，北宋政治家、文学家范仲淹谥号</a:t>
            </a:r>
            <a:r>
              <a:rPr lang="en-US" altLang="zh-CN" b="1"/>
              <a:t>“</a:t>
            </a:r>
            <a:r>
              <a:rPr lang="zh-CN" altLang="zh-CN" b="1"/>
              <a:t>文正</a:t>
            </a:r>
            <a:r>
              <a:rPr lang="en-US" altLang="zh-CN" b="1"/>
              <a:t>”</a:t>
            </a:r>
            <a:r>
              <a:rPr lang="zh-CN" altLang="zh-CN" b="1"/>
              <a:t>。</a:t>
            </a:r>
          </a:p>
          <a:p>
            <a:pPr marL="0" indent="0">
              <a:lnSpc>
                <a:spcPct val="120000"/>
              </a:lnSpc>
              <a:spcBef>
                <a:spcPct val="0"/>
              </a:spcBef>
            </a:pPr>
            <a:r>
              <a:rPr lang="en-US" altLang="zh-CN" sz="4400" b="1" smtClean="0">
                <a:solidFill>
                  <a:srgbClr val="FF0000"/>
                </a:solidFill>
              </a:rPr>
              <a:t>                                        6</a:t>
            </a:r>
            <a:r>
              <a:rPr lang="zh-CN" altLang="zh-CN" sz="4400" b="1">
                <a:solidFill>
                  <a:srgbClr val="FF0000"/>
                </a:solidFill>
              </a:rPr>
              <a:t>．</a:t>
            </a:r>
            <a:r>
              <a:rPr lang="en-US" altLang="zh-CN" sz="4400" b="1" smtClean="0">
                <a:solidFill>
                  <a:srgbClr val="FF0000"/>
                </a:solidFill>
              </a:rPr>
              <a:t>D  </a:t>
            </a:r>
            <a:r>
              <a:rPr lang="zh-CN" altLang="en-US" sz="4400" b="1" smtClean="0">
                <a:solidFill>
                  <a:srgbClr val="FF0000"/>
                </a:solidFill>
              </a:rPr>
              <a:t>昌黎先生是自称</a:t>
            </a:r>
            <a:endParaRPr lang="zh-CN" altLang="zh-CN" sz="4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2" end="12"/>
                                            </p:txEl>
                                          </p:spTgt>
                                        </p:tgtEl>
                                        <p:attrNameLst>
                                          <p:attrName>style.visibility</p:attrName>
                                        </p:attrNameLst>
                                      </p:cBhvr>
                                      <p:to>
                                        <p:strVal val="visible"/>
                                      </p:to>
                                    </p:set>
                                    <p:anim calcmode="lin" valueType="num">
                                      <p:cBhvr additive="base">
                                        <p:cTn id="1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r>
              <a:rPr lang="en-US" altLang="zh-CN" b="1" smtClean="0"/>
              <a:t>20.</a:t>
            </a:r>
            <a:r>
              <a:rPr lang="zh-CN" altLang="zh-CN" b="1"/>
              <a:t>下列对有关文化和文学常识表述错误的一项是</a:t>
            </a:r>
            <a:r>
              <a:rPr lang="en-US" altLang="zh-CN" b="1"/>
              <a:t>(</a:t>
            </a:r>
            <a:r>
              <a:rPr lang="zh-CN" altLang="zh-CN" b="1"/>
              <a:t>女</a:t>
            </a:r>
            <a:r>
              <a:rPr lang="en-US" altLang="zh-CN" b="1"/>
              <a:t>)</a:t>
            </a:r>
            <a:endParaRPr lang="zh-CN" altLang="zh-CN" b="1"/>
          </a:p>
          <a:p>
            <a:r>
              <a:rPr lang="en-US" altLang="zh-CN" b="1"/>
              <a:t>A.“</a:t>
            </a:r>
            <a:r>
              <a:rPr lang="zh-CN" altLang="zh-CN" b="1"/>
              <a:t>信即诚信，是中华民族的传统美德之一，无论是</a:t>
            </a:r>
            <a:r>
              <a:rPr lang="en-US" altLang="zh-CN" b="1"/>
              <a:t>“</a:t>
            </a:r>
            <a:r>
              <a:rPr lang="zh-CN" altLang="zh-CN" b="1"/>
              <a:t>曾子烹</a:t>
            </a:r>
            <a:r>
              <a:rPr lang="en-US" altLang="zh-CN" b="1"/>
              <a:t>”“</a:t>
            </a:r>
            <a:r>
              <a:rPr lang="zh-CN" altLang="zh-CN" b="1"/>
              <a:t>商鞅立木</a:t>
            </a:r>
            <a:r>
              <a:rPr lang="en-US" altLang="zh-CN" b="1"/>
              <a:t>”</a:t>
            </a:r>
            <a:r>
              <a:rPr lang="zh-CN" altLang="zh-CN" b="1"/>
              <a:t>还是</a:t>
            </a:r>
            <a:r>
              <a:rPr lang="en-US" altLang="zh-CN" b="1"/>
              <a:t>“</a:t>
            </a:r>
            <a:r>
              <a:rPr lang="zh-CN" altLang="zh-CN" b="1"/>
              <a:t>一诺千金</a:t>
            </a:r>
            <a:r>
              <a:rPr lang="en-US" altLang="zh-CN" b="1"/>
              <a:t>”</a:t>
            </a:r>
            <a:r>
              <a:rPr lang="zh-CN" altLang="zh-CN" b="1"/>
              <a:t>，都包含着古人对诚信的尊崇。</a:t>
            </a:r>
          </a:p>
          <a:p>
            <a:r>
              <a:rPr lang="en-US" altLang="zh-CN" b="1"/>
              <a:t>B.</a:t>
            </a:r>
            <a:r>
              <a:rPr lang="zh-CN" altLang="zh-CN" b="1"/>
              <a:t>新闻是新近发生或变动的事实信息，其基本特征是</a:t>
            </a:r>
            <a:r>
              <a:rPr lang="en-US" altLang="zh-CN" b="1"/>
              <a:t>“</a:t>
            </a:r>
            <a:r>
              <a:rPr lang="zh-CN" altLang="zh-CN" b="1"/>
              <a:t>用事实说话</a:t>
            </a:r>
            <a:r>
              <a:rPr lang="en-US" altLang="zh-CN" b="1"/>
              <a:t>”</a:t>
            </a:r>
            <a:r>
              <a:rPr lang="zh-CN" altLang="zh-CN" b="1"/>
              <a:t>，要素包括：何人、何事、何时、何地、何故、如何。</a:t>
            </a:r>
          </a:p>
          <a:p>
            <a:r>
              <a:rPr lang="en-US" altLang="zh-CN" b="1"/>
              <a:t>C.</a:t>
            </a:r>
            <a:r>
              <a:rPr lang="zh-CN" altLang="zh-CN" b="1"/>
              <a:t>表，是古代向帝王陈情言事的一种文体。《出师表》是诸葛亮出师伐魏前给刘禅的一篇表文，情辞恳切，感人肺腑。</a:t>
            </a:r>
          </a:p>
          <a:p>
            <a:r>
              <a:rPr lang="en-US" altLang="zh-CN" b="1"/>
              <a:t>D.</a:t>
            </a:r>
            <a:r>
              <a:rPr lang="zh-CN" altLang="zh-CN" b="1"/>
              <a:t>老舍的《骆驼祥子》，描写了祥子周围的人物，如大胆泼辣又变态的虎妞、残忍霸道的孙侦探、诈骗祥子的刘四等。</a:t>
            </a:r>
          </a:p>
          <a:p>
            <a:r>
              <a:rPr lang="en-US" altLang="zh-CN" sz="4500" b="1" smtClean="0">
                <a:solidFill>
                  <a:srgbClr val="FF0000"/>
                </a:solidFill>
              </a:rPr>
              <a:t>                                 6.D</a:t>
            </a:r>
            <a:r>
              <a:rPr lang="en-US" altLang="zh-CN" sz="4500" b="1">
                <a:solidFill>
                  <a:srgbClr val="FF0000"/>
                </a:solidFill>
              </a:rPr>
              <a:t>  </a:t>
            </a:r>
            <a:endParaRPr lang="zh-CN" altLang="zh-CN" sz="4500" b="1">
              <a:solidFill>
                <a:srgbClr val="FF0000"/>
              </a:solidFill>
            </a:endParaRPr>
          </a:p>
          <a:p>
            <a:r>
              <a:rPr lang="en-US" altLang="zh-CN" b="1"/>
              <a:t>6.</a:t>
            </a:r>
            <a:r>
              <a:rPr lang="zh-CN" altLang="zh-CN" b="1"/>
              <a:t>下面对文学，文学常识的表述正确的一项是（</a:t>
            </a:r>
            <a:r>
              <a:rPr lang="en-US" altLang="zh-CN" b="1"/>
              <a:t>     </a:t>
            </a:r>
            <a:r>
              <a:rPr lang="zh-CN" altLang="zh-CN" b="1"/>
              <a:t>）</a:t>
            </a:r>
          </a:p>
          <a:p>
            <a:r>
              <a:rPr lang="en-US" altLang="zh-CN" b="1"/>
              <a:t>A.“</a:t>
            </a:r>
            <a:r>
              <a:rPr lang="zh-CN" altLang="zh-CN" b="1"/>
              <a:t>三顾臣于草庐之中</a:t>
            </a:r>
            <a:r>
              <a:rPr lang="en-US" altLang="zh-CN" b="1"/>
              <a:t>”“</a:t>
            </a:r>
            <a:r>
              <a:rPr lang="zh-CN" altLang="zh-CN" b="1"/>
              <a:t>士别三日，即更刮目相待</a:t>
            </a:r>
            <a:r>
              <a:rPr lang="en-US" altLang="zh-CN" b="1"/>
              <a:t>”“</a:t>
            </a:r>
            <a:r>
              <a:rPr lang="zh-CN" altLang="zh-CN" b="1"/>
              <a:t>风休住，蓬舟吹取三山去</a:t>
            </a:r>
            <a:r>
              <a:rPr lang="en-US" altLang="zh-CN" b="1"/>
              <a:t>”</a:t>
            </a:r>
            <a:r>
              <a:rPr lang="zh-CN" altLang="zh-CN" b="1"/>
              <a:t>，这几句中的</a:t>
            </a:r>
            <a:r>
              <a:rPr lang="en-US" altLang="zh-CN" b="1"/>
              <a:t>“</a:t>
            </a:r>
            <a:r>
              <a:rPr lang="zh-CN" altLang="zh-CN" b="1"/>
              <a:t>三</a:t>
            </a:r>
            <a:r>
              <a:rPr lang="en-US" altLang="zh-CN" b="1"/>
              <a:t>”</a:t>
            </a:r>
            <a:r>
              <a:rPr lang="zh-CN" altLang="zh-CN" b="1"/>
              <a:t>并非确指，都是泛指多数或多次。</a:t>
            </a:r>
          </a:p>
          <a:p>
            <a:r>
              <a:rPr lang="en-US" altLang="zh-CN" b="1"/>
              <a:t>B.</a:t>
            </a:r>
            <a:r>
              <a:rPr lang="zh-CN" altLang="zh-CN" b="1"/>
              <a:t>我国历史上曾用干支纪年与皇帝年号纪年。</a:t>
            </a:r>
            <a:r>
              <a:rPr lang="en-US" altLang="zh-CN" b="1"/>
              <a:t>“</a:t>
            </a:r>
            <a:r>
              <a:rPr lang="zh-CN" altLang="zh-CN" b="1"/>
              <a:t>崇祯五年</a:t>
            </a:r>
            <a:r>
              <a:rPr lang="en-US" altLang="zh-CN" b="1"/>
              <a:t>”</a:t>
            </a:r>
            <a:r>
              <a:rPr lang="zh-CN" altLang="zh-CN" b="1"/>
              <a:t>为皇帝年号纪年；</a:t>
            </a:r>
            <a:r>
              <a:rPr lang="en-US" altLang="zh-CN" b="1"/>
              <a:t>“</a:t>
            </a:r>
            <a:r>
              <a:rPr lang="zh-CN" altLang="zh-CN" b="1"/>
              <a:t>丙辰中秋</a:t>
            </a:r>
            <a:r>
              <a:rPr lang="en-US" altLang="zh-CN" b="1"/>
              <a:t>”</a:t>
            </a:r>
            <a:r>
              <a:rPr lang="zh-CN" altLang="zh-CN" b="1"/>
              <a:t>中的</a:t>
            </a:r>
            <a:r>
              <a:rPr lang="en-US" altLang="zh-CN" b="1"/>
              <a:t>“</a:t>
            </a:r>
            <a:r>
              <a:rPr lang="zh-CN" altLang="zh-CN" b="1"/>
              <a:t>丙辰</a:t>
            </a:r>
            <a:r>
              <a:rPr lang="en-US" altLang="zh-CN" b="1"/>
              <a:t>”</a:t>
            </a:r>
            <a:r>
              <a:rPr lang="zh-CN" altLang="zh-CN" b="1"/>
              <a:t>为干支纪年，</a:t>
            </a:r>
            <a:r>
              <a:rPr lang="en-US" altLang="zh-CN" b="1"/>
              <a:t>“</a:t>
            </a:r>
            <a:r>
              <a:rPr lang="zh-CN" altLang="zh-CN" b="1"/>
              <a:t>丙</a:t>
            </a:r>
            <a:r>
              <a:rPr lang="en-US" altLang="zh-CN" b="1"/>
              <a:t>”</a:t>
            </a:r>
            <a:r>
              <a:rPr lang="zh-CN" altLang="zh-CN" b="1"/>
              <a:t>属于天干，</a:t>
            </a:r>
            <a:r>
              <a:rPr lang="en-US" altLang="zh-CN" b="1"/>
              <a:t>“</a:t>
            </a:r>
            <a:r>
              <a:rPr lang="zh-CN" altLang="zh-CN" b="1"/>
              <a:t>辰</a:t>
            </a:r>
            <a:r>
              <a:rPr lang="en-US" altLang="zh-CN" b="1"/>
              <a:t>”</a:t>
            </a:r>
            <a:r>
              <a:rPr lang="zh-CN" altLang="zh-CN" b="1"/>
              <a:t>属地支。</a:t>
            </a:r>
          </a:p>
          <a:p>
            <a:r>
              <a:rPr lang="en-US" altLang="zh-CN" b="1"/>
              <a:t>C.</a:t>
            </a:r>
            <a:r>
              <a:rPr lang="zh-CN" altLang="zh-CN" b="1"/>
              <a:t>文言文中有很多表示年龄的词语，</a:t>
            </a:r>
            <a:r>
              <a:rPr lang="en-US" altLang="zh-CN" b="1"/>
              <a:t>“</a:t>
            </a:r>
            <a:r>
              <a:rPr lang="zh-CN" altLang="zh-CN" b="1"/>
              <a:t>垂髫</a:t>
            </a:r>
            <a:r>
              <a:rPr lang="en-US" altLang="zh-CN" b="1"/>
              <a:t>”“</a:t>
            </a:r>
            <a:r>
              <a:rPr lang="zh-CN" altLang="zh-CN" b="1"/>
              <a:t>加冠</a:t>
            </a:r>
            <a:r>
              <a:rPr lang="en-US" altLang="zh-CN" b="1"/>
              <a:t>”“</a:t>
            </a:r>
            <a:r>
              <a:rPr lang="zh-CN" altLang="zh-CN" b="1"/>
              <a:t>不惑</a:t>
            </a:r>
            <a:r>
              <a:rPr lang="en-US" altLang="zh-CN" b="1"/>
              <a:t>”“</a:t>
            </a:r>
            <a:r>
              <a:rPr lang="zh-CN" altLang="zh-CN" b="1"/>
              <a:t>始龀</a:t>
            </a:r>
            <a:r>
              <a:rPr lang="en-US" altLang="zh-CN" b="1"/>
              <a:t>”“</a:t>
            </a:r>
            <a:r>
              <a:rPr lang="zh-CN" altLang="zh-CN" b="1"/>
              <a:t>耳顺</a:t>
            </a:r>
            <a:r>
              <a:rPr lang="en-US" altLang="zh-CN" b="1"/>
              <a:t>”</a:t>
            </a:r>
            <a:r>
              <a:rPr lang="zh-CN" altLang="zh-CN" b="1"/>
              <a:t>五个词语在这里的顺序，是按它们所表示的年龄由小到大排列的。</a:t>
            </a:r>
          </a:p>
          <a:p>
            <a:r>
              <a:rPr lang="en-US" altLang="zh-CN" b="1"/>
              <a:t>D.</a:t>
            </a:r>
            <a:r>
              <a:rPr lang="zh-CN" altLang="zh-CN" b="1"/>
              <a:t>律诗通常每首八句，也有十句以上的。绝句每首四句，分为首联、颔联、颈联、尾联。律师、绝句每句五个字或七个字，称为五言或七言。</a:t>
            </a:r>
          </a:p>
          <a:p>
            <a:r>
              <a:rPr lang="en-US" altLang="zh-CN" sz="3300" b="1">
                <a:solidFill>
                  <a:srgbClr val="FF0000"/>
                </a:solidFill>
              </a:rPr>
              <a:t> </a:t>
            </a:r>
            <a:r>
              <a:rPr lang="en-US" altLang="zh-CN" sz="3300" b="1" smtClean="0">
                <a:solidFill>
                  <a:srgbClr val="FF0000"/>
                </a:solidFill>
              </a:rPr>
              <a:t>6</a:t>
            </a:r>
            <a:r>
              <a:rPr lang="en-US" altLang="zh-CN" sz="3300" b="1">
                <a:solidFill>
                  <a:srgbClr val="FF0000"/>
                </a:solidFill>
              </a:rPr>
              <a:t>. B </a:t>
            </a:r>
            <a:r>
              <a:rPr lang="zh-CN" altLang="zh-CN" sz="3300" b="1">
                <a:solidFill>
                  <a:srgbClr val="FF0000"/>
                </a:solidFill>
              </a:rPr>
              <a:t>（</a:t>
            </a:r>
            <a:r>
              <a:rPr lang="en-US" altLang="zh-CN" sz="3300" b="1">
                <a:solidFill>
                  <a:srgbClr val="FF0000"/>
                </a:solidFill>
              </a:rPr>
              <a:t>A“</a:t>
            </a:r>
            <a:r>
              <a:rPr lang="zh-CN" altLang="zh-CN" sz="3300" b="1">
                <a:solidFill>
                  <a:srgbClr val="FF0000"/>
                </a:solidFill>
              </a:rPr>
              <a:t>三顾臣于草庐之中</a:t>
            </a:r>
            <a:r>
              <a:rPr lang="en-US" altLang="zh-CN" sz="3300" b="1">
                <a:solidFill>
                  <a:srgbClr val="FF0000"/>
                </a:solidFill>
              </a:rPr>
              <a:t>”“</a:t>
            </a:r>
            <a:r>
              <a:rPr lang="zh-CN" altLang="zh-CN" sz="3300" b="1">
                <a:solidFill>
                  <a:srgbClr val="FF0000"/>
                </a:solidFill>
              </a:rPr>
              <a:t>风休住，蓬舟吹取三山去</a:t>
            </a:r>
            <a:r>
              <a:rPr lang="en-US" altLang="zh-CN" sz="3300" b="1">
                <a:solidFill>
                  <a:srgbClr val="FF0000"/>
                </a:solidFill>
              </a:rPr>
              <a:t>”</a:t>
            </a:r>
            <a:r>
              <a:rPr lang="zh-CN" altLang="zh-CN" sz="3300" b="1">
                <a:solidFill>
                  <a:srgbClr val="FF0000"/>
                </a:solidFill>
              </a:rPr>
              <a:t>中的</a:t>
            </a:r>
            <a:r>
              <a:rPr lang="en-US" altLang="zh-CN" sz="3300" b="1">
                <a:solidFill>
                  <a:srgbClr val="FF0000"/>
                </a:solidFill>
              </a:rPr>
              <a:t>“</a:t>
            </a:r>
            <a:r>
              <a:rPr lang="zh-CN" altLang="zh-CN" sz="3300" b="1">
                <a:solidFill>
                  <a:srgbClr val="FF0000"/>
                </a:solidFill>
              </a:rPr>
              <a:t>三</a:t>
            </a:r>
            <a:r>
              <a:rPr lang="en-US" altLang="zh-CN" sz="3300" b="1">
                <a:solidFill>
                  <a:srgbClr val="FF0000"/>
                </a:solidFill>
              </a:rPr>
              <a:t>”</a:t>
            </a:r>
            <a:r>
              <a:rPr lang="zh-CN" altLang="zh-CN" sz="3300" b="1">
                <a:solidFill>
                  <a:srgbClr val="FF0000"/>
                </a:solidFill>
              </a:rPr>
              <a:t>都是确指。</a:t>
            </a:r>
            <a:r>
              <a:rPr lang="en-US" altLang="zh-CN" sz="3300" b="1">
                <a:solidFill>
                  <a:srgbClr val="FF0000"/>
                </a:solidFill>
              </a:rPr>
              <a:t>“</a:t>
            </a:r>
            <a:r>
              <a:rPr lang="zh-CN" altLang="zh-CN" sz="3300" b="1">
                <a:solidFill>
                  <a:srgbClr val="FF0000"/>
                </a:solidFill>
              </a:rPr>
              <a:t>士别三日，即更刮目相待</a:t>
            </a:r>
            <a:r>
              <a:rPr lang="en-US" altLang="zh-CN" sz="3300" b="1">
                <a:solidFill>
                  <a:srgbClr val="FF0000"/>
                </a:solidFill>
              </a:rPr>
              <a:t>”</a:t>
            </a:r>
            <a:r>
              <a:rPr lang="zh-CN" altLang="zh-CN" sz="3300" b="1">
                <a:solidFill>
                  <a:srgbClr val="FF0000"/>
                </a:solidFill>
              </a:rPr>
              <a:t>中</a:t>
            </a:r>
            <a:r>
              <a:rPr lang="en-US" altLang="zh-CN" sz="3300" b="1">
                <a:solidFill>
                  <a:srgbClr val="FF0000"/>
                </a:solidFill>
              </a:rPr>
              <a:t>“</a:t>
            </a:r>
            <a:r>
              <a:rPr lang="zh-CN" altLang="zh-CN" sz="3300" b="1">
                <a:solidFill>
                  <a:srgbClr val="FF0000"/>
                </a:solidFill>
              </a:rPr>
              <a:t>三</a:t>
            </a:r>
            <a:r>
              <a:rPr lang="en-US" altLang="zh-CN" sz="3300" b="1">
                <a:solidFill>
                  <a:srgbClr val="FF0000"/>
                </a:solidFill>
              </a:rPr>
              <a:t>”</a:t>
            </a:r>
            <a:r>
              <a:rPr lang="zh-CN" altLang="zh-CN" sz="3300" b="1">
                <a:solidFill>
                  <a:srgbClr val="FF0000"/>
                </a:solidFill>
              </a:rPr>
              <a:t>是泛指；</a:t>
            </a:r>
            <a:r>
              <a:rPr lang="en-US" altLang="zh-CN" sz="3300" b="1">
                <a:solidFill>
                  <a:srgbClr val="FF0000"/>
                </a:solidFill>
              </a:rPr>
              <a:t>C</a:t>
            </a:r>
            <a:r>
              <a:rPr lang="zh-CN" altLang="zh-CN" sz="3300" b="1">
                <a:solidFill>
                  <a:srgbClr val="FF0000"/>
                </a:solidFill>
              </a:rPr>
              <a:t>垂髫，垂下来的头发，用来指小孩；始龀，刚刚换牙，指七八岁。加冠，男子满</a:t>
            </a:r>
            <a:r>
              <a:rPr lang="en-US" altLang="zh-CN" sz="3300" b="1">
                <a:solidFill>
                  <a:srgbClr val="FF0000"/>
                </a:solidFill>
              </a:rPr>
              <a:t>20</a:t>
            </a:r>
            <a:r>
              <a:rPr lang="zh-CN" altLang="zh-CN" sz="3300" b="1">
                <a:solidFill>
                  <a:srgbClr val="FF0000"/>
                </a:solidFill>
              </a:rPr>
              <a:t>岁。不惑，</a:t>
            </a:r>
            <a:r>
              <a:rPr lang="en-US" altLang="zh-CN" sz="3300" b="1">
                <a:solidFill>
                  <a:srgbClr val="FF0000"/>
                </a:solidFill>
              </a:rPr>
              <a:t>40</a:t>
            </a:r>
            <a:r>
              <a:rPr lang="zh-CN" altLang="zh-CN" sz="3300" b="1">
                <a:solidFill>
                  <a:srgbClr val="FF0000"/>
                </a:solidFill>
              </a:rPr>
              <a:t>岁。耳顺，</a:t>
            </a:r>
            <a:r>
              <a:rPr lang="en-US" altLang="zh-CN" sz="3300" b="1">
                <a:solidFill>
                  <a:srgbClr val="FF0000"/>
                </a:solidFill>
              </a:rPr>
              <a:t>60</a:t>
            </a:r>
            <a:r>
              <a:rPr lang="zh-CN" altLang="zh-CN" sz="3300" b="1">
                <a:solidFill>
                  <a:srgbClr val="FF0000"/>
                </a:solidFill>
              </a:rPr>
              <a:t>岁。</a:t>
            </a:r>
            <a:r>
              <a:rPr lang="en-US" altLang="zh-CN" sz="3300" b="1">
                <a:solidFill>
                  <a:srgbClr val="FF0000"/>
                </a:solidFill>
              </a:rPr>
              <a:t>D</a:t>
            </a:r>
            <a:r>
              <a:rPr lang="zh-CN" altLang="zh-CN" sz="3300" b="1">
                <a:solidFill>
                  <a:srgbClr val="FF0000"/>
                </a:solidFill>
              </a:rPr>
              <a:t>律诗每首八句，共四联，分为首联、颔联、颈联、尾联</a:t>
            </a:r>
            <a:r>
              <a:rPr lang="zh-CN" altLang="zh-CN" sz="3300" b="1" smtClean="0">
                <a:solidFill>
                  <a:srgbClr val="FF0000"/>
                </a:solidFill>
              </a:rPr>
              <a:t>。</a:t>
            </a:r>
            <a:endParaRPr lang="zh-CN" altLang="zh-CN" sz="33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r>
              <a:rPr lang="en-US" altLang="zh-CN" b="1" smtClean="0"/>
              <a:t>21.</a:t>
            </a:r>
            <a:r>
              <a:rPr lang="zh-CN" altLang="zh-CN" b="1"/>
              <a:t>下面有关文化知识表述</a:t>
            </a:r>
            <a:r>
              <a:rPr lang="zh-CN" altLang="zh-CN" b="1" u="sng"/>
              <a:t>不正确</a:t>
            </a:r>
            <a:r>
              <a:rPr lang="zh-CN" altLang="zh-CN" b="1"/>
              <a:t>的一项是（</a:t>
            </a:r>
            <a:r>
              <a:rPr lang="en-US" altLang="zh-CN" b="1"/>
              <a:t>2</a:t>
            </a:r>
            <a:r>
              <a:rPr lang="zh-CN" altLang="zh-CN" b="1"/>
              <a:t>分）</a:t>
            </a:r>
          </a:p>
          <a:p>
            <a:r>
              <a:rPr lang="en-US" altLang="zh-CN" b="1"/>
              <a:t>A.“</a:t>
            </a:r>
            <a:r>
              <a:rPr lang="zh-CN" altLang="zh-CN" b="1"/>
              <a:t>木兰不用</a:t>
            </a:r>
            <a:r>
              <a:rPr lang="zh-CN" altLang="zh-CN" b="1" u="sng"/>
              <a:t>尚书郎</a:t>
            </a:r>
            <a:r>
              <a:rPr lang="en-US" altLang="zh-CN" b="1"/>
              <a:t>”“</a:t>
            </a:r>
            <a:r>
              <a:rPr lang="zh-CN" altLang="zh-CN" b="1" u="sng"/>
              <a:t>侍中</a:t>
            </a:r>
            <a:r>
              <a:rPr lang="zh-CN" altLang="zh-CN" b="1"/>
              <a:t>、</a:t>
            </a:r>
            <a:r>
              <a:rPr lang="zh-CN" altLang="zh-CN" b="1" u="sng"/>
              <a:t>侍郎</a:t>
            </a:r>
            <a:r>
              <a:rPr lang="zh-CN" altLang="zh-CN" b="1"/>
              <a:t>郭攸之、费祎、董允等</a:t>
            </a:r>
            <a:r>
              <a:rPr lang="en-US" altLang="zh-CN" b="1"/>
              <a:t>”“</a:t>
            </a:r>
            <a:r>
              <a:rPr lang="zh-CN" altLang="zh-CN" b="1" u="sng"/>
              <a:t>醉翁</a:t>
            </a:r>
            <a:r>
              <a:rPr lang="zh-CN" altLang="zh-CN" b="1"/>
              <a:t>之意不在酒</a:t>
            </a:r>
            <a:r>
              <a:rPr lang="en-US" altLang="zh-CN" b="1"/>
              <a:t>”</a:t>
            </a:r>
            <a:r>
              <a:rPr lang="zh-CN" altLang="zh-CN" b="1"/>
              <a:t>中，尚书郎、侍中、侍郎、醉翁都是古代的官职名称。</a:t>
            </a:r>
          </a:p>
          <a:p>
            <a:r>
              <a:rPr lang="en-US" altLang="zh-CN" b="1"/>
              <a:t>B.“</a:t>
            </a:r>
            <a:r>
              <a:rPr lang="zh-CN" altLang="zh-CN" b="1" u="sng"/>
              <a:t>尊君</a:t>
            </a:r>
            <a:r>
              <a:rPr lang="zh-CN" altLang="zh-CN" b="1"/>
              <a:t>在不？</a:t>
            </a:r>
            <a:r>
              <a:rPr lang="en-US" altLang="zh-CN" b="1"/>
              <a:t>”“</a:t>
            </a:r>
            <a:r>
              <a:rPr lang="zh-CN" altLang="zh-CN" b="1"/>
              <a:t>君与</a:t>
            </a:r>
            <a:r>
              <a:rPr lang="zh-CN" altLang="zh-CN" b="1" u="sng"/>
              <a:t>家君</a:t>
            </a:r>
            <a:r>
              <a:rPr lang="zh-CN" altLang="zh-CN" b="1"/>
              <a:t>期日中</a:t>
            </a:r>
            <a:r>
              <a:rPr lang="en-US" altLang="zh-CN" b="1"/>
              <a:t>”</a:t>
            </a:r>
            <a:r>
              <a:rPr lang="zh-CN" altLang="zh-CN" b="1"/>
              <a:t>两句中，</a:t>
            </a:r>
            <a:r>
              <a:rPr lang="en-US" altLang="zh-CN" b="1"/>
              <a:t>“</a:t>
            </a:r>
            <a:r>
              <a:rPr lang="zh-CN" altLang="zh-CN" b="1"/>
              <a:t>尊</a:t>
            </a:r>
            <a:r>
              <a:rPr lang="en-US" altLang="zh-CN" b="1"/>
              <a:t>”</a:t>
            </a:r>
            <a:r>
              <a:rPr lang="zh-CN" altLang="zh-CN" b="1"/>
              <a:t>和</a:t>
            </a:r>
            <a:r>
              <a:rPr lang="en-US" altLang="zh-CN" b="1"/>
              <a:t>“</a:t>
            </a:r>
            <a:r>
              <a:rPr lang="zh-CN" altLang="zh-CN" b="1"/>
              <a:t>家</a:t>
            </a:r>
            <a:r>
              <a:rPr lang="en-US" altLang="zh-CN" b="1"/>
              <a:t>”</a:t>
            </a:r>
            <a:r>
              <a:rPr lang="zh-CN" altLang="zh-CN" b="1"/>
              <a:t>分别是敬辞和谦辞，</a:t>
            </a:r>
            <a:r>
              <a:rPr lang="en-US" altLang="zh-CN" b="1"/>
              <a:t>“</a:t>
            </a:r>
            <a:r>
              <a:rPr lang="zh-CN" altLang="zh-CN" b="1"/>
              <a:t>尊君</a:t>
            </a:r>
            <a:r>
              <a:rPr lang="en-US" altLang="zh-CN" b="1"/>
              <a:t>”</a:t>
            </a:r>
            <a:r>
              <a:rPr lang="zh-CN" altLang="zh-CN" b="1"/>
              <a:t>是尊称对方的父亲，</a:t>
            </a:r>
            <a:r>
              <a:rPr lang="en-US" altLang="zh-CN" b="1"/>
              <a:t>“</a:t>
            </a:r>
            <a:r>
              <a:rPr lang="zh-CN" altLang="zh-CN" b="1"/>
              <a:t>家君</a:t>
            </a:r>
            <a:r>
              <a:rPr lang="en-US" altLang="zh-CN" b="1"/>
              <a:t>”</a:t>
            </a:r>
            <a:r>
              <a:rPr lang="zh-CN" altLang="zh-CN" b="1"/>
              <a:t>是谦称自己的父亲。</a:t>
            </a:r>
          </a:p>
          <a:p>
            <a:r>
              <a:rPr lang="en-US" altLang="zh-CN" b="1"/>
              <a:t>C.“</a:t>
            </a:r>
            <a:r>
              <a:rPr lang="zh-CN" altLang="zh-CN" b="1"/>
              <a:t>既</a:t>
            </a:r>
            <a:r>
              <a:rPr lang="zh-CN" altLang="zh-CN" b="1" u="sng"/>
              <a:t>加冠</a:t>
            </a:r>
            <a:r>
              <a:rPr lang="zh-CN" altLang="zh-CN" b="1"/>
              <a:t>，益慕圣贤之道</a:t>
            </a:r>
            <a:r>
              <a:rPr lang="en-US" altLang="zh-CN" b="1"/>
              <a:t>”“</a:t>
            </a:r>
            <a:r>
              <a:rPr lang="zh-CN" altLang="zh-CN" b="1"/>
              <a:t>今虽</a:t>
            </a:r>
            <a:r>
              <a:rPr lang="zh-CN" altLang="zh-CN" b="1" u="sng"/>
              <a:t>耄老</a:t>
            </a:r>
            <a:r>
              <a:rPr lang="zh-CN" altLang="zh-CN" b="1"/>
              <a:t>，未有所成</a:t>
            </a:r>
            <a:r>
              <a:rPr lang="en-US" altLang="zh-CN" b="1"/>
              <a:t>”</a:t>
            </a:r>
            <a:r>
              <a:rPr lang="zh-CN" altLang="zh-CN" b="1"/>
              <a:t>中，</a:t>
            </a:r>
            <a:r>
              <a:rPr lang="en-US" altLang="zh-CN" b="1"/>
              <a:t>“</a:t>
            </a:r>
            <a:r>
              <a:rPr lang="zh-CN" altLang="zh-CN" b="1"/>
              <a:t>加冠</a:t>
            </a:r>
            <a:r>
              <a:rPr lang="en-US" altLang="zh-CN" b="1"/>
              <a:t>”</a:t>
            </a:r>
            <a:r>
              <a:rPr lang="zh-CN" altLang="zh-CN" b="1"/>
              <a:t>表示年已二十；</a:t>
            </a:r>
            <a:r>
              <a:rPr lang="en-US" altLang="zh-CN" b="1"/>
              <a:t>“</a:t>
            </a:r>
            <a:r>
              <a:rPr lang="zh-CN" altLang="zh-CN" b="1"/>
              <a:t>耄老</a:t>
            </a:r>
            <a:r>
              <a:rPr lang="en-US" altLang="zh-CN" b="1"/>
              <a:t>”</a:t>
            </a:r>
            <a:r>
              <a:rPr lang="zh-CN" altLang="zh-CN" b="1"/>
              <a:t>，指年老，八十九十曰耄。</a:t>
            </a:r>
            <a:r>
              <a:rPr lang="en-US" altLang="zh-CN" b="1"/>
              <a:t> </a:t>
            </a:r>
            <a:endParaRPr lang="zh-CN" altLang="zh-CN" b="1"/>
          </a:p>
          <a:p>
            <a:r>
              <a:rPr lang="en-US" altLang="zh-CN" b="1"/>
              <a:t>D.“</a:t>
            </a:r>
            <a:r>
              <a:rPr lang="zh-CN" altLang="zh-CN" b="1"/>
              <a:t>中军置酒饮归客，</a:t>
            </a:r>
            <a:r>
              <a:rPr lang="zh-CN" altLang="zh-CN" b="1" u="sng"/>
              <a:t>胡琴琵琶</a:t>
            </a:r>
            <a:r>
              <a:rPr lang="zh-CN" altLang="zh-CN" b="1"/>
              <a:t>与</a:t>
            </a:r>
            <a:r>
              <a:rPr lang="zh-CN" altLang="zh-CN" b="1" u="sng"/>
              <a:t>羌笛</a:t>
            </a:r>
            <a:r>
              <a:rPr lang="en-US" altLang="zh-CN" b="1"/>
              <a:t>”“</a:t>
            </a:r>
            <a:r>
              <a:rPr lang="zh-CN" altLang="zh-CN" b="1"/>
              <a:t>谁家</a:t>
            </a:r>
            <a:r>
              <a:rPr lang="zh-CN" altLang="zh-CN" b="1" u="sng"/>
              <a:t>玉笛</a:t>
            </a:r>
            <a:r>
              <a:rPr lang="zh-CN" altLang="zh-CN" b="1"/>
              <a:t>暗飞声</a:t>
            </a:r>
            <a:r>
              <a:rPr lang="en-US" altLang="zh-CN" b="1"/>
              <a:t>,</a:t>
            </a:r>
            <a:r>
              <a:rPr lang="zh-CN" altLang="zh-CN" b="1"/>
              <a:t>散入春风满洛城</a:t>
            </a:r>
            <a:r>
              <a:rPr lang="en-US" altLang="zh-CN" b="1"/>
              <a:t>”</a:t>
            </a:r>
            <a:r>
              <a:rPr lang="zh-CN" altLang="zh-CN" b="1"/>
              <a:t>中，胡琴、琵琶、羌笛、玉笛都是古代的一种乐器。</a:t>
            </a:r>
          </a:p>
          <a:p>
            <a:r>
              <a:rPr lang="en-US" altLang="zh-CN" sz="4000" b="1" smtClean="0">
                <a:solidFill>
                  <a:srgbClr val="FF0000"/>
                </a:solidFill>
              </a:rPr>
              <a:t>                                         3</a:t>
            </a:r>
            <a:r>
              <a:rPr lang="en-US" altLang="zh-CN" sz="4000" b="1">
                <a:solidFill>
                  <a:srgbClr val="FF0000"/>
                </a:solidFill>
              </a:rPr>
              <a:t>. A</a:t>
            </a:r>
            <a:r>
              <a:rPr lang="en-US" altLang="zh-CN" b="1"/>
              <a:t>   </a:t>
            </a:r>
            <a:endParaRPr lang="zh-CN" altLang="zh-CN" b="1"/>
          </a:p>
          <a:p>
            <a:r>
              <a:rPr lang="en-US" altLang="zh-CN" b="1" smtClean="0"/>
              <a:t>4</a:t>
            </a:r>
            <a:r>
              <a:rPr lang="en-US" altLang="zh-CN" b="1"/>
              <a:t>.</a:t>
            </a:r>
            <a:r>
              <a:rPr lang="zh-CN" altLang="zh-CN" b="1"/>
              <a:t>下列说法或判断错误的一项是（</a:t>
            </a:r>
            <a:r>
              <a:rPr lang="en-US" altLang="zh-CN" b="1"/>
              <a:t>   </a:t>
            </a:r>
            <a:r>
              <a:rPr lang="zh-CN" altLang="zh-CN" b="1"/>
              <a:t>）（</a:t>
            </a:r>
            <a:r>
              <a:rPr lang="en-US" altLang="zh-CN" b="1"/>
              <a:t>3</a:t>
            </a:r>
            <a:r>
              <a:rPr lang="zh-CN" altLang="zh-CN" b="1"/>
              <a:t>分）</a:t>
            </a:r>
          </a:p>
          <a:p>
            <a:r>
              <a:rPr lang="en-US" altLang="zh-CN" b="1"/>
              <a:t>A.</a:t>
            </a:r>
            <a:r>
              <a:rPr lang="zh-CN" altLang="zh-CN" b="1"/>
              <a:t>雨果是法国浪漫主义作家，他的许多作品深刻地反映了社会现实。他的代表作品有小说《巴黎圣母院》《悲惨世界》《九三年》等。</a:t>
            </a:r>
          </a:p>
          <a:p>
            <a:r>
              <a:rPr lang="en-US" altLang="zh-CN" b="1"/>
              <a:t>B.</a:t>
            </a:r>
            <a:r>
              <a:rPr lang="zh-CN" altLang="zh-CN" b="1"/>
              <a:t>水南山北为</a:t>
            </a:r>
            <a:r>
              <a:rPr lang="en-US" altLang="zh-CN" b="1"/>
              <a:t>“</a:t>
            </a:r>
            <a:r>
              <a:rPr lang="zh-CN" altLang="zh-CN" b="1"/>
              <a:t>阳</a:t>
            </a:r>
            <a:r>
              <a:rPr lang="en-US" altLang="zh-CN" b="1"/>
              <a:t>”</a:t>
            </a:r>
            <a:r>
              <a:rPr lang="zh-CN" altLang="zh-CN" b="1"/>
              <a:t>，水北山南为</a:t>
            </a:r>
            <a:r>
              <a:rPr lang="en-US" altLang="zh-CN" b="1"/>
              <a:t>“</a:t>
            </a:r>
            <a:r>
              <a:rPr lang="zh-CN" altLang="zh-CN" b="1"/>
              <a:t>阴</a:t>
            </a:r>
            <a:r>
              <a:rPr lang="en-US" altLang="zh-CN" b="1"/>
              <a:t>”</a:t>
            </a:r>
            <a:r>
              <a:rPr lang="zh-CN" altLang="zh-CN" b="1"/>
              <a:t>，如</a:t>
            </a:r>
            <a:r>
              <a:rPr lang="en-US" altLang="zh-CN" b="1"/>
              <a:t>“</a:t>
            </a:r>
            <a:r>
              <a:rPr lang="zh-CN" altLang="zh-CN" b="1"/>
              <a:t>达于汉阴</a:t>
            </a:r>
            <a:r>
              <a:rPr lang="en-US" altLang="zh-CN" b="1"/>
              <a:t>”</a:t>
            </a:r>
            <a:r>
              <a:rPr lang="zh-CN" altLang="zh-CN" b="1"/>
              <a:t>中的</a:t>
            </a:r>
            <a:r>
              <a:rPr lang="en-US" altLang="zh-CN" b="1"/>
              <a:t>“</a:t>
            </a:r>
            <a:r>
              <a:rPr lang="zh-CN" altLang="zh-CN" b="1"/>
              <a:t>阴</a:t>
            </a:r>
            <a:r>
              <a:rPr lang="en-US" altLang="zh-CN" b="1"/>
              <a:t>”</a:t>
            </a:r>
            <a:r>
              <a:rPr lang="zh-CN" altLang="zh-CN" b="1"/>
              <a:t>就指汉水的北部。</a:t>
            </a:r>
          </a:p>
          <a:p>
            <a:r>
              <a:rPr lang="en-US" altLang="zh-CN" b="1"/>
              <a:t>C.“</a:t>
            </a:r>
            <a:r>
              <a:rPr lang="zh-CN" altLang="zh-CN" b="1"/>
              <a:t>我们共产党人要不忘初心，牢记使命，</a:t>
            </a:r>
            <a:r>
              <a:rPr lang="en-US" altLang="zh-CN" b="1"/>
              <a:t>”xí jìn píng</a:t>
            </a:r>
            <a:r>
              <a:rPr lang="zh-CN" altLang="zh-CN" b="1"/>
              <a:t>总书记曾勉励我们，</a:t>
            </a:r>
            <a:r>
              <a:rPr lang="en-US" altLang="zh-CN" b="1"/>
              <a:t>“</a:t>
            </a:r>
            <a:r>
              <a:rPr lang="zh-CN" altLang="zh-CN" b="1"/>
              <a:t>幸福都是奋斗出来的。</a:t>
            </a:r>
            <a:r>
              <a:rPr lang="en-US" altLang="zh-CN" b="1"/>
              <a:t>”</a:t>
            </a:r>
            <a:r>
              <a:rPr lang="zh-CN" altLang="zh-CN" b="1"/>
              <a:t>（标点符号使用无误）</a:t>
            </a:r>
          </a:p>
          <a:p>
            <a:r>
              <a:rPr lang="en-US" altLang="zh-CN" b="1"/>
              <a:t>D.“</a:t>
            </a:r>
            <a:r>
              <a:rPr lang="zh-CN" altLang="zh-CN" b="1"/>
              <a:t>若使后之学者都墨守前人的旧说，那就没有新问题，没有新发明，一切学术停滞，人类的文化也就不会进步了。</a:t>
            </a:r>
            <a:r>
              <a:rPr lang="en-US" altLang="zh-CN" b="1"/>
              <a:t>”</a:t>
            </a:r>
            <a:r>
              <a:rPr lang="zh-CN" altLang="zh-CN" b="1"/>
              <a:t>（假设复句）</a:t>
            </a:r>
          </a:p>
          <a:p>
            <a:r>
              <a:rPr lang="en-US" altLang="zh-CN" sz="4000" b="1" smtClean="0">
                <a:solidFill>
                  <a:srgbClr val="FF0000"/>
                </a:solidFill>
              </a:rPr>
              <a:t>                          4.B</a:t>
            </a:r>
            <a:r>
              <a:rPr lang="zh-CN" altLang="zh-CN" sz="4000" b="1">
                <a:solidFill>
                  <a:srgbClr val="FF0000"/>
                </a:solidFill>
              </a:rPr>
              <a:t>（山南水北为</a:t>
            </a:r>
            <a:r>
              <a:rPr lang="en-US" altLang="zh-CN" sz="4000" b="1">
                <a:solidFill>
                  <a:srgbClr val="FF0000"/>
                </a:solidFill>
              </a:rPr>
              <a:t>“</a:t>
            </a:r>
            <a:r>
              <a:rPr lang="zh-CN" altLang="zh-CN" sz="4000" b="1">
                <a:solidFill>
                  <a:srgbClr val="FF0000"/>
                </a:solidFill>
              </a:rPr>
              <a:t>阳</a:t>
            </a:r>
            <a:r>
              <a:rPr lang="en-US" altLang="zh-CN" sz="4000" b="1">
                <a:solidFill>
                  <a:srgbClr val="FF0000"/>
                </a:solidFill>
              </a:rPr>
              <a:t>”</a:t>
            </a:r>
            <a:r>
              <a:rPr lang="zh-CN" altLang="zh-CN" sz="4000" b="1">
                <a:solidFill>
                  <a:srgbClr val="FF0000"/>
                </a:solidFill>
              </a:rPr>
              <a:t>）</a:t>
            </a:r>
            <a:r>
              <a:rPr lang="en-US" altLang="zh-CN" sz="4000" b="1">
                <a:solidFill>
                  <a:srgbClr val="FF0000"/>
                </a:solidFill>
              </a:rPr>
              <a:t> </a:t>
            </a:r>
            <a:endParaRPr lang="zh-CN" altLang="zh-CN"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r>
              <a:rPr lang="en-US" altLang="zh-CN" b="1" smtClean="0"/>
              <a:t>22.</a:t>
            </a:r>
            <a:r>
              <a:rPr lang="zh-CN" altLang="zh-CN" b="1"/>
              <a:t>下列文化常识，说法不正确的一项是（</a:t>
            </a:r>
            <a:r>
              <a:rPr lang="en-US" altLang="zh-CN" b="1"/>
              <a:t>   </a:t>
            </a:r>
            <a:r>
              <a:rPr lang="zh-CN" altLang="zh-CN" b="1"/>
              <a:t>）</a:t>
            </a:r>
            <a:r>
              <a:rPr lang="en-US" altLang="zh-CN" b="1"/>
              <a:t> </a:t>
            </a:r>
            <a:br>
              <a:rPr lang="en-US" altLang="zh-CN" b="1"/>
            </a:br>
            <a:r>
              <a:rPr lang="en-US" altLang="zh-CN" b="1"/>
              <a:t>A. </a:t>
            </a:r>
            <a:r>
              <a:rPr lang="zh-CN" altLang="zh-CN" b="1"/>
              <a:t>话剧《屈原》，是郭沫若创作的一部历史剧。第五幕中的独白，通过对</a:t>
            </a:r>
            <a:r>
              <a:rPr lang="en-US" altLang="zh-CN" b="1"/>
              <a:t>“</a:t>
            </a:r>
            <a:r>
              <a:rPr lang="zh-CN" altLang="zh-CN" b="1"/>
              <a:t>风</a:t>
            </a:r>
            <a:r>
              <a:rPr lang="en-US" altLang="zh-CN" b="1"/>
              <a:t>”“</a:t>
            </a:r>
            <a:r>
              <a:rPr lang="zh-CN" altLang="zh-CN" b="1"/>
              <a:t>雷</a:t>
            </a:r>
            <a:r>
              <a:rPr lang="en-US" altLang="zh-CN" b="1"/>
              <a:t>”“</a:t>
            </a:r>
            <a:r>
              <a:rPr lang="zh-CN" altLang="zh-CN" b="1"/>
              <a:t>电</a:t>
            </a:r>
            <a:r>
              <a:rPr lang="en-US" altLang="zh-CN" b="1"/>
              <a:t>”</a:t>
            </a:r>
            <a:r>
              <a:rPr lang="zh-CN" altLang="zh-CN" b="1"/>
              <a:t>等的歌颂，表现了主人公痛恨黑暗向往光明的强烈情绪。</a:t>
            </a:r>
            <a:r>
              <a:rPr lang="en-US" altLang="zh-CN" b="1"/>
              <a:t> </a:t>
            </a:r>
            <a:br>
              <a:rPr lang="en-US" altLang="zh-CN" b="1"/>
            </a:br>
            <a:r>
              <a:rPr lang="en-US" altLang="zh-CN" b="1"/>
              <a:t>B. </a:t>
            </a:r>
            <a:r>
              <a:rPr lang="zh-CN" altLang="zh-CN" b="1"/>
              <a:t>从司马迁的《史记》到《明史》，共二十四部纪传体史书。在清朝被钦定为正史，但梁启超说</a:t>
            </a:r>
            <a:r>
              <a:rPr lang="en-US" altLang="zh-CN" b="1"/>
              <a:t>“</a:t>
            </a:r>
            <a:r>
              <a:rPr lang="zh-CN" altLang="zh-CN" b="1"/>
              <a:t>二十四史非史也，二十四姓之家谱而已</a:t>
            </a:r>
            <a:r>
              <a:rPr lang="en-US" altLang="zh-CN" b="1"/>
              <a:t>”</a:t>
            </a:r>
            <a:r>
              <a:rPr lang="zh-CN" altLang="zh-CN" b="1"/>
              <a:t>。</a:t>
            </a:r>
            <a:r>
              <a:rPr lang="en-US" altLang="zh-CN" b="1"/>
              <a:t> </a:t>
            </a:r>
            <a:br>
              <a:rPr lang="en-US" altLang="zh-CN" b="1"/>
            </a:br>
            <a:r>
              <a:rPr lang="en-US" altLang="zh-CN" b="1"/>
              <a:t>C. </a:t>
            </a:r>
            <a:r>
              <a:rPr lang="zh-CN" altLang="zh-CN" b="1"/>
              <a:t>冰心，原名谢婉莹，福建长乐人，著名作家，诗人。她的散文《荷叶</a:t>
            </a:r>
            <a:r>
              <a:rPr lang="en-US" altLang="zh-CN" b="1"/>
              <a:t>·</a:t>
            </a:r>
            <a:r>
              <a:rPr lang="zh-CN" altLang="zh-CN" b="1"/>
              <a:t>母亲》，用红莲比喻自己，借遮盖大雨的荷叶比喻母亲，赞颂伟大的母爱。</a:t>
            </a:r>
            <a:r>
              <a:rPr lang="en-US" altLang="zh-CN" b="1"/>
              <a:t> </a:t>
            </a:r>
            <a:br>
              <a:rPr lang="en-US" altLang="zh-CN" b="1"/>
            </a:br>
            <a:r>
              <a:rPr lang="en-US" altLang="zh-CN" b="1"/>
              <a:t>D. </a:t>
            </a:r>
            <a:r>
              <a:rPr lang="zh-CN" altLang="zh-CN" b="1"/>
              <a:t>并列短语由两个或两个以上的名词，代词、动词或形容词组成，词和词之间是并列关系，可以直接组合，也可靠连词放在中间来组合。</a:t>
            </a:r>
            <a:r>
              <a:rPr lang="en-US" altLang="zh-CN" b="1"/>
              <a:t> </a:t>
            </a:r>
            <a:endParaRPr lang="zh-CN" altLang="zh-CN" b="1"/>
          </a:p>
          <a:p>
            <a:r>
              <a:rPr lang="zh-CN" altLang="zh-CN" sz="3400" b="1" smtClean="0">
                <a:solidFill>
                  <a:srgbClr val="FF0000"/>
                </a:solidFill>
              </a:rPr>
              <a:t>【答案】</a:t>
            </a:r>
            <a:r>
              <a:rPr lang="en-US" altLang="zh-CN" sz="3400" b="1">
                <a:solidFill>
                  <a:srgbClr val="FF0000"/>
                </a:solidFill>
              </a:rPr>
              <a:t>C </a:t>
            </a:r>
            <a:r>
              <a:rPr lang="zh-CN" altLang="zh-CN" sz="3400" b="1" smtClean="0">
                <a:solidFill>
                  <a:srgbClr val="FF0000"/>
                </a:solidFill>
              </a:rPr>
              <a:t>《</a:t>
            </a:r>
            <a:r>
              <a:rPr lang="zh-CN" altLang="zh-CN" sz="3400" b="1">
                <a:solidFill>
                  <a:srgbClr val="FF0000"/>
                </a:solidFill>
              </a:rPr>
              <a:t>荷叶</a:t>
            </a:r>
            <a:r>
              <a:rPr lang="en-US" altLang="zh-CN" sz="3400" b="1">
                <a:solidFill>
                  <a:srgbClr val="FF0000"/>
                </a:solidFill>
              </a:rPr>
              <a:t>·</a:t>
            </a:r>
            <a:r>
              <a:rPr lang="zh-CN" altLang="zh-CN" sz="3400" b="1">
                <a:solidFill>
                  <a:srgbClr val="FF0000"/>
                </a:solidFill>
              </a:rPr>
              <a:t>母亲》是散文诗。故选</a:t>
            </a:r>
            <a:r>
              <a:rPr lang="en-US" altLang="zh-CN" sz="3400" b="1">
                <a:solidFill>
                  <a:srgbClr val="FF0000"/>
                </a:solidFill>
              </a:rPr>
              <a:t>C</a:t>
            </a:r>
            <a:r>
              <a:rPr lang="zh-CN" altLang="zh-CN" sz="3400" b="1">
                <a:solidFill>
                  <a:srgbClr val="FF0000"/>
                </a:solidFill>
              </a:rPr>
              <a:t>。</a:t>
            </a:r>
            <a:r>
              <a:rPr lang="en-US" altLang="zh-CN" sz="3400" b="1">
                <a:solidFill>
                  <a:srgbClr val="FF0000"/>
                </a:solidFill>
              </a:rPr>
              <a:t> </a:t>
            </a:r>
            <a:endParaRPr lang="zh-CN" altLang="zh-CN" sz="3400" b="1">
              <a:solidFill>
                <a:srgbClr val="FF0000"/>
              </a:solidFill>
            </a:endParaRPr>
          </a:p>
          <a:p>
            <a:r>
              <a:rPr lang="en-US" altLang="zh-CN" b="1" smtClean="0"/>
              <a:t>6</a:t>
            </a:r>
            <a:r>
              <a:rPr lang="zh-CN" altLang="zh-CN" b="1"/>
              <a:t>．下列各项中表述错误的一项是（</a:t>
            </a:r>
            <a:r>
              <a:rPr lang="en-US" altLang="zh-CN" b="1"/>
              <a:t>    </a:t>
            </a:r>
            <a:r>
              <a:rPr lang="zh-CN" altLang="zh-CN" b="1"/>
              <a:t>）</a:t>
            </a:r>
            <a:r>
              <a:rPr lang="en-US" altLang="zh-CN" b="1"/>
              <a:t> </a:t>
            </a:r>
            <a:br>
              <a:rPr lang="en-US" altLang="zh-CN" b="1"/>
            </a:br>
            <a:r>
              <a:rPr lang="en-US" altLang="zh-CN" b="1"/>
              <a:t>A</a:t>
            </a:r>
            <a:r>
              <a:rPr lang="zh-CN" altLang="zh-CN" b="1"/>
              <a:t>．消息的正文一般包括导语、主体、背景和结语四部分（后两部分有时暗含在主体中）。剧本中的舞台说明是剧作者根据演出需要，提供给导演和演员的说明性文字。</a:t>
            </a:r>
            <a:r>
              <a:rPr lang="en-US" altLang="zh-CN" b="1"/>
              <a:t> </a:t>
            </a:r>
            <a:br>
              <a:rPr lang="en-US" altLang="zh-CN" b="1"/>
            </a:br>
            <a:r>
              <a:rPr lang="en-US" altLang="zh-CN" b="1"/>
              <a:t>B</a:t>
            </a:r>
            <a:r>
              <a:rPr lang="zh-CN" altLang="zh-CN" b="1"/>
              <a:t>．吴均的《与施从事书》《与顾章书》和《与朱元思书》并称</a:t>
            </a:r>
            <a:r>
              <a:rPr lang="en-US" altLang="zh-CN" b="1"/>
              <a:t>“</a:t>
            </a:r>
            <a:r>
              <a:rPr lang="zh-CN" altLang="zh-CN" b="1"/>
              <a:t>吴均三书</a:t>
            </a:r>
            <a:r>
              <a:rPr lang="en-US" altLang="zh-CN" b="1"/>
              <a:t>”</a:t>
            </a:r>
            <a:r>
              <a:rPr lang="zh-CN" altLang="zh-CN" b="1"/>
              <a:t>，都是描写山水的名篇。</a:t>
            </a:r>
            <a:r>
              <a:rPr lang="en-US" altLang="zh-CN" b="1"/>
              <a:t> </a:t>
            </a:r>
            <a:br>
              <a:rPr lang="en-US" altLang="zh-CN" b="1"/>
            </a:br>
            <a:r>
              <a:rPr lang="en-US" altLang="zh-CN" b="1"/>
              <a:t>C</a:t>
            </a:r>
            <a:r>
              <a:rPr lang="zh-CN" altLang="zh-CN" b="1"/>
              <a:t>．严文井的《永久的生命》先感慨个人生命的短暂，进而歌颂</a:t>
            </a:r>
            <a:r>
              <a:rPr lang="en-US" altLang="zh-CN" b="1"/>
              <a:t>“</a:t>
            </a:r>
            <a:r>
              <a:rPr lang="zh-CN" altLang="zh-CN" b="1"/>
              <a:t>生命自身</a:t>
            </a:r>
            <a:r>
              <a:rPr lang="en-US" altLang="zh-CN" b="1"/>
              <a:t>”</a:t>
            </a:r>
            <a:r>
              <a:rPr lang="zh-CN" altLang="zh-CN" b="1"/>
              <a:t>的神奇和不朽，从悲观中发掘希望，在柔弱中寻觅刚强。</a:t>
            </a:r>
            <a:r>
              <a:rPr lang="en-US" altLang="zh-CN" b="1"/>
              <a:t> </a:t>
            </a:r>
            <a:br>
              <a:rPr lang="en-US" altLang="zh-CN" b="1"/>
            </a:br>
            <a:r>
              <a:rPr lang="en-US" altLang="zh-CN" b="1"/>
              <a:t>D</a:t>
            </a:r>
            <a:r>
              <a:rPr lang="zh-CN" altLang="zh-CN" b="1"/>
              <a:t>．法国作家莫泊桑被称为短篇小说巨匠，我们学过他的小说《变色龙》。</a:t>
            </a:r>
            <a:r>
              <a:rPr lang="en-US" altLang="zh-CN" b="1"/>
              <a:t> </a:t>
            </a:r>
            <a:endParaRPr lang="zh-CN" altLang="zh-CN" b="1"/>
          </a:p>
          <a:p>
            <a:r>
              <a:rPr lang="en-US" altLang="zh-CN" sz="4000" b="1" smtClean="0">
                <a:solidFill>
                  <a:srgbClr val="FF0000"/>
                </a:solidFill>
              </a:rPr>
              <a:t>                                 </a:t>
            </a:r>
            <a:r>
              <a:rPr lang="en-US" altLang="zh-CN" sz="4000" b="1">
                <a:solidFill>
                  <a:srgbClr val="FF0000"/>
                </a:solidFill>
              </a:rPr>
              <a:t> 6</a:t>
            </a:r>
            <a:r>
              <a:rPr lang="zh-CN" altLang="zh-CN" sz="4000" b="1">
                <a:solidFill>
                  <a:srgbClr val="FF0000"/>
                </a:solidFill>
              </a:rPr>
              <a:t>．</a:t>
            </a:r>
            <a:r>
              <a:rPr lang="en-US" altLang="zh-CN" sz="4000" b="1">
                <a:solidFill>
                  <a:srgbClr val="FF0000"/>
                </a:solidFill>
              </a:rPr>
              <a:t>D </a:t>
            </a:r>
            <a:r>
              <a:rPr lang="en-US" altLang="zh-CN" sz="4000" b="1" smtClean="0">
                <a:solidFill>
                  <a:srgbClr val="FF0000"/>
                </a:solidFill>
              </a:rPr>
              <a:t>  </a:t>
            </a:r>
            <a:r>
              <a:rPr lang="zh-CN" altLang="en-US" sz="4000" b="1" smtClean="0">
                <a:solidFill>
                  <a:srgbClr val="FF0000"/>
                </a:solidFill>
              </a:rPr>
              <a:t>变色龙是契的作品</a:t>
            </a:r>
            <a:endParaRPr lang="zh-CN" altLang="zh-CN"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pPr marL="0" indent="0">
              <a:lnSpc>
                <a:spcPct val="120000"/>
              </a:lnSpc>
              <a:spcBef>
                <a:spcPct val="0"/>
              </a:spcBef>
            </a:pPr>
            <a:r>
              <a:rPr lang="en-US" altLang="zh-CN" b="1" smtClean="0"/>
              <a:t>23.</a:t>
            </a:r>
            <a:r>
              <a:rPr lang="zh-CN" altLang="zh-CN" b="1"/>
              <a:t>下列说法有错的一项是（</a:t>
            </a:r>
            <a:r>
              <a:rPr lang="en-US" altLang="zh-CN" b="1"/>
              <a:t>   </a:t>
            </a:r>
            <a:r>
              <a:rPr lang="zh-CN" altLang="zh-CN" b="1"/>
              <a:t>）</a:t>
            </a:r>
          </a:p>
          <a:p>
            <a:pPr marL="0" indent="0">
              <a:lnSpc>
                <a:spcPct val="120000"/>
              </a:lnSpc>
              <a:spcBef>
                <a:spcPct val="0"/>
              </a:spcBef>
            </a:pPr>
            <a:r>
              <a:rPr lang="en-US" altLang="zh-CN" b="1"/>
              <a:t>A. </a:t>
            </a:r>
            <a:r>
              <a:rPr lang="zh-CN" altLang="zh-CN" b="1"/>
              <a:t>《木兰诗》选自《乐府诗集》，是一首叙事诗。它和《孔雀东南飞》并称为</a:t>
            </a:r>
            <a:r>
              <a:rPr lang="en-US" altLang="zh-CN" b="1"/>
              <a:t>“</a:t>
            </a:r>
            <a:r>
              <a:rPr lang="zh-CN" altLang="zh-CN" b="1"/>
              <a:t>乐府双璧</a:t>
            </a:r>
            <a:r>
              <a:rPr lang="en-US" altLang="zh-CN" b="1"/>
              <a:t>”</a:t>
            </a:r>
            <a:r>
              <a:rPr lang="zh-CN" altLang="zh-CN" b="1"/>
              <a:t>。</a:t>
            </a:r>
          </a:p>
          <a:p>
            <a:pPr marL="0" indent="0">
              <a:lnSpc>
                <a:spcPct val="120000"/>
              </a:lnSpc>
              <a:spcBef>
                <a:spcPct val="0"/>
              </a:spcBef>
            </a:pPr>
            <a:r>
              <a:rPr lang="en-US" altLang="zh-CN" b="1"/>
              <a:t>B. </a:t>
            </a:r>
            <a:r>
              <a:rPr lang="zh-CN" altLang="zh-CN" b="1"/>
              <a:t>《社戏》描写</a:t>
            </a:r>
            <a:r>
              <a:rPr lang="en-US" altLang="zh-CN" b="1"/>
              <a:t>“</a:t>
            </a:r>
            <a:r>
              <a:rPr lang="zh-CN" altLang="zh-CN" b="1"/>
              <a:t>我</a:t>
            </a:r>
            <a:r>
              <a:rPr lang="en-US" altLang="zh-CN" b="1"/>
              <a:t>”</a:t>
            </a:r>
            <a:r>
              <a:rPr lang="zh-CN" altLang="zh-CN" b="1"/>
              <a:t>幼时一段看社戏的往事，表现了对童年美好生活的回忆和留恋。</a:t>
            </a:r>
          </a:p>
          <a:p>
            <a:pPr marL="0" indent="0">
              <a:lnSpc>
                <a:spcPct val="120000"/>
              </a:lnSpc>
              <a:spcBef>
                <a:spcPct val="0"/>
              </a:spcBef>
            </a:pPr>
            <a:r>
              <a:rPr lang="en-US" altLang="zh-CN" b="1"/>
              <a:t>C. “</a:t>
            </a:r>
            <a:r>
              <a:rPr lang="zh-CN" altLang="zh-CN" b="1"/>
              <a:t>雄伟壮丽、敬畏生命、阳光灿烂、打量一番</a:t>
            </a:r>
            <a:r>
              <a:rPr lang="en-US" altLang="zh-CN" b="1"/>
              <a:t>”</a:t>
            </a:r>
            <a:r>
              <a:rPr lang="zh-CN" altLang="zh-CN" b="1"/>
              <a:t>是一组结构不同的短语。</a:t>
            </a:r>
          </a:p>
          <a:p>
            <a:pPr marL="0" indent="0">
              <a:lnSpc>
                <a:spcPct val="120000"/>
              </a:lnSpc>
              <a:spcBef>
                <a:spcPct val="0"/>
              </a:spcBef>
            </a:pPr>
            <a:r>
              <a:rPr lang="en-US" altLang="zh-CN" b="1"/>
              <a:t>D. </a:t>
            </a:r>
            <a:r>
              <a:rPr lang="zh-CN" altLang="zh-CN" b="1"/>
              <a:t>古代文化中，常用</a:t>
            </a:r>
            <a:r>
              <a:rPr lang="en-US" altLang="zh-CN" b="1"/>
              <a:t>“</a:t>
            </a:r>
            <a:r>
              <a:rPr lang="zh-CN" altLang="zh-CN" b="1"/>
              <a:t>社稷</a:t>
            </a:r>
            <a:r>
              <a:rPr lang="en-US" altLang="zh-CN" b="1"/>
              <a:t>”</a:t>
            </a:r>
            <a:r>
              <a:rPr lang="zh-CN" altLang="zh-CN" b="1"/>
              <a:t>代指国家，这样的例子还有用</a:t>
            </a:r>
            <a:r>
              <a:rPr lang="en-US" altLang="zh-CN" b="1"/>
              <a:t>“</a:t>
            </a:r>
            <a:r>
              <a:rPr lang="zh-CN" altLang="zh-CN" b="1"/>
              <a:t>桑梓</a:t>
            </a:r>
            <a:r>
              <a:rPr lang="en-US" altLang="zh-CN" b="1"/>
              <a:t>”</a:t>
            </a:r>
            <a:r>
              <a:rPr lang="zh-CN" altLang="zh-CN" b="1"/>
              <a:t>代指乡村，用</a:t>
            </a:r>
            <a:r>
              <a:rPr lang="en-US" altLang="zh-CN" b="1"/>
              <a:t>“</a:t>
            </a:r>
            <a:r>
              <a:rPr lang="zh-CN" altLang="zh-CN" b="1"/>
              <a:t>庙堂</a:t>
            </a:r>
            <a:r>
              <a:rPr lang="en-US" altLang="zh-CN" b="1"/>
              <a:t>”</a:t>
            </a:r>
            <a:r>
              <a:rPr lang="zh-CN" altLang="zh-CN" b="1"/>
              <a:t>代指朝廷，用</a:t>
            </a:r>
            <a:r>
              <a:rPr lang="en-US" altLang="zh-CN" b="1"/>
              <a:t>“</a:t>
            </a:r>
            <a:r>
              <a:rPr lang="zh-CN" altLang="zh-CN" b="1"/>
              <a:t>汗青</a:t>
            </a:r>
            <a:r>
              <a:rPr lang="en-US" altLang="zh-CN" b="1"/>
              <a:t>”</a:t>
            </a:r>
            <a:r>
              <a:rPr lang="zh-CN" altLang="zh-CN" b="1"/>
              <a:t>代指史册。</a:t>
            </a:r>
          </a:p>
          <a:p>
            <a:pPr marL="0" indent="0">
              <a:lnSpc>
                <a:spcPct val="120000"/>
              </a:lnSpc>
              <a:spcBef>
                <a:spcPct val="0"/>
              </a:spcBef>
            </a:pPr>
            <a:r>
              <a:rPr lang="en-US" altLang="zh-CN" sz="3400" b="1">
                <a:solidFill>
                  <a:srgbClr val="FF0000"/>
                </a:solidFill>
              </a:rPr>
              <a:t> D.</a:t>
            </a:r>
            <a:r>
              <a:rPr lang="zh-CN" altLang="zh-CN" sz="3400" b="1">
                <a:solidFill>
                  <a:srgbClr val="FF0000"/>
                </a:solidFill>
              </a:rPr>
              <a:t>有误，</a:t>
            </a:r>
            <a:r>
              <a:rPr lang="en-US" altLang="zh-CN" sz="3400" b="1">
                <a:solidFill>
                  <a:srgbClr val="FF0000"/>
                </a:solidFill>
              </a:rPr>
              <a:t>“</a:t>
            </a:r>
            <a:r>
              <a:rPr lang="zh-CN" altLang="zh-CN" sz="3400" b="1">
                <a:solidFill>
                  <a:srgbClr val="FF0000"/>
                </a:solidFill>
              </a:rPr>
              <a:t>桑梓</a:t>
            </a:r>
            <a:r>
              <a:rPr lang="en-US" altLang="zh-CN" sz="3400" b="1">
                <a:solidFill>
                  <a:srgbClr val="FF0000"/>
                </a:solidFill>
              </a:rPr>
              <a:t>”</a:t>
            </a:r>
            <a:r>
              <a:rPr lang="zh-CN" altLang="zh-CN" sz="3400" b="1">
                <a:solidFill>
                  <a:srgbClr val="FF0000"/>
                </a:solidFill>
              </a:rPr>
              <a:t>是说家乡的桑树和梓树都是父母种的，对它要表示敬意，后人用来代指故乡，不是代指乡村。</a:t>
            </a:r>
          </a:p>
          <a:p>
            <a:pPr marL="0" indent="0">
              <a:lnSpc>
                <a:spcPct val="120000"/>
              </a:lnSpc>
              <a:spcBef>
                <a:spcPct val="0"/>
              </a:spcBef>
            </a:pPr>
            <a:r>
              <a:rPr lang="en-US" altLang="zh-CN" b="1" smtClean="0"/>
              <a:t>5</a:t>
            </a:r>
            <a:r>
              <a:rPr lang="en-US" altLang="zh-CN" b="1"/>
              <a:t>.</a:t>
            </a:r>
            <a:r>
              <a:rPr lang="zh-CN" altLang="zh-CN" b="1"/>
              <a:t>下列关于文学及文化常识的分类，正确的一项是</a:t>
            </a:r>
            <a:r>
              <a:rPr lang="en-US" altLang="zh-CN" b="1"/>
              <a:t>(   )</a:t>
            </a:r>
            <a:endParaRPr lang="zh-CN" altLang="zh-CN" b="1"/>
          </a:p>
          <a:p>
            <a:pPr marL="0" indent="0">
              <a:lnSpc>
                <a:spcPct val="120000"/>
              </a:lnSpc>
              <a:spcBef>
                <a:spcPct val="0"/>
              </a:spcBef>
            </a:pPr>
            <a:r>
              <a:rPr lang="en-US" altLang="zh-CN" b="1"/>
              <a:t>  A.</a:t>
            </a:r>
            <a:r>
              <a:rPr lang="zh-CN" altLang="zh-CN" b="1"/>
              <a:t>唐代： 崔颢</a:t>
            </a:r>
            <a:r>
              <a:rPr lang="en-US" altLang="zh-CN" b="1"/>
              <a:t>           </a:t>
            </a:r>
            <a:r>
              <a:rPr lang="zh-CN" altLang="zh-CN" b="1"/>
              <a:t>白居易</a:t>
            </a:r>
            <a:r>
              <a:rPr lang="en-US" altLang="zh-CN" b="1"/>
              <a:t>        </a:t>
            </a:r>
            <a:r>
              <a:rPr lang="zh-CN" altLang="zh-CN" b="1"/>
              <a:t>龚自珍</a:t>
            </a:r>
            <a:r>
              <a:rPr lang="en-US" altLang="zh-CN" b="1"/>
              <a:t>          </a:t>
            </a:r>
            <a:r>
              <a:rPr lang="zh-CN" altLang="zh-CN" b="1"/>
              <a:t>孟浩然</a:t>
            </a:r>
          </a:p>
          <a:p>
            <a:pPr marL="0" indent="0">
              <a:lnSpc>
                <a:spcPct val="120000"/>
              </a:lnSpc>
              <a:spcBef>
                <a:spcPct val="0"/>
              </a:spcBef>
            </a:pPr>
            <a:r>
              <a:rPr lang="en-US" altLang="zh-CN" b="1"/>
              <a:t>  B.</a:t>
            </a:r>
            <a:r>
              <a:rPr lang="zh-CN" altLang="zh-CN" b="1"/>
              <a:t>寓言：《杞人忧天》</a:t>
            </a:r>
            <a:r>
              <a:rPr lang="en-US" altLang="zh-CN" b="1"/>
              <a:t>  </a:t>
            </a:r>
            <a:r>
              <a:rPr lang="zh-CN" altLang="zh-CN" b="1"/>
              <a:t>《女娲造人》</a:t>
            </a:r>
            <a:r>
              <a:rPr lang="en-US" altLang="zh-CN" b="1"/>
              <a:t>  </a:t>
            </a:r>
            <a:r>
              <a:rPr lang="zh-CN" altLang="zh-CN" b="1"/>
              <a:t>《皇帝的新装》</a:t>
            </a:r>
            <a:r>
              <a:rPr lang="en-US" altLang="zh-CN" b="1"/>
              <a:t>  </a:t>
            </a:r>
            <a:r>
              <a:rPr lang="zh-CN" altLang="zh-CN" b="1"/>
              <a:t>《蚊子和狮子》</a:t>
            </a:r>
          </a:p>
          <a:p>
            <a:pPr marL="0" indent="0">
              <a:lnSpc>
                <a:spcPct val="120000"/>
              </a:lnSpc>
              <a:spcBef>
                <a:spcPct val="0"/>
              </a:spcBef>
            </a:pPr>
            <a:r>
              <a:rPr lang="en-US" altLang="zh-CN" b="1"/>
              <a:t>  C.</a:t>
            </a:r>
            <a:r>
              <a:rPr lang="zh-CN" altLang="zh-CN" b="1"/>
              <a:t>小说：《儒林外史》</a:t>
            </a:r>
            <a:r>
              <a:rPr lang="en-US" altLang="zh-CN" b="1"/>
              <a:t>  </a:t>
            </a:r>
            <a:r>
              <a:rPr lang="zh-CN" altLang="zh-CN" b="1"/>
              <a:t>《简</a:t>
            </a:r>
            <a:r>
              <a:rPr lang="en-US" altLang="zh-CN" b="1"/>
              <a:t>·</a:t>
            </a:r>
            <a:r>
              <a:rPr lang="zh-CN" altLang="zh-CN" b="1"/>
              <a:t>爱》</a:t>
            </a:r>
            <a:r>
              <a:rPr lang="en-US" altLang="zh-CN" b="1"/>
              <a:t>    </a:t>
            </a:r>
            <a:r>
              <a:rPr lang="zh-CN" altLang="zh-CN" b="1"/>
              <a:t>《变色龙》</a:t>
            </a:r>
            <a:r>
              <a:rPr lang="en-US" altLang="zh-CN" b="1"/>
              <a:t>      </a:t>
            </a:r>
            <a:r>
              <a:rPr lang="zh-CN" altLang="zh-CN" b="1"/>
              <a:t>《我的叔叔于勒》</a:t>
            </a:r>
          </a:p>
          <a:p>
            <a:pPr marL="0" indent="0">
              <a:lnSpc>
                <a:spcPct val="120000"/>
              </a:lnSpc>
              <a:spcBef>
                <a:spcPct val="0"/>
              </a:spcBef>
            </a:pPr>
            <a:r>
              <a:rPr lang="en-US" altLang="zh-CN" b="1"/>
              <a:t>  D.</a:t>
            </a:r>
            <a:r>
              <a:rPr lang="zh-CN" altLang="zh-CN" b="1"/>
              <a:t>绝句：《泊秦淮》</a:t>
            </a:r>
            <a:r>
              <a:rPr lang="en-US" altLang="zh-CN" b="1"/>
              <a:t>    </a:t>
            </a:r>
            <a:r>
              <a:rPr lang="zh-CN" altLang="zh-CN" b="1"/>
              <a:t>《夜雨寄北》</a:t>
            </a:r>
            <a:r>
              <a:rPr lang="en-US" altLang="zh-CN" b="1"/>
              <a:t>  </a:t>
            </a:r>
            <a:r>
              <a:rPr lang="zh-CN" altLang="zh-CN" b="1"/>
              <a:t>《次北固山下》</a:t>
            </a:r>
            <a:r>
              <a:rPr lang="en-US" altLang="zh-CN" b="1"/>
              <a:t>  </a:t>
            </a:r>
            <a:r>
              <a:rPr lang="zh-CN" altLang="zh-CN" b="1"/>
              <a:t>《送杜少府之任蜀州》</a:t>
            </a:r>
            <a:r>
              <a:rPr lang="en-US" altLang="zh-CN" b="1"/>
              <a:t> </a:t>
            </a:r>
            <a:endParaRPr lang="zh-CN" altLang="zh-CN" b="1"/>
          </a:p>
          <a:p>
            <a:pPr marL="0" indent="0">
              <a:lnSpc>
                <a:spcPct val="120000"/>
              </a:lnSpc>
              <a:spcBef>
                <a:spcPct val="0"/>
              </a:spcBef>
            </a:pPr>
            <a:r>
              <a:rPr lang="en-US" altLang="zh-CN" sz="4000" b="1" smtClean="0">
                <a:solidFill>
                  <a:srgbClr val="FF0000"/>
                </a:solidFill>
              </a:rPr>
              <a:t>                              5</a:t>
            </a:r>
            <a:r>
              <a:rPr lang="zh-CN" altLang="zh-CN" sz="4000" b="1">
                <a:solidFill>
                  <a:srgbClr val="FF0000"/>
                </a:solidFill>
              </a:rPr>
              <a:t>．</a:t>
            </a:r>
            <a:r>
              <a:rPr lang="en-US" altLang="zh-CN" sz="4000" b="1">
                <a:solidFill>
                  <a:srgbClr val="FF0000"/>
                </a:solidFill>
              </a:rPr>
              <a:t>C</a:t>
            </a:r>
            <a:r>
              <a:rPr lang="zh-CN" altLang="zh-CN" sz="4000" b="1" smtClean="0">
                <a:solidFill>
                  <a:srgbClr val="FF0000"/>
                </a:solidFill>
              </a:rPr>
              <a:t>。</a:t>
            </a:r>
            <a:r>
              <a:rPr lang="en-US" altLang="zh-CN" sz="4000" b="1" smtClean="0">
                <a:solidFill>
                  <a:srgbClr val="FF0000"/>
                </a:solidFill>
              </a:rPr>
              <a:t>   </a:t>
            </a:r>
            <a:r>
              <a:rPr lang="en-US" altLang="zh-CN" sz="2900" b="1" smtClean="0">
                <a:solidFill>
                  <a:srgbClr val="FF0000"/>
                </a:solidFill>
              </a:rPr>
              <a:t> A</a:t>
            </a:r>
            <a:r>
              <a:rPr lang="zh-CN" altLang="en-US" sz="2900" b="1" smtClean="0">
                <a:solidFill>
                  <a:srgbClr val="FF0000"/>
                </a:solidFill>
              </a:rPr>
              <a:t>龚是清代     </a:t>
            </a:r>
            <a:r>
              <a:rPr lang="en-US" altLang="zh-CN" sz="2900" b="1" smtClean="0">
                <a:solidFill>
                  <a:srgbClr val="FF0000"/>
                </a:solidFill>
              </a:rPr>
              <a:t>B </a:t>
            </a:r>
            <a:r>
              <a:rPr lang="zh-CN" altLang="en-US" sz="2900" b="1" smtClean="0">
                <a:solidFill>
                  <a:srgbClr val="FF0000"/>
                </a:solidFill>
              </a:rPr>
              <a:t>女娲是神话   </a:t>
            </a:r>
            <a:r>
              <a:rPr lang="en-US" altLang="zh-CN" sz="2900" b="1" smtClean="0">
                <a:solidFill>
                  <a:srgbClr val="FF0000"/>
                </a:solidFill>
              </a:rPr>
              <a:t>C</a:t>
            </a:r>
            <a:r>
              <a:rPr lang="zh-CN" altLang="en-US" sz="2900" b="1" smtClean="0">
                <a:solidFill>
                  <a:srgbClr val="FF0000"/>
                </a:solidFill>
              </a:rPr>
              <a:t>送五言律诗</a:t>
            </a:r>
            <a:endParaRPr lang="zh-CN" altLang="zh-CN"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47500" lnSpcReduction="20000"/>
          </a:bodyPr>
          <a:lstStyle/>
          <a:p>
            <a:pPr marL="0" indent="0">
              <a:lnSpc>
                <a:spcPct val="120000"/>
              </a:lnSpc>
              <a:spcBef>
                <a:spcPct val="0"/>
              </a:spcBef>
              <a:buNone/>
            </a:pPr>
            <a:r>
              <a:rPr lang="en-US" altLang="zh-CN" sz="3500" b="1" smtClean="0"/>
              <a:t>24</a:t>
            </a:r>
            <a:r>
              <a:rPr lang="en-US" altLang="zh-CN" sz="3500" b="1"/>
              <a:t>.</a:t>
            </a:r>
            <a:r>
              <a:rPr lang="zh-CN" altLang="zh-CN" sz="3500" b="1"/>
              <a:t>下列表述有误的一项是</a:t>
            </a:r>
            <a:r>
              <a:rPr lang="en-US" altLang="zh-CN" sz="3500" b="1"/>
              <a:t>(    </a:t>
            </a:r>
            <a:r>
              <a:rPr lang="zh-CN" altLang="zh-CN" sz="3500" b="1"/>
              <a:t>）</a:t>
            </a:r>
          </a:p>
          <a:p>
            <a:pPr marL="0" indent="0">
              <a:lnSpc>
                <a:spcPct val="120000"/>
              </a:lnSpc>
              <a:spcBef>
                <a:spcPct val="0"/>
              </a:spcBef>
            </a:pPr>
            <a:r>
              <a:rPr lang="en-US" altLang="zh-CN" sz="3500" b="1"/>
              <a:t>A.</a:t>
            </a:r>
            <a:r>
              <a:rPr lang="zh-CN" altLang="zh-CN" sz="3500" b="1"/>
              <a:t>著名诗人艾青重回诗坛之后，诗风发生了很大的变化，作品总是充满</a:t>
            </a:r>
            <a:r>
              <a:rPr lang="en-US" altLang="zh-CN" sz="3500" b="1"/>
              <a:t>“</a:t>
            </a:r>
            <a:r>
              <a:rPr lang="zh-CN" altLang="zh-CN" sz="3500" b="1"/>
              <a:t>土地的忧郁</a:t>
            </a:r>
            <a:r>
              <a:rPr lang="en-US" altLang="zh-CN" sz="3500" b="1"/>
              <a:t>”</a:t>
            </a:r>
            <a:r>
              <a:rPr lang="zh-CN" altLang="zh-CN" sz="3500" b="1"/>
              <a:t>，《我</a:t>
            </a:r>
          </a:p>
          <a:p>
            <a:pPr marL="0" indent="0">
              <a:lnSpc>
                <a:spcPct val="120000"/>
              </a:lnSpc>
              <a:spcBef>
                <a:spcPct val="0"/>
              </a:spcBef>
            </a:pPr>
            <a:r>
              <a:rPr lang="zh-CN" altLang="zh-CN" sz="3500" b="1"/>
              <a:t>爱这土地》就是这一时期的代表作品。</a:t>
            </a:r>
          </a:p>
          <a:p>
            <a:pPr marL="0" indent="0">
              <a:lnSpc>
                <a:spcPct val="120000"/>
              </a:lnSpc>
              <a:spcBef>
                <a:spcPct val="0"/>
              </a:spcBef>
            </a:pPr>
            <a:r>
              <a:rPr lang="en-US" altLang="zh-CN" sz="3500" b="1"/>
              <a:t>B.</a:t>
            </a:r>
            <a:r>
              <a:rPr lang="zh-CN" altLang="zh-CN" sz="3500" b="1"/>
              <a:t>要保证口罩的合格生产，熔喷布质量是重要条件。</a:t>
            </a:r>
            <a:r>
              <a:rPr lang="en-US" altLang="zh-CN" sz="3500" b="1"/>
              <a:t>(“</a:t>
            </a:r>
            <a:r>
              <a:rPr lang="zh-CN" altLang="zh-CN" sz="3500" b="1"/>
              <a:t>质量</a:t>
            </a:r>
            <a:r>
              <a:rPr lang="en-US" altLang="zh-CN" sz="3500" b="1"/>
              <a:t>”</a:t>
            </a:r>
            <a:r>
              <a:rPr lang="zh-CN" altLang="zh-CN" sz="3500" b="1"/>
              <a:t>一词本身包含好与坏两方面，</a:t>
            </a:r>
          </a:p>
          <a:p>
            <a:pPr marL="0" indent="0">
              <a:lnSpc>
                <a:spcPct val="120000"/>
              </a:lnSpc>
              <a:spcBef>
                <a:spcPct val="0"/>
              </a:spcBef>
            </a:pPr>
            <a:r>
              <a:rPr lang="zh-CN" altLang="zh-CN" sz="3500" b="1"/>
              <a:t>句中</a:t>
            </a:r>
            <a:r>
              <a:rPr lang="en-US" altLang="zh-CN" sz="3500" b="1"/>
              <a:t>“</a:t>
            </a:r>
            <a:r>
              <a:rPr lang="zh-CN" altLang="zh-CN" sz="3500" b="1"/>
              <a:t>合格生产</a:t>
            </a:r>
            <a:r>
              <a:rPr lang="en-US" altLang="zh-CN" sz="3500" b="1"/>
              <a:t>”</a:t>
            </a:r>
            <a:r>
              <a:rPr lang="zh-CN" altLang="zh-CN" sz="3500" b="1"/>
              <a:t>与</a:t>
            </a:r>
            <a:r>
              <a:rPr lang="en-US" altLang="zh-CN" sz="3500" b="1"/>
              <a:t>“</a:t>
            </a:r>
            <a:r>
              <a:rPr lang="zh-CN" altLang="zh-CN" sz="3500" b="1"/>
              <a:t>质量</a:t>
            </a:r>
            <a:r>
              <a:rPr lang="en-US" altLang="zh-CN" sz="3500" b="1"/>
              <a:t>”</a:t>
            </a:r>
            <a:r>
              <a:rPr lang="zh-CN" altLang="zh-CN" sz="3500" b="1"/>
              <a:t>犯了一面对两面的语病</a:t>
            </a:r>
            <a:r>
              <a:rPr lang="en-US" altLang="zh-CN" sz="3500" b="1"/>
              <a:t>)</a:t>
            </a:r>
            <a:endParaRPr lang="zh-CN" altLang="zh-CN" sz="3500" b="1"/>
          </a:p>
          <a:p>
            <a:pPr marL="0" indent="0">
              <a:lnSpc>
                <a:spcPct val="120000"/>
              </a:lnSpc>
              <a:spcBef>
                <a:spcPct val="0"/>
              </a:spcBef>
            </a:pPr>
            <a:r>
              <a:rPr lang="en-US" altLang="zh-CN" sz="3500" b="1"/>
              <a:t>C.</a:t>
            </a:r>
            <a:r>
              <a:rPr lang="zh-CN" altLang="zh-CN" sz="3500" b="1"/>
              <a:t>闾，居民聚居处。古代以二十五家为一闾，贫者居住闾左，富者居住闾右，故以</a:t>
            </a:r>
            <a:r>
              <a:rPr lang="en-US" altLang="zh-CN" sz="3500" b="1"/>
              <a:t>“</a:t>
            </a:r>
            <a:r>
              <a:rPr lang="zh-CN" altLang="zh-CN" sz="3500" b="1"/>
              <a:t>闾左</a:t>
            </a:r>
            <a:r>
              <a:rPr lang="en-US" altLang="zh-CN" sz="3500" b="1"/>
              <a:t>”</a:t>
            </a:r>
            <a:r>
              <a:rPr lang="zh-CN" altLang="zh-CN" sz="3500" b="1"/>
              <a:t>来指代贫苦人民。</a:t>
            </a:r>
          </a:p>
          <a:p>
            <a:pPr marL="0" indent="0">
              <a:lnSpc>
                <a:spcPct val="120000"/>
              </a:lnSpc>
              <a:spcBef>
                <a:spcPct val="0"/>
              </a:spcBef>
            </a:pPr>
            <a:r>
              <a:rPr lang="en-US" altLang="zh-CN" sz="3500" b="1"/>
              <a:t>D.</a:t>
            </a:r>
            <a:r>
              <a:rPr lang="zh-CN" altLang="zh-CN" sz="3500" b="1"/>
              <a:t>新闻特写与消息都是新闻体裁。两者差异在于，新闻特写往往描绘新闻事件中的片段，</a:t>
            </a:r>
          </a:p>
          <a:p>
            <a:pPr marL="0" indent="0">
              <a:lnSpc>
                <a:spcPct val="120000"/>
              </a:lnSpc>
              <a:spcBef>
                <a:spcPct val="0"/>
              </a:spcBef>
            </a:pPr>
            <a:r>
              <a:rPr lang="zh-CN" altLang="zh-CN" sz="3500" b="1"/>
              <a:t>消息则主要报道新闻事件的全过程。</a:t>
            </a:r>
          </a:p>
          <a:p>
            <a:pPr marL="0" indent="0">
              <a:lnSpc>
                <a:spcPct val="120000"/>
              </a:lnSpc>
              <a:spcBef>
                <a:spcPct val="0"/>
              </a:spcBef>
            </a:pPr>
            <a:r>
              <a:rPr lang="en-US" altLang="zh-CN" b="1"/>
              <a:t> </a:t>
            </a:r>
            <a:r>
              <a:rPr lang="zh-CN" altLang="zh-CN" sz="4400" b="1" smtClean="0">
                <a:solidFill>
                  <a:srgbClr val="FF0000"/>
                </a:solidFill>
              </a:rPr>
              <a:t>【解答】</a:t>
            </a:r>
            <a:r>
              <a:rPr lang="en-US" altLang="zh-CN" sz="4400" b="1">
                <a:solidFill>
                  <a:srgbClr val="FF0000"/>
                </a:solidFill>
              </a:rPr>
              <a:t>A</a:t>
            </a:r>
            <a:r>
              <a:rPr lang="zh-CN" altLang="zh-CN" sz="4400" b="1">
                <a:solidFill>
                  <a:srgbClr val="FF0000"/>
                </a:solidFill>
              </a:rPr>
              <a:t>．有误，</a:t>
            </a:r>
            <a:r>
              <a:rPr lang="en-US" altLang="zh-CN" sz="4400" b="1">
                <a:solidFill>
                  <a:srgbClr val="FF0000"/>
                </a:solidFill>
              </a:rPr>
              <a:t>“</a:t>
            </a:r>
            <a:r>
              <a:rPr lang="zh-CN" altLang="zh-CN" sz="4400" b="1">
                <a:solidFill>
                  <a:srgbClr val="FF0000"/>
                </a:solidFill>
              </a:rPr>
              <a:t>充满</a:t>
            </a:r>
            <a:r>
              <a:rPr lang="en-US" altLang="zh-CN" sz="4400" b="1">
                <a:solidFill>
                  <a:srgbClr val="FF0000"/>
                </a:solidFill>
              </a:rPr>
              <a:t>‘</a:t>
            </a:r>
            <a:r>
              <a:rPr lang="zh-CN" altLang="zh-CN" sz="4400" b="1">
                <a:solidFill>
                  <a:srgbClr val="FF0000"/>
                </a:solidFill>
              </a:rPr>
              <a:t>土地的忧郁</a:t>
            </a:r>
            <a:r>
              <a:rPr lang="en-US" altLang="zh-CN" sz="4400" b="1">
                <a:solidFill>
                  <a:srgbClr val="FF0000"/>
                </a:solidFill>
              </a:rPr>
              <a:t>’”</a:t>
            </a:r>
            <a:r>
              <a:rPr lang="zh-CN" altLang="zh-CN" sz="4400" b="1">
                <a:solidFill>
                  <a:srgbClr val="FF0000"/>
                </a:solidFill>
              </a:rPr>
              <a:t>和《我爱这土地》是艾青前期的特色和作品</a:t>
            </a:r>
            <a:r>
              <a:rPr lang="zh-CN" altLang="zh-CN" sz="4400" b="1" smtClean="0">
                <a:solidFill>
                  <a:srgbClr val="FF0000"/>
                </a:solidFill>
              </a:rPr>
              <a:t>；</a:t>
            </a:r>
            <a:endParaRPr lang="en-US" altLang="zh-CN" sz="4400" b="1" smtClean="0">
              <a:solidFill>
                <a:srgbClr val="FF0000"/>
              </a:solidFill>
            </a:endParaRPr>
          </a:p>
          <a:p>
            <a:pPr marL="0" indent="0">
              <a:lnSpc>
                <a:spcPct val="120000"/>
              </a:lnSpc>
              <a:spcBef>
                <a:spcPct val="0"/>
              </a:spcBef>
            </a:pPr>
            <a:r>
              <a:rPr lang="en-US" altLang="zh-CN" sz="4000" b="1"/>
              <a:t>8.</a:t>
            </a:r>
            <a:r>
              <a:rPr lang="zh-CN" altLang="zh-CN" sz="4000" b="1"/>
              <a:t>下列说法没有错误的一项是（</a:t>
            </a:r>
            <a:r>
              <a:rPr lang="en-US" altLang="zh-CN" sz="4000" b="1"/>
              <a:t> </a:t>
            </a:r>
            <a:r>
              <a:rPr lang="zh-CN" altLang="zh-CN" sz="4000" b="1" smtClean="0"/>
              <a:t>）</a:t>
            </a:r>
            <a:r>
              <a:rPr lang="en-US" altLang="zh-CN" sz="4000" b="1" smtClean="0"/>
              <a:t> </a:t>
            </a:r>
            <a:r>
              <a:rPr lang="en-US" altLang="zh-CN" sz="4000" b="1"/>
              <a:t/>
            </a:r>
            <a:br>
              <a:rPr lang="en-US" altLang="zh-CN" sz="4000" b="1"/>
            </a:br>
            <a:r>
              <a:rPr lang="en-US" altLang="zh-CN" sz="4000" b="1"/>
              <a:t>A.</a:t>
            </a:r>
            <a:r>
              <a:rPr lang="zh-CN" altLang="zh-CN" sz="4000" b="1"/>
              <a:t>如果说，王维的诗歌彷佛是新鲜的空气，轻盈而透澈</a:t>
            </a:r>
            <a:r>
              <a:rPr lang="en-US" altLang="zh-CN" sz="4000" b="1"/>
              <a:t>;</a:t>
            </a:r>
            <a:r>
              <a:rPr lang="zh-CN" altLang="zh-CN" sz="4000" b="1"/>
              <a:t>那么，李白的诗歌则是长风巨浪，波澜壮阔。</a:t>
            </a:r>
            <a:r>
              <a:rPr lang="en-US" altLang="zh-CN" sz="4000" b="1"/>
              <a:t> </a:t>
            </a:r>
            <a:br>
              <a:rPr lang="en-US" altLang="zh-CN" sz="4000" b="1"/>
            </a:br>
            <a:r>
              <a:rPr lang="en-US" altLang="zh-CN" sz="4000" b="1"/>
              <a:t>B.</a:t>
            </a:r>
            <a:r>
              <a:rPr lang="zh-CN" altLang="zh-CN" sz="4000" b="1"/>
              <a:t>李霞在网课期间创作了一首关于武汉抗疫的七言律诗发表在校刊上，按每个字</a:t>
            </a:r>
            <a:r>
              <a:rPr lang="en-US" altLang="zh-CN" sz="4000" b="1"/>
              <a:t>1</a:t>
            </a:r>
            <a:r>
              <a:rPr lang="zh-CN" altLang="zh-CN" sz="4000" b="1"/>
              <a:t>元钱的标准来计算稿费</a:t>
            </a:r>
            <a:r>
              <a:rPr lang="en-US" altLang="zh-CN" sz="4000" b="1"/>
              <a:t>(</a:t>
            </a:r>
            <a:r>
              <a:rPr lang="zh-CN" altLang="zh-CN" sz="4000" b="1"/>
              <a:t>不含标题</a:t>
            </a:r>
            <a:r>
              <a:rPr lang="en-US" altLang="zh-CN" sz="4000" b="1"/>
              <a:t>)</a:t>
            </a:r>
            <a:r>
              <a:rPr lang="zh-CN" altLang="zh-CN" sz="4000" b="1"/>
              <a:t>，她可以得到</a:t>
            </a:r>
            <a:r>
              <a:rPr lang="en-US" altLang="zh-CN" sz="4000" b="1"/>
              <a:t>28</a:t>
            </a:r>
            <a:r>
              <a:rPr lang="zh-CN" altLang="zh-CN" sz="4000" b="1"/>
              <a:t>元。</a:t>
            </a:r>
            <a:r>
              <a:rPr lang="en-US" altLang="zh-CN" sz="4000" b="1"/>
              <a:t> </a:t>
            </a:r>
            <a:br>
              <a:rPr lang="en-US" altLang="zh-CN" sz="4000" b="1"/>
            </a:br>
            <a:r>
              <a:rPr lang="en-US" altLang="zh-CN" sz="4000" b="1"/>
              <a:t>C.</a:t>
            </a:r>
            <a:r>
              <a:rPr lang="zh-CN" altLang="zh-CN" sz="4000" b="1"/>
              <a:t>舞台说明是剧作家根据演出需要，提供给导演和演员的说明性文字。它会交代剧情发生的时间、地点、人物的语言、服装，所需的道具、布景，提示人物的表情、动作等。</a:t>
            </a:r>
            <a:r>
              <a:rPr lang="en-US" altLang="zh-CN" sz="4000" b="1"/>
              <a:t> </a:t>
            </a:r>
            <a:br>
              <a:rPr lang="en-US" altLang="zh-CN" sz="4000" b="1"/>
            </a:br>
            <a:r>
              <a:rPr lang="en-US" altLang="zh-CN" sz="4000" b="1"/>
              <a:t>D.</a:t>
            </a:r>
            <a:r>
              <a:rPr lang="zh-CN" altLang="zh-CN" sz="4000" b="1"/>
              <a:t>《儒林外史》将科举制度作为揭露和讽刺的主要对象。书中的周进，被吹捧为能作</a:t>
            </a:r>
            <a:r>
              <a:rPr lang="en-US" altLang="zh-CN" sz="4000" b="1"/>
              <a:t>“</a:t>
            </a:r>
            <a:r>
              <a:rPr lang="zh-CN" altLang="zh-CN" sz="4000" b="1"/>
              <a:t>天地间之至文</a:t>
            </a:r>
            <a:r>
              <a:rPr lang="en-US" altLang="zh-CN" sz="4000" b="1"/>
              <a:t>”</a:t>
            </a:r>
            <a:r>
              <a:rPr lang="zh-CN" altLang="zh-CN" sz="4000" b="1"/>
              <a:t>，竟连北宋大文学家苏轼是谁都不知道，而就是这样一个无知之徒，一旦中举，立刻成为众人艳美的对象，集名利于一身。</a:t>
            </a:r>
            <a:r>
              <a:rPr lang="en-US" altLang="zh-CN" sz="4000" b="1"/>
              <a:t> </a:t>
            </a:r>
            <a:r>
              <a:rPr lang="en-US" altLang="zh-CN" sz="4000"/>
              <a:t/>
            </a:r>
            <a:br>
              <a:rPr lang="en-US" altLang="zh-CN" sz="4000"/>
            </a:br>
            <a:endParaRPr lang="zh-CN" altLang="zh-CN" sz="4400" b="1">
              <a:solidFill>
                <a:srgbClr val="FF0000"/>
              </a:solidFill>
            </a:endParaRPr>
          </a:p>
        </p:txBody>
      </p:sp>
      <p:sp>
        <p:nvSpPr>
          <p:cNvPr id="4" name="TextBox 3"/>
          <p:cNvSpPr txBox="1"/>
          <p:nvPr/>
        </p:nvSpPr>
        <p:spPr>
          <a:xfrm>
            <a:off x="0" y="6273225"/>
            <a:ext cx="5897768" cy="584775"/>
          </a:xfrm>
          <a:prstGeom prst="rect">
            <a:avLst/>
          </a:prstGeom>
          <a:noFill/>
        </p:spPr>
        <p:txBody>
          <a:bodyPr wrap="none" rtlCol="0">
            <a:spAutoFit/>
          </a:bodyPr>
          <a:lstStyle/>
          <a:p>
            <a:r>
              <a:rPr lang="en-US" altLang="zh-CN" sz="3200" b="1" smtClean="0">
                <a:solidFill>
                  <a:srgbClr val="FF0000"/>
                </a:solidFill>
              </a:rPr>
              <a:t>A    </a:t>
            </a:r>
            <a:r>
              <a:rPr lang="en-US" altLang="zh-CN" sz="2000" b="1" smtClean="0">
                <a:solidFill>
                  <a:srgbClr val="FF0000"/>
                </a:solidFill>
              </a:rPr>
              <a:t>B56</a:t>
            </a:r>
            <a:r>
              <a:rPr lang="zh-CN" altLang="en-US" sz="2000" b="1" smtClean="0">
                <a:solidFill>
                  <a:srgbClr val="FF0000"/>
                </a:solidFill>
              </a:rPr>
              <a:t>字   </a:t>
            </a:r>
            <a:r>
              <a:rPr lang="en-US" altLang="zh-CN" sz="2000" b="1" smtClean="0">
                <a:solidFill>
                  <a:srgbClr val="FF0000"/>
                </a:solidFill>
              </a:rPr>
              <a:t>C   </a:t>
            </a:r>
            <a:r>
              <a:rPr lang="zh-CN" altLang="en-US" sz="2000" b="1" smtClean="0">
                <a:solidFill>
                  <a:srgbClr val="FF0000"/>
                </a:solidFill>
              </a:rPr>
              <a:t>舞台说明不包括人物语言   </a:t>
            </a:r>
            <a:r>
              <a:rPr lang="en-US" altLang="zh-CN" sz="2000" b="1" smtClean="0">
                <a:solidFill>
                  <a:srgbClr val="FF0000"/>
                </a:solidFill>
              </a:rPr>
              <a:t>D</a:t>
            </a:r>
            <a:r>
              <a:rPr lang="zh-CN" altLang="en-US" sz="2000" b="1" smtClean="0">
                <a:solidFill>
                  <a:srgbClr val="FF0000"/>
                </a:solidFill>
              </a:rPr>
              <a:t>是范进</a:t>
            </a:r>
            <a:endParaRPr lang="zh-CN" altLang="en-US" sz="3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pPr marL="0" indent="0">
              <a:lnSpc>
                <a:spcPct val="120000"/>
              </a:lnSpc>
              <a:spcBef>
                <a:spcPct val="0"/>
              </a:spcBef>
            </a:pPr>
            <a:r>
              <a:rPr lang="en-US" altLang="zh-CN" b="1" smtClean="0"/>
              <a:t>25.</a:t>
            </a:r>
            <a:r>
              <a:rPr lang="zh-CN" altLang="zh-CN" b="1"/>
              <a:t>下列有关文学作品常识，</a:t>
            </a:r>
            <a:r>
              <a:rPr lang="zh-CN" altLang="zh-CN" b="1" u="sng"/>
              <a:t>有误</a:t>
            </a:r>
            <a:r>
              <a:rPr lang="zh-CN" altLang="zh-CN" b="1"/>
              <a:t>的一项是（</a:t>
            </a:r>
            <a:r>
              <a:rPr lang="en-US" altLang="zh-CN" b="1"/>
              <a:t>   </a:t>
            </a:r>
            <a:r>
              <a:rPr lang="zh-CN" altLang="zh-CN" b="1"/>
              <a:t>）</a:t>
            </a:r>
          </a:p>
          <a:p>
            <a:pPr marL="0" indent="0">
              <a:lnSpc>
                <a:spcPct val="120000"/>
              </a:lnSpc>
              <a:spcBef>
                <a:spcPct val="0"/>
              </a:spcBef>
            </a:pPr>
            <a:r>
              <a:rPr lang="en-US" altLang="zh-CN" b="1"/>
              <a:t>A. </a:t>
            </a:r>
            <a:r>
              <a:rPr lang="zh-CN" altLang="zh-CN" b="1"/>
              <a:t>历史剧《屈原》和现代诗歌《天上的街市》都是郭沫若先生的作品。</a:t>
            </a:r>
          </a:p>
          <a:p>
            <a:pPr marL="0" indent="0">
              <a:lnSpc>
                <a:spcPct val="120000"/>
              </a:lnSpc>
              <a:spcBef>
                <a:spcPct val="0"/>
              </a:spcBef>
            </a:pPr>
            <a:r>
              <a:rPr lang="en-US" altLang="zh-CN" b="1"/>
              <a:t>B. </a:t>
            </a:r>
            <a:r>
              <a:rPr lang="zh-CN" altLang="zh-CN" b="1"/>
              <a:t>《变色龙》是被誉为</a:t>
            </a:r>
            <a:r>
              <a:rPr lang="en-US" altLang="zh-CN" b="1"/>
              <a:t>“</a:t>
            </a:r>
            <a:r>
              <a:rPr lang="zh-CN" altLang="zh-CN" b="1"/>
              <a:t>世界短篇小说之王</a:t>
            </a:r>
            <a:r>
              <a:rPr lang="en-US" altLang="zh-CN" b="1"/>
              <a:t>”</a:t>
            </a:r>
            <a:r>
              <a:rPr lang="zh-CN" altLang="zh-CN" b="1"/>
              <a:t>的俄国作家契诃夫写的讽刺小说。</a:t>
            </a:r>
          </a:p>
          <a:p>
            <a:pPr marL="0" indent="0">
              <a:lnSpc>
                <a:spcPct val="120000"/>
              </a:lnSpc>
              <a:spcBef>
                <a:spcPct val="0"/>
              </a:spcBef>
            </a:pPr>
            <a:r>
              <a:rPr lang="en-US" altLang="zh-CN" b="1"/>
              <a:t>C. </a:t>
            </a:r>
            <a:r>
              <a:rPr lang="zh-CN" altLang="zh-CN" b="1"/>
              <a:t>《山坡羊</a:t>
            </a:r>
            <a:r>
              <a:rPr lang="en-US" altLang="zh-CN" b="1"/>
              <a:t>·</a:t>
            </a:r>
            <a:r>
              <a:rPr lang="zh-CN" altLang="zh-CN" b="1"/>
              <a:t>潼关怀古》是元代文学家张养浩的散曲作品：山坡羊，曲牌名。</a:t>
            </a:r>
          </a:p>
          <a:p>
            <a:pPr marL="0" indent="0">
              <a:lnSpc>
                <a:spcPct val="120000"/>
              </a:lnSpc>
              <a:spcBef>
                <a:spcPct val="0"/>
              </a:spcBef>
            </a:pPr>
            <a:r>
              <a:rPr lang="en-US" altLang="zh-CN" b="1"/>
              <a:t>D. </a:t>
            </a:r>
            <a:r>
              <a:rPr lang="zh-CN" altLang="zh-CN" b="1"/>
              <a:t>《左传》又称《左氏春秋》，道家经典之一，是中国古代的史学和文学名著。</a:t>
            </a:r>
          </a:p>
          <a:p>
            <a:pPr marL="0" indent="0">
              <a:lnSpc>
                <a:spcPct val="120000"/>
              </a:lnSpc>
              <a:spcBef>
                <a:spcPct val="0"/>
              </a:spcBef>
            </a:pPr>
            <a:r>
              <a:rPr lang="en-US" altLang="zh-CN" sz="4600" b="1" smtClean="0">
                <a:solidFill>
                  <a:srgbClr val="FF0000"/>
                </a:solidFill>
              </a:rPr>
              <a:t>                                     D   </a:t>
            </a:r>
            <a:r>
              <a:rPr lang="zh-CN" altLang="en-US" sz="4600" b="1" smtClean="0">
                <a:solidFill>
                  <a:srgbClr val="FF0000"/>
                </a:solidFill>
              </a:rPr>
              <a:t>儒家</a:t>
            </a:r>
            <a:endParaRPr lang="zh-CN" altLang="zh-CN" sz="4600" b="1">
              <a:solidFill>
                <a:srgbClr val="FF0000"/>
              </a:solidFill>
            </a:endParaRPr>
          </a:p>
          <a:p>
            <a:pPr marL="0" indent="0">
              <a:lnSpc>
                <a:spcPct val="120000"/>
              </a:lnSpc>
              <a:spcBef>
                <a:spcPct val="0"/>
              </a:spcBef>
            </a:pPr>
            <a:r>
              <a:rPr lang="en-US" altLang="zh-CN" b="1" smtClean="0"/>
              <a:t>3</a:t>
            </a:r>
            <a:r>
              <a:rPr lang="en-US" altLang="zh-CN" b="1"/>
              <a:t>. </a:t>
            </a:r>
            <a:r>
              <a:rPr lang="zh-CN" altLang="zh-CN" b="1"/>
              <a:t>下列说法有误的一项是（</a:t>
            </a:r>
            <a:r>
              <a:rPr lang="en-US" altLang="zh-CN" b="1"/>
              <a:t>   </a:t>
            </a:r>
            <a:r>
              <a:rPr lang="zh-CN" altLang="zh-CN" b="1"/>
              <a:t>）</a:t>
            </a:r>
          </a:p>
          <a:p>
            <a:pPr marL="0" indent="0">
              <a:lnSpc>
                <a:spcPct val="120000"/>
              </a:lnSpc>
              <a:spcBef>
                <a:spcPct val="0"/>
              </a:spcBef>
            </a:pPr>
            <a:r>
              <a:rPr lang="en-US" altLang="zh-CN" b="1"/>
              <a:t>A. </a:t>
            </a:r>
            <a:r>
              <a:rPr lang="zh-CN" altLang="zh-CN" b="1"/>
              <a:t>《白杨礼赞》的作者为茅盾。茅盾原名沈德鸿，其代表作有《子夜》《林家铺子》等。</a:t>
            </a:r>
          </a:p>
          <a:p>
            <a:pPr marL="0" indent="0">
              <a:lnSpc>
                <a:spcPct val="120000"/>
              </a:lnSpc>
              <a:spcBef>
                <a:spcPct val="0"/>
              </a:spcBef>
            </a:pPr>
            <a:r>
              <a:rPr lang="en-US" altLang="zh-CN" b="1"/>
              <a:t>B. </a:t>
            </a:r>
            <a:r>
              <a:rPr lang="zh-CN" altLang="zh-CN" b="1"/>
              <a:t>《邹忌讽齐王纳谏》选自《战国策》。《战国策》是左丘明所作的编年体史书。</a:t>
            </a:r>
          </a:p>
          <a:p>
            <a:pPr marL="0" indent="0">
              <a:lnSpc>
                <a:spcPct val="120000"/>
              </a:lnSpc>
              <a:spcBef>
                <a:spcPct val="0"/>
              </a:spcBef>
            </a:pPr>
            <a:r>
              <a:rPr lang="en-US" altLang="zh-CN" b="1"/>
              <a:t>C. </a:t>
            </a:r>
            <a:r>
              <a:rPr lang="zh-CN" altLang="zh-CN" b="1"/>
              <a:t>《变色龙》和《伟大的悲剧》的作者分别是俄国作家契诃夫和奥地利作家茨威格。</a:t>
            </a:r>
          </a:p>
          <a:p>
            <a:pPr marL="0" indent="0">
              <a:lnSpc>
                <a:spcPct val="120000"/>
              </a:lnSpc>
              <a:spcBef>
                <a:spcPct val="0"/>
              </a:spcBef>
            </a:pPr>
            <a:r>
              <a:rPr lang="en-US" altLang="zh-CN" b="1"/>
              <a:t>D. “</a:t>
            </a:r>
            <a:r>
              <a:rPr lang="zh-CN" altLang="zh-CN" b="1"/>
              <a:t>表</a:t>
            </a:r>
            <a:r>
              <a:rPr lang="en-US" altLang="zh-CN" b="1"/>
              <a:t>”</a:t>
            </a:r>
            <a:r>
              <a:rPr lang="zh-CN" altLang="zh-CN" b="1"/>
              <a:t>是古代向帝王陈情言事的一种文体，言辞往往恭敬恳切，如诸葛亮的《出师表》。</a:t>
            </a:r>
          </a:p>
          <a:p>
            <a:pPr marL="0" indent="0">
              <a:lnSpc>
                <a:spcPct val="120000"/>
              </a:lnSpc>
              <a:spcBef>
                <a:spcPct val="0"/>
              </a:spcBef>
            </a:pPr>
            <a:r>
              <a:rPr lang="en-US" altLang="zh-CN" sz="4000" b="1" smtClean="0">
                <a:solidFill>
                  <a:srgbClr val="FF0000"/>
                </a:solidFill>
              </a:rPr>
              <a:t>                             3</a:t>
            </a:r>
            <a:r>
              <a:rPr lang="en-US" altLang="zh-CN" sz="4000" b="1">
                <a:solidFill>
                  <a:srgbClr val="FF0000"/>
                </a:solidFill>
              </a:rPr>
              <a:t>. </a:t>
            </a:r>
            <a:r>
              <a:rPr lang="zh-CN" altLang="zh-CN" sz="4000" b="1">
                <a:solidFill>
                  <a:srgbClr val="FF0000"/>
                </a:solidFill>
              </a:rPr>
              <a:t>【答案】</a:t>
            </a:r>
            <a:r>
              <a:rPr lang="en-US" altLang="zh-CN" sz="4000" b="1">
                <a:solidFill>
                  <a:srgbClr val="FF0000"/>
                </a:solidFill>
              </a:rPr>
              <a:t>B  </a:t>
            </a:r>
            <a:r>
              <a:rPr lang="zh-CN" altLang="en-US" sz="4000" b="1" smtClean="0">
                <a:solidFill>
                  <a:srgbClr val="FF0000"/>
                </a:solidFill>
              </a:rPr>
              <a:t>刘向编</a:t>
            </a:r>
            <a:endParaRPr lang="zh-CN" altLang="zh-CN"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pPr marL="0" indent="0">
              <a:lnSpc>
                <a:spcPct val="120000"/>
              </a:lnSpc>
              <a:spcBef>
                <a:spcPct val="0"/>
              </a:spcBef>
            </a:pPr>
            <a:r>
              <a:rPr lang="en-US" altLang="zh-CN" b="1" smtClean="0"/>
              <a:t>26.</a:t>
            </a:r>
            <a:r>
              <a:rPr lang="zh-CN" altLang="zh-CN" b="1"/>
              <a:t>下列文学文化常识表述不正确的一项是（</a:t>
            </a:r>
            <a:r>
              <a:rPr lang="en-US" altLang="zh-CN" b="1"/>
              <a:t>   </a:t>
            </a:r>
            <a:r>
              <a:rPr lang="zh-CN" altLang="zh-CN" b="1"/>
              <a:t>）</a:t>
            </a:r>
            <a:r>
              <a:rPr lang="en-US" altLang="zh-CN" b="1"/>
              <a:t>(3</a:t>
            </a:r>
            <a:r>
              <a:rPr lang="zh-CN" altLang="zh-CN" b="1"/>
              <a:t>分</a:t>
            </a:r>
            <a:r>
              <a:rPr lang="en-US" altLang="zh-CN" b="1"/>
              <a:t>) </a:t>
            </a:r>
            <a:br>
              <a:rPr lang="en-US" altLang="zh-CN" b="1"/>
            </a:br>
            <a:r>
              <a:rPr lang="en-US" altLang="zh-CN" b="1"/>
              <a:t>A.</a:t>
            </a:r>
            <a:r>
              <a:rPr lang="zh-CN" altLang="zh-CN" b="1"/>
              <a:t>李清照是宋代婉约派女词人。记梦之作《渔家傲》充满浪漫幻想的气息，气势磅礴，音调谐畅，带有气魄雄壮的豪放词风。</a:t>
            </a:r>
            <a:r>
              <a:rPr lang="en-US" altLang="zh-CN" b="1"/>
              <a:t> </a:t>
            </a:r>
            <a:br>
              <a:rPr lang="en-US" altLang="zh-CN" b="1"/>
            </a:br>
            <a:r>
              <a:rPr lang="en-US" altLang="zh-CN" b="1"/>
              <a:t>B.</a:t>
            </a:r>
            <a:r>
              <a:rPr lang="zh-CN" altLang="zh-CN" b="1"/>
              <a:t>史铁生是当代文坛令人敬佩的作家，他以病残之躯完成了《病隙碎笔》。课文《秋天的怀念》饱含了他对母亲的深切怀念。</a:t>
            </a:r>
            <a:r>
              <a:rPr lang="en-US" altLang="zh-CN" b="1"/>
              <a:t> </a:t>
            </a:r>
            <a:br>
              <a:rPr lang="en-US" altLang="zh-CN" b="1"/>
            </a:br>
            <a:r>
              <a:rPr lang="en-US" altLang="zh-CN" b="1"/>
              <a:t>C.</a:t>
            </a:r>
            <a:r>
              <a:rPr lang="zh-CN" altLang="zh-CN" b="1"/>
              <a:t>契诃夫是英国作家、戏剧家，代表作有《第六病室》《装在套子里的人》。《变色龙》是他的篇批判现实主义讽刺小说。</a:t>
            </a:r>
            <a:r>
              <a:rPr lang="en-US" altLang="zh-CN" b="1"/>
              <a:t> </a:t>
            </a:r>
            <a:br>
              <a:rPr lang="en-US" altLang="zh-CN" b="1"/>
            </a:br>
            <a:r>
              <a:rPr lang="en-US" altLang="zh-CN" b="1"/>
              <a:t>D.</a:t>
            </a:r>
            <a:r>
              <a:rPr lang="zh-CN" altLang="zh-CN" b="1"/>
              <a:t>中国文化注重对人的称呼，在古代</a:t>
            </a:r>
            <a:r>
              <a:rPr lang="en-US" altLang="zh-CN" b="1"/>
              <a:t>“</a:t>
            </a:r>
            <a:r>
              <a:rPr lang="zh-CN" altLang="zh-CN" b="1"/>
              <a:t>公</a:t>
            </a:r>
            <a:r>
              <a:rPr lang="en-US" altLang="zh-CN" b="1"/>
              <a:t>”“</a:t>
            </a:r>
            <a:r>
              <a:rPr lang="zh-CN" altLang="zh-CN" b="1"/>
              <a:t>卿</a:t>
            </a:r>
            <a:r>
              <a:rPr lang="en-US" altLang="zh-CN" b="1"/>
              <a:t>“</a:t>
            </a:r>
            <a:r>
              <a:rPr lang="zh-CN" altLang="zh-CN" b="1"/>
              <a:t>君</a:t>
            </a:r>
            <a:r>
              <a:rPr lang="en-US" altLang="zh-CN" b="1"/>
              <a:t>“</a:t>
            </a:r>
            <a:r>
              <a:rPr lang="zh-CN" altLang="zh-CN" b="1"/>
              <a:t>子</a:t>
            </a:r>
            <a:r>
              <a:rPr lang="en-US" altLang="zh-CN" b="1"/>
              <a:t>”</a:t>
            </a:r>
            <a:r>
              <a:rPr lang="zh-CN" altLang="zh-CN" b="1"/>
              <a:t>是对男子的尊称，称呼普通百姓则是</a:t>
            </a:r>
            <a:r>
              <a:rPr lang="en-US" altLang="zh-CN" b="1"/>
              <a:t>“</a:t>
            </a:r>
            <a:r>
              <a:rPr lang="zh-CN" altLang="zh-CN" b="1"/>
              <a:t>布衣</a:t>
            </a:r>
            <a:r>
              <a:rPr lang="en-US" altLang="zh-CN" b="1"/>
              <a:t>”“</a:t>
            </a:r>
            <a:r>
              <a:rPr lang="zh-CN" altLang="zh-CN" b="1"/>
              <a:t>白丁</a:t>
            </a:r>
            <a:r>
              <a:rPr lang="en-US" altLang="zh-CN" b="1"/>
              <a:t>”“</a:t>
            </a:r>
            <a:r>
              <a:rPr lang="zh-CN" altLang="zh-CN" b="1"/>
              <a:t>匹夫</a:t>
            </a:r>
            <a:r>
              <a:rPr lang="en-US" altLang="zh-CN" b="1"/>
              <a:t>”</a:t>
            </a:r>
            <a:r>
              <a:rPr lang="zh-CN" altLang="zh-CN" b="1"/>
              <a:t>。</a:t>
            </a:r>
            <a:r>
              <a:rPr lang="en-US" altLang="zh-CN" b="1"/>
              <a:t> </a:t>
            </a:r>
            <a:endParaRPr lang="zh-CN" altLang="zh-CN" b="1"/>
          </a:p>
          <a:p>
            <a:pPr marL="0" indent="0">
              <a:lnSpc>
                <a:spcPct val="120000"/>
              </a:lnSpc>
              <a:spcBef>
                <a:spcPct val="0"/>
              </a:spcBef>
            </a:pPr>
            <a:r>
              <a:rPr lang="en-US" altLang="zh-CN" sz="4500" b="1" smtClean="0">
                <a:solidFill>
                  <a:srgbClr val="FF0000"/>
                </a:solidFill>
              </a:rPr>
              <a:t>                                             C</a:t>
            </a:r>
            <a:r>
              <a:rPr lang="en-US" altLang="zh-CN" sz="4500" b="1">
                <a:solidFill>
                  <a:srgbClr val="FF0000"/>
                </a:solidFill>
              </a:rPr>
              <a:t> </a:t>
            </a:r>
            <a:r>
              <a:rPr lang="zh-CN" altLang="en-US" sz="4500" b="1" smtClean="0">
                <a:solidFill>
                  <a:srgbClr val="FF0000"/>
                </a:solidFill>
              </a:rPr>
              <a:t>俄国</a:t>
            </a:r>
            <a:endParaRPr lang="zh-CN" altLang="zh-CN" sz="4500" b="1">
              <a:solidFill>
                <a:srgbClr val="FF0000"/>
              </a:solidFill>
            </a:endParaRPr>
          </a:p>
          <a:p>
            <a:pPr marL="0" indent="0">
              <a:lnSpc>
                <a:spcPct val="120000"/>
              </a:lnSpc>
              <a:spcBef>
                <a:spcPct val="0"/>
              </a:spcBef>
            </a:pPr>
            <a:r>
              <a:rPr lang="en-US" altLang="zh-CN" b="1" smtClean="0"/>
              <a:t>6</a:t>
            </a:r>
            <a:r>
              <a:rPr lang="en-US" altLang="zh-CN" b="1"/>
              <a:t>.</a:t>
            </a:r>
            <a:r>
              <a:rPr lang="zh-CN" altLang="zh-CN" b="1"/>
              <a:t>下列表述不正确的一项是（</a:t>
            </a:r>
            <a:r>
              <a:rPr lang="en-US" altLang="zh-CN" b="1"/>
              <a:t>   </a:t>
            </a:r>
            <a:r>
              <a:rPr lang="zh-CN" altLang="zh-CN" b="1"/>
              <a:t>）</a:t>
            </a:r>
          </a:p>
          <a:p>
            <a:pPr marL="0" indent="0">
              <a:lnSpc>
                <a:spcPct val="120000"/>
              </a:lnSpc>
              <a:spcBef>
                <a:spcPct val="0"/>
              </a:spcBef>
            </a:pPr>
            <a:r>
              <a:rPr lang="en-US" altLang="zh-CN" b="1"/>
              <a:t>A. </a:t>
            </a:r>
            <a:r>
              <a:rPr lang="zh-CN" altLang="zh-CN" b="1"/>
              <a:t>在我国古代，人们席地而坐时把腰挺直称为</a:t>
            </a:r>
            <a:r>
              <a:rPr lang="en-US" altLang="zh-CN" b="1"/>
              <a:t>“</a:t>
            </a:r>
            <a:r>
              <a:rPr lang="zh-CN" altLang="zh-CN" b="1"/>
              <a:t>长跪</a:t>
            </a:r>
            <a:r>
              <a:rPr lang="en-US" altLang="zh-CN" b="1"/>
              <a:t>”</a:t>
            </a:r>
            <a:r>
              <a:rPr lang="zh-CN" altLang="zh-CN" b="1"/>
              <a:t>，离席站立称为</a:t>
            </a:r>
            <a:r>
              <a:rPr lang="en-US" altLang="zh-CN" b="1"/>
              <a:t>“</a:t>
            </a:r>
            <a:r>
              <a:rPr lang="zh-CN" altLang="zh-CN" b="1"/>
              <a:t>避席</a:t>
            </a:r>
            <a:r>
              <a:rPr lang="en-US" altLang="zh-CN" b="1"/>
              <a:t>”</a:t>
            </a:r>
            <a:r>
              <a:rPr lang="zh-CN" altLang="zh-CN" b="1"/>
              <a:t>，这两</a:t>
            </a:r>
          </a:p>
          <a:p>
            <a:pPr marL="0" indent="0">
              <a:lnSpc>
                <a:spcPct val="120000"/>
              </a:lnSpc>
              <a:spcBef>
                <a:spcPct val="0"/>
              </a:spcBef>
            </a:pPr>
            <a:r>
              <a:rPr lang="zh-CN" altLang="zh-CN" b="1"/>
              <a:t>个举动都表示敬意。</a:t>
            </a:r>
          </a:p>
          <a:p>
            <a:pPr marL="0" indent="0">
              <a:lnSpc>
                <a:spcPct val="120000"/>
              </a:lnSpc>
              <a:spcBef>
                <a:spcPct val="0"/>
              </a:spcBef>
            </a:pPr>
            <a:r>
              <a:rPr lang="en-US" altLang="zh-CN" b="1"/>
              <a:t>B. </a:t>
            </a:r>
            <a:r>
              <a:rPr lang="zh-CN" altLang="zh-CN" b="1"/>
              <a:t>自谢道韫吟咏出</a:t>
            </a:r>
            <a:r>
              <a:rPr lang="en-US" altLang="zh-CN" b="1"/>
              <a:t>“</a:t>
            </a:r>
            <a:r>
              <a:rPr lang="zh-CN" altLang="zh-CN" b="1"/>
              <a:t>未若柳絮因风起</a:t>
            </a:r>
            <a:r>
              <a:rPr lang="en-US" altLang="zh-CN" b="1"/>
              <a:t>”</a:t>
            </a:r>
            <a:r>
              <a:rPr lang="zh-CN" altLang="zh-CN" b="1"/>
              <a:t>后，</a:t>
            </a:r>
            <a:r>
              <a:rPr lang="en-US" altLang="zh-CN" b="1"/>
              <a:t>“</a:t>
            </a:r>
            <a:r>
              <a:rPr lang="zh-CN" altLang="zh-CN" b="1"/>
              <a:t>咏絮之才</a:t>
            </a:r>
            <a:r>
              <a:rPr lang="en-US" altLang="zh-CN" b="1"/>
              <a:t>”</a:t>
            </a:r>
            <a:r>
              <a:rPr lang="zh-CN" altLang="zh-CN" b="1"/>
              <a:t>就被用来赞誉女性出众的才华。</a:t>
            </a:r>
          </a:p>
          <a:p>
            <a:pPr marL="0" indent="0">
              <a:lnSpc>
                <a:spcPct val="120000"/>
              </a:lnSpc>
              <a:spcBef>
                <a:spcPct val="0"/>
              </a:spcBef>
            </a:pPr>
            <a:r>
              <a:rPr lang="en-US" altLang="zh-CN" b="1"/>
              <a:t>C. “</a:t>
            </a:r>
            <a:r>
              <a:rPr lang="zh-CN" altLang="zh-CN" b="1"/>
              <a:t>为什么我的眼里常含泪水？因为我对这土地爱得深沉</a:t>
            </a:r>
            <a:r>
              <a:rPr lang="en-US" altLang="zh-CN" b="1"/>
              <a:t>……”</a:t>
            </a:r>
            <a:r>
              <a:rPr lang="zh-CN" altLang="zh-CN" b="1"/>
              <a:t>表达了冰心对祖国深沉的爱。</a:t>
            </a:r>
          </a:p>
          <a:p>
            <a:pPr marL="0" indent="0">
              <a:lnSpc>
                <a:spcPct val="120000"/>
              </a:lnSpc>
              <a:spcBef>
                <a:spcPct val="0"/>
              </a:spcBef>
            </a:pPr>
            <a:r>
              <a:rPr lang="en-US" altLang="zh-CN" b="1"/>
              <a:t>D. </a:t>
            </a:r>
            <a:r>
              <a:rPr lang="zh-CN" altLang="zh-CN" b="1"/>
              <a:t>茨威格的《列夫</a:t>
            </a:r>
            <a:r>
              <a:rPr lang="en-US" altLang="zh-CN" b="1"/>
              <a:t>·</a:t>
            </a:r>
            <a:r>
              <a:rPr lang="zh-CN" altLang="zh-CN" b="1"/>
              <a:t>托尔斯泰》前半部分极力描写托尔斯泰平凡的长相，后半部分则透过他的眼睛，展示出他灵魂的深邃、伟大。</a:t>
            </a:r>
          </a:p>
          <a:p>
            <a:pPr marL="0" indent="0">
              <a:lnSpc>
                <a:spcPct val="120000"/>
              </a:lnSpc>
              <a:spcBef>
                <a:spcPct val="0"/>
              </a:spcBef>
            </a:pPr>
            <a:r>
              <a:rPr lang="en-US" altLang="zh-CN" sz="2900" b="1" smtClean="0">
                <a:solidFill>
                  <a:srgbClr val="FF0000"/>
                </a:solidFill>
              </a:rPr>
              <a:t>6.C</a:t>
            </a:r>
            <a:r>
              <a:rPr lang="zh-CN" altLang="zh-CN" sz="2900" b="1">
                <a:solidFill>
                  <a:srgbClr val="FF0000"/>
                </a:solidFill>
              </a:rPr>
              <a:t>【解析】本题考查文学文化常识。</a:t>
            </a:r>
            <a:r>
              <a:rPr lang="en-US" altLang="zh-CN" sz="2900" b="1">
                <a:solidFill>
                  <a:srgbClr val="FF0000"/>
                </a:solidFill>
              </a:rPr>
              <a:t>C</a:t>
            </a:r>
            <a:r>
              <a:rPr lang="zh-CN" altLang="zh-CN" sz="2900" b="1">
                <a:solidFill>
                  <a:srgbClr val="FF0000"/>
                </a:solidFill>
              </a:rPr>
              <a:t>项表达了艾青对祖国深沉的爱，不是冰心</a:t>
            </a:r>
            <a:r>
              <a:rPr lang="zh-CN" altLang="zh-CN"/>
              <a:t>。</a:t>
            </a:r>
            <a:r>
              <a:rPr lang="en-US" altLang="zh-CN"/>
              <a:t> </a:t>
            </a:r>
            <a:endParaRPr lang="zh-CN" altLang="zh-CN"/>
          </a:p>
        </p:txBody>
      </p:sp>
      <p:pic>
        <p:nvPicPr>
          <p:cNvPr id="4" name="New picture"/>
          <p:cNvPicPr/>
          <p:nvPr/>
        </p:nvPicPr>
        <p:blipFill>
          <a:blip r:embed="rId2"/>
          <a:stretch>
            <a:fillRect/>
          </a:stretch>
        </p:blipFill>
        <p:spPr>
          <a:xfrm>
            <a:off x="12065000" y="116713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 calcmode="lin" valueType="num">
                                      <p:cBhvr additive="base">
                                        <p:cTn id="1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r>
              <a:rPr lang="en-US" altLang="zh-CN" b="1" smtClean="0"/>
              <a:t>2</a:t>
            </a:r>
            <a:r>
              <a:rPr lang="zh-CN" altLang="zh-CN" b="1" smtClean="0"/>
              <a:t>．</a:t>
            </a:r>
            <a:r>
              <a:rPr lang="zh-CN" altLang="zh-CN" b="1"/>
              <a:t>相关内容表述错误的一项是（　　）</a:t>
            </a:r>
          </a:p>
          <a:p>
            <a:r>
              <a:rPr lang="en-US" altLang="zh-CN" b="1"/>
              <a:t>A</a:t>
            </a:r>
            <a:r>
              <a:rPr lang="zh-CN" altLang="zh-CN" b="1"/>
              <a:t>．《昆虫记》是一部引人入胜的书，是德国昆虫学家法布尔花了足足三十年时间写就的十卷本科普巨著。</a:t>
            </a:r>
          </a:p>
          <a:p>
            <a:r>
              <a:rPr lang="en-US" altLang="zh-CN" b="1"/>
              <a:t>B</a:t>
            </a:r>
            <a:r>
              <a:rPr lang="zh-CN" altLang="zh-CN" b="1"/>
              <a:t>．表，是古代臣子向帝王陈情言事的一种文体，言辞往往恭敬、恳切，如《出师表》。</a:t>
            </a:r>
          </a:p>
          <a:p>
            <a:r>
              <a:rPr lang="en-US" altLang="zh-CN" b="1"/>
              <a:t>C</a:t>
            </a:r>
            <a:r>
              <a:rPr lang="zh-CN" altLang="zh-CN" b="1"/>
              <a:t>．</a:t>
            </a:r>
            <a:r>
              <a:rPr lang="en-US" altLang="zh-CN" b="1"/>
              <a:t>“</a:t>
            </a:r>
            <a:r>
              <a:rPr lang="zh-CN" altLang="zh-CN" b="1"/>
              <a:t>热得难受</a:t>
            </a:r>
            <a:r>
              <a:rPr lang="en-US" altLang="zh-CN" b="1"/>
              <a:t>”</a:t>
            </a:r>
            <a:r>
              <a:rPr lang="zh-CN" altLang="zh-CN" b="1"/>
              <a:t>中，难受是对</a:t>
            </a:r>
            <a:r>
              <a:rPr lang="en-US" altLang="zh-CN" b="1"/>
              <a:t>“</a:t>
            </a:r>
            <a:r>
              <a:rPr lang="zh-CN" altLang="zh-CN" b="1"/>
              <a:t>热</a:t>
            </a:r>
            <a:r>
              <a:rPr lang="en-US" altLang="zh-CN" b="1"/>
              <a:t>”</a:t>
            </a:r>
            <a:r>
              <a:rPr lang="zh-CN" altLang="zh-CN" b="1"/>
              <a:t>的补充；</a:t>
            </a:r>
            <a:r>
              <a:rPr lang="en-US" altLang="zh-CN" b="1"/>
              <a:t>“</a:t>
            </a:r>
            <a:r>
              <a:rPr lang="zh-CN" altLang="zh-CN" b="1"/>
              <a:t>雄伟壮丽</a:t>
            </a:r>
            <a:r>
              <a:rPr lang="en-US" altLang="zh-CN" b="1"/>
              <a:t>”</a:t>
            </a:r>
            <a:r>
              <a:rPr lang="zh-CN" altLang="zh-CN" b="1"/>
              <a:t>中，两个词没有轻重主次之分。</a:t>
            </a:r>
          </a:p>
          <a:p>
            <a:r>
              <a:rPr lang="en-US" altLang="zh-CN" b="1"/>
              <a:t>D</a:t>
            </a:r>
            <a:r>
              <a:rPr lang="zh-CN" altLang="zh-CN" b="1"/>
              <a:t>．</a:t>
            </a:r>
            <a:r>
              <a:rPr lang="en-US" altLang="zh-CN" b="1"/>
              <a:t>“</a:t>
            </a:r>
            <a:r>
              <a:rPr lang="zh-CN" altLang="zh-CN" b="1"/>
              <a:t>不一会儿，暴风雨就歇斯底里地开始了，顿时，天昏地暗</a:t>
            </a:r>
            <a:r>
              <a:rPr lang="en-US" altLang="zh-CN" b="1"/>
              <a:t>”</a:t>
            </a:r>
            <a:r>
              <a:rPr lang="zh-CN" altLang="zh-CN" b="1"/>
              <a:t>一句，把暴风雨完全人格化了。</a:t>
            </a:r>
          </a:p>
          <a:p>
            <a:r>
              <a:rPr lang="en-US" altLang="zh-CN" b="1"/>
              <a:t> </a:t>
            </a:r>
            <a:r>
              <a:rPr lang="en-US" altLang="zh-CN" sz="3800" b="1" smtClean="0">
                <a:solidFill>
                  <a:srgbClr val="FF0000"/>
                </a:solidFill>
              </a:rPr>
              <a:t>A</a:t>
            </a:r>
            <a:r>
              <a:rPr lang="zh-CN" altLang="zh-CN" sz="3800" b="1">
                <a:solidFill>
                  <a:srgbClr val="FF0000"/>
                </a:solidFill>
              </a:rPr>
              <a:t>．错误，法布尔是法国昆虫学家，不是德国的</a:t>
            </a:r>
            <a:r>
              <a:rPr lang="zh-CN" altLang="zh-CN" b="1"/>
              <a:t>；</a:t>
            </a:r>
            <a:r>
              <a:rPr lang="en-US" altLang="zh-CN" b="1"/>
              <a:t> </a:t>
            </a:r>
            <a:endParaRPr lang="zh-CN" altLang="zh-CN" b="1"/>
          </a:p>
          <a:p>
            <a:r>
              <a:rPr lang="en-US" altLang="zh-CN" b="1" smtClean="0"/>
              <a:t>7</a:t>
            </a:r>
            <a:r>
              <a:rPr lang="en-US" altLang="zh-CN" b="1"/>
              <a:t>. </a:t>
            </a:r>
            <a:r>
              <a:rPr lang="zh-CN" altLang="zh-CN" b="1"/>
              <a:t>下列对文化、文学常识的表述不正确的一项是（</a:t>
            </a:r>
            <a:r>
              <a:rPr lang="en-US" altLang="zh-CN" b="1"/>
              <a:t>  </a:t>
            </a:r>
            <a:r>
              <a:rPr lang="zh-CN" altLang="zh-CN" b="1"/>
              <a:t>）</a:t>
            </a:r>
          </a:p>
          <a:p>
            <a:r>
              <a:rPr lang="en-US" altLang="zh-CN" b="1"/>
              <a:t>A. “</a:t>
            </a:r>
            <a:r>
              <a:rPr lang="zh-CN" altLang="zh-CN" b="1"/>
              <a:t>无丝竹之乱耳</a:t>
            </a:r>
            <a:r>
              <a:rPr lang="en-US" altLang="zh-CN" b="1"/>
              <a:t>”</a:t>
            </a:r>
            <a:r>
              <a:rPr lang="zh-CN" altLang="zh-CN" b="1"/>
              <a:t>中的</a:t>
            </a:r>
            <a:r>
              <a:rPr lang="en-US" altLang="zh-CN" b="1"/>
              <a:t>“</a:t>
            </a:r>
            <a:r>
              <a:rPr lang="zh-CN" altLang="zh-CN" b="1"/>
              <a:t>丝竹</a:t>
            </a:r>
            <a:r>
              <a:rPr lang="en-US" altLang="zh-CN" b="1"/>
              <a:t>”</a:t>
            </a:r>
            <a:r>
              <a:rPr lang="zh-CN" altLang="zh-CN" b="1"/>
              <a:t>泛指音乐；古代住宅旁边常栽种桑树和梓树，后来就用</a:t>
            </a:r>
            <a:r>
              <a:rPr lang="en-US" altLang="zh-CN" b="1"/>
              <a:t>“</a:t>
            </a:r>
            <a:r>
              <a:rPr lang="zh-CN" altLang="zh-CN" b="1"/>
              <a:t>桑梓</a:t>
            </a:r>
            <a:r>
              <a:rPr lang="en-US" altLang="zh-CN" b="1"/>
              <a:t>”</a:t>
            </a:r>
            <a:r>
              <a:rPr lang="zh-CN" altLang="zh-CN" b="1"/>
              <a:t>指代家乡；封建君主祭社稷，祈求丰年，后来就把</a:t>
            </a:r>
            <a:r>
              <a:rPr lang="en-US" altLang="zh-CN" b="1"/>
              <a:t>“</a:t>
            </a:r>
            <a:r>
              <a:rPr lang="zh-CN" altLang="zh-CN" b="1"/>
              <a:t>社稷</a:t>
            </a:r>
            <a:r>
              <a:rPr lang="en-US" altLang="zh-CN" b="1"/>
              <a:t>”</a:t>
            </a:r>
            <a:r>
              <a:rPr lang="zh-CN" altLang="zh-CN" b="1"/>
              <a:t>作为国 家的代称。</a:t>
            </a:r>
          </a:p>
          <a:p>
            <a:r>
              <a:rPr lang="en-US" altLang="zh-CN" b="1"/>
              <a:t>B. </a:t>
            </a:r>
            <a:r>
              <a:rPr lang="zh-CN" altLang="zh-CN" b="1"/>
              <a:t>《西游记》中，孙悟空对唐僧说：</a:t>
            </a:r>
            <a:r>
              <a:rPr lang="en-US" altLang="zh-CN" b="1"/>
              <a:t>“</a:t>
            </a:r>
            <a:r>
              <a:rPr lang="zh-CN" altLang="zh-CN" b="1"/>
              <a:t>两不相谢，彼此相扶持也。</a:t>
            </a:r>
            <a:r>
              <a:rPr lang="en-US" altLang="zh-CN" b="1"/>
              <a:t>”</a:t>
            </a:r>
            <a:r>
              <a:rPr lang="zh-CN" altLang="zh-CN" b="1"/>
              <a:t>在文学作品中还有很多这样的人物彼此扶持，走到圆满，如：《钢铁是怎样炼成的》中的保尔和冬丽娅；《三国演义》中的刘备和诸葛亮；《简</a:t>
            </a:r>
            <a:r>
              <a:rPr lang="en-US" altLang="zh-CN" b="1"/>
              <a:t>•</a:t>
            </a:r>
            <a:r>
              <a:rPr lang="zh-CN" altLang="zh-CN" b="1"/>
              <a:t>爱》中的简</a:t>
            </a:r>
            <a:r>
              <a:rPr lang="en-US" altLang="zh-CN" b="1"/>
              <a:t>•</a:t>
            </a:r>
            <a:r>
              <a:rPr lang="zh-CN" altLang="zh-CN" b="1"/>
              <a:t>爱和罗切斯特。</a:t>
            </a:r>
          </a:p>
          <a:p>
            <a:r>
              <a:rPr lang="en-US" altLang="zh-CN" b="1"/>
              <a:t>C. </a:t>
            </a:r>
            <a:r>
              <a:rPr lang="zh-CN" altLang="zh-CN" b="1"/>
              <a:t>现代汉语的很多成语出自古代典籍，如：</a:t>
            </a:r>
            <a:r>
              <a:rPr lang="en-US" altLang="zh-CN" b="1"/>
              <a:t>“</a:t>
            </a:r>
            <a:r>
              <a:rPr lang="zh-CN" altLang="zh-CN" b="1"/>
              <a:t>温故知新</a:t>
            </a:r>
            <a:r>
              <a:rPr lang="en-US" altLang="zh-CN" b="1"/>
              <a:t>'</a:t>
            </a:r>
            <a:r>
              <a:rPr lang="zh-CN" altLang="zh-CN" b="1"/>
              <a:t>出自《论语》；</a:t>
            </a:r>
            <a:r>
              <a:rPr lang="en-US" altLang="zh-CN" b="1"/>
              <a:t>“</a:t>
            </a:r>
            <a:r>
              <a:rPr lang="zh-CN" altLang="zh-CN" b="1"/>
              <a:t>教学相长</a:t>
            </a:r>
            <a:r>
              <a:rPr lang="en-US" altLang="zh-CN" b="1"/>
              <a:t>' </a:t>
            </a:r>
            <a:r>
              <a:rPr lang="zh-CN" altLang="zh-CN" b="1"/>
              <a:t>出自《礼记》；</a:t>
            </a:r>
            <a:r>
              <a:rPr lang="en-US" altLang="zh-CN" b="1"/>
              <a:t>“</a:t>
            </a:r>
            <a:r>
              <a:rPr lang="zh-CN" altLang="zh-CN" b="1"/>
              <a:t>一鼓作气</a:t>
            </a:r>
            <a:r>
              <a:rPr lang="en-US" altLang="zh-CN" b="1"/>
              <a:t>'</a:t>
            </a:r>
            <a:r>
              <a:rPr lang="zh-CN" altLang="zh-CN" b="1"/>
              <a:t>出自《左传》。</a:t>
            </a:r>
          </a:p>
          <a:p>
            <a:r>
              <a:rPr lang="en-US" altLang="zh-CN" b="1"/>
              <a:t>D. </a:t>
            </a:r>
            <a:r>
              <a:rPr lang="zh-CN" altLang="zh-CN" b="1"/>
              <a:t>朱自清，著名散文家、诗人、学者，著有散文集《背影》《欧游杂记》等。我们学过他的散文《春》《背影》。</a:t>
            </a:r>
          </a:p>
          <a:p>
            <a:r>
              <a:rPr lang="en-US" altLang="zh-CN" sz="4500" b="1" smtClean="0">
                <a:solidFill>
                  <a:srgbClr val="FF0000"/>
                </a:solidFill>
              </a:rPr>
              <a:t>                          B</a:t>
            </a:r>
            <a:r>
              <a:rPr lang="zh-CN" altLang="zh-CN" sz="3600" b="1" smtClean="0">
                <a:solidFill>
                  <a:srgbClr val="FF0000"/>
                </a:solidFill>
              </a:rPr>
              <a:t>保尔和冬丽娅</a:t>
            </a:r>
            <a:r>
              <a:rPr lang="zh-CN" altLang="en-US" sz="3600" b="1" smtClean="0">
                <a:solidFill>
                  <a:srgbClr val="FF0000"/>
                </a:solidFill>
              </a:rPr>
              <a:t>后来分开了</a:t>
            </a:r>
            <a:endParaRPr lang="zh-CN" altLang="zh-CN" sz="4500" b="1">
              <a:solidFill>
                <a:srgbClr val="FF0000"/>
              </a:solidFill>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7500" lnSpcReduction="20000"/>
          </a:bodyPr>
          <a:lstStyle/>
          <a:p>
            <a:r>
              <a:rPr lang="en-US" altLang="zh-CN" b="1"/>
              <a:t>3</a:t>
            </a:r>
            <a:r>
              <a:rPr lang="zh-CN" altLang="zh-CN" b="1"/>
              <a:t>．下列关于名著和文化常识表述正确的一项是（</a:t>
            </a:r>
            <a:r>
              <a:rPr lang="en-US" altLang="zh-CN" b="1"/>
              <a:t>      </a:t>
            </a:r>
            <a:r>
              <a:rPr lang="zh-CN" altLang="zh-CN" b="1"/>
              <a:t>）（</a:t>
            </a:r>
            <a:r>
              <a:rPr lang="en-US" altLang="zh-CN" b="1"/>
              <a:t>3</a:t>
            </a:r>
            <a:r>
              <a:rPr lang="zh-CN" altLang="zh-CN" b="1"/>
              <a:t>分）</a:t>
            </a:r>
            <a:r>
              <a:rPr lang="en-US" altLang="zh-CN" b="1"/>
              <a:t> </a:t>
            </a:r>
            <a:endParaRPr lang="zh-CN" altLang="zh-CN" b="1"/>
          </a:p>
          <a:p>
            <a:r>
              <a:rPr lang="zh-CN" altLang="zh-CN" b="1"/>
              <a:t>　　</a:t>
            </a:r>
            <a:r>
              <a:rPr lang="en-US" altLang="zh-CN" b="1"/>
              <a:t>A</a:t>
            </a:r>
            <a:r>
              <a:rPr lang="zh-CN" altLang="zh-CN" b="1"/>
              <a:t>．吴敬梓的《儒林外史》，塑造了众多知识分子的形象，揭露了科举制度摧残读书人的罪恶，被鲁迅称为中国古代最优秀的讽刺小说。</a:t>
            </a:r>
          </a:p>
          <a:p>
            <a:r>
              <a:rPr lang="zh-CN" altLang="zh-CN" b="1"/>
              <a:t>　　</a:t>
            </a:r>
            <a:r>
              <a:rPr lang="en-US" altLang="zh-CN" b="1"/>
              <a:t>B</a:t>
            </a:r>
            <a:r>
              <a:rPr lang="zh-CN" altLang="zh-CN" b="1"/>
              <a:t>．</a:t>
            </a:r>
            <a:r>
              <a:rPr lang="en-US" altLang="zh-CN" b="1"/>
              <a:t>“</a:t>
            </a:r>
            <a:r>
              <a:rPr lang="zh-CN" altLang="zh-CN" b="1"/>
              <a:t>人民艺术家</a:t>
            </a:r>
            <a:r>
              <a:rPr lang="en-US" altLang="zh-CN" b="1"/>
              <a:t>”</a:t>
            </a:r>
            <a:r>
              <a:rPr lang="zh-CN" altLang="zh-CN" b="1"/>
              <a:t>巴金的小说《骆驼祥子》，讲述了祥子买车三起三落的遭遇，塑造了一个从勤劳朴实蜕变成麻木堕落的人力车夫形象。</a:t>
            </a:r>
          </a:p>
          <a:p>
            <a:r>
              <a:rPr lang="zh-CN" altLang="zh-CN" b="1"/>
              <a:t>　　</a:t>
            </a:r>
            <a:r>
              <a:rPr lang="en-US" altLang="zh-CN" b="1"/>
              <a:t>C</a:t>
            </a:r>
            <a:r>
              <a:rPr lang="zh-CN" altLang="zh-CN" b="1"/>
              <a:t>．《木兰诗》是南北朝时期北方的一首乐府民歌，选自北宋郭茂倩编的《乐府诗集》，与《十五从军征》一起被誉为乐府民歌中的</a:t>
            </a:r>
            <a:r>
              <a:rPr lang="en-US" altLang="zh-CN" b="1"/>
              <a:t>“</a:t>
            </a:r>
            <a:r>
              <a:rPr lang="zh-CN" altLang="zh-CN" b="1"/>
              <a:t>双壁</a:t>
            </a:r>
            <a:r>
              <a:rPr lang="en-US" altLang="zh-CN" b="1"/>
              <a:t>”</a:t>
            </a:r>
            <a:r>
              <a:rPr lang="zh-CN" altLang="zh-CN" b="1"/>
              <a:t>。</a:t>
            </a:r>
          </a:p>
          <a:p>
            <a:r>
              <a:rPr lang="zh-CN" altLang="zh-CN" b="1"/>
              <a:t>　　</a:t>
            </a:r>
            <a:r>
              <a:rPr lang="en-US" altLang="zh-CN" b="1"/>
              <a:t>D</a:t>
            </a:r>
            <a:r>
              <a:rPr lang="zh-CN" altLang="zh-CN" b="1"/>
              <a:t>．茅盾，原名沈德鸿，字雁冰，现当代著名作家，主要作品有短篇小说《子夜》《春蚕》《秋收》《残冬》，长篇小说《林家铺子》《腐蚀》等。</a:t>
            </a:r>
          </a:p>
          <a:p>
            <a:r>
              <a:rPr lang="en-US" altLang="zh-CN" sz="4100" b="1" smtClean="0">
                <a:solidFill>
                  <a:srgbClr val="FF0000"/>
                </a:solidFill>
              </a:rPr>
              <a:t>           </a:t>
            </a:r>
            <a:r>
              <a:rPr lang="en-US" altLang="zh-CN" sz="4100" b="1">
                <a:solidFill>
                  <a:srgbClr val="FF0000"/>
                </a:solidFill>
              </a:rPr>
              <a:t> </a:t>
            </a:r>
            <a:r>
              <a:rPr lang="en-US" altLang="zh-CN" sz="4100" b="1" smtClean="0">
                <a:solidFill>
                  <a:srgbClr val="FF0000"/>
                </a:solidFill>
              </a:rPr>
              <a:t>A</a:t>
            </a:r>
            <a:r>
              <a:rPr lang="en-US" altLang="zh-CN" sz="4100" b="1">
                <a:solidFill>
                  <a:srgbClr val="FF0000"/>
                </a:solidFill>
              </a:rPr>
              <a:t> </a:t>
            </a:r>
            <a:r>
              <a:rPr lang="en-US" altLang="zh-CN" sz="4100" b="1" smtClean="0">
                <a:solidFill>
                  <a:srgbClr val="FF0000"/>
                </a:solidFill>
              </a:rPr>
              <a:t>  B</a:t>
            </a:r>
            <a:r>
              <a:rPr lang="zh-CN" altLang="en-US" sz="4100" b="1" smtClean="0">
                <a:solidFill>
                  <a:srgbClr val="FF0000"/>
                </a:solidFill>
              </a:rPr>
              <a:t>老舍  </a:t>
            </a:r>
            <a:r>
              <a:rPr lang="en-US" altLang="zh-CN" sz="4100" b="1" smtClean="0">
                <a:solidFill>
                  <a:srgbClr val="FF0000"/>
                </a:solidFill>
              </a:rPr>
              <a:t>C</a:t>
            </a:r>
            <a:r>
              <a:rPr lang="zh-CN" altLang="en-US" sz="4100" b="1" smtClean="0">
                <a:solidFill>
                  <a:srgbClr val="FF0000"/>
                </a:solidFill>
              </a:rPr>
              <a:t>孔雀东南飞  </a:t>
            </a:r>
            <a:r>
              <a:rPr lang="en-US" altLang="zh-CN" sz="4100" b="1" smtClean="0">
                <a:solidFill>
                  <a:srgbClr val="FF0000"/>
                </a:solidFill>
              </a:rPr>
              <a:t>D</a:t>
            </a:r>
            <a:r>
              <a:rPr lang="zh-CN" altLang="en-US" sz="4100" b="1" smtClean="0">
                <a:solidFill>
                  <a:srgbClr val="FF0000"/>
                </a:solidFill>
              </a:rPr>
              <a:t>子夜是长篇</a:t>
            </a:r>
            <a:endParaRPr lang="zh-CN" altLang="zh-CN" sz="4100" b="1">
              <a:solidFill>
                <a:srgbClr val="FF0000"/>
              </a:solidFill>
            </a:endParaRPr>
          </a:p>
          <a:p>
            <a:r>
              <a:rPr lang="en-US" altLang="zh-CN" b="1"/>
              <a:t>4.</a:t>
            </a:r>
            <a:r>
              <a:rPr lang="zh-CN" altLang="zh-CN" b="1"/>
              <a:t>（</a:t>
            </a:r>
            <a:r>
              <a:rPr lang="en-US" altLang="zh-CN" b="1"/>
              <a:t>3</a:t>
            </a:r>
            <a:r>
              <a:rPr lang="zh-CN" altLang="zh-CN" b="1"/>
              <a:t>分）下列文学、文化常识及名著的相关信息对应不正确的一项是（</a:t>
            </a:r>
            <a:r>
              <a:rPr lang="en-US" altLang="zh-CN" b="1"/>
              <a:t>   </a:t>
            </a:r>
            <a:r>
              <a:rPr lang="zh-CN" altLang="zh-CN" b="1"/>
              <a:t>）</a:t>
            </a:r>
          </a:p>
          <a:p>
            <a:r>
              <a:rPr lang="en-US" altLang="zh-CN" b="1"/>
              <a:t>A.</a:t>
            </a:r>
            <a:r>
              <a:rPr lang="zh-CN" altLang="zh-CN" b="1"/>
              <a:t>苏轼</a:t>
            </a:r>
            <a:r>
              <a:rPr lang="en-US" altLang="zh-CN" b="1"/>
              <a:t>——</a:t>
            </a:r>
            <a:r>
              <a:rPr lang="zh-CN" altLang="zh-CN" b="1"/>
              <a:t>宋代文学家</a:t>
            </a:r>
            <a:r>
              <a:rPr lang="en-US" altLang="zh-CN" b="1"/>
              <a:t>            B.</a:t>
            </a:r>
            <a:r>
              <a:rPr lang="zh-CN" altLang="zh-CN" b="1"/>
              <a:t>《孟子》</a:t>
            </a:r>
            <a:r>
              <a:rPr lang="en-US" altLang="zh-CN" b="1"/>
              <a:t>——</a:t>
            </a:r>
            <a:r>
              <a:rPr lang="zh-CN" altLang="zh-CN" b="1"/>
              <a:t>儒家经典</a:t>
            </a:r>
          </a:p>
          <a:p>
            <a:r>
              <a:rPr lang="en-US" altLang="zh-CN" b="1"/>
              <a:t>C.</a:t>
            </a:r>
            <a:r>
              <a:rPr lang="zh-CN" altLang="zh-CN" b="1"/>
              <a:t>寒舍</a:t>
            </a:r>
            <a:r>
              <a:rPr lang="en-US" altLang="zh-CN" b="1"/>
              <a:t>——</a:t>
            </a:r>
            <a:r>
              <a:rPr lang="zh-CN" altLang="zh-CN" b="1"/>
              <a:t>属于谦辞</a:t>
            </a:r>
            <a:r>
              <a:rPr lang="en-US" altLang="zh-CN" b="1"/>
              <a:t>               D.</a:t>
            </a:r>
            <a:r>
              <a:rPr lang="zh-CN" altLang="zh-CN" b="1"/>
              <a:t>吴用</a:t>
            </a:r>
            <a:r>
              <a:rPr lang="en-US" altLang="zh-CN" b="1"/>
              <a:t>——</a:t>
            </a:r>
            <a:r>
              <a:rPr lang="zh-CN" altLang="zh-CN" b="1"/>
              <a:t>沂岭杀四虎</a:t>
            </a:r>
          </a:p>
          <a:p>
            <a:r>
              <a:rPr lang="en-US" altLang="zh-CN" b="1"/>
              <a:t> </a:t>
            </a:r>
            <a:r>
              <a:rPr lang="en-US" altLang="zh-CN" b="1" smtClean="0"/>
              <a:t>                                        .</a:t>
            </a:r>
            <a:r>
              <a:rPr lang="en-US" altLang="zh-CN" sz="4600" b="1">
                <a:solidFill>
                  <a:srgbClr val="FF0000"/>
                </a:solidFill>
              </a:rPr>
              <a:t> </a:t>
            </a:r>
            <a:r>
              <a:rPr lang="en-US" altLang="zh-CN" sz="4600" b="1" smtClean="0">
                <a:solidFill>
                  <a:srgbClr val="FF0000"/>
                </a:solidFill>
              </a:rPr>
              <a:t>D  </a:t>
            </a:r>
            <a:r>
              <a:rPr lang="zh-CN" altLang="en-US" sz="4600" b="1" smtClean="0">
                <a:solidFill>
                  <a:srgbClr val="FF0000"/>
                </a:solidFill>
              </a:rPr>
              <a:t>李逵</a:t>
            </a:r>
            <a:endParaRPr lang="zh-CN" altLang="zh-CN" b="1">
              <a:solidFill>
                <a:srgbClr val="FF0000"/>
              </a:solidFill>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anim calcmode="lin" valueType="num">
                                      <p:cBhvr additive="base">
                                        <p:cTn id="1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r>
              <a:rPr lang="en-US" altLang="zh-CN" b="1" smtClean="0"/>
              <a:t>4.</a:t>
            </a:r>
            <a:r>
              <a:rPr lang="zh-CN" altLang="zh-CN" b="1"/>
              <a:t>下列关于文学及文化常识的表述，不正确的一项是（</a:t>
            </a:r>
            <a:r>
              <a:rPr lang="en-US" altLang="zh-CN" b="1"/>
              <a:t>    </a:t>
            </a:r>
            <a:r>
              <a:rPr lang="zh-CN" altLang="zh-CN" b="1"/>
              <a:t>）（</a:t>
            </a:r>
            <a:r>
              <a:rPr lang="en-US" altLang="zh-CN" b="1"/>
              <a:t>2</a:t>
            </a:r>
            <a:r>
              <a:rPr lang="zh-CN" altLang="zh-CN" b="1"/>
              <a:t>分）</a:t>
            </a:r>
          </a:p>
          <a:p>
            <a:r>
              <a:rPr lang="en-US" altLang="zh-CN" b="1"/>
              <a:t>A.</a:t>
            </a:r>
            <a:r>
              <a:rPr lang="zh-CN" altLang="zh-CN" b="1"/>
              <a:t>《诗经》是我国最早的一部诗歌总集，分为风、雅、颂三个部分。</a:t>
            </a:r>
          </a:p>
          <a:p>
            <a:r>
              <a:rPr lang="en-US" altLang="zh-CN" b="1"/>
              <a:t>B.</a:t>
            </a:r>
            <a:r>
              <a:rPr lang="zh-CN" altLang="zh-CN" b="1"/>
              <a:t>《大学》《中庸》《论语》《孟子》合称为</a:t>
            </a:r>
            <a:r>
              <a:rPr lang="en-US" altLang="zh-CN" b="1"/>
              <a:t>“</a:t>
            </a:r>
            <a:r>
              <a:rPr lang="zh-CN" altLang="zh-CN" b="1"/>
              <a:t>四书</a:t>
            </a:r>
            <a:r>
              <a:rPr lang="en-US" altLang="zh-CN" b="1"/>
              <a:t>”</a:t>
            </a:r>
            <a:r>
              <a:rPr lang="zh-CN" altLang="zh-CN" b="1"/>
              <a:t>。</a:t>
            </a:r>
          </a:p>
          <a:p>
            <a:r>
              <a:rPr lang="en-US" altLang="zh-CN" b="1"/>
              <a:t>C.</a:t>
            </a:r>
            <a:r>
              <a:rPr lang="zh-CN" altLang="zh-CN" b="1"/>
              <a:t>太学是我国古代设在京城的最高学府。元、明、清时期不设太学，设国子学或国子监。</a:t>
            </a:r>
          </a:p>
          <a:p>
            <a:pPr marL="0" indent="0">
              <a:lnSpc>
                <a:spcPct val="120000"/>
              </a:lnSpc>
              <a:spcBef>
                <a:spcPct val="0"/>
              </a:spcBef>
            </a:pPr>
            <a:r>
              <a:rPr lang="en-US" altLang="zh-CN" b="1"/>
              <a:t>D.</a:t>
            </a:r>
            <a:r>
              <a:rPr lang="zh-CN" altLang="zh-CN" b="1"/>
              <a:t>《假如生活欺骗了你》作者普希金，法国诗人。代表作有《自由颂》等</a:t>
            </a:r>
            <a:r>
              <a:rPr lang="zh-CN" altLang="zh-CN" b="1" smtClean="0"/>
              <a:t>。</a:t>
            </a:r>
            <a:r>
              <a:rPr lang="en-US" altLang="zh-CN" b="1"/>
              <a:t/>
            </a:r>
            <a:br>
              <a:rPr lang="en-US" altLang="zh-CN" b="1"/>
            </a:br>
            <a:r>
              <a:rPr lang="en-US" altLang="zh-CN" sz="4000" b="1">
                <a:solidFill>
                  <a:srgbClr val="FF0000"/>
                </a:solidFill>
              </a:rPr>
              <a:t>D</a:t>
            </a:r>
            <a:r>
              <a:rPr lang="zh-CN" altLang="zh-CN" sz="4000" b="1">
                <a:solidFill>
                  <a:srgbClr val="FF0000"/>
                </a:solidFill>
              </a:rPr>
              <a:t>．有误，《假如生活欺骗了你》作者普希金，俄国诗人。代表作有《自由颂》等</a:t>
            </a:r>
            <a:r>
              <a:rPr lang="zh-CN" altLang="zh-CN" sz="4000" b="1" smtClean="0">
                <a:solidFill>
                  <a:srgbClr val="FF0000"/>
                </a:solidFill>
              </a:rPr>
              <a:t>。</a:t>
            </a:r>
            <a:r>
              <a:rPr lang="en-US" altLang="zh-CN" b="1"/>
              <a:t/>
            </a:r>
            <a:br>
              <a:rPr lang="en-US" altLang="zh-CN" b="1"/>
            </a:br>
            <a:r>
              <a:rPr lang="en-US" altLang="zh-CN" b="1"/>
              <a:t>2.</a:t>
            </a:r>
            <a:r>
              <a:rPr lang="zh-CN" altLang="zh-CN" b="1"/>
              <a:t>下列文学文化常识说法错误的一项是</a:t>
            </a:r>
            <a:r>
              <a:rPr lang="en-US" altLang="zh-CN" b="1"/>
              <a:t>(    )(2</a:t>
            </a:r>
            <a:r>
              <a:rPr lang="zh-CN" altLang="zh-CN" b="1"/>
              <a:t>分</a:t>
            </a:r>
            <a:r>
              <a:rPr lang="en-US" altLang="zh-CN" b="1"/>
              <a:t>)</a:t>
            </a:r>
            <a:br>
              <a:rPr lang="en-US" altLang="zh-CN" b="1"/>
            </a:br>
            <a:r>
              <a:rPr lang="en-US" altLang="zh-CN" b="1"/>
              <a:t>A.</a:t>
            </a:r>
            <a:r>
              <a:rPr lang="zh-CN" altLang="zh-CN" b="1"/>
              <a:t>清明既是节气又是节日，和它有关的诗句有</a:t>
            </a:r>
            <a:r>
              <a:rPr lang="en-US" altLang="zh-CN" b="1"/>
              <a:t>“</a:t>
            </a:r>
            <a:r>
              <a:rPr lang="zh-CN" altLang="zh-CN" b="1"/>
              <a:t>清明时节雨纷纷，路上行人欲断魂</a:t>
            </a:r>
            <a:r>
              <a:rPr lang="en-US" altLang="zh-CN" b="1"/>
              <a:t>”</a:t>
            </a:r>
            <a:r>
              <a:rPr lang="zh-CN" altLang="zh-CN" b="1"/>
              <a:t>等。</a:t>
            </a:r>
            <a:r>
              <a:rPr lang="en-US" altLang="zh-CN" b="1"/>
              <a:t/>
            </a:r>
            <a:br>
              <a:rPr lang="en-US" altLang="zh-CN" b="1"/>
            </a:br>
            <a:r>
              <a:rPr lang="en-US" altLang="zh-CN" b="1"/>
              <a:t>B.</a:t>
            </a:r>
            <a:r>
              <a:rPr lang="zh-CN" altLang="zh-CN" b="1"/>
              <a:t>古代常用的敬辞和谦辞如今仍在广泛使用，例如发表自己的见解时常说</a:t>
            </a:r>
            <a:r>
              <a:rPr lang="en-US" altLang="zh-CN" b="1"/>
              <a:t>“</a:t>
            </a:r>
            <a:r>
              <a:rPr lang="zh-CN" altLang="zh-CN" b="1"/>
              <a:t>拙见</a:t>
            </a:r>
            <a:r>
              <a:rPr lang="en-US" altLang="zh-CN" b="1"/>
              <a:t>”</a:t>
            </a:r>
            <a:r>
              <a:rPr lang="zh-CN" altLang="zh-CN" b="1"/>
              <a:t>，请教他人时常说</a:t>
            </a:r>
            <a:r>
              <a:rPr lang="en-US" altLang="zh-CN" b="1"/>
              <a:t>“</a:t>
            </a:r>
            <a:r>
              <a:rPr lang="zh-CN" altLang="zh-CN" b="1"/>
              <a:t>赐教</a:t>
            </a:r>
            <a:r>
              <a:rPr lang="en-US" altLang="zh-CN" b="1"/>
              <a:t>”</a:t>
            </a:r>
            <a:r>
              <a:rPr lang="zh-CN" altLang="zh-CN" b="1"/>
              <a:t>，询问别人的年龄时常说</a:t>
            </a:r>
            <a:r>
              <a:rPr lang="en-US" altLang="zh-CN" b="1"/>
              <a:t>“</a:t>
            </a:r>
            <a:r>
              <a:rPr lang="zh-CN" altLang="zh-CN" b="1"/>
              <a:t>贵庚</a:t>
            </a:r>
            <a:r>
              <a:rPr lang="en-US" altLang="zh-CN" b="1"/>
              <a:t>”</a:t>
            </a:r>
            <a:r>
              <a:rPr lang="zh-CN" altLang="zh-CN" b="1"/>
              <a:t>。</a:t>
            </a:r>
            <a:r>
              <a:rPr lang="en-US" altLang="zh-CN" b="1"/>
              <a:t/>
            </a:r>
            <a:br>
              <a:rPr lang="en-US" altLang="zh-CN" b="1"/>
            </a:br>
            <a:r>
              <a:rPr lang="en-US" altLang="zh-CN" b="1"/>
              <a:t>C.</a:t>
            </a:r>
            <a:r>
              <a:rPr lang="zh-CN" altLang="zh-CN" b="1"/>
              <a:t>《白杨礼赞》的作者是著名作家茅盾，《老王》是著名作家、翻译家杨绛先生的一篇散文。</a:t>
            </a:r>
            <a:r>
              <a:rPr lang="en-US" altLang="zh-CN" b="1"/>
              <a:t/>
            </a:r>
            <a:br>
              <a:rPr lang="en-US" altLang="zh-CN" b="1"/>
            </a:br>
            <a:r>
              <a:rPr lang="en-US" altLang="zh-CN" b="1"/>
              <a:t>D.</a:t>
            </a:r>
            <a:r>
              <a:rPr lang="zh-CN" altLang="zh-CN" b="1"/>
              <a:t>《左传》即《春秋左氏传》，又称为《左氏春秋》，儒家经典之一。旧传为春秋时期左丘明所作，是一部国别体史书，</a:t>
            </a:r>
            <a:r>
              <a:rPr lang="en-US" altLang="zh-CN"/>
              <a:t/>
            </a:r>
            <a:br>
              <a:rPr lang="en-US" altLang="zh-CN"/>
            </a:br>
            <a:r>
              <a:rPr lang="en-US" altLang="zh-CN"/>
              <a:t> </a:t>
            </a:r>
            <a:br>
              <a:rPr lang="en-US" altLang="zh-CN"/>
            </a:br>
            <a:r>
              <a:rPr lang="en-US" altLang="zh-CN"/>
              <a:t/>
            </a:r>
            <a:br>
              <a:rPr lang="en-US" altLang="zh-CN"/>
            </a:br>
            <a:endParaRPr lang="zh-CN" altLang="en-US"/>
          </a:p>
        </p:txBody>
      </p:sp>
      <p:sp>
        <p:nvSpPr>
          <p:cNvPr id="4" name="TextBox 3"/>
          <p:cNvSpPr txBox="1"/>
          <p:nvPr/>
        </p:nvSpPr>
        <p:spPr>
          <a:xfrm>
            <a:off x="323528" y="5373216"/>
            <a:ext cx="5760640" cy="584775"/>
          </a:xfrm>
          <a:prstGeom prst="rect">
            <a:avLst/>
          </a:prstGeom>
          <a:noFill/>
        </p:spPr>
        <p:txBody>
          <a:bodyPr wrap="square" rtlCol="0">
            <a:spAutoFit/>
          </a:bodyPr>
          <a:lstStyle/>
          <a:p>
            <a:r>
              <a:rPr lang="en-US" altLang="zh-CN" sz="3200" b="1" smtClean="0">
                <a:solidFill>
                  <a:srgbClr val="FF0000"/>
                </a:solidFill>
              </a:rPr>
              <a:t>D</a:t>
            </a:r>
            <a:r>
              <a:rPr lang="zh-CN" altLang="zh-CN" sz="3200" b="1" smtClean="0">
                <a:solidFill>
                  <a:srgbClr val="FF0000"/>
                </a:solidFill>
              </a:rPr>
              <a:t>《左传》是编年体史书</a:t>
            </a:r>
            <a:r>
              <a:rPr lang="en-US" altLang="zh-CN" sz="3200" b="1" smtClean="0">
                <a:solidFill>
                  <a:srgbClr val="FF0000"/>
                </a:solidFill>
              </a:rPr>
              <a:t> </a:t>
            </a:r>
            <a:r>
              <a:rPr lang="zh-CN" altLang="zh-CN" sz="3200" b="1" smtClean="0">
                <a:solidFill>
                  <a:srgbClr val="FF0000"/>
                </a:solidFill>
              </a:rPr>
              <a:t>。</a:t>
            </a:r>
            <a:endParaRPr lang="zh-CN" altLang="en-US" sz="3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55000" lnSpcReduction="20000"/>
          </a:bodyPr>
          <a:lstStyle/>
          <a:p>
            <a:pPr marL="0" indent="0">
              <a:lnSpc>
                <a:spcPct val="120000"/>
              </a:lnSpc>
              <a:spcBef>
                <a:spcPct val="0"/>
              </a:spcBef>
            </a:pPr>
            <a:r>
              <a:rPr lang="en-US" altLang="zh-CN" b="1"/>
              <a:t>5</a:t>
            </a:r>
            <a:r>
              <a:rPr lang="zh-CN" altLang="zh-CN" b="1"/>
              <a:t>．下列有关文学常识和名著阅读的表述正确的一项是（　　）</a:t>
            </a:r>
          </a:p>
          <a:p>
            <a:pPr marL="0" indent="0">
              <a:lnSpc>
                <a:spcPct val="120000"/>
              </a:lnSpc>
              <a:spcBef>
                <a:spcPct val="0"/>
              </a:spcBef>
            </a:pPr>
            <a:r>
              <a:rPr lang="en-US" altLang="zh-CN" b="1"/>
              <a:t>A</a:t>
            </a:r>
            <a:r>
              <a:rPr lang="zh-CN" altLang="zh-CN" b="1"/>
              <a:t>．《红楼梦》是我国古代小说的巅峰之作，小说以贾宝玉、林黛玉的爱情悲剧为线索，讲述了以贾家为代表的四大家族的兴衰史，反映了封建社会晚期广阔的社会现实。它的作者是清代小说家曹雪芹。</a:t>
            </a:r>
          </a:p>
          <a:p>
            <a:pPr marL="0" indent="0">
              <a:lnSpc>
                <a:spcPct val="120000"/>
              </a:lnSpc>
              <a:spcBef>
                <a:spcPct val="0"/>
              </a:spcBef>
            </a:pPr>
            <a:r>
              <a:rPr lang="en-US" altLang="zh-CN" b="1"/>
              <a:t>B</a:t>
            </a:r>
            <a:r>
              <a:rPr lang="zh-CN" altLang="zh-CN" b="1"/>
              <a:t>．阴阳，古人以山南水北为阳，以山北水南为阴。《愚公移山》一文</a:t>
            </a:r>
            <a:r>
              <a:rPr lang="en-US" altLang="zh-CN" b="1"/>
              <a:t>“</a:t>
            </a:r>
            <a:r>
              <a:rPr lang="zh-CN" altLang="zh-CN" b="1"/>
              <a:t>指通豫南，达于汉阴</a:t>
            </a:r>
            <a:r>
              <a:rPr lang="en-US" altLang="zh-CN" b="1"/>
              <a:t>”</a:t>
            </a:r>
            <a:r>
              <a:rPr lang="zh-CN" altLang="zh-CN" b="1"/>
              <a:t>中的</a:t>
            </a:r>
            <a:r>
              <a:rPr lang="en-US" altLang="zh-CN" b="1"/>
              <a:t>“</a:t>
            </a:r>
            <a:r>
              <a:rPr lang="zh-CN" altLang="zh-CN" b="1"/>
              <a:t>汉阴</a:t>
            </a:r>
            <a:r>
              <a:rPr lang="en-US" altLang="zh-CN" b="1"/>
              <a:t>”</a:t>
            </a:r>
            <a:r>
              <a:rPr lang="zh-CN" altLang="zh-CN" b="1"/>
              <a:t>指的是汉水的北岸。</a:t>
            </a:r>
          </a:p>
          <a:p>
            <a:pPr marL="0" indent="0">
              <a:lnSpc>
                <a:spcPct val="120000"/>
              </a:lnSpc>
              <a:spcBef>
                <a:spcPct val="0"/>
              </a:spcBef>
            </a:pPr>
            <a:r>
              <a:rPr lang="en-US" altLang="zh-CN" b="1"/>
              <a:t>C</a:t>
            </a:r>
            <a:r>
              <a:rPr lang="zh-CN" altLang="zh-CN" b="1"/>
              <a:t>．《简</a:t>
            </a:r>
            <a:r>
              <a:rPr lang="en-US" altLang="zh-CN" b="1"/>
              <a:t>•</a:t>
            </a:r>
            <a:r>
              <a:rPr lang="zh-CN" altLang="zh-CN" b="1"/>
              <a:t>爱》的作者是英国女作家艾米莉</a:t>
            </a:r>
            <a:r>
              <a:rPr lang="en-US" altLang="zh-CN" b="1"/>
              <a:t>•</a:t>
            </a:r>
            <a:r>
              <a:rPr lang="zh-CN" altLang="zh-CN" b="1"/>
              <a:t>勃朗特。小说以第一人称叙述。讲述了贫苦孤儿简</a:t>
            </a:r>
            <a:r>
              <a:rPr lang="en-US" altLang="zh-CN" b="1"/>
              <a:t>•</a:t>
            </a:r>
            <a:r>
              <a:rPr lang="zh-CN" altLang="zh-CN" b="1"/>
              <a:t>爱为寻求人格独立、爱情和尊严而挣扎奋斗的故事。</a:t>
            </a:r>
          </a:p>
          <a:p>
            <a:pPr marL="0" indent="0">
              <a:lnSpc>
                <a:spcPct val="120000"/>
              </a:lnSpc>
              <a:spcBef>
                <a:spcPct val="0"/>
              </a:spcBef>
            </a:pPr>
            <a:r>
              <a:rPr lang="en-US" altLang="zh-CN" b="1"/>
              <a:t>D</a:t>
            </a:r>
            <a:r>
              <a:rPr lang="zh-CN" altLang="zh-CN" b="1"/>
              <a:t>．消息的正文一般包括电头、主体、背景和结语四部分（后两部分有时暗含在主体中）。</a:t>
            </a:r>
          </a:p>
          <a:p>
            <a:pPr marL="0" indent="0">
              <a:lnSpc>
                <a:spcPct val="120000"/>
              </a:lnSpc>
              <a:spcBef>
                <a:spcPct val="0"/>
              </a:spcBef>
            </a:pPr>
            <a:r>
              <a:rPr lang="zh-CN" altLang="zh-CN" sz="3600" b="1" smtClean="0">
                <a:solidFill>
                  <a:srgbClr val="FF0000"/>
                </a:solidFill>
              </a:rPr>
              <a:t>【解答】</a:t>
            </a:r>
            <a:r>
              <a:rPr lang="en-US" altLang="zh-CN" sz="3600" b="1">
                <a:solidFill>
                  <a:srgbClr val="FF0000"/>
                </a:solidFill>
              </a:rPr>
              <a:t>A</a:t>
            </a:r>
            <a:r>
              <a:rPr lang="zh-CN" altLang="zh-CN" sz="3600" b="1">
                <a:solidFill>
                  <a:srgbClr val="FF0000"/>
                </a:solidFill>
              </a:rPr>
              <a:t>．正确；</a:t>
            </a:r>
          </a:p>
          <a:p>
            <a:pPr marL="0" indent="0">
              <a:lnSpc>
                <a:spcPct val="120000"/>
              </a:lnSpc>
              <a:spcBef>
                <a:spcPct val="0"/>
              </a:spcBef>
            </a:pPr>
            <a:r>
              <a:rPr lang="en-US" altLang="zh-CN" sz="3600" b="1">
                <a:solidFill>
                  <a:srgbClr val="FF0000"/>
                </a:solidFill>
              </a:rPr>
              <a:t>B</a:t>
            </a:r>
            <a:r>
              <a:rPr lang="zh-CN" altLang="zh-CN" sz="3600" b="1">
                <a:solidFill>
                  <a:srgbClr val="FF0000"/>
                </a:solidFill>
              </a:rPr>
              <a:t>．有误，</a:t>
            </a:r>
            <a:r>
              <a:rPr lang="en-US" altLang="zh-CN" sz="3600" b="1">
                <a:solidFill>
                  <a:srgbClr val="FF0000"/>
                </a:solidFill>
              </a:rPr>
              <a:t>“</a:t>
            </a:r>
            <a:r>
              <a:rPr lang="zh-CN" altLang="zh-CN" sz="3600" b="1">
                <a:solidFill>
                  <a:srgbClr val="FF0000"/>
                </a:solidFill>
              </a:rPr>
              <a:t>汉阴</a:t>
            </a:r>
            <a:r>
              <a:rPr lang="en-US" altLang="zh-CN" sz="3600" b="1">
                <a:solidFill>
                  <a:srgbClr val="FF0000"/>
                </a:solidFill>
              </a:rPr>
              <a:t>”</a:t>
            </a:r>
            <a:r>
              <a:rPr lang="zh-CN" altLang="zh-CN" sz="3600" b="1">
                <a:solidFill>
                  <a:srgbClr val="FF0000"/>
                </a:solidFill>
              </a:rPr>
              <a:t>指汉水的南岸；</a:t>
            </a:r>
          </a:p>
          <a:p>
            <a:pPr marL="0" indent="0">
              <a:lnSpc>
                <a:spcPct val="120000"/>
              </a:lnSpc>
              <a:spcBef>
                <a:spcPct val="0"/>
              </a:spcBef>
            </a:pPr>
            <a:r>
              <a:rPr lang="en-US" altLang="zh-CN" sz="3600" b="1">
                <a:solidFill>
                  <a:srgbClr val="FF0000"/>
                </a:solidFill>
              </a:rPr>
              <a:t>C</a:t>
            </a:r>
            <a:r>
              <a:rPr lang="zh-CN" altLang="zh-CN" sz="3600" b="1">
                <a:solidFill>
                  <a:srgbClr val="FF0000"/>
                </a:solidFill>
              </a:rPr>
              <a:t>．有误，《简</a:t>
            </a:r>
            <a:r>
              <a:rPr lang="en-US" altLang="zh-CN" sz="3600" b="1">
                <a:solidFill>
                  <a:srgbClr val="FF0000"/>
                </a:solidFill>
              </a:rPr>
              <a:t>•</a:t>
            </a:r>
            <a:r>
              <a:rPr lang="zh-CN" altLang="zh-CN" sz="3600" b="1">
                <a:solidFill>
                  <a:srgbClr val="FF0000"/>
                </a:solidFill>
              </a:rPr>
              <a:t>爱》的作者是英国女作家夏洛蒂</a:t>
            </a:r>
            <a:r>
              <a:rPr lang="en-US" altLang="zh-CN" sz="3600" b="1">
                <a:solidFill>
                  <a:srgbClr val="FF0000"/>
                </a:solidFill>
              </a:rPr>
              <a:t>•</a:t>
            </a:r>
            <a:r>
              <a:rPr lang="zh-CN" altLang="zh-CN" sz="3600" b="1">
                <a:solidFill>
                  <a:srgbClr val="FF0000"/>
                </a:solidFill>
              </a:rPr>
              <a:t>勃朗特；</a:t>
            </a:r>
          </a:p>
          <a:p>
            <a:pPr marL="0" indent="0">
              <a:lnSpc>
                <a:spcPct val="120000"/>
              </a:lnSpc>
              <a:spcBef>
                <a:spcPct val="0"/>
              </a:spcBef>
            </a:pPr>
            <a:r>
              <a:rPr lang="en-US" altLang="zh-CN" sz="3600" b="1">
                <a:solidFill>
                  <a:srgbClr val="FF0000"/>
                </a:solidFill>
              </a:rPr>
              <a:t>D</a:t>
            </a:r>
            <a:r>
              <a:rPr lang="zh-CN" altLang="zh-CN" sz="3600" b="1">
                <a:solidFill>
                  <a:srgbClr val="FF0000"/>
                </a:solidFill>
              </a:rPr>
              <a:t>．有误，消息的正文一般包括导语、主体、背景和结语四部分。</a:t>
            </a:r>
          </a:p>
          <a:p>
            <a:pPr marL="0" indent="0">
              <a:lnSpc>
                <a:spcPct val="120000"/>
              </a:lnSpc>
              <a:spcBef>
                <a:spcPct val="0"/>
              </a:spcBef>
            </a:pPr>
            <a:r>
              <a:rPr lang="en-US" altLang="zh-CN" b="1" smtClean="0"/>
              <a:t>13</a:t>
            </a:r>
            <a:r>
              <a:rPr lang="en-US" altLang="zh-CN" b="1"/>
              <a:t>.</a:t>
            </a:r>
            <a:r>
              <a:rPr lang="zh-CN" altLang="zh-CN" b="1"/>
              <a:t>下列关于语法知识及文学、文化常识的表述，有误的一项是（</a:t>
            </a:r>
            <a:r>
              <a:rPr lang="en-US" altLang="zh-CN" b="1"/>
              <a:t>   </a:t>
            </a:r>
            <a:r>
              <a:rPr lang="zh-CN" altLang="zh-CN" b="1"/>
              <a:t>）（</a:t>
            </a:r>
            <a:r>
              <a:rPr lang="en-US" altLang="zh-CN" b="1"/>
              <a:t>2</a:t>
            </a:r>
            <a:r>
              <a:rPr lang="zh-CN" altLang="zh-CN" b="1"/>
              <a:t>分）</a:t>
            </a:r>
          </a:p>
          <a:p>
            <a:pPr marL="0" indent="0">
              <a:lnSpc>
                <a:spcPct val="120000"/>
              </a:lnSpc>
              <a:spcBef>
                <a:spcPct val="0"/>
              </a:spcBef>
            </a:pPr>
            <a:r>
              <a:rPr lang="en-US" altLang="zh-CN" b="1"/>
              <a:t>A.“</a:t>
            </a:r>
            <a:r>
              <a:rPr lang="zh-CN" altLang="zh-CN" b="1"/>
              <a:t>经历了四次冲顶失败，</a:t>
            </a:r>
            <a:r>
              <a:rPr lang="en-US" altLang="zh-CN" b="1"/>
              <a:t>69</a:t>
            </a:r>
            <a:r>
              <a:rPr lang="zh-CN" altLang="zh-CN" b="1"/>
              <a:t>岁高龄且身患疾病的夏伯渝，终于站上了</a:t>
            </a:r>
            <a:r>
              <a:rPr lang="en-US" altLang="zh-CN" b="1"/>
              <a:t>‘</a:t>
            </a:r>
            <a:r>
              <a:rPr lang="zh-CN" altLang="zh-CN" b="1"/>
              <a:t>世界之巅</a:t>
            </a:r>
            <a:r>
              <a:rPr lang="en-US" altLang="zh-CN" b="1"/>
              <a:t>’</a:t>
            </a:r>
            <a:r>
              <a:rPr lang="zh-CN" altLang="zh-CN" b="1"/>
              <a:t>。</a:t>
            </a:r>
            <a:r>
              <a:rPr lang="en-US" altLang="zh-CN" b="1"/>
              <a:t>”</a:t>
            </a:r>
            <a:r>
              <a:rPr lang="zh-CN" altLang="zh-CN" b="1"/>
              <a:t>这个句子中的</a:t>
            </a:r>
            <a:r>
              <a:rPr lang="en-US" altLang="zh-CN" b="1"/>
              <a:t>“</a:t>
            </a:r>
            <a:r>
              <a:rPr lang="zh-CN" altLang="zh-CN" b="1"/>
              <a:t>经历了四次冲顶失败</a:t>
            </a:r>
            <a:r>
              <a:rPr lang="en-US" altLang="zh-CN" b="1"/>
              <a:t>”</a:t>
            </a:r>
            <a:r>
              <a:rPr lang="zh-CN" altLang="zh-CN" b="1"/>
              <a:t>充当状语。</a:t>
            </a:r>
          </a:p>
          <a:p>
            <a:pPr marL="0" indent="0">
              <a:lnSpc>
                <a:spcPct val="120000"/>
              </a:lnSpc>
              <a:spcBef>
                <a:spcPct val="0"/>
              </a:spcBef>
            </a:pPr>
            <a:r>
              <a:rPr lang="en-US" altLang="zh-CN" b="1"/>
              <a:t>B.“</a:t>
            </a:r>
            <a:r>
              <a:rPr lang="zh-CN" altLang="zh-CN" b="1"/>
              <a:t>中国速度</a:t>
            </a:r>
            <a:r>
              <a:rPr lang="en-US" altLang="zh-CN" b="1"/>
              <a:t>”“</a:t>
            </a:r>
            <a:r>
              <a:rPr lang="zh-CN" altLang="zh-CN" b="1"/>
              <a:t>打赢硬战</a:t>
            </a:r>
            <a:r>
              <a:rPr lang="en-US" altLang="zh-CN" b="1"/>
              <a:t>”“</a:t>
            </a:r>
            <a:r>
              <a:rPr lang="zh-CN" altLang="zh-CN" b="1"/>
              <a:t>直播空间</a:t>
            </a:r>
            <a:r>
              <a:rPr lang="en-US" altLang="zh-CN" b="1"/>
              <a:t>”“</a:t>
            </a:r>
            <a:r>
              <a:rPr lang="zh-CN" altLang="zh-CN" b="1"/>
              <a:t>远见卓识</a:t>
            </a:r>
            <a:r>
              <a:rPr lang="en-US" altLang="zh-CN" b="1"/>
              <a:t>”</a:t>
            </a:r>
            <a:r>
              <a:rPr lang="zh-CN" altLang="zh-CN" b="1"/>
              <a:t>四个短语的类型均不相同。</a:t>
            </a:r>
          </a:p>
          <a:p>
            <a:pPr marL="0" indent="0">
              <a:lnSpc>
                <a:spcPct val="120000"/>
              </a:lnSpc>
              <a:spcBef>
                <a:spcPct val="0"/>
              </a:spcBef>
            </a:pPr>
            <a:r>
              <a:rPr lang="en-US" altLang="zh-CN" b="1"/>
              <a:t>C.</a:t>
            </a:r>
            <a:r>
              <a:rPr lang="zh-CN" altLang="zh-CN" b="1"/>
              <a:t>《资治通鉴》是北宋政洽家、史学家司马光主持编纂的一部编年体通史，记载了从战国到五代的史事。《孙权劝学》就出自《资治通鉴》。</a:t>
            </a:r>
          </a:p>
          <a:p>
            <a:pPr marL="0" indent="0">
              <a:lnSpc>
                <a:spcPct val="120000"/>
              </a:lnSpc>
              <a:spcBef>
                <a:spcPct val="0"/>
              </a:spcBef>
            </a:pPr>
            <a:r>
              <a:rPr lang="en-US" altLang="zh-CN" b="1"/>
              <a:t>D.</a:t>
            </a:r>
            <a:r>
              <a:rPr lang="zh-CN" altLang="zh-CN" b="1"/>
              <a:t>三皇五帝，是传说中中国远古时代的帝王，具体说法不一致。有的说，三皇指伏羲、神农、女娲。据《史记》记载，五帝指黄帝、颛顼、帝喾、唐尧、虞舜</a:t>
            </a:r>
            <a:r>
              <a:rPr lang="zh-CN" altLang="zh-CN" b="1" smtClean="0"/>
              <a:t>。</a:t>
            </a:r>
            <a:endParaRPr lang="zh-CN" altLang="zh-CN" b="1"/>
          </a:p>
          <a:p>
            <a:r>
              <a:rPr lang="en-US" altLang="zh-CN" sz="5800" b="1">
                <a:solidFill>
                  <a:srgbClr val="FF0000"/>
                </a:solidFill>
              </a:rPr>
              <a:t>13.B</a:t>
            </a:r>
            <a:endParaRPr lang="zh-CN" altLang="zh-CN" sz="5800" b="1">
              <a:solidFill>
                <a:srgbClr val="FF0000"/>
              </a:solidFill>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 calcmode="lin" valueType="num">
                                      <p:cBhvr additive="base">
                                        <p:cTn id="1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 calcmode="lin" valueType="num">
                                      <p:cBhvr additive="base">
                                        <p:cTn id="1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4" end="14"/>
                                            </p:txEl>
                                          </p:spTgt>
                                        </p:tgtEl>
                                        <p:attrNameLst>
                                          <p:attrName>style.visibility</p:attrName>
                                        </p:attrNameLst>
                                      </p:cBhvr>
                                      <p:to>
                                        <p:strVal val="visible"/>
                                      </p:to>
                                    </p:set>
                                    <p:anim calcmode="lin" valueType="num">
                                      <p:cBhvr additive="base">
                                        <p:cTn id="25"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r>
              <a:rPr lang="en-US" altLang="zh-CN" b="1" smtClean="0"/>
              <a:t>6</a:t>
            </a:r>
            <a:r>
              <a:rPr lang="zh-CN" altLang="zh-CN" b="1" smtClean="0"/>
              <a:t>、</a:t>
            </a:r>
            <a:r>
              <a:rPr lang="zh-CN" altLang="zh-CN" b="1"/>
              <a:t>下列有关文学文化知识的解说，正确的一项是（</a:t>
            </a:r>
            <a:r>
              <a:rPr lang="en-US" altLang="zh-CN" b="1"/>
              <a:t>    </a:t>
            </a:r>
            <a:r>
              <a:rPr lang="zh-CN" altLang="zh-CN" b="1"/>
              <a:t>）（</a:t>
            </a:r>
            <a:r>
              <a:rPr lang="en-US" altLang="zh-CN" b="1"/>
              <a:t>2</a:t>
            </a:r>
            <a:r>
              <a:rPr lang="zh-CN" altLang="zh-CN" b="1"/>
              <a:t>分）</a:t>
            </a:r>
          </a:p>
          <a:p>
            <a:r>
              <a:rPr lang="en-US" altLang="zh-CN" b="1"/>
              <a:t>A</a:t>
            </a:r>
            <a:r>
              <a:rPr lang="zh-CN" altLang="zh-CN" b="1"/>
              <a:t>、</a:t>
            </a:r>
            <a:r>
              <a:rPr lang="en-US" altLang="zh-CN" b="1"/>
              <a:t>“</a:t>
            </a:r>
            <a:r>
              <a:rPr lang="zh-CN" altLang="zh-CN" b="1"/>
              <a:t>生</a:t>
            </a:r>
            <a:r>
              <a:rPr lang="en-US" altLang="zh-CN" b="1"/>
              <a:t>”“</a:t>
            </a:r>
            <a:r>
              <a:rPr lang="zh-CN" altLang="zh-CN" b="1"/>
              <a:t>旦</a:t>
            </a:r>
            <a:r>
              <a:rPr lang="en-US" altLang="zh-CN" b="1"/>
              <a:t>”“</a:t>
            </a:r>
            <a:r>
              <a:rPr lang="zh-CN" altLang="zh-CN" b="1"/>
              <a:t>丑</a:t>
            </a:r>
            <a:r>
              <a:rPr lang="en-US" altLang="zh-CN" b="1"/>
              <a:t>”</a:t>
            </a:r>
            <a:r>
              <a:rPr lang="zh-CN" altLang="zh-CN" b="1"/>
              <a:t>是中国戏曲里的人物角色行当，其中</a:t>
            </a:r>
            <a:r>
              <a:rPr lang="en-US" altLang="zh-CN" b="1"/>
              <a:t>“</a:t>
            </a:r>
            <a:r>
              <a:rPr lang="zh-CN" altLang="zh-CN" b="1"/>
              <a:t>生</a:t>
            </a:r>
            <a:r>
              <a:rPr lang="en-US" altLang="zh-CN" b="1"/>
              <a:t>”</a:t>
            </a:r>
            <a:r>
              <a:rPr lang="zh-CN" altLang="zh-CN" b="1"/>
              <a:t>是扮演女性角色的一种行当，</a:t>
            </a:r>
            <a:r>
              <a:rPr lang="en-US" altLang="zh-CN" b="1"/>
              <a:t>“</a:t>
            </a:r>
            <a:r>
              <a:rPr lang="zh-CN" altLang="zh-CN" b="1"/>
              <a:t>旦</a:t>
            </a:r>
            <a:r>
              <a:rPr lang="en-US" altLang="zh-CN" b="1"/>
              <a:t>”</a:t>
            </a:r>
            <a:r>
              <a:rPr lang="zh-CN" altLang="zh-CN" b="1"/>
              <a:t>是扮演男性角色的一种行当体。</a:t>
            </a:r>
          </a:p>
          <a:p>
            <a:r>
              <a:rPr lang="en-US" altLang="zh-CN" b="1"/>
              <a:t>B</a:t>
            </a:r>
            <a:r>
              <a:rPr lang="zh-CN" altLang="zh-CN" b="1"/>
              <a:t>、鲁迅被国人誉为</a:t>
            </a:r>
            <a:r>
              <a:rPr lang="en-US" altLang="zh-CN" b="1"/>
              <a:t>“</a:t>
            </a:r>
            <a:r>
              <a:rPr lang="zh-CN" altLang="zh-CN" b="1"/>
              <a:t>民族魂</a:t>
            </a:r>
            <a:r>
              <a:rPr lang="en-US" altLang="zh-CN" b="1"/>
              <a:t>”</a:t>
            </a:r>
            <a:r>
              <a:rPr lang="zh-CN" altLang="zh-CN" b="1"/>
              <a:t>，《从百草园到三味书屋》《阿长与</a:t>
            </a:r>
            <a:r>
              <a:rPr lang="en-US" altLang="zh-CN" b="1"/>
              <a:t>&lt;</a:t>
            </a:r>
            <a:r>
              <a:rPr lang="zh-CN" altLang="zh-CN" b="1"/>
              <a:t>山海经</a:t>
            </a:r>
            <a:r>
              <a:rPr lang="en-US" altLang="zh-CN" b="1"/>
              <a:t>&gt;</a:t>
            </a:r>
            <a:r>
              <a:rPr lang="zh-CN" altLang="zh-CN" b="1"/>
              <a:t>》《故乡》《藤野先生》均出自他的散文集《朝花夕拾》。</a:t>
            </a:r>
          </a:p>
          <a:p>
            <a:r>
              <a:rPr lang="en-US" altLang="zh-CN" b="1"/>
              <a:t>C</a:t>
            </a:r>
            <a:r>
              <a:rPr lang="zh-CN" altLang="zh-CN" b="1"/>
              <a:t>、《世说新语》，南朝宋临川王刘义庆组织编写的一部志人小说集，主要记载汉末至东晋士大夫的言谈、逸事。</a:t>
            </a:r>
          </a:p>
          <a:p>
            <a:r>
              <a:rPr lang="en-US" altLang="zh-CN" b="1"/>
              <a:t>D</a:t>
            </a:r>
            <a:r>
              <a:rPr lang="zh-CN" altLang="zh-CN" b="1"/>
              <a:t>、《论语》，儒家经典著作。东汉列为</a:t>
            </a:r>
            <a:r>
              <a:rPr lang="en-US" altLang="zh-CN" b="1"/>
              <a:t>“</a:t>
            </a:r>
            <a:r>
              <a:rPr lang="zh-CN" altLang="zh-CN" b="1"/>
              <a:t>七经</a:t>
            </a:r>
            <a:r>
              <a:rPr lang="en-US" altLang="zh-CN" b="1"/>
              <a:t>”</a:t>
            </a:r>
            <a:r>
              <a:rPr lang="zh-CN" altLang="zh-CN" b="1"/>
              <a:t>之一，宋代把它与《大学》《礼记》《孟子》合称为</a:t>
            </a:r>
            <a:r>
              <a:rPr lang="en-US" altLang="zh-CN" b="1"/>
              <a:t>“</a:t>
            </a:r>
            <a:r>
              <a:rPr lang="zh-CN" altLang="zh-CN" b="1"/>
              <a:t>四书</a:t>
            </a:r>
            <a:r>
              <a:rPr lang="en-US" altLang="zh-CN" b="1"/>
              <a:t>”</a:t>
            </a:r>
            <a:r>
              <a:rPr lang="zh-CN" altLang="zh-CN" b="1"/>
              <a:t>。</a:t>
            </a:r>
          </a:p>
          <a:p>
            <a:r>
              <a:rPr lang="en-US" altLang="zh-CN" b="1"/>
              <a:t> </a:t>
            </a:r>
            <a:r>
              <a:rPr lang="zh-CN" altLang="zh-CN" sz="3800" b="1" smtClean="0">
                <a:solidFill>
                  <a:srgbClr val="FF0000"/>
                </a:solidFill>
              </a:rPr>
              <a:t>【解答】</a:t>
            </a:r>
            <a:r>
              <a:rPr lang="en-US" altLang="zh-CN" sz="3800" b="1">
                <a:solidFill>
                  <a:srgbClr val="FF0000"/>
                </a:solidFill>
              </a:rPr>
              <a:t>A</a:t>
            </a:r>
            <a:r>
              <a:rPr lang="zh-CN" altLang="zh-CN" sz="3800" b="1">
                <a:solidFill>
                  <a:srgbClr val="FF0000"/>
                </a:solidFill>
              </a:rPr>
              <a:t>．有误，</a:t>
            </a:r>
            <a:r>
              <a:rPr lang="en-US" altLang="zh-CN" sz="3800" b="1">
                <a:solidFill>
                  <a:srgbClr val="FF0000"/>
                </a:solidFill>
              </a:rPr>
              <a:t>“</a:t>
            </a:r>
            <a:r>
              <a:rPr lang="zh-CN" altLang="zh-CN" sz="3800" b="1">
                <a:solidFill>
                  <a:srgbClr val="FF0000"/>
                </a:solidFill>
              </a:rPr>
              <a:t>生</a:t>
            </a:r>
            <a:r>
              <a:rPr lang="en-US" altLang="zh-CN" sz="3800" b="1">
                <a:solidFill>
                  <a:srgbClr val="FF0000"/>
                </a:solidFill>
              </a:rPr>
              <a:t>”</a:t>
            </a:r>
            <a:r>
              <a:rPr lang="zh-CN" altLang="zh-CN" sz="3800" b="1">
                <a:solidFill>
                  <a:srgbClr val="FF0000"/>
                </a:solidFill>
              </a:rPr>
              <a:t>是扮演男性的角色，</a:t>
            </a:r>
            <a:r>
              <a:rPr lang="en-US" altLang="zh-CN" sz="3800" b="1">
                <a:solidFill>
                  <a:srgbClr val="FF0000"/>
                </a:solidFill>
              </a:rPr>
              <a:t>“</a:t>
            </a:r>
            <a:r>
              <a:rPr lang="zh-CN" altLang="zh-CN" sz="3800" b="1">
                <a:solidFill>
                  <a:srgbClr val="FF0000"/>
                </a:solidFill>
              </a:rPr>
              <a:t>旦</a:t>
            </a:r>
            <a:r>
              <a:rPr lang="en-US" altLang="zh-CN" sz="3800" b="1">
                <a:solidFill>
                  <a:srgbClr val="FF0000"/>
                </a:solidFill>
              </a:rPr>
              <a:t>”</a:t>
            </a:r>
            <a:r>
              <a:rPr lang="zh-CN" altLang="zh-CN" sz="3800" b="1">
                <a:solidFill>
                  <a:srgbClr val="FF0000"/>
                </a:solidFill>
              </a:rPr>
              <a:t>是扮演女性角色的</a:t>
            </a:r>
            <a:r>
              <a:rPr lang="zh-CN" altLang="zh-CN" sz="3800" b="1" smtClean="0">
                <a:solidFill>
                  <a:srgbClr val="FF0000"/>
                </a:solidFill>
              </a:rPr>
              <a:t>；</a:t>
            </a:r>
            <a:r>
              <a:rPr lang="en-US" altLang="zh-CN" sz="3800" b="1" smtClean="0">
                <a:solidFill>
                  <a:srgbClr val="FF0000"/>
                </a:solidFill>
              </a:rPr>
              <a:t>B</a:t>
            </a:r>
            <a:r>
              <a:rPr lang="zh-CN" altLang="zh-CN" sz="3800" b="1">
                <a:solidFill>
                  <a:srgbClr val="FF0000"/>
                </a:solidFill>
              </a:rPr>
              <a:t>．有误，《故乡》出自《呐喊》；</a:t>
            </a:r>
            <a:r>
              <a:rPr lang="en-US" altLang="zh-CN" sz="3800" b="1">
                <a:solidFill>
                  <a:srgbClr val="FF0000"/>
                </a:solidFill>
              </a:rPr>
              <a:t/>
            </a:r>
            <a:br>
              <a:rPr lang="en-US" altLang="zh-CN" sz="3800" b="1">
                <a:solidFill>
                  <a:srgbClr val="FF0000"/>
                </a:solidFill>
              </a:rPr>
            </a:br>
            <a:r>
              <a:rPr lang="en-US" altLang="zh-CN" sz="3800" b="1">
                <a:solidFill>
                  <a:srgbClr val="FF0000"/>
                </a:solidFill>
              </a:rPr>
              <a:t>C</a:t>
            </a:r>
            <a:r>
              <a:rPr lang="zh-CN" altLang="zh-CN" sz="3800" b="1">
                <a:solidFill>
                  <a:srgbClr val="FF0000"/>
                </a:solidFill>
              </a:rPr>
              <a:t>．正确</a:t>
            </a:r>
            <a:r>
              <a:rPr lang="zh-CN" altLang="zh-CN" sz="3800" b="1" smtClean="0">
                <a:solidFill>
                  <a:srgbClr val="FF0000"/>
                </a:solidFill>
              </a:rPr>
              <a:t>；</a:t>
            </a:r>
            <a:r>
              <a:rPr lang="en-US" altLang="zh-CN" sz="3800" b="1" smtClean="0">
                <a:solidFill>
                  <a:srgbClr val="FF0000"/>
                </a:solidFill>
              </a:rPr>
              <a:t>D</a:t>
            </a:r>
            <a:r>
              <a:rPr lang="zh-CN" altLang="zh-CN" sz="3800" b="1">
                <a:solidFill>
                  <a:srgbClr val="FF0000"/>
                </a:solidFill>
              </a:rPr>
              <a:t>．有误，</a:t>
            </a:r>
            <a:r>
              <a:rPr lang="en-US" altLang="zh-CN" sz="3800" b="1">
                <a:solidFill>
                  <a:srgbClr val="FF0000"/>
                </a:solidFill>
              </a:rPr>
              <a:t>“</a:t>
            </a:r>
            <a:r>
              <a:rPr lang="zh-CN" altLang="zh-CN" sz="3800" b="1">
                <a:solidFill>
                  <a:srgbClr val="FF0000"/>
                </a:solidFill>
              </a:rPr>
              <a:t>四书</a:t>
            </a:r>
            <a:r>
              <a:rPr lang="en-US" altLang="zh-CN" sz="3800" b="1">
                <a:solidFill>
                  <a:srgbClr val="FF0000"/>
                </a:solidFill>
              </a:rPr>
              <a:t>”</a:t>
            </a:r>
            <a:r>
              <a:rPr lang="zh-CN" altLang="zh-CN" sz="3800" b="1">
                <a:solidFill>
                  <a:srgbClr val="FF0000"/>
                </a:solidFill>
              </a:rPr>
              <a:t>不包括《礼记》；</a:t>
            </a:r>
            <a:r>
              <a:rPr lang="en-US" altLang="zh-CN" b="1"/>
              <a:t/>
            </a:r>
            <a:br>
              <a:rPr lang="en-US" altLang="zh-CN" b="1"/>
            </a:br>
            <a:r>
              <a:rPr lang="en-US" altLang="zh-CN" b="1" smtClean="0"/>
              <a:t>7</a:t>
            </a:r>
            <a:r>
              <a:rPr lang="zh-CN" altLang="zh-CN" b="1"/>
              <a:t>．下列关于名著阅读、文学及文化常识的表述正确的一项是（</a:t>
            </a:r>
            <a:r>
              <a:rPr lang="en-US" altLang="zh-CN" b="1"/>
              <a:t>    </a:t>
            </a:r>
            <a:r>
              <a:rPr lang="zh-CN" altLang="zh-CN" b="1"/>
              <a:t>）</a:t>
            </a:r>
          </a:p>
          <a:p>
            <a:r>
              <a:rPr lang="en-US" altLang="zh-CN" b="1"/>
              <a:t> A</a:t>
            </a:r>
            <a:r>
              <a:rPr lang="zh-CN" altLang="zh-CN" b="1"/>
              <a:t>．柳宗元，唐代文学家，和韩愈一同倡导古文运动，并称</a:t>
            </a:r>
            <a:r>
              <a:rPr lang="en-US" altLang="zh-CN" b="1"/>
              <a:t>“</a:t>
            </a:r>
            <a:r>
              <a:rPr lang="zh-CN" altLang="zh-CN" b="1"/>
              <a:t>韩柳</a:t>
            </a:r>
            <a:r>
              <a:rPr lang="en-US" altLang="zh-CN" b="1"/>
              <a:t>”</a:t>
            </a:r>
            <a:r>
              <a:rPr lang="zh-CN" altLang="zh-CN" b="1"/>
              <a:t>。</a:t>
            </a:r>
          </a:p>
          <a:p>
            <a:r>
              <a:rPr lang="en-US" altLang="zh-CN" b="1"/>
              <a:t> B</a:t>
            </a:r>
            <a:r>
              <a:rPr lang="zh-CN" altLang="zh-CN" b="1"/>
              <a:t>．鲁迅《社戏》里提到的</a:t>
            </a:r>
            <a:r>
              <a:rPr lang="en-US" altLang="zh-CN" b="1"/>
              <a:t>“</a:t>
            </a:r>
            <a:r>
              <a:rPr lang="zh-CN" altLang="zh-CN" b="1"/>
              <a:t>老生</a:t>
            </a:r>
            <a:r>
              <a:rPr lang="en-US" altLang="zh-CN" b="1"/>
              <a:t>”</a:t>
            </a:r>
            <a:r>
              <a:rPr lang="zh-CN" altLang="zh-CN" b="1"/>
              <a:t>，是戏曲行当之一，扮演老年女子。</a:t>
            </a:r>
          </a:p>
          <a:p>
            <a:r>
              <a:rPr lang="en-US" altLang="zh-CN" b="1"/>
              <a:t> C</a:t>
            </a:r>
            <a:r>
              <a:rPr lang="zh-CN" altLang="zh-CN" b="1"/>
              <a:t>．《礼记》是战国至奏汉间道家论著的汇编，相传是西汉经学家戴圣编纂的。</a:t>
            </a:r>
            <a:r>
              <a:rPr lang="en-US" altLang="zh-CN" b="1"/>
              <a:t> </a:t>
            </a:r>
            <a:endParaRPr lang="zh-CN" altLang="zh-CN" b="1"/>
          </a:p>
          <a:p>
            <a:r>
              <a:rPr lang="en-US" altLang="zh-CN" b="1"/>
              <a:t> D</a:t>
            </a:r>
            <a:r>
              <a:rPr lang="zh-CN" altLang="zh-CN" b="1"/>
              <a:t>．《儒林外史》刻画了众多性格鲜明的人物形象，如</a:t>
            </a:r>
            <a:r>
              <a:rPr lang="en-US" altLang="zh-CN" b="1"/>
              <a:t>“</a:t>
            </a:r>
            <a:r>
              <a:rPr lang="zh-CN" altLang="zh-CN" b="1"/>
              <a:t>吝啬鬼</a:t>
            </a:r>
            <a:r>
              <a:rPr lang="en-US" altLang="zh-CN" b="1"/>
              <a:t>”</a:t>
            </a:r>
            <a:r>
              <a:rPr lang="zh-CN" altLang="zh-CN" b="1"/>
              <a:t>严监生、不慕荣利的范进等</a:t>
            </a:r>
            <a:r>
              <a:rPr lang="zh-CN" altLang="zh-CN" b="1" smtClean="0"/>
              <a:t>。</a:t>
            </a:r>
            <a:r>
              <a:rPr lang="en-US" altLang="zh-CN" b="1"/>
              <a:t> </a:t>
            </a:r>
            <a:endParaRPr lang="zh-CN" altLang="zh-CN" b="1"/>
          </a:p>
          <a:p>
            <a:r>
              <a:rPr lang="en-US" altLang="zh-CN" sz="3800" b="1" smtClean="0">
                <a:solidFill>
                  <a:srgbClr val="FF0000"/>
                </a:solidFill>
              </a:rPr>
              <a:t>7</a:t>
            </a:r>
            <a:r>
              <a:rPr lang="zh-CN" altLang="zh-CN" sz="3800" b="1">
                <a:solidFill>
                  <a:srgbClr val="FF0000"/>
                </a:solidFill>
              </a:rPr>
              <a:t>．</a:t>
            </a:r>
            <a:r>
              <a:rPr lang="en-US" altLang="zh-CN" sz="3800" b="1">
                <a:solidFill>
                  <a:srgbClr val="FF0000"/>
                </a:solidFill>
              </a:rPr>
              <a:t>A </a:t>
            </a:r>
            <a:br>
              <a:rPr lang="en-US" altLang="zh-CN" sz="3800" b="1">
                <a:solidFill>
                  <a:srgbClr val="FF0000"/>
                </a:solidFill>
              </a:rPr>
            </a:br>
            <a:r>
              <a:rPr lang="zh-CN" altLang="zh-CN" sz="3800" b="1">
                <a:solidFill>
                  <a:srgbClr val="FF0000"/>
                </a:solidFill>
              </a:rPr>
              <a:t>【解析】</a:t>
            </a:r>
            <a:r>
              <a:rPr lang="en-US" altLang="zh-CN" sz="3800" b="1">
                <a:solidFill>
                  <a:srgbClr val="FF0000"/>
                </a:solidFill>
              </a:rPr>
              <a:t>B.“</a:t>
            </a:r>
            <a:r>
              <a:rPr lang="zh-CN" altLang="zh-CN" sz="3800" b="1">
                <a:solidFill>
                  <a:srgbClr val="FF0000"/>
                </a:solidFill>
              </a:rPr>
              <a:t>老生</a:t>
            </a:r>
            <a:r>
              <a:rPr lang="en-US" altLang="zh-CN" sz="3800" b="1">
                <a:solidFill>
                  <a:srgbClr val="FF0000"/>
                </a:solidFill>
              </a:rPr>
              <a:t>”</a:t>
            </a:r>
            <a:r>
              <a:rPr lang="zh-CN" altLang="zh-CN" sz="3800" b="1">
                <a:solidFill>
                  <a:srgbClr val="FF0000"/>
                </a:solidFill>
              </a:rPr>
              <a:t>扮演中年以上男子；</a:t>
            </a:r>
            <a:r>
              <a:rPr lang="en-US" altLang="zh-CN" sz="3800" b="1">
                <a:solidFill>
                  <a:srgbClr val="FF0000"/>
                </a:solidFill>
              </a:rPr>
              <a:t> C.</a:t>
            </a:r>
            <a:r>
              <a:rPr lang="zh-CN" altLang="zh-CN" sz="3800" b="1">
                <a:solidFill>
                  <a:srgbClr val="FF0000"/>
                </a:solidFill>
              </a:rPr>
              <a:t>《礼记》是战国至秦汉间儒家论著的汇编；</a:t>
            </a:r>
            <a:r>
              <a:rPr lang="en-US" altLang="zh-CN" sz="3800" b="1">
                <a:solidFill>
                  <a:srgbClr val="FF0000"/>
                </a:solidFill>
              </a:rPr>
              <a:t>D.</a:t>
            </a:r>
            <a:r>
              <a:rPr lang="zh-CN" altLang="zh-CN" sz="3800" b="1">
                <a:solidFill>
                  <a:srgbClr val="FF0000"/>
                </a:solidFill>
              </a:rPr>
              <a:t>范进追求名利，醉心科举；故选</a:t>
            </a:r>
            <a:r>
              <a:rPr lang="en-US" altLang="zh-CN" sz="3800" b="1">
                <a:solidFill>
                  <a:srgbClr val="FF0000"/>
                </a:solidFill>
              </a:rPr>
              <a:t>A</a:t>
            </a:r>
            <a:r>
              <a:rPr lang="zh-CN" altLang="zh-CN" sz="3800" b="1">
                <a:solidFill>
                  <a:srgbClr val="FF0000"/>
                </a:solidFill>
              </a:rPr>
              <a:t>。</a:t>
            </a:r>
            <a:r>
              <a:rPr lang="en-US" altLang="zh-CN" sz="3800" b="1">
                <a:solidFill>
                  <a:srgbClr val="FF0000"/>
                </a:solidFill>
              </a:rPr>
              <a:t> </a:t>
            </a:r>
            <a:endParaRPr lang="zh-CN" altLang="zh-CN" sz="3800" b="1">
              <a:solidFill>
                <a:srgbClr val="FF0000"/>
              </a:solidFill>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anim calcmode="lin" valueType="num">
                                      <p:cBhvr additive="base">
                                        <p:cTn id="1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r>
              <a:rPr lang="en-US" altLang="zh-CN" b="1" smtClean="0"/>
              <a:t>7.</a:t>
            </a:r>
            <a:r>
              <a:rPr lang="zh-CN" altLang="zh-CN" b="1"/>
              <a:t>下列文学、文化常识表述错误的一项是（　　）</a:t>
            </a:r>
          </a:p>
          <a:p>
            <a:r>
              <a:rPr lang="en-US" altLang="zh-CN" b="1"/>
              <a:t>A</a:t>
            </a:r>
            <a:r>
              <a:rPr lang="zh-CN" altLang="zh-CN" b="1"/>
              <a:t>．清代吴敬梓的《儒林外史》是一部长篇讽刺小说，深刻地批判了封建科举制度。</a:t>
            </a:r>
          </a:p>
          <a:p>
            <a:r>
              <a:rPr lang="en-US" altLang="zh-CN" b="1"/>
              <a:t>B</a:t>
            </a:r>
            <a:r>
              <a:rPr lang="zh-CN" altLang="zh-CN" b="1"/>
              <a:t>．《钱塘湖春行》《渔家傲</a:t>
            </a:r>
            <a:r>
              <a:rPr lang="en-US" altLang="zh-CN" b="1"/>
              <a:t>•</a:t>
            </a:r>
            <a:r>
              <a:rPr lang="zh-CN" altLang="zh-CN" b="1"/>
              <a:t>天接云涛连晓雾》《山坡羊</a:t>
            </a:r>
            <a:r>
              <a:rPr lang="en-US" altLang="zh-CN" b="1"/>
              <a:t>•</a:t>
            </a:r>
            <a:r>
              <a:rPr lang="zh-CN" altLang="zh-CN" b="1"/>
              <a:t>潼关怀古》《刘姥姥进大观园》分别属于唐诗、宋词、元曲、明清小说。</a:t>
            </a:r>
          </a:p>
          <a:p>
            <a:r>
              <a:rPr lang="en-US" altLang="zh-CN" b="1"/>
              <a:t>C</a:t>
            </a:r>
            <a:r>
              <a:rPr lang="zh-CN" altLang="zh-CN" b="1"/>
              <a:t>．《老王》《白杨礼赞》《变色龙》的作者分别是杨绛、茅盾、契诃夫。</a:t>
            </a:r>
          </a:p>
          <a:p>
            <a:r>
              <a:rPr lang="en-US" altLang="zh-CN" b="1"/>
              <a:t>D</a:t>
            </a:r>
            <a:r>
              <a:rPr lang="zh-CN" altLang="zh-CN" b="1"/>
              <a:t>．古人除姓名之外的称谓还有字、号等，如</a:t>
            </a:r>
            <a:r>
              <a:rPr lang="en-US" altLang="zh-CN" b="1"/>
              <a:t>“</a:t>
            </a:r>
            <a:r>
              <a:rPr lang="zh-CN" altLang="zh-CN" b="1"/>
              <a:t>子由</a:t>
            </a:r>
            <a:r>
              <a:rPr lang="en-US" altLang="zh-CN" b="1"/>
              <a:t>”“</a:t>
            </a:r>
            <a:r>
              <a:rPr lang="zh-CN" altLang="zh-CN" b="1"/>
              <a:t>子美</a:t>
            </a:r>
            <a:r>
              <a:rPr lang="en-US" altLang="zh-CN" b="1"/>
              <a:t>”“</a:t>
            </a:r>
            <a:r>
              <a:rPr lang="zh-CN" altLang="zh-CN" b="1"/>
              <a:t>青莲居士</a:t>
            </a:r>
            <a:r>
              <a:rPr lang="en-US" altLang="zh-CN" b="1"/>
              <a:t>”“</a:t>
            </a:r>
            <a:r>
              <a:rPr lang="zh-CN" altLang="zh-CN" b="1"/>
              <a:t>六一居士</a:t>
            </a:r>
            <a:r>
              <a:rPr lang="en-US" altLang="zh-CN" b="1"/>
              <a:t>”</a:t>
            </a:r>
            <a:r>
              <a:rPr lang="zh-CN" altLang="zh-CN" b="1"/>
              <a:t>分别指苏轼、杜甫、李白、欧阳修。</a:t>
            </a:r>
          </a:p>
          <a:p>
            <a:r>
              <a:rPr lang="en-US" altLang="zh-CN" sz="4000" b="1" smtClean="0">
                <a:solidFill>
                  <a:srgbClr val="FF0000"/>
                </a:solidFill>
              </a:rPr>
              <a:t>                            4.D</a:t>
            </a:r>
            <a:r>
              <a:rPr lang="en-US" altLang="zh-CN" sz="4000" b="1">
                <a:solidFill>
                  <a:srgbClr val="FF0000"/>
                </a:solidFill>
              </a:rPr>
              <a:t>  </a:t>
            </a:r>
            <a:r>
              <a:rPr lang="zh-CN" altLang="en-US" sz="4000" b="1" smtClean="0">
                <a:solidFill>
                  <a:srgbClr val="FF0000"/>
                </a:solidFill>
              </a:rPr>
              <a:t>苏轼字子瞻   子由是苏辙的</a:t>
            </a:r>
            <a:endParaRPr lang="zh-CN" altLang="zh-CN" sz="4000" b="1">
              <a:solidFill>
                <a:srgbClr val="FF0000"/>
              </a:solidFill>
            </a:endParaRPr>
          </a:p>
          <a:p>
            <a:r>
              <a:rPr lang="en-US" altLang="zh-CN" b="1" smtClean="0"/>
              <a:t>4</a:t>
            </a:r>
            <a:r>
              <a:rPr lang="en-US" altLang="zh-CN" b="1"/>
              <a:t>.</a:t>
            </a:r>
            <a:r>
              <a:rPr lang="zh-CN" altLang="zh-CN" b="1"/>
              <a:t>下列说法正确的一项是（</a:t>
            </a:r>
            <a:r>
              <a:rPr lang="en-US" altLang="zh-CN" b="1"/>
              <a:t>    </a:t>
            </a:r>
            <a:r>
              <a:rPr lang="zh-CN" altLang="zh-CN" b="1"/>
              <a:t>）（</a:t>
            </a:r>
            <a:r>
              <a:rPr lang="en-US" altLang="zh-CN" b="1"/>
              <a:t>3</a:t>
            </a:r>
            <a:r>
              <a:rPr lang="zh-CN" altLang="zh-CN" b="1"/>
              <a:t>分）</a:t>
            </a:r>
          </a:p>
          <a:p>
            <a:r>
              <a:rPr lang="en-US" altLang="zh-CN" b="1"/>
              <a:t>A.“</a:t>
            </a:r>
            <a:r>
              <a:rPr lang="zh-CN" altLang="zh-CN" b="1"/>
              <a:t>壶口瀑布</a:t>
            </a:r>
            <a:r>
              <a:rPr lang="en-US" altLang="zh-CN" b="1"/>
              <a:t>”“</a:t>
            </a:r>
            <a:r>
              <a:rPr lang="zh-CN" altLang="zh-CN" b="1"/>
              <a:t>大雁归来</a:t>
            </a:r>
            <a:r>
              <a:rPr lang="en-US" altLang="zh-CN" b="1"/>
              <a:t>”“</a:t>
            </a:r>
            <a:r>
              <a:rPr lang="zh-CN" altLang="zh-CN" b="1"/>
              <a:t>安塞腰鼓</a:t>
            </a:r>
            <a:r>
              <a:rPr lang="en-US" altLang="zh-CN" b="1"/>
              <a:t>”“</a:t>
            </a:r>
            <a:r>
              <a:rPr lang="zh-CN" altLang="zh-CN" b="1"/>
              <a:t>驿路梨花</a:t>
            </a:r>
            <a:r>
              <a:rPr lang="en-US" altLang="zh-CN" b="1"/>
              <a:t>”</a:t>
            </a:r>
            <a:r>
              <a:rPr lang="zh-CN" altLang="zh-CN" b="1"/>
              <a:t>四个短语的类型相同。</a:t>
            </a:r>
          </a:p>
          <a:p>
            <a:r>
              <a:rPr lang="en-US" altLang="zh-CN" b="1"/>
              <a:t>B.“</a:t>
            </a:r>
            <a:r>
              <a:rPr lang="zh-CN" altLang="zh-CN" b="1"/>
              <a:t>何满子是一丈青大娘的心尖子，肺叶子，眼珠子，命根子。</a:t>
            </a:r>
            <a:r>
              <a:rPr lang="en-US" altLang="zh-CN" b="1"/>
              <a:t>”</a:t>
            </a:r>
            <a:r>
              <a:rPr lang="zh-CN" altLang="zh-CN" b="1"/>
              <a:t>这个句子运用了排比和比喻的修辞手法。</a:t>
            </a:r>
          </a:p>
          <a:p>
            <a:r>
              <a:rPr lang="en-US" altLang="zh-CN" b="1"/>
              <a:t>C.</a:t>
            </a:r>
            <a:r>
              <a:rPr lang="zh-CN" altLang="zh-CN" b="1"/>
              <a:t>莫泊桑，英国作家，被誉为</a:t>
            </a:r>
            <a:r>
              <a:rPr lang="en-US" altLang="zh-CN" b="1"/>
              <a:t>“</a:t>
            </a:r>
            <a:r>
              <a:rPr lang="zh-CN" altLang="zh-CN" b="1"/>
              <a:t>短篇小说巨匠</a:t>
            </a:r>
            <a:r>
              <a:rPr lang="en-US" altLang="zh-CN" b="1"/>
              <a:t>”</a:t>
            </a:r>
            <a:r>
              <a:rPr lang="zh-CN" altLang="zh-CN" b="1"/>
              <a:t>，代表作有《项链》《羊脂球》等。</a:t>
            </a:r>
          </a:p>
          <a:p>
            <a:r>
              <a:rPr lang="en-US" altLang="zh-CN" b="1"/>
              <a:t>D.</a:t>
            </a:r>
            <a:r>
              <a:rPr lang="zh-CN" altLang="zh-CN" b="1"/>
              <a:t>明清科举考试制度规定每三年举行一次乡试。乡试中举，第一名称亚元，第二至十名称解元。</a:t>
            </a:r>
          </a:p>
          <a:p>
            <a:r>
              <a:rPr lang="en-US" altLang="zh-CN" sz="3400" b="1" smtClean="0">
                <a:solidFill>
                  <a:srgbClr val="FF0000"/>
                </a:solidFill>
              </a:rPr>
              <a:t>.</a:t>
            </a:r>
            <a:r>
              <a:rPr lang="en-US" altLang="zh-CN" sz="3400" b="1">
                <a:solidFill>
                  <a:srgbClr val="FF0000"/>
                </a:solidFill>
              </a:rPr>
              <a:t>B</a:t>
            </a:r>
            <a:r>
              <a:rPr lang="zh-CN" altLang="zh-CN" sz="3400" b="1">
                <a:solidFill>
                  <a:srgbClr val="FF0000"/>
                </a:solidFill>
              </a:rPr>
              <a:t>（</a:t>
            </a:r>
            <a:r>
              <a:rPr lang="en-US" altLang="zh-CN" sz="3400" b="1">
                <a:solidFill>
                  <a:srgbClr val="FF0000"/>
                </a:solidFill>
              </a:rPr>
              <a:t>3</a:t>
            </a:r>
            <a:r>
              <a:rPr lang="zh-CN" altLang="zh-CN" sz="3400" b="1">
                <a:solidFill>
                  <a:srgbClr val="FF0000"/>
                </a:solidFill>
              </a:rPr>
              <a:t>分）（</a:t>
            </a:r>
            <a:r>
              <a:rPr lang="en-US" altLang="zh-CN" sz="3400" b="1">
                <a:solidFill>
                  <a:srgbClr val="FF0000"/>
                </a:solidFill>
              </a:rPr>
              <a:t>A</a:t>
            </a:r>
            <a:r>
              <a:rPr lang="zh-CN" altLang="zh-CN" sz="3400" b="1">
                <a:solidFill>
                  <a:srgbClr val="FF0000"/>
                </a:solidFill>
              </a:rPr>
              <a:t>项中</a:t>
            </a:r>
            <a:r>
              <a:rPr lang="en-US" altLang="zh-CN" sz="3400" b="1">
                <a:solidFill>
                  <a:srgbClr val="FF0000"/>
                </a:solidFill>
              </a:rPr>
              <a:t>“</a:t>
            </a:r>
            <a:r>
              <a:rPr lang="zh-CN" altLang="zh-CN" sz="3400" b="1">
                <a:solidFill>
                  <a:srgbClr val="FF0000"/>
                </a:solidFill>
              </a:rPr>
              <a:t>大雁归来</a:t>
            </a:r>
            <a:r>
              <a:rPr lang="en-US" altLang="zh-CN" sz="3400" b="1">
                <a:solidFill>
                  <a:srgbClr val="FF0000"/>
                </a:solidFill>
              </a:rPr>
              <a:t>”</a:t>
            </a:r>
            <a:r>
              <a:rPr lang="zh-CN" altLang="zh-CN" sz="3400" b="1" smtClean="0">
                <a:solidFill>
                  <a:srgbClr val="FF0000"/>
                </a:solidFill>
              </a:rPr>
              <a:t>是</a:t>
            </a:r>
            <a:r>
              <a:rPr lang="zh-CN" altLang="en-US" sz="3400" b="1" smtClean="0">
                <a:solidFill>
                  <a:srgbClr val="FF0000"/>
                </a:solidFill>
              </a:rPr>
              <a:t>主谓</a:t>
            </a:r>
            <a:r>
              <a:rPr lang="zh-CN" altLang="zh-CN" sz="3400" b="1" smtClean="0">
                <a:solidFill>
                  <a:srgbClr val="FF0000"/>
                </a:solidFill>
              </a:rPr>
              <a:t>短语</a:t>
            </a:r>
            <a:r>
              <a:rPr lang="zh-CN" altLang="zh-CN" sz="3400" b="1">
                <a:solidFill>
                  <a:srgbClr val="FF0000"/>
                </a:solidFill>
              </a:rPr>
              <a:t>，另外三项都是偏正短语：</a:t>
            </a:r>
            <a:r>
              <a:rPr lang="en-US" altLang="zh-CN" sz="3400" b="1">
                <a:solidFill>
                  <a:srgbClr val="FF0000"/>
                </a:solidFill>
              </a:rPr>
              <a:t>C</a:t>
            </a:r>
            <a:r>
              <a:rPr lang="zh-CN" altLang="zh-CN" sz="3400" b="1">
                <a:solidFill>
                  <a:srgbClr val="FF0000"/>
                </a:solidFill>
              </a:rPr>
              <a:t>项中莫泊桑是法国作家；</a:t>
            </a:r>
            <a:r>
              <a:rPr lang="en-US" altLang="zh-CN" sz="3400" b="1">
                <a:solidFill>
                  <a:srgbClr val="FF0000"/>
                </a:solidFill>
              </a:rPr>
              <a:t>D</a:t>
            </a:r>
            <a:r>
              <a:rPr lang="zh-CN" altLang="zh-CN" sz="3400" b="1">
                <a:solidFill>
                  <a:srgbClr val="FF0000"/>
                </a:solidFill>
              </a:rPr>
              <a:t>项中第一名称解元，第二至十名称亚元。）</a:t>
            </a:r>
            <a:r>
              <a:rPr lang="en-US" altLang="zh-CN" sz="3400" b="1">
                <a:solidFill>
                  <a:srgbClr val="FF0000"/>
                </a:solidFill>
              </a:rPr>
              <a:t> </a:t>
            </a:r>
            <a:endParaRPr lang="zh-CN" altLang="zh-CN" sz="3400" b="1">
              <a:solidFill>
                <a:srgbClr val="FF0000"/>
              </a:solidFill>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r>
              <a:rPr lang="en-US" altLang="zh-CN" b="1" smtClean="0"/>
              <a:t>8.</a:t>
            </a:r>
            <a:r>
              <a:rPr lang="zh-CN" altLang="zh-CN" b="1"/>
              <a:t>下列说法有误的一项是（</a:t>
            </a:r>
            <a:r>
              <a:rPr lang="en-US" altLang="zh-CN" b="1"/>
              <a:t>   </a:t>
            </a:r>
            <a:r>
              <a:rPr lang="zh-CN" altLang="zh-CN" b="1"/>
              <a:t>）（</a:t>
            </a:r>
            <a:r>
              <a:rPr lang="en-US" altLang="zh-CN" b="1"/>
              <a:t>2</a:t>
            </a:r>
            <a:r>
              <a:rPr lang="zh-CN" altLang="zh-CN" b="1"/>
              <a:t>分），</a:t>
            </a:r>
          </a:p>
          <a:p>
            <a:r>
              <a:rPr lang="en-US" altLang="zh-CN" b="1"/>
              <a:t>A.</a:t>
            </a:r>
            <a:r>
              <a:rPr lang="zh-CN" altLang="zh-CN" b="1"/>
              <a:t>莫泊桑是法国作家，被誉为</a:t>
            </a:r>
            <a:r>
              <a:rPr lang="en-US" altLang="zh-CN" b="1"/>
              <a:t>“</a:t>
            </a:r>
            <a:r>
              <a:rPr lang="zh-CN" altLang="zh-CN" b="1"/>
              <a:t>短篇小说巨匠</a:t>
            </a:r>
            <a:r>
              <a:rPr lang="en-US" altLang="zh-CN" b="1"/>
              <a:t>”</a:t>
            </a:r>
            <a:r>
              <a:rPr lang="zh-CN" altLang="zh-CN" b="1"/>
              <a:t>，代表作有《项链》《羊脂球》等。</a:t>
            </a:r>
          </a:p>
          <a:p>
            <a:r>
              <a:rPr lang="en-US" altLang="zh-CN" b="1"/>
              <a:t>B.</a:t>
            </a:r>
            <a:r>
              <a:rPr lang="zh-CN" altLang="zh-CN" b="1"/>
              <a:t>中国古代有许多自强不息的故事，如</a:t>
            </a:r>
            <a:r>
              <a:rPr lang="en-US" altLang="zh-CN" b="1"/>
              <a:t>“</a:t>
            </a:r>
            <a:r>
              <a:rPr lang="zh-CN" altLang="zh-CN" b="1"/>
              <a:t>范仲淹闻鸡起舞</a:t>
            </a:r>
            <a:r>
              <a:rPr lang="en-US" altLang="zh-CN" b="1"/>
              <a:t>”“</a:t>
            </a:r>
            <a:r>
              <a:rPr lang="zh-CN" altLang="zh-CN" b="1"/>
              <a:t>祖逖断齑画粥</a:t>
            </a:r>
            <a:r>
              <a:rPr lang="en-US" altLang="zh-CN" b="1"/>
              <a:t>”</a:t>
            </a:r>
            <a:r>
              <a:rPr lang="zh-CN" altLang="zh-CN" b="1"/>
              <a:t>等。</a:t>
            </a:r>
          </a:p>
          <a:p>
            <a:r>
              <a:rPr lang="en-US" altLang="zh-CN" b="1"/>
              <a:t>C.“</a:t>
            </a:r>
            <a:r>
              <a:rPr lang="zh-CN" altLang="zh-CN" b="1"/>
              <a:t>为了防止疫情反弹，市防控中心要求全市各单位制定更加严格的防控措施。</a:t>
            </a:r>
            <a:r>
              <a:rPr lang="en-US" altLang="zh-CN" b="1"/>
              <a:t>”</a:t>
            </a:r>
            <a:r>
              <a:rPr lang="zh-CN" altLang="zh-CN" b="1"/>
              <a:t>这个句子没有语病。</a:t>
            </a:r>
          </a:p>
          <a:p>
            <a:r>
              <a:rPr lang="en-US" altLang="zh-CN" b="1"/>
              <a:t>D.“</a:t>
            </a:r>
            <a:r>
              <a:rPr lang="zh-CN" altLang="zh-CN" b="1"/>
              <a:t>他在网课学习期间没有耽误一节课。</a:t>
            </a:r>
            <a:r>
              <a:rPr lang="en-US" altLang="zh-CN" b="1"/>
              <a:t>“</a:t>
            </a:r>
            <a:r>
              <a:rPr lang="zh-CN" altLang="zh-CN" b="1"/>
              <a:t>这个句子的主干是</a:t>
            </a:r>
            <a:r>
              <a:rPr lang="en-US" altLang="zh-CN" b="1"/>
              <a:t>“</a:t>
            </a:r>
            <a:r>
              <a:rPr lang="zh-CN" altLang="zh-CN" b="1"/>
              <a:t>他没有耽误课</a:t>
            </a:r>
            <a:r>
              <a:rPr lang="en-US" altLang="zh-CN" b="1"/>
              <a:t>”</a:t>
            </a:r>
            <a:r>
              <a:rPr lang="zh-CN" altLang="zh-CN" b="1"/>
              <a:t>。</a:t>
            </a:r>
          </a:p>
          <a:p>
            <a:r>
              <a:rPr lang="en-US" altLang="zh-CN" sz="4000" b="1" smtClean="0">
                <a:solidFill>
                  <a:srgbClr val="FF0000"/>
                </a:solidFill>
              </a:rPr>
              <a:t>                                    </a:t>
            </a:r>
            <a:r>
              <a:rPr lang="en-US" altLang="zh-CN" sz="4000" b="1">
                <a:solidFill>
                  <a:srgbClr val="FF0000"/>
                </a:solidFill>
              </a:rPr>
              <a:t> </a:t>
            </a:r>
            <a:r>
              <a:rPr lang="en-US" altLang="zh-CN" sz="4000" b="1" smtClean="0">
                <a:solidFill>
                  <a:srgbClr val="FF0000"/>
                </a:solidFill>
              </a:rPr>
              <a:t>B </a:t>
            </a:r>
            <a:r>
              <a:rPr lang="en-US" altLang="zh-CN" b="1" smtClean="0">
                <a:solidFill>
                  <a:srgbClr val="FF0000"/>
                </a:solidFill>
              </a:rPr>
              <a:t>“</a:t>
            </a:r>
            <a:r>
              <a:rPr lang="zh-CN" altLang="zh-CN" b="1" smtClean="0">
                <a:solidFill>
                  <a:srgbClr val="FF0000"/>
                </a:solidFill>
              </a:rPr>
              <a:t>祖逖闻鸡起舞</a:t>
            </a:r>
            <a:r>
              <a:rPr lang="en-US" altLang="zh-CN" b="1" smtClean="0">
                <a:solidFill>
                  <a:srgbClr val="FF0000"/>
                </a:solidFill>
              </a:rPr>
              <a:t>”“</a:t>
            </a:r>
            <a:r>
              <a:rPr lang="zh-CN" altLang="zh-CN" b="1" smtClean="0">
                <a:solidFill>
                  <a:srgbClr val="FF0000"/>
                </a:solidFill>
              </a:rPr>
              <a:t>范仲淹断齑画粥</a:t>
            </a:r>
            <a:r>
              <a:rPr lang="en-US" altLang="zh-CN" b="1" smtClean="0">
                <a:solidFill>
                  <a:srgbClr val="FF0000"/>
                </a:solidFill>
              </a:rPr>
              <a:t>”</a:t>
            </a:r>
            <a:endParaRPr lang="zh-CN" altLang="zh-CN" sz="4000" b="1">
              <a:solidFill>
                <a:srgbClr val="FF0000"/>
              </a:solidFill>
            </a:endParaRPr>
          </a:p>
          <a:p>
            <a:r>
              <a:rPr lang="en-US" altLang="zh-CN" b="1" smtClean="0"/>
              <a:t>5</a:t>
            </a:r>
            <a:r>
              <a:rPr lang="en-US" altLang="zh-CN" b="1"/>
              <a:t>.</a:t>
            </a:r>
            <a:r>
              <a:rPr lang="zh-CN" altLang="zh-CN" b="1"/>
              <a:t>【文化长廊】下列有关文学与文化常识的说法错误的一项是</a:t>
            </a:r>
            <a:r>
              <a:rPr lang="en-US" altLang="zh-CN" b="1"/>
              <a:t>(     ) (2</a:t>
            </a:r>
            <a:r>
              <a:rPr lang="zh-CN" altLang="zh-CN" b="1"/>
              <a:t>分</a:t>
            </a:r>
            <a:r>
              <a:rPr lang="en-US" altLang="zh-CN" b="1"/>
              <a:t>)</a:t>
            </a:r>
            <a:endParaRPr lang="zh-CN" altLang="zh-CN" b="1"/>
          </a:p>
          <a:p>
            <a:r>
              <a:rPr lang="en-US" altLang="zh-CN" b="1"/>
              <a:t>A.“</a:t>
            </a:r>
            <a:r>
              <a:rPr lang="zh-CN" altLang="zh-CN" b="1"/>
              <a:t>对这土地爱得深沉</a:t>
            </a:r>
            <a:r>
              <a:rPr lang="en-US" altLang="zh-CN" b="1"/>
              <a:t>”</a:t>
            </a:r>
            <a:r>
              <a:rPr lang="zh-CN" altLang="zh-CN" b="1"/>
              <a:t>的艾青，为民族命运</a:t>
            </a:r>
            <a:r>
              <a:rPr lang="en-US" altLang="zh-CN" b="1"/>
              <a:t>“</a:t>
            </a:r>
            <a:r>
              <a:rPr lang="zh-CN" altLang="zh-CN" b="1"/>
              <a:t>呐喊</a:t>
            </a:r>
            <a:r>
              <a:rPr lang="en-US" altLang="zh-CN" b="1"/>
              <a:t>”</a:t>
            </a:r>
            <a:r>
              <a:rPr lang="zh-CN" altLang="zh-CN" b="1"/>
              <a:t>的鲁迅，为国家前途振臂一呼的闻一多，他们都是中华民族的脊梁。</a:t>
            </a:r>
          </a:p>
          <a:p>
            <a:r>
              <a:rPr lang="en-US" altLang="zh-CN" b="1"/>
              <a:t>B.</a:t>
            </a:r>
            <a:r>
              <a:rPr lang="zh-CN" altLang="zh-CN" b="1"/>
              <a:t>以苏轼、辛弃疾为代表的豪放派与以柳永、李清照为代表的婉约派相得益彰，在璀璨的中国诗词文化中各放光彩。</a:t>
            </a:r>
          </a:p>
          <a:p>
            <a:r>
              <a:rPr lang="en-US" altLang="zh-CN" b="1"/>
              <a:t>C.</a:t>
            </a:r>
            <a:r>
              <a:rPr lang="zh-CN" altLang="zh-CN" b="1"/>
              <a:t>春节贴春联、拜年，清明节祭祖、禁食，重阳节挂艾草、登高，这些都是传统节日里约定俗成的活动。</a:t>
            </a:r>
          </a:p>
          <a:p>
            <a:r>
              <a:rPr lang="en-US" altLang="zh-CN" b="1"/>
              <a:t>D.</a:t>
            </a:r>
            <a:r>
              <a:rPr lang="zh-CN" altLang="zh-CN" b="1"/>
              <a:t>中国是礼仪之邦，很讲究礼貌用语，献物于他人说</a:t>
            </a:r>
            <a:r>
              <a:rPr lang="en-US" altLang="zh-CN" b="1"/>
              <a:t>“</a:t>
            </a:r>
            <a:r>
              <a:rPr lang="zh-CN" altLang="zh-CN" b="1"/>
              <a:t>请笑纳</a:t>
            </a:r>
            <a:r>
              <a:rPr lang="en-US" altLang="zh-CN" b="1"/>
              <a:t>”</a:t>
            </a:r>
            <a:r>
              <a:rPr lang="zh-CN" altLang="zh-CN" b="1"/>
              <a:t>，请人指点说</a:t>
            </a:r>
            <a:r>
              <a:rPr lang="en-US" altLang="zh-CN" b="1"/>
              <a:t>“</a:t>
            </a:r>
            <a:r>
              <a:rPr lang="zh-CN" altLang="zh-CN" b="1"/>
              <a:t>请赐教</a:t>
            </a:r>
            <a:r>
              <a:rPr lang="en-US" altLang="zh-CN" b="1"/>
              <a:t>”</a:t>
            </a:r>
            <a:r>
              <a:rPr lang="zh-CN" altLang="zh-CN" b="1"/>
              <a:t>，他人送己说</a:t>
            </a:r>
            <a:r>
              <a:rPr lang="en-US" altLang="zh-CN" b="1"/>
              <a:t>“</a:t>
            </a:r>
            <a:r>
              <a:rPr lang="zh-CN" altLang="zh-CN" b="1"/>
              <a:t>请留步</a:t>
            </a:r>
            <a:r>
              <a:rPr lang="en-US" altLang="zh-CN" b="1"/>
              <a:t>”</a:t>
            </a:r>
            <a:r>
              <a:rPr lang="zh-CN" altLang="zh-CN" b="1"/>
              <a:t>，中途离开说</a:t>
            </a:r>
            <a:r>
              <a:rPr lang="en-US" altLang="zh-CN" b="1"/>
              <a:t>“</a:t>
            </a:r>
            <a:r>
              <a:rPr lang="zh-CN" altLang="zh-CN" b="1"/>
              <a:t>失陪</a:t>
            </a:r>
            <a:r>
              <a:rPr lang="en-US" altLang="zh-CN" b="1"/>
              <a:t>”</a:t>
            </a:r>
            <a:r>
              <a:rPr lang="zh-CN" altLang="zh-CN" b="1"/>
              <a:t>。</a:t>
            </a:r>
          </a:p>
          <a:p>
            <a:r>
              <a:rPr lang="en-US" altLang="zh-CN" sz="4000" b="1" smtClean="0">
                <a:solidFill>
                  <a:srgbClr val="FF0000"/>
                </a:solidFill>
              </a:rPr>
              <a:t>                                         C </a:t>
            </a:r>
            <a:endParaRPr lang="zh-CN" altLang="zh-CN"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 calcmode="lin" valueType="num">
                                      <p:cBhvr additive="base">
                                        <p:cTn id="1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758</Words>
  <Application>Microsoft Office PowerPoint</Application>
  <PresentationFormat>全屏显示(4:3)</PresentationFormat>
  <Paragraphs>290</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文  学  常  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文  学  常  识</dc:title>
  <dc:creator>rbm.xkw.com</dc:creator>
  <cp:lastModifiedBy>hj</cp:lastModifiedBy>
  <cp:revision>2</cp:revision>
  <cp:lastPrinted>2021-09-13T11:36:31Z</cp:lastPrinted>
  <dcterms:created xsi:type="dcterms:W3CDTF">2021-09-13T11:36:31Z</dcterms:created>
  <dcterms:modified xsi:type="dcterms:W3CDTF">2021-10-13T05:28:15Z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