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0" r:id="rId2"/>
    <p:sldId id="256" r:id="rId3"/>
    <p:sldId id="257" r:id="rId4"/>
    <p:sldId id="258" r:id="rId5"/>
    <p:sldId id="259" r:id="rId6"/>
    <p:sldId id="260" r:id="rId7"/>
    <p:sldId id="298"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9144000" cy="6858000"/>
  <p:custDataLst>
    <p:tags r:id="rId38"/>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880"/>
        <p:guide pos="216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chemeClr val="tx1"/>
                </a:solidFill>
                <a:latin typeface="微软雅黑" panose="020B0503020204020204" charset="-122"/>
                <a:cs typeface="微软雅黑" panose="020B0503020204020204" charset="-122"/>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16" name="bk object 16"/>
          <p:cNvSpPr/>
          <p:nvPr/>
        </p:nvSpPr>
        <p:spPr>
          <a:xfrm>
            <a:off x="0" y="0"/>
            <a:ext cx="9144000" cy="6857998"/>
          </a:xfrm>
          <a:prstGeom prst="rect">
            <a:avLst/>
          </a:prstGeom>
          <a:blipFill>
            <a:blip r:embed="rId2"/>
            <a:stretch>
              <a:fillRect/>
            </a:stretch>
          </a:blipFill>
        </p:spPr>
        <p:txBody>
          <a:bodyPr wrap="square" lIns="0" tIns="0" rIns="0" bIns="0" rtlCol="0"/>
          <a:lstStyle/>
          <a:p>
            <a:endParaRPr/>
          </a:p>
        </p:txBody>
      </p:sp>
      <p:sp>
        <p:nvSpPr>
          <p:cNvPr id="18" name="bk object 18"/>
          <p:cNvSpPr/>
          <p:nvPr/>
        </p:nvSpPr>
        <p:spPr>
          <a:xfrm>
            <a:off x="213359" y="88392"/>
            <a:ext cx="2103120" cy="541019"/>
          </a:xfrm>
          <a:prstGeom prst="rect">
            <a:avLst/>
          </a:prstGeom>
          <a:blipFill>
            <a:blip r:embed="rId3"/>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400" b="1" i="0">
                <a:solidFill>
                  <a:schemeClr val="tx1"/>
                </a:solidFill>
                <a:latin typeface="微软雅黑" panose="020B0503020204020204" charset="-122"/>
                <a:cs typeface="微软雅黑" panose="020B0503020204020204" charset="-122"/>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chemeClr val="tx1"/>
                </a:solidFill>
                <a:latin typeface="微软雅黑" panose="020B0503020204020204" charset="-122"/>
                <a:cs typeface="微软雅黑" panose="020B0503020204020204" charset="-122"/>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16" name="bk object 16"/>
          <p:cNvSpPr/>
          <p:nvPr/>
        </p:nvSpPr>
        <p:spPr>
          <a:xfrm>
            <a:off x="6095" y="0"/>
            <a:ext cx="9137903" cy="6857998"/>
          </a:xfrm>
          <a:prstGeom prst="rect">
            <a:avLst/>
          </a:prstGeom>
          <a:blipFill>
            <a:blip r:embed="rId2"/>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7998"/>
          </a:xfrm>
          <a:prstGeom prst="rect">
            <a:avLst/>
          </a:prstGeom>
          <a:blipFill>
            <a:blip r:embed="rId7"/>
            <a:stretch>
              <a:fillRect/>
            </a:stretch>
          </a:blipFill>
        </p:spPr>
        <p:txBody>
          <a:bodyPr wrap="square" lIns="0" tIns="0" rIns="0" bIns="0" rtlCol="0"/>
          <a:lstStyle/>
          <a:p>
            <a:endParaRPr/>
          </a:p>
        </p:txBody>
      </p:sp>
      <p:sp>
        <p:nvSpPr>
          <p:cNvPr id="2" name="Holder 2"/>
          <p:cNvSpPr>
            <a:spLocks noGrp="1"/>
          </p:cNvSpPr>
          <p:nvPr>
            <p:ph type="title"/>
          </p:nvPr>
        </p:nvSpPr>
        <p:spPr>
          <a:xfrm>
            <a:off x="76098" y="228600"/>
            <a:ext cx="9012123" cy="365760"/>
          </a:xfrm>
          <a:prstGeom prst="rect">
            <a:avLst/>
          </a:prstGeom>
        </p:spPr>
        <p:txBody>
          <a:bodyPr wrap="square" lIns="0" tIns="0" rIns="0" bIns="0">
            <a:spAutoFit/>
          </a:bodyPr>
          <a:lstStyle>
            <a:lvl1pPr>
              <a:defRPr sz="2400" b="1" i="0">
                <a:solidFill>
                  <a:schemeClr val="tx1"/>
                </a:solidFill>
                <a:latin typeface="微软雅黑" panose="020B0503020204020204" charset="-122"/>
                <a:cs typeface="微软雅黑" panose="020B0503020204020204" charset="-122"/>
              </a:defRPr>
            </a:lvl1pPr>
          </a:lstStyle>
          <a:p>
            <a:endParaRPr/>
          </a:p>
        </p:txBody>
      </p:sp>
      <p:sp>
        <p:nvSpPr>
          <p:cNvPr id="3" name="Holder 3"/>
          <p:cNvSpPr>
            <a:spLocks noGrp="1"/>
          </p:cNvSpPr>
          <p:nvPr>
            <p:ph type="body" idx="1"/>
          </p:nvPr>
        </p:nvSpPr>
        <p:spPr>
          <a:xfrm>
            <a:off x="384759" y="1287145"/>
            <a:ext cx="8374481" cy="27432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2743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274320"/>
          </a:xfrm>
          <a:prstGeom prst="rect">
            <a:avLst/>
          </a:prstGeom>
        </p:spPr>
        <p:txBody>
          <a:bodyPr wrap="square" lIns="0" tIns="0" rIns="0" bIns="0">
            <a:spAutoFit/>
          </a:bodyPr>
          <a:lstStyle>
            <a:lvl1pPr algn="l">
              <a:defRPr>
                <a:solidFill>
                  <a:schemeClr val="tx1">
                    <a:tint val="75000"/>
                  </a:schemeClr>
                </a:solidFill>
              </a:defRPr>
            </a:lvl1pPr>
          </a:lstStyle>
          <a:p>
            <a:fld id="{C74A9498-B24C-4D7B-A9F8-181BC3FF1610}" type="datetimeFigureOut">
              <a:rPr lang="en-US"/>
              <a:t>10/13/2021</a:t>
            </a:fld>
            <a:endParaRPr lang="en-US"/>
          </a:p>
        </p:txBody>
      </p:sp>
      <p:sp>
        <p:nvSpPr>
          <p:cNvPr id="6" name="Holder 6"/>
          <p:cNvSpPr>
            <a:spLocks noGrp="1"/>
          </p:cNvSpPr>
          <p:nvPr>
            <p:ph type="sldNum" sz="quarter" idx="7"/>
          </p:nvPr>
        </p:nvSpPr>
        <p:spPr>
          <a:xfrm>
            <a:off x="6583680" y="6377940"/>
            <a:ext cx="2103120" cy="274320"/>
          </a:xfrm>
          <a:prstGeom prst="rect">
            <a:avLst/>
          </a:prstGeom>
        </p:spPr>
        <p:txBody>
          <a:bodyPr wrap="square" lIns="0" tIns="0" rIns="0" bIns="0">
            <a:spAutoFit/>
          </a:bodyPr>
          <a:lstStyle>
            <a:lvl1pPr algn="r">
              <a:defRPr>
                <a:solidFill>
                  <a:schemeClr val="tx1">
                    <a:tint val="75000"/>
                  </a:schemeClr>
                </a:solidFill>
              </a:defRPr>
            </a:lvl1pPr>
          </a:lstStyle>
          <a:p>
            <a:fld id="{3E534295-0C8E-4F80-93C9-E8D6420B216B}"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102486" y="2337435"/>
            <a:ext cx="5066665" cy="2103120"/>
          </a:xfrm>
          <a:prstGeom prst="rect">
            <a:avLst/>
          </a:prstGeom>
        </p:spPr>
        <p:txBody>
          <a:bodyPr vert="horz" wrap="square" lIns="0" tIns="0" rIns="0" bIns="0" rtlCol="0">
            <a:spAutoFit/>
          </a:bodyPr>
          <a:lstStyle/>
          <a:p>
            <a:pPr algn="ctr">
              <a:lnSpc>
                <a:spcPct val="100000"/>
              </a:lnSpc>
            </a:pPr>
            <a:r>
              <a:rPr lang="en-US" sz="4600" b="1" spc="-5" dirty="0" smtClean="0">
                <a:latin typeface="微软雅黑" panose="020B0503020204020204" charset="-122"/>
                <a:ea typeface="微软雅黑" panose="020B0503020204020204" charset="-122"/>
                <a:cs typeface="微软雅黑" panose="020B0503020204020204" charset="-122"/>
              </a:rPr>
              <a:t>2022年初中语文</a:t>
            </a:r>
            <a:endParaRPr lang="en-US" sz="4600" b="1" spc="-5" dirty="0">
              <a:latin typeface="微软雅黑" panose="020B0503020204020204" charset="-122"/>
              <a:ea typeface="微软雅黑" panose="020B0503020204020204" charset="-122"/>
              <a:cs typeface="微软雅黑" panose="020B0503020204020204" charset="-122"/>
            </a:endParaRPr>
          </a:p>
          <a:p>
            <a:pPr algn="ctr">
              <a:lnSpc>
                <a:spcPct val="100000"/>
              </a:lnSpc>
            </a:pPr>
            <a:r>
              <a:rPr lang="en-US" sz="4600" b="1" spc="-5" dirty="0" err="1">
                <a:latin typeface="微软雅黑" panose="020B0503020204020204" charset="-122"/>
                <a:ea typeface="微软雅黑" panose="020B0503020204020204" charset="-122"/>
                <a:cs typeface="微软雅黑" panose="020B0503020204020204" charset="-122"/>
              </a:rPr>
              <a:t>中考一轮复习</a:t>
            </a:r>
            <a:endParaRPr lang="en-US" sz="4600" b="1" spc="-5" dirty="0">
              <a:latin typeface="微软雅黑" panose="020B0503020204020204" charset="-122"/>
              <a:ea typeface="微软雅黑" panose="020B0503020204020204" charset="-122"/>
              <a:cs typeface="微软雅黑" panose="020B0503020204020204" charset="-122"/>
            </a:endParaRPr>
          </a:p>
          <a:p>
            <a:pPr algn="ctr">
              <a:lnSpc>
                <a:spcPct val="100000"/>
              </a:lnSpc>
            </a:pPr>
            <a:r>
              <a:rPr lang="en-US" sz="4600" b="1" spc="-5" dirty="0" err="1">
                <a:latin typeface="微软雅黑" panose="020B0503020204020204" charset="-122"/>
                <a:ea typeface="微软雅黑" panose="020B0503020204020204" charset="-122"/>
                <a:cs typeface="微软雅黑" panose="020B0503020204020204" charset="-122"/>
              </a:rPr>
              <a:t>病句题难点突破</a:t>
            </a:r>
            <a:endParaRPr lang="en-US" sz="4600" b="1" spc="-5"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95" y="0"/>
            <a:ext cx="9137903" cy="6857998"/>
          </a:xfrm>
          <a:prstGeom prst="rect">
            <a:avLst/>
          </a:prstGeom>
          <a:blipFill>
            <a:blip r:embed="rId2"/>
            <a:stretch>
              <a:fillRect/>
            </a:stretch>
          </a:blipFill>
        </p:spPr>
        <p:txBody>
          <a:bodyPr wrap="square" lIns="0" tIns="0" rIns="0" bIns="0" rtlCol="0"/>
          <a:lstStyle/>
          <a:p>
            <a:endParaRPr/>
          </a:p>
        </p:txBody>
      </p:sp>
      <p:sp>
        <p:nvSpPr>
          <p:cNvPr id="4" name="object 4"/>
          <p:cNvSpPr txBox="1">
            <a:spLocks noGrp="1"/>
          </p:cNvSpPr>
          <p:nvPr>
            <p:ph type="title"/>
          </p:nvPr>
        </p:nvSpPr>
        <p:spPr>
          <a:xfrm>
            <a:off x="3016376" y="2525395"/>
            <a:ext cx="3528060" cy="1402080"/>
          </a:xfrm>
          <a:prstGeom prst="rect">
            <a:avLst/>
          </a:prstGeom>
        </p:spPr>
        <p:txBody>
          <a:bodyPr vert="horz" wrap="square" lIns="0" tIns="0" rIns="0" bIns="0" rtlCol="0">
            <a:spAutoFit/>
          </a:bodyPr>
          <a:lstStyle/>
          <a:p>
            <a:pPr marL="12700" marR="5080" indent="876300">
              <a:lnSpc>
                <a:spcPct val="100000"/>
              </a:lnSpc>
            </a:pPr>
            <a:r>
              <a:rPr sz="4600" spc="-10">
                <a:solidFill>
                  <a:srgbClr val="FF0000"/>
                </a:solidFill>
                <a:ea typeface="微软雅黑" panose="020B0503020204020204" charset="-122"/>
              </a:rPr>
              <a:t>注意！  </a:t>
            </a:r>
            <a:br>
              <a:rPr sz="4600" spc="-10">
                <a:solidFill>
                  <a:srgbClr val="FF0000"/>
                </a:solidFill>
                <a:ea typeface="微软雅黑" panose="020B0503020204020204" charset="-122"/>
              </a:rPr>
            </a:br>
            <a:r>
              <a:rPr sz="4600" spc="-10">
                <a:solidFill>
                  <a:srgbClr val="FF0000"/>
                </a:solidFill>
                <a:ea typeface="微软雅黑" panose="020B0503020204020204" charset="-122"/>
              </a:rPr>
              <a:t>我要变形啦！</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
        <p:nvSpPr>
          <p:cNvPr id="4" name="object 4"/>
          <p:cNvSpPr txBox="1"/>
          <p:nvPr/>
        </p:nvSpPr>
        <p:spPr>
          <a:xfrm>
            <a:off x="784961" y="915289"/>
            <a:ext cx="7820025" cy="301752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（一）“通过……使……”类</a:t>
            </a:r>
          </a:p>
          <a:p>
            <a:pPr marL="12700">
              <a:lnSpc>
                <a:spcPct val="100000"/>
              </a:lnSpc>
            </a:pPr>
            <a:r>
              <a:rPr sz="1800" b="1" spc="-5">
                <a:solidFill>
                  <a:srgbClr val="333333"/>
                </a:solidFill>
                <a:latin typeface="微软雅黑" panose="020B0503020204020204" charset="-122"/>
                <a:cs typeface="微软雅黑" panose="020B0503020204020204" charset="-122"/>
              </a:rPr>
              <a:t>病句：经过十五分钟的学习，让我对病句的理解发生了翻天覆地的变化。</a:t>
            </a:r>
          </a:p>
          <a:p>
            <a:pPr marL="12700">
              <a:lnSpc>
                <a:spcPct val="100000"/>
              </a:lnSpc>
            </a:pPr>
            <a:r>
              <a:rPr sz="1800" b="1" spc="-5">
                <a:solidFill>
                  <a:srgbClr val="333333"/>
                </a:solidFill>
                <a:latin typeface="微软雅黑" panose="020B0503020204020204" charset="-122"/>
                <a:cs typeface="微软雅黑" panose="020B0503020204020204" charset="-122"/>
              </a:rPr>
              <a:t>修改1：经过十五分钟的学习，我对病句的理解发生了翻天覆地的变化。</a:t>
            </a:r>
          </a:p>
          <a:p>
            <a:pPr marL="12700">
              <a:lnSpc>
                <a:spcPct val="100000"/>
              </a:lnSpc>
            </a:pPr>
            <a:r>
              <a:rPr sz="1800" b="1" spc="-5">
                <a:solidFill>
                  <a:srgbClr val="333333"/>
                </a:solidFill>
                <a:latin typeface="微软雅黑" panose="020B0503020204020204" charset="-122"/>
                <a:cs typeface="微软雅黑" panose="020B0503020204020204" charset="-122"/>
              </a:rPr>
              <a:t>修改2：十五分钟的学习，让我对病句的理解发生了翻天覆地的变化。</a:t>
            </a: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r>
              <a:rPr sz="1800" b="1" spc="-5">
                <a:solidFill>
                  <a:srgbClr val="333333"/>
                </a:solidFill>
                <a:latin typeface="微软雅黑" panose="020B0503020204020204" charset="-122"/>
                <a:cs typeface="微软雅黑" panose="020B0503020204020204" charset="-122"/>
              </a:rPr>
              <a:t>“通过……使……”类病句的修改方法：  删去“通过、经过”或删去“使、让”。  练习：</a:t>
            </a:r>
          </a:p>
          <a:p>
            <a:pPr marL="12700">
              <a:lnSpc>
                <a:spcPct val="100000"/>
              </a:lnSpc>
            </a:pPr>
            <a:r>
              <a:rPr sz="1800" b="1" spc="-5">
                <a:solidFill>
                  <a:srgbClr val="333333"/>
                </a:solidFill>
                <a:latin typeface="微软雅黑" panose="020B0503020204020204" charset="-122"/>
                <a:cs typeface="微软雅黑" panose="020B0503020204020204" charset="-122"/>
              </a:rPr>
              <a:t>病句：经过四十年的改革开放，让我们的生活发生了翻天覆地的变化。</a:t>
            </a:r>
          </a:p>
          <a:p>
            <a:pPr marL="12700">
              <a:lnSpc>
                <a:spcPct val="100000"/>
              </a:lnSpc>
            </a:pPr>
            <a:r>
              <a:rPr sz="1800" b="1" spc="-5">
                <a:solidFill>
                  <a:srgbClr val="333333"/>
                </a:solidFill>
                <a:latin typeface="微软雅黑" panose="020B0503020204020204" charset="-122"/>
                <a:cs typeface="微软雅黑" panose="020B0503020204020204" charset="-122"/>
              </a:rPr>
              <a:t>修改1：经过四十年的改革开放，我们的生活发生了翻天覆地的变化。  修改2：四十年的改革开放，让我们的生活发生了翻天覆地的变化。</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28086" y="2479294"/>
            <a:ext cx="4111625" cy="1402080"/>
          </a:xfrm>
          <a:prstGeom prst="rect">
            <a:avLst/>
          </a:prstGeom>
        </p:spPr>
        <p:txBody>
          <a:bodyPr vert="horz" wrap="square" lIns="0" tIns="0" rIns="0" bIns="0" rtlCol="0">
            <a:spAutoFit/>
          </a:bodyPr>
          <a:lstStyle/>
          <a:p>
            <a:pPr algn="ctr">
              <a:lnSpc>
                <a:spcPct val="100000"/>
              </a:lnSpc>
            </a:pPr>
            <a:r>
              <a:rPr sz="4600" b="1" spc="-5">
                <a:solidFill>
                  <a:srgbClr val="FF0000"/>
                </a:solidFill>
                <a:latin typeface="微软雅黑" panose="020B0503020204020204" charset="-122"/>
                <a:ea typeface="微软雅黑" panose="020B0503020204020204" charset="-122"/>
                <a:cs typeface="PMingLiU" panose="02020500000000000000" charset="-120"/>
              </a:rPr>
              <a:t>注意！</a:t>
            </a:r>
          </a:p>
          <a:p>
            <a:pPr algn="ctr">
              <a:lnSpc>
                <a:spcPct val="100000"/>
              </a:lnSpc>
            </a:pPr>
            <a:r>
              <a:rPr sz="4600" b="1" spc="-5">
                <a:solidFill>
                  <a:srgbClr val="FF0000"/>
                </a:solidFill>
                <a:latin typeface="微软雅黑" panose="020B0503020204020204" charset="-122"/>
                <a:ea typeface="微软雅黑" panose="020B0503020204020204" charset="-122"/>
                <a:cs typeface="PMingLiU" panose="02020500000000000000" charset="-120"/>
              </a:rPr>
              <a:t>我又要变形啦！</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
        <p:nvSpPr>
          <p:cNvPr id="4" name="object 4"/>
          <p:cNvSpPr txBox="1"/>
          <p:nvPr/>
        </p:nvSpPr>
        <p:spPr>
          <a:xfrm>
            <a:off x="784961" y="915289"/>
            <a:ext cx="7600315" cy="192024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（一）“通过……使……”类</a:t>
            </a:r>
          </a:p>
          <a:p>
            <a:pPr marL="12700">
              <a:lnSpc>
                <a:spcPct val="100000"/>
              </a:lnSpc>
            </a:pPr>
            <a:r>
              <a:rPr sz="1800" b="1" spc="-5">
                <a:solidFill>
                  <a:srgbClr val="333333"/>
                </a:solidFill>
                <a:latin typeface="微软雅黑" panose="020B0503020204020204" charset="-122"/>
                <a:cs typeface="微软雅黑" panose="020B0503020204020204" charset="-122"/>
              </a:rPr>
              <a:t>病句：当张老师问出这个问题时，令我下意识地觉得这个句子肯定是</a:t>
            </a:r>
          </a:p>
          <a:p>
            <a:pPr marL="12700">
              <a:lnSpc>
                <a:spcPct val="100000"/>
              </a:lnSpc>
            </a:pPr>
            <a:r>
              <a:rPr sz="1800" b="1" spc="-5">
                <a:solidFill>
                  <a:srgbClr val="333333"/>
                </a:solidFill>
                <a:latin typeface="微软雅黑" panose="020B0503020204020204" charset="-122"/>
                <a:cs typeface="微软雅黑" panose="020B0503020204020204" charset="-122"/>
              </a:rPr>
              <a:t>病句。</a:t>
            </a:r>
          </a:p>
          <a:p>
            <a:pPr marL="12700">
              <a:lnSpc>
                <a:spcPct val="100000"/>
              </a:lnSpc>
            </a:pPr>
            <a:r>
              <a:rPr sz="1800" b="1" spc="-5">
                <a:solidFill>
                  <a:srgbClr val="333333"/>
                </a:solidFill>
                <a:latin typeface="微软雅黑" panose="020B0503020204020204" charset="-122"/>
                <a:cs typeface="微软雅黑" panose="020B0503020204020204" charset="-122"/>
              </a:rPr>
              <a:t>修改1：当张老师问出这个问题时，我下意识地觉得这个句子肯定是  病句。</a:t>
            </a:r>
          </a:p>
          <a:p>
            <a:pPr marL="12700">
              <a:lnSpc>
                <a:spcPct val="100000"/>
              </a:lnSpc>
            </a:pPr>
            <a:r>
              <a:rPr sz="1800" b="1" spc="-5">
                <a:solidFill>
                  <a:srgbClr val="333333"/>
                </a:solidFill>
                <a:latin typeface="微软雅黑" panose="020B0503020204020204" charset="-122"/>
                <a:cs typeface="微软雅黑" panose="020B0503020204020204" charset="-122"/>
              </a:rPr>
              <a:t>修改2：张老师问出的这个问题，令我下意识地觉得这个句子肯定是</a:t>
            </a:r>
          </a:p>
          <a:p>
            <a:pPr marL="12700">
              <a:lnSpc>
                <a:spcPct val="100000"/>
              </a:lnSpc>
            </a:pPr>
            <a:r>
              <a:rPr sz="1800" b="1" spc="-5">
                <a:solidFill>
                  <a:srgbClr val="333333"/>
                </a:solidFill>
                <a:latin typeface="微软雅黑" panose="020B0503020204020204" charset="-122"/>
                <a:cs typeface="微软雅黑" panose="020B0503020204020204" charset="-122"/>
              </a:rPr>
              <a:t>病句。</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
        <p:nvSpPr>
          <p:cNvPr id="4" name="object 4"/>
          <p:cNvSpPr txBox="1"/>
          <p:nvPr/>
        </p:nvSpPr>
        <p:spPr>
          <a:xfrm>
            <a:off x="784961" y="915289"/>
            <a:ext cx="7703820" cy="246888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（一）“通过……使……”类</a:t>
            </a:r>
          </a:p>
          <a:p>
            <a:pPr marL="12700">
              <a:lnSpc>
                <a:spcPct val="100000"/>
              </a:lnSpc>
            </a:pPr>
            <a:r>
              <a:rPr sz="1800" b="1" spc="-5">
                <a:solidFill>
                  <a:srgbClr val="333333"/>
                </a:solidFill>
                <a:latin typeface="微软雅黑" panose="020B0503020204020204" charset="-122"/>
                <a:cs typeface="微软雅黑" panose="020B0503020204020204" charset="-122"/>
              </a:rPr>
              <a:t>练习：</a:t>
            </a:r>
          </a:p>
          <a:p>
            <a:pPr marL="12700">
              <a:lnSpc>
                <a:spcPct val="100000"/>
              </a:lnSpc>
            </a:pPr>
            <a:r>
              <a:rPr sz="1800" b="1" spc="-5">
                <a:solidFill>
                  <a:srgbClr val="333333"/>
                </a:solidFill>
                <a:latin typeface="微软雅黑" panose="020B0503020204020204" charset="-122"/>
                <a:cs typeface="微软雅黑" panose="020B0503020204020204" charset="-122"/>
              </a:rPr>
              <a:t>病句：凭借对说唱嘻哈音乐的激情，出现越来越多的年轻人加入国际嘻</a:t>
            </a:r>
          </a:p>
          <a:p>
            <a:pPr marL="12700">
              <a:lnSpc>
                <a:spcPct val="100000"/>
              </a:lnSpc>
            </a:pPr>
            <a:r>
              <a:rPr sz="1800" b="1" spc="-5">
                <a:solidFill>
                  <a:srgbClr val="333333"/>
                </a:solidFill>
                <a:latin typeface="微软雅黑" panose="020B0503020204020204" charset="-122"/>
                <a:cs typeface="微软雅黑" panose="020B0503020204020204" charset="-122"/>
              </a:rPr>
              <a:t>哈歌曲创作的大军中。</a:t>
            </a:r>
          </a:p>
          <a:p>
            <a:pPr marL="12700">
              <a:lnSpc>
                <a:spcPct val="100000"/>
              </a:lnSpc>
            </a:pPr>
            <a:r>
              <a:rPr sz="1800" b="1" spc="-5">
                <a:solidFill>
                  <a:srgbClr val="333333"/>
                </a:solidFill>
                <a:latin typeface="微软雅黑" panose="020B0503020204020204" charset="-122"/>
                <a:cs typeface="微软雅黑" panose="020B0503020204020204" charset="-122"/>
              </a:rPr>
              <a:t>修改1：凭借对说唱嘻哈音乐的激情，越来越多的年轻人加入国际嘻哈歌</a:t>
            </a:r>
          </a:p>
          <a:p>
            <a:pPr marL="12700">
              <a:lnSpc>
                <a:spcPct val="100000"/>
              </a:lnSpc>
            </a:pPr>
            <a:r>
              <a:rPr sz="1800" b="1" spc="-5">
                <a:solidFill>
                  <a:srgbClr val="333333"/>
                </a:solidFill>
                <a:latin typeface="微软雅黑" panose="020B0503020204020204" charset="-122"/>
                <a:cs typeface="微软雅黑" panose="020B0503020204020204" charset="-122"/>
              </a:rPr>
              <a:t>曲创作的大军中。</a:t>
            </a:r>
          </a:p>
          <a:p>
            <a:pPr marL="12700">
              <a:lnSpc>
                <a:spcPct val="100000"/>
              </a:lnSpc>
            </a:pPr>
            <a:r>
              <a:rPr sz="1800" b="1" spc="-5">
                <a:solidFill>
                  <a:srgbClr val="333333"/>
                </a:solidFill>
                <a:latin typeface="微软雅黑" panose="020B0503020204020204" charset="-122"/>
                <a:cs typeface="微软雅黑" panose="020B0503020204020204" charset="-122"/>
              </a:rPr>
              <a:t>修改2：对说唱嘻哈音乐的激情，使越来越多的年轻人加入国际嘻哈歌曲  创作的大军中。</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3"/>
            <a:stretch>
              <a:fillRect/>
            </a:stretch>
          </a:blipFill>
        </p:spPr>
        <p:txBody>
          <a:bodyPr wrap="square" lIns="0" tIns="0" rIns="0" bIns="0" rtlCol="0"/>
          <a:lstStyle/>
          <a:p>
            <a:endParaRPr/>
          </a:p>
        </p:txBody>
      </p:sp>
      <p:sp>
        <p:nvSpPr>
          <p:cNvPr id="3" name="object 3"/>
          <p:cNvSpPr txBox="1"/>
          <p:nvPr/>
        </p:nvSpPr>
        <p:spPr>
          <a:xfrm>
            <a:off x="769416" y="4559807"/>
            <a:ext cx="7833359" cy="548640"/>
          </a:xfrm>
          <a:prstGeom prst="rect">
            <a:avLst/>
          </a:prstGeom>
        </p:spPr>
        <p:txBody>
          <a:bodyPr vert="horz" wrap="square" lIns="0" tIns="0" rIns="0" bIns="0" rtlCol="0">
            <a:spAutoFit/>
          </a:bodyPr>
          <a:lstStyle/>
          <a:p>
            <a:pPr marL="12700">
              <a:lnSpc>
                <a:spcPct val="100000"/>
              </a:lnSpc>
            </a:pPr>
            <a:r>
              <a:rPr sz="1800" spc="-10">
                <a:solidFill>
                  <a:srgbClr val="FF0000"/>
                </a:solidFill>
                <a:latin typeface="微软雅黑" panose="020B0503020204020204" charset="-122"/>
                <a:cs typeface="微软雅黑" panose="020B0503020204020204" charset="-122"/>
              </a:rPr>
              <a:t>“通过……使……”类病句的修改方法：删去前面或后面的标志，再根据句义进</a:t>
            </a:r>
          </a:p>
          <a:p>
            <a:pPr marL="12700">
              <a:lnSpc>
                <a:spcPct val="100000"/>
              </a:lnSpc>
            </a:pPr>
            <a:r>
              <a:rPr sz="1800" spc="-10">
                <a:solidFill>
                  <a:srgbClr val="FF0000"/>
                </a:solidFill>
                <a:latin typeface="微软雅黑" panose="020B0503020204020204" charset="-122"/>
                <a:cs typeface="微软雅黑" panose="020B0503020204020204" charset="-122"/>
              </a:rPr>
              <a:t>行调整。</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graphicFrame>
        <p:nvGraphicFramePr>
          <p:cNvPr id="5" name="object 5"/>
          <p:cNvGraphicFramePr>
            <a:graphicFrameLocks noGrp="1"/>
          </p:cNvGraphicFramePr>
          <p:nvPr>
            <p:custDataLst>
              <p:tags r:id="rId1"/>
            </p:custDataLst>
          </p:nvPr>
        </p:nvGraphicFramePr>
        <p:xfrm>
          <a:off x="637540" y="1588769"/>
          <a:ext cx="8091169" cy="2499865"/>
        </p:xfrm>
        <a:graphic>
          <a:graphicData uri="http://schemas.openxmlformats.org/drawingml/2006/table">
            <a:tbl>
              <a:tblPr firstRow="1" bandRow="1">
                <a:tableStyleId>{2D5ABB26-0587-4C30-8999-92F81FD0307C}</a:tableStyleId>
              </a:tblPr>
              <a:tblGrid>
                <a:gridCol w="1081912"/>
                <a:gridCol w="3318002"/>
                <a:gridCol w="3691255"/>
              </a:tblGrid>
              <a:tr h="624966">
                <a:tc>
                  <a:txBody>
                    <a:bodyPr/>
                    <a:lstStyle/>
                    <a:p>
                      <a:endParaRPr sz="1800">
                        <a:latin typeface="PMingLiU" panose="02020500000000000000" charset="-120"/>
                        <a:cs typeface="PMingLiU" panose="02020500000000000000" charset="-120"/>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algn="ctr">
                        <a:lnSpc>
                          <a:spcPct val="100000"/>
                        </a:lnSpc>
                        <a:spcBef>
                          <a:spcPts val="1325"/>
                        </a:spcBef>
                      </a:pPr>
                      <a:r>
                        <a:rPr sz="1700">
                          <a:solidFill>
                            <a:srgbClr val="FFFFFF"/>
                          </a:solidFill>
                          <a:latin typeface="微软雅黑" panose="020B0503020204020204" charset="-122"/>
                          <a:cs typeface="微软雅黑" panose="020B0503020204020204" charset="-122"/>
                        </a:rPr>
                        <a:t>前句标志</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635" algn="ctr">
                        <a:lnSpc>
                          <a:spcPct val="100000"/>
                        </a:lnSpc>
                        <a:spcBef>
                          <a:spcPts val="1325"/>
                        </a:spcBef>
                      </a:pPr>
                      <a:r>
                        <a:rPr sz="1700">
                          <a:solidFill>
                            <a:srgbClr val="FFFFFF"/>
                          </a:solidFill>
                          <a:latin typeface="微软雅黑" panose="020B0503020204020204" charset="-122"/>
                          <a:cs typeface="微软雅黑" panose="020B0503020204020204" charset="-122"/>
                        </a:rPr>
                        <a:t>后句标志</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r>
              <a:tr h="624966">
                <a:tc>
                  <a:txBody>
                    <a:bodyPr/>
                    <a:lstStyle/>
                    <a:p>
                      <a:pPr marL="635" algn="ctr">
                        <a:lnSpc>
                          <a:spcPct val="100000"/>
                        </a:lnSpc>
                        <a:spcBef>
                          <a:spcPts val="1225"/>
                        </a:spcBef>
                      </a:pPr>
                      <a:r>
                        <a:rPr sz="1700">
                          <a:latin typeface="微软雅黑" panose="020B0503020204020204" charset="-122"/>
                          <a:cs typeface="微软雅黑" panose="020B0503020204020204" charset="-122"/>
                        </a:rPr>
                        <a:t>原型</a:t>
                      </a: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EEE"/>
                    </a:solidFill>
                  </a:tcPr>
                </a:tc>
                <a:tc>
                  <a:txBody>
                    <a:bodyPr/>
                    <a:lstStyle/>
                    <a:p>
                      <a:pPr algn="ctr">
                        <a:lnSpc>
                          <a:spcPct val="100000"/>
                        </a:lnSpc>
                        <a:spcBef>
                          <a:spcPts val="1225"/>
                        </a:spcBef>
                      </a:pPr>
                      <a:r>
                        <a:rPr sz="1700">
                          <a:latin typeface="微软雅黑" panose="020B0503020204020204" charset="-122"/>
                          <a:cs typeface="微软雅黑" panose="020B0503020204020204" charset="-122"/>
                        </a:rPr>
                        <a:t>通过</a:t>
                      </a: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EEE"/>
                    </a:solidFill>
                  </a:tcPr>
                </a:tc>
                <a:tc>
                  <a:txBody>
                    <a:bodyPr/>
                    <a:lstStyle/>
                    <a:p>
                      <a:pPr marL="635" algn="ctr">
                        <a:lnSpc>
                          <a:spcPct val="100000"/>
                        </a:lnSpc>
                        <a:spcBef>
                          <a:spcPts val="1225"/>
                        </a:spcBef>
                      </a:pPr>
                      <a:r>
                        <a:rPr sz="1700">
                          <a:latin typeface="微软雅黑" panose="020B0503020204020204" charset="-122"/>
                          <a:cs typeface="微软雅黑" panose="020B0503020204020204" charset="-122"/>
                        </a:rPr>
                        <a:t>使</a:t>
                      </a: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EEE"/>
                    </a:solidFill>
                  </a:tcPr>
                </a:tc>
              </a:tr>
              <a:tr h="624967">
                <a:tc>
                  <a:txBody>
                    <a:bodyPr/>
                    <a:lstStyle/>
                    <a:p>
                      <a:pPr marL="1270" algn="ctr">
                        <a:lnSpc>
                          <a:spcPct val="100000"/>
                        </a:lnSpc>
                        <a:spcBef>
                          <a:spcPts val="1325"/>
                        </a:spcBef>
                      </a:pPr>
                      <a:r>
                        <a:rPr sz="1700">
                          <a:latin typeface="微软雅黑" panose="020B0503020204020204" charset="-122"/>
                          <a:cs typeface="微软雅黑" panose="020B0503020204020204" charset="-122"/>
                        </a:rPr>
                        <a:t>变式一</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tc>
                  <a:txBody>
                    <a:bodyPr/>
                    <a:lstStyle/>
                    <a:p>
                      <a:pPr marL="1270" algn="ctr">
                        <a:lnSpc>
                          <a:spcPct val="100000"/>
                        </a:lnSpc>
                        <a:spcBef>
                          <a:spcPts val="1325"/>
                        </a:spcBef>
                      </a:pPr>
                      <a:r>
                        <a:rPr sz="1700">
                          <a:latin typeface="微软雅黑" panose="020B0503020204020204" charset="-122"/>
                          <a:cs typeface="微软雅黑" panose="020B0503020204020204" charset="-122"/>
                        </a:rPr>
                        <a:t>经过、由于、对于、出于、因为</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tc>
                  <a:txBody>
                    <a:bodyPr/>
                    <a:lstStyle/>
                    <a:p>
                      <a:pPr algn="ctr">
                        <a:lnSpc>
                          <a:spcPct val="100000"/>
                        </a:lnSpc>
                        <a:spcBef>
                          <a:spcPts val="1325"/>
                        </a:spcBef>
                      </a:pPr>
                      <a:r>
                        <a:rPr sz="1700">
                          <a:latin typeface="微软雅黑" panose="020B0503020204020204" charset="-122"/>
                          <a:cs typeface="微软雅黑" panose="020B0503020204020204" charset="-122"/>
                        </a:rPr>
                        <a:t>使、令、让、把</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tr>
              <a:tr h="624966">
                <a:tc>
                  <a:txBody>
                    <a:bodyPr/>
                    <a:lstStyle/>
                    <a:p>
                      <a:pPr marL="1270" algn="ctr">
                        <a:lnSpc>
                          <a:spcPct val="100000"/>
                        </a:lnSpc>
                        <a:spcBef>
                          <a:spcPts val="1330"/>
                        </a:spcBef>
                      </a:pPr>
                      <a:r>
                        <a:rPr sz="1700">
                          <a:latin typeface="微软雅黑" panose="020B0503020204020204" charset="-122"/>
                          <a:cs typeface="微软雅黑" panose="020B0503020204020204" charset="-122"/>
                        </a:rPr>
                        <a:t>变式二</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EEE"/>
                    </a:solidFill>
                  </a:tcPr>
                </a:tc>
                <a:tc>
                  <a:txBody>
                    <a:bodyPr/>
                    <a:lstStyle/>
                    <a:p>
                      <a:pPr marL="1270" algn="ctr">
                        <a:lnSpc>
                          <a:spcPct val="100000"/>
                        </a:lnSpc>
                        <a:spcBef>
                          <a:spcPts val="1330"/>
                        </a:spcBef>
                      </a:pPr>
                      <a:r>
                        <a:rPr sz="1700">
                          <a:latin typeface="微软雅黑" panose="020B0503020204020204" charset="-122"/>
                          <a:cs typeface="微软雅黑" panose="020B0503020204020204" charset="-122"/>
                        </a:rPr>
                        <a:t>当……时、在……情况下、凭借</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EEE"/>
                    </a:solidFill>
                  </a:tcPr>
                </a:tc>
                <a:tc>
                  <a:txBody>
                    <a:bodyPr/>
                    <a:lstStyle/>
                    <a:p>
                      <a:pPr algn="ctr">
                        <a:lnSpc>
                          <a:spcPct val="100000"/>
                        </a:lnSpc>
                        <a:spcBef>
                          <a:spcPts val="1330"/>
                        </a:spcBef>
                      </a:pPr>
                      <a:r>
                        <a:rPr sz="1700">
                          <a:latin typeface="微软雅黑" panose="020B0503020204020204" charset="-122"/>
                          <a:cs typeface="微软雅黑" panose="020B0503020204020204" charset="-122"/>
                        </a:rPr>
                        <a:t>使、令、让、把、出现及其他动词</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EEE"/>
                    </a:solidFill>
                  </a:tcPr>
                </a:tc>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
        <p:nvSpPr>
          <p:cNvPr id="4" name="object 4"/>
          <p:cNvSpPr txBox="1"/>
          <p:nvPr/>
        </p:nvSpPr>
        <p:spPr>
          <a:xfrm>
            <a:off x="784860" y="915035"/>
            <a:ext cx="7894320" cy="246888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（一）“通过……使……”类</a:t>
            </a: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r>
              <a:rPr sz="1800" b="1" spc="-5">
                <a:solidFill>
                  <a:srgbClr val="333333"/>
                </a:solidFill>
                <a:latin typeface="微软雅黑" panose="020B0503020204020204" charset="-122"/>
                <a:cs typeface="微软雅黑" panose="020B0503020204020204" charset="-122"/>
              </a:rPr>
              <a:t>通过雪峰老师讲的这节病句课，使妈妈再也不用担心我的病句题了。</a:t>
            </a:r>
          </a:p>
          <a:p>
            <a:pPr marL="12700">
              <a:lnSpc>
                <a:spcPct val="100000"/>
              </a:lnSpc>
            </a:pPr>
            <a:r>
              <a:rPr sz="1800" b="1" spc="-5">
                <a:solidFill>
                  <a:srgbClr val="333333"/>
                </a:solidFill>
                <a:latin typeface="微软雅黑" panose="020B0503020204020204" charset="-122"/>
                <a:cs typeface="微软雅黑" panose="020B0503020204020204" charset="-122"/>
              </a:rPr>
              <a:t>经过十五分钟的学习，	让我对病句的理解发生了翻天覆地的变</a:t>
            </a:r>
          </a:p>
          <a:p>
            <a:pPr marL="12700">
              <a:lnSpc>
                <a:spcPct val="100000"/>
              </a:lnSpc>
            </a:pPr>
            <a:r>
              <a:rPr sz="1800" b="1" spc="-5">
                <a:solidFill>
                  <a:srgbClr val="333333"/>
                </a:solidFill>
                <a:latin typeface="微软雅黑" panose="020B0503020204020204" charset="-122"/>
                <a:cs typeface="微软雅黑" panose="020B0503020204020204" charset="-122"/>
              </a:rPr>
              <a:t>化。</a:t>
            </a:r>
          </a:p>
          <a:p>
            <a:pPr marL="12700">
              <a:lnSpc>
                <a:spcPct val="100000"/>
              </a:lnSpc>
            </a:pPr>
            <a:r>
              <a:rPr sz="1800" b="1" spc="-5">
                <a:solidFill>
                  <a:srgbClr val="333333"/>
                </a:solidFill>
                <a:latin typeface="微软雅黑" panose="020B0503020204020204" charset="-122"/>
                <a:cs typeface="微软雅黑" panose="020B0503020204020204" charset="-122"/>
              </a:rPr>
              <a:t>当雪峰老师问出这个问题时，	令我下意识地觉得这个句子肯定是病</a:t>
            </a:r>
          </a:p>
          <a:p>
            <a:pPr marL="12700">
              <a:lnSpc>
                <a:spcPct val="100000"/>
              </a:lnSpc>
            </a:pPr>
            <a:r>
              <a:rPr sz="1800" b="1" spc="-5">
                <a:solidFill>
                  <a:srgbClr val="333333"/>
                </a:solidFill>
                <a:latin typeface="微软雅黑" panose="020B0503020204020204" charset="-122"/>
                <a:cs typeface="微软雅黑" panose="020B0503020204020204" charset="-122"/>
              </a:rPr>
              <a:t>句。</a:t>
            </a:r>
          </a:p>
        </p:txBody>
      </p:sp>
      <p:sp>
        <p:nvSpPr>
          <p:cNvPr id="5" name="object 5"/>
          <p:cNvSpPr txBox="1"/>
          <p:nvPr/>
        </p:nvSpPr>
        <p:spPr>
          <a:xfrm>
            <a:off x="1672208" y="4208017"/>
            <a:ext cx="1625600" cy="548640"/>
          </a:xfrm>
          <a:prstGeom prst="rect">
            <a:avLst/>
          </a:prstGeom>
        </p:spPr>
        <p:txBody>
          <a:bodyPr vert="horz" wrap="square" lIns="0" tIns="0" rIns="0" bIns="0" rtlCol="0">
            <a:spAutoFit/>
          </a:bodyPr>
          <a:lstStyle/>
          <a:p>
            <a:pPr marR="5080" algn="ctr">
              <a:lnSpc>
                <a:spcPct val="100000"/>
              </a:lnSpc>
            </a:pPr>
            <a:r>
              <a:rPr sz="1800">
                <a:solidFill>
                  <a:srgbClr val="333333"/>
                </a:solidFill>
                <a:latin typeface="微软雅黑" panose="020B0503020204020204" charset="-122"/>
                <a:cs typeface="微软雅黑" panose="020B0503020204020204" charset="-122"/>
              </a:rPr>
              <a:t>↓</a:t>
            </a:r>
          </a:p>
          <a:p>
            <a:pPr marR="5080" algn="ctr">
              <a:lnSpc>
                <a:spcPct val="100000"/>
              </a:lnSpc>
            </a:pPr>
            <a:r>
              <a:rPr sz="1800">
                <a:solidFill>
                  <a:srgbClr val="333333"/>
                </a:solidFill>
                <a:latin typeface="微软雅黑" panose="020B0503020204020204" charset="-122"/>
                <a:cs typeface="微软雅黑" panose="020B0503020204020204" charset="-122"/>
              </a:rPr>
              <a:t>介宾短语作状语</a:t>
            </a:r>
          </a:p>
        </p:txBody>
      </p:sp>
      <p:sp>
        <p:nvSpPr>
          <p:cNvPr id="6" name="object 6"/>
          <p:cNvSpPr txBox="1"/>
          <p:nvPr/>
        </p:nvSpPr>
        <p:spPr>
          <a:xfrm>
            <a:off x="4638294" y="4208017"/>
            <a:ext cx="2938780" cy="548640"/>
          </a:xfrm>
          <a:prstGeom prst="rect">
            <a:avLst/>
          </a:prstGeom>
        </p:spPr>
        <p:txBody>
          <a:bodyPr vert="horz" wrap="square" lIns="0" tIns="0" rIns="0" bIns="0" rtlCol="0">
            <a:spAutoFit/>
          </a:bodyPr>
          <a:lstStyle/>
          <a:p>
            <a:pPr algn="ctr">
              <a:lnSpc>
                <a:spcPct val="100000"/>
              </a:lnSpc>
            </a:pPr>
            <a:r>
              <a:rPr sz="1800">
                <a:solidFill>
                  <a:srgbClr val="333333"/>
                </a:solidFill>
                <a:latin typeface="微软雅黑" panose="020B0503020204020204" charset="-122"/>
                <a:cs typeface="微软雅黑" panose="020B0503020204020204" charset="-122"/>
              </a:rPr>
              <a:t>↓</a:t>
            </a:r>
          </a:p>
          <a:p>
            <a:pPr algn="ctr">
              <a:lnSpc>
                <a:spcPct val="100000"/>
              </a:lnSpc>
            </a:pPr>
            <a:r>
              <a:rPr sz="1800">
                <a:solidFill>
                  <a:srgbClr val="333333"/>
                </a:solidFill>
                <a:latin typeface="微软雅黑" panose="020B0503020204020204" charset="-122"/>
                <a:cs typeface="微软雅黑" panose="020B0503020204020204" charset="-122"/>
              </a:rPr>
              <a:t>“使、令、让”等动词+宾语</a:t>
            </a:r>
          </a:p>
        </p:txBody>
      </p:sp>
      <p:sp>
        <p:nvSpPr>
          <p:cNvPr id="7" name="object 7"/>
          <p:cNvSpPr txBox="1"/>
          <p:nvPr/>
        </p:nvSpPr>
        <p:spPr>
          <a:xfrm>
            <a:off x="1733169" y="5468721"/>
            <a:ext cx="5817235" cy="365760"/>
          </a:xfrm>
          <a:prstGeom prst="rect">
            <a:avLst/>
          </a:prstGeom>
        </p:spPr>
        <p:txBody>
          <a:bodyPr vert="horz" wrap="square" lIns="0" tIns="0" rIns="0" bIns="0" rtlCol="0">
            <a:spAutoFit/>
          </a:bodyPr>
          <a:lstStyle/>
          <a:p>
            <a:pPr marL="12700">
              <a:lnSpc>
                <a:spcPct val="100000"/>
              </a:lnSpc>
            </a:pPr>
            <a:r>
              <a:rPr sz="2400">
                <a:solidFill>
                  <a:srgbClr val="333333"/>
                </a:solidFill>
                <a:latin typeface="微软雅黑" panose="020B0503020204020204" charset="-122"/>
                <a:cs typeface="微软雅黑" panose="020B0503020204020204" charset="-122"/>
              </a:rPr>
              <a:t>不管怎么变，这些病句的本质都是主语缺失</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95" y="0"/>
            <a:ext cx="9137904" cy="68580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2642235" y="2254250"/>
            <a:ext cx="4270375" cy="844906"/>
          </a:xfrm>
          <a:prstGeom prst="rect">
            <a:avLst/>
          </a:prstGeom>
        </p:spPr>
        <p:txBody>
          <a:bodyPr vert="horz" wrap="square" lIns="0" tIns="0" rIns="0" bIns="0" rtlCol="0">
            <a:spAutoFit/>
          </a:bodyPr>
          <a:lstStyle/>
          <a:p>
            <a:pPr marL="12700">
              <a:lnSpc>
                <a:spcPct val="100000"/>
              </a:lnSpc>
            </a:pPr>
            <a:r>
              <a:rPr sz="8400" baseline="2000">
                <a:solidFill>
                  <a:schemeClr val="tx1"/>
                </a:solidFill>
                <a:uFillTx/>
                <a:ea typeface="微软雅黑" panose="020B0503020204020204" charset="-122"/>
              </a:rPr>
              <a:t>4种常见标志</a:t>
            </a:r>
          </a:p>
        </p:txBody>
      </p:sp>
      <p:pic>
        <p:nvPicPr>
          <p:cNvPr id="4" name="图片 3"/>
          <p:cNvPicPr>
            <a:picLocks noChangeAspect="1"/>
          </p:cNvPicPr>
          <p:nvPr/>
        </p:nvPicPr>
        <p:blipFill>
          <a:blip r:embed="rId3"/>
          <a:stretch>
            <a:fillRect/>
          </a:stretch>
        </p:blipFill>
        <p:spPr>
          <a:xfrm>
            <a:off x="7620000" y="76200"/>
            <a:ext cx="1323975" cy="40005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77113" y="1145794"/>
            <a:ext cx="5533390" cy="109728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（二）并列成分：“和、并、与”以及顿号、分号  1.分类错误  病句：我喜欢英语、数学、画画和所有学科。  修改：我喜欢英语、数学、画画（等所有学科）。</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477113" y="1145794"/>
            <a:ext cx="7362190" cy="246888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（二）并列成分：“和、并、与”以及顿号、分号  2.顺序错误  病句：下课后，我们应该完成、订正并提交课堂巩固。  修改：下课后，我们应该完成、提交并订正课堂巩固。</a:t>
            </a: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r>
              <a:rPr sz="1800" b="1" spc="-5">
                <a:solidFill>
                  <a:srgbClr val="333333"/>
                </a:solidFill>
                <a:latin typeface="微软雅黑" panose="020B0503020204020204" charset="-122"/>
                <a:cs typeface="微软雅黑" panose="020B0503020204020204" charset="-122"/>
              </a:rPr>
              <a:t>练习：</a:t>
            </a:r>
          </a:p>
          <a:p>
            <a:pPr marL="12700">
              <a:lnSpc>
                <a:spcPct val="100000"/>
              </a:lnSpc>
            </a:pPr>
            <a:r>
              <a:rPr sz="1800" b="1" spc="-5">
                <a:solidFill>
                  <a:srgbClr val="333333"/>
                </a:solidFill>
                <a:latin typeface="微软雅黑" panose="020B0503020204020204" charset="-122"/>
                <a:cs typeface="微软雅黑" panose="020B0503020204020204" charset="-122"/>
              </a:rPr>
              <a:t>病句：保护并了解我们的传统文化，是每个中国人义不容辞的责任。  修改：了解并保护我们的传统文化，是每个中国人义不容辞的责任。</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053715" y="2337435"/>
            <a:ext cx="3781425" cy="1402080"/>
          </a:xfrm>
          <a:prstGeom prst="rect">
            <a:avLst/>
          </a:prstGeom>
        </p:spPr>
        <p:txBody>
          <a:bodyPr vert="horz" wrap="square" lIns="0" tIns="0" rIns="0" bIns="0" rtlCol="0">
            <a:spAutoFit/>
          </a:bodyPr>
          <a:lstStyle/>
          <a:p>
            <a:pPr algn="ctr">
              <a:lnSpc>
                <a:spcPct val="100000"/>
              </a:lnSpc>
            </a:pPr>
            <a:r>
              <a:rPr sz="4600" b="1" spc="-5">
                <a:latin typeface="微软雅黑" panose="020B0503020204020204" charset="-122"/>
                <a:ea typeface="微软雅黑" panose="020B0503020204020204" charset="-122"/>
                <a:cs typeface="微软雅黑" panose="020B0503020204020204" charset="-122"/>
              </a:rPr>
              <a:t>病句所以然</a:t>
            </a:r>
          </a:p>
          <a:p>
            <a:pPr algn="ctr">
              <a:lnSpc>
                <a:spcPct val="100000"/>
              </a:lnSpc>
            </a:pPr>
            <a:r>
              <a:rPr sz="4600" b="1" spc="-5">
                <a:latin typeface="微软雅黑" panose="020B0503020204020204" charset="-122"/>
                <a:ea typeface="微软雅黑" panose="020B0503020204020204" charset="-122"/>
                <a:cs typeface="微软雅黑" panose="020B0503020204020204" charset="-122"/>
              </a:rPr>
              <a:t>有病 or 能懂</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95" y="0"/>
            <a:ext cx="9137904" cy="68580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2904490" y="2254250"/>
            <a:ext cx="3997960" cy="844906"/>
          </a:xfrm>
          <a:prstGeom prst="rect">
            <a:avLst/>
          </a:prstGeom>
        </p:spPr>
        <p:txBody>
          <a:bodyPr vert="horz" wrap="square" lIns="0" tIns="0" rIns="0" bIns="0" rtlCol="0">
            <a:spAutoFit/>
          </a:bodyPr>
          <a:lstStyle/>
          <a:p>
            <a:pPr marL="12700">
              <a:lnSpc>
                <a:spcPct val="100000"/>
              </a:lnSpc>
            </a:pPr>
            <a:r>
              <a:rPr sz="8400" baseline="2000">
                <a:solidFill>
                  <a:schemeClr val="tx1"/>
                </a:solidFill>
                <a:uFillTx/>
                <a:ea typeface="微软雅黑" panose="020B0503020204020204" charset="-122"/>
              </a:rPr>
              <a:t>4种常见标志</a:t>
            </a:r>
          </a:p>
        </p:txBody>
      </p:sp>
      <p:pic>
        <p:nvPicPr>
          <p:cNvPr id="4" name="图片 3"/>
          <p:cNvPicPr>
            <a:picLocks noChangeAspect="1"/>
          </p:cNvPicPr>
          <p:nvPr/>
        </p:nvPicPr>
        <p:blipFill>
          <a:blip r:embed="rId3"/>
          <a:stretch>
            <a:fillRect/>
          </a:stretch>
        </p:blipFill>
        <p:spPr>
          <a:xfrm>
            <a:off x="7620000" y="76200"/>
            <a:ext cx="1323975" cy="40005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7998"/>
          </a:xfrm>
          <a:prstGeom prst="rect">
            <a:avLst/>
          </a:prstGeom>
          <a:blipFill>
            <a:blip r:embed="rId2"/>
            <a:stretch>
              <a:fillRect/>
            </a:stretch>
          </a:blipFill>
        </p:spPr>
        <p:txBody>
          <a:bodyPr wrap="square" lIns="0" tIns="0" rIns="0" bIns="0" rtlCol="0"/>
          <a:lstStyle/>
          <a:p>
            <a:endParaRPr/>
          </a:p>
        </p:txBody>
      </p:sp>
      <p:sp>
        <p:nvSpPr>
          <p:cNvPr id="3" name="object 3"/>
          <p:cNvSpPr/>
          <p:nvPr/>
        </p:nvSpPr>
        <p:spPr>
          <a:xfrm>
            <a:off x="7711440" y="170687"/>
            <a:ext cx="1175003" cy="213359"/>
          </a:xfrm>
          <a:prstGeom prst="rect">
            <a:avLst/>
          </a:prstGeom>
          <a:blipFill>
            <a:blip r:embed="rId3"/>
            <a:stretch>
              <a:fillRect/>
            </a:stretch>
          </a:blipFill>
        </p:spPr>
        <p:txBody>
          <a:bodyPr wrap="square" lIns="0" tIns="0" rIns="0" bIns="0" rtlCol="0"/>
          <a:lstStyle/>
          <a:p>
            <a:endParaRPr/>
          </a:p>
        </p:txBody>
      </p:sp>
      <p:sp>
        <p:nvSpPr>
          <p:cNvPr id="4" name="object 4"/>
          <p:cNvSpPr/>
          <p:nvPr/>
        </p:nvSpPr>
        <p:spPr>
          <a:xfrm>
            <a:off x="172212" y="38100"/>
            <a:ext cx="2148840" cy="542544"/>
          </a:xfrm>
          <a:prstGeom prst="rect">
            <a:avLst/>
          </a:prstGeom>
          <a:blipFill>
            <a:blip r:embed="rId4"/>
            <a:stretch>
              <a:fillRect/>
            </a:stretch>
          </a:blipFill>
        </p:spPr>
        <p:txBody>
          <a:bodyPr wrap="square" lIns="0" tIns="0" rIns="0" bIns="0" rtlCol="0"/>
          <a:lstStyle/>
          <a:p>
            <a:endParaRPr/>
          </a:p>
        </p:txBody>
      </p:sp>
      <p:sp>
        <p:nvSpPr>
          <p:cNvPr id="5" name="object 5"/>
          <p:cNvSpPr txBox="1"/>
          <p:nvPr/>
        </p:nvSpPr>
        <p:spPr>
          <a:xfrm>
            <a:off x="598423" y="202691"/>
            <a:ext cx="7900670" cy="3566161"/>
          </a:xfrm>
          <a:prstGeom prst="rect">
            <a:avLst/>
          </a:prstGeom>
        </p:spPr>
        <p:txBody>
          <a:bodyPr vert="horz" wrap="square" lIns="0" tIns="0" rIns="0" bIns="0" rtlCol="0">
            <a:spAutoFit/>
          </a:bodyPr>
          <a:lstStyle/>
          <a:p>
            <a:pPr marL="146685">
              <a:lnSpc>
                <a:spcPct val="100000"/>
              </a:lnSpc>
            </a:pPr>
            <a:r>
              <a:rPr sz="1800">
                <a:solidFill>
                  <a:srgbClr val="333333"/>
                </a:solidFill>
                <a:latin typeface="PMingLiU" panose="02020500000000000000" charset="-120"/>
                <a:cs typeface="PMingLiU" panose="02020500000000000000" charset="-120"/>
              </a:rPr>
              <a:t>知识方法</a:t>
            </a:r>
          </a:p>
          <a:p>
            <a:pPr marL="146685">
              <a:lnSpc>
                <a:spcPct val="100000"/>
              </a:lnSpc>
            </a:pPr>
            <a:endParaRPr sz="1800">
              <a:solidFill>
                <a:srgbClr val="333333"/>
              </a:solidFill>
              <a:latin typeface="PMingLiU" panose="02020500000000000000" charset="-120"/>
              <a:cs typeface="PMingLiU" panose="02020500000000000000" charset="-120"/>
            </a:endParaRPr>
          </a:p>
          <a:p>
            <a:pPr marL="146685">
              <a:lnSpc>
                <a:spcPct val="100000"/>
              </a:lnSpc>
            </a:pPr>
            <a:endParaRPr sz="1800">
              <a:solidFill>
                <a:srgbClr val="333333"/>
              </a:solidFill>
              <a:latin typeface="PMingLiU" panose="02020500000000000000" charset="-120"/>
              <a:cs typeface="PMingLiU" panose="02020500000000000000" charset="-120"/>
            </a:endParaRPr>
          </a:p>
          <a:p>
            <a:pPr marL="146685">
              <a:lnSpc>
                <a:spcPct val="100000"/>
              </a:lnSpc>
            </a:pPr>
            <a:r>
              <a:rPr sz="1800">
                <a:solidFill>
                  <a:srgbClr val="333333"/>
                </a:solidFill>
                <a:latin typeface="PMingLiU" panose="02020500000000000000" charset="-120"/>
                <a:cs typeface="PMingLiU" panose="02020500000000000000" charset="-120"/>
              </a:rPr>
              <a:t>4种常见病句标志</a:t>
            </a:r>
          </a:p>
          <a:p>
            <a:pPr marL="146685">
              <a:lnSpc>
                <a:spcPct val="100000"/>
              </a:lnSpc>
            </a:pPr>
            <a:endParaRPr sz="1800">
              <a:solidFill>
                <a:srgbClr val="333333"/>
              </a:solidFill>
              <a:latin typeface="PMingLiU" panose="02020500000000000000" charset="-120"/>
              <a:cs typeface="PMingLiU" panose="02020500000000000000" charset="-120"/>
            </a:endParaRPr>
          </a:p>
          <a:p>
            <a:pPr marL="146685">
              <a:lnSpc>
                <a:spcPct val="100000"/>
              </a:lnSpc>
            </a:pPr>
            <a:r>
              <a:rPr sz="1800">
                <a:solidFill>
                  <a:srgbClr val="333333"/>
                </a:solidFill>
                <a:latin typeface="PMingLiU" panose="02020500000000000000" charset="-120"/>
                <a:cs typeface="PMingLiU" panose="02020500000000000000" charset="-120"/>
              </a:rPr>
              <a:t>美国前国防部长拉姆斯菲尔德谈伊拉克是否有大规模杀伤性武器时  说：“我一向对尚未发生的事情的有关报道感兴趣，因为据我们所知，  有‘已知的已知’，有些事，我们知道我们知道；我们也知道，有‘已  知的未知’，也就是说，有些事，我们现在知道我们不知道。但是，同  样存在‘未知的未知’——有些事，我们不知道我们不知道。”</a:t>
            </a:r>
          </a:p>
          <a:p>
            <a:pPr marL="146685">
              <a:lnSpc>
                <a:spcPct val="100000"/>
              </a:lnSpc>
            </a:pPr>
            <a:endParaRPr sz="1800">
              <a:solidFill>
                <a:srgbClr val="333333"/>
              </a:solidFill>
              <a:latin typeface="PMingLiU" panose="02020500000000000000" charset="-120"/>
              <a:cs typeface="PMingLiU" panose="02020500000000000000" charset="-120"/>
            </a:endParaRPr>
          </a:p>
          <a:p>
            <a:pPr marL="146685">
              <a:lnSpc>
                <a:spcPct val="100000"/>
              </a:lnSpc>
            </a:pPr>
            <a:endParaRPr sz="1800">
              <a:solidFill>
                <a:srgbClr val="333333"/>
              </a:solidFill>
              <a:latin typeface="PMingLiU" panose="02020500000000000000" charset="-120"/>
              <a:cs typeface="PMingLiU" panose="02020500000000000000" charset="-120"/>
            </a:endParaRPr>
          </a:p>
          <a:p>
            <a:pPr marL="146685">
              <a:lnSpc>
                <a:spcPct val="100000"/>
              </a:lnSpc>
            </a:pPr>
            <a:r>
              <a:rPr sz="1800">
                <a:solidFill>
                  <a:srgbClr val="333333"/>
                </a:solidFill>
                <a:latin typeface="PMingLiU" panose="02020500000000000000" charset="-120"/>
                <a:cs typeface="PMingLiU" panose="02020500000000000000" charset="-120"/>
              </a:rPr>
              <a:t>我们至今仍未知道他知不知道读者知不知道他在说什么。</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598423" y="1031113"/>
            <a:ext cx="8047990" cy="1920240"/>
          </a:xfrm>
          <a:prstGeom prst="rect">
            <a:avLst/>
          </a:prstGeom>
        </p:spPr>
        <p:txBody>
          <a:bodyPr vert="horz" wrap="square" lIns="0" tIns="0" rIns="0" bIns="0" rtlCol="0">
            <a:spAutoFit/>
          </a:bodyPr>
          <a:lstStyle/>
          <a:p>
            <a:pPr marL="12700">
              <a:lnSpc>
                <a:spcPct val="100000"/>
              </a:lnSpc>
            </a:pPr>
            <a:r>
              <a:rPr sz="1800" b="1">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a:solidFill>
                  <a:srgbClr val="333333"/>
                </a:solidFill>
                <a:latin typeface="微软雅黑" panose="020B0503020204020204" charset="-122"/>
                <a:cs typeface="微软雅黑" panose="020B0503020204020204" charset="-122"/>
              </a:rPr>
              <a:t>（三）否定词：防止、杜绝、切忌、不再、难道、否认……</a:t>
            </a:r>
          </a:p>
          <a:p>
            <a:pPr marL="12700">
              <a:lnSpc>
                <a:spcPct val="100000"/>
              </a:lnSpc>
            </a:pPr>
            <a:r>
              <a:rPr sz="1800" b="1">
                <a:solidFill>
                  <a:srgbClr val="333333"/>
                </a:solidFill>
                <a:latin typeface="微软雅黑" panose="020B0503020204020204" charset="-122"/>
                <a:cs typeface="微软雅黑" panose="020B0503020204020204" charset="-122"/>
              </a:rPr>
              <a:t>黑铁级：</a:t>
            </a:r>
          </a:p>
          <a:p>
            <a:pPr marL="12700">
              <a:lnSpc>
                <a:spcPct val="100000"/>
              </a:lnSpc>
            </a:pPr>
            <a:r>
              <a:rPr sz="1800" b="1">
                <a:solidFill>
                  <a:srgbClr val="333333"/>
                </a:solidFill>
                <a:latin typeface="微软雅黑" panose="020B0503020204020204" charset="-122"/>
                <a:cs typeface="微软雅黑" panose="020B0503020204020204" charset="-122"/>
              </a:rPr>
              <a:t>病句：张老师将在课上点名批评没交课堂巩固的同学，以防止不交课堂巩  固的现象不再发生。</a:t>
            </a:r>
          </a:p>
          <a:p>
            <a:pPr marL="12700">
              <a:lnSpc>
                <a:spcPct val="100000"/>
              </a:lnSpc>
            </a:pPr>
            <a:r>
              <a:rPr sz="1800" b="1">
                <a:solidFill>
                  <a:srgbClr val="333333"/>
                </a:solidFill>
                <a:latin typeface="微软雅黑" panose="020B0503020204020204" charset="-122"/>
                <a:cs typeface="微软雅黑" panose="020B0503020204020204" charset="-122"/>
              </a:rPr>
              <a:t>修改：张老师将在课上点名批评没交课堂巩固的同学，以防止不交课堂巩</a:t>
            </a:r>
          </a:p>
          <a:p>
            <a:pPr marL="12700">
              <a:lnSpc>
                <a:spcPct val="100000"/>
              </a:lnSpc>
            </a:pPr>
            <a:r>
              <a:rPr sz="1800" b="1">
                <a:solidFill>
                  <a:srgbClr val="333333"/>
                </a:solidFill>
                <a:latin typeface="微软雅黑" panose="020B0503020204020204" charset="-122"/>
                <a:cs typeface="微软雅黑" panose="020B0503020204020204" charset="-122"/>
              </a:rPr>
              <a:t>固的现象再次发生。</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
        <p:nvSpPr>
          <p:cNvPr id="5" name="object 5"/>
          <p:cNvSpPr txBox="1"/>
          <p:nvPr/>
        </p:nvSpPr>
        <p:spPr>
          <a:xfrm>
            <a:off x="1195222" y="4830445"/>
            <a:ext cx="1760220" cy="548640"/>
          </a:xfrm>
          <a:prstGeom prst="rect">
            <a:avLst/>
          </a:prstGeom>
        </p:spPr>
        <p:txBody>
          <a:bodyPr vert="horz" wrap="square" lIns="0" tIns="0" rIns="0" bIns="0" rtlCol="0">
            <a:spAutoFit/>
          </a:bodyPr>
          <a:lstStyle/>
          <a:p>
            <a:pPr marL="12700">
              <a:lnSpc>
                <a:spcPct val="100000"/>
              </a:lnSpc>
            </a:pPr>
            <a:r>
              <a:rPr sz="1800">
                <a:latin typeface="微软雅黑" panose="020B0503020204020204" charset="-122"/>
                <a:cs typeface="微软雅黑" panose="020B0503020204020204" charset="-122"/>
              </a:rPr>
              <a:t>1、确定事件性质</a:t>
            </a:r>
          </a:p>
          <a:p>
            <a:pPr marL="12700">
              <a:lnSpc>
                <a:spcPct val="100000"/>
              </a:lnSpc>
            </a:pPr>
            <a:r>
              <a:rPr sz="1800">
                <a:latin typeface="微软雅黑" panose="020B0503020204020204" charset="-122"/>
                <a:cs typeface="微软雅黑" panose="020B0503020204020204" charset="-122"/>
              </a:rPr>
              <a:t>2、1+1=0</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598423" y="1031113"/>
            <a:ext cx="8047990" cy="2468880"/>
          </a:xfrm>
          <a:prstGeom prst="rect">
            <a:avLst/>
          </a:prstGeom>
        </p:spPr>
        <p:txBody>
          <a:bodyPr vert="horz" wrap="square" lIns="0" tIns="0" rIns="0" bIns="0" rtlCol="0">
            <a:spAutoFit/>
          </a:bodyPr>
          <a:lstStyle/>
          <a:p>
            <a:pPr marL="12700">
              <a:lnSpc>
                <a:spcPct val="100000"/>
              </a:lnSpc>
            </a:pPr>
            <a:r>
              <a:rPr sz="1800" b="1">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a:solidFill>
                  <a:srgbClr val="333333"/>
                </a:solidFill>
                <a:latin typeface="微软雅黑" panose="020B0503020204020204" charset="-122"/>
                <a:cs typeface="微软雅黑" panose="020B0503020204020204" charset="-122"/>
              </a:rPr>
              <a:t>（三）否定词：防止、杜绝、切忌、不再、难道、否认……</a:t>
            </a:r>
          </a:p>
          <a:p>
            <a:pPr marL="12700">
              <a:lnSpc>
                <a:spcPct val="100000"/>
              </a:lnSpc>
            </a:pPr>
            <a:r>
              <a:rPr sz="1800" b="1">
                <a:solidFill>
                  <a:srgbClr val="333333"/>
                </a:solidFill>
                <a:latin typeface="微软雅黑" panose="020B0503020204020204" charset="-122"/>
                <a:cs typeface="微软雅黑" panose="020B0503020204020204" charset="-122"/>
              </a:rPr>
              <a:t>黄金级：</a:t>
            </a:r>
          </a:p>
          <a:p>
            <a:pPr marL="12700">
              <a:lnSpc>
                <a:spcPct val="100000"/>
              </a:lnSpc>
            </a:pPr>
            <a:r>
              <a:rPr sz="1800" b="1">
                <a:solidFill>
                  <a:srgbClr val="333333"/>
                </a:solidFill>
                <a:latin typeface="微软雅黑" panose="020B0503020204020204" charset="-122"/>
                <a:cs typeface="微软雅黑" panose="020B0503020204020204" charset="-122"/>
              </a:rPr>
              <a:t>病句：难道我们能否认提交并订正课堂巩固不是我们每节课后应该完成的事  情吗？</a:t>
            </a:r>
          </a:p>
          <a:p>
            <a:pPr marL="12700">
              <a:lnSpc>
                <a:spcPct val="100000"/>
              </a:lnSpc>
            </a:pPr>
            <a:r>
              <a:rPr sz="1800" b="1">
                <a:solidFill>
                  <a:srgbClr val="333333"/>
                </a:solidFill>
                <a:latin typeface="微软雅黑" panose="020B0503020204020204" charset="-122"/>
                <a:cs typeface="微软雅黑" panose="020B0503020204020204" charset="-122"/>
              </a:rPr>
              <a:t>修改1：难道我们能说提交并订正课堂巩固不是我们每节课后应该完成的事</a:t>
            </a:r>
          </a:p>
          <a:p>
            <a:pPr marL="12700">
              <a:lnSpc>
                <a:spcPct val="100000"/>
              </a:lnSpc>
            </a:pPr>
            <a:r>
              <a:rPr sz="1800" b="1">
                <a:solidFill>
                  <a:srgbClr val="333333"/>
                </a:solidFill>
                <a:latin typeface="微软雅黑" panose="020B0503020204020204" charset="-122"/>
                <a:cs typeface="微软雅黑" panose="020B0503020204020204" charset="-122"/>
              </a:rPr>
              <a:t>情吗？</a:t>
            </a:r>
          </a:p>
          <a:p>
            <a:pPr marL="12700">
              <a:lnSpc>
                <a:spcPct val="100000"/>
              </a:lnSpc>
            </a:pPr>
            <a:r>
              <a:rPr sz="1800" b="1">
                <a:solidFill>
                  <a:srgbClr val="333333"/>
                </a:solidFill>
                <a:latin typeface="微软雅黑" panose="020B0503020204020204" charset="-122"/>
                <a:cs typeface="微软雅黑" panose="020B0503020204020204" charset="-122"/>
              </a:rPr>
              <a:t>修改2：难道我们能否认提交并订正课堂巩固是我们每节课后应该完成的事</a:t>
            </a:r>
          </a:p>
          <a:p>
            <a:pPr marL="12700">
              <a:lnSpc>
                <a:spcPct val="100000"/>
              </a:lnSpc>
            </a:pPr>
            <a:r>
              <a:rPr sz="1800" b="1">
                <a:solidFill>
                  <a:srgbClr val="333333"/>
                </a:solidFill>
                <a:latin typeface="微软雅黑" panose="020B0503020204020204" charset="-122"/>
                <a:cs typeface="微软雅黑" panose="020B0503020204020204" charset="-122"/>
              </a:rPr>
              <a:t>情吗？</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
        <p:nvSpPr>
          <p:cNvPr id="5" name="object 5"/>
          <p:cNvSpPr txBox="1"/>
          <p:nvPr/>
        </p:nvSpPr>
        <p:spPr>
          <a:xfrm>
            <a:off x="1099515" y="5554979"/>
            <a:ext cx="1760220" cy="548640"/>
          </a:xfrm>
          <a:prstGeom prst="rect">
            <a:avLst/>
          </a:prstGeom>
        </p:spPr>
        <p:txBody>
          <a:bodyPr vert="horz" wrap="square" lIns="0" tIns="0" rIns="0" bIns="0" rtlCol="0">
            <a:spAutoFit/>
          </a:bodyPr>
          <a:lstStyle/>
          <a:p>
            <a:pPr marL="12700">
              <a:lnSpc>
                <a:spcPct val="100000"/>
              </a:lnSpc>
            </a:pPr>
            <a:r>
              <a:rPr sz="1800">
                <a:latin typeface="微软雅黑" panose="020B0503020204020204" charset="-122"/>
                <a:cs typeface="微软雅黑" panose="020B0503020204020204" charset="-122"/>
              </a:rPr>
              <a:t>1、确定事件性质</a:t>
            </a:r>
          </a:p>
          <a:p>
            <a:pPr marL="12700">
              <a:lnSpc>
                <a:spcPct val="100000"/>
              </a:lnSpc>
            </a:pPr>
            <a:r>
              <a:rPr sz="1800">
                <a:latin typeface="微软雅黑" panose="020B0503020204020204" charset="-122"/>
                <a:cs typeface="微软雅黑" panose="020B0503020204020204" charset="-122"/>
              </a:rPr>
              <a:t>2、1+1=0</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598423" y="1031113"/>
            <a:ext cx="8047990" cy="2194560"/>
          </a:xfrm>
          <a:prstGeom prst="rect">
            <a:avLst/>
          </a:prstGeom>
        </p:spPr>
        <p:txBody>
          <a:bodyPr vert="horz" wrap="square" lIns="0" tIns="0" rIns="0" bIns="0" rtlCol="0">
            <a:spAutoFit/>
          </a:bodyPr>
          <a:lstStyle/>
          <a:p>
            <a:pPr marL="12700">
              <a:lnSpc>
                <a:spcPct val="100000"/>
              </a:lnSpc>
            </a:pPr>
            <a:r>
              <a:rPr sz="1800" b="1">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a:solidFill>
                  <a:srgbClr val="333333"/>
                </a:solidFill>
                <a:latin typeface="微软雅黑" panose="020B0503020204020204" charset="-122"/>
                <a:cs typeface="微软雅黑" panose="020B0503020204020204" charset="-122"/>
              </a:rPr>
              <a:t>（三）否定词：防止、杜绝、切忌、不再、难道、否认……</a:t>
            </a:r>
          </a:p>
          <a:p>
            <a:pPr marL="12700">
              <a:lnSpc>
                <a:spcPct val="100000"/>
              </a:lnSpc>
            </a:pPr>
            <a:r>
              <a:rPr sz="1800" b="1">
                <a:solidFill>
                  <a:srgbClr val="333333"/>
                </a:solidFill>
                <a:latin typeface="微软雅黑" panose="020B0503020204020204" charset="-122"/>
                <a:cs typeface="微软雅黑" panose="020B0503020204020204" charset="-122"/>
              </a:rPr>
              <a:t>王者级：</a:t>
            </a:r>
          </a:p>
          <a:p>
            <a:pPr marL="12700">
              <a:lnSpc>
                <a:spcPct val="100000"/>
              </a:lnSpc>
            </a:pPr>
            <a:r>
              <a:rPr sz="1800" b="1">
                <a:solidFill>
                  <a:srgbClr val="333333"/>
                </a:solidFill>
                <a:latin typeface="微软雅黑" panose="020B0503020204020204" charset="-122"/>
                <a:cs typeface="微软雅黑" panose="020B0503020204020204" charset="-122"/>
              </a:rPr>
              <a:t>病句：人生在世，难免不会有忘写课堂巩固的时候，只要补上就是好同学。  修改：人生在世，难免会有忘写课堂巩固的时候，只要补上就是好同学。</a:t>
            </a:r>
          </a:p>
          <a:p>
            <a:pPr marL="12700">
              <a:lnSpc>
                <a:spcPct val="100000"/>
              </a:lnSpc>
            </a:pPr>
            <a:endParaRPr sz="1800" b="1">
              <a:solidFill>
                <a:srgbClr val="333333"/>
              </a:solidFill>
              <a:latin typeface="微软雅黑" panose="020B0503020204020204" charset="-122"/>
              <a:cs typeface="微软雅黑" panose="020B0503020204020204" charset="-122"/>
            </a:endParaRPr>
          </a:p>
          <a:p>
            <a:pPr marL="12700">
              <a:lnSpc>
                <a:spcPct val="100000"/>
              </a:lnSpc>
            </a:pPr>
            <a:endParaRPr sz="1800" b="1">
              <a:solidFill>
                <a:srgbClr val="333333"/>
              </a:solidFill>
              <a:latin typeface="微软雅黑" panose="020B0503020204020204" charset="-122"/>
              <a:cs typeface="微软雅黑" panose="020B0503020204020204" charset="-122"/>
            </a:endParaRPr>
          </a:p>
          <a:p>
            <a:pPr marL="12700">
              <a:lnSpc>
                <a:spcPct val="100000"/>
              </a:lnSpc>
            </a:pPr>
            <a:r>
              <a:rPr sz="1800" b="1">
                <a:solidFill>
                  <a:srgbClr val="333333"/>
                </a:solidFill>
                <a:latin typeface="微软雅黑" panose="020B0503020204020204" charset="-122"/>
                <a:cs typeface="微软雅黑" panose="020B0503020204020204" charset="-122"/>
              </a:rPr>
              <a:t>“难免”本身就是个双重否定</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095" y="0"/>
            <a:ext cx="9137904" cy="68580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xfrm>
            <a:off x="2904490" y="2254250"/>
            <a:ext cx="3880485" cy="1689811"/>
          </a:xfrm>
          <a:prstGeom prst="rect">
            <a:avLst/>
          </a:prstGeom>
        </p:spPr>
        <p:txBody>
          <a:bodyPr vert="horz" wrap="square" lIns="0" tIns="0" rIns="0" bIns="0" rtlCol="0">
            <a:spAutoFit/>
          </a:bodyPr>
          <a:lstStyle/>
          <a:p>
            <a:pPr marL="12700">
              <a:lnSpc>
                <a:spcPct val="100000"/>
              </a:lnSpc>
            </a:pPr>
            <a:r>
              <a:rPr sz="8400" baseline="2000">
                <a:solidFill>
                  <a:schemeClr val="tx1"/>
                </a:solidFill>
                <a:uFillTx/>
                <a:latin typeface="Arial"/>
                <a:ea typeface="微软雅黑" panose="020B0503020204020204" charset="-122"/>
                <a:cs typeface="Arial"/>
              </a:rPr>
              <a:t>4种常见标志</a:t>
            </a:r>
          </a:p>
        </p:txBody>
      </p:sp>
      <p:pic>
        <p:nvPicPr>
          <p:cNvPr id="4" name="图片 3"/>
          <p:cNvPicPr>
            <a:picLocks noChangeAspect="1"/>
          </p:cNvPicPr>
          <p:nvPr/>
        </p:nvPicPr>
        <p:blipFill>
          <a:blip r:embed="rId3"/>
          <a:stretch>
            <a:fillRect/>
          </a:stretch>
        </p:blipFill>
        <p:spPr>
          <a:xfrm>
            <a:off x="7620000" y="76200"/>
            <a:ext cx="1323975" cy="40005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732840" y="1360296"/>
            <a:ext cx="7798434" cy="3566160"/>
          </a:xfrm>
          <a:prstGeom prst="rect">
            <a:avLst/>
          </a:prstGeom>
        </p:spPr>
        <p:txBody>
          <a:bodyPr vert="horz" wrap="square" lIns="0" tIns="0" rIns="0" bIns="0" rtlCol="0">
            <a:spAutoFit/>
          </a:bodyPr>
          <a:lstStyle/>
          <a:p>
            <a:pPr marL="12700">
              <a:lnSpc>
                <a:spcPct val="100000"/>
              </a:lnSpc>
            </a:pPr>
            <a:r>
              <a:rPr sz="1800" b="1">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a:solidFill>
                  <a:srgbClr val="333333"/>
                </a:solidFill>
                <a:latin typeface="微软雅黑" panose="020B0503020204020204" charset="-122"/>
                <a:cs typeface="微软雅黑" panose="020B0503020204020204" charset="-122"/>
              </a:rPr>
              <a:t>（四）两面对一面：能否、是否、有没有……</a:t>
            </a:r>
          </a:p>
          <a:p>
            <a:pPr marL="12700">
              <a:lnSpc>
                <a:spcPct val="100000"/>
              </a:lnSpc>
            </a:pPr>
            <a:r>
              <a:rPr sz="1800" b="1">
                <a:solidFill>
                  <a:srgbClr val="333333"/>
                </a:solidFill>
                <a:latin typeface="微软雅黑" panose="020B0503020204020204" charset="-122"/>
                <a:cs typeface="微软雅黑" panose="020B0503020204020204" charset="-122"/>
              </a:rPr>
              <a:t>一眼识破型：</a:t>
            </a:r>
          </a:p>
          <a:p>
            <a:pPr marL="12700">
              <a:lnSpc>
                <a:spcPct val="100000"/>
              </a:lnSpc>
            </a:pPr>
            <a:r>
              <a:rPr sz="1800" b="1">
                <a:solidFill>
                  <a:srgbClr val="333333"/>
                </a:solidFill>
                <a:latin typeface="微软雅黑" panose="020B0503020204020204" charset="-122"/>
                <a:cs typeface="微软雅黑" panose="020B0503020204020204" charset="-122"/>
              </a:rPr>
              <a:t>病句：是否具有良好的心理素质，是考试取得好成绩的条件之一。  修改：具有良好的心理素质，是考试取得好成绩的条件之一。  修改：是否具有良好的心理素质，是能否考试取得好成绩的条件之一。</a:t>
            </a:r>
          </a:p>
          <a:p>
            <a:pPr marL="12700">
              <a:lnSpc>
                <a:spcPct val="100000"/>
              </a:lnSpc>
            </a:pPr>
            <a:endParaRPr sz="1800" b="1">
              <a:solidFill>
                <a:srgbClr val="333333"/>
              </a:solidFill>
              <a:latin typeface="微软雅黑" panose="020B0503020204020204" charset="-122"/>
              <a:cs typeface="微软雅黑" panose="020B0503020204020204" charset="-122"/>
            </a:endParaRPr>
          </a:p>
          <a:p>
            <a:pPr marL="12700">
              <a:lnSpc>
                <a:spcPct val="100000"/>
              </a:lnSpc>
            </a:pPr>
            <a:endParaRPr sz="1800" b="1">
              <a:solidFill>
                <a:srgbClr val="333333"/>
              </a:solidFill>
              <a:latin typeface="微软雅黑" panose="020B0503020204020204" charset="-122"/>
              <a:cs typeface="微软雅黑" panose="020B0503020204020204" charset="-122"/>
            </a:endParaRPr>
          </a:p>
          <a:p>
            <a:pPr marL="12700">
              <a:lnSpc>
                <a:spcPct val="100000"/>
              </a:lnSpc>
            </a:pPr>
            <a:r>
              <a:rPr sz="1800" b="1">
                <a:solidFill>
                  <a:srgbClr val="333333"/>
                </a:solidFill>
                <a:latin typeface="微软雅黑" panose="020B0503020204020204" charset="-122"/>
                <a:cs typeface="微软雅黑" panose="020B0503020204020204" charset="-122"/>
              </a:rPr>
              <a:t>练习：</a:t>
            </a:r>
          </a:p>
          <a:p>
            <a:pPr marL="12700">
              <a:lnSpc>
                <a:spcPct val="100000"/>
              </a:lnSpc>
            </a:pPr>
            <a:r>
              <a:rPr sz="1800" b="1">
                <a:solidFill>
                  <a:srgbClr val="333333"/>
                </a:solidFill>
                <a:latin typeface="微软雅黑" panose="020B0503020204020204" charset="-122"/>
                <a:cs typeface="微软雅黑" panose="020B0503020204020204" charset="-122"/>
              </a:rPr>
              <a:t>病句：经济是否迅速发展，关键在于加速培养出大量的高水平技术、管</a:t>
            </a:r>
          </a:p>
          <a:p>
            <a:pPr marL="12700">
              <a:lnSpc>
                <a:spcPct val="100000"/>
              </a:lnSpc>
            </a:pPr>
            <a:r>
              <a:rPr sz="1800" b="1">
                <a:solidFill>
                  <a:srgbClr val="333333"/>
                </a:solidFill>
                <a:latin typeface="微软雅黑" panose="020B0503020204020204" charset="-122"/>
                <a:cs typeface="微软雅黑" panose="020B0503020204020204" charset="-122"/>
              </a:rPr>
              <a:t>理人才。</a:t>
            </a:r>
          </a:p>
          <a:p>
            <a:pPr marL="12700">
              <a:lnSpc>
                <a:spcPct val="100000"/>
              </a:lnSpc>
            </a:pPr>
            <a:r>
              <a:rPr sz="1800" b="1">
                <a:solidFill>
                  <a:srgbClr val="333333"/>
                </a:solidFill>
                <a:latin typeface="微软雅黑" panose="020B0503020204020204" charset="-122"/>
                <a:cs typeface="微软雅黑" panose="020B0503020204020204" charset="-122"/>
              </a:rPr>
              <a:t>修改：经济是否迅速发展，关键在于能否加速培养出大量的高水平技术、</a:t>
            </a:r>
          </a:p>
          <a:p>
            <a:pPr marL="12700">
              <a:lnSpc>
                <a:spcPct val="100000"/>
              </a:lnSpc>
            </a:pPr>
            <a:r>
              <a:rPr sz="1800" b="1">
                <a:solidFill>
                  <a:srgbClr val="333333"/>
                </a:solidFill>
                <a:latin typeface="微软雅黑" panose="020B0503020204020204" charset="-122"/>
                <a:cs typeface="微软雅黑" panose="020B0503020204020204" charset="-122"/>
              </a:rPr>
              <a:t>管理人才。</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732840" y="1360296"/>
            <a:ext cx="7819390" cy="3017520"/>
          </a:xfrm>
          <a:prstGeom prst="rect">
            <a:avLst/>
          </a:prstGeom>
        </p:spPr>
        <p:txBody>
          <a:bodyPr vert="horz" wrap="square" lIns="0" tIns="0" rIns="0" bIns="0" rtlCol="0">
            <a:spAutoFit/>
          </a:bodyPr>
          <a:lstStyle/>
          <a:p>
            <a:pPr marL="12700">
              <a:lnSpc>
                <a:spcPct val="100000"/>
              </a:lnSpc>
            </a:pPr>
            <a:r>
              <a:rPr sz="1800" b="1">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a:solidFill>
                  <a:srgbClr val="333333"/>
                </a:solidFill>
                <a:latin typeface="微软雅黑" panose="020B0503020204020204" charset="-122"/>
                <a:cs typeface="微软雅黑" panose="020B0503020204020204" charset="-122"/>
              </a:rPr>
              <a:t>（四）两面对一面：能否、是否、有没有……</a:t>
            </a:r>
          </a:p>
          <a:p>
            <a:pPr marL="12700">
              <a:lnSpc>
                <a:spcPct val="100000"/>
              </a:lnSpc>
            </a:pPr>
            <a:r>
              <a:rPr sz="1800" b="1">
                <a:solidFill>
                  <a:srgbClr val="333333"/>
                </a:solidFill>
                <a:latin typeface="微软雅黑" panose="020B0503020204020204" charset="-122"/>
                <a:cs typeface="微软雅黑" panose="020B0503020204020204" charset="-122"/>
              </a:rPr>
              <a:t>两眼一黑型：</a:t>
            </a:r>
          </a:p>
          <a:p>
            <a:pPr marL="12700">
              <a:lnSpc>
                <a:spcPct val="100000"/>
              </a:lnSpc>
            </a:pPr>
            <a:r>
              <a:rPr sz="1800" b="1">
                <a:solidFill>
                  <a:srgbClr val="333333"/>
                </a:solidFill>
                <a:latin typeface="微软雅黑" panose="020B0503020204020204" charset="-122"/>
                <a:cs typeface="微软雅黑" panose="020B0503020204020204" charset="-122"/>
              </a:rPr>
              <a:t>工作环境的优劣，报酬的多少，是影响劳动者积极性的重要因素。  文明是一种修养，这种修养是从日常生活的细节中一点一滴积累起来的，</a:t>
            </a:r>
          </a:p>
          <a:p>
            <a:pPr marL="12700">
              <a:lnSpc>
                <a:spcPct val="100000"/>
              </a:lnSpc>
            </a:pPr>
            <a:r>
              <a:rPr sz="1800" b="1">
                <a:solidFill>
                  <a:srgbClr val="333333"/>
                </a:solidFill>
                <a:latin typeface="微软雅黑" panose="020B0503020204020204" charset="-122"/>
                <a:cs typeface="微软雅黑" panose="020B0503020204020204" charset="-122"/>
              </a:rPr>
              <a:t>有时生活习惯中的细节才是一个人是否文明的最真实表现。</a:t>
            </a:r>
          </a:p>
          <a:p>
            <a:pPr marL="12700">
              <a:lnSpc>
                <a:spcPct val="100000"/>
              </a:lnSpc>
            </a:pPr>
            <a:r>
              <a:rPr sz="1800" b="1">
                <a:solidFill>
                  <a:srgbClr val="333333"/>
                </a:solidFill>
                <a:latin typeface="微软雅黑" panose="020B0503020204020204" charset="-122"/>
                <a:cs typeface="微软雅黑" panose="020B0503020204020204" charset="-122"/>
              </a:rPr>
              <a:t>储蓄所吸收储蓄额的高低对国家流动资金的增长有重要作用。</a:t>
            </a:r>
          </a:p>
          <a:p>
            <a:pPr marL="12700">
              <a:lnSpc>
                <a:spcPct val="100000"/>
              </a:lnSpc>
            </a:pPr>
            <a:endParaRPr sz="1800" b="1">
              <a:solidFill>
                <a:srgbClr val="333333"/>
              </a:solidFill>
              <a:latin typeface="微软雅黑" panose="020B0503020204020204" charset="-122"/>
              <a:cs typeface="微软雅黑" panose="020B0503020204020204" charset="-122"/>
            </a:endParaRPr>
          </a:p>
          <a:p>
            <a:pPr marL="12700">
              <a:lnSpc>
                <a:spcPct val="100000"/>
              </a:lnSpc>
            </a:pPr>
            <a:endParaRPr sz="1800" b="1">
              <a:solidFill>
                <a:srgbClr val="333333"/>
              </a:solidFill>
              <a:latin typeface="微软雅黑" panose="020B0503020204020204" charset="-122"/>
              <a:cs typeface="微软雅黑" panose="020B0503020204020204" charset="-122"/>
            </a:endParaRPr>
          </a:p>
          <a:p>
            <a:pPr marL="12700">
              <a:lnSpc>
                <a:spcPct val="100000"/>
              </a:lnSpc>
            </a:pPr>
            <a:r>
              <a:rPr sz="1800" b="1">
                <a:solidFill>
                  <a:srgbClr val="333333"/>
                </a:solidFill>
                <a:latin typeface="微软雅黑" panose="020B0503020204020204" charset="-122"/>
                <a:cs typeface="微软雅黑" panose="020B0503020204020204" charset="-122"/>
              </a:rPr>
              <a:t>并不是有“能否”类标志词就一定是病句，如果与“能否”对应的成分没有</a:t>
            </a:r>
          </a:p>
          <a:p>
            <a:pPr marL="12700">
              <a:lnSpc>
                <a:spcPct val="100000"/>
              </a:lnSpc>
            </a:pPr>
            <a:r>
              <a:rPr sz="1800" b="1">
                <a:solidFill>
                  <a:srgbClr val="333333"/>
                </a:solidFill>
                <a:latin typeface="微软雅黑" panose="020B0503020204020204" charset="-122"/>
                <a:cs typeface="微软雅黑" panose="020B0503020204020204" charset="-122"/>
              </a:rPr>
              <a:t>偏指一方，那么句子就可能不是病句。</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904870" y="2467736"/>
            <a:ext cx="3528060" cy="1402080"/>
          </a:xfrm>
          <a:prstGeom prst="rect">
            <a:avLst/>
          </a:prstGeom>
        </p:spPr>
        <p:txBody>
          <a:bodyPr vert="horz" wrap="square" lIns="0" tIns="0" rIns="0" bIns="0" rtlCol="0">
            <a:spAutoFit/>
          </a:bodyPr>
          <a:lstStyle/>
          <a:p>
            <a:pPr algn="ctr">
              <a:lnSpc>
                <a:spcPct val="100000"/>
              </a:lnSpc>
            </a:pPr>
            <a:r>
              <a:rPr sz="4600" spc="-5">
                <a:latin typeface="PMingLiU" panose="02020500000000000000" charset="-120"/>
                <a:cs typeface="PMingLiU" panose="02020500000000000000" charset="-120"/>
              </a:rPr>
              <a:t>内伤</a:t>
            </a:r>
          </a:p>
          <a:p>
            <a:pPr algn="ctr">
              <a:lnSpc>
                <a:spcPct val="100000"/>
              </a:lnSpc>
            </a:pPr>
            <a:r>
              <a:rPr sz="4600" spc="-5">
                <a:latin typeface="PMingLiU" panose="02020500000000000000" charset="-120"/>
                <a:cs typeface="PMingLiU" panose="02020500000000000000" charset="-120"/>
              </a:rPr>
              <a:t>句子成分分析</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1062024" y="1171321"/>
            <a:ext cx="1397000" cy="274320"/>
          </a:xfrm>
          <a:prstGeom prst="rect">
            <a:avLst/>
          </a:prstGeom>
        </p:spPr>
        <p:txBody>
          <a:bodyPr vert="horz" wrap="square" lIns="0" tIns="0" rIns="0" bIns="0" rtlCol="0">
            <a:spAutoFit/>
          </a:bodyPr>
          <a:lstStyle/>
          <a:p>
            <a:pPr marL="12700">
              <a:lnSpc>
                <a:spcPct val="100000"/>
              </a:lnSpc>
            </a:pPr>
            <a:r>
              <a:rPr sz="1800" b="1">
                <a:solidFill>
                  <a:srgbClr val="333333"/>
                </a:solidFill>
                <a:latin typeface="微软雅黑" panose="020B0503020204020204" charset="-122"/>
                <a:cs typeface="微软雅黑" panose="020B0503020204020204" charset="-122"/>
              </a:rPr>
              <a:t>句子成分分析</a:t>
            </a:r>
          </a:p>
        </p:txBody>
      </p:sp>
      <p:sp>
        <p:nvSpPr>
          <p:cNvPr id="4" name="object 4"/>
          <p:cNvSpPr txBox="1"/>
          <p:nvPr/>
        </p:nvSpPr>
        <p:spPr>
          <a:xfrm>
            <a:off x="1240332" y="2432050"/>
            <a:ext cx="4776470" cy="1097280"/>
          </a:xfrm>
          <a:prstGeom prst="rect">
            <a:avLst/>
          </a:prstGeom>
        </p:spPr>
        <p:txBody>
          <a:bodyPr vert="horz" wrap="square" lIns="0" tIns="0" rIns="0" bIns="0" rtlCol="0">
            <a:spAutoFit/>
          </a:bodyPr>
          <a:lstStyle/>
          <a:p>
            <a:pPr marL="12700">
              <a:lnSpc>
                <a:spcPct val="100000"/>
              </a:lnSpc>
              <a:tabLst>
                <a:tab pos="1083945" algn="l"/>
                <a:tab pos="2574290" algn="l"/>
              </a:tabLst>
            </a:pPr>
            <a:r>
              <a:rPr sz="2400">
                <a:solidFill>
                  <a:srgbClr val="333333"/>
                </a:solidFill>
                <a:latin typeface="微软雅黑" panose="020B0503020204020204" charset="-122"/>
                <a:cs typeface="微软雅黑" panose="020B0503020204020204" charset="-122"/>
              </a:rPr>
              <a:t>……的	张老师	……地</a:t>
            </a:r>
          </a:p>
          <a:p>
            <a:pPr marL="12700">
              <a:lnSpc>
                <a:spcPct val="100000"/>
              </a:lnSpc>
              <a:tabLst>
                <a:tab pos="1083945" algn="l"/>
                <a:tab pos="2574290" algn="l"/>
              </a:tabLst>
            </a:pPr>
            <a:r>
              <a:rPr sz="2400">
                <a:solidFill>
                  <a:srgbClr val="333333"/>
                </a:solidFill>
                <a:latin typeface="微软雅黑" panose="020B0503020204020204" charset="-122"/>
                <a:cs typeface="微软雅黑" panose="020B0503020204020204" charset="-122"/>
              </a:rPr>
              <a:t>定语	主语	状语	谓语	补语</a:t>
            </a:r>
          </a:p>
        </p:txBody>
      </p:sp>
      <p:sp>
        <p:nvSpPr>
          <p:cNvPr id="5" name="object 5"/>
          <p:cNvSpPr txBox="1"/>
          <p:nvPr/>
        </p:nvSpPr>
        <p:spPr>
          <a:xfrm>
            <a:off x="4874133" y="2432050"/>
            <a:ext cx="3165475" cy="731520"/>
          </a:xfrm>
          <a:prstGeom prst="rect">
            <a:avLst/>
          </a:prstGeom>
        </p:spPr>
        <p:txBody>
          <a:bodyPr vert="horz" wrap="square" lIns="0" tIns="0" rIns="0" bIns="0" rtlCol="0">
            <a:spAutoFit/>
          </a:bodyPr>
          <a:lstStyle/>
          <a:p>
            <a:pPr marL="12700">
              <a:lnSpc>
                <a:spcPct val="100000"/>
              </a:lnSpc>
              <a:tabLst>
                <a:tab pos="589915" algn="l"/>
                <a:tab pos="1471295" algn="l"/>
                <a:tab pos="2542540" algn="l"/>
              </a:tabLst>
            </a:pPr>
            <a:r>
              <a:rPr sz="2400">
                <a:solidFill>
                  <a:srgbClr val="333333"/>
                </a:solidFill>
                <a:latin typeface="微软雅黑" panose="020B0503020204020204" charset="-122"/>
                <a:cs typeface="微软雅黑" panose="020B0503020204020204" charset="-122"/>
              </a:rPr>
              <a:t>画	完了	……的	小鸡</a:t>
            </a:r>
          </a:p>
          <a:p>
            <a:pPr marL="12700">
              <a:lnSpc>
                <a:spcPct val="100000"/>
              </a:lnSpc>
              <a:tabLst>
                <a:tab pos="589915" algn="l"/>
                <a:tab pos="1471295" algn="l"/>
                <a:tab pos="2542540" algn="l"/>
              </a:tabLst>
            </a:pPr>
            <a:r>
              <a:rPr sz="2400">
                <a:solidFill>
                  <a:srgbClr val="333333"/>
                </a:solidFill>
                <a:latin typeface="微软雅黑" panose="020B0503020204020204" charset="-122"/>
                <a:cs typeface="微软雅黑" panose="020B0503020204020204" charset="-122"/>
              </a:rPr>
              <a:t>定语	宾语</a:t>
            </a:r>
          </a:p>
        </p:txBody>
      </p:sp>
      <p:sp>
        <p:nvSpPr>
          <p:cNvPr id="6" name="object 6"/>
          <p:cNvSpPr txBox="1"/>
          <p:nvPr/>
        </p:nvSpPr>
        <p:spPr>
          <a:xfrm>
            <a:off x="1214424" y="3895597"/>
            <a:ext cx="5817235" cy="1097280"/>
          </a:xfrm>
          <a:prstGeom prst="rect">
            <a:avLst/>
          </a:prstGeom>
        </p:spPr>
        <p:txBody>
          <a:bodyPr vert="horz" wrap="square" lIns="0" tIns="0" rIns="0" bIns="0" rtlCol="0">
            <a:spAutoFit/>
          </a:bodyPr>
          <a:lstStyle/>
          <a:p>
            <a:pPr marL="12700" marR="5080">
              <a:lnSpc>
                <a:spcPct val="150000"/>
              </a:lnSpc>
            </a:pPr>
            <a:r>
              <a:rPr sz="2400" spc="-5">
                <a:solidFill>
                  <a:srgbClr val="333333"/>
                </a:solidFill>
                <a:latin typeface="宋体" panose="02010600030101010101" pitchFamily="2" charset="-122"/>
                <a:cs typeface="宋体" panose="02010600030101010101" pitchFamily="2" charset="-122"/>
              </a:rPr>
              <a:t>主干成分：主谓宾——成分残缺、搭配不当  修饰成分：定状补——语序不当</a:t>
            </a:r>
          </a:p>
        </p:txBody>
      </p:sp>
      <p:sp>
        <p:nvSpPr>
          <p:cNvPr id="7" name="object 7"/>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
        <p:nvSpPr>
          <p:cNvPr id="4" name="object 4"/>
          <p:cNvSpPr txBox="1"/>
          <p:nvPr/>
        </p:nvSpPr>
        <p:spPr>
          <a:xfrm>
            <a:off x="784961" y="915289"/>
            <a:ext cx="7797800" cy="5212081"/>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韩复榘在齐鲁大学校庆上的讲话</a:t>
            </a: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r>
              <a:rPr sz="1800" b="1" spc="-5">
                <a:solidFill>
                  <a:srgbClr val="333333"/>
                </a:solidFill>
                <a:latin typeface="微软雅黑" panose="020B0503020204020204" charset="-122"/>
                <a:cs typeface="微软雅黑" panose="020B0503020204020204" charset="-122"/>
              </a:rPr>
              <a:t>诸位、各位、各齐位，大学生们、二学生们、三学生们，大老爷们、大  姑娘小媳妇们：你们好！今天，我特地从山东赶到济南大学来，我的心情很  好，很高兴，我好，你好，我们大家都很好。今天是什么天气？今天是我韩  主席演讲的天气。今天来开会的人都到齐了没有？看样子大概有五分之八啦，  没有来的人请举手！很好，很好，大家基本到齐啦。你们来得很茂盛，敝人  也实在是感冒。”</a:t>
            </a:r>
          </a:p>
          <a:p>
            <a:pPr marL="12700">
              <a:lnSpc>
                <a:spcPct val="100000"/>
              </a:lnSpc>
            </a:pPr>
            <a:r>
              <a:rPr sz="1800" b="1" spc="-5">
                <a:solidFill>
                  <a:srgbClr val="333333"/>
                </a:solidFill>
                <a:latin typeface="微软雅黑" panose="020B0503020204020204" charset="-122"/>
                <a:cs typeface="微软雅黑" panose="020B0503020204020204" charset="-122"/>
              </a:rPr>
              <a:t>韩主席点燃一根雪茄后继续说：“今天兄弟我召集大家，来训一训，我  有说不对的地方，大家应该互相谅解，因为兄弟我不能和你们相比。大家都  是大学生、太学生、中学生和留洋生，你们这些乌合之众是科学科的、化学  化的，都懂得七、八国的英文，兄弟我是大老粗，连中国的英文也不懂。……  你们是从笔杆子爬出来的，兄弟我是从炮筒里钻出来的，今天到这大学讲台  上讲话，真使我蓬荜增辉、感恩戴德。其实我没有资格给你们讲话，讲起来  嘛就好像……好像……啊，对了，就好像对牛弹琴。”</a:t>
            </a:r>
          </a:p>
          <a:p>
            <a:pPr marL="12700">
              <a:lnSpc>
                <a:spcPct val="100000"/>
              </a:lnSpc>
            </a:pPr>
            <a:r>
              <a:rPr sz="1800" b="1" spc="-5">
                <a:solidFill>
                  <a:srgbClr val="333333"/>
                </a:solidFill>
                <a:latin typeface="微软雅黑" panose="020B0503020204020204" charset="-122"/>
                <a:cs typeface="微软雅黑" panose="020B0503020204020204" charset="-122"/>
              </a:rPr>
              <a:t>……“另外，就是关于蒋委员长的新生活运动，兄弟我是举双手赞成的，  但就是有一条‘行人全部靠右走’的规定着实不妥，实在是太糊涂了，你们  想一想看，行人全部都靠右走了，那左边的路留给谁呢？这不是一种浪费  吗？”</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562152" y="964946"/>
            <a:ext cx="7895590" cy="1645920"/>
          </a:xfrm>
          <a:prstGeom prst="rect">
            <a:avLst/>
          </a:prstGeom>
        </p:spPr>
        <p:txBody>
          <a:bodyPr vert="horz" wrap="square" lIns="0" tIns="0" rIns="0" bIns="0" rtlCol="0">
            <a:spAutoFit/>
          </a:bodyPr>
          <a:lstStyle/>
          <a:p>
            <a:pPr marL="12700">
              <a:lnSpc>
                <a:spcPct val="100000"/>
              </a:lnSpc>
            </a:pPr>
            <a:r>
              <a:rPr sz="1800">
                <a:solidFill>
                  <a:srgbClr val="333333"/>
                </a:solidFill>
                <a:latin typeface="PMingLiU" panose="02020500000000000000" charset="-120"/>
                <a:cs typeface="PMingLiU" panose="02020500000000000000" charset="-120"/>
              </a:rPr>
              <a:t>句子成分分析</a:t>
            </a:r>
          </a:p>
          <a:p>
            <a:pPr marL="12700">
              <a:lnSpc>
                <a:spcPct val="100000"/>
              </a:lnSpc>
            </a:pPr>
            <a:r>
              <a:rPr sz="1800">
                <a:solidFill>
                  <a:srgbClr val="333333"/>
                </a:solidFill>
                <a:latin typeface="PMingLiU" panose="02020500000000000000" charset="-120"/>
                <a:cs typeface="PMingLiU" panose="02020500000000000000" charset="-120"/>
              </a:rPr>
              <a:t>1.成分残缺</a:t>
            </a:r>
          </a:p>
          <a:p>
            <a:pPr marL="12700">
              <a:lnSpc>
                <a:spcPct val="100000"/>
              </a:lnSpc>
            </a:pPr>
            <a:r>
              <a:rPr sz="1800">
                <a:solidFill>
                  <a:srgbClr val="333333"/>
                </a:solidFill>
                <a:latin typeface="PMingLiU" panose="02020500000000000000" charset="-120"/>
                <a:cs typeface="PMingLiU" panose="02020500000000000000" charset="-120"/>
              </a:rPr>
              <a:t>病句：张老师真是一个英俊潇洒、风流倜傥、人见人爱、花见花开、车  见车爆胎。</a:t>
            </a:r>
          </a:p>
          <a:p>
            <a:pPr marL="12700">
              <a:lnSpc>
                <a:spcPct val="100000"/>
              </a:lnSpc>
            </a:pPr>
            <a:r>
              <a:rPr sz="1800">
                <a:solidFill>
                  <a:srgbClr val="333333"/>
                </a:solidFill>
                <a:latin typeface="PMingLiU" panose="02020500000000000000" charset="-120"/>
                <a:cs typeface="PMingLiU" panose="02020500000000000000" charset="-120"/>
              </a:rPr>
              <a:t>修改： 张老师真是一个英俊潇洒、风流倜傥、人见人爱、花见花开、车</a:t>
            </a:r>
          </a:p>
          <a:p>
            <a:pPr marL="12700">
              <a:lnSpc>
                <a:spcPct val="100000"/>
              </a:lnSpc>
            </a:pPr>
            <a:r>
              <a:rPr sz="1800">
                <a:solidFill>
                  <a:srgbClr val="333333"/>
                </a:solidFill>
                <a:latin typeface="PMingLiU" panose="02020500000000000000" charset="-120"/>
                <a:cs typeface="PMingLiU" panose="02020500000000000000" charset="-120"/>
              </a:rPr>
              <a:t>见车爆胎的老师。</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562152" y="964946"/>
            <a:ext cx="7895590" cy="3291840"/>
          </a:xfrm>
          <a:prstGeom prst="rect">
            <a:avLst/>
          </a:prstGeom>
        </p:spPr>
        <p:txBody>
          <a:bodyPr vert="horz" wrap="square" lIns="0" tIns="0" rIns="0" bIns="0" rtlCol="0">
            <a:spAutoFit/>
          </a:bodyPr>
          <a:lstStyle/>
          <a:p>
            <a:pPr marL="12700">
              <a:lnSpc>
                <a:spcPct val="100000"/>
              </a:lnSpc>
            </a:pPr>
            <a:r>
              <a:rPr sz="1800">
                <a:solidFill>
                  <a:srgbClr val="333333"/>
                </a:solidFill>
                <a:latin typeface="PMingLiU" panose="02020500000000000000" charset="-120"/>
                <a:cs typeface="PMingLiU" panose="02020500000000000000" charset="-120"/>
              </a:rPr>
              <a:t>句子成分分析</a:t>
            </a:r>
          </a:p>
          <a:p>
            <a:pPr marL="12700">
              <a:lnSpc>
                <a:spcPct val="100000"/>
              </a:lnSpc>
            </a:pPr>
            <a:r>
              <a:rPr sz="1800">
                <a:solidFill>
                  <a:srgbClr val="333333"/>
                </a:solidFill>
                <a:latin typeface="PMingLiU" panose="02020500000000000000" charset="-120"/>
                <a:cs typeface="PMingLiU" panose="02020500000000000000" charset="-120"/>
              </a:rPr>
              <a:t>1.成分残缺</a:t>
            </a:r>
          </a:p>
          <a:p>
            <a:pPr marL="12700">
              <a:lnSpc>
                <a:spcPct val="100000"/>
              </a:lnSpc>
            </a:pPr>
            <a:r>
              <a:rPr sz="1800">
                <a:solidFill>
                  <a:srgbClr val="333333"/>
                </a:solidFill>
                <a:latin typeface="PMingLiU" panose="02020500000000000000" charset="-120"/>
                <a:cs typeface="PMingLiU" panose="02020500000000000000" charset="-120"/>
              </a:rPr>
              <a:t>病句：张老师真是一个英俊潇洒、风流倜傥、人见人爱、花见花开、车  见车爆胎。</a:t>
            </a:r>
          </a:p>
          <a:p>
            <a:pPr marL="12700">
              <a:lnSpc>
                <a:spcPct val="100000"/>
              </a:lnSpc>
            </a:pPr>
            <a:r>
              <a:rPr sz="1800">
                <a:solidFill>
                  <a:srgbClr val="333333"/>
                </a:solidFill>
                <a:latin typeface="PMingLiU" panose="02020500000000000000" charset="-120"/>
                <a:cs typeface="PMingLiU" panose="02020500000000000000" charset="-120"/>
              </a:rPr>
              <a:t>修改： 张老师真是一个英俊潇洒、风流倜傥、人见人爱、花见花开、车</a:t>
            </a:r>
          </a:p>
          <a:p>
            <a:pPr marL="12700">
              <a:lnSpc>
                <a:spcPct val="100000"/>
              </a:lnSpc>
            </a:pPr>
            <a:r>
              <a:rPr sz="1800">
                <a:solidFill>
                  <a:srgbClr val="333333"/>
                </a:solidFill>
                <a:latin typeface="PMingLiU" panose="02020500000000000000" charset="-120"/>
                <a:cs typeface="PMingLiU" panose="02020500000000000000" charset="-120"/>
              </a:rPr>
              <a:t>见车爆胎的老师。</a:t>
            </a:r>
          </a:p>
          <a:p>
            <a:pPr marL="12700">
              <a:lnSpc>
                <a:spcPct val="100000"/>
              </a:lnSpc>
            </a:pPr>
            <a:endParaRPr sz="1800">
              <a:solidFill>
                <a:srgbClr val="333333"/>
              </a:solidFill>
              <a:latin typeface="PMingLiU" panose="02020500000000000000" charset="-120"/>
              <a:cs typeface="PMingLiU" panose="02020500000000000000" charset="-120"/>
            </a:endParaRPr>
          </a:p>
          <a:p>
            <a:pPr marL="12700">
              <a:lnSpc>
                <a:spcPct val="100000"/>
              </a:lnSpc>
            </a:pPr>
            <a:endParaRPr sz="1800">
              <a:solidFill>
                <a:srgbClr val="333333"/>
              </a:solidFill>
              <a:latin typeface="PMingLiU" panose="02020500000000000000" charset="-120"/>
              <a:cs typeface="PMingLiU" panose="02020500000000000000" charset="-120"/>
            </a:endParaRPr>
          </a:p>
          <a:p>
            <a:pPr marL="12700">
              <a:lnSpc>
                <a:spcPct val="100000"/>
              </a:lnSpc>
            </a:pPr>
            <a:r>
              <a:rPr sz="1800">
                <a:solidFill>
                  <a:srgbClr val="333333"/>
                </a:solidFill>
                <a:latin typeface="PMingLiU" panose="02020500000000000000" charset="-120"/>
                <a:cs typeface="PMingLiU" panose="02020500000000000000" charset="-120"/>
              </a:rPr>
              <a:t>练习：</a:t>
            </a:r>
          </a:p>
          <a:p>
            <a:pPr marL="12700">
              <a:lnSpc>
                <a:spcPct val="100000"/>
              </a:lnSpc>
            </a:pPr>
            <a:r>
              <a:rPr sz="1800">
                <a:solidFill>
                  <a:srgbClr val="333333"/>
                </a:solidFill>
                <a:latin typeface="PMingLiU" panose="02020500000000000000" charset="-120"/>
                <a:cs typeface="PMingLiU" panose="02020500000000000000" charset="-120"/>
              </a:rPr>
              <a:t>病句：北京传统饮食文化经历了由品种单一到繁多。  主干成分：主语——文化、谓语——经历了  缺少成分：“经历”的宾语。  修改方式：北京传统饮食文化经历了由品种单一到繁多的过程。</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pic>
        <p:nvPicPr>
          <p:cNvPr id="5" name="Picture 5"/>
          <p:cNvPicPr>
            <a:picLocks noChangeAspect="1"/>
          </p:cNvPicPr>
          <p:nvPr/>
        </p:nvPicPr>
        <p:blipFill>
          <a:blip r:embed="rId3"/>
          <a:stretch>
            <a:fillRect/>
          </a:stretch>
        </p:blipFill>
        <p:spPr>
          <a:xfrm flipH="1">
            <a:off x="11150600" y="10985500"/>
            <a:ext cx="0" cy="0"/>
          </a:xfrm>
          <a:prstGeom prst="rect">
            <a:avLst/>
          </a:prstGeom>
          <a:ln>
            <a:no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251561" y="964946"/>
            <a:ext cx="6490335" cy="1371600"/>
          </a:xfrm>
          <a:prstGeom prst="rect">
            <a:avLst/>
          </a:prstGeom>
        </p:spPr>
        <p:txBody>
          <a:bodyPr vert="horz" wrap="square" lIns="0" tIns="0" rIns="0" bIns="0" rtlCol="0">
            <a:spAutoFit/>
          </a:bodyPr>
          <a:lstStyle/>
          <a:p>
            <a:pPr marL="12700">
              <a:lnSpc>
                <a:spcPct val="100000"/>
              </a:lnSpc>
            </a:pPr>
            <a:r>
              <a:rPr sz="1800">
                <a:solidFill>
                  <a:srgbClr val="333333"/>
                </a:solidFill>
                <a:latin typeface="PMingLiU" panose="02020500000000000000" charset="-120"/>
                <a:cs typeface="PMingLiU" panose="02020500000000000000" charset="-120"/>
              </a:rPr>
              <a:t>句子成分分析</a:t>
            </a:r>
          </a:p>
          <a:p>
            <a:pPr marL="12700">
              <a:lnSpc>
                <a:spcPct val="100000"/>
              </a:lnSpc>
            </a:pPr>
            <a:r>
              <a:rPr sz="1800">
                <a:solidFill>
                  <a:srgbClr val="333333"/>
                </a:solidFill>
                <a:latin typeface="PMingLiU" panose="02020500000000000000" charset="-120"/>
                <a:cs typeface="PMingLiU" panose="02020500000000000000" charset="-120"/>
              </a:rPr>
              <a:t>2.搭配不当</a:t>
            </a:r>
          </a:p>
          <a:p>
            <a:pPr marL="12700">
              <a:lnSpc>
                <a:spcPct val="100000"/>
              </a:lnSpc>
            </a:pPr>
            <a:r>
              <a:rPr sz="1800">
                <a:solidFill>
                  <a:srgbClr val="333333"/>
                </a:solidFill>
                <a:latin typeface="PMingLiU" panose="02020500000000000000" charset="-120"/>
                <a:cs typeface="PMingLiU" panose="02020500000000000000" charset="-120"/>
              </a:rPr>
              <a:t>病句：公安机关将涉嫌贩卖盗版光盘的11人拘留接受调查。  主干成分：公安机关拘留11人、公安机关接受调查。  修改方式：公安机关将涉嫌贩卖盗版光盘的11人拘留调查。</a:t>
            </a:r>
          </a:p>
        </p:txBody>
      </p:sp>
      <p:sp>
        <p:nvSpPr>
          <p:cNvPr id="4" name="object 4"/>
          <p:cNvSpPr txBox="1"/>
          <p:nvPr/>
        </p:nvSpPr>
        <p:spPr>
          <a:xfrm>
            <a:off x="730097" y="3434460"/>
            <a:ext cx="8027670" cy="274320"/>
          </a:xfrm>
          <a:prstGeom prst="rect">
            <a:avLst/>
          </a:prstGeom>
        </p:spPr>
        <p:txBody>
          <a:bodyPr vert="horz" wrap="square" lIns="0" tIns="0" rIns="0" bIns="0" rtlCol="0">
            <a:spAutoFit/>
          </a:bodyPr>
          <a:lstStyle/>
          <a:p>
            <a:pPr marL="12700">
              <a:lnSpc>
                <a:spcPct val="100000"/>
              </a:lnSpc>
            </a:pPr>
            <a:r>
              <a:rPr sz="1800">
                <a:solidFill>
                  <a:srgbClr val="333333"/>
                </a:solidFill>
                <a:latin typeface="微软雅黑" panose="020B0503020204020204" charset="-122"/>
                <a:cs typeface="微软雅黑" panose="020B0503020204020204" charset="-122"/>
              </a:rPr>
              <a:t>病句：各级医院先后采用了互联网挂号、电话预约等办法，改善医疗服务水平。</a:t>
            </a:r>
          </a:p>
        </p:txBody>
      </p:sp>
      <p:sp>
        <p:nvSpPr>
          <p:cNvPr id="5" name="object 5"/>
          <p:cNvSpPr txBox="1"/>
          <p:nvPr/>
        </p:nvSpPr>
        <p:spPr>
          <a:xfrm>
            <a:off x="730097" y="3845941"/>
            <a:ext cx="2083435" cy="274320"/>
          </a:xfrm>
          <a:prstGeom prst="rect">
            <a:avLst/>
          </a:prstGeom>
        </p:spPr>
        <p:txBody>
          <a:bodyPr vert="horz" wrap="square" lIns="0" tIns="0" rIns="0" bIns="0" rtlCol="0">
            <a:spAutoFit/>
          </a:bodyPr>
          <a:lstStyle/>
          <a:p>
            <a:pPr marL="12700">
              <a:lnSpc>
                <a:spcPct val="100000"/>
              </a:lnSpc>
            </a:pPr>
            <a:r>
              <a:rPr sz="1800" spc="-5">
                <a:solidFill>
                  <a:srgbClr val="333333"/>
                </a:solidFill>
                <a:latin typeface="微软雅黑" panose="020B0503020204020204" charset="-122"/>
                <a:cs typeface="微软雅黑" panose="020B0503020204020204" charset="-122"/>
              </a:rPr>
              <a:t>主干成分：改善水平</a:t>
            </a:r>
          </a:p>
        </p:txBody>
      </p:sp>
      <p:sp>
        <p:nvSpPr>
          <p:cNvPr id="6" name="object 6"/>
          <p:cNvSpPr txBox="1"/>
          <p:nvPr/>
        </p:nvSpPr>
        <p:spPr>
          <a:xfrm>
            <a:off x="251561" y="4257802"/>
            <a:ext cx="8506460" cy="548640"/>
          </a:xfrm>
          <a:prstGeom prst="rect">
            <a:avLst/>
          </a:prstGeom>
        </p:spPr>
        <p:txBody>
          <a:bodyPr vert="horz" wrap="square" lIns="0" tIns="0" rIns="0" bIns="0" rtlCol="0">
            <a:spAutoFit/>
          </a:bodyPr>
          <a:lstStyle/>
          <a:p>
            <a:pPr marL="490855">
              <a:lnSpc>
                <a:spcPct val="100000"/>
              </a:lnSpc>
            </a:pPr>
            <a:r>
              <a:rPr sz="1800">
                <a:solidFill>
                  <a:srgbClr val="333333"/>
                </a:solidFill>
                <a:latin typeface="微软雅黑" panose="020B0503020204020204" charset="-122"/>
                <a:cs typeface="微软雅黑" panose="020B0503020204020204" charset="-122"/>
              </a:rPr>
              <a:t>修改方式：各级医院先后采用了互联网挂号、电话预约等办法，提高医疗服务水</a:t>
            </a:r>
          </a:p>
          <a:p>
            <a:pPr marL="490855">
              <a:lnSpc>
                <a:spcPct val="100000"/>
              </a:lnSpc>
            </a:pPr>
            <a:r>
              <a:rPr sz="1800">
                <a:solidFill>
                  <a:srgbClr val="333333"/>
                </a:solidFill>
                <a:latin typeface="微软雅黑" panose="020B0503020204020204" charset="-122"/>
                <a:cs typeface="微软雅黑" panose="020B0503020204020204" charset="-122"/>
              </a:rPr>
              <a:t>平。</a:t>
            </a:r>
          </a:p>
        </p:txBody>
      </p:sp>
      <p:sp>
        <p:nvSpPr>
          <p:cNvPr id="7" name="object 7"/>
          <p:cNvSpPr txBox="1"/>
          <p:nvPr/>
        </p:nvSpPr>
        <p:spPr>
          <a:xfrm>
            <a:off x="730097" y="4943602"/>
            <a:ext cx="5054600" cy="1234440"/>
          </a:xfrm>
          <a:prstGeom prst="rect">
            <a:avLst/>
          </a:prstGeom>
        </p:spPr>
        <p:txBody>
          <a:bodyPr vert="horz" wrap="square" lIns="0" tIns="0" rIns="0" bIns="0" rtlCol="0">
            <a:spAutoFit/>
          </a:bodyPr>
          <a:lstStyle/>
          <a:p>
            <a:pPr marL="12700" marR="5080">
              <a:lnSpc>
                <a:spcPct val="150000"/>
              </a:lnSpc>
            </a:pPr>
            <a:r>
              <a:rPr sz="1800">
                <a:solidFill>
                  <a:srgbClr val="333333"/>
                </a:solidFill>
                <a:latin typeface="微软雅黑" panose="020B0503020204020204" charset="-122"/>
                <a:cs typeface="微软雅黑" panose="020B0503020204020204" charset="-122"/>
              </a:rPr>
              <a:t>病句：三月份的北京是一年中最美丽的时节。  主干成分：北京是时节  修改方式：北京的三月份是一年中最美丽的时节。</a:t>
            </a:r>
          </a:p>
        </p:txBody>
      </p:sp>
      <p:sp>
        <p:nvSpPr>
          <p:cNvPr id="8" name="object 8"/>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
        <p:nvSpPr>
          <p:cNvPr id="9" name="object 9"/>
          <p:cNvSpPr txBox="1"/>
          <p:nvPr/>
        </p:nvSpPr>
        <p:spPr>
          <a:xfrm>
            <a:off x="7325994" y="2182621"/>
            <a:ext cx="1398905" cy="274320"/>
          </a:xfrm>
          <a:prstGeom prst="rect">
            <a:avLst/>
          </a:prstGeom>
        </p:spPr>
        <p:txBody>
          <a:bodyPr vert="horz" wrap="square" lIns="0" tIns="0" rIns="0" bIns="0" rtlCol="0">
            <a:spAutoFit/>
          </a:bodyPr>
          <a:lstStyle/>
          <a:p>
            <a:pPr marL="12700">
              <a:lnSpc>
                <a:spcPct val="100000"/>
              </a:lnSpc>
            </a:pPr>
            <a:r>
              <a:rPr sz="1800">
                <a:solidFill>
                  <a:srgbClr val="FF0000"/>
                </a:solidFill>
                <a:latin typeface="微软雅黑" panose="020B0503020204020204" charset="-122"/>
                <a:cs typeface="微软雅黑" panose="020B0503020204020204" charset="-122"/>
              </a:rPr>
              <a:t>主谓搭配不当</a:t>
            </a:r>
          </a:p>
        </p:txBody>
      </p:sp>
      <p:sp>
        <p:nvSpPr>
          <p:cNvPr id="10" name="object 10"/>
          <p:cNvSpPr txBox="1"/>
          <p:nvPr/>
        </p:nvSpPr>
        <p:spPr>
          <a:xfrm>
            <a:off x="7325994" y="3832605"/>
            <a:ext cx="1397635" cy="274320"/>
          </a:xfrm>
          <a:prstGeom prst="rect">
            <a:avLst/>
          </a:prstGeom>
        </p:spPr>
        <p:txBody>
          <a:bodyPr vert="horz" wrap="square" lIns="0" tIns="0" rIns="0" bIns="0" rtlCol="0">
            <a:spAutoFit/>
          </a:bodyPr>
          <a:lstStyle/>
          <a:p>
            <a:pPr marL="12700">
              <a:lnSpc>
                <a:spcPct val="100000"/>
              </a:lnSpc>
            </a:pPr>
            <a:r>
              <a:rPr sz="1800">
                <a:solidFill>
                  <a:srgbClr val="FF0000"/>
                </a:solidFill>
                <a:latin typeface="微软雅黑" panose="020B0503020204020204" charset="-122"/>
                <a:cs typeface="微软雅黑" panose="020B0503020204020204" charset="-122"/>
              </a:rPr>
              <a:t>动宾搭配不当</a:t>
            </a:r>
          </a:p>
        </p:txBody>
      </p:sp>
      <p:sp>
        <p:nvSpPr>
          <p:cNvPr id="11" name="object 11"/>
          <p:cNvSpPr txBox="1"/>
          <p:nvPr/>
        </p:nvSpPr>
        <p:spPr>
          <a:xfrm>
            <a:off x="7325994" y="5362041"/>
            <a:ext cx="1397000" cy="274320"/>
          </a:xfrm>
          <a:prstGeom prst="rect">
            <a:avLst/>
          </a:prstGeom>
        </p:spPr>
        <p:txBody>
          <a:bodyPr vert="horz" wrap="square" lIns="0" tIns="0" rIns="0" bIns="0" rtlCol="0">
            <a:spAutoFit/>
          </a:bodyPr>
          <a:lstStyle/>
          <a:p>
            <a:pPr marL="12700">
              <a:lnSpc>
                <a:spcPct val="100000"/>
              </a:lnSpc>
            </a:pPr>
            <a:r>
              <a:rPr sz="1800">
                <a:solidFill>
                  <a:srgbClr val="FF0000"/>
                </a:solidFill>
                <a:latin typeface="微软雅黑" panose="020B0503020204020204" charset="-122"/>
                <a:cs typeface="微软雅黑" panose="020B0503020204020204" charset="-122"/>
              </a:rPr>
              <a:t>主宾搭配不当</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732840" y="1287145"/>
            <a:ext cx="7799070" cy="2194560"/>
          </a:xfrm>
          <a:prstGeom prst="rect">
            <a:avLst/>
          </a:prstGeom>
        </p:spPr>
        <p:txBody>
          <a:bodyPr vert="horz" wrap="square" lIns="0" tIns="0" rIns="0" bIns="0" rtlCol="0">
            <a:spAutoFit/>
          </a:bodyPr>
          <a:lstStyle/>
          <a:p>
            <a:pPr marL="12700">
              <a:lnSpc>
                <a:spcPct val="100000"/>
              </a:lnSpc>
            </a:pPr>
            <a:r>
              <a:rPr sz="1800">
                <a:solidFill>
                  <a:srgbClr val="333333"/>
                </a:solidFill>
                <a:latin typeface="PMingLiU" panose="02020500000000000000" charset="-120"/>
                <a:cs typeface="PMingLiU" panose="02020500000000000000" charset="-120"/>
              </a:rPr>
              <a:t>句子成分分析</a:t>
            </a:r>
          </a:p>
          <a:p>
            <a:pPr marL="12700">
              <a:lnSpc>
                <a:spcPct val="100000"/>
              </a:lnSpc>
            </a:pPr>
            <a:r>
              <a:rPr sz="1800">
                <a:solidFill>
                  <a:srgbClr val="333333"/>
                </a:solidFill>
                <a:latin typeface="PMingLiU" panose="02020500000000000000" charset="-120"/>
                <a:cs typeface="PMingLiU" panose="02020500000000000000" charset="-120"/>
              </a:rPr>
              <a:t>3.语序  (1)长定语顺序错误</a:t>
            </a:r>
          </a:p>
          <a:p>
            <a:pPr marL="12700">
              <a:lnSpc>
                <a:spcPct val="100000"/>
              </a:lnSpc>
            </a:pPr>
            <a:r>
              <a:rPr sz="1800">
                <a:solidFill>
                  <a:srgbClr val="333333"/>
                </a:solidFill>
                <a:latin typeface="PMingLiU" panose="02020500000000000000" charset="-120"/>
                <a:cs typeface="PMingLiU" panose="02020500000000000000" charset="-120"/>
              </a:rPr>
              <a:t>多项定语的次序一般是：①表领属的或时间、地点的；②指称或数量短语</a:t>
            </a:r>
          </a:p>
          <a:p>
            <a:pPr marL="12700">
              <a:lnSpc>
                <a:spcPct val="100000"/>
              </a:lnSpc>
            </a:pPr>
            <a:r>
              <a:rPr sz="1800">
                <a:solidFill>
                  <a:srgbClr val="333333"/>
                </a:solidFill>
                <a:latin typeface="PMingLiU" panose="02020500000000000000" charset="-120"/>
                <a:cs typeface="PMingLiU" panose="02020500000000000000" charset="-120"/>
              </a:rPr>
              <a:t>；③动词/动词短语；④形容词/形容词短语；⑤名词/名词短语。  病句：雪峰老师是一位当代我国有丰富经验的青年教师。  解析：我国（领属）、当代（时间）、一位（数量短语）、有丰富经验</a:t>
            </a:r>
          </a:p>
          <a:p>
            <a:pPr marL="12700">
              <a:lnSpc>
                <a:spcPct val="100000"/>
              </a:lnSpc>
            </a:pPr>
            <a:r>
              <a:rPr sz="1800">
                <a:solidFill>
                  <a:srgbClr val="333333"/>
                </a:solidFill>
                <a:latin typeface="PMingLiU" panose="02020500000000000000" charset="-120"/>
                <a:cs typeface="PMingLiU" panose="02020500000000000000" charset="-120"/>
              </a:rPr>
              <a:t>（动词短语）、青年（形容词）。  修改：雪峰老师是我国当代一位有丰富经验的青年教师。</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
        <p:nvSpPr>
          <p:cNvPr id="5" name="object 5"/>
          <p:cNvSpPr txBox="1"/>
          <p:nvPr/>
        </p:nvSpPr>
        <p:spPr>
          <a:xfrm>
            <a:off x="963574" y="5955487"/>
            <a:ext cx="1854200" cy="274320"/>
          </a:xfrm>
          <a:prstGeom prst="rect">
            <a:avLst/>
          </a:prstGeom>
        </p:spPr>
        <p:txBody>
          <a:bodyPr vert="horz" wrap="square" lIns="0" tIns="0" rIns="0" bIns="0" rtlCol="0">
            <a:spAutoFit/>
          </a:bodyPr>
          <a:lstStyle/>
          <a:p>
            <a:pPr marL="12700">
              <a:lnSpc>
                <a:spcPct val="100000"/>
              </a:lnSpc>
            </a:pPr>
            <a:r>
              <a:rPr sz="1800" spc="-5">
                <a:solidFill>
                  <a:srgbClr val="FF0000"/>
                </a:solidFill>
                <a:latin typeface="宋体" panose="02010600030101010101" pitchFamily="2" charset="-122"/>
                <a:cs typeface="宋体" panose="02010600030101010101" pitchFamily="2" charset="-122"/>
              </a:rPr>
              <a:t>零食地址树洞姓名</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7998"/>
          </a:xfrm>
          <a:prstGeom prst="rect">
            <a:avLst/>
          </a:prstGeom>
          <a:blipFill>
            <a:blip r:embed="rId2"/>
            <a:stretch>
              <a:fillRect/>
            </a:stretch>
          </a:blipFill>
        </p:spPr>
        <p:txBody>
          <a:bodyPr wrap="square" lIns="0" tIns="0" rIns="0" bIns="0" rtlCol="0"/>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p>
            <a:endParaRPr/>
          </a:p>
        </p:txBody>
      </p:sp>
      <p:sp>
        <p:nvSpPr>
          <p:cNvPr id="5" name="object 5"/>
          <p:cNvSpPr txBox="1"/>
          <p:nvPr/>
        </p:nvSpPr>
        <p:spPr>
          <a:xfrm>
            <a:off x="733450" y="1697991"/>
            <a:ext cx="8117840" cy="822960"/>
          </a:xfrm>
          <a:prstGeom prst="rect">
            <a:avLst/>
          </a:prstGeom>
        </p:spPr>
        <p:txBody>
          <a:bodyPr vert="horz" wrap="square" lIns="0" tIns="0" rIns="0" bIns="0" rtlCol="0">
            <a:spAutoFit/>
          </a:bodyPr>
          <a:lstStyle/>
          <a:p>
            <a:pPr marL="12700">
              <a:lnSpc>
                <a:spcPct val="100000"/>
              </a:lnSpc>
            </a:pPr>
            <a:r>
              <a:rPr sz="1800">
                <a:solidFill>
                  <a:srgbClr val="333333"/>
                </a:solidFill>
                <a:latin typeface="微软雅黑" panose="020B0503020204020204" charset="-122"/>
                <a:cs typeface="微软雅黑" panose="020B0503020204020204" charset="-122"/>
              </a:rPr>
              <a:t>请将下面的句子成分按照合理的语序在横线上排列成句。</a:t>
            </a:r>
          </a:p>
          <a:p>
            <a:pPr marL="12700">
              <a:lnSpc>
                <a:spcPct val="100000"/>
              </a:lnSpc>
            </a:pPr>
            <a:r>
              <a:rPr sz="1800">
                <a:solidFill>
                  <a:srgbClr val="333333"/>
                </a:solidFill>
                <a:latin typeface="微软雅黑" panose="020B0503020204020204" charset="-122"/>
                <a:cs typeface="微软雅黑" panose="020B0503020204020204" charset="-122"/>
              </a:rPr>
              <a:t>有教学经验的	一位	年轻	我国</a:t>
            </a:r>
          </a:p>
          <a:p>
            <a:pPr marL="12700">
              <a:lnSpc>
                <a:spcPct val="100000"/>
              </a:lnSpc>
            </a:pPr>
            <a:r>
              <a:rPr sz="1800">
                <a:solidFill>
                  <a:srgbClr val="333333"/>
                </a:solidFill>
                <a:latin typeface="微软雅黑" panose="020B0503020204020204" charset="-122"/>
                <a:cs typeface="微软雅黑" panose="020B0503020204020204" charset="-122"/>
              </a:rPr>
              <a:t>为了丰富课余生活，学校请来了 	钢琴家为同学们做报告。</a:t>
            </a:r>
          </a:p>
        </p:txBody>
      </p:sp>
      <p:sp>
        <p:nvSpPr>
          <p:cNvPr id="6" name="object 6"/>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
        <p:nvSpPr>
          <p:cNvPr id="7" name="object 7"/>
          <p:cNvSpPr txBox="1"/>
          <p:nvPr/>
        </p:nvSpPr>
        <p:spPr>
          <a:xfrm>
            <a:off x="8646414" y="6528206"/>
            <a:ext cx="257175" cy="274320"/>
          </a:xfrm>
          <a:prstGeom prst="rect">
            <a:avLst/>
          </a:prstGeom>
        </p:spPr>
        <p:txBody>
          <a:bodyPr vert="horz" wrap="square" lIns="0" tIns="0" rIns="0" bIns="0" rtlCol="0">
            <a:spAutoFit/>
          </a:bodyPr>
          <a:lstStyle/>
          <a:p>
            <a:pPr marL="12700">
              <a:lnSpc>
                <a:spcPct val="100000"/>
              </a:lnSpc>
            </a:pPr>
            <a:r>
              <a:rPr sz="1800" spc="-5">
                <a:latin typeface="Calibri"/>
                <a:cs typeface="Calibri" panose="020F0502020204030204"/>
              </a:rPr>
              <a:t>16</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2212" y="38100"/>
            <a:ext cx="2148840" cy="542544"/>
          </a:xfrm>
          <a:prstGeom prst="rect">
            <a:avLst/>
          </a:prstGeom>
          <a:blipFill>
            <a:blip r:embed="rId2"/>
            <a:stretch>
              <a:fillRect/>
            </a:stretch>
          </a:blipFill>
        </p:spPr>
        <p:txBody>
          <a:bodyPr wrap="square" lIns="0" tIns="0" rIns="0" bIns="0" rtlCol="0"/>
          <a:lstStyle/>
          <a:p>
            <a:endParaRPr/>
          </a:p>
        </p:txBody>
      </p:sp>
      <p:sp>
        <p:nvSpPr>
          <p:cNvPr id="3" name="object 3"/>
          <p:cNvSpPr txBox="1"/>
          <p:nvPr/>
        </p:nvSpPr>
        <p:spPr>
          <a:xfrm>
            <a:off x="732790" y="1287145"/>
            <a:ext cx="8289925" cy="2194560"/>
          </a:xfrm>
          <a:prstGeom prst="rect">
            <a:avLst/>
          </a:prstGeom>
        </p:spPr>
        <p:txBody>
          <a:bodyPr vert="horz" wrap="square" lIns="0" tIns="0" rIns="0" bIns="0" rtlCol="0">
            <a:spAutoFit/>
          </a:bodyPr>
          <a:lstStyle/>
          <a:p>
            <a:pPr marL="12700" algn="just">
              <a:lnSpc>
                <a:spcPct val="100000"/>
              </a:lnSpc>
            </a:pPr>
            <a:r>
              <a:rPr sz="1800">
                <a:solidFill>
                  <a:srgbClr val="333333"/>
                </a:solidFill>
                <a:latin typeface="PMingLiU" panose="02020500000000000000" charset="-120"/>
                <a:cs typeface="PMingLiU" panose="02020500000000000000" charset="-120"/>
              </a:rPr>
              <a:t>句子成分分析</a:t>
            </a:r>
          </a:p>
          <a:p>
            <a:pPr marL="12700" algn="just">
              <a:lnSpc>
                <a:spcPct val="100000"/>
              </a:lnSpc>
            </a:pPr>
            <a:r>
              <a:rPr sz="1800">
                <a:solidFill>
                  <a:srgbClr val="333333"/>
                </a:solidFill>
                <a:latin typeface="PMingLiU" panose="02020500000000000000" charset="-120"/>
                <a:cs typeface="PMingLiU" panose="02020500000000000000" charset="-120"/>
              </a:rPr>
              <a:t>3.语序  (2)多项状语顺序错误</a:t>
            </a:r>
          </a:p>
          <a:p>
            <a:pPr marL="12700" algn="just">
              <a:lnSpc>
                <a:spcPct val="100000"/>
              </a:lnSpc>
            </a:pPr>
            <a:r>
              <a:rPr sz="1800">
                <a:solidFill>
                  <a:srgbClr val="333333"/>
                </a:solidFill>
                <a:latin typeface="PMingLiU" panose="02020500000000000000" charset="-120"/>
                <a:cs typeface="PMingLiU" panose="02020500000000000000" charset="-120"/>
              </a:rPr>
              <a:t>多项定语的次序一般是：①表目的或原因；②表时间；③表地点；④表范</a:t>
            </a:r>
          </a:p>
          <a:p>
            <a:pPr marL="12700" algn="just">
              <a:lnSpc>
                <a:spcPct val="100000"/>
              </a:lnSpc>
            </a:pPr>
            <a:r>
              <a:rPr sz="1800">
                <a:solidFill>
                  <a:srgbClr val="333333"/>
                </a:solidFill>
                <a:latin typeface="PMingLiU" panose="02020500000000000000" charset="-120"/>
                <a:cs typeface="PMingLiU" panose="02020500000000000000" charset="-120"/>
              </a:rPr>
              <a:t>围；⑤表情态或程度；⑥表对象。</a:t>
            </a:r>
          </a:p>
          <a:p>
            <a:pPr marL="12700" algn="just">
              <a:lnSpc>
                <a:spcPct val="100000"/>
              </a:lnSpc>
            </a:pPr>
            <a:endParaRPr sz="1800">
              <a:solidFill>
                <a:srgbClr val="333333"/>
              </a:solidFill>
              <a:latin typeface="PMingLiU" panose="02020500000000000000" charset="-120"/>
              <a:cs typeface="PMingLiU" panose="02020500000000000000" charset="-120"/>
            </a:endParaRPr>
          </a:p>
          <a:p>
            <a:pPr marL="12700" algn="just">
              <a:lnSpc>
                <a:spcPct val="100000"/>
              </a:lnSpc>
            </a:pPr>
            <a:r>
              <a:rPr sz="1800">
                <a:solidFill>
                  <a:srgbClr val="333333"/>
                </a:solidFill>
                <a:latin typeface="PMingLiU" panose="02020500000000000000" charset="-120"/>
                <a:cs typeface="PMingLiU" panose="02020500000000000000" charset="-120"/>
              </a:rPr>
              <a:t>例句：张老师和班主任老师为了学生不写课堂巩固的事（目的）昨晚（时间）  在视频家访里（地点）都（范围）和平友好地（情态）同学生及其家长（对象）  进行了交谈。</a:t>
            </a: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679450">
              <a:lnSpc>
                <a:spcPct val="100000"/>
              </a:lnSpc>
            </a:pPr>
            <a:r>
              <a:rPr sz="1800" b="0">
                <a:solidFill>
                  <a:srgbClr val="333333"/>
                </a:solidFill>
                <a:latin typeface="PMingLiU" panose="02020500000000000000" charset="-120"/>
                <a:cs typeface="PMingLiU" panose="02020500000000000000" charset="-120"/>
              </a:rPr>
              <a:t>知识方法</a:t>
            </a:r>
          </a:p>
        </p:txBody>
      </p:sp>
      <p:sp>
        <p:nvSpPr>
          <p:cNvPr id="3" name="object 3"/>
          <p:cNvSpPr/>
          <p:nvPr/>
        </p:nvSpPr>
        <p:spPr>
          <a:xfrm>
            <a:off x="1525524" y="3331464"/>
            <a:ext cx="1172210" cy="586740"/>
          </a:xfrm>
          <a:custGeom>
            <a:avLst/>
            <a:gdLst/>
            <a:ahLst/>
            <a:cxnLst/>
            <a:rect l="l" t="t" r="r" b="b"/>
            <a:pathLst>
              <a:path w="1172210" h="586739">
                <a:moveTo>
                  <a:pt x="1113282" y="0"/>
                </a:moveTo>
                <a:lnTo>
                  <a:pt x="58673" y="0"/>
                </a:lnTo>
                <a:lnTo>
                  <a:pt x="35843" y="4613"/>
                </a:lnTo>
                <a:lnTo>
                  <a:pt x="17192" y="17192"/>
                </a:lnTo>
                <a:lnTo>
                  <a:pt x="4613" y="35843"/>
                </a:lnTo>
                <a:lnTo>
                  <a:pt x="0" y="58674"/>
                </a:lnTo>
                <a:lnTo>
                  <a:pt x="0" y="528066"/>
                </a:lnTo>
                <a:lnTo>
                  <a:pt x="4613" y="550896"/>
                </a:lnTo>
                <a:lnTo>
                  <a:pt x="17192" y="569547"/>
                </a:lnTo>
                <a:lnTo>
                  <a:pt x="35843" y="582126"/>
                </a:lnTo>
                <a:lnTo>
                  <a:pt x="58673" y="586740"/>
                </a:lnTo>
                <a:lnTo>
                  <a:pt x="1113282" y="586740"/>
                </a:lnTo>
                <a:lnTo>
                  <a:pt x="1136112" y="582126"/>
                </a:lnTo>
                <a:lnTo>
                  <a:pt x="1154763" y="569547"/>
                </a:lnTo>
                <a:lnTo>
                  <a:pt x="1167342" y="550896"/>
                </a:lnTo>
                <a:lnTo>
                  <a:pt x="1171956" y="528066"/>
                </a:lnTo>
                <a:lnTo>
                  <a:pt x="1171956" y="58674"/>
                </a:lnTo>
                <a:lnTo>
                  <a:pt x="1167342" y="35843"/>
                </a:lnTo>
                <a:lnTo>
                  <a:pt x="1154763" y="17192"/>
                </a:lnTo>
                <a:lnTo>
                  <a:pt x="1136112" y="4613"/>
                </a:lnTo>
                <a:lnTo>
                  <a:pt x="1113282" y="0"/>
                </a:lnTo>
                <a:close/>
              </a:path>
            </a:pathLst>
          </a:custGeom>
          <a:solidFill>
            <a:srgbClr val="EC7C30"/>
          </a:solidFill>
        </p:spPr>
        <p:txBody>
          <a:bodyPr wrap="square" lIns="0" tIns="0" rIns="0" bIns="0" rtlCol="0"/>
          <a:lstStyle/>
          <a:p>
            <a:endParaRPr/>
          </a:p>
        </p:txBody>
      </p:sp>
      <p:sp>
        <p:nvSpPr>
          <p:cNvPr id="4" name="object 4"/>
          <p:cNvSpPr/>
          <p:nvPr/>
        </p:nvSpPr>
        <p:spPr>
          <a:xfrm>
            <a:off x="1525524" y="3331464"/>
            <a:ext cx="1172210" cy="586740"/>
          </a:xfrm>
          <a:custGeom>
            <a:avLst/>
            <a:gdLst/>
            <a:ahLst/>
            <a:cxnLst/>
            <a:rect l="l" t="t" r="r" b="b"/>
            <a:pathLst>
              <a:path w="1172210" h="586739">
                <a:moveTo>
                  <a:pt x="0" y="58674"/>
                </a:moveTo>
                <a:lnTo>
                  <a:pt x="4613" y="35843"/>
                </a:lnTo>
                <a:lnTo>
                  <a:pt x="17192" y="17192"/>
                </a:lnTo>
                <a:lnTo>
                  <a:pt x="35843" y="4613"/>
                </a:lnTo>
                <a:lnTo>
                  <a:pt x="58673" y="0"/>
                </a:lnTo>
                <a:lnTo>
                  <a:pt x="1113282" y="0"/>
                </a:lnTo>
                <a:lnTo>
                  <a:pt x="1136112" y="4613"/>
                </a:lnTo>
                <a:lnTo>
                  <a:pt x="1154763" y="17192"/>
                </a:lnTo>
                <a:lnTo>
                  <a:pt x="1167342" y="35843"/>
                </a:lnTo>
                <a:lnTo>
                  <a:pt x="1171956" y="58674"/>
                </a:lnTo>
                <a:lnTo>
                  <a:pt x="1171956" y="528066"/>
                </a:lnTo>
                <a:lnTo>
                  <a:pt x="1167342" y="550896"/>
                </a:lnTo>
                <a:lnTo>
                  <a:pt x="1154763" y="569547"/>
                </a:lnTo>
                <a:lnTo>
                  <a:pt x="1136112" y="582126"/>
                </a:lnTo>
                <a:lnTo>
                  <a:pt x="1113282" y="586740"/>
                </a:lnTo>
                <a:lnTo>
                  <a:pt x="58673" y="586740"/>
                </a:lnTo>
                <a:lnTo>
                  <a:pt x="35843" y="582126"/>
                </a:lnTo>
                <a:lnTo>
                  <a:pt x="17192" y="569547"/>
                </a:lnTo>
                <a:lnTo>
                  <a:pt x="4613" y="550896"/>
                </a:lnTo>
                <a:lnTo>
                  <a:pt x="0" y="528066"/>
                </a:lnTo>
                <a:lnTo>
                  <a:pt x="0" y="58674"/>
                </a:lnTo>
                <a:close/>
              </a:path>
            </a:pathLst>
          </a:custGeom>
          <a:ln w="12192">
            <a:solidFill>
              <a:srgbClr val="FFFFFF"/>
            </a:solidFill>
          </a:ln>
        </p:spPr>
        <p:txBody>
          <a:bodyPr wrap="square" lIns="0" tIns="0" rIns="0" bIns="0" rtlCol="0"/>
          <a:lstStyle/>
          <a:p>
            <a:endParaRPr/>
          </a:p>
        </p:txBody>
      </p:sp>
      <p:sp>
        <p:nvSpPr>
          <p:cNvPr id="5" name="object 5"/>
          <p:cNvSpPr txBox="1"/>
          <p:nvPr/>
        </p:nvSpPr>
        <p:spPr>
          <a:xfrm>
            <a:off x="1983739" y="3553079"/>
            <a:ext cx="2540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病句</a:t>
            </a:r>
          </a:p>
        </p:txBody>
      </p:sp>
      <p:sp>
        <p:nvSpPr>
          <p:cNvPr id="6" name="object 6"/>
          <p:cNvSpPr/>
          <p:nvPr/>
        </p:nvSpPr>
        <p:spPr>
          <a:xfrm>
            <a:off x="2696972" y="2445892"/>
            <a:ext cx="469265" cy="1179195"/>
          </a:xfrm>
          <a:custGeom>
            <a:avLst/>
            <a:gdLst/>
            <a:ahLst/>
            <a:cxnLst/>
            <a:rect l="l" t="t" r="r" b="b"/>
            <a:pathLst>
              <a:path w="469264" h="1179195">
                <a:moveTo>
                  <a:pt x="0" y="1179195"/>
                </a:moveTo>
                <a:lnTo>
                  <a:pt x="468756" y="0"/>
                </a:lnTo>
              </a:path>
            </a:pathLst>
          </a:custGeom>
          <a:ln w="12700">
            <a:solidFill>
              <a:srgbClr val="FFC000"/>
            </a:solidFill>
          </a:ln>
        </p:spPr>
        <p:txBody>
          <a:bodyPr wrap="square" lIns="0" tIns="0" rIns="0" bIns="0" rtlCol="0"/>
          <a:lstStyle/>
          <a:p>
            <a:endParaRPr/>
          </a:p>
        </p:txBody>
      </p:sp>
      <p:sp>
        <p:nvSpPr>
          <p:cNvPr id="7" name="object 7"/>
          <p:cNvSpPr/>
          <p:nvPr/>
        </p:nvSpPr>
        <p:spPr>
          <a:xfrm>
            <a:off x="3165348" y="2153411"/>
            <a:ext cx="1172210" cy="585470"/>
          </a:xfrm>
          <a:custGeom>
            <a:avLst/>
            <a:gdLst/>
            <a:ahLst/>
            <a:cxnLst/>
            <a:rect l="l" t="t" r="r" b="b"/>
            <a:pathLst>
              <a:path w="1172210" h="585469">
                <a:moveTo>
                  <a:pt x="1113409" y="0"/>
                </a:moveTo>
                <a:lnTo>
                  <a:pt x="58546" y="0"/>
                </a:lnTo>
                <a:lnTo>
                  <a:pt x="35736" y="4593"/>
                </a:lnTo>
                <a:lnTo>
                  <a:pt x="17129" y="17129"/>
                </a:lnTo>
                <a:lnTo>
                  <a:pt x="4593" y="35736"/>
                </a:lnTo>
                <a:lnTo>
                  <a:pt x="0" y="58547"/>
                </a:lnTo>
                <a:lnTo>
                  <a:pt x="0" y="526668"/>
                </a:lnTo>
                <a:lnTo>
                  <a:pt x="4593" y="549479"/>
                </a:lnTo>
                <a:lnTo>
                  <a:pt x="17129" y="568086"/>
                </a:lnTo>
                <a:lnTo>
                  <a:pt x="35736" y="580622"/>
                </a:lnTo>
                <a:lnTo>
                  <a:pt x="58546" y="585215"/>
                </a:lnTo>
                <a:lnTo>
                  <a:pt x="1113409" y="585215"/>
                </a:lnTo>
                <a:lnTo>
                  <a:pt x="1136219" y="580622"/>
                </a:lnTo>
                <a:lnTo>
                  <a:pt x="1154826" y="568086"/>
                </a:lnTo>
                <a:lnTo>
                  <a:pt x="1167362" y="549479"/>
                </a:lnTo>
                <a:lnTo>
                  <a:pt x="1171955" y="526668"/>
                </a:lnTo>
                <a:lnTo>
                  <a:pt x="1171955" y="58547"/>
                </a:lnTo>
                <a:lnTo>
                  <a:pt x="1167362" y="35736"/>
                </a:lnTo>
                <a:lnTo>
                  <a:pt x="1154826" y="17129"/>
                </a:lnTo>
                <a:lnTo>
                  <a:pt x="1136219" y="4593"/>
                </a:lnTo>
                <a:lnTo>
                  <a:pt x="1113409" y="0"/>
                </a:lnTo>
                <a:close/>
              </a:path>
            </a:pathLst>
          </a:custGeom>
          <a:solidFill>
            <a:srgbClr val="FFC000"/>
          </a:solidFill>
        </p:spPr>
        <p:txBody>
          <a:bodyPr wrap="square" lIns="0" tIns="0" rIns="0" bIns="0" rtlCol="0"/>
          <a:lstStyle/>
          <a:p>
            <a:endParaRPr/>
          </a:p>
        </p:txBody>
      </p:sp>
      <p:sp>
        <p:nvSpPr>
          <p:cNvPr id="8" name="object 8"/>
          <p:cNvSpPr/>
          <p:nvPr/>
        </p:nvSpPr>
        <p:spPr>
          <a:xfrm>
            <a:off x="3165348" y="2153411"/>
            <a:ext cx="1172210" cy="585470"/>
          </a:xfrm>
          <a:custGeom>
            <a:avLst/>
            <a:gdLst/>
            <a:ahLst/>
            <a:cxnLst/>
            <a:rect l="l" t="t" r="r" b="b"/>
            <a:pathLst>
              <a:path w="1172210" h="585469">
                <a:moveTo>
                  <a:pt x="0" y="58547"/>
                </a:moveTo>
                <a:lnTo>
                  <a:pt x="4593" y="35736"/>
                </a:lnTo>
                <a:lnTo>
                  <a:pt x="17129" y="17129"/>
                </a:lnTo>
                <a:lnTo>
                  <a:pt x="35736" y="4593"/>
                </a:lnTo>
                <a:lnTo>
                  <a:pt x="58546" y="0"/>
                </a:lnTo>
                <a:lnTo>
                  <a:pt x="1113409" y="0"/>
                </a:lnTo>
                <a:lnTo>
                  <a:pt x="1136219" y="4593"/>
                </a:lnTo>
                <a:lnTo>
                  <a:pt x="1154826" y="17129"/>
                </a:lnTo>
                <a:lnTo>
                  <a:pt x="1167362" y="35736"/>
                </a:lnTo>
                <a:lnTo>
                  <a:pt x="1171955" y="58547"/>
                </a:lnTo>
                <a:lnTo>
                  <a:pt x="1171955" y="526668"/>
                </a:lnTo>
                <a:lnTo>
                  <a:pt x="1167362" y="549479"/>
                </a:lnTo>
                <a:lnTo>
                  <a:pt x="1154826" y="568086"/>
                </a:lnTo>
                <a:lnTo>
                  <a:pt x="1136219" y="580622"/>
                </a:lnTo>
                <a:lnTo>
                  <a:pt x="1113409" y="585215"/>
                </a:lnTo>
                <a:lnTo>
                  <a:pt x="58546" y="585215"/>
                </a:lnTo>
                <a:lnTo>
                  <a:pt x="35736" y="580622"/>
                </a:lnTo>
                <a:lnTo>
                  <a:pt x="17129" y="568086"/>
                </a:lnTo>
                <a:lnTo>
                  <a:pt x="4593" y="549479"/>
                </a:lnTo>
                <a:lnTo>
                  <a:pt x="0" y="526668"/>
                </a:lnTo>
                <a:lnTo>
                  <a:pt x="0" y="58547"/>
                </a:lnTo>
                <a:close/>
              </a:path>
            </a:pathLst>
          </a:custGeom>
          <a:ln w="12192">
            <a:solidFill>
              <a:srgbClr val="FFFFFF"/>
            </a:solidFill>
          </a:ln>
        </p:spPr>
        <p:txBody>
          <a:bodyPr wrap="square" lIns="0" tIns="0" rIns="0" bIns="0" rtlCol="0"/>
          <a:lstStyle/>
          <a:p>
            <a:endParaRPr/>
          </a:p>
        </p:txBody>
      </p:sp>
      <p:sp>
        <p:nvSpPr>
          <p:cNvPr id="9" name="object 9"/>
          <p:cNvSpPr txBox="1"/>
          <p:nvPr/>
        </p:nvSpPr>
        <p:spPr>
          <a:xfrm>
            <a:off x="3624453" y="2373503"/>
            <a:ext cx="254635"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外伤</a:t>
            </a:r>
          </a:p>
        </p:txBody>
      </p:sp>
      <p:sp>
        <p:nvSpPr>
          <p:cNvPr id="10" name="object 10"/>
          <p:cNvSpPr/>
          <p:nvPr/>
        </p:nvSpPr>
        <p:spPr>
          <a:xfrm>
            <a:off x="4337684" y="1435100"/>
            <a:ext cx="468630" cy="1010919"/>
          </a:xfrm>
          <a:custGeom>
            <a:avLst/>
            <a:gdLst/>
            <a:ahLst/>
            <a:cxnLst/>
            <a:rect l="l" t="t" r="r" b="b"/>
            <a:pathLst>
              <a:path w="468629" h="1010919">
                <a:moveTo>
                  <a:pt x="0" y="1010792"/>
                </a:moveTo>
                <a:lnTo>
                  <a:pt x="468629" y="0"/>
                </a:lnTo>
              </a:path>
            </a:pathLst>
          </a:custGeom>
          <a:ln w="12700">
            <a:solidFill>
              <a:srgbClr val="4471C4"/>
            </a:solidFill>
          </a:ln>
        </p:spPr>
        <p:txBody>
          <a:bodyPr wrap="square" lIns="0" tIns="0" rIns="0" bIns="0" rtlCol="0"/>
          <a:lstStyle/>
          <a:p>
            <a:endParaRPr/>
          </a:p>
        </p:txBody>
      </p:sp>
      <p:sp>
        <p:nvSpPr>
          <p:cNvPr id="11" name="object 11"/>
          <p:cNvSpPr/>
          <p:nvPr/>
        </p:nvSpPr>
        <p:spPr>
          <a:xfrm>
            <a:off x="4806696" y="1141475"/>
            <a:ext cx="1172210" cy="586740"/>
          </a:xfrm>
          <a:custGeom>
            <a:avLst/>
            <a:gdLst/>
            <a:ahLst/>
            <a:cxnLst/>
            <a:rect l="l" t="t" r="r" b="b"/>
            <a:pathLst>
              <a:path w="1172210" h="586739">
                <a:moveTo>
                  <a:pt x="1113281" y="0"/>
                </a:moveTo>
                <a:lnTo>
                  <a:pt x="58674" y="0"/>
                </a:lnTo>
                <a:lnTo>
                  <a:pt x="35843" y="4613"/>
                </a:lnTo>
                <a:lnTo>
                  <a:pt x="17192" y="17192"/>
                </a:lnTo>
                <a:lnTo>
                  <a:pt x="4613" y="35843"/>
                </a:lnTo>
                <a:lnTo>
                  <a:pt x="0" y="58674"/>
                </a:lnTo>
                <a:lnTo>
                  <a:pt x="0" y="528065"/>
                </a:lnTo>
                <a:lnTo>
                  <a:pt x="4613" y="550896"/>
                </a:lnTo>
                <a:lnTo>
                  <a:pt x="17192" y="569547"/>
                </a:lnTo>
                <a:lnTo>
                  <a:pt x="35843" y="582126"/>
                </a:lnTo>
                <a:lnTo>
                  <a:pt x="58674" y="586739"/>
                </a:lnTo>
                <a:lnTo>
                  <a:pt x="1113281" y="586739"/>
                </a:lnTo>
                <a:lnTo>
                  <a:pt x="1136112" y="582126"/>
                </a:lnTo>
                <a:lnTo>
                  <a:pt x="1154763" y="569547"/>
                </a:lnTo>
                <a:lnTo>
                  <a:pt x="1167342" y="550896"/>
                </a:lnTo>
                <a:lnTo>
                  <a:pt x="1171955" y="528065"/>
                </a:lnTo>
                <a:lnTo>
                  <a:pt x="1171955" y="58674"/>
                </a:lnTo>
                <a:lnTo>
                  <a:pt x="1167342" y="35843"/>
                </a:lnTo>
                <a:lnTo>
                  <a:pt x="1154763" y="17192"/>
                </a:lnTo>
                <a:lnTo>
                  <a:pt x="1136112" y="4613"/>
                </a:lnTo>
                <a:lnTo>
                  <a:pt x="1113281" y="0"/>
                </a:lnTo>
                <a:close/>
              </a:path>
            </a:pathLst>
          </a:custGeom>
          <a:solidFill>
            <a:srgbClr val="4471C4"/>
          </a:solidFill>
        </p:spPr>
        <p:txBody>
          <a:bodyPr wrap="square" lIns="0" tIns="0" rIns="0" bIns="0" rtlCol="0"/>
          <a:lstStyle/>
          <a:p>
            <a:endParaRPr/>
          </a:p>
        </p:txBody>
      </p:sp>
      <p:sp>
        <p:nvSpPr>
          <p:cNvPr id="12" name="object 12"/>
          <p:cNvSpPr/>
          <p:nvPr/>
        </p:nvSpPr>
        <p:spPr>
          <a:xfrm>
            <a:off x="4806696" y="1141475"/>
            <a:ext cx="1172210" cy="586740"/>
          </a:xfrm>
          <a:custGeom>
            <a:avLst/>
            <a:gdLst/>
            <a:ahLst/>
            <a:cxnLst/>
            <a:rect l="l" t="t" r="r" b="b"/>
            <a:pathLst>
              <a:path w="1172210" h="586739">
                <a:moveTo>
                  <a:pt x="0" y="58674"/>
                </a:moveTo>
                <a:lnTo>
                  <a:pt x="4613" y="35843"/>
                </a:lnTo>
                <a:lnTo>
                  <a:pt x="17192" y="17192"/>
                </a:lnTo>
                <a:lnTo>
                  <a:pt x="35843" y="4613"/>
                </a:lnTo>
                <a:lnTo>
                  <a:pt x="58674" y="0"/>
                </a:lnTo>
                <a:lnTo>
                  <a:pt x="1113281" y="0"/>
                </a:lnTo>
                <a:lnTo>
                  <a:pt x="1136112" y="4613"/>
                </a:lnTo>
                <a:lnTo>
                  <a:pt x="1154763" y="17192"/>
                </a:lnTo>
                <a:lnTo>
                  <a:pt x="1167342" y="35843"/>
                </a:lnTo>
                <a:lnTo>
                  <a:pt x="1171955" y="58674"/>
                </a:lnTo>
                <a:lnTo>
                  <a:pt x="1171955" y="528065"/>
                </a:lnTo>
                <a:lnTo>
                  <a:pt x="1167342" y="550896"/>
                </a:lnTo>
                <a:lnTo>
                  <a:pt x="1154763" y="569547"/>
                </a:lnTo>
                <a:lnTo>
                  <a:pt x="1136112" y="582126"/>
                </a:lnTo>
                <a:lnTo>
                  <a:pt x="1113281" y="586739"/>
                </a:lnTo>
                <a:lnTo>
                  <a:pt x="58674" y="586739"/>
                </a:lnTo>
                <a:lnTo>
                  <a:pt x="35843" y="582126"/>
                </a:lnTo>
                <a:lnTo>
                  <a:pt x="17192" y="569547"/>
                </a:lnTo>
                <a:lnTo>
                  <a:pt x="4613" y="550896"/>
                </a:lnTo>
                <a:lnTo>
                  <a:pt x="0" y="528065"/>
                </a:lnTo>
                <a:lnTo>
                  <a:pt x="0" y="58674"/>
                </a:lnTo>
                <a:close/>
              </a:path>
            </a:pathLst>
          </a:custGeom>
          <a:ln w="12192">
            <a:solidFill>
              <a:srgbClr val="FFFFFF"/>
            </a:solidFill>
          </a:ln>
        </p:spPr>
        <p:txBody>
          <a:bodyPr wrap="square" lIns="0" tIns="0" rIns="0" bIns="0" rtlCol="0"/>
          <a:lstStyle/>
          <a:p>
            <a:endParaRPr/>
          </a:p>
        </p:txBody>
      </p:sp>
      <p:sp>
        <p:nvSpPr>
          <p:cNvPr id="13" name="object 13"/>
          <p:cNvSpPr txBox="1"/>
          <p:nvPr/>
        </p:nvSpPr>
        <p:spPr>
          <a:xfrm>
            <a:off x="5050663" y="1362455"/>
            <a:ext cx="685800" cy="274320"/>
          </a:xfrm>
          <a:prstGeom prst="rect">
            <a:avLst/>
          </a:prstGeom>
        </p:spPr>
        <p:txBody>
          <a:bodyPr vert="horz" wrap="square" lIns="0" tIns="0" rIns="0" bIns="0" rtlCol="0">
            <a:spAutoFit/>
          </a:bodyPr>
          <a:lstStyle/>
          <a:p>
            <a:pPr marL="12700">
              <a:lnSpc>
                <a:spcPct val="100000"/>
              </a:lnSpc>
            </a:pPr>
            <a:r>
              <a:rPr sz="900" spc="-5">
                <a:solidFill>
                  <a:srgbClr val="FFFFFF"/>
                </a:solidFill>
                <a:latin typeface="微软雅黑" panose="020B0503020204020204" charset="-122"/>
                <a:cs typeface="微软雅黑" panose="020B0503020204020204" charset="-122"/>
              </a:rPr>
              <a:t>通过……使……</a:t>
            </a:r>
          </a:p>
        </p:txBody>
      </p:sp>
      <p:sp>
        <p:nvSpPr>
          <p:cNvPr id="14" name="object 14"/>
          <p:cNvSpPr/>
          <p:nvPr/>
        </p:nvSpPr>
        <p:spPr>
          <a:xfrm>
            <a:off x="5978652" y="1435100"/>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15" name="object 15"/>
          <p:cNvSpPr/>
          <p:nvPr/>
        </p:nvSpPr>
        <p:spPr>
          <a:xfrm>
            <a:off x="6446520" y="1141475"/>
            <a:ext cx="1172210" cy="586740"/>
          </a:xfrm>
          <a:custGeom>
            <a:avLst/>
            <a:gdLst/>
            <a:ahLst/>
            <a:cxnLst/>
            <a:rect l="l" t="t" r="r" b="b"/>
            <a:pathLst>
              <a:path w="1172209" h="586739">
                <a:moveTo>
                  <a:pt x="1113281" y="0"/>
                </a:moveTo>
                <a:lnTo>
                  <a:pt x="58674" y="0"/>
                </a:lnTo>
                <a:lnTo>
                  <a:pt x="35843" y="4613"/>
                </a:lnTo>
                <a:lnTo>
                  <a:pt x="17192" y="17192"/>
                </a:lnTo>
                <a:lnTo>
                  <a:pt x="4613" y="35843"/>
                </a:lnTo>
                <a:lnTo>
                  <a:pt x="0" y="58674"/>
                </a:lnTo>
                <a:lnTo>
                  <a:pt x="0" y="528065"/>
                </a:lnTo>
                <a:lnTo>
                  <a:pt x="4613" y="550896"/>
                </a:lnTo>
                <a:lnTo>
                  <a:pt x="17192" y="569547"/>
                </a:lnTo>
                <a:lnTo>
                  <a:pt x="35843" y="582126"/>
                </a:lnTo>
                <a:lnTo>
                  <a:pt x="58674" y="586739"/>
                </a:lnTo>
                <a:lnTo>
                  <a:pt x="1113281" y="586739"/>
                </a:lnTo>
                <a:lnTo>
                  <a:pt x="1136112" y="582126"/>
                </a:lnTo>
                <a:lnTo>
                  <a:pt x="1154763" y="569547"/>
                </a:lnTo>
                <a:lnTo>
                  <a:pt x="1167342" y="550896"/>
                </a:lnTo>
                <a:lnTo>
                  <a:pt x="1171955" y="528065"/>
                </a:lnTo>
                <a:lnTo>
                  <a:pt x="1171955" y="58674"/>
                </a:lnTo>
                <a:lnTo>
                  <a:pt x="1167342" y="35843"/>
                </a:lnTo>
                <a:lnTo>
                  <a:pt x="1154763" y="17192"/>
                </a:lnTo>
                <a:lnTo>
                  <a:pt x="1136112" y="4613"/>
                </a:lnTo>
                <a:lnTo>
                  <a:pt x="1113281" y="0"/>
                </a:lnTo>
                <a:close/>
              </a:path>
            </a:pathLst>
          </a:custGeom>
          <a:solidFill>
            <a:srgbClr val="6FAC46"/>
          </a:solidFill>
        </p:spPr>
        <p:txBody>
          <a:bodyPr wrap="square" lIns="0" tIns="0" rIns="0" bIns="0" rtlCol="0"/>
          <a:lstStyle/>
          <a:p>
            <a:endParaRPr/>
          </a:p>
        </p:txBody>
      </p:sp>
      <p:sp>
        <p:nvSpPr>
          <p:cNvPr id="16" name="object 16"/>
          <p:cNvSpPr/>
          <p:nvPr/>
        </p:nvSpPr>
        <p:spPr>
          <a:xfrm>
            <a:off x="6446520" y="1141475"/>
            <a:ext cx="1172210" cy="586740"/>
          </a:xfrm>
          <a:custGeom>
            <a:avLst/>
            <a:gdLst/>
            <a:ahLst/>
            <a:cxnLst/>
            <a:rect l="l" t="t" r="r" b="b"/>
            <a:pathLst>
              <a:path w="1172209" h="586739">
                <a:moveTo>
                  <a:pt x="0" y="58674"/>
                </a:moveTo>
                <a:lnTo>
                  <a:pt x="4613" y="35843"/>
                </a:lnTo>
                <a:lnTo>
                  <a:pt x="17192" y="17192"/>
                </a:lnTo>
                <a:lnTo>
                  <a:pt x="35843" y="4613"/>
                </a:lnTo>
                <a:lnTo>
                  <a:pt x="58674" y="0"/>
                </a:lnTo>
                <a:lnTo>
                  <a:pt x="1113281" y="0"/>
                </a:lnTo>
                <a:lnTo>
                  <a:pt x="1136112" y="4613"/>
                </a:lnTo>
                <a:lnTo>
                  <a:pt x="1154763" y="17192"/>
                </a:lnTo>
                <a:lnTo>
                  <a:pt x="1167342" y="35843"/>
                </a:lnTo>
                <a:lnTo>
                  <a:pt x="1171955" y="58674"/>
                </a:lnTo>
                <a:lnTo>
                  <a:pt x="1171955" y="528065"/>
                </a:lnTo>
                <a:lnTo>
                  <a:pt x="1167342" y="550896"/>
                </a:lnTo>
                <a:lnTo>
                  <a:pt x="1154763" y="569547"/>
                </a:lnTo>
                <a:lnTo>
                  <a:pt x="1136112" y="582126"/>
                </a:lnTo>
                <a:lnTo>
                  <a:pt x="1113281" y="586739"/>
                </a:lnTo>
                <a:lnTo>
                  <a:pt x="58674" y="586739"/>
                </a:lnTo>
                <a:lnTo>
                  <a:pt x="35843" y="582126"/>
                </a:lnTo>
                <a:lnTo>
                  <a:pt x="17192" y="569547"/>
                </a:lnTo>
                <a:lnTo>
                  <a:pt x="4613" y="550896"/>
                </a:lnTo>
                <a:lnTo>
                  <a:pt x="0" y="528065"/>
                </a:lnTo>
                <a:lnTo>
                  <a:pt x="0" y="58674"/>
                </a:lnTo>
                <a:close/>
              </a:path>
            </a:pathLst>
          </a:custGeom>
          <a:ln w="12192">
            <a:solidFill>
              <a:srgbClr val="FFFFFF"/>
            </a:solidFill>
          </a:ln>
        </p:spPr>
        <p:txBody>
          <a:bodyPr wrap="square" lIns="0" tIns="0" rIns="0" bIns="0" rtlCol="0"/>
          <a:lstStyle/>
          <a:p>
            <a:endParaRPr/>
          </a:p>
        </p:txBody>
      </p:sp>
      <p:sp>
        <p:nvSpPr>
          <p:cNvPr id="17" name="object 17"/>
          <p:cNvSpPr txBox="1"/>
          <p:nvPr/>
        </p:nvSpPr>
        <p:spPr>
          <a:xfrm>
            <a:off x="6506971" y="1147109"/>
            <a:ext cx="1054100" cy="526694"/>
          </a:xfrm>
          <a:prstGeom prst="rect">
            <a:avLst/>
          </a:prstGeom>
        </p:spPr>
        <p:txBody>
          <a:bodyPr vert="horz" wrap="square" lIns="0" tIns="0" rIns="0" bIns="0" rtlCol="0">
            <a:spAutoFit/>
          </a:bodyPr>
          <a:lstStyle/>
          <a:p>
            <a:pPr marL="12700" marR="5080" algn="ctr">
              <a:lnSpc>
                <a:spcPct val="128000"/>
              </a:lnSpc>
            </a:pPr>
            <a:r>
              <a:rPr sz="900">
                <a:solidFill>
                  <a:srgbClr val="FFFFFF"/>
                </a:solidFill>
                <a:latin typeface="微软雅黑" panose="020B0503020204020204" charset="-122"/>
                <a:cs typeface="微软雅黑" panose="020B0503020204020204" charset="-122"/>
              </a:rPr>
              <a:t>删去前面或后面的标  志，再根据句义进行  调整。</a:t>
            </a:r>
          </a:p>
        </p:txBody>
      </p:sp>
      <p:sp>
        <p:nvSpPr>
          <p:cNvPr id="18" name="object 18"/>
          <p:cNvSpPr/>
          <p:nvPr/>
        </p:nvSpPr>
        <p:spPr>
          <a:xfrm>
            <a:off x="4337684" y="2108961"/>
            <a:ext cx="468630" cy="337185"/>
          </a:xfrm>
          <a:custGeom>
            <a:avLst/>
            <a:gdLst/>
            <a:ahLst/>
            <a:cxnLst/>
            <a:rect l="l" t="t" r="r" b="b"/>
            <a:pathLst>
              <a:path w="468629" h="337185">
                <a:moveTo>
                  <a:pt x="0" y="336930"/>
                </a:moveTo>
                <a:lnTo>
                  <a:pt x="468629" y="0"/>
                </a:lnTo>
              </a:path>
            </a:pathLst>
          </a:custGeom>
          <a:ln w="12699">
            <a:solidFill>
              <a:srgbClr val="4471C4"/>
            </a:solidFill>
          </a:ln>
        </p:spPr>
        <p:txBody>
          <a:bodyPr wrap="square" lIns="0" tIns="0" rIns="0" bIns="0" rtlCol="0"/>
          <a:lstStyle/>
          <a:p>
            <a:endParaRPr/>
          </a:p>
        </p:txBody>
      </p:sp>
      <p:sp>
        <p:nvSpPr>
          <p:cNvPr id="19" name="object 19"/>
          <p:cNvSpPr/>
          <p:nvPr/>
        </p:nvSpPr>
        <p:spPr>
          <a:xfrm>
            <a:off x="4806696" y="1816607"/>
            <a:ext cx="1172210" cy="585470"/>
          </a:xfrm>
          <a:custGeom>
            <a:avLst/>
            <a:gdLst/>
            <a:ahLst/>
            <a:cxnLst/>
            <a:rect l="l" t="t" r="r" b="b"/>
            <a:pathLst>
              <a:path w="1172210" h="585469">
                <a:moveTo>
                  <a:pt x="1113408" y="0"/>
                </a:moveTo>
                <a:lnTo>
                  <a:pt x="58546" y="0"/>
                </a:lnTo>
                <a:lnTo>
                  <a:pt x="35736" y="4593"/>
                </a:lnTo>
                <a:lnTo>
                  <a:pt x="17129" y="17129"/>
                </a:lnTo>
                <a:lnTo>
                  <a:pt x="4593" y="35736"/>
                </a:lnTo>
                <a:lnTo>
                  <a:pt x="0" y="58546"/>
                </a:lnTo>
                <a:lnTo>
                  <a:pt x="0" y="526668"/>
                </a:lnTo>
                <a:lnTo>
                  <a:pt x="4593" y="549479"/>
                </a:lnTo>
                <a:lnTo>
                  <a:pt x="17129" y="568086"/>
                </a:lnTo>
                <a:lnTo>
                  <a:pt x="35736" y="580622"/>
                </a:lnTo>
                <a:lnTo>
                  <a:pt x="58546" y="585215"/>
                </a:lnTo>
                <a:lnTo>
                  <a:pt x="1113408" y="585215"/>
                </a:lnTo>
                <a:lnTo>
                  <a:pt x="1136219" y="580622"/>
                </a:lnTo>
                <a:lnTo>
                  <a:pt x="1154826" y="568086"/>
                </a:lnTo>
                <a:lnTo>
                  <a:pt x="1167362" y="549479"/>
                </a:lnTo>
                <a:lnTo>
                  <a:pt x="1171955" y="526668"/>
                </a:lnTo>
                <a:lnTo>
                  <a:pt x="1171955" y="58546"/>
                </a:lnTo>
                <a:lnTo>
                  <a:pt x="1167362" y="35736"/>
                </a:lnTo>
                <a:lnTo>
                  <a:pt x="1154826" y="17129"/>
                </a:lnTo>
                <a:lnTo>
                  <a:pt x="1136219" y="4593"/>
                </a:lnTo>
                <a:lnTo>
                  <a:pt x="1113408" y="0"/>
                </a:lnTo>
                <a:close/>
              </a:path>
            </a:pathLst>
          </a:custGeom>
          <a:solidFill>
            <a:srgbClr val="4471C4"/>
          </a:solidFill>
        </p:spPr>
        <p:txBody>
          <a:bodyPr wrap="square" lIns="0" tIns="0" rIns="0" bIns="0" rtlCol="0"/>
          <a:lstStyle/>
          <a:p>
            <a:endParaRPr/>
          </a:p>
        </p:txBody>
      </p:sp>
      <p:sp>
        <p:nvSpPr>
          <p:cNvPr id="20" name="object 20"/>
          <p:cNvSpPr/>
          <p:nvPr/>
        </p:nvSpPr>
        <p:spPr>
          <a:xfrm>
            <a:off x="4806696" y="1816607"/>
            <a:ext cx="1172210" cy="585470"/>
          </a:xfrm>
          <a:custGeom>
            <a:avLst/>
            <a:gdLst/>
            <a:ahLst/>
            <a:cxnLst/>
            <a:rect l="l" t="t" r="r" b="b"/>
            <a:pathLst>
              <a:path w="1172210" h="585469">
                <a:moveTo>
                  <a:pt x="0" y="58546"/>
                </a:moveTo>
                <a:lnTo>
                  <a:pt x="4593" y="35736"/>
                </a:lnTo>
                <a:lnTo>
                  <a:pt x="17129" y="17129"/>
                </a:lnTo>
                <a:lnTo>
                  <a:pt x="35736" y="4593"/>
                </a:lnTo>
                <a:lnTo>
                  <a:pt x="58546" y="0"/>
                </a:lnTo>
                <a:lnTo>
                  <a:pt x="1113408" y="0"/>
                </a:lnTo>
                <a:lnTo>
                  <a:pt x="1136219" y="4593"/>
                </a:lnTo>
                <a:lnTo>
                  <a:pt x="1154826" y="17129"/>
                </a:lnTo>
                <a:lnTo>
                  <a:pt x="1167362" y="35736"/>
                </a:lnTo>
                <a:lnTo>
                  <a:pt x="1171955" y="58546"/>
                </a:lnTo>
                <a:lnTo>
                  <a:pt x="1171955" y="526668"/>
                </a:lnTo>
                <a:lnTo>
                  <a:pt x="1167362" y="549479"/>
                </a:lnTo>
                <a:lnTo>
                  <a:pt x="1154826" y="568086"/>
                </a:lnTo>
                <a:lnTo>
                  <a:pt x="1136219" y="580622"/>
                </a:lnTo>
                <a:lnTo>
                  <a:pt x="1113408" y="585215"/>
                </a:lnTo>
                <a:lnTo>
                  <a:pt x="58546" y="585215"/>
                </a:lnTo>
                <a:lnTo>
                  <a:pt x="35736" y="580622"/>
                </a:lnTo>
                <a:lnTo>
                  <a:pt x="17129" y="568086"/>
                </a:lnTo>
                <a:lnTo>
                  <a:pt x="4593" y="549479"/>
                </a:lnTo>
                <a:lnTo>
                  <a:pt x="0" y="526668"/>
                </a:lnTo>
                <a:lnTo>
                  <a:pt x="0" y="58546"/>
                </a:lnTo>
                <a:close/>
              </a:path>
            </a:pathLst>
          </a:custGeom>
          <a:ln w="12192">
            <a:solidFill>
              <a:srgbClr val="FFFFFF"/>
            </a:solidFill>
          </a:ln>
        </p:spPr>
        <p:txBody>
          <a:bodyPr wrap="square" lIns="0" tIns="0" rIns="0" bIns="0" rtlCol="0"/>
          <a:lstStyle/>
          <a:p>
            <a:endParaRPr/>
          </a:p>
        </p:txBody>
      </p:sp>
      <p:sp>
        <p:nvSpPr>
          <p:cNvPr id="21" name="object 21"/>
          <p:cNvSpPr txBox="1"/>
          <p:nvPr/>
        </p:nvSpPr>
        <p:spPr>
          <a:xfrm>
            <a:off x="4866259" y="1910176"/>
            <a:ext cx="1054100" cy="351130"/>
          </a:xfrm>
          <a:prstGeom prst="rect">
            <a:avLst/>
          </a:prstGeom>
        </p:spPr>
        <p:txBody>
          <a:bodyPr vert="horz" wrap="square" lIns="0" tIns="0" rIns="0" bIns="0" rtlCol="0">
            <a:spAutoFit/>
          </a:bodyPr>
          <a:lstStyle/>
          <a:p>
            <a:pPr marL="241300" marR="5080" indent="-228600">
              <a:lnSpc>
                <a:spcPct val="128000"/>
              </a:lnSpc>
            </a:pPr>
            <a:r>
              <a:rPr sz="900">
                <a:solidFill>
                  <a:srgbClr val="FFFFFF"/>
                </a:solidFill>
                <a:latin typeface="微软雅黑" panose="020B0503020204020204" charset="-122"/>
                <a:cs typeface="微软雅黑" panose="020B0503020204020204" charset="-122"/>
              </a:rPr>
              <a:t>“和、并、与”以及  顿号、分号</a:t>
            </a:r>
          </a:p>
        </p:txBody>
      </p:sp>
      <p:sp>
        <p:nvSpPr>
          <p:cNvPr id="22" name="object 22"/>
          <p:cNvSpPr/>
          <p:nvPr/>
        </p:nvSpPr>
        <p:spPr>
          <a:xfrm>
            <a:off x="5978652" y="2108707"/>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23" name="object 23"/>
          <p:cNvSpPr/>
          <p:nvPr/>
        </p:nvSpPr>
        <p:spPr>
          <a:xfrm>
            <a:off x="6446520" y="1816607"/>
            <a:ext cx="1172210" cy="585470"/>
          </a:xfrm>
          <a:custGeom>
            <a:avLst/>
            <a:gdLst/>
            <a:ahLst/>
            <a:cxnLst/>
            <a:rect l="l" t="t" r="r" b="b"/>
            <a:pathLst>
              <a:path w="1172209" h="585469">
                <a:moveTo>
                  <a:pt x="1113408" y="0"/>
                </a:moveTo>
                <a:lnTo>
                  <a:pt x="58547" y="0"/>
                </a:lnTo>
                <a:lnTo>
                  <a:pt x="35736" y="4593"/>
                </a:lnTo>
                <a:lnTo>
                  <a:pt x="17129" y="17129"/>
                </a:lnTo>
                <a:lnTo>
                  <a:pt x="4593" y="35736"/>
                </a:lnTo>
                <a:lnTo>
                  <a:pt x="0" y="58546"/>
                </a:lnTo>
                <a:lnTo>
                  <a:pt x="0" y="526668"/>
                </a:lnTo>
                <a:lnTo>
                  <a:pt x="4593" y="549479"/>
                </a:lnTo>
                <a:lnTo>
                  <a:pt x="17129" y="568086"/>
                </a:lnTo>
                <a:lnTo>
                  <a:pt x="35736" y="580622"/>
                </a:lnTo>
                <a:lnTo>
                  <a:pt x="58547" y="585215"/>
                </a:lnTo>
                <a:lnTo>
                  <a:pt x="1113408" y="585215"/>
                </a:lnTo>
                <a:lnTo>
                  <a:pt x="1136219" y="580622"/>
                </a:lnTo>
                <a:lnTo>
                  <a:pt x="1154826" y="568086"/>
                </a:lnTo>
                <a:lnTo>
                  <a:pt x="1167362" y="549479"/>
                </a:lnTo>
                <a:lnTo>
                  <a:pt x="1171955" y="526668"/>
                </a:lnTo>
                <a:lnTo>
                  <a:pt x="1171955" y="58546"/>
                </a:lnTo>
                <a:lnTo>
                  <a:pt x="1167362" y="35736"/>
                </a:lnTo>
                <a:lnTo>
                  <a:pt x="1154826" y="17129"/>
                </a:lnTo>
                <a:lnTo>
                  <a:pt x="1136219" y="4593"/>
                </a:lnTo>
                <a:lnTo>
                  <a:pt x="1113408" y="0"/>
                </a:lnTo>
                <a:close/>
              </a:path>
            </a:pathLst>
          </a:custGeom>
          <a:solidFill>
            <a:srgbClr val="6FAC46"/>
          </a:solidFill>
        </p:spPr>
        <p:txBody>
          <a:bodyPr wrap="square" lIns="0" tIns="0" rIns="0" bIns="0" rtlCol="0"/>
          <a:lstStyle/>
          <a:p>
            <a:endParaRPr/>
          </a:p>
        </p:txBody>
      </p:sp>
      <p:sp>
        <p:nvSpPr>
          <p:cNvPr id="24" name="object 24"/>
          <p:cNvSpPr/>
          <p:nvPr/>
        </p:nvSpPr>
        <p:spPr>
          <a:xfrm>
            <a:off x="6446520" y="1816607"/>
            <a:ext cx="1172210" cy="585470"/>
          </a:xfrm>
          <a:custGeom>
            <a:avLst/>
            <a:gdLst/>
            <a:ahLst/>
            <a:cxnLst/>
            <a:rect l="l" t="t" r="r" b="b"/>
            <a:pathLst>
              <a:path w="1172209" h="585469">
                <a:moveTo>
                  <a:pt x="0" y="58546"/>
                </a:moveTo>
                <a:lnTo>
                  <a:pt x="4593" y="35736"/>
                </a:lnTo>
                <a:lnTo>
                  <a:pt x="17129" y="17129"/>
                </a:lnTo>
                <a:lnTo>
                  <a:pt x="35736" y="4593"/>
                </a:lnTo>
                <a:lnTo>
                  <a:pt x="58547" y="0"/>
                </a:lnTo>
                <a:lnTo>
                  <a:pt x="1113408" y="0"/>
                </a:lnTo>
                <a:lnTo>
                  <a:pt x="1136219" y="4593"/>
                </a:lnTo>
                <a:lnTo>
                  <a:pt x="1154826" y="17129"/>
                </a:lnTo>
                <a:lnTo>
                  <a:pt x="1167362" y="35736"/>
                </a:lnTo>
                <a:lnTo>
                  <a:pt x="1171955" y="58546"/>
                </a:lnTo>
                <a:lnTo>
                  <a:pt x="1171955" y="526668"/>
                </a:lnTo>
                <a:lnTo>
                  <a:pt x="1167362" y="549479"/>
                </a:lnTo>
                <a:lnTo>
                  <a:pt x="1154826" y="568086"/>
                </a:lnTo>
                <a:lnTo>
                  <a:pt x="1136219" y="580622"/>
                </a:lnTo>
                <a:lnTo>
                  <a:pt x="1113408" y="585215"/>
                </a:lnTo>
                <a:lnTo>
                  <a:pt x="58547" y="585215"/>
                </a:lnTo>
                <a:lnTo>
                  <a:pt x="35736" y="580622"/>
                </a:lnTo>
                <a:lnTo>
                  <a:pt x="17129" y="568086"/>
                </a:lnTo>
                <a:lnTo>
                  <a:pt x="4593" y="549479"/>
                </a:lnTo>
                <a:lnTo>
                  <a:pt x="0" y="526668"/>
                </a:lnTo>
                <a:lnTo>
                  <a:pt x="0" y="58546"/>
                </a:lnTo>
                <a:close/>
              </a:path>
            </a:pathLst>
          </a:custGeom>
          <a:ln w="12192">
            <a:solidFill>
              <a:srgbClr val="FFFFFF"/>
            </a:solidFill>
          </a:ln>
        </p:spPr>
        <p:txBody>
          <a:bodyPr wrap="square" lIns="0" tIns="0" rIns="0" bIns="0" rtlCol="0"/>
          <a:lstStyle/>
          <a:p>
            <a:endParaRPr/>
          </a:p>
        </p:txBody>
      </p:sp>
      <p:sp>
        <p:nvSpPr>
          <p:cNvPr id="25" name="object 25"/>
          <p:cNvSpPr txBox="1"/>
          <p:nvPr/>
        </p:nvSpPr>
        <p:spPr>
          <a:xfrm>
            <a:off x="6677659" y="1913890"/>
            <a:ext cx="7112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名词改关系；</a:t>
            </a:r>
          </a:p>
        </p:txBody>
      </p:sp>
      <p:sp>
        <p:nvSpPr>
          <p:cNvPr id="26" name="object 26"/>
          <p:cNvSpPr txBox="1"/>
          <p:nvPr/>
        </p:nvSpPr>
        <p:spPr>
          <a:xfrm>
            <a:off x="6735571" y="2157729"/>
            <a:ext cx="5969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动词改顺序</a:t>
            </a:r>
          </a:p>
        </p:txBody>
      </p:sp>
      <p:sp>
        <p:nvSpPr>
          <p:cNvPr id="27" name="object 27"/>
          <p:cNvSpPr/>
          <p:nvPr/>
        </p:nvSpPr>
        <p:spPr>
          <a:xfrm>
            <a:off x="4337684" y="2445892"/>
            <a:ext cx="468630" cy="337185"/>
          </a:xfrm>
          <a:custGeom>
            <a:avLst/>
            <a:gdLst/>
            <a:ahLst/>
            <a:cxnLst/>
            <a:rect l="l" t="t" r="r" b="b"/>
            <a:pathLst>
              <a:path w="468629" h="337185">
                <a:moveTo>
                  <a:pt x="0" y="0"/>
                </a:moveTo>
                <a:lnTo>
                  <a:pt x="468629" y="336931"/>
                </a:lnTo>
              </a:path>
            </a:pathLst>
          </a:custGeom>
          <a:ln w="12700">
            <a:solidFill>
              <a:srgbClr val="4471C4"/>
            </a:solidFill>
          </a:ln>
        </p:spPr>
        <p:txBody>
          <a:bodyPr wrap="square" lIns="0" tIns="0" rIns="0" bIns="0" rtlCol="0"/>
          <a:lstStyle/>
          <a:p>
            <a:endParaRPr/>
          </a:p>
        </p:txBody>
      </p:sp>
      <p:sp>
        <p:nvSpPr>
          <p:cNvPr id="28" name="object 28"/>
          <p:cNvSpPr/>
          <p:nvPr/>
        </p:nvSpPr>
        <p:spPr>
          <a:xfrm>
            <a:off x="4806696" y="2490216"/>
            <a:ext cx="1172210" cy="585470"/>
          </a:xfrm>
          <a:custGeom>
            <a:avLst/>
            <a:gdLst/>
            <a:ahLst/>
            <a:cxnLst/>
            <a:rect l="l" t="t" r="r" b="b"/>
            <a:pathLst>
              <a:path w="1172210" h="585469">
                <a:moveTo>
                  <a:pt x="1113408" y="0"/>
                </a:moveTo>
                <a:lnTo>
                  <a:pt x="58546" y="0"/>
                </a:lnTo>
                <a:lnTo>
                  <a:pt x="35736" y="4593"/>
                </a:lnTo>
                <a:lnTo>
                  <a:pt x="17129" y="17129"/>
                </a:lnTo>
                <a:lnTo>
                  <a:pt x="4593" y="35736"/>
                </a:lnTo>
                <a:lnTo>
                  <a:pt x="0" y="58547"/>
                </a:lnTo>
                <a:lnTo>
                  <a:pt x="0" y="526669"/>
                </a:lnTo>
                <a:lnTo>
                  <a:pt x="4593" y="549479"/>
                </a:lnTo>
                <a:lnTo>
                  <a:pt x="17129" y="568086"/>
                </a:lnTo>
                <a:lnTo>
                  <a:pt x="35736" y="580622"/>
                </a:lnTo>
                <a:lnTo>
                  <a:pt x="58546" y="585216"/>
                </a:lnTo>
                <a:lnTo>
                  <a:pt x="1113408" y="585216"/>
                </a:lnTo>
                <a:lnTo>
                  <a:pt x="1136219" y="580622"/>
                </a:lnTo>
                <a:lnTo>
                  <a:pt x="1154826" y="568086"/>
                </a:lnTo>
                <a:lnTo>
                  <a:pt x="1167362" y="549479"/>
                </a:lnTo>
                <a:lnTo>
                  <a:pt x="1171955" y="526669"/>
                </a:lnTo>
                <a:lnTo>
                  <a:pt x="1171955" y="58547"/>
                </a:lnTo>
                <a:lnTo>
                  <a:pt x="1167362" y="35736"/>
                </a:lnTo>
                <a:lnTo>
                  <a:pt x="1154826" y="17129"/>
                </a:lnTo>
                <a:lnTo>
                  <a:pt x="1136219" y="4593"/>
                </a:lnTo>
                <a:lnTo>
                  <a:pt x="1113408" y="0"/>
                </a:lnTo>
                <a:close/>
              </a:path>
            </a:pathLst>
          </a:custGeom>
          <a:solidFill>
            <a:srgbClr val="4471C4"/>
          </a:solidFill>
        </p:spPr>
        <p:txBody>
          <a:bodyPr wrap="square" lIns="0" tIns="0" rIns="0" bIns="0" rtlCol="0"/>
          <a:lstStyle/>
          <a:p>
            <a:endParaRPr/>
          </a:p>
        </p:txBody>
      </p:sp>
      <p:sp>
        <p:nvSpPr>
          <p:cNvPr id="29" name="object 29"/>
          <p:cNvSpPr/>
          <p:nvPr/>
        </p:nvSpPr>
        <p:spPr>
          <a:xfrm>
            <a:off x="4806696" y="2490216"/>
            <a:ext cx="1172210" cy="585470"/>
          </a:xfrm>
          <a:custGeom>
            <a:avLst/>
            <a:gdLst/>
            <a:ahLst/>
            <a:cxnLst/>
            <a:rect l="l" t="t" r="r" b="b"/>
            <a:pathLst>
              <a:path w="1172210" h="585469">
                <a:moveTo>
                  <a:pt x="0" y="58547"/>
                </a:moveTo>
                <a:lnTo>
                  <a:pt x="4593" y="35736"/>
                </a:lnTo>
                <a:lnTo>
                  <a:pt x="17129" y="17129"/>
                </a:lnTo>
                <a:lnTo>
                  <a:pt x="35736" y="4593"/>
                </a:lnTo>
                <a:lnTo>
                  <a:pt x="58546" y="0"/>
                </a:lnTo>
                <a:lnTo>
                  <a:pt x="1113408" y="0"/>
                </a:lnTo>
                <a:lnTo>
                  <a:pt x="1136219" y="4593"/>
                </a:lnTo>
                <a:lnTo>
                  <a:pt x="1154826" y="17129"/>
                </a:lnTo>
                <a:lnTo>
                  <a:pt x="1167362" y="35736"/>
                </a:lnTo>
                <a:lnTo>
                  <a:pt x="1171955" y="58547"/>
                </a:lnTo>
                <a:lnTo>
                  <a:pt x="1171955" y="526669"/>
                </a:lnTo>
                <a:lnTo>
                  <a:pt x="1167362" y="549479"/>
                </a:lnTo>
                <a:lnTo>
                  <a:pt x="1154826" y="568086"/>
                </a:lnTo>
                <a:lnTo>
                  <a:pt x="1136219" y="580622"/>
                </a:lnTo>
                <a:lnTo>
                  <a:pt x="1113408" y="585216"/>
                </a:lnTo>
                <a:lnTo>
                  <a:pt x="58546" y="585216"/>
                </a:lnTo>
                <a:lnTo>
                  <a:pt x="35736" y="580622"/>
                </a:lnTo>
                <a:lnTo>
                  <a:pt x="17129" y="568086"/>
                </a:lnTo>
                <a:lnTo>
                  <a:pt x="4593" y="549479"/>
                </a:lnTo>
                <a:lnTo>
                  <a:pt x="0" y="526669"/>
                </a:lnTo>
                <a:lnTo>
                  <a:pt x="0" y="58547"/>
                </a:lnTo>
                <a:close/>
              </a:path>
            </a:pathLst>
          </a:custGeom>
          <a:ln w="12192">
            <a:solidFill>
              <a:srgbClr val="FFFFFF"/>
            </a:solidFill>
          </a:ln>
        </p:spPr>
        <p:txBody>
          <a:bodyPr wrap="square" lIns="0" tIns="0" rIns="0" bIns="0" rtlCol="0"/>
          <a:lstStyle/>
          <a:p>
            <a:endParaRPr/>
          </a:p>
        </p:txBody>
      </p:sp>
      <p:sp>
        <p:nvSpPr>
          <p:cNvPr id="30" name="object 30"/>
          <p:cNvSpPr txBox="1"/>
          <p:nvPr/>
        </p:nvSpPr>
        <p:spPr>
          <a:xfrm>
            <a:off x="5151246" y="2710560"/>
            <a:ext cx="4826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多重否定</a:t>
            </a:r>
          </a:p>
        </p:txBody>
      </p:sp>
      <p:sp>
        <p:nvSpPr>
          <p:cNvPr id="31" name="object 31"/>
          <p:cNvSpPr/>
          <p:nvPr/>
        </p:nvSpPr>
        <p:spPr>
          <a:xfrm>
            <a:off x="5978652" y="2782316"/>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32" name="object 32"/>
          <p:cNvSpPr/>
          <p:nvPr/>
        </p:nvSpPr>
        <p:spPr>
          <a:xfrm>
            <a:off x="6446520" y="2490216"/>
            <a:ext cx="1172210" cy="585470"/>
          </a:xfrm>
          <a:custGeom>
            <a:avLst/>
            <a:gdLst/>
            <a:ahLst/>
            <a:cxnLst/>
            <a:rect l="l" t="t" r="r" b="b"/>
            <a:pathLst>
              <a:path w="1172209" h="585469">
                <a:moveTo>
                  <a:pt x="1113408" y="0"/>
                </a:moveTo>
                <a:lnTo>
                  <a:pt x="58547" y="0"/>
                </a:lnTo>
                <a:lnTo>
                  <a:pt x="35736" y="4593"/>
                </a:lnTo>
                <a:lnTo>
                  <a:pt x="17129" y="17129"/>
                </a:lnTo>
                <a:lnTo>
                  <a:pt x="4593" y="35736"/>
                </a:lnTo>
                <a:lnTo>
                  <a:pt x="0" y="58547"/>
                </a:lnTo>
                <a:lnTo>
                  <a:pt x="0" y="526669"/>
                </a:lnTo>
                <a:lnTo>
                  <a:pt x="4593" y="549479"/>
                </a:lnTo>
                <a:lnTo>
                  <a:pt x="17129" y="568086"/>
                </a:lnTo>
                <a:lnTo>
                  <a:pt x="35736" y="580622"/>
                </a:lnTo>
                <a:lnTo>
                  <a:pt x="58547" y="585216"/>
                </a:lnTo>
                <a:lnTo>
                  <a:pt x="1113408" y="585216"/>
                </a:lnTo>
                <a:lnTo>
                  <a:pt x="1136219" y="580622"/>
                </a:lnTo>
                <a:lnTo>
                  <a:pt x="1154826" y="568086"/>
                </a:lnTo>
                <a:lnTo>
                  <a:pt x="1167362" y="549479"/>
                </a:lnTo>
                <a:lnTo>
                  <a:pt x="1171955" y="526669"/>
                </a:lnTo>
                <a:lnTo>
                  <a:pt x="1171955" y="58547"/>
                </a:lnTo>
                <a:lnTo>
                  <a:pt x="1167362" y="35736"/>
                </a:lnTo>
                <a:lnTo>
                  <a:pt x="1154826" y="17129"/>
                </a:lnTo>
                <a:lnTo>
                  <a:pt x="1136219" y="4593"/>
                </a:lnTo>
                <a:lnTo>
                  <a:pt x="1113408" y="0"/>
                </a:lnTo>
                <a:close/>
              </a:path>
            </a:pathLst>
          </a:custGeom>
          <a:solidFill>
            <a:srgbClr val="6FAC46"/>
          </a:solidFill>
        </p:spPr>
        <p:txBody>
          <a:bodyPr wrap="square" lIns="0" tIns="0" rIns="0" bIns="0" rtlCol="0"/>
          <a:lstStyle/>
          <a:p>
            <a:endParaRPr/>
          </a:p>
        </p:txBody>
      </p:sp>
      <p:sp>
        <p:nvSpPr>
          <p:cNvPr id="33" name="object 33"/>
          <p:cNvSpPr/>
          <p:nvPr/>
        </p:nvSpPr>
        <p:spPr>
          <a:xfrm>
            <a:off x="6446520" y="2490216"/>
            <a:ext cx="1172210" cy="585470"/>
          </a:xfrm>
          <a:custGeom>
            <a:avLst/>
            <a:gdLst/>
            <a:ahLst/>
            <a:cxnLst/>
            <a:rect l="l" t="t" r="r" b="b"/>
            <a:pathLst>
              <a:path w="1172209" h="585469">
                <a:moveTo>
                  <a:pt x="0" y="58547"/>
                </a:moveTo>
                <a:lnTo>
                  <a:pt x="4593" y="35736"/>
                </a:lnTo>
                <a:lnTo>
                  <a:pt x="17129" y="17129"/>
                </a:lnTo>
                <a:lnTo>
                  <a:pt x="35736" y="4593"/>
                </a:lnTo>
                <a:lnTo>
                  <a:pt x="58547" y="0"/>
                </a:lnTo>
                <a:lnTo>
                  <a:pt x="1113408" y="0"/>
                </a:lnTo>
                <a:lnTo>
                  <a:pt x="1136219" y="4593"/>
                </a:lnTo>
                <a:lnTo>
                  <a:pt x="1154826" y="17129"/>
                </a:lnTo>
                <a:lnTo>
                  <a:pt x="1167362" y="35736"/>
                </a:lnTo>
                <a:lnTo>
                  <a:pt x="1171955" y="58547"/>
                </a:lnTo>
                <a:lnTo>
                  <a:pt x="1171955" y="526669"/>
                </a:lnTo>
                <a:lnTo>
                  <a:pt x="1167362" y="549479"/>
                </a:lnTo>
                <a:lnTo>
                  <a:pt x="1154826" y="568086"/>
                </a:lnTo>
                <a:lnTo>
                  <a:pt x="1136219" y="580622"/>
                </a:lnTo>
                <a:lnTo>
                  <a:pt x="1113408" y="585216"/>
                </a:lnTo>
                <a:lnTo>
                  <a:pt x="58547" y="585216"/>
                </a:lnTo>
                <a:lnTo>
                  <a:pt x="35736" y="580622"/>
                </a:lnTo>
                <a:lnTo>
                  <a:pt x="17129" y="568086"/>
                </a:lnTo>
                <a:lnTo>
                  <a:pt x="4593" y="549479"/>
                </a:lnTo>
                <a:lnTo>
                  <a:pt x="0" y="526669"/>
                </a:lnTo>
                <a:lnTo>
                  <a:pt x="0" y="58547"/>
                </a:lnTo>
                <a:close/>
              </a:path>
            </a:pathLst>
          </a:custGeom>
          <a:ln w="12192">
            <a:solidFill>
              <a:srgbClr val="FFFFFF"/>
            </a:solidFill>
          </a:ln>
        </p:spPr>
        <p:txBody>
          <a:bodyPr wrap="square" lIns="0" tIns="0" rIns="0" bIns="0" rtlCol="0"/>
          <a:lstStyle/>
          <a:p>
            <a:endParaRPr/>
          </a:p>
        </p:txBody>
      </p:sp>
      <p:sp>
        <p:nvSpPr>
          <p:cNvPr id="34" name="object 34"/>
          <p:cNvSpPr txBox="1"/>
          <p:nvPr/>
        </p:nvSpPr>
        <p:spPr>
          <a:xfrm>
            <a:off x="6791959" y="2710560"/>
            <a:ext cx="4826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改为肯定</a:t>
            </a:r>
          </a:p>
        </p:txBody>
      </p:sp>
      <p:sp>
        <p:nvSpPr>
          <p:cNvPr id="35" name="object 35"/>
          <p:cNvSpPr/>
          <p:nvPr/>
        </p:nvSpPr>
        <p:spPr>
          <a:xfrm>
            <a:off x="4337684" y="2445892"/>
            <a:ext cx="468630" cy="1010919"/>
          </a:xfrm>
          <a:custGeom>
            <a:avLst/>
            <a:gdLst/>
            <a:ahLst/>
            <a:cxnLst/>
            <a:rect l="l" t="t" r="r" b="b"/>
            <a:pathLst>
              <a:path w="468629" h="1010919">
                <a:moveTo>
                  <a:pt x="0" y="0"/>
                </a:moveTo>
                <a:lnTo>
                  <a:pt x="468629" y="1010666"/>
                </a:lnTo>
              </a:path>
            </a:pathLst>
          </a:custGeom>
          <a:ln w="12699">
            <a:solidFill>
              <a:srgbClr val="4471C4"/>
            </a:solidFill>
          </a:ln>
        </p:spPr>
        <p:txBody>
          <a:bodyPr wrap="square" lIns="0" tIns="0" rIns="0" bIns="0" rtlCol="0"/>
          <a:lstStyle/>
          <a:p>
            <a:endParaRPr/>
          </a:p>
        </p:txBody>
      </p:sp>
      <p:sp>
        <p:nvSpPr>
          <p:cNvPr id="36" name="object 36"/>
          <p:cNvSpPr/>
          <p:nvPr/>
        </p:nvSpPr>
        <p:spPr>
          <a:xfrm>
            <a:off x="4806696" y="3163823"/>
            <a:ext cx="1172210" cy="585470"/>
          </a:xfrm>
          <a:custGeom>
            <a:avLst/>
            <a:gdLst/>
            <a:ahLst/>
            <a:cxnLst/>
            <a:rect l="l" t="t" r="r" b="b"/>
            <a:pathLst>
              <a:path w="1172210" h="585470">
                <a:moveTo>
                  <a:pt x="1113408" y="0"/>
                </a:moveTo>
                <a:lnTo>
                  <a:pt x="58546" y="0"/>
                </a:lnTo>
                <a:lnTo>
                  <a:pt x="35736" y="4593"/>
                </a:lnTo>
                <a:lnTo>
                  <a:pt x="17129" y="17129"/>
                </a:lnTo>
                <a:lnTo>
                  <a:pt x="4593" y="35736"/>
                </a:lnTo>
                <a:lnTo>
                  <a:pt x="0" y="58547"/>
                </a:lnTo>
                <a:lnTo>
                  <a:pt x="0" y="526669"/>
                </a:lnTo>
                <a:lnTo>
                  <a:pt x="4593" y="549479"/>
                </a:lnTo>
                <a:lnTo>
                  <a:pt x="17129" y="568086"/>
                </a:lnTo>
                <a:lnTo>
                  <a:pt x="35736" y="580622"/>
                </a:lnTo>
                <a:lnTo>
                  <a:pt x="58546" y="585215"/>
                </a:lnTo>
                <a:lnTo>
                  <a:pt x="1113408" y="585215"/>
                </a:lnTo>
                <a:lnTo>
                  <a:pt x="1136219" y="580622"/>
                </a:lnTo>
                <a:lnTo>
                  <a:pt x="1154826" y="568086"/>
                </a:lnTo>
                <a:lnTo>
                  <a:pt x="1167362" y="549479"/>
                </a:lnTo>
                <a:lnTo>
                  <a:pt x="1171955" y="526669"/>
                </a:lnTo>
                <a:lnTo>
                  <a:pt x="1171955" y="58547"/>
                </a:lnTo>
                <a:lnTo>
                  <a:pt x="1167362" y="35736"/>
                </a:lnTo>
                <a:lnTo>
                  <a:pt x="1154826" y="17129"/>
                </a:lnTo>
                <a:lnTo>
                  <a:pt x="1136219" y="4593"/>
                </a:lnTo>
                <a:lnTo>
                  <a:pt x="1113408" y="0"/>
                </a:lnTo>
                <a:close/>
              </a:path>
            </a:pathLst>
          </a:custGeom>
          <a:solidFill>
            <a:srgbClr val="4471C4"/>
          </a:solidFill>
        </p:spPr>
        <p:txBody>
          <a:bodyPr wrap="square" lIns="0" tIns="0" rIns="0" bIns="0" rtlCol="0"/>
          <a:lstStyle/>
          <a:p>
            <a:endParaRPr/>
          </a:p>
        </p:txBody>
      </p:sp>
      <p:sp>
        <p:nvSpPr>
          <p:cNvPr id="37" name="object 37"/>
          <p:cNvSpPr/>
          <p:nvPr/>
        </p:nvSpPr>
        <p:spPr>
          <a:xfrm>
            <a:off x="4806696" y="3163823"/>
            <a:ext cx="1172210" cy="585470"/>
          </a:xfrm>
          <a:custGeom>
            <a:avLst/>
            <a:gdLst/>
            <a:ahLst/>
            <a:cxnLst/>
            <a:rect l="l" t="t" r="r" b="b"/>
            <a:pathLst>
              <a:path w="1172210" h="585470">
                <a:moveTo>
                  <a:pt x="0" y="58547"/>
                </a:moveTo>
                <a:lnTo>
                  <a:pt x="4593" y="35736"/>
                </a:lnTo>
                <a:lnTo>
                  <a:pt x="17129" y="17129"/>
                </a:lnTo>
                <a:lnTo>
                  <a:pt x="35736" y="4593"/>
                </a:lnTo>
                <a:lnTo>
                  <a:pt x="58546" y="0"/>
                </a:lnTo>
                <a:lnTo>
                  <a:pt x="1113408" y="0"/>
                </a:lnTo>
                <a:lnTo>
                  <a:pt x="1136219" y="4593"/>
                </a:lnTo>
                <a:lnTo>
                  <a:pt x="1154826" y="17129"/>
                </a:lnTo>
                <a:lnTo>
                  <a:pt x="1167362" y="35736"/>
                </a:lnTo>
                <a:lnTo>
                  <a:pt x="1171955" y="58547"/>
                </a:lnTo>
                <a:lnTo>
                  <a:pt x="1171955" y="526669"/>
                </a:lnTo>
                <a:lnTo>
                  <a:pt x="1167362" y="549479"/>
                </a:lnTo>
                <a:lnTo>
                  <a:pt x="1154826" y="568086"/>
                </a:lnTo>
                <a:lnTo>
                  <a:pt x="1136219" y="580622"/>
                </a:lnTo>
                <a:lnTo>
                  <a:pt x="1113408" y="585215"/>
                </a:lnTo>
                <a:lnTo>
                  <a:pt x="58546" y="585215"/>
                </a:lnTo>
                <a:lnTo>
                  <a:pt x="35736" y="580622"/>
                </a:lnTo>
                <a:lnTo>
                  <a:pt x="17129" y="568086"/>
                </a:lnTo>
                <a:lnTo>
                  <a:pt x="4593" y="549479"/>
                </a:lnTo>
                <a:lnTo>
                  <a:pt x="0" y="526669"/>
                </a:lnTo>
                <a:lnTo>
                  <a:pt x="0" y="58547"/>
                </a:lnTo>
                <a:close/>
              </a:path>
            </a:pathLst>
          </a:custGeom>
          <a:ln w="12192">
            <a:solidFill>
              <a:srgbClr val="FFFFFF"/>
            </a:solidFill>
          </a:ln>
        </p:spPr>
        <p:txBody>
          <a:bodyPr wrap="square" lIns="0" tIns="0" rIns="0" bIns="0" rtlCol="0"/>
          <a:lstStyle/>
          <a:p>
            <a:endParaRPr/>
          </a:p>
        </p:txBody>
      </p:sp>
      <p:sp>
        <p:nvSpPr>
          <p:cNvPr id="38" name="object 38"/>
          <p:cNvSpPr txBox="1"/>
          <p:nvPr/>
        </p:nvSpPr>
        <p:spPr>
          <a:xfrm>
            <a:off x="5094859" y="3384550"/>
            <a:ext cx="5969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两面对一面</a:t>
            </a:r>
          </a:p>
        </p:txBody>
      </p:sp>
      <p:sp>
        <p:nvSpPr>
          <p:cNvPr id="39" name="object 39"/>
          <p:cNvSpPr/>
          <p:nvPr/>
        </p:nvSpPr>
        <p:spPr>
          <a:xfrm>
            <a:off x="5978652" y="3455923"/>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40" name="object 40"/>
          <p:cNvSpPr/>
          <p:nvPr/>
        </p:nvSpPr>
        <p:spPr>
          <a:xfrm>
            <a:off x="6446520" y="3163823"/>
            <a:ext cx="1172210" cy="585470"/>
          </a:xfrm>
          <a:custGeom>
            <a:avLst/>
            <a:gdLst/>
            <a:ahLst/>
            <a:cxnLst/>
            <a:rect l="l" t="t" r="r" b="b"/>
            <a:pathLst>
              <a:path w="1172209" h="585470">
                <a:moveTo>
                  <a:pt x="1113408" y="0"/>
                </a:moveTo>
                <a:lnTo>
                  <a:pt x="58547" y="0"/>
                </a:lnTo>
                <a:lnTo>
                  <a:pt x="35736" y="4593"/>
                </a:lnTo>
                <a:lnTo>
                  <a:pt x="17129" y="17129"/>
                </a:lnTo>
                <a:lnTo>
                  <a:pt x="4593" y="35736"/>
                </a:lnTo>
                <a:lnTo>
                  <a:pt x="0" y="58547"/>
                </a:lnTo>
                <a:lnTo>
                  <a:pt x="0" y="526669"/>
                </a:lnTo>
                <a:lnTo>
                  <a:pt x="4593" y="549479"/>
                </a:lnTo>
                <a:lnTo>
                  <a:pt x="17129" y="568086"/>
                </a:lnTo>
                <a:lnTo>
                  <a:pt x="35736" y="580622"/>
                </a:lnTo>
                <a:lnTo>
                  <a:pt x="58547" y="585215"/>
                </a:lnTo>
                <a:lnTo>
                  <a:pt x="1113408" y="585215"/>
                </a:lnTo>
                <a:lnTo>
                  <a:pt x="1136219" y="580622"/>
                </a:lnTo>
                <a:lnTo>
                  <a:pt x="1154826" y="568086"/>
                </a:lnTo>
                <a:lnTo>
                  <a:pt x="1167362" y="549479"/>
                </a:lnTo>
                <a:lnTo>
                  <a:pt x="1171955" y="526669"/>
                </a:lnTo>
                <a:lnTo>
                  <a:pt x="1171955" y="58547"/>
                </a:lnTo>
                <a:lnTo>
                  <a:pt x="1167362" y="35736"/>
                </a:lnTo>
                <a:lnTo>
                  <a:pt x="1154826" y="17129"/>
                </a:lnTo>
                <a:lnTo>
                  <a:pt x="1136219" y="4593"/>
                </a:lnTo>
                <a:lnTo>
                  <a:pt x="1113408" y="0"/>
                </a:lnTo>
                <a:close/>
              </a:path>
            </a:pathLst>
          </a:custGeom>
          <a:solidFill>
            <a:srgbClr val="6FAC46"/>
          </a:solidFill>
        </p:spPr>
        <p:txBody>
          <a:bodyPr wrap="square" lIns="0" tIns="0" rIns="0" bIns="0" rtlCol="0"/>
          <a:lstStyle/>
          <a:p>
            <a:endParaRPr/>
          </a:p>
        </p:txBody>
      </p:sp>
      <p:sp>
        <p:nvSpPr>
          <p:cNvPr id="41" name="object 41"/>
          <p:cNvSpPr/>
          <p:nvPr/>
        </p:nvSpPr>
        <p:spPr>
          <a:xfrm>
            <a:off x="6446520" y="3163823"/>
            <a:ext cx="1172210" cy="585470"/>
          </a:xfrm>
          <a:custGeom>
            <a:avLst/>
            <a:gdLst/>
            <a:ahLst/>
            <a:cxnLst/>
            <a:rect l="l" t="t" r="r" b="b"/>
            <a:pathLst>
              <a:path w="1172209" h="585470">
                <a:moveTo>
                  <a:pt x="0" y="58547"/>
                </a:moveTo>
                <a:lnTo>
                  <a:pt x="4593" y="35736"/>
                </a:lnTo>
                <a:lnTo>
                  <a:pt x="17129" y="17129"/>
                </a:lnTo>
                <a:lnTo>
                  <a:pt x="35736" y="4593"/>
                </a:lnTo>
                <a:lnTo>
                  <a:pt x="58547" y="0"/>
                </a:lnTo>
                <a:lnTo>
                  <a:pt x="1113408" y="0"/>
                </a:lnTo>
                <a:lnTo>
                  <a:pt x="1136219" y="4593"/>
                </a:lnTo>
                <a:lnTo>
                  <a:pt x="1154826" y="17129"/>
                </a:lnTo>
                <a:lnTo>
                  <a:pt x="1167362" y="35736"/>
                </a:lnTo>
                <a:lnTo>
                  <a:pt x="1171955" y="58547"/>
                </a:lnTo>
                <a:lnTo>
                  <a:pt x="1171955" y="526669"/>
                </a:lnTo>
                <a:lnTo>
                  <a:pt x="1167362" y="549479"/>
                </a:lnTo>
                <a:lnTo>
                  <a:pt x="1154826" y="568086"/>
                </a:lnTo>
                <a:lnTo>
                  <a:pt x="1136219" y="580622"/>
                </a:lnTo>
                <a:lnTo>
                  <a:pt x="1113408" y="585215"/>
                </a:lnTo>
                <a:lnTo>
                  <a:pt x="58547" y="585215"/>
                </a:lnTo>
                <a:lnTo>
                  <a:pt x="35736" y="580622"/>
                </a:lnTo>
                <a:lnTo>
                  <a:pt x="17129" y="568086"/>
                </a:lnTo>
                <a:lnTo>
                  <a:pt x="4593" y="549479"/>
                </a:lnTo>
                <a:lnTo>
                  <a:pt x="0" y="526669"/>
                </a:lnTo>
                <a:lnTo>
                  <a:pt x="0" y="58547"/>
                </a:lnTo>
                <a:close/>
              </a:path>
            </a:pathLst>
          </a:custGeom>
          <a:ln w="12192">
            <a:solidFill>
              <a:srgbClr val="FFFFFF"/>
            </a:solidFill>
          </a:ln>
        </p:spPr>
        <p:txBody>
          <a:bodyPr wrap="square" lIns="0" tIns="0" rIns="0" bIns="0" rtlCol="0"/>
          <a:lstStyle/>
          <a:p>
            <a:endParaRPr/>
          </a:p>
        </p:txBody>
      </p:sp>
      <p:sp>
        <p:nvSpPr>
          <p:cNvPr id="42" name="object 42"/>
          <p:cNvSpPr txBox="1"/>
          <p:nvPr/>
        </p:nvSpPr>
        <p:spPr>
          <a:xfrm>
            <a:off x="6677659" y="3384550"/>
            <a:ext cx="7112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改为关系对应</a:t>
            </a:r>
          </a:p>
        </p:txBody>
      </p:sp>
      <p:sp>
        <p:nvSpPr>
          <p:cNvPr id="43" name="object 43"/>
          <p:cNvSpPr/>
          <p:nvPr/>
        </p:nvSpPr>
        <p:spPr>
          <a:xfrm>
            <a:off x="2696972" y="3625088"/>
            <a:ext cx="469265" cy="1179195"/>
          </a:xfrm>
          <a:custGeom>
            <a:avLst/>
            <a:gdLst/>
            <a:ahLst/>
            <a:cxnLst/>
            <a:rect l="l" t="t" r="r" b="b"/>
            <a:pathLst>
              <a:path w="469264" h="1179195">
                <a:moveTo>
                  <a:pt x="0" y="0"/>
                </a:moveTo>
                <a:lnTo>
                  <a:pt x="468756" y="1179195"/>
                </a:lnTo>
              </a:path>
            </a:pathLst>
          </a:custGeom>
          <a:ln w="12700">
            <a:solidFill>
              <a:srgbClr val="FFC000"/>
            </a:solidFill>
          </a:ln>
        </p:spPr>
        <p:txBody>
          <a:bodyPr wrap="square" lIns="0" tIns="0" rIns="0" bIns="0" rtlCol="0"/>
          <a:lstStyle/>
          <a:p>
            <a:endParaRPr/>
          </a:p>
        </p:txBody>
      </p:sp>
      <p:sp>
        <p:nvSpPr>
          <p:cNvPr id="44" name="object 44"/>
          <p:cNvSpPr/>
          <p:nvPr/>
        </p:nvSpPr>
        <p:spPr>
          <a:xfrm>
            <a:off x="3165348" y="4511040"/>
            <a:ext cx="1172210" cy="586740"/>
          </a:xfrm>
          <a:custGeom>
            <a:avLst/>
            <a:gdLst/>
            <a:ahLst/>
            <a:cxnLst/>
            <a:rect l="l" t="t" r="r" b="b"/>
            <a:pathLst>
              <a:path w="1172210" h="586739">
                <a:moveTo>
                  <a:pt x="1113281" y="0"/>
                </a:moveTo>
                <a:lnTo>
                  <a:pt x="58674" y="0"/>
                </a:lnTo>
                <a:lnTo>
                  <a:pt x="35843" y="4613"/>
                </a:lnTo>
                <a:lnTo>
                  <a:pt x="17192" y="17192"/>
                </a:lnTo>
                <a:lnTo>
                  <a:pt x="4613" y="35843"/>
                </a:lnTo>
                <a:lnTo>
                  <a:pt x="0" y="58674"/>
                </a:lnTo>
                <a:lnTo>
                  <a:pt x="0" y="528066"/>
                </a:lnTo>
                <a:lnTo>
                  <a:pt x="4613" y="550896"/>
                </a:lnTo>
                <a:lnTo>
                  <a:pt x="17192" y="569547"/>
                </a:lnTo>
                <a:lnTo>
                  <a:pt x="35843" y="582126"/>
                </a:lnTo>
                <a:lnTo>
                  <a:pt x="58674" y="586740"/>
                </a:lnTo>
                <a:lnTo>
                  <a:pt x="1113281" y="586740"/>
                </a:lnTo>
                <a:lnTo>
                  <a:pt x="1136112" y="582126"/>
                </a:lnTo>
                <a:lnTo>
                  <a:pt x="1154763" y="569547"/>
                </a:lnTo>
                <a:lnTo>
                  <a:pt x="1167342" y="550896"/>
                </a:lnTo>
                <a:lnTo>
                  <a:pt x="1171955" y="528066"/>
                </a:lnTo>
                <a:lnTo>
                  <a:pt x="1171955" y="58674"/>
                </a:lnTo>
                <a:lnTo>
                  <a:pt x="1167342" y="35843"/>
                </a:lnTo>
                <a:lnTo>
                  <a:pt x="1154763" y="17192"/>
                </a:lnTo>
                <a:lnTo>
                  <a:pt x="1136112" y="4613"/>
                </a:lnTo>
                <a:lnTo>
                  <a:pt x="1113281" y="0"/>
                </a:lnTo>
                <a:close/>
              </a:path>
            </a:pathLst>
          </a:custGeom>
          <a:solidFill>
            <a:srgbClr val="FFC000"/>
          </a:solidFill>
        </p:spPr>
        <p:txBody>
          <a:bodyPr wrap="square" lIns="0" tIns="0" rIns="0" bIns="0" rtlCol="0"/>
          <a:lstStyle/>
          <a:p>
            <a:endParaRPr/>
          </a:p>
        </p:txBody>
      </p:sp>
      <p:sp>
        <p:nvSpPr>
          <p:cNvPr id="45" name="object 45"/>
          <p:cNvSpPr/>
          <p:nvPr/>
        </p:nvSpPr>
        <p:spPr>
          <a:xfrm>
            <a:off x="3165348" y="4511040"/>
            <a:ext cx="1172210" cy="586740"/>
          </a:xfrm>
          <a:custGeom>
            <a:avLst/>
            <a:gdLst/>
            <a:ahLst/>
            <a:cxnLst/>
            <a:rect l="l" t="t" r="r" b="b"/>
            <a:pathLst>
              <a:path w="1172210" h="586739">
                <a:moveTo>
                  <a:pt x="0" y="58674"/>
                </a:moveTo>
                <a:lnTo>
                  <a:pt x="4613" y="35843"/>
                </a:lnTo>
                <a:lnTo>
                  <a:pt x="17192" y="17192"/>
                </a:lnTo>
                <a:lnTo>
                  <a:pt x="35843" y="4613"/>
                </a:lnTo>
                <a:lnTo>
                  <a:pt x="58674" y="0"/>
                </a:lnTo>
                <a:lnTo>
                  <a:pt x="1113281" y="0"/>
                </a:lnTo>
                <a:lnTo>
                  <a:pt x="1136112" y="4613"/>
                </a:lnTo>
                <a:lnTo>
                  <a:pt x="1154763" y="17192"/>
                </a:lnTo>
                <a:lnTo>
                  <a:pt x="1167342" y="35843"/>
                </a:lnTo>
                <a:lnTo>
                  <a:pt x="1171955" y="58674"/>
                </a:lnTo>
                <a:lnTo>
                  <a:pt x="1171955" y="528066"/>
                </a:lnTo>
                <a:lnTo>
                  <a:pt x="1167342" y="550896"/>
                </a:lnTo>
                <a:lnTo>
                  <a:pt x="1154763" y="569547"/>
                </a:lnTo>
                <a:lnTo>
                  <a:pt x="1136112" y="582126"/>
                </a:lnTo>
                <a:lnTo>
                  <a:pt x="1113281" y="586740"/>
                </a:lnTo>
                <a:lnTo>
                  <a:pt x="58674" y="586740"/>
                </a:lnTo>
                <a:lnTo>
                  <a:pt x="35843" y="582126"/>
                </a:lnTo>
                <a:lnTo>
                  <a:pt x="17192" y="569547"/>
                </a:lnTo>
                <a:lnTo>
                  <a:pt x="4613" y="550896"/>
                </a:lnTo>
                <a:lnTo>
                  <a:pt x="0" y="528066"/>
                </a:lnTo>
                <a:lnTo>
                  <a:pt x="0" y="58674"/>
                </a:lnTo>
                <a:close/>
              </a:path>
            </a:pathLst>
          </a:custGeom>
          <a:ln w="12192">
            <a:solidFill>
              <a:srgbClr val="FFFFFF"/>
            </a:solidFill>
          </a:ln>
        </p:spPr>
        <p:txBody>
          <a:bodyPr wrap="square" lIns="0" tIns="0" rIns="0" bIns="0" rtlCol="0"/>
          <a:lstStyle/>
          <a:p>
            <a:endParaRPr/>
          </a:p>
        </p:txBody>
      </p:sp>
      <p:sp>
        <p:nvSpPr>
          <p:cNvPr id="46" name="object 46"/>
          <p:cNvSpPr txBox="1"/>
          <p:nvPr/>
        </p:nvSpPr>
        <p:spPr>
          <a:xfrm>
            <a:off x="3624453" y="4732273"/>
            <a:ext cx="254635"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内伤</a:t>
            </a:r>
          </a:p>
        </p:txBody>
      </p:sp>
      <p:sp>
        <p:nvSpPr>
          <p:cNvPr id="47" name="object 47"/>
          <p:cNvSpPr/>
          <p:nvPr/>
        </p:nvSpPr>
        <p:spPr>
          <a:xfrm>
            <a:off x="4337684" y="4130421"/>
            <a:ext cx="468630" cy="674370"/>
          </a:xfrm>
          <a:custGeom>
            <a:avLst/>
            <a:gdLst/>
            <a:ahLst/>
            <a:cxnLst/>
            <a:rect l="l" t="t" r="r" b="b"/>
            <a:pathLst>
              <a:path w="468629" h="674370">
                <a:moveTo>
                  <a:pt x="0" y="673861"/>
                </a:moveTo>
                <a:lnTo>
                  <a:pt x="468629" y="0"/>
                </a:lnTo>
              </a:path>
            </a:pathLst>
          </a:custGeom>
          <a:ln w="12700">
            <a:solidFill>
              <a:srgbClr val="4471C4"/>
            </a:solidFill>
          </a:ln>
        </p:spPr>
        <p:txBody>
          <a:bodyPr wrap="square" lIns="0" tIns="0" rIns="0" bIns="0" rtlCol="0"/>
          <a:lstStyle/>
          <a:p>
            <a:endParaRPr/>
          </a:p>
        </p:txBody>
      </p:sp>
      <p:sp>
        <p:nvSpPr>
          <p:cNvPr id="48" name="object 48"/>
          <p:cNvSpPr/>
          <p:nvPr/>
        </p:nvSpPr>
        <p:spPr>
          <a:xfrm>
            <a:off x="4806696" y="3837432"/>
            <a:ext cx="1172210" cy="585470"/>
          </a:xfrm>
          <a:custGeom>
            <a:avLst/>
            <a:gdLst/>
            <a:ahLst/>
            <a:cxnLst/>
            <a:rect l="l" t="t" r="r" b="b"/>
            <a:pathLst>
              <a:path w="1172210" h="585470">
                <a:moveTo>
                  <a:pt x="1113408" y="0"/>
                </a:moveTo>
                <a:lnTo>
                  <a:pt x="58546" y="0"/>
                </a:lnTo>
                <a:lnTo>
                  <a:pt x="35736" y="4593"/>
                </a:lnTo>
                <a:lnTo>
                  <a:pt x="17129" y="17129"/>
                </a:lnTo>
                <a:lnTo>
                  <a:pt x="4593" y="35736"/>
                </a:lnTo>
                <a:lnTo>
                  <a:pt x="0" y="58547"/>
                </a:lnTo>
                <a:lnTo>
                  <a:pt x="0" y="526669"/>
                </a:lnTo>
                <a:lnTo>
                  <a:pt x="4593" y="549479"/>
                </a:lnTo>
                <a:lnTo>
                  <a:pt x="17129" y="568086"/>
                </a:lnTo>
                <a:lnTo>
                  <a:pt x="35736" y="580622"/>
                </a:lnTo>
                <a:lnTo>
                  <a:pt x="58546" y="585216"/>
                </a:lnTo>
                <a:lnTo>
                  <a:pt x="1113408" y="585216"/>
                </a:lnTo>
                <a:lnTo>
                  <a:pt x="1136219" y="580622"/>
                </a:lnTo>
                <a:lnTo>
                  <a:pt x="1154826" y="568086"/>
                </a:lnTo>
                <a:lnTo>
                  <a:pt x="1167362" y="549479"/>
                </a:lnTo>
                <a:lnTo>
                  <a:pt x="1171955" y="526669"/>
                </a:lnTo>
                <a:lnTo>
                  <a:pt x="1171955" y="58547"/>
                </a:lnTo>
                <a:lnTo>
                  <a:pt x="1167362" y="35736"/>
                </a:lnTo>
                <a:lnTo>
                  <a:pt x="1154826" y="17129"/>
                </a:lnTo>
                <a:lnTo>
                  <a:pt x="1136219" y="4593"/>
                </a:lnTo>
                <a:lnTo>
                  <a:pt x="1113408" y="0"/>
                </a:lnTo>
                <a:close/>
              </a:path>
            </a:pathLst>
          </a:custGeom>
          <a:solidFill>
            <a:srgbClr val="4471C4"/>
          </a:solidFill>
        </p:spPr>
        <p:txBody>
          <a:bodyPr wrap="square" lIns="0" tIns="0" rIns="0" bIns="0" rtlCol="0"/>
          <a:lstStyle/>
          <a:p>
            <a:endParaRPr/>
          </a:p>
        </p:txBody>
      </p:sp>
      <p:sp>
        <p:nvSpPr>
          <p:cNvPr id="49" name="object 49"/>
          <p:cNvSpPr/>
          <p:nvPr/>
        </p:nvSpPr>
        <p:spPr>
          <a:xfrm>
            <a:off x="4806696" y="3837432"/>
            <a:ext cx="1172210" cy="585470"/>
          </a:xfrm>
          <a:custGeom>
            <a:avLst/>
            <a:gdLst/>
            <a:ahLst/>
            <a:cxnLst/>
            <a:rect l="l" t="t" r="r" b="b"/>
            <a:pathLst>
              <a:path w="1172210" h="585470">
                <a:moveTo>
                  <a:pt x="0" y="58547"/>
                </a:moveTo>
                <a:lnTo>
                  <a:pt x="4593" y="35736"/>
                </a:lnTo>
                <a:lnTo>
                  <a:pt x="17129" y="17129"/>
                </a:lnTo>
                <a:lnTo>
                  <a:pt x="35736" y="4593"/>
                </a:lnTo>
                <a:lnTo>
                  <a:pt x="58546" y="0"/>
                </a:lnTo>
                <a:lnTo>
                  <a:pt x="1113408" y="0"/>
                </a:lnTo>
                <a:lnTo>
                  <a:pt x="1136219" y="4593"/>
                </a:lnTo>
                <a:lnTo>
                  <a:pt x="1154826" y="17129"/>
                </a:lnTo>
                <a:lnTo>
                  <a:pt x="1167362" y="35736"/>
                </a:lnTo>
                <a:lnTo>
                  <a:pt x="1171955" y="58547"/>
                </a:lnTo>
                <a:lnTo>
                  <a:pt x="1171955" y="526669"/>
                </a:lnTo>
                <a:lnTo>
                  <a:pt x="1167362" y="549479"/>
                </a:lnTo>
                <a:lnTo>
                  <a:pt x="1154826" y="568086"/>
                </a:lnTo>
                <a:lnTo>
                  <a:pt x="1136219" y="580622"/>
                </a:lnTo>
                <a:lnTo>
                  <a:pt x="1113408" y="585216"/>
                </a:lnTo>
                <a:lnTo>
                  <a:pt x="58546" y="585216"/>
                </a:lnTo>
                <a:lnTo>
                  <a:pt x="35736" y="580622"/>
                </a:lnTo>
                <a:lnTo>
                  <a:pt x="17129" y="568086"/>
                </a:lnTo>
                <a:lnTo>
                  <a:pt x="4593" y="549479"/>
                </a:lnTo>
                <a:lnTo>
                  <a:pt x="0" y="526669"/>
                </a:lnTo>
                <a:lnTo>
                  <a:pt x="0" y="58547"/>
                </a:lnTo>
                <a:close/>
              </a:path>
            </a:pathLst>
          </a:custGeom>
          <a:ln w="12192">
            <a:solidFill>
              <a:srgbClr val="FFFFFF"/>
            </a:solidFill>
          </a:ln>
        </p:spPr>
        <p:txBody>
          <a:bodyPr wrap="square" lIns="0" tIns="0" rIns="0" bIns="0" rtlCol="0"/>
          <a:lstStyle/>
          <a:p>
            <a:endParaRPr/>
          </a:p>
        </p:txBody>
      </p:sp>
      <p:sp>
        <p:nvSpPr>
          <p:cNvPr id="50" name="object 50"/>
          <p:cNvSpPr txBox="1"/>
          <p:nvPr/>
        </p:nvSpPr>
        <p:spPr>
          <a:xfrm>
            <a:off x="5151246" y="4058411"/>
            <a:ext cx="4826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成分残缺</a:t>
            </a:r>
          </a:p>
        </p:txBody>
      </p:sp>
      <p:sp>
        <p:nvSpPr>
          <p:cNvPr id="51" name="object 51"/>
          <p:cNvSpPr/>
          <p:nvPr/>
        </p:nvSpPr>
        <p:spPr>
          <a:xfrm>
            <a:off x="5978652" y="4131055"/>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52" name="object 52"/>
          <p:cNvSpPr/>
          <p:nvPr/>
        </p:nvSpPr>
        <p:spPr>
          <a:xfrm>
            <a:off x="6446520" y="3837432"/>
            <a:ext cx="1172210" cy="585470"/>
          </a:xfrm>
          <a:custGeom>
            <a:avLst/>
            <a:gdLst/>
            <a:ahLst/>
            <a:cxnLst/>
            <a:rect l="l" t="t" r="r" b="b"/>
            <a:pathLst>
              <a:path w="1172209" h="585470">
                <a:moveTo>
                  <a:pt x="1113408" y="0"/>
                </a:moveTo>
                <a:lnTo>
                  <a:pt x="58547" y="0"/>
                </a:lnTo>
                <a:lnTo>
                  <a:pt x="35736" y="4593"/>
                </a:lnTo>
                <a:lnTo>
                  <a:pt x="17129" y="17129"/>
                </a:lnTo>
                <a:lnTo>
                  <a:pt x="4593" y="35736"/>
                </a:lnTo>
                <a:lnTo>
                  <a:pt x="0" y="58547"/>
                </a:lnTo>
                <a:lnTo>
                  <a:pt x="0" y="526669"/>
                </a:lnTo>
                <a:lnTo>
                  <a:pt x="4593" y="549479"/>
                </a:lnTo>
                <a:lnTo>
                  <a:pt x="17129" y="568086"/>
                </a:lnTo>
                <a:lnTo>
                  <a:pt x="35736" y="580622"/>
                </a:lnTo>
                <a:lnTo>
                  <a:pt x="58547" y="585216"/>
                </a:lnTo>
                <a:lnTo>
                  <a:pt x="1113408" y="585216"/>
                </a:lnTo>
                <a:lnTo>
                  <a:pt x="1136219" y="580622"/>
                </a:lnTo>
                <a:lnTo>
                  <a:pt x="1154826" y="568086"/>
                </a:lnTo>
                <a:lnTo>
                  <a:pt x="1167362" y="549479"/>
                </a:lnTo>
                <a:lnTo>
                  <a:pt x="1171955" y="526669"/>
                </a:lnTo>
                <a:lnTo>
                  <a:pt x="1171955" y="58547"/>
                </a:lnTo>
                <a:lnTo>
                  <a:pt x="1167362" y="35736"/>
                </a:lnTo>
                <a:lnTo>
                  <a:pt x="1154826" y="17129"/>
                </a:lnTo>
                <a:lnTo>
                  <a:pt x="1136219" y="4593"/>
                </a:lnTo>
                <a:lnTo>
                  <a:pt x="1113408" y="0"/>
                </a:lnTo>
                <a:close/>
              </a:path>
            </a:pathLst>
          </a:custGeom>
          <a:solidFill>
            <a:srgbClr val="6FAC46"/>
          </a:solidFill>
        </p:spPr>
        <p:txBody>
          <a:bodyPr wrap="square" lIns="0" tIns="0" rIns="0" bIns="0" rtlCol="0"/>
          <a:lstStyle/>
          <a:p>
            <a:endParaRPr/>
          </a:p>
        </p:txBody>
      </p:sp>
      <p:sp>
        <p:nvSpPr>
          <p:cNvPr id="53" name="object 53"/>
          <p:cNvSpPr/>
          <p:nvPr/>
        </p:nvSpPr>
        <p:spPr>
          <a:xfrm>
            <a:off x="6446520" y="3837432"/>
            <a:ext cx="1172210" cy="585470"/>
          </a:xfrm>
          <a:custGeom>
            <a:avLst/>
            <a:gdLst/>
            <a:ahLst/>
            <a:cxnLst/>
            <a:rect l="l" t="t" r="r" b="b"/>
            <a:pathLst>
              <a:path w="1172209" h="585470">
                <a:moveTo>
                  <a:pt x="0" y="58547"/>
                </a:moveTo>
                <a:lnTo>
                  <a:pt x="4593" y="35736"/>
                </a:lnTo>
                <a:lnTo>
                  <a:pt x="17129" y="17129"/>
                </a:lnTo>
                <a:lnTo>
                  <a:pt x="35736" y="4593"/>
                </a:lnTo>
                <a:lnTo>
                  <a:pt x="58547" y="0"/>
                </a:lnTo>
                <a:lnTo>
                  <a:pt x="1113408" y="0"/>
                </a:lnTo>
                <a:lnTo>
                  <a:pt x="1136219" y="4593"/>
                </a:lnTo>
                <a:lnTo>
                  <a:pt x="1154826" y="17129"/>
                </a:lnTo>
                <a:lnTo>
                  <a:pt x="1167362" y="35736"/>
                </a:lnTo>
                <a:lnTo>
                  <a:pt x="1171955" y="58547"/>
                </a:lnTo>
                <a:lnTo>
                  <a:pt x="1171955" y="526669"/>
                </a:lnTo>
                <a:lnTo>
                  <a:pt x="1167362" y="549479"/>
                </a:lnTo>
                <a:lnTo>
                  <a:pt x="1154826" y="568086"/>
                </a:lnTo>
                <a:lnTo>
                  <a:pt x="1136219" y="580622"/>
                </a:lnTo>
                <a:lnTo>
                  <a:pt x="1113408" y="585216"/>
                </a:lnTo>
                <a:lnTo>
                  <a:pt x="58547" y="585216"/>
                </a:lnTo>
                <a:lnTo>
                  <a:pt x="35736" y="580622"/>
                </a:lnTo>
                <a:lnTo>
                  <a:pt x="17129" y="568086"/>
                </a:lnTo>
                <a:lnTo>
                  <a:pt x="4593" y="549479"/>
                </a:lnTo>
                <a:lnTo>
                  <a:pt x="0" y="526669"/>
                </a:lnTo>
                <a:lnTo>
                  <a:pt x="0" y="58547"/>
                </a:lnTo>
                <a:close/>
              </a:path>
            </a:pathLst>
          </a:custGeom>
          <a:ln w="12192">
            <a:solidFill>
              <a:srgbClr val="FFFFFF"/>
            </a:solidFill>
          </a:ln>
        </p:spPr>
        <p:txBody>
          <a:bodyPr wrap="square" lIns="0" tIns="0" rIns="0" bIns="0" rtlCol="0"/>
          <a:lstStyle/>
          <a:p>
            <a:endParaRPr/>
          </a:p>
        </p:txBody>
      </p:sp>
      <p:sp>
        <p:nvSpPr>
          <p:cNvPr id="54" name="object 54"/>
          <p:cNvSpPr txBox="1"/>
          <p:nvPr/>
        </p:nvSpPr>
        <p:spPr>
          <a:xfrm>
            <a:off x="6906259" y="4058411"/>
            <a:ext cx="254635"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缩句</a:t>
            </a:r>
          </a:p>
        </p:txBody>
      </p:sp>
      <p:sp>
        <p:nvSpPr>
          <p:cNvPr id="55" name="object 55"/>
          <p:cNvSpPr/>
          <p:nvPr/>
        </p:nvSpPr>
        <p:spPr>
          <a:xfrm>
            <a:off x="4337303" y="4804664"/>
            <a:ext cx="469265" cy="0"/>
          </a:xfrm>
          <a:custGeom>
            <a:avLst/>
            <a:gdLst/>
            <a:ahLst/>
            <a:cxnLst/>
            <a:rect l="l" t="t" r="r" b="b"/>
            <a:pathLst>
              <a:path w="469264">
                <a:moveTo>
                  <a:pt x="0" y="0"/>
                </a:moveTo>
                <a:lnTo>
                  <a:pt x="468757" y="0"/>
                </a:lnTo>
              </a:path>
            </a:pathLst>
          </a:custGeom>
          <a:ln w="12192">
            <a:solidFill>
              <a:srgbClr val="4471C4"/>
            </a:solidFill>
          </a:ln>
        </p:spPr>
        <p:txBody>
          <a:bodyPr wrap="square" lIns="0" tIns="0" rIns="0" bIns="0" rtlCol="0"/>
          <a:lstStyle/>
          <a:p>
            <a:endParaRPr/>
          </a:p>
        </p:txBody>
      </p:sp>
      <p:sp>
        <p:nvSpPr>
          <p:cNvPr id="56" name="object 56"/>
          <p:cNvSpPr/>
          <p:nvPr/>
        </p:nvSpPr>
        <p:spPr>
          <a:xfrm>
            <a:off x="4806696" y="4511040"/>
            <a:ext cx="1172210" cy="586740"/>
          </a:xfrm>
          <a:custGeom>
            <a:avLst/>
            <a:gdLst/>
            <a:ahLst/>
            <a:cxnLst/>
            <a:rect l="l" t="t" r="r" b="b"/>
            <a:pathLst>
              <a:path w="1172210" h="586739">
                <a:moveTo>
                  <a:pt x="1113281" y="0"/>
                </a:moveTo>
                <a:lnTo>
                  <a:pt x="58674" y="0"/>
                </a:lnTo>
                <a:lnTo>
                  <a:pt x="35843" y="4613"/>
                </a:lnTo>
                <a:lnTo>
                  <a:pt x="17192" y="17192"/>
                </a:lnTo>
                <a:lnTo>
                  <a:pt x="4613" y="35843"/>
                </a:lnTo>
                <a:lnTo>
                  <a:pt x="0" y="58674"/>
                </a:lnTo>
                <a:lnTo>
                  <a:pt x="0" y="528066"/>
                </a:lnTo>
                <a:lnTo>
                  <a:pt x="4613" y="550896"/>
                </a:lnTo>
                <a:lnTo>
                  <a:pt x="17192" y="569547"/>
                </a:lnTo>
                <a:lnTo>
                  <a:pt x="35843" y="582126"/>
                </a:lnTo>
                <a:lnTo>
                  <a:pt x="58674" y="586740"/>
                </a:lnTo>
                <a:lnTo>
                  <a:pt x="1113281" y="586740"/>
                </a:lnTo>
                <a:lnTo>
                  <a:pt x="1136112" y="582126"/>
                </a:lnTo>
                <a:lnTo>
                  <a:pt x="1154763" y="569547"/>
                </a:lnTo>
                <a:lnTo>
                  <a:pt x="1167342" y="550896"/>
                </a:lnTo>
                <a:lnTo>
                  <a:pt x="1171955" y="528066"/>
                </a:lnTo>
                <a:lnTo>
                  <a:pt x="1171955" y="58674"/>
                </a:lnTo>
                <a:lnTo>
                  <a:pt x="1167342" y="35843"/>
                </a:lnTo>
                <a:lnTo>
                  <a:pt x="1154763" y="17192"/>
                </a:lnTo>
                <a:lnTo>
                  <a:pt x="1136112" y="4613"/>
                </a:lnTo>
                <a:lnTo>
                  <a:pt x="1113281" y="0"/>
                </a:lnTo>
                <a:close/>
              </a:path>
            </a:pathLst>
          </a:custGeom>
          <a:solidFill>
            <a:srgbClr val="4471C4"/>
          </a:solidFill>
        </p:spPr>
        <p:txBody>
          <a:bodyPr wrap="square" lIns="0" tIns="0" rIns="0" bIns="0" rtlCol="0"/>
          <a:lstStyle/>
          <a:p>
            <a:endParaRPr/>
          </a:p>
        </p:txBody>
      </p:sp>
      <p:sp>
        <p:nvSpPr>
          <p:cNvPr id="57" name="object 57"/>
          <p:cNvSpPr/>
          <p:nvPr/>
        </p:nvSpPr>
        <p:spPr>
          <a:xfrm>
            <a:off x="4806696" y="4511040"/>
            <a:ext cx="1172210" cy="586740"/>
          </a:xfrm>
          <a:custGeom>
            <a:avLst/>
            <a:gdLst/>
            <a:ahLst/>
            <a:cxnLst/>
            <a:rect l="l" t="t" r="r" b="b"/>
            <a:pathLst>
              <a:path w="1172210" h="586739">
                <a:moveTo>
                  <a:pt x="0" y="58674"/>
                </a:moveTo>
                <a:lnTo>
                  <a:pt x="4613" y="35843"/>
                </a:lnTo>
                <a:lnTo>
                  <a:pt x="17192" y="17192"/>
                </a:lnTo>
                <a:lnTo>
                  <a:pt x="35843" y="4613"/>
                </a:lnTo>
                <a:lnTo>
                  <a:pt x="58674" y="0"/>
                </a:lnTo>
                <a:lnTo>
                  <a:pt x="1113281" y="0"/>
                </a:lnTo>
                <a:lnTo>
                  <a:pt x="1136112" y="4613"/>
                </a:lnTo>
                <a:lnTo>
                  <a:pt x="1154763" y="17192"/>
                </a:lnTo>
                <a:lnTo>
                  <a:pt x="1167342" y="35843"/>
                </a:lnTo>
                <a:lnTo>
                  <a:pt x="1171955" y="58674"/>
                </a:lnTo>
                <a:lnTo>
                  <a:pt x="1171955" y="528066"/>
                </a:lnTo>
                <a:lnTo>
                  <a:pt x="1167342" y="550896"/>
                </a:lnTo>
                <a:lnTo>
                  <a:pt x="1154763" y="569547"/>
                </a:lnTo>
                <a:lnTo>
                  <a:pt x="1136112" y="582126"/>
                </a:lnTo>
                <a:lnTo>
                  <a:pt x="1113281" y="586740"/>
                </a:lnTo>
                <a:lnTo>
                  <a:pt x="58674" y="586740"/>
                </a:lnTo>
                <a:lnTo>
                  <a:pt x="35843" y="582126"/>
                </a:lnTo>
                <a:lnTo>
                  <a:pt x="17192" y="569547"/>
                </a:lnTo>
                <a:lnTo>
                  <a:pt x="4613" y="550896"/>
                </a:lnTo>
                <a:lnTo>
                  <a:pt x="0" y="528066"/>
                </a:lnTo>
                <a:lnTo>
                  <a:pt x="0" y="58674"/>
                </a:lnTo>
                <a:close/>
              </a:path>
            </a:pathLst>
          </a:custGeom>
          <a:ln w="12192">
            <a:solidFill>
              <a:srgbClr val="FFFFFF"/>
            </a:solidFill>
          </a:ln>
        </p:spPr>
        <p:txBody>
          <a:bodyPr wrap="square" lIns="0" tIns="0" rIns="0" bIns="0" rtlCol="0"/>
          <a:lstStyle/>
          <a:p>
            <a:endParaRPr/>
          </a:p>
        </p:txBody>
      </p:sp>
      <p:sp>
        <p:nvSpPr>
          <p:cNvPr id="58" name="object 58"/>
          <p:cNvSpPr txBox="1"/>
          <p:nvPr/>
        </p:nvSpPr>
        <p:spPr>
          <a:xfrm>
            <a:off x="5151246" y="4732273"/>
            <a:ext cx="4826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搭配不当</a:t>
            </a:r>
          </a:p>
        </p:txBody>
      </p:sp>
      <p:sp>
        <p:nvSpPr>
          <p:cNvPr id="59" name="object 59"/>
          <p:cNvSpPr/>
          <p:nvPr/>
        </p:nvSpPr>
        <p:spPr>
          <a:xfrm>
            <a:off x="5978652" y="4804664"/>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60" name="object 60"/>
          <p:cNvSpPr/>
          <p:nvPr/>
        </p:nvSpPr>
        <p:spPr>
          <a:xfrm>
            <a:off x="6446520" y="4511040"/>
            <a:ext cx="1172210" cy="586740"/>
          </a:xfrm>
          <a:custGeom>
            <a:avLst/>
            <a:gdLst/>
            <a:ahLst/>
            <a:cxnLst/>
            <a:rect l="l" t="t" r="r" b="b"/>
            <a:pathLst>
              <a:path w="1172209" h="586739">
                <a:moveTo>
                  <a:pt x="1113281" y="0"/>
                </a:moveTo>
                <a:lnTo>
                  <a:pt x="58674" y="0"/>
                </a:lnTo>
                <a:lnTo>
                  <a:pt x="35843" y="4613"/>
                </a:lnTo>
                <a:lnTo>
                  <a:pt x="17192" y="17192"/>
                </a:lnTo>
                <a:lnTo>
                  <a:pt x="4613" y="35843"/>
                </a:lnTo>
                <a:lnTo>
                  <a:pt x="0" y="58674"/>
                </a:lnTo>
                <a:lnTo>
                  <a:pt x="0" y="528066"/>
                </a:lnTo>
                <a:lnTo>
                  <a:pt x="4613" y="550896"/>
                </a:lnTo>
                <a:lnTo>
                  <a:pt x="17192" y="569547"/>
                </a:lnTo>
                <a:lnTo>
                  <a:pt x="35843" y="582126"/>
                </a:lnTo>
                <a:lnTo>
                  <a:pt x="58674" y="586740"/>
                </a:lnTo>
                <a:lnTo>
                  <a:pt x="1113281" y="586740"/>
                </a:lnTo>
                <a:lnTo>
                  <a:pt x="1136112" y="582126"/>
                </a:lnTo>
                <a:lnTo>
                  <a:pt x="1154763" y="569547"/>
                </a:lnTo>
                <a:lnTo>
                  <a:pt x="1167342" y="550896"/>
                </a:lnTo>
                <a:lnTo>
                  <a:pt x="1171955" y="528066"/>
                </a:lnTo>
                <a:lnTo>
                  <a:pt x="1171955" y="58674"/>
                </a:lnTo>
                <a:lnTo>
                  <a:pt x="1167342" y="35843"/>
                </a:lnTo>
                <a:lnTo>
                  <a:pt x="1154763" y="17192"/>
                </a:lnTo>
                <a:lnTo>
                  <a:pt x="1136112" y="4613"/>
                </a:lnTo>
                <a:lnTo>
                  <a:pt x="1113281" y="0"/>
                </a:lnTo>
                <a:close/>
              </a:path>
            </a:pathLst>
          </a:custGeom>
          <a:solidFill>
            <a:srgbClr val="6FAC46"/>
          </a:solidFill>
        </p:spPr>
        <p:txBody>
          <a:bodyPr wrap="square" lIns="0" tIns="0" rIns="0" bIns="0" rtlCol="0"/>
          <a:lstStyle/>
          <a:p>
            <a:endParaRPr/>
          </a:p>
        </p:txBody>
      </p:sp>
      <p:sp>
        <p:nvSpPr>
          <p:cNvPr id="61" name="object 61"/>
          <p:cNvSpPr/>
          <p:nvPr/>
        </p:nvSpPr>
        <p:spPr>
          <a:xfrm>
            <a:off x="6446520" y="4511040"/>
            <a:ext cx="1172210" cy="586740"/>
          </a:xfrm>
          <a:custGeom>
            <a:avLst/>
            <a:gdLst/>
            <a:ahLst/>
            <a:cxnLst/>
            <a:rect l="l" t="t" r="r" b="b"/>
            <a:pathLst>
              <a:path w="1172209" h="586739">
                <a:moveTo>
                  <a:pt x="0" y="58674"/>
                </a:moveTo>
                <a:lnTo>
                  <a:pt x="4613" y="35843"/>
                </a:lnTo>
                <a:lnTo>
                  <a:pt x="17192" y="17192"/>
                </a:lnTo>
                <a:lnTo>
                  <a:pt x="35843" y="4613"/>
                </a:lnTo>
                <a:lnTo>
                  <a:pt x="58674" y="0"/>
                </a:lnTo>
                <a:lnTo>
                  <a:pt x="1113281" y="0"/>
                </a:lnTo>
                <a:lnTo>
                  <a:pt x="1136112" y="4613"/>
                </a:lnTo>
                <a:lnTo>
                  <a:pt x="1154763" y="17192"/>
                </a:lnTo>
                <a:lnTo>
                  <a:pt x="1167342" y="35843"/>
                </a:lnTo>
                <a:lnTo>
                  <a:pt x="1171955" y="58674"/>
                </a:lnTo>
                <a:lnTo>
                  <a:pt x="1171955" y="528066"/>
                </a:lnTo>
                <a:lnTo>
                  <a:pt x="1167342" y="550896"/>
                </a:lnTo>
                <a:lnTo>
                  <a:pt x="1154763" y="569547"/>
                </a:lnTo>
                <a:lnTo>
                  <a:pt x="1136112" y="582126"/>
                </a:lnTo>
                <a:lnTo>
                  <a:pt x="1113281" y="586740"/>
                </a:lnTo>
                <a:lnTo>
                  <a:pt x="58674" y="586740"/>
                </a:lnTo>
                <a:lnTo>
                  <a:pt x="35843" y="582126"/>
                </a:lnTo>
                <a:lnTo>
                  <a:pt x="17192" y="569547"/>
                </a:lnTo>
                <a:lnTo>
                  <a:pt x="4613" y="550896"/>
                </a:lnTo>
                <a:lnTo>
                  <a:pt x="0" y="528066"/>
                </a:lnTo>
                <a:lnTo>
                  <a:pt x="0" y="58674"/>
                </a:lnTo>
                <a:close/>
              </a:path>
            </a:pathLst>
          </a:custGeom>
          <a:ln w="12192">
            <a:solidFill>
              <a:srgbClr val="FFFFFF"/>
            </a:solidFill>
          </a:ln>
        </p:spPr>
        <p:txBody>
          <a:bodyPr wrap="square" lIns="0" tIns="0" rIns="0" bIns="0" rtlCol="0"/>
          <a:lstStyle/>
          <a:p>
            <a:endParaRPr/>
          </a:p>
        </p:txBody>
      </p:sp>
      <p:sp>
        <p:nvSpPr>
          <p:cNvPr id="62" name="object 62"/>
          <p:cNvSpPr txBox="1"/>
          <p:nvPr/>
        </p:nvSpPr>
        <p:spPr>
          <a:xfrm>
            <a:off x="6906259" y="4732273"/>
            <a:ext cx="254635"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缩句</a:t>
            </a:r>
          </a:p>
        </p:txBody>
      </p:sp>
      <p:sp>
        <p:nvSpPr>
          <p:cNvPr id="63" name="object 63"/>
          <p:cNvSpPr/>
          <p:nvPr/>
        </p:nvSpPr>
        <p:spPr>
          <a:xfrm>
            <a:off x="4337684" y="4804283"/>
            <a:ext cx="468630" cy="673735"/>
          </a:xfrm>
          <a:custGeom>
            <a:avLst/>
            <a:gdLst/>
            <a:ahLst/>
            <a:cxnLst/>
            <a:rect l="l" t="t" r="r" b="b"/>
            <a:pathLst>
              <a:path w="468629" h="673735">
                <a:moveTo>
                  <a:pt x="0" y="0"/>
                </a:moveTo>
                <a:lnTo>
                  <a:pt x="468629" y="673735"/>
                </a:lnTo>
              </a:path>
            </a:pathLst>
          </a:custGeom>
          <a:ln w="12700">
            <a:solidFill>
              <a:srgbClr val="4471C4"/>
            </a:solidFill>
          </a:ln>
        </p:spPr>
        <p:txBody>
          <a:bodyPr wrap="square" lIns="0" tIns="0" rIns="0" bIns="0" rtlCol="0"/>
          <a:lstStyle/>
          <a:p>
            <a:endParaRPr/>
          </a:p>
        </p:txBody>
      </p:sp>
      <p:sp>
        <p:nvSpPr>
          <p:cNvPr id="64" name="object 64"/>
          <p:cNvSpPr/>
          <p:nvPr/>
        </p:nvSpPr>
        <p:spPr>
          <a:xfrm>
            <a:off x="4806696" y="5184647"/>
            <a:ext cx="1172210" cy="586740"/>
          </a:xfrm>
          <a:custGeom>
            <a:avLst/>
            <a:gdLst/>
            <a:ahLst/>
            <a:cxnLst/>
            <a:rect l="l" t="t" r="r" b="b"/>
            <a:pathLst>
              <a:path w="1172210" h="586739">
                <a:moveTo>
                  <a:pt x="1113281" y="0"/>
                </a:moveTo>
                <a:lnTo>
                  <a:pt x="58674" y="0"/>
                </a:lnTo>
                <a:lnTo>
                  <a:pt x="35843" y="4613"/>
                </a:lnTo>
                <a:lnTo>
                  <a:pt x="17192" y="17192"/>
                </a:lnTo>
                <a:lnTo>
                  <a:pt x="4613" y="35843"/>
                </a:lnTo>
                <a:lnTo>
                  <a:pt x="0" y="58673"/>
                </a:lnTo>
                <a:lnTo>
                  <a:pt x="0" y="528065"/>
                </a:lnTo>
                <a:lnTo>
                  <a:pt x="4613" y="550906"/>
                </a:lnTo>
                <a:lnTo>
                  <a:pt x="17192" y="569556"/>
                </a:lnTo>
                <a:lnTo>
                  <a:pt x="35843" y="582129"/>
                </a:lnTo>
                <a:lnTo>
                  <a:pt x="58674" y="586739"/>
                </a:lnTo>
                <a:lnTo>
                  <a:pt x="1113281" y="586739"/>
                </a:lnTo>
                <a:lnTo>
                  <a:pt x="1136112" y="582129"/>
                </a:lnTo>
                <a:lnTo>
                  <a:pt x="1154763" y="569556"/>
                </a:lnTo>
                <a:lnTo>
                  <a:pt x="1167342" y="550906"/>
                </a:lnTo>
                <a:lnTo>
                  <a:pt x="1171955" y="528065"/>
                </a:lnTo>
                <a:lnTo>
                  <a:pt x="1171955" y="58673"/>
                </a:lnTo>
                <a:lnTo>
                  <a:pt x="1167342" y="35843"/>
                </a:lnTo>
                <a:lnTo>
                  <a:pt x="1154763" y="17192"/>
                </a:lnTo>
                <a:lnTo>
                  <a:pt x="1136112" y="4613"/>
                </a:lnTo>
                <a:lnTo>
                  <a:pt x="1113281" y="0"/>
                </a:lnTo>
                <a:close/>
              </a:path>
            </a:pathLst>
          </a:custGeom>
          <a:solidFill>
            <a:srgbClr val="4471C4"/>
          </a:solidFill>
        </p:spPr>
        <p:txBody>
          <a:bodyPr wrap="square" lIns="0" tIns="0" rIns="0" bIns="0" rtlCol="0"/>
          <a:lstStyle/>
          <a:p>
            <a:endParaRPr/>
          </a:p>
        </p:txBody>
      </p:sp>
      <p:sp>
        <p:nvSpPr>
          <p:cNvPr id="65" name="object 65"/>
          <p:cNvSpPr/>
          <p:nvPr/>
        </p:nvSpPr>
        <p:spPr>
          <a:xfrm>
            <a:off x="4806696" y="5184647"/>
            <a:ext cx="1172210" cy="586740"/>
          </a:xfrm>
          <a:custGeom>
            <a:avLst/>
            <a:gdLst/>
            <a:ahLst/>
            <a:cxnLst/>
            <a:rect l="l" t="t" r="r" b="b"/>
            <a:pathLst>
              <a:path w="1172210" h="586739">
                <a:moveTo>
                  <a:pt x="0" y="58673"/>
                </a:moveTo>
                <a:lnTo>
                  <a:pt x="4613" y="35843"/>
                </a:lnTo>
                <a:lnTo>
                  <a:pt x="17192" y="17192"/>
                </a:lnTo>
                <a:lnTo>
                  <a:pt x="35843" y="4613"/>
                </a:lnTo>
                <a:lnTo>
                  <a:pt x="58674" y="0"/>
                </a:lnTo>
                <a:lnTo>
                  <a:pt x="1113281" y="0"/>
                </a:lnTo>
                <a:lnTo>
                  <a:pt x="1136112" y="4613"/>
                </a:lnTo>
                <a:lnTo>
                  <a:pt x="1154763" y="17192"/>
                </a:lnTo>
                <a:lnTo>
                  <a:pt x="1167342" y="35843"/>
                </a:lnTo>
                <a:lnTo>
                  <a:pt x="1171955" y="58673"/>
                </a:lnTo>
                <a:lnTo>
                  <a:pt x="1171955" y="528065"/>
                </a:lnTo>
                <a:lnTo>
                  <a:pt x="1167342" y="550906"/>
                </a:lnTo>
                <a:lnTo>
                  <a:pt x="1154763" y="569556"/>
                </a:lnTo>
                <a:lnTo>
                  <a:pt x="1136112" y="582129"/>
                </a:lnTo>
                <a:lnTo>
                  <a:pt x="1113281" y="586739"/>
                </a:lnTo>
                <a:lnTo>
                  <a:pt x="58674" y="586739"/>
                </a:lnTo>
                <a:lnTo>
                  <a:pt x="35843" y="582129"/>
                </a:lnTo>
                <a:lnTo>
                  <a:pt x="17192" y="569556"/>
                </a:lnTo>
                <a:lnTo>
                  <a:pt x="4613" y="550906"/>
                </a:lnTo>
                <a:lnTo>
                  <a:pt x="0" y="528065"/>
                </a:lnTo>
                <a:lnTo>
                  <a:pt x="0" y="58673"/>
                </a:lnTo>
                <a:close/>
              </a:path>
            </a:pathLst>
          </a:custGeom>
          <a:ln w="12192">
            <a:solidFill>
              <a:srgbClr val="FFFFFF"/>
            </a:solidFill>
          </a:ln>
        </p:spPr>
        <p:txBody>
          <a:bodyPr wrap="square" lIns="0" tIns="0" rIns="0" bIns="0" rtlCol="0"/>
          <a:lstStyle/>
          <a:p>
            <a:endParaRPr/>
          </a:p>
        </p:txBody>
      </p:sp>
      <p:sp>
        <p:nvSpPr>
          <p:cNvPr id="66" name="object 66"/>
          <p:cNvSpPr txBox="1"/>
          <p:nvPr/>
        </p:nvSpPr>
        <p:spPr>
          <a:xfrm>
            <a:off x="5151246" y="5406516"/>
            <a:ext cx="4826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语序不当</a:t>
            </a:r>
          </a:p>
        </p:txBody>
      </p:sp>
      <p:sp>
        <p:nvSpPr>
          <p:cNvPr id="67" name="object 67"/>
          <p:cNvSpPr/>
          <p:nvPr/>
        </p:nvSpPr>
        <p:spPr>
          <a:xfrm>
            <a:off x="5978652" y="5478271"/>
            <a:ext cx="469265" cy="0"/>
          </a:xfrm>
          <a:custGeom>
            <a:avLst/>
            <a:gdLst/>
            <a:ahLst/>
            <a:cxnLst/>
            <a:rect l="l" t="t" r="r" b="b"/>
            <a:pathLst>
              <a:path w="469264">
                <a:moveTo>
                  <a:pt x="0" y="0"/>
                </a:moveTo>
                <a:lnTo>
                  <a:pt x="468757" y="0"/>
                </a:lnTo>
              </a:path>
            </a:pathLst>
          </a:custGeom>
          <a:ln w="12192">
            <a:solidFill>
              <a:srgbClr val="6FAC46"/>
            </a:solidFill>
          </a:ln>
        </p:spPr>
        <p:txBody>
          <a:bodyPr wrap="square" lIns="0" tIns="0" rIns="0" bIns="0" rtlCol="0"/>
          <a:lstStyle/>
          <a:p>
            <a:endParaRPr/>
          </a:p>
        </p:txBody>
      </p:sp>
      <p:sp>
        <p:nvSpPr>
          <p:cNvPr id="68" name="object 68"/>
          <p:cNvSpPr/>
          <p:nvPr/>
        </p:nvSpPr>
        <p:spPr>
          <a:xfrm>
            <a:off x="6446520" y="5184647"/>
            <a:ext cx="1172210" cy="586740"/>
          </a:xfrm>
          <a:custGeom>
            <a:avLst/>
            <a:gdLst/>
            <a:ahLst/>
            <a:cxnLst/>
            <a:rect l="l" t="t" r="r" b="b"/>
            <a:pathLst>
              <a:path w="1172209" h="586739">
                <a:moveTo>
                  <a:pt x="1113281" y="0"/>
                </a:moveTo>
                <a:lnTo>
                  <a:pt x="58674" y="0"/>
                </a:lnTo>
                <a:lnTo>
                  <a:pt x="35843" y="4613"/>
                </a:lnTo>
                <a:lnTo>
                  <a:pt x="17192" y="17192"/>
                </a:lnTo>
                <a:lnTo>
                  <a:pt x="4613" y="35843"/>
                </a:lnTo>
                <a:lnTo>
                  <a:pt x="0" y="58673"/>
                </a:lnTo>
                <a:lnTo>
                  <a:pt x="0" y="528065"/>
                </a:lnTo>
                <a:lnTo>
                  <a:pt x="4613" y="550906"/>
                </a:lnTo>
                <a:lnTo>
                  <a:pt x="17192" y="569556"/>
                </a:lnTo>
                <a:lnTo>
                  <a:pt x="35843" y="582129"/>
                </a:lnTo>
                <a:lnTo>
                  <a:pt x="58674" y="586739"/>
                </a:lnTo>
                <a:lnTo>
                  <a:pt x="1113281" y="586739"/>
                </a:lnTo>
                <a:lnTo>
                  <a:pt x="1136112" y="582129"/>
                </a:lnTo>
                <a:lnTo>
                  <a:pt x="1154763" y="569556"/>
                </a:lnTo>
                <a:lnTo>
                  <a:pt x="1167342" y="550906"/>
                </a:lnTo>
                <a:lnTo>
                  <a:pt x="1171955" y="528065"/>
                </a:lnTo>
                <a:lnTo>
                  <a:pt x="1171955" y="58673"/>
                </a:lnTo>
                <a:lnTo>
                  <a:pt x="1167342" y="35843"/>
                </a:lnTo>
                <a:lnTo>
                  <a:pt x="1154763" y="17192"/>
                </a:lnTo>
                <a:lnTo>
                  <a:pt x="1136112" y="4613"/>
                </a:lnTo>
                <a:lnTo>
                  <a:pt x="1113281" y="0"/>
                </a:lnTo>
                <a:close/>
              </a:path>
            </a:pathLst>
          </a:custGeom>
          <a:solidFill>
            <a:srgbClr val="6FAC46"/>
          </a:solidFill>
        </p:spPr>
        <p:txBody>
          <a:bodyPr wrap="square" lIns="0" tIns="0" rIns="0" bIns="0" rtlCol="0"/>
          <a:lstStyle/>
          <a:p>
            <a:endParaRPr/>
          </a:p>
        </p:txBody>
      </p:sp>
      <p:sp>
        <p:nvSpPr>
          <p:cNvPr id="69" name="object 69"/>
          <p:cNvSpPr/>
          <p:nvPr/>
        </p:nvSpPr>
        <p:spPr>
          <a:xfrm>
            <a:off x="6446520" y="5184647"/>
            <a:ext cx="1172210" cy="586740"/>
          </a:xfrm>
          <a:custGeom>
            <a:avLst/>
            <a:gdLst/>
            <a:ahLst/>
            <a:cxnLst/>
            <a:rect l="l" t="t" r="r" b="b"/>
            <a:pathLst>
              <a:path w="1172209" h="586739">
                <a:moveTo>
                  <a:pt x="0" y="58673"/>
                </a:moveTo>
                <a:lnTo>
                  <a:pt x="4613" y="35843"/>
                </a:lnTo>
                <a:lnTo>
                  <a:pt x="17192" y="17192"/>
                </a:lnTo>
                <a:lnTo>
                  <a:pt x="35843" y="4613"/>
                </a:lnTo>
                <a:lnTo>
                  <a:pt x="58674" y="0"/>
                </a:lnTo>
                <a:lnTo>
                  <a:pt x="1113281" y="0"/>
                </a:lnTo>
                <a:lnTo>
                  <a:pt x="1136112" y="4613"/>
                </a:lnTo>
                <a:lnTo>
                  <a:pt x="1154763" y="17192"/>
                </a:lnTo>
                <a:lnTo>
                  <a:pt x="1167342" y="35843"/>
                </a:lnTo>
                <a:lnTo>
                  <a:pt x="1171955" y="58673"/>
                </a:lnTo>
                <a:lnTo>
                  <a:pt x="1171955" y="528065"/>
                </a:lnTo>
                <a:lnTo>
                  <a:pt x="1167342" y="550906"/>
                </a:lnTo>
                <a:lnTo>
                  <a:pt x="1154763" y="569556"/>
                </a:lnTo>
                <a:lnTo>
                  <a:pt x="1136112" y="582129"/>
                </a:lnTo>
                <a:lnTo>
                  <a:pt x="1113281" y="586739"/>
                </a:lnTo>
                <a:lnTo>
                  <a:pt x="58674" y="586739"/>
                </a:lnTo>
                <a:lnTo>
                  <a:pt x="35843" y="582129"/>
                </a:lnTo>
                <a:lnTo>
                  <a:pt x="17192" y="569556"/>
                </a:lnTo>
                <a:lnTo>
                  <a:pt x="4613" y="550906"/>
                </a:lnTo>
                <a:lnTo>
                  <a:pt x="0" y="528065"/>
                </a:lnTo>
                <a:lnTo>
                  <a:pt x="0" y="58673"/>
                </a:lnTo>
                <a:close/>
              </a:path>
            </a:pathLst>
          </a:custGeom>
          <a:ln w="12192">
            <a:solidFill>
              <a:srgbClr val="FFFFFF"/>
            </a:solidFill>
          </a:ln>
        </p:spPr>
        <p:txBody>
          <a:bodyPr wrap="square" lIns="0" tIns="0" rIns="0" bIns="0" rtlCol="0"/>
          <a:lstStyle/>
          <a:p>
            <a:endParaRPr/>
          </a:p>
        </p:txBody>
      </p:sp>
      <p:sp>
        <p:nvSpPr>
          <p:cNvPr id="70" name="object 70"/>
          <p:cNvSpPr txBox="1"/>
          <p:nvPr/>
        </p:nvSpPr>
        <p:spPr>
          <a:xfrm>
            <a:off x="6964171" y="5406516"/>
            <a:ext cx="139700" cy="137160"/>
          </a:xfrm>
          <a:prstGeom prst="rect">
            <a:avLst/>
          </a:prstGeom>
        </p:spPr>
        <p:txBody>
          <a:bodyPr vert="horz" wrap="square" lIns="0" tIns="0" rIns="0" bIns="0" rtlCol="0">
            <a:spAutoFit/>
          </a:bodyPr>
          <a:lstStyle/>
          <a:p>
            <a:pPr marL="12700">
              <a:lnSpc>
                <a:spcPct val="100000"/>
              </a:lnSpc>
            </a:pPr>
            <a:r>
              <a:rPr sz="900">
                <a:solidFill>
                  <a:srgbClr val="FFFFFF"/>
                </a:solidFill>
                <a:latin typeface="微软雅黑" panose="020B0503020204020204" charset="-122"/>
                <a:cs typeface="微软雅黑" panose="020B0503020204020204" charset="-122"/>
              </a:rPr>
              <a:t>背</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053715" y="2337435"/>
            <a:ext cx="3583940" cy="1402080"/>
          </a:xfrm>
          <a:prstGeom prst="rect">
            <a:avLst/>
          </a:prstGeom>
        </p:spPr>
        <p:txBody>
          <a:bodyPr vert="horz" wrap="square" lIns="0" tIns="0" rIns="0" bIns="0" rtlCol="0">
            <a:spAutoFit/>
          </a:bodyPr>
          <a:lstStyle/>
          <a:p>
            <a:pPr algn="ctr">
              <a:lnSpc>
                <a:spcPct val="100000"/>
              </a:lnSpc>
            </a:pPr>
            <a:r>
              <a:rPr sz="4600" b="1" spc="-5">
                <a:latin typeface="微软雅黑" panose="020B0503020204020204" charset="-122"/>
                <a:ea typeface="微软雅黑" panose="020B0503020204020204" charset="-122"/>
                <a:cs typeface="微软雅黑" panose="020B0503020204020204" charset="-122"/>
              </a:rPr>
              <a:t>给病句看病</a:t>
            </a:r>
          </a:p>
          <a:p>
            <a:pPr algn="ctr">
              <a:lnSpc>
                <a:spcPct val="100000"/>
              </a:lnSpc>
            </a:pPr>
            <a:r>
              <a:rPr sz="4600" b="1" spc="-5">
                <a:latin typeface="微软雅黑" panose="020B0503020204020204" charset="-122"/>
                <a:ea typeface="微软雅黑" panose="020B0503020204020204" charset="-122"/>
                <a:cs typeface="微软雅黑" panose="020B0503020204020204" charset="-122"/>
              </a:rPr>
              <a:t>外伤 or 内伤</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7998"/>
          </a:xfrm>
          <a:prstGeom prst="rect">
            <a:avLst/>
          </a:prstGeom>
          <a:blipFill>
            <a:blip r:embed="rId2"/>
            <a:stretch>
              <a:fillRect/>
            </a:stretch>
          </a:blipFill>
        </p:spPr>
        <p:txBody>
          <a:bodyPr wrap="square" lIns="0" tIns="0" rIns="0" bIns="0" rtlCol="0"/>
          <a:lstStyle/>
          <a:p>
            <a:endParaRPr/>
          </a:p>
        </p:txBody>
      </p:sp>
      <p:sp>
        <p:nvSpPr>
          <p:cNvPr id="4" name="object 4"/>
          <p:cNvSpPr/>
          <p:nvPr/>
        </p:nvSpPr>
        <p:spPr>
          <a:xfrm>
            <a:off x="190500" y="89915"/>
            <a:ext cx="2150364" cy="528827"/>
          </a:xfrm>
          <a:prstGeom prst="rect">
            <a:avLst/>
          </a:prstGeom>
          <a:blipFill>
            <a:blip r:embed="rId3"/>
            <a:stretch>
              <a:fillRect/>
            </a:stretch>
          </a:blipFill>
        </p:spPr>
        <p:txBody>
          <a:bodyPr wrap="square" lIns="0" tIns="0" rIns="0" bIns="0" rtlCol="0"/>
          <a:lstStyle/>
          <a:p>
            <a:endParaRPr/>
          </a:p>
        </p:txBody>
      </p:sp>
      <p:sp>
        <p:nvSpPr>
          <p:cNvPr id="5" name="object 5"/>
          <p:cNvSpPr/>
          <p:nvPr/>
        </p:nvSpPr>
        <p:spPr>
          <a:xfrm>
            <a:off x="1207008" y="1322832"/>
            <a:ext cx="6611620" cy="3931920"/>
          </a:xfrm>
          <a:custGeom>
            <a:avLst/>
            <a:gdLst/>
            <a:ahLst/>
            <a:cxnLst/>
            <a:rect l="l" t="t" r="r" b="b"/>
            <a:pathLst>
              <a:path w="6611620" h="3931920">
                <a:moveTo>
                  <a:pt x="0" y="3931920"/>
                </a:moveTo>
                <a:lnTo>
                  <a:pt x="6611111" y="3931920"/>
                </a:lnTo>
                <a:lnTo>
                  <a:pt x="6611111" y="0"/>
                </a:lnTo>
                <a:lnTo>
                  <a:pt x="0" y="0"/>
                </a:lnTo>
                <a:lnTo>
                  <a:pt x="0" y="3931920"/>
                </a:lnTo>
                <a:close/>
              </a:path>
            </a:pathLst>
          </a:custGeom>
          <a:solidFill>
            <a:srgbClr val="FFFFFF"/>
          </a:solidFill>
        </p:spPr>
        <p:txBody>
          <a:bodyPr wrap="square" lIns="0" tIns="0" rIns="0" bIns="0" rtlCol="0"/>
          <a:lstStyle/>
          <a:p>
            <a:endParaRPr/>
          </a:p>
        </p:txBody>
      </p:sp>
      <p:sp>
        <p:nvSpPr>
          <p:cNvPr id="6" name="object 6"/>
          <p:cNvSpPr/>
          <p:nvPr/>
        </p:nvSpPr>
        <p:spPr>
          <a:xfrm>
            <a:off x="7379207" y="4223003"/>
            <a:ext cx="299085" cy="0"/>
          </a:xfrm>
          <a:custGeom>
            <a:avLst/>
            <a:gdLst/>
            <a:ahLst/>
            <a:cxnLst/>
            <a:rect l="l" t="t" r="r" b="b"/>
            <a:pathLst>
              <a:path w="299084">
                <a:moveTo>
                  <a:pt x="0" y="0"/>
                </a:moveTo>
                <a:lnTo>
                  <a:pt x="298703" y="0"/>
                </a:lnTo>
              </a:path>
            </a:pathLst>
          </a:custGeom>
          <a:ln w="9144">
            <a:solidFill>
              <a:srgbClr val="D9D9D9"/>
            </a:solidFill>
          </a:ln>
        </p:spPr>
        <p:txBody>
          <a:bodyPr wrap="square" lIns="0" tIns="0" rIns="0" bIns="0" rtlCol="0"/>
          <a:lstStyle/>
          <a:p>
            <a:endParaRPr/>
          </a:p>
        </p:txBody>
      </p:sp>
      <p:sp>
        <p:nvSpPr>
          <p:cNvPr id="7" name="object 7"/>
          <p:cNvSpPr/>
          <p:nvPr/>
        </p:nvSpPr>
        <p:spPr>
          <a:xfrm>
            <a:off x="7031735" y="4223003"/>
            <a:ext cx="74930" cy="0"/>
          </a:xfrm>
          <a:custGeom>
            <a:avLst/>
            <a:gdLst/>
            <a:ahLst/>
            <a:cxnLst/>
            <a:rect l="l" t="t" r="r" b="b"/>
            <a:pathLst>
              <a:path w="74929">
                <a:moveTo>
                  <a:pt x="0" y="0"/>
                </a:moveTo>
                <a:lnTo>
                  <a:pt x="74675" y="0"/>
                </a:lnTo>
              </a:path>
            </a:pathLst>
          </a:custGeom>
          <a:ln w="9144">
            <a:solidFill>
              <a:srgbClr val="D9D9D9"/>
            </a:solidFill>
          </a:ln>
        </p:spPr>
        <p:txBody>
          <a:bodyPr wrap="square" lIns="0" tIns="0" rIns="0" bIns="0" rtlCol="0"/>
          <a:lstStyle/>
          <a:p>
            <a:endParaRPr/>
          </a:p>
        </p:txBody>
      </p:sp>
      <p:sp>
        <p:nvSpPr>
          <p:cNvPr id="8" name="object 8"/>
          <p:cNvSpPr/>
          <p:nvPr/>
        </p:nvSpPr>
        <p:spPr>
          <a:xfrm>
            <a:off x="6161532" y="4223003"/>
            <a:ext cx="597535" cy="0"/>
          </a:xfrm>
          <a:custGeom>
            <a:avLst/>
            <a:gdLst/>
            <a:ahLst/>
            <a:cxnLst/>
            <a:rect l="l" t="t" r="r" b="b"/>
            <a:pathLst>
              <a:path w="597534">
                <a:moveTo>
                  <a:pt x="0" y="0"/>
                </a:moveTo>
                <a:lnTo>
                  <a:pt x="597408" y="0"/>
                </a:lnTo>
              </a:path>
            </a:pathLst>
          </a:custGeom>
          <a:ln w="9144">
            <a:solidFill>
              <a:srgbClr val="D9D9D9"/>
            </a:solidFill>
          </a:ln>
        </p:spPr>
        <p:txBody>
          <a:bodyPr wrap="square" lIns="0" tIns="0" rIns="0" bIns="0" rtlCol="0"/>
          <a:lstStyle/>
          <a:p>
            <a:endParaRPr/>
          </a:p>
        </p:txBody>
      </p:sp>
      <p:sp>
        <p:nvSpPr>
          <p:cNvPr id="9" name="object 9"/>
          <p:cNvSpPr/>
          <p:nvPr/>
        </p:nvSpPr>
        <p:spPr>
          <a:xfrm>
            <a:off x="5815584" y="4223003"/>
            <a:ext cx="73660" cy="0"/>
          </a:xfrm>
          <a:custGeom>
            <a:avLst/>
            <a:gdLst/>
            <a:ahLst/>
            <a:cxnLst/>
            <a:rect l="l" t="t" r="r" b="b"/>
            <a:pathLst>
              <a:path w="73660">
                <a:moveTo>
                  <a:pt x="0" y="0"/>
                </a:moveTo>
                <a:lnTo>
                  <a:pt x="73151" y="0"/>
                </a:lnTo>
              </a:path>
            </a:pathLst>
          </a:custGeom>
          <a:ln w="9144">
            <a:solidFill>
              <a:srgbClr val="D9D9D9"/>
            </a:solidFill>
          </a:ln>
        </p:spPr>
        <p:txBody>
          <a:bodyPr wrap="square" lIns="0" tIns="0" rIns="0" bIns="0" rtlCol="0"/>
          <a:lstStyle/>
          <a:p>
            <a:endParaRPr/>
          </a:p>
        </p:txBody>
      </p:sp>
      <p:sp>
        <p:nvSpPr>
          <p:cNvPr id="10" name="object 10"/>
          <p:cNvSpPr/>
          <p:nvPr/>
        </p:nvSpPr>
        <p:spPr>
          <a:xfrm>
            <a:off x="4945379" y="4223003"/>
            <a:ext cx="597535" cy="0"/>
          </a:xfrm>
          <a:custGeom>
            <a:avLst/>
            <a:gdLst/>
            <a:ahLst/>
            <a:cxnLst/>
            <a:rect l="l" t="t" r="r" b="b"/>
            <a:pathLst>
              <a:path w="597535">
                <a:moveTo>
                  <a:pt x="0" y="0"/>
                </a:moveTo>
                <a:lnTo>
                  <a:pt x="597408" y="0"/>
                </a:lnTo>
              </a:path>
            </a:pathLst>
          </a:custGeom>
          <a:ln w="9144">
            <a:solidFill>
              <a:srgbClr val="D9D9D9"/>
            </a:solidFill>
          </a:ln>
        </p:spPr>
        <p:txBody>
          <a:bodyPr wrap="square" lIns="0" tIns="0" rIns="0" bIns="0" rtlCol="0"/>
          <a:lstStyle/>
          <a:p>
            <a:endParaRPr/>
          </a:p>
        </p:txBody>
      </p:sp>
      <p:sp>
        <p:nvSpPr>
          <p:cNvPr id="11" name="object 11"/>
          <p:cNvSpPr/>
          <p:nvPr/>
        </p:nvSpPr>
        <p:spPr>
          <a:xfrm>
            <a:off x="4597908" y="4223003"/>
            <a:ext cx="74930" cy="0"/>
          </a:xfrm>
          <a:custGeom>
            <a:avLst/>
            <a:gdLst/>
            <a:ahLst/>
            <a:cxnLst/>
            <a:rect l="l" t="t" r="r" b="b"/>
            <a:pathLst>
              <a:path w="74929">
                <a:moveTo>
                  <a:pt x="0" y="0"/>
                </a:moveTo>
                <a:lnTo>
                  <a:pt x="74675" y="0"/>
                </a:lnTo>
              </a:path>
            </a:pathLst>
          </a:custGeom>
          <a:ln w="9144">
            <a:solidFill>
              <a:srgbClr val="D9D9D9"/>
            </a:solidFill>
          </a:ln>
        </p:spPr>
        <p:txBody>
          <a:bodyPr wrap="square" lIns="0" tIns="0" rIns="0" bIns="0" rtlCol="0"/>
          <a:lstStyle/>
          <a:p>
            <a:endParaRPr/>
          </a:p>
        </p:txBody>
      </p:sp>
      <p:sp>
        <p:nvSpPr>
          <p:cNvPr id="12" name="object 12"/>
          <p:cNvSpPr/>
          <p:nvPr/>
        </p:nvSpPr>
        <p:spPr>
          <a:xfrm>
            <a:off x="3727703" y="4223003"/>
            <a:ext cx="597535" cy="0"/>
          </a:xfrm>
          <a:custGeom>
            <a:avLst/>
            <a:gdLst/>
            <a:ahLst/>
            <a:cxnLst/>
            <a:rect l="l" t="t" r="r" b="b"/>
            <a:pathLst>
              <a:path w="597535">
                <a:moveTo>
                  <a:pt x="0" y="0"/>
                </a:moveTo>
                <a:lnTo>
                  <a:pt x="597408" y="0"/>
                </a:lnTo>
              </a:path>
            </a:pathLst>
          </a:custGeom>
          <a:ln w="9144">
            <a:solidFill>
              <a:srgbClr val="D9D9D9"/>
            </a:solidFill>
          </a:ln>
        </p:spPr>
        <p:txBody>
          <a:bodyPr wrap="square" lIns="0" tIns="0" rIns="0" bIns="0" rtlCol="0"/>
          <a:lstStyle/>
          <a:p>
            <a:endParaRPr/>
          </a:p>
        </p:txBody>
      </p:sp>
      <p:sp>
        <p:nvSpPr>
          <p:cNvPr id="13" name="object 13"/>
          <p:cNvSpPr/>
          <p:nvPr/>
        </p:nvSpPr>
        <p:spPr>
          <a:xfrm>
            <a:off x="3381755" y="4223003"/>
            <a:ext cx="73660" cy="0"/>
          </a:xfrm>
          <a:custGeom>
            <a:avLst/>
            <a:gdLst/>
            <a:ahLst/>
            <a:cxnLst/>
            <a:rect l="l" t="t" r="r" b="b"/>
            <a:pathLst>
              <a:path w="73660">
                <a:moveTo>
                  <a:pt x="0" y="0"/>
                </a:moveTo>
                <a:lnTo>
                  <a:pt x="73152" y="0"/>
                </a:lnTo>
              </a:path>
            </a:pathLst>
          </a:custGeom>
          <a:ln w="9144">
            <a:solidFill>
              <a:srgbClr val="D9D9D9"/>
            </a:solidFill>
          </a:ln>
        </p:spPr>
        <p:txBody>
          <a:bodyPr wrap="square" lIns="0" tIns="0" rIns="0" bIns="0" rtlCol="0"/>
          <a:lstStyle/>
          <a:p>
            <a:endParaRPr/>
          </a:p>
        </p:txBody>
      </p:sp>
      <p:sp>
        <p:nvSpPr>
          <p:cNvPr id="14" name="object 14"/>
          <p:cNvSpPr/>
          <p:nvPr/>
        </p:nvSpPr>
        <p:spPr>
          <a:xfrm>
            <a:off x="2511551" y="4223003"/>
            <a:ext cx="597535" cy="0"/>
          </a:xfrm>
          <a:custGeom>
            <a:avLst/>
            <a:gdLst/>
            <a:ahLst/>
            <a:cxnLst/>
            <a:rect l="l" t="t" r="r" b="b"/>
            <a:pathLst>
              <a:path w="597535">
                <a:moveTo>
                  <a:pt x="0" y="0"/>
                </a:moveTo>
                <a:lnTo>
                  <a:pt x="597408" y="0"/>
                </a:lnTo>
              </a:path>
            </a:pathLst>
          </a:custGeom>
          <a:ln w="9144">
            <a:solidFill>
              <a:srgbClr val="D9D9D9"/>
            </a:solidFill>
          </a:ln>
        </p:spPr>
        <p:txBody>
          <a:bodyPr wrap="square" lIns="0" tIns="0" rIns="0" bIns="0" rtlCol="0"/>
          <a:lstStyle/>
          <a:p>
            <a:endParaRPr/>
          </a:p>
        </p:txBody>
      </p:sp>
      <p:sp>
        <p:nvSpPr>
          <p:cNvPr id="15" name="object 15"/>
          <p:cNvSpPr/>
          <p:nvPr/>
        </p:nvSpPr>
        <p:spPr>
          <a:xfrm>
            <a:off x="2164079" y="4223003"/>
            <a:ext cx="73660" cy="0"/>
          </a:xfrm>
          <a:custGeom>
            <a:avLst/>
            <a:gdLst/>
            <a:ahLst/>
            <a:cxnLst/>
            <a:rect l="l" t="t" r="r" b="b"/>
            <a:pathLst>
              <a:path w="73660">
                <a:moveTo>
                  <a:pt x="0" y="0"/>
                </a:moveTo>
                <a:lnTo>
                  <a:pt x="73151" y="0"/>
                </a:lnTo>
              </a:path>
            </a:pathLst>
          </a:custGeom>
          <a:ln w="9144">
            <a:solidFill>
              <a:srgbClr val="D9D9D9"/>
            </a:solidFill>
          </a:ln>
        </p:spPr>
        <p:txBody>
          <a:bodyPr wrap="square" lIns="0" tIns="0" rIns="0" bIns="0" rtlCol="0"/>
          <a:lstStyle/>
          <a:p>
            <a:endParaRPr/>
          </a:p>
        </p:txBody>
      </p:sp>
      <p:sp>
        <p:nvSpPr>
          <p:cNvPr id="16" name="object 16"/>
          <p:cNvSpPr/>
          <p:nvPr/>
        </p:nvSpPr>
        <p:spPr>
          <a:xfrm>
            <a:off x="1592580" y="4223003"/>
            <a:ext cx="299085" cy="0"/>
          </a:xfrm>
          <a:custGeom>
            <a:avLst/>
            <a:gdLst/>
            <a:ahLst/>
            <a:cxnLst/>
            <a:rect l="l" t="t" r="r" b="b"/>
            <a:pathLst>
              <a:path w="299085">
                <a:moveTo>
                  <a:pt x="0" y="0"/>
                </a:moveTo>
                <a:lnTo>
                  <a:pt x="298703" y="0"/>
                </a:lnTo>
              </a:path>
            </a:pathLst>
          </a:custGeom>
          <a:ln w="9144">
            <a:solidFill>
              <a:srgbClr val="D9D9D9"/>
            </a:solidFill>
          </a:ln>
        </p:spPr>
        <p:txBody>
          <a:bodyPr wrap="square" lIns="0" tIns="0" rIns="0" bIns="0" rtlCol="0"/>
          <a:lstStyle/>
          <a:p>
            <a:endParaRPr/>
          </a:p>
        </p:txBody>
      </p:sp>
      <p:sp>
        <p:nvSpPr>
          <p:cNvPr id="17" name="object 17"/>
          <p:cNvSpPr/>
          <p:nvPr/>
        </p:nvSpPr>
        <p:spPr>
          <a:xfrm>
            <a:off x="7379207" y="3832859"/>
            <a:ext cx="299085" cy="0"/>
          </a:xfrm>
          <a:custGeom>
            <a:avLst/>
            <a:gdLst/>
            <a:ahLst/>
            <a:cxnLst/>
            <a:rect l="l" t="t" r="r" b="b"/>
            <a:pathLst>
              <a:path w="299084">
                <a:moveTo>
                  <a:pt x="0" y="0"/>
                </a:moveTo>
                <a:lnTo>
                  <a:pt x="298703" y="0"/>
                </a:lnTo>
              </a:path>
            </a:pathLst>
          </a:custGeom>
          <a:ln w="9144">
            <a:solidFill>
              <a:srgbClr val="D9D9D9"/>
            </a:solidFill>
          </a:ln>
        </p:spPr>
        <p:txBody>
          <a:bodyPr wrap="square" lIns="0" tIns="0" rIns="0" bIns="0" rtlCol="0"/>
          <a:lstStyle/>
          <a:p>
            <a:endParaRPr/>
          </a:p>
        </p:txBody>
      </p:sp>
      <p:sp>
        <p:nvSpPr>
          <p:cNvPr id="18" name="object 18"/>
          <p:cNvSpPr/>
          <p:nvPr/>
        </p:nvSpPr>
        <p:spPr>
          <a:xfrm>
            <a:off x="7031735" y="3832859"/>
            <a:ext cx="74930" cy="0"/>
          </a:xfrm>
          <a:custGeom>
            <a:avLst/>
            <a:gdLst/>
            <a:ahLst/>
            <a:cxnLst/>
            <a:rect l="l" t="t" r="r" b="b"/>
            <a:pathLst>
              <a:path w="74929">
                <a:moveTo>
                  <a:pt x="0" y="0"/>
                </a:moveTo>
                <a:lnTo>
                  <a:pt x="74675" y="0"/>
                </a:lnTo>
              </a:path>
            </a:pathLst>
          </a:custGeom>
          <a:ln w="9144">
            <a:solidFill>
              <a:srgbClr val="D9D9D9"/>
            </a:solidFill>
          </a:ln>
        </p:spPr>
        <p:txBody>
          <a:bodyPr wrap="square" lIns="0" tIns="0" rIns="0" bIns="0" rtlCol="0"/>
          <a:lstStyle/>
          <a:p>
            <a:endParaRPr/>
          </a:p>
        </p:txBody>
      </p:sp>
      <p:sp>
        <p:nvSpPr>
          <p:cNvPr id="19" name="object 19"/>
          <p:cNvSpPr/>
          <p:nvPr/>
        </p:nvSpPr>
        <p:spPr>
          <a:xfrm>
            <a:off x="3727703" y="3832859"/>
            <a:ext cx="3031490" cy="0"/>
          </a:xfrm>
          <a:custGeom>
            <a:avLst/>
            <a:gdLst/>
            <a:ahLst/>
            <a:cxnLst/>
            <a:rect l="l" t="t" r="r" b="b"/>
            <a:pathLst>
              <a:path w="3031490">
                <a:moveTo>
                  <a:pt x="0" y="0"/>
                </a:moveTo>
                <a:lnTo>
                  <a:pt x="3031236" y="0"/>
                </a:lnTo>
              </a:path>
            </a:pathLst>
          </a:custGeom>
          <a:ln w="9144">
            <a:solidFill>
              <a:srgbClr val="D9D9D9"/>
            </a:solidFill>
          </a:ln>
        </p:spPr>
        <p:txBody>
          <a:bodyPr wrap="square" lIns="0" tIns="0" rIns="0" bIns="0" rtlCol="0"/>
          <a:lstStyle/>
          <a:p>
            <a:endParaRPr/>
          </a:p>
        </p:txBody>
      </p:sp>
      <p:sp>
        <p:nvSpPr>
          <p:cNvPr id="20" name="object 20"/>
          <p:cNvSpPr/>
          <p:nvPr/>
        </p:nvSpPr>
        <p:spPr>
          <a:xfrm>
            <a:off x="3381755" y="3832859"/>
            <a:ext cx="73660" cy="0"/>
          </a:xfrm>
          <a:custGeom>
            <a:avLst/>
            <a:gdLst/>
            <a:ahLst/>
            <a:cxnLst/>
            <a:rect l="l" t="t" r="r" b="b"/>
            <a:pathLst>
              <a:path w="73660">
                <a:moveTo>
                  <a:pt x="0" y="0"/>
                </a:moveTo>
                <a:lnTo>
                  <a:pt x="73152" y="0"/>
                </a:lnTo>
              </a:path>
            </a:pathLst>
          </a:custGeom>
          <a:ln w="9144">
            <a:solidFill>
              <a:srgbClr val="D9D9D9"/>
            </a:solidFill>
          </a:ln>
        </p:spPr>
        <p:txBody>
          <a:bodyPr wrap="square" lIns="0" tIns="0" rIns="0" bIns="0" rtlCol="0"/>
          <a:lstStyle/>
          <a:p>
            <a:endParaRPr/>
          </a:p>
        </p:txBody>
      </p:sp>
      <p:sp>
        <p:nvSpPr>
          <p:cNvPr id="21" name="object 21"/>
          <p:cNvSpPr/>
          <p:nvPr/>
        </p:nvSpPr>
        <p:spPr>
          <a:xfrm>
            <a:off x="2511551" y="3832859"/>
            <a:ext cx="597535" cy="0"/>
          </a:xfrm>
          <a:custGeom>
            <a:avLst/>
            <a:gdLst/>
            <a:ahLst/>
            <a:cxnLst/>
            <a:rect l="l" t="t" r="r" b="b"/>
            <a:pathLst>
              <a:path w="597535">
                <a:moveTo>
                  <a:pt x="0" y="0"/>
                </a:moveTo>
                <a:lnTo>
                  <a:pt x="597408" y="0"/>
                </a:lnTo>
              </a:path>
            </a:pathLst>
          </a:custGeom>
          <a:ln w="9144">
            <a:solidFill>
              <a:srgbClr val="D9D9D9"/>
            </a:solidFill>
          </a:ln>
        </p:spPr>
        <p:txBody>
          <a:bodyPr wrap="square" lIns="0" tIns="0" rIns="0" bIns="0" rtlCol="0"/>
          <a:lstStyle/>
          <a:p>
            <a:endParaRPr/>
          </a:p>
        </p:txBody>
      </p:sp>
      <p:sp>
        <p:nvSpPr>
          <p:cNvPr id="22" name="object 22"/>
          <p:cNvSpPr/>
          <p:nvPr/>
        </p:nvSpPr>
        <p:spPr>
          <a:xfrm>
            <a:off x="2164079" y="3832859"/>
            <a:ext cx="73660" cy="0"/>
          </a:xfrm>
          <a:custGeom>
            <a:avLst/>
            <a:gdLst/>
            <a:ahLst/>
            <a:cxnLst/>
            <a:rect l="l" t="t" r="r" b="b"/>
            <a:pathLst>
              <a:path w="73660">
                <a:moveTo>
                  <a:pt x="0" y="0"/>
                </a:moveTo>
                <a:lnTo>
                  <a:pt x="73151" y="0"/>
                </a:lnTo>
              </a:path>
            </a:pathLst>
          </a:custGeom>
          <a:ln w="9144">
            <a:solidFill>
              <a:srgbClr val="D9D9D9"/>
            </a:solidFill>
          </a:ln>
        </p:spPr>
        <p:txBody>
          <a:bodyPr wrap="square" lIns="0" tIns="0" rIns="0" bIns="0" rtlCol="0"/>
          <a:lstStyle/>
          <a:p>
            <a:endParaRPr/>
          </a:p>
        </p:txBody>
      </p:sp>
      <p:sp>
        <p:nvSpPr>
          <p:cNvPr id="23" name="object 23"/>
          <p:cNvSpPr/>
          <p:nvPr/>
        </p:nvSpPr>
        <p:spPr>
          <a:xfrm>
            <a:off x="1592580" y="3832859"/>
            <a:ext cx="299085" cy="0"/>
          </a:xfrm>
          <a:custGeom>
            <a:avLst/>
            <a:gdLst/>
            <a:ahLst/>
            <a:cxnLst/>
            <a:rect l="l" t="t" r="r" b="b"/>
            <a:pathLst>
              <a:path w="299085">
                <a:moveTo>
                  <a:pt x="0" y="0"/>
                </a:moveTo>
                <a:lnTo>
                  <a:pt x="298703" y="0"/>
                </a:lnTo>
              </a:path>
            </a:pathLst>
          </a:custGeom>
          <a:ln w="9144">
            <a:solidFill>
              <a:srgbClr val="D9D9D9"/>
            </a:solidFill>
          </a:ln>
        </p:spPr>
        <p:txBody>
          <a:bodyPr wrap="square" lIns="0" tIns="0" rIns="0" bIns="0" rtlCol="0"/>
          <a:lstStyle/>
          <a:p>
            <a:endParaRPr/>
          </a:p>
        </p:txBody>
      </p:sp>
      <p:sp>
        <p:nvSpPr>
          <p:cNvPr id="24" name="object 24"/>
          <p:cNvSpPr/>
          <p:nvPr/>
        </p:nvSpPr>
        <p:spPr>
          <a:xfrm>
            <a:off x="7379207" y="3442715"/>
            <a:ext cx="299085" cy="0"/>
          </a:xfrm>
          <a:custGeom>
            <a:avLst/>
            <a:gdLst/>
            <a:ahLst/>
            <a:cxnLst/>
            <a:rect l="l" t="t" r="r" b="b"/>
            <a:pathLst>
              <a:path w="299084">
                <a:moveTo>
                  <a:pt x="0" y="0"/>
                </a:moveTo>
                <a:lnTo>
                  <a:pt x="298703" y="0"/>
                </a:lnTo>
              </a:path>
            </a:pathLst>
          </a:custGeom>
          <a:ln w="9144">
            <a:solidFill>
              <a:srgbClr val="D9D9D9"/>
            </a:solidFill>
          </a:ln>
        </p:spPr>
        <p:txBody>
          <a:bodyPr wrap="square" lIns="0" tIns="0" rIns="0" bIns="0" rtlCol="0"/>
          <a:lstStyle/>
          <a:p>
            <a:endParaRPr/>
          </a:p>
        </p:txBody>
      </p:sp>
      <p:sp>
        <p:nvSpPr>
          <p:cNvPr id="25" name="object 25"/>
          <p:cNvSpPr/>
          <p:nvPr/>
        </p:nvSpPr>
        <p:spPr>
          <a:xfrm>
            <a:off x="2164079" y="3442715"/>
            <a:ext cx="4942840" cy="0"/>
          </a:xfrm>
          <a:custGeom>
            <a:avLst/>
            <a:gdLst/>
            <a:ahLst/>
            <a:cxnLst/>
            <a:rect l="l" t="t" r="r" b="b"/>
            <a:pathLst>
              <a:path w="4942840">
                <a:moveTo>
                  <a:pt x="0" y="0"/>
                </a:moveTo>
                <a:lnTo>
                  <a:pt x="4942332" y="0"/>
                </a:lnTo>
              </a:path>
            </a:pathLst>
          </a:custGeom>
          <a:ln w="9144">
            <a:solidFill>
              <a:srgbClr val="D9D9D9"/>
            </a:solidFill>
          </a:ln>
        </p:spPr>
        <p:txBody>
          <a:bodyPr wrap="square" lIns="0" tIns="0" rIns="0" bIns="0" rtlCol="0"/>
          <a:lstStyle/>
          <a:p>
            <a:endParaRPr/>
          </a:p>
        </p:txBody>
      </p:sp>
      <p:sp>
        <p:nvSpPr>
          <p:cNvPr id="26" name="object 26"/>
          <p:cNvSpPr/>
          <p:nvPr/>
        </p:nvSpPr>
        <p:spPr>
          <a:xfrm>
            <a:off x="1592580" y="3442715"/>
            <a:ext cx="299085" cy="0"/>
          </a:xfrm>
          <a:custGeom>
            <a:avLst/>
            <a:gdLst/>
            <a:ahLst/>
            <a:cxnLst/>
            <a:rect l="l" t="t" r="r" b="b"/>
            <a:pathLst>
              <a:path w="299085">
                <a:moveTo>
                  <a:pt x="0" y="0"/>
                </a:moveTo>
                <a:lnTo>
                  <a:pt x="298703" y="0"/>
                </a:lnTo>
              </a:path>
            </a:pathLst>
          </a:custGeom>
          <a:ln w="9144">
            <a:solidFill>
              <a:srgbClr val="D9D9D9"/>
            </a:solidFill>
          </a:ln>
        </p:spPr>
        <p:txBody>
          <a:bodyPr wrap="square" lIns="0" tIns="0" rIns="0" bIns="0" rtlCol="0"/>
          <a:lstStyle/>
          <a:p>
            <a:endParaRPr/>
          </a:p>
        </p:txBody>
      </p:sp>
      <p:sp>
        <p:nvSpPr>
          <p:cNvPr id="27" name="object 27"/>
          <p:cNvSpPr/>
          <p:nvPr/>
        </p:nvSpPr>
        <p:spPr>
          <a:xfrm>
            <a:off x="7379207" y="3052572"/>
            <a:ext cx="299085" cy="0"/>
          </a:xfrm>
          <a:custGeom>
            <a:avLst/>
            <a:gdLst/>
            <a:ahLst/>
            <a:cxnLst/>
            <a:rect l="l" t="t" r="r" b="b"/>
            <a:pathLst>
              <a:path w="299084">
                <a:moveTo>
                  <a:pt x="0" y="0"/>
                </a:moveTo>
                <a:lnTo>
                  <a:pt x="298703" y="0"/>
                </a:lnTo>
              </a:path>
            </a:pathLst>
          </a:custGeom>
          <a:ln w="9144">
            <a:solidFill>
              <a:srgbClr val="D9D9D9"/>
            </a:solidFill>
          </a:ln>
        </p:spPr>
        <p:txBody>
          <a:bodyPr wrap="square" lIns="0" tIns="0" rIns="0" bIns="0" rtlCol="0"/>
          <a:lstStyle/>
          <a:p>
            <a:endParaRPr/>
          </a:p>
        </p:txBody>
      </p:sp>
      <p:sp>
        <p:nvSpPr>
          <p:cNvPr id="28" name="object 28"/>
          <p:cNvSpPr/>
          <p:nvPr/>
        </p:nvSpPr>
        <p:spPr>
          <a:xfrm>
            <a:off x="2164079" y="3052572"/>
            <a:ext cx="4942840" cy="0"/>
          </a:xfrm>
          <a:custGeom>
            <a:avLst/>
            <a:gdLst/>
            <a:ahLst/>
            <a:cxnLst/>
            <a:rect l="l" t="t" r="r" b="b"/>
            <a:pathLst>
              <a:path w="4942840">
                <a:moveTo>
                  <a:pt x="0" y="0"/>
                </a:moveTo>
                <a:lnTo>
                  <a:pt x="4942332" y="0"/>
                </a:lnTo>
              </a:path>
            </a:pathLst>
          </a:custGeom>
          <a:ln w="9144">
            <a:solidFill>
              <a:srgbClr val="D9D9D9"/>
            </a:solidFill>
          </a:ln>
        </p:spPr>
        <p:txBody>
          <a:bodyPr wrap="square" lIns="0" tIns="0" rIns="0" bIns="0" rtlCol="0"/>
          <a:lstStyle/>
          <a:p>
            <a:endParaRPr/>
          </a:p>
        </p:txBody>
      </p:sp>
      <p:sp>
        <p:nvSpPr>
          <p:cNvPr id="29" name="object 29"/>
          <p:cNvSpPr/>
          <p:nvPr/>
        </p:nvSpPr>
        <p:spPr>
          <a:xfrm>
            <a:off x="1592580" y="3052572"/>
            <a:ext cx="299085" cy="0"/>
          </a:xfrm>
          <a:custGeom>
            <a:avLst/>
            <a:gdLst/>
            <a:ahLst/>
            <a:cxnLst/>
            <a:rect l="l" t="t" r="r" b="b"/>
            <a:pathLst>
              <a:path w="299085">
                <a:moveTo>
                  <a:pt x="0" y="0"/>
                </a:moveTo>
                <a:lnTo>
                  <a:pt x="298703" y="0"/>
                </a:lnTo>
              </a:path>
            </a:pathLst>
          </a:custGeom>
          <a:ln w="9144">
            <a:solidFill>
              <a:srgbClr val="D9D9D9"/>
            </a:solidFill>
          </a:ln>
        </p:spPr>
        <p:txBody>
          <a:bodyPr wrap="square" lIns="0" tIns="0" rIns="0" bIns="0" rtlCol="0"/>
          <a:lstStyle/>
          <a:p>
            <a:endParaRPr/>
          </a:p>
        </p:txBody>
      </p:sp>
      <p:sp>
        <p:nvSpPr>
          <p:cNvPr id="30" name="object 30"/>
          <p:cNvSpPr/>
          <p:nvPr/>
        </p:nvSpPr>
        <p:spPr>
          <a:xfrm>
            <a:off x="7379207" y="2662427"/>
            <a:ext cx="299085" cy="0"/>
          </a:xfrm>
          <a:custGeom>
            <a:avLst/>
            <a:gdLst/>
            <a:ahLst/>
            <a:cxnLst/>
            <a:rect l="l" t="t" r="r" b="b"/>
            <a:pathLst>
              <a:path w="299084">
                <a:moveTo>
                  <a:pt x="0" y="0"/>
                </a:moveTo>
                <a:lnTo>
                  <a:pt x="298703" y="0"/>
                </a:lnTo>
              </a:path>
            </a:pathLst>
          </a:custGeom>
          <a:ln w="9144">
            <a:solidFill>
              <a:srgbClr val="D9D9D9"/>
            </a:solidFill>
          </a:ln>
        </p:spPr>
        <p:txBody>
          <a:bodyPr wrap="square" lIns="0" tIns="0" rIns="0" bIns="0" rtlCol="0"/>
          <a:lstStyle/>
          <a:p>
            <a:endParaRPr/>
          </a:p>
        </p:txBody>
      </p:sp>
      <p:sp>
        <p:nvSpPr>
          <p:cNvPr id="31" name="object 31"/>
          <p:cNvSpPr/>
          <p:nvPr/>
        </p:nvSpPr>
        <p:spPr>
          <a:xfrm>
            <a:off x="1592580" y="2662427"/>
            <a:ext cx="5514340" cy="0"/>
          </a:xfrm>
          <a:custGeom>
            <a:avLst/>
            <a:gdLst/>
            <a:ahLst/>
            <a:cxnLst/>
            <a:rect l="l" t="t" r="r" b="b"/>
            <a:pathLst>
              <a:path w="5514340">
                <a:moveTo>
                  <a:pt x="0" y="0"/>
                </a:moveTo>
                <a:lnTo>
                  <a:pt x="5513832" y="0"/>
                </a:lnTo>
              </a:path>
            </a:pathLst>
          </a:custGeom>
          <a:ln w="9144">
            <a:solidFill>
              <a:srgbClr val="D9D9D9"/>
            </a:solidFill>
          </a:ln>
        </p:spPr>
        <p:txBody>
          <a:bodyPr wrap="square" lIns="0" tIns="0" rIns="0" bIns="0" rtlCol="0"/>
          <a:lstStyle/>
          <a:p>
            <a:endParaRPr/>
          </a:p>
        </p:txBody>
      </p:sp>
      <p:sp>
        <p:nvSpPr>
          <p:cNvPr id="32" name="object 32"/>
          <p:cNvSpPr/>
          <p:nvPr/>
        </p:nvSpPr>
        <p:spPr>
          <a:xfrm>
            <a:off x="1592580" y="2272283"/>
            <a:ext cx="6085840" cy="0"/>
          </a:xfrm>
          <a:custGeom>
            <a:avLst/>
            <a:gdLst/>
            <a:ahLst/>
            <a:cxnLst/>
            <a:rect l="l" t="t" r="r" b="b"/>
            <a:pathLst>
              <a:path w="6085840">
                <a:moveTo>
                  <a:pt x="0" y="0"/>
                </a:moveTo>
                <a:lnTo>
                  <a:pt x="6085332" y="0"/>
                </a:lnTo>
              </a:path>
            </a:pathLst>
          </a:custGeom>
          <a:ln w="9144">
            <a:solidFill>
              <a:srgbClr val="D9D9D9"/>
            </a:solidFill>
          </a:ln>
        </p:spPr>
        <p:txBody>
          <a:bodyPr wrap="square" lIns="0" tIns="0" rIns="0" bIns="0" rtlCol="0"/>
          <a:lstStyle/>
          <a:p>
            <a:endParaRPr/>
          </a:p>
        </p:txBody>
      </p:sp>
      <p:sp>
        <p:nvSpPr>
          <p:cNvPr id="33" name="object 33"/>
          <p:cNvSpPr/>
          <p:nvPr/>
        </p:nvSpPr>
        <p:spPr>
          <a:xfrm>
            <a:off x="1592580" y="1882139"/>
            <a:ext cx="6085840" cy="0"/>
          </a:xfrm>
          <a:custGeom>
            <a:avLst/>
            <a:gdLst/>
            <a:ahLst/>
            <a:cxnLst/>
            <a:rect l="l" t="t" r="r" b="b"/>
            <a:pathLst>
              <a:path w="6085840">
                <a:moveTo>
                  <a:pt x="0" y="0"/>
                </a:moveTo>
                <a:lnTo>
                  <a:pt x="6085332" y="0"/>
                </a:lnTo>
              </a:path>
            </a:pathLst>
          </a:custGeom>
          <a:ln w="9144">
            <a:solidFill>
              <a:srgbClr val="D9D9D9"/>
            </a:solidFill>
          </a:ln>
        </p:spPr>
        <p:txBody>
          <a:bodyPr wrap="square" lIns="0" tIns="0" rIns="0" bIns="0" rtlCol="0"/>
          <a:lstStyle/>
          <a:p>
            <a:endParaRPr/>
          </a:p>
        </p:txBody>
      </p:sp>
      <p:sp>
        <p:nvSpPr>
          <p:cNvPr id="34" name="object 34"/>
          <p:cNvSpPr/>
          <p:nvPr/>
        </p:nvSpPr>
        <p:spPr>
          <a:xfrm>
            <a:off x="1891283" y="2895600"/>
            <a:ext cx="273050" cy="1717675"/>
          </a:xfrm>
          <a:custGeom>
            <a:avLst/>
            <a:gdLst/>
            <a:ahLst/>
            <a:cxnLst/>
            <a:rect l="l" t="t" r="r" b="b"/>
            <a:pathLst>
              <a:path w="273050" h="1717675">
                <a:moveTo>
                  <a:pt x="272796" y="0"/>
                </a:moveTo>
                <a:lnTo>
                  <a:pt x="0" y="0"/>
                </a:lnTo>
                <a:lnTo>
                  <a:pt x="0" y="1717548"/>
                </a:lnTo>
                <a:lnTo>
                  <a:pt x="272796" y="1717548"/>
                </a:lnTo>
                <a:lnTo>
                  <a:pt x="272796" y="0"/>
                </a:lnTo>
                <a:close/>
              </a:path>
            </a:pathLst>
          </a:custGeom>
          <a:solidFill>
            <a:srgbClr val="5B9BD4"/>
          </a:solidFill>
        </p:spPr>
        <p:txBody>
          <a:bodyPr wrap="square" lIns="0" tIns="0" rIns="0" bIns="0" rtlCol="0"/>
          <a:lstStyle/>
          <a:p>
            <a:endParaRPr/>
          </a:p>
        </p:txBody>
      </p:sp>
      <p:sp>
        <p:nvSpPr>
          <p:cNvPr id="35" name="object 35"/>
          <p:cNvSpPr/>
          <p:nvPr/>
        </p:nvSpPr>
        <p:spPr>
          <a:xfrm>
            <a:off x="3108960" y="3598164"/>
            <a:ext cx="273050" cy="1015365"/>
          </a:xfrm>
          <a:custGeom>
            <a:avLst/>
            <a:gdLst/>
            <a:ahLst/>
            <a:cxnLst/>
            <a:rect l="l" t="t" r="r" b="b"/>
            <a:pathLst>
              <a:path w="273050" h="1015364">
                <a:moveTo>
                  <a:pt x="272795" y="0"/>
                </a:moveTo>
                <a:lnTo>
                  <a:pt x="0" y="0"/>
                </a:lnTo>
                <a:lnTo>
                  <a:pt x="0" y="1014984"/>
                </a:lnTo>
                <a:lnTo>
                  <a:pt x="272795" y="1014984"/>
                </a:lnTo>
                <a:lnTo>
                  <a:pt x="272795" y="0"/>
                </a:lnTo>
                <a:close/>
              </a:path>
            </a:pathLst>
          </a:custGeom>
          <a:solidFill>
            <a:srgbClr val="5B9BD4"/>
          </a:solidFill>
        </p:spPr>
        <p:txBody>
          <a:bodyPr wrap="square" lIns="0" tIns="0" rIns="0" bIns="0" rtlCol="0"/>
          <a:lstStyle/>
          <a:p>
            <a:endParaRPr/>
          </a:p>
        </p:txBody>
      </p:sp>
      <p:sp>
        <p:nvSpPr>
          <p:cNvPr id="36" name="object 36"/>
          <p:cNvSpPr/>
          <p:nvPr/>
        </p:nvSpPr>
        <p:spPr>
          <a:xfrm>
            <a:off x="4325111" y="3832859"/>
            <a:ext cx="273050" cy="780415"/>
          </a:xfrm>
          <a:custGeom>
            <a:avLst/>
            <a:gdLst/>
            <a:ahLst/>
            <a:cxnLst/>
            <a:rect l="l" t="t" r="r" b="b"/>
            <a:pathLst>
              <a:path w="273050" h="780414">
                <a:moveTo>
                  <a:pt x="272796" y="0"/>
                </a:moveTo>
                <a:lnTo>
                  <a:pt x="0" y="0"/>
                </a:lnTo>
                <a:lnTo>
                  <a:pt x="0" y="780288"/>
                </a:lnTo>
                <a:lnTo>
                  <a:pt x="272796" y="780288"/>
                </a:lnTo>
                <a:lnTo>
                  <a:pt x="272796" y="0"/>
                </a:lnTo>
                <a:close/>
              </a:path>
            </a:pathLst>
          </a:custGeom>
          <a:solidFill>
            <a:srgbClr val="5B9BD4"/>
          </a:solidFill>
        </p:spPr>
        <p:txBody>
          <a:bodyPr wrap="square" lIns="0" tIns="0" rIns="0" bIns="0" rtlCol="0"/>
          <a:lstStyle/>
          <a:p>
            <a:endParaRPr/>
          </a:p>
        </p:txBody>
      </p:sp>
      <p:sp>
        <p:nvSpPr>
          <p:cNvPr id="37" name="object 37"/>
          <p:cNvSpPr/>
          <p:nvPr/>
        </p:nvSpPr>
        <p:spPr>
          <a:xfrm>
            <a:off x="5542788" y="4066032"/>
            <a:ext cx="273050" cy="547370"/>
          </a:xfrm>
          <a:custGeom>
            <a:avLst/>
            <a:gdLst/>
            <a:ahLst/>
            <a:cxnLst/>
            <a:rect l="l" t="t" r="r" b="b"/>
            <a:pathLst>
              <a:path w="273050" h="547370">
                <a:moveTo>
                  <a:pt x="272796" y="0"/>
                </a:moveTo>
                <a:lnTo>
                  <a:pt x="0" y="0"/>
                </a:lnTo>
                <a:lnTo>
                  <a:pt x="0" y="547116"/>
                </a:lnTo>
                <a:lnTo>
                  <a:pt x="272796" y="547116"/>
                </a:lnTo>
                <a:lnTo>
                  <a:pt x="272796" y="0"/>
                </a:lnTo>
                <a:close/>
              </a:path>
            </a:pathLst>
          </a:custGeom>
          <a:solidFill>
            <a:srgbClr val="5B9BD4"/>
          </a:solidFill>
        </p:spPr>
        <p:txBody>
          <a:bodyPr wrap="square" lIns="0" tIns="0" rIns="0" bIns="0" rtlCol="0"/>
          <a:lstStyle/>
          <a:p>
            <a:endParaRPr/>
          </a:p>
        </p:txBody>
      </p:sp>
      <p:sp>
        <p:nvSpPr>
          <p:cNvPr id="38" name="object 38"/>
          <p:cNvSpPr/>
          <p:nvPr/>
        </p:nvSpPr>
        <p:spPr>
          <a:xfrm>
            <a:off x="6758940" y="3598164"/>
            <a:ext cx="273050" cy="1015365"/>
          </a:xfrm>
          <a:custGeom>
            <a:avLst/>
            <a:gdLst/>
            <a:ahLst/>
            <a:cxnLst/>
            <a:rect l="l" t="t" r="r" b="b"/>
            <a:pathLst>
              <a:path w="273050" h="1015364">
                <a:moveTo>
                  <a:pt x="272795" y="0"/>
                </a:moveTo>
                <a:lnTo>
                  <a:pt x="0" y="0"/>
                </a:lnTo>
                <a:lnTo>
                  <a:pt x="0" y="1014984"/>
                </a:lnTo>
                <a:lnTo>
                  <a:pt x="272795" y="1014984"/>
                </a:lnTo>
                <a:lnTo>
                  <a:pt x="272795" y="0"/>
                </a:lnTo>
                <a:close/>
              </a:path>
            </a:pathLst>
          </a:custGeom>
          <a:solidFill>
            <a:srgbClr val="5B9BD4"/>
          </a:solidFill>
        </p:spPr>
        <p:txBody>
          <a:bodyPr wrap="square" lIns="0" tIns="0" rIns="0" bIns="0" rtlCol="0"/>
          <a:lstStyle/>
          <a:p>
            <a:endParaRPr/>
          </a:p>
        </p:txBody>
      </p:sp>
      <p:sp>
        <p:nvSpPr>
          <p:cNvPr id="39" name="object 39"/>
          <p:cNvSpPr/>
          <p:nvPr/>
        </p:nvSpPr>
        <p:spPr>
          <a:xfrm>
            <a:off x="2237232" y="3598164"/>
            <a:ext cx="274320" cy="1015365"/>
          </a:xfrm>
          <a:custGeom>
            <a:avLst/>
            <a:gdLst/>
            <a:ahLst/>
            <a:cxnLst/>
            <a:rect l="l" t="t" r="r" b="b"/>
            <a:pathLst>
              <a:path w="274319" h="1015364">
                <a:moveTo>
                  <a:pt x="274319" y="0"/>
                </a:moveTo>
                <a:lnTo>
                  <a:pt x="0" y="0"/>
                </a:lnTo>
                <a:lnTo>
                  <a:pt x="0" y="1014984"/>
                </a:lnTo>
                <a:lnTo>
                  <a:pt x="274319" y="1014984"/>
                </a:lnTo>
                <a:lnTo>
                  <a:pt x="274319" y="0"/>
                </a:lnTo>
                <a:close/>
              </a:path>
            </a:pathLst>
          </a:custGeom>
          <a:solidFill>
            <a:srgbClr val="EC7C30"/>
          </a:solidFill>
        </p:spPr>
        <p:txBody>
          <a:bodyPr wrap="square" lIns="0" tIns="0" rIns="0" bIns="0" rtlCol="0"/>
          <a:lstStyle/>
          <a:p>
            <a:endParaRPr/>
          </a:p>
        </p:txBody>
      </p:sp>
      <p:sp>
        <p:nvSpPr>
          <p:cNvPr id="40" name="object 40"/>
          <p:cNvSpPr/>
          <p:nvPr/>
        </p:nvSpPr>
        <p:spPr>
          <a:xfrm>
            <a:off x="3454908" y="3520440"/>
            <a:ext cx="273050" cy="1092835"/>
          </a:xfrm>
          <a:custGeom>
            <a:avLst/>
            <a:gdLst/>
            <a:ahLst/>
            <a:cxnLst/>
            <a:rect l="l" t="t" r="r" b="b"/>
            <a:pathLst>
              <a:path w="273050" h="1092835">
                <a:moveTo>
                  <a:pt x="272795" y="0"/>
                </a:moveTo>
                <a:lnTo>
                  <a:pt x="0" y="0"/>
                </a:lnTo>
                <a:lnTo>
                  <a:pt x="0" y="1092708"/>
                </a:lnTo>
                <a:lnTo>
                  <a:pt x="272795" y="1092708"/>
                </a:lnTo>
                <a:lnTo>
                  <a:pt x="272795" y="0"/>
                </a:lnTo>
                <a:close/>
              </a:path>
            </a:pathLst>
          </a:custGeom>
          <a:solidFill>
            <a:srgbClr val="EC7C30"/>
          </a:solidFill>
        </p:spPr>
        <p:txBody>
          <a:bodyPr wrap="square" lIns="0" tIns="0" rIns="0" bIns="0" rtlCol="0"/>
          <a:lstStyle/>
          <a:p>
            <a:endParaRPr/>
          </a:p>
        </p:txBody>
      </p:sp>
      <p:sp>
        <p:nvSpPr>
          <p:cNvPr id="41" name="object 41"/>
          <p:cNvSpPr/>
          <p:nvPr/>
        </p:nvSpPr>
        <p:spPr>
          <a:xfrm>
            <a:off x="4672584" y="3988308"/>
            <a:ext cx="273050" cy="624840"/>
          </a:xfrm>
          <a:custGeom>
            <a:avLst/>
            <a:gdLst/>
            <a:ahLst/>
            <a:cxnLst/>
            <a:rect l="l" t="t" r="r" b="b"/>
            <a:pathLst>
              <a:path w="273050" h="624839">
                <a:moveTo>
                  <a:pt x="272795" y="0"/>
                </a:moveTo>
                <a:lnTo>
                  <a:pt x="0" y="0"/>
                </a:lnTo>
                <a:lnTo>
                  <a:pt x="0" y="624840"/>
                </a:lnTo>
                <a:lnTo>
                  <a:pt x="272795" y="624840"/>
                </a:lnTo>
                <a:lnTo>
                  <a:pt x="272795" y="0"/>
                </a:lnTo>
                <a:close/>
              </a:path>
            </a:pathLst>
          </a:custGeom>
          <a:solidFill>
            <a:srgbClr val="EC7C30"/>
          </a:solidFill>
        </p:spPr>
        <p:txBody>
          <a:bodyPr wrap="square" lIns="0" tIns="0" rIns="0" bIns="0" rtlCol="0"/>
          <a:lstStyle/>
          <a:p>
            <a:endParaRPr/>
          </a:p>
        </p:txBody>
      </p:sp>
      <p:sp>
        <p:nvSpPr>
          <p:cNvPr id="42" name="object 42"/>
          <p:cNvSpPr/>
          <p:nvPr/>
        </p:nvSpPr>
        <p:spPr>
          <a:xfrm>
            <a:off x="5888735" y="3832859"/>
            <a:ext cx="273050" cy="780415"/>
          </a:xfrm>
          <a:custGeom>
            <a:avLst/>
            <a:gdLst/>
            <a:ahLst/>
            <a:cxnLst/>
            <a:rect l="l" t="t" r="r" b="b"/>
            <a:pathLst>
              <a:path w="273050" h="780414">
                <a:moveTo>
                  <a:pt x="272796" y="0"/>
                </a:moveTo>
                <a:lnTo>
                  <a:pt x="0" y="0"/>
                </a:lnTo>
                <a:lnTo>
                  <a:pt x="0" y="780288"/>
                </a:lnTo>
                <a:lnTo>
                  <a:pt x="272796" y="780288"/>
                </a:lnTo>
                <a:lnTo>
                  <a:pt x="272796" y="0"/>
                </a:lnTo>
                <a:close/>
              </a:path>
            </a:pathLst>
          </a:custGeom>
          <a:solidFill>
            <a:srgbClr val="EC7C30"/>
          </a:solidFill>
        </p:spPr>
        <p:txBody>
          <a:bodyPr wrap="square" lIns="0" tIns="0" rIns="0" bIns="0" rtlCol="0"/>
          <a:lstStyle/>
          <a:p>
            <a:endParaRPr/>
          </a:p>
        </p:txBody>
      </p:sp>
      <p:sp>
        <p:nvSpPr>
          <p:cNvPr id="43" name="object 43"/>
          <p:cNvSpPr/>
          <p:nvPr/>
        </p:nvSpPr>
        <p:spPr>
          <a:xfrm>
            <a:off x="7106411" y="2272283"/>
            <a:ext cx="273050" cy="2341245"/>
          </a:xfrm>
          <a:custGeom>
            <a:avLst/>
            <a:gdLst/>
            <a:ahLst/>
            <a:cxnLst/>
            <a:rect l="l" t="t" r="r" b="b"/>
            <a:pathLst>
              <a:path w="273050" h="2341245">
                <a:moveTo>
                  <a:pt x="272796" y="0"/>
                </a:moveTo>
                <a:lnTo>
                  <a:pt x="0" y="0"/>
                </a:lnTo>
                <a:lnTo>
                  <a:pt x="0" y="2340864"/>
                </a:lnTo>
                <a:lnTo>
                  <a:pt x="272796" y="2340864"/>
                </a:lnTo>
                <a:lnTo>
                  <a:pt x="272796" y="0"/>
                </a:lnTo>
                <a:close/>
              </a:path>
            </a:pathLst>
          </a:custGeom>
          <a:solidFill>
            <a:srgbClr val="EC7C30"/>
          </a:solidFill>
        </p:spPr>
        <p:txBody>
          <a:bodyPr wrap="square" lIns="0" tIns="0" rIns="0" bIns="0" rtlCol="0"/>
          <a:lstStyle/>
          <a:p>
            <a:endParaRPr/>
          </a:p>
        </p:txBody>
      </p:sp>
      <p:sp>
        <p:nvSpPr>
          <p:cNvPr id="44" name="object 44"/>
          <p:cNvSpPr/>
          <p:nvPr/>
        </p:nvSpPr>
        <p:spPr>
          <a:xfrm>
            <a:off x="1592580" y="4613147"/>
            <a:ext cx="6085840" cy="0"/>
          </a:xfrm>
          <a:custGeom>
            <a:avLst/>
            <a:gdLst/>
            <a:ahLst/>
            <a:cxnLst/>
            <a:rect l="l" t="t" r="r" b="b"/>
            <a:pathLst>
              <a:path w="6085840">
                <a:moveTo>
                  <a:pt x="0" y="0"/>
                </a:moveTo>
                <a:lnTo>
                  <a:pt x="6085332" y="0"/>
                </a:lnTo>
              </a:path>
            </a:pathLst>
          </a:custGeom>
          <a:ln w="9144">
            <a:solidFill>
              <a:srgbClr val="D9D9D9"/>
            </a:solidFill>
          </a:ln>
        </p:spPr>
        <p:txBody>
          <a:bodyPr wrap="square" lIns="0" tIns="0" rIns="0" bIns="0" rtlCol="0"/>
          <a:lstStyle/>
          <a:p>
            <a:endParaRPr/>
          </a:p>
        </p:txBody>
      </p:sp>
      <p:sp>
        <p:nvSpPr>
          <p:cNvPr id="45" name="object 45"/>
          <p:cNvSpPr txBox="1"/>
          <p:nvPr/>
        </p:nvSpPr>
        <p:spPr>
          <a:xfrm>
            <a:off x="1929383" y="2694178"/>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22%</a:t>
            </a:r>
          </a:p>
        </p:txBody>
      </p:sp>
      <p:sp>
        <p:nvSpPr>
          <p:cNvPr id="46" name="object 46"/>
          <p:cNvSpPr txBox="1"/>
          <p:nvPr/>
        </p:nvSpPr>
        <p:spPr>
          <a:xfrm>
            <a:off x="3146805" y="3396741"/>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13%</a:t>
            </a:r>
          </a:p>
        </p:txBody>
      </p:sp>
      <p:sp>
        <p:nvSpPr>
          <p:cNvPr id="47" name="object 47"/>
          <p:cNvSpPr txBox="1"/>
          <p:nvPr/>
        </p:nvSpPr>
        <p:spPr>
          <a:xfrm>
            <a:off x="4364101" y="3630803"/>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10%</a:t>
            </a:r>
          </a:p>
        </p:txBody>
      </p:sp>
      <p:sp>
        <p:nvSpPr>
          <p:cNvPr id="48" name="object 48"/>
          <p:cNvSpPr txBox="1"/>
          <p:nvPr/>
        </p:nvSpPr>
        <p:spPr>
          <a:xfrm>
            <a:off x="5610097" y="3864864"/>
            <a:ext cx="13970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7%</a:t>
            </a:r>
          </a:p>
        </p:txBody>
      </p:sp>
      <p:sp>
        <p:nvSpPr>
          <p:cNvPr id="49" name="object 49"/>
          <p:cNvSpPr txBox="1"/>
          <p:nvPr/>
        </p:nvSpPr>
        <p:spPr>
          <a:xfrm>
            <a:off x="6798564" y="3396741"/>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13%</a:t>
            </a:r>
          </a:p>
        </p:txBody>
      </p:sp>
      <p:sp>
        <p:nvSpPr>
          <p:cNvPr id="50" name="object 50"/>
          <p:cNvSpPr txBox="1"/>
          <p:nvPr/>
        </p:nvSpPr>
        <p:spPr>
          <a:xfrm>
            <a:off x="2276220" y="3396741"/>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13%</a:t>
            </a:r>
          </a:p>
        </p:txBody>
      </p:sp>
      <p:sp>
        <p:nvSpPr>
          <p:cNvPr id="51" name="object 51"/>
          <p:cNvSpPr txBox="1"/>
          <p:nvPr/>
        </p:nvSpPr>
        <p:spPr>
          <a:xfrm>
            <a:off x="3493261" y="3318636"/>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14%</a:t>
            </a:r>
          </a:p>
        </p:txBody>
      </p:sp>
      <p:sp>
        <p:nvSpPr>
          <p:cNvPr id="52" name="object 52"/>
          <p:cNvSpPr txBox="1"/>
          <p:nvPr/>
        </p:nvSpPr>
        <p:spPr>
          <a:xfrm>
            <a:off x="4739640" y="3786885"/>
            <a:ext cx="13970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8%</a:t>
            </a:r>
          </a:p>
        </p:txBody>
      </p:sp>
      <p:sp>
        <p:nvSpPr>
          <p:cNvPr id="53" name="object 53"/>
          <p:cNvSpPr txBox="1"/>
          <p:nvPr/>
        </p:nvSpPr>
        <p:spPr>
          <a:xfrm>
            <a:off x="5927725" y="3630803"/>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10%</a:t>
            </a:r>
          </a:p>
        </p:txBody>
      </p:sp>
      <p:sp>
        <p:nvSpPr>
          <p:cNvPr id="54" name="object 54"/>
          <p:cNvSpPr txBox="1"/>
          <p:nvPr/>
        </p:nvSpPr>
        <p:spPr>
          <a:xfrm>
            <a:off x="7145146" y="2069591"/>
            <a:ext cx="198120" cy="137160"/>
          </a:xfrm>
          <a:prstGeom prst="rect">
            <a:avLst/>
          </a:prstGeom>
        </p:spPr>
        <p:txBody>
          <a:bodyPr vert="horz" wrap="square" lIns="0" tIns="0" rIns="0" bIns="0" rtlCol="0">
            <a:spAutoFit/>
          </a:bodyPr>
          <a:lstStyle/>
          <a:p>
            <a:pPr>
              <a:lnSpc>
                <a:spcPct val="100000"/>
              </a:lnSpc>
            </a:pPr>
            <a:r>
              <a:rPr sz="900" spc="-5">
                <a:solidFill>
                  <a:srgbClr val="404040"/>
                </a:solidFill>
                <a:latin typeface="Calibri"/>
                <a:cs typeface="Calibri" panose="020F0502020204030204"/>
              </a:rPr>
              <a:t>30%</a:t>
            </a:r>
          </a:p>
        </p:txBody>
      </p:sp>
      <p:sp>
        <p:nvSpPr>
          <p:cNvPr id="55" name="object 55"/>
          <p:cNvSpPr txBox="1"/>
          <p:nvPr/>
        </p:nvSpPr>
        <p:spPr>
          <a:xfrm>
            <a:off x="1347216" y="4531741"/>
            <a:ext cx="13970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0%</a:t>
            </a:r>
          </a:p>
        </p:txBody>
      </p:sp>
      <p:sp>
        <p:nvSpPr>
          <p:cNvPr id="56" name="object 56"/>
          <p:cNvSpPr txBox="1"/>
          <p:nvPr/>
        </p:nvSpPr>
        <p:spPr>
          <a:xfrm>
            <a:off x="1347216" y="4141596"/>
            <a:ext cx="13970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5%</a:t>
            </a:r>
          </a:p>
        </p:txBody>
      </p:sp>
      <p:sp>
        <p:nvSpPr>
          <p:cNvPr id="57" name="object 57"/>
          <p:cNvSpPr txBox="1"/>
          <p:nvPr/>
        </p:nvSpPr>
        <p:spPr>
          <a:xfrm>
            <a:off x="1289303" y="3751453"/>
            <a:ext cx="19812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10%</a:t>
            </a:r>
          </a:p>
        </p:txBody>
      </p:sp>
      <p:sp>
        <p:nvSpPr>
          <p:cNvPr id="58" name="object 58"/>
          <p:cNvSpPr txBox="1"/>
          <p:nvPr/>
        </p:nvSpPr>
        <p:spPr>
          <a:xfrm>
            <a:off x="1289303" y="3361054"/>
            <a:ext cx="19812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15%</a:t>
            </a:r>
          </a:p>
        </p:txBody>
      </p:sp>
      <p:sp>
        <p:nvSpPr>
          <p:cNvPr id="59" name="object 59"/>
          <p:cNvSpPr txBox="1"/>
          <p:nvPr/>
        </p:nvSpPr>
        <p:spPr>
          <a:xfrm>
            <a:off x="1289303" y="2970910"/>
            <a:ext cx="19812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20%</a:t>
            </a:r>
          </a:p>
        </p:txBody>
      </p:sp>
      <p:sp>
        <p:nvSpPr>
          <p:cNvPr id="60" name="object 60"/>
          <p:cNvSpPr txBox="1"/>
          <p:nvPr/>
        </p:nvSpPr>
        <p:spPr>
          <a:xfrm>
            <a:off x="1289303" y="2580766"/>
            <a:ext cx="19812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25%</a:t>
            </a:r>
          </a:p>
        </p:txBody>
      </p:sp>
      <p:sp>
        <p:nvSpPr>
          <p:cNvPr id="61" name="object 61"/>
          <p:cNvSpPr txBox="1"/>
          <p:nvPr/>
        </p:nvSpPr>
        <p:spPr>
          <a:xfrm>
            <a:off x="1289303" y="2190241"/>
            <a:ext cx="19812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30%</a:t>
            </a:r>
          </a:p>
        </p:txBody>
      </p:sp>
      <p:sp>
        <p:nvSpPr>
          <p:cNvPr id="62" name="object 62"/>
          <p:cNvSpPr txBox="1"/>
          <p:nvPr/>
        </p:nvSpPr>
        <p:spPr>
          <a:xfrm>
            <a:off x="1289303" y="1800097"/>
            <a:ext cx="198120" cy="137160"/>
          </a:xfrm>
          <a:prstGeom prst="rect">
            <a:avLst/>
          </a:prstGeom>
        </p:spPr>
        <p:txBody>
          <a:bodyPr vert="horz" wrap="square" lIns="0" tIns="0" rIns="0" bIns="0" rtlCol="0">
            <a:spAutoFit/>
          </a:bodyPr>
          <a:lstStyle/>
          <a:p>
            <a:pPr>
              <a:lnSpc>
                <a:spcPct val="100000"/>
              </a:lnSpc>
            </a:pPr>
            <a:r>
              <a:rPr sz="900" spc="-5">
                <a:solidFill>
                  <a:srgbClr val="585858"/>
                </a:solidFill>
                <a:latin typeface="Calibri"/>
                <a:cs typeface="Calibri" panose="020F0502020204030204"/>
              </a:rPr>
              <a:t>35%</a:t>
            </a:r>
          </a:p>
        </p:txBody>
      </p:sp>
      <p:sp>
        <p:nvSpPr>
          <p:cNvPr id="63" name="object 63"/>
          <p:cNvSpPr txBox="1"/>
          <p:nvPr/>
        </p:nvSpPr>
        <p:spPr>
          <a:xfrm>
            <a:off x="1871726" y="4715509"/>
            <a:ext cx="660400" cy="274320"/>
          </a:xfrm>
          <a:prstGeom prst="rect">
            <a:avLst/>
          </a:prstGeom>
        </p:spPr>
        <p:txBody>
          <a:bodyPr vert="horz" wrap="square" lIns="0" tIns="0" rIns="0" bIns="0" rtlCol="0">
            <a:spAutoFit/>
          </a:bodyPr>
          <a:lstStyle/>
          <a:p>
            <a:pPr>
              <a:lnSpc>
                <a:spcPct val="100000"/>
              </a:lnSpc>
            </a:pPr>
            <a:r>
              <a:rPr sz="900">
                <a:solidFill>
                  <a:srgbClr val="585858"/>
                </a:solidFill>
                <a:latin typeface="微软雅黑" panose="020B0503020204020204" charset="-122"/>
                <a:cs typeface="微软雅黑" panose="020B0503020204020204" charset="-122"/>
              </a:rPr>
              <a:t>通过……使……</a:t>
            </a:r>
          </a:p>
        </p:txBody>
      </p:sp>
      <p:sp>
        <p:nvSpPr>
          <p:cNvPr id="64" name="object 64"/>
          <p:cNvSpPr txBox="1"/>
          <p:nvPr/>
        </p:nvSpPr>
        <p:spPr>
          <a:xfrm>
            <a:off x="3189732" y="4715509"/>
            <a:ext cx="457200" cy="137160"/>
          </a:xfrm>
          <a:prstGeom prst="rect">
            <a:avLst/>
          </a:prstGeom>
        </p:spPr>
        <p:txBody>
          <a:bodyPr vert="horz" wrap="square" lIns="0" tIns="0" rIns="0" bIns="0" rtlCol="0">
            <a:spAutoFit/>
          </a:bodyPr>
          <a:lstStyle/>
          <a:p>
            <a:pPr>
              <a:lnSpc>
                <a:spcPts val="1080"/>
              </a:lnSpc>
            </a:pPr>
            <a:r>
              <a:rPr sz="900">
                <a:solidFill>
                  <a:srgbClr val="585858"/>
                </a:solidFill>
                <a:latin typeface="微软雅黑" panose="020B0503020204020204" charset="-122"/>
                <a:cs typeface="微软雅黑" panose="020B0503020204020204" charset="-122"/>
              </a:rPr>
              <a:t>并列成分</a:t>
            </a:r>
          </a:p>
        </p:txBody>
      </p:sp>
      <p:sp>
        <p:nvSpPr>
          <p:cNvPr id="65" name="object 65"/>
          <p:cNvSpPr txBox="1"/>
          <p:nvPr/>
        </p:nvSpPr>
        <p:spPr>
          <a:xfrm>
            <a:off x="4464684" y="4715509"/>
            <a:ext cx="344170" cy="137160"/>
          </a:xfrm>
          <a:prstGeom prst="rect">
            <a:avLst/>
          </a:prstGeom>
        </p:spPr>
        <p:txBody>
          <a:bodyPr vert="horz" wrap="square" lIns="0" tIns="0" rIns="0" bIns="0" rtlCol="0">
            <a:spAutoFit/>
          </a:bodyPr>
          <a:lstStyle/>
          <a:p>
            <a:pPr>
              <a:lnSpc>
                <a:spcPts val="1080"/>
              </a:lnSpc>
            </a:pPr>
            <a:r>
              <a:rPr sz="900">
                <a:solidFill>
                  <a:srgbClr val="585858"/>
                </a:solidFill>
                <a:latin typeface="微软雅黑" panose="020B0503020204020204" charset="-122"/>
                <a:cs typeface="微软雅黑" panose="020B0503020204020204" charset="-122"/>
              </a:rPr>
              <a:t>二对一</a:t>
            </a:r>
          </a:p>
        </p:txBody>
      </p:sp>
      <p:sp>
        <p:nvSpPr>
          <p:cNvPr id="66" name="object 66"/>
          <p:cNvSpPr txBox="1"/>
          <p:nvPr/>
        </p:nvSpPr>
        <p:spPr>
          <a:xfrm>
            <a:off x="5682107" y="4715509"/>
            <a:ext cx="342900" cy="137160"/>
          </a:xfrm>
          <a:prstGeom prst="rect">
            <a:avLst/>
          </a:prstGeom>
        </p:spPr>
        <p:txBody>
          <a:bodyPr vert="horz" wrap="square" lIns="0" tIns="0" rIns="0" bIns="0" rtlCol="0">
            <a:spAutoFit/>
          </a:bodyPr>
          <a:lstStyle/>
          <a:p>
            <a:pPr>
              <a:lnSpc>
                <a:spcPts val="1080"/>
              </a:lnSpc>
            </a:pPr>
            <a:r>
              <a:rPr sz="900">
                <a:solidFill>
                  <a:srgbClr val="585858"/>
                </a:solidFill>
                <a:latin typeface="微软雅黑" panose="020B0503020204020204" charset="-122"/>
                <a:cs typeface="微软雅黑" panose="020B0503020204020204" charset="-122"/>
              </a:rPr>
              <a:t>否定词</a:t>
            </a:r>
          </a:p>
        </p:txBody>
      </p:sp>
      <p:sp>
        <p:nvSpPr>
          <p:cNvPr id="67" name="object 67"/>
          <p:cNvSpPr txBox="1"/>
          <p:nvPr/>
        </p:nvSpPr>
        <p:spPr>
          <a:xfrm>
            <a:off x="6726935" y="4715509"/>
            <a:ext cx="687705" cy="137160"/>
          </a:xfrm>
          <a:prstGeom prst="rect">
            <a:avLst/>
          </a:prstGeom>
        </p:spPr>
        <p:txBody>
          <a:bodyPr vert="horz" wrap="square" lIns="0" tIns="0" rIns="0" bIns="0" rtlCol="0">
            <a:spAutoFit/>
          </a:bodyPr>
          <a:lstStyle/>
          <a:p>
            <a:pPr>
              <a:lnSpc>
                <a:spcPts val="1080"/>
              </a:lnSpc>
            </a:pPr>
            <a:r>
              <a:rPr sz="900">
                <a:solidFill>
                  <a:srgbClr val="585858"/>
                </a:solidFill>
                <a:latin typeface="微软雅黑" panose="020B0503020204020204" charset="-122"/>
                <a:cs typeface="微软雅黑" panose="020B0503020204020204" charset="-122"/>
              </a:rPr>
              <a:t>句子成分分析</a:t>
            </a:r>
          </a:p>
        </p:txBody>
      </p:sp>
      <p:sp>
        <p:nvSpPr>
          <p:cNvPr id="68" name="object 68"/>
          <p:cNvSpPr txBox="1"/>
          <p:nvPr/>
        </p:nvSpPr>
        <p:spPr>
          <a:xfrm>
            <a:off x="3977640" y="1464436"/>
            <a:ext cx="1069975" cy="213360"/>
          </a:xfrm>
          <a:prstGeom prst="rect">
            <a:avLst/>
          </a:prstGeom>
        </p:spPr>
        <p:txBody>
          <a:bodyPr vert="horz" wrap="square" lIns="0" tIns="0" rIns="0" bIns="0" rtlCol="0">
            <a:spAutoFit/>
          </a:bodyPr>
          <a:lstStyle/>
          <a:p>
            <a:pPr>
              <a:lnSpc>
                <a:spcPts val="1680"/>
              </a:lnSpc>
            </a:pPr>
            <a:r>
              <a:rPr sz="1400">
                <a:solidFill>
                  <a:srgbClr val="585858"/>
                </a:solidFill>
                <a:latin typeface="微软雅黑" panose="020B0503020204020204" charset="-122"/>
                <a:cs typeface="微软雅黑" panose="020B0503020204020204" charset="-122"/>
              </a:rPr>
              <a:t>病句题设错点</a:t>
            </a:r>
          </a:p>
        </p:txBody>
      </p:sp>
      <p:sp>
        <p:nvSpPr>
          <p:cNvPr id="69" name="object 69"/>
          <p:cNvSpPr/>
          <p:nvPr/>
        </p:nvSpPr>
        <p:spPr>
          <a:xfrm>
            <a:off x="4053840" y="5039867"/>
            <a:ext cx="62865" cy="62865"/>
          </a:xfrm>
          <a:custGeom>
            <a:avLst/>
            <a:gdLst/>
            <a:ahLst/>
            <a:cxnLst/>
            <a:rect l="l" t="t" r="r" b="b"/>
            <a:pathLst>
              <a:path w="62864" h="62864">
                <a:moveTo>
                  <a:pt x="0" y="62483"/>
                </a:moveTo>
                <a:lnTo>
                  <a:pt x="62484" y="62483"/>
                </a:lnTo>
                <a:lnTo>
                  <a:pt x="62484" y="0"/>
                </a:lnTo>
                <a:lnTo>
                  <a:pt x="0" y="0"/>
                </a:lnTo>
                <a:lnTo>
                  <a:pt x="0" y="62483"/>
                </a:lnTo>
                <a:close/>
              </a:path>
            </a:pathLst>
          </a:custGeom>
          <a:solidFill>
            <a:srgbClr val="5B9BD4"/>
          </a:solidFill>
        </p:spPr>
        <p:txBody>
          <a:bodyPr wrap="square" lIns="0" tIns="0" rIns="0" bIns="0" rtlCol="0"/>
          <a:lstStyle/>
          <a:p>
            <a:endParaRPr/>
          </a:p>
        </p:txBody>
      </p:sp>
      <p:sp>
        <p:nvSpPr>
          <p:cNvPr id="70" name="object 70"/>
          <p:cNvSpPr/>
          <p:nvPr/>
        </p:nvSpPr>
        <p:spPr>
          <a:xfrm>
            <a:off x="4584191" y="5039867"/>
            <a:ext cx="62865" cy="62865"/>
          </a:xfrm>
          <a:custGeom>
            <a:avLst/>
            <a:gdLst/>
            <a:ahLst/>
            <a:cxnLst/>
            <a:rect l="l" t="t" r="r" b="b"/>
            <a:pathLst>
              <a:path w="62864" h="62864">
                <a:moveTo>
                  <a:pt x="0" y="62483"/>
                </a:moveTo>
                <a:lnTo>
                  <a:pt x="62484" y="62483"/>
                </a:lnTo>
                <a:lnTo>
                  <a:pt x="62484" y="0"/>
                </a:lnTo>
                <a:lnTo>
                  <a:pt x="0" y="0"/>
                </a:lnTo>
                <a:lnTo>
                  <a:pt x="0" y="62483"/>
                </a:lnTo>
                <a:close/>
              </a:path>
            </a:pathLst>
          </a:custGeom>
          <a:solidFill>
            <a:srgbClr val="EC7C30"/>
          </a:solidFill>
        </p:spPr>
        <p:txBody>
          <a:bodyPr wrap="square" lIns="0" tIns="0" rIns="0" bIns="0" rtlCol="0"/>
          <a:lstStyle/>
          <a:p>
            <a:endParaRPr/>
          </a:p>
        </p:txBody>
      </p:sp>
      <p:sp>
        <p:nvSpPr>
          <p:cNvPr id="71" name="object 71"/>
          <p:cNvSpPr txBox="1"/>
          <p:nvPr/>
        </p:nvSpPr>
        <p:spPr>
          <a:xfrm>
            <a:off x="4143502" y="4997195"/>
            <a:ext cx="873760" cy="137160"/>
          </a:xfrm>
          <a:prstGeom prst="rect">
            <a:avLst/>
          </a:prstGeom>
        </p:spPr>
        <p:txBody>
          <a:bodyPr vert="horz" wrap="square" lIns="0" tIns="0" rIns="0" bIns="0" rtlCol="0">
            <a:spAutoFit/>
          </a:bodyPr>
          <a:lstStyle/>
          <a:p>
            <a:pPr>
              <a:lnSpc>
                <a:spcPts val="1080"/>
              </a:lnSpc>
              <a:tabLst>
                <a:tab pos="530225" algn="l"/>
              </a:tabLst>
            </a:pPr>
            <a:r>
              <a:rPr sz="900">
                <a:solidFill>
                  <a:srgbClr val="585858"/>
                </a:solidFill>
                <a:latin typeface="微软雅黑" panose="020B0503020204020204" charset="-122"/>
                <a:cs typeface="微软雅黑" panose="020B0503020204020204" charset="-122"/>
              </a:rPr>
              <a:t>七年级	八年级</a:t>
            </a:r>
          </a:p>
        </p:txBody>
      </p:sp>
      <p:sp>
        <p:nvSpPr>
          <p:cNvPr id="72" name="object 72"/>
          <p:cNvSpPr/>
          <p:nvPr/>
        </p:nvSpPr>
        <p:spPr>
          <a:xfrm>
            <a:off x="1207008" y="1322832"/>
            <a:ext cx="6611620" cy="3931920"/>
          </a:xfrm>
          <a:custGeom>
            <a:avLst/>
            <a:gdLst/>
            <a:ahLst/>
            <a:cxnLst/>
            <a:rect l="l" t="t" r="r" b="b"/>
            <a:pathLst>
              <a:path w="6611620" h="3931920">
                <a:moveTo>
                  <a:pt x="0" y="3931920"/>
                </a:moveTo>
                <a:lnTo>
                  <a:pt x="6611111" y="3931920"/>
                </a:lnTo>
                <a:lnTo>
                  <a:pt x="6611111" y="0"/>
                </a:lnTo>
                <a:lnTo>
                  <a:pt x="0" y="0"/>
                </a:lnTo>
                <a:lnTo>
                  <a:pt x="0" y="3931920"/>
                </a:lnTo>
                <a:close/>
              </a:path>
            </a:pathLst>
          </a:custGeom>
          <a:ln w="9143">
            <a:solidFill>
              <a:srgbClr val="D9D9D9"/>
            </a:solidFill>
          </a:ln>
        </p:spPr>
        <p:txBody>
          <a:bodyPr wrap="square" lIns="0" tIns="0" rIns="0" bIns="0" rtlCol="0"/>
          <a:lstStyle/>
          <a:p>
            <a:endParaRPr/>
          </a:p>
        </p:txBody>
      </p:sp>
      <p:sp>
        <p:nvSpPr>
          <p:cNvPr id="73" name="object 7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2651251" y="2667126"/>
            <a:ext cx="3841750" cy="2103120"/>
          </a:xfrm>
          <a:prstGeom prst="rect">
            <a:avLst/>
          </a:prstGeom>
        </p:spPr>
        <p:txBody>
          <a:bodyPr vert="horz" wrap="square" lIns="0" tIns="0" rIns="0" bIns="0" rtlCol="0">
            <a:spAutoFit/>
          </a:bodyPr>
          <a:lstStyle/>
          <a:p>
            <a:pPr algn="ctr">
              <a:lnSpc>
                <a:spcPct val="100000"/>
              </a:lnSpc>
            </a:pPr>
            <a:r>
              <a:rPr sz="4600" spc="-5">
                <a:ea typeface="微软雅黑" panose="020B0503020204020204" charset="-122"/>
              </a:rPr>
              <a:t>外伤 or 内伤</a:t>
            </a:r>
          </a:p>
          <a:p>
            <a:pPr algn="ctr">
              <a:lnSpc>
                <a:spcPct val="100000"/>
              </a:lnSpc>
            </a:pPr>
            <a:r>
              <a:rPr sz="4600" spc="-5">
                <a:ea typeface="微软雅黑" panose="020B0503020204020204" charset="-122"/>
              </a:rPr>
              <a:t>常见标志	成分分析</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2651886" y="2644266"/>
            <a:ext cx="3841750" cy="1402080"/>
          </a:xfrm>
          <a:prstGeom prst="rect">
            <a:avLst/>
          </a:prstGeom>
        </p:spPr>
        <p:txBody>
          <a:bodyPr vert="horz" wrap="square" lIns="0" tIns="0" rIns="0" bIns="0" rtlCol="0">
            <a:spAutoFit/>
          </a:bodyPr>
          <a:lstStyle/>
          <a:p>
            <a:pPr algn="ctr">
              <a:lnSpc>
                <a:spcPct val="100000"/>
              </a:lnSpc>
            </a:pPr>
            <a:r>
              <a:rPr sz="4600" spc="-5">
                <a:ea typeface="微软雅黑" panose="020B0503020204020204" charset="-122"/>
              </a:rPr>
              <a:t>外伤</a:t>
            </a:r>
          </a:p>
          <a:p>
            <a:pPr algn="ctr">
              <a:lnSpc>
                <a:spcPct val="100000"/>
              </a:lnSpc>
            </a:pPr>
            <a:r>
              <a:rPr sz="4600" spc="-5">
                <a:ea typeface="微软雅黑" panose="020B0503020204020204" charset="-122"/>
              </a:rPr>
              <a:t>4种常见标志</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2743200" y="2286000"/>
            <a:ext cx="4171315" cy="838200"/>
          </a:xfrm>
          <a:prstGeom prst="rect">
            <a:avLst/>
          </a:prstGeom>
        </p:spPr>
        <p:txBody>
          <a:bodyPr vert="horz" wrap="square" lIns="0" tIns="0" rIns="0" bIns="0" rtlCol="0">
            <a:spAutoFit/>
          </a:bodyPr>
          <a:lstStyle/>
          <a:p>
            <a:pPr marL="12700">
              <a:lnSpc>
                <a:spcPct val="100000"/>
              </a:lnSpc>
            </a:pPr>
            <a:r>
              <a:rPr sz="5500" b="0" spc="-635">
                <a:latin typeface="Arial"/>
                <a:cs typeface="Arial"/>
              </a:rPr>
              <a:t>4种常见标志</a:t>
            </a:r>
          </a:p>
        </p:txBody>
      </p:sp>
      <p:pic>
        <p:nvPicPr>
          <p:cNvPr id="4" name="图片 3"/>
          <p:cNvPicPr>
            <a:picLocks noChangeAspect="1"/>
          </p:cNvPicPr>
          <p:nvPr/>
        </p:nvPicPr>
        <p:blipFill>
          <a:blip r:embed="rId2"/>
          <a:stretch>
            <a:fillRect/>
          </a:stretch>
        </p:blipFill>
        <p:spPr>
          <a:xfrm>
            <a:off x="7620000" y="76200"/>
            <a:ext cx="1323975" cy="40005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115" y="88392"/>
            <a:ext cx="2148840" cy="519683"/>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0" rIns="0" bIns="0" rtlCol="0">
            <a:spAutoFit/>
          </a:bodyPr>
          <a:lstStyle/>
          <a:p>
            <a:pPr marL="671195">
              <a:lnSpc>
                <a:spcPct val="100000"/>
              </a:lnSpc>
            </a:pPr>
            <a:r>
              <a:rPr sz="1800" b="0">
                <a:solidFill>
                  <a:srgbClr val="333333"/>
                </a:solidFill>
                <a:latin typeface="PMingLiU" panose="02020500000000000000" charset="-120"/>
                <a:cs typeface="PMingLiU" panose="02020500000000000000" charset="-120"/>
              </a:rPr>
              <a:t>知识方法</a:t>
            </a:r>
          </a:p>
        </p:txBody>
      </p:sp>
      <p:sp>
        <p:nvSpPr>
          <p:cNvPr id="4" name="object 4"/>
          <p:cNvSpPr txBox="1"/>
          <p:nvPr/>
        </p:nvSpPr>
        <p:spPr>
          <a:xfrm>
            <a:off x="784961" y="915289"/>
            <a:ext cx="7600315" cy="3017520"/>
          </a:xfrm>
          <a:prstGeom prst="rect">
            <a:avLst/>
          </a:prstGeom>
        </p:spPr>
        <p:txBody>
          <a:bodyPr vert="horz" wrap="square" lIns="0" tIns="0" rIns="0" bIns="0" rtlCol="0">
            <a:spAutoFit/>
          </a:bodyPr>
          <a:lstStyle/>
          <a:p>
            <a:pPr marL="12700">
              <a:lnSpc>
                <a:spcPct val="100000"/>
              </a:lnSpc>
            </a:pPr>
            <a:r>
              <a:rPr sz="1800" b="1" spc="-5">
                <a:solidFill>
                  <a:srgbClr val="333333"/>
                </a:solidFill>
                <a:latin typeface="微软雅黑" panose="020B0503020204020204" charset="-122"/>
                <a:cs typeface="微软雅黑" panose="020B0503020204020204" charset="-122"/>
              </a:rPr>
              <a:t>4种常见病句标志</a:t>
            </a:r>
          </a:p>
          <a:p>
            <a:pPr marL="12700">
              <a:lnSpc>
                <a:spcPct val="100000"/>
              </a:lnSpc>
            </a:pPr>
            <a:r>
              <a:rPr sz="1800" b="1" spc="-5">
                <a:solidFill>
                  <a:srgbClr val="333333"/>
                </a:solidFill>
                <a:latin typeface="微软雅黑" panose="020B0503020204020204" charset="-122"/>
                <a:cs typeface="微软雅黑" panose="020B0503020204020204" charset="-122"/>
              </a:rPr>
              <a:t>（一）“通过……使……”类</a:t>
            </a:r>
          </a:p>
          <a:p>
            <a:pPr marL="12700">
              <a:lnSpc>
                <a:spcPct val="100000"/>
              </a:lnSpc>
            </a:pPr>
            <a:r>
              <a:rPr sz="1800" b="1" spc="-5">
                <a:solidFill>
                  <a:srgbClr val="333333"/>
                </a:solidFill>
                <a:latin typeface="微软雅黑" panose="020B0503020204020204" charset="-122"/>
                <a:cs typeface="微软雅黑" panose="020B0503020204020204" charset="-122"/>
              </a:rPr>
              <a:t>病句：通过张老师讲的这节病句课，使妈妈再也不用担心我的病句题</a:t>
            </a:r>
          </a:p>
          <a:p>
            <a:pPr marL="12700">
              <a:lnSpc>
                <a:spcPct val="100000"/>
              </a:lnSpc>
            </a:pPr>
            <a:r>
              <a:rPr sz="1800" b="1" spc="-5">
                <a:solidFill>
                  <a:srgbClr val="333333"/>
                </a:solidFill>
                <a:latin typeface="微软雅黑" panose="020B0503020204020204" charset="-122"/>
                <a:cs typeface="微软雅黑" panose="020B0503020204020204" charset="-122"/>
              </a:rPr>
              <a:t>了。</a:t>
            </a:r>
          </a:p>
          <a:p>
            <a:pPr marL="12700">
              <a:lnSpc>
                <a:spcPct val="100000"/>
              </a:lnSpc>
            </a:pPr>
            <a:r>
              <a:rPr sz="1800" b="1" spc="-5">
                <a:solidFill>
                  <a:srgbClr val="333333"/>
                </a:solidFill>
                <a:latin typeface="微软雅黑" panose="020B0503020204020204" charset="-122"/>
                <a:cs typeface="微软雅黑" panose="020B0503020204020204" charset="-122"/>
              </a:rPr>
              <a:t>修改1：张老师讲的这节病句课，使妈妈再也不用担心我的病句题</a:t>
            </a:r>
          </a:p>
          <a:p>
            <a:pPr marL="12700">
              <a:lnSpc>
                <a:spcPct val="100000"/>
              </a:lnSpc>
            </a:pPr>
            <a:r>
              <a:rPr sz="1800" b="1" spc="-5">
                <a:solidFill>
                  <a:srgbClr val="333333"/>
                </a:solidFill>
                <a:latin typeface="微软雅黑" panose="020B0503020204020204" charset="-122"/>
                <a:cs typeface="微软雅黑" panose="020B0503020204020204" charset="-122"/>
              </a:rPr>
              <a:t>了。</a:t>
            </a:r>
          </a:p>
          <a:p>
            <a:pPr marL="12700">
              <a:lnSpc>
                <a:spcPct val="100000"/>
              </a:lnSpc>
            </a:pPr>
            <a:r>
              <a:rPr sz="1800" b="1" spc="-5">
                <a:solidFill>
                  <a:srgbClr val="333333"/>
                </a:solidFill>
                <a:latin typeface="微软雅黑" panose="020B0503020204020204" charset="-122"/>
                <a:cs typeface="微软雅黑" panose="020B0503020204020204" charset="-122"/>
              </a:rPr>
              <a:t>修改2：通过张老师讲的这节病句课，妈妈再也不用担心我的病句题</a:t>
            </a:r>
          </a:p>
          <a:p>
            <a:pPr marL="12700">
              <a:lnSpc>
                <a:spcPct val="100000"/>
              </a:lnSpc>
            </a:pPr>
            <a:r>
              <a:rPr sz="1800" b="1" spc="-5">
                <a:solidFill>
                  <a:srgbClr val="333333"/>
                </a:solidFill>
                <a:latin typeface="微软雅黑" panose="020B0503020204020204" charset="-122"/>
                <a:cs typeface="微软雅黑" panose="020B0503020204020204" charset="-122"/>
              </a:rPr>
              <a:t>了。</a:t>
            </a: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endParaRPr sz="1800" b="1" spc="-5">
              <a:solidFill>
                <a:srgbClr val="333333"/>
              </a:solidFill>
              <a:latin typeface="微软雅黑" panose="020B0503020204020204" charset="-122"/>
              <a:cs typeface="微软雅黑" panose="020B0503020204020204" charset="-122"/>
            </a:endParaRPr>
          </a:p>
          <a:p>
            <a:pPr marL="12700">
              <a:lnSpc>
                <a:spcPct val="100000"/>
              </a:lnSpc>
            </a:pPr>
            <a:r>
              <a:rPr sz="1800" b="1" spc="-5">
                <a:solidFill>
                  <a:srgbClr val="333333"/>
                </a:solidFill>
                <a:latin typeface="微软雅黑" panose="020B0503020204020204" charset="-122"/>
                <a:cs typeface="微软雅黑" panose="020B0503020204020204" charset="-122"/>
              </a:rPr>
              <a:t>“通过……使……”类病句的修改方法：删去“通过”或删去“使”。</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a19dd19-b3b5-4825-8b7a-18790e5d6aa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1184</Words>
  <Application>Microsoft Office PowerPoint</Application>
  <PresentationFormat>全屏显示(4:3)</PresentationFormat>
  <Paragraphs>263</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Theme</vt:lpstr>
      <vt:lpstr>PowerPoint 演示文稿</vt:lpstr>
      <vt:lpstr>PowerPoint 演示文稿</vt:lpstr>
      <vt:lpstr>知识方法</vt:lpstr>
      <vt:lpstr>PowerPoint 演示文稿</vt:lpstr>
      <vt:lpstr>知识方法</vt:lpstr>
      <vt:lpstr>外伤 or 内伤 常见标志 成分分析</vt:lpstr>
      <vt:lpstr>外伤 4种常见标志</vt:lpstr>
      <vt:lpstr>4种常见标志</vt:lpstr>
      <vt:lpstr>知识方法</vt:lpstr>
      <vt:lpstr>注意！   我要变形啦！</vt:lpstr>
      <vt:lpstr>知识方法</vt:lpstr>
      <vt:lpstr>PowerPoint 演示文稿</vt:lpstr>
      <vt:lpstr>知识方法</vt:lpstr>
      <vt:lpstr>知识方法</vt:lpstr>
      <vt:lpstr>知识方法</vt:lpstr>
      <vt:lpstr>知识方法</vt:lpstr>
      <vt:lpstr>4种常见标志</vt:lpstr>
      <vt:lpstr>知识方法</vt:lpstr>
      <vt:lpstr>知识方法</vt:lpstr>
      <vt:lpstr>4种常见标志</vt:lpstr>
      <vt:lpstr>PowerPoint 演示文稿</vt:lpstr>
      <vt:lpstr>知识方法</vt:lpstr>
      <vt:lpstr>知识方法</vt:lpstr>
      <vt:lpstr>知识方法</vt:lpstr>
      <vt:lpstr>4种常见标志</vt:lpstr>
      <vt:lpstr>知识方法</vt:lpstr>
      <vt:lpstr>知识方法</vt:lpstr>
      <vt:lpstr>PowerPoint 演示文稿</vt:lpstr>
      <vt:lpstr>知识方法</vt:lpstr>
      <vt:lpstr>知识方法</vt:lpstr>
      <vt:lpstr>知识方法</vt:lpstr>
      <vt:lpstr>知识方法</vt:lpstr>
      <vt:lpstr>知识方法</vt:lpstr>
      <vt:lpstr>知识方法</vt:lpstr>
      <vt:lpstr>知识方法</vt:lpstr>
      <vt:lpstr>知识方法</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2021-09-28T10:28:32Z</cp:lastPrinted>
  <dcterms:created xsi:type="dcterms:W3CDTF">2021-09-28T10:28:32Z</dcterms:created>
  <dcterms:modified xsi:type="dcterms:W3CDTF">2021-10-13T04:49:38Z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