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xlsx" ContentType="application/vnd.openxmlformats-officedocument.spreadsheetml.sheet"/>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removePersonalInfoOnSave="1" bookmarkIdSeed="2">
  <p:sldMasterIdLst>
    <p:sldMasterId id="2147483648" r:id="rId1"/>
  </p:sldMasterIdLst>
  <p:notesMasterIdLst>
    <p:notesMasterId r:id="rId2"/>
  </p:notesMasterIdLst>
  <p:sldIdLst>
    <p:sldId id="3248" r:id="rId3"/>
    <p:sldId id="3363" r:id="rId4"/>
    <p:sldId id="2960" r:id="rId5"/>
    <p:sldId id="3364" r:id="rId6"/>
    <p:sldId id="3365" r:id="rId7"/>
    <p:sldId id="3288" r:id="rId8"/>
    <p:sldId id="3354" r:id="rId9"/>
    <p:sldId id="3355" r:id="rId10"/>
    <p:sldId id="3366" r:id="rId11"/>
    <p:sldId id="3357" r:id="rId12"/>
    <p:sldId id="3359" r:id="rId13"/>
    <p:sldId id="3360" r:id="rId14"/>
    <p:sldId id="3286" r:id="rId15"/>
    <p:sldId id="3287" r:id="rId16"/>
    <p:sldId id="3353" r:id="rId17"/>
    <p:sldId id="3289" r:id="rId18"/>
    <p:sldId id="3290" r:id="rId19"/>
    <p:sldId id="3132" r:id="rId20"/>
    <p:sldId id="3291" r:id="rId21"/>
    <p:sldId id="3292" r:id="rId22"/>
    <p:sldId id="3293" r:id="rId23"/>
    <p:sldId id="3174" r:id="rId24"/>
    <p:sldId id="3294" r:id="rId25"/>
    <p:sldId id="3175" r:id="rId26"/>
    <p:sldId id="3330" r:id="rId27"/>
    <p:sldId id="3331" r:id="rId28"/>
    <p:sldId id="3333" r:id="rId29"/>
    <p:sldId id="3332" r:id="rId30"/>
    <p:sldId id="3334" r:id="rId31"/>
    <p:sldId id="3197" r:id="rId32"/>
    <p:sldId id="3367" r:id="rId33"/>
    <p:sldId id="3198" r:id="rId34"/>
    <p:sldId id="3368" r:id="rId35"/>
    <p:sldId id="3335" r:id="rId36"/>
    <p:sldId id="3340" r:id="rId37"/>
    <p:sldId id="3341" r:id="rId38"/>
    <p:sldId id="3342" r:id="rId39"/>
    <p:sldId id="3343" r:id="rId40"/>
    <p:sldId id="3370" r:id="rId41"/>
    <p:sldId id="3344" r:id="rId42"/>
    <p:sldId id="3200" r:id="rId43"/>
    <p:sldId id="3371" r:id="rId44"/>
    <p:sldId id="3372" r:id="rId45"/>
  </p:sldIdLst>
  <p:sldSz cx="12858750" cy="7232650"/>
  <p:notesSz cx="6858000" cy="9144000"/>
  <p:custDataLst>
    <p:tags r:id="rId46"/>
  </p:custDataLst>
  <p:defaultTextStyle>
    <a:defPPr>
      <a:defRPr lang="zh-CN"/>
    </a:defPPr>
    <a:lvl1pPr algn="l" rtl="0" fontAlgn="base">
      <a:spcBef>
        <a:spcPct val="0"/>
      </a:spcBef>
      <a:spcAft>
        <a:spcPct val="0"/>
      </a:spcAft>
      <a:defRPr kern="1200">
        <a:solidFill>
          <a:schemeClr val="tx1"/>
        </a:solidFill>
        <a:latin typeface="Calibri" pitchFamily="34" charset="0"/>
        <a:ea typeface="宋体" panose="02010600030101010101" pitchFamily="2" charset="-122"/>
        <a:cs typeface="+mn-cs"/>
      </a:defRPr>
    </a:lvl1pPr>
    <a:lvl2pPr marL="640080" indent="-182880" algn="l" rtl="0" fontAlgn="base">
      <a:spcBef>
        <a:spcPct val="0"/>
      </a:spcBef>
      <a:spcAft>
        <a:spcPct val="0"/>
      </a:spcAft>
      <a:defRPr kern="1200">
        <a:solidFill>
          <a:schemeClr val="tx1"/>
        </a:solidFill>
        <a:latin typeface="Calibri"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itchFamily="34" charset="0"/>
        <a:ea typeface="宋体" panose="02010600030101010101" pitchFamily="2" charset="-122"/>
        <a:cs typeface="+mn-cs"/>
      </a:defRPr>
    </a:lvl3pPr>
    <a:lvl4pPr marL="1925955" indent="-554355" algn="l" rtl="0" fontAlgn="base">
      <a:spcBef>
        <a:spcPct val="0"/>
      </a:spcBef>
      <a:spcAft>
        <a:spcPct val="0"/>
      </a:spcAft>
      <a:defRPr kern="1200">
        <a:solidFill>
          <a:schemeClr val="tx1"/>
        </a:solidFill>
        <a:latin typeface="Calibri"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397">
          <p15:clr>
            <a:srgbClr val="A4A3A4"/>
          </p15:clr>
        </p15:guide>
        <p15:guide id="2" orient="horz" pos="4202">
          <p15:clr>
            <a:srgbClr val="A4A3A4"/>
          </p15:clr>
        </p15:guide>
        <p15:guide id="3" pos="4050">
          <p15:clr>
            <a:srgbClr val="A4A3A4"/>
          </p15:clr>
        </p15:guide>
        <p15:guide id="4" pos="626">
          <p15:clr>
            <a:srgbClr val="A4A3A4"/>
          </p15:clr>
        </p15:guide>
        <p15:guide id="5" pos="7588">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331" autoAdjust="0"/>
    <p:restoredTop sz="92986" autoAdjust="0"/>
  </p:normalViewPr>
  <p:slideViewPr>
    <p:cSldViewPr>
      <p:cViewPr varScale="1">
        <p:scale>
          <a:sx n="74" d="100"/>
          <a:sy n="74" d="100"/>
        </p:scale>
        <p:origin x="426" y="60"/>
      </p:cViewPr>
      <p:guideLst>
        <p:guide orient="horz" pos="397"/>
        <p:guide orient="horz" pos="4202"/>
        <p:guide pos="4050"/>
        <p:guide pos="626"/>
        <p:guide pos="7588"/>
      </p:guideLst>
    </p:cSldViewPr>
  </p:slideViewPr>
  <p:outlineViewPr>
    <p:cViewPr>
      <p:scale>
        <a:sx n="100" d="100"/>
        <a:sy n="100" d="100"/>
      </p:scale>
      <p:origin x="0" y="-14412"/>
    </p:cViewPr>
  </p:outlineViewPr>
  <p:notesTextViewPr>
    <p:cViewPr>
      <p:scale>
        <a:sx n="1" d="1"/>
        <a:sy n="1" d="1"/>
      </p:scale>
      <p:origin x="0" y="0"/>
    </p:cViewPr>
  </p:notesTextViewPr>
  <p:sorterViewPr>
    <p:cViewPr varScale="1">
      <p:scale>
        <a:sx n="1" d="1"/>
        <a:sy n="1" d="1"/>
      </p:scale>
      <p:origin x="0" y="0"/>
    </p:cViewPr>
  </p:sorterViewPr>
  <p:notesViewPr>
    <p:cSldViewPr>
      <p:cViewPr>
        <p:scale>
          <a:sx n="66" d="100"/>
          <a:sy n="66" d="100"/>
        </p:scale>
        <p:origin x="0" y="0"/>
      </p:cViewPr>
      <p:guideLst/>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notesMaster" Target="notesMasters/notesMaster1.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slide" Target="slides/slide23.xml" /><Relationship Id="rId26" Type="http://schemas.openxmlformats.org/officeDocument/2006/relationships/slide" Target="slides/slide24.xml" /><Relationship Id="rId27" Type="http://schemas.openxmlformats.org/officeDocument/2006/relationships/slide" Target="slides/slide25.xml" /><Relationship Id="rId28" Type="http://schemas.openxmlformats.org/officeDocument/2006/relationships/slide" Target="slides/slide26.xml" /><Relationship Id="rId29" Type="http://schemas.openxmlformats.org/officeDocument/2006/relationships/slide" Target="slides/slide27.xml" /><Relationship Id="rId3" Type="http://schemas.openxmlformats.org/officeDocument/2006/relationships/slide" Target="slides/slide1.xml" /><Relationship Id="rId30" Type="http://schemas.openxmlformats.org/officeDocument/2006/relationships/slide" Target="slides/slide28.xml" /><Relationship Id="rId31" Type="http://schemas.openxmlformats.org/officeDocument/2006/relationships/slide" Target="slides/slide29.xml" /><Relationship Id="rId32" Type="http://schemas.openxmlformats.org/officeDocument/2006/relationships/slide" Target="slides/slide30.xml" /><Relationship Id="rId33" Type="http://schemas.openxmlformats.org/officeDocument/2006/relationships/slide" Target="slides/slide31.xml" /><Relationship Id="rId34" Type="http://schemas.openxmlformats.org/officeDocument/2006/relationships/slide" Target="slides/slide32.xml" /><Relationship Id="rId35" Type="http://schemas.openxmlformats.org/officeDocument/2006/relationships/slide" Target="slides/slide33.xml" /><Relationship Id="rId36" Type="http://schemas.openxmlformats.org/officeDocument/2006/relationships/slide" Target="slides/slide34.xml" /><Relationship Id="rId37" Type="http://schemas.openxmlformats.org/officeDocument/2006/relationships/slide" Target="slides/slide35.xml" /><Relationship Id="rId38" Type="http://schemas.openxmlformats.org/officeDocument/2006/relationships/slide" Target="slides/slide36.xml" /><Relationship Id="rId39" Type="http://schemas.openxmlformats.org/officeDocument/2006/relationships/slide" Target="slides/slide37.xml" /><Relationship Id="rId4" Type="http://schemas.openxmlformats.org/officeDocument/2006/relationships/slide" Target="slides/slide2.xml" /><Relationship Id="rId40" Type="http://schemas.openxmlformats.org/officeDocument/2006/relationships/slide" Target="slides/slide38.xml" /><Relationship Id="rId41" Type="http://schemas.openxmlformats.org/officeDocument/2006/relationships/slide" Target="slides/slide39.xml" /><Relationship Id="rId42" Type="http://schemas.openxmlformats.org/officeDocument/2006/relationships/slide" Target="slides/slide40.xml" /><Relationship Id="rId43" Type="http://schemas.openxmlformats.org/officeDocument/2006/relationships/slide" Target="slides/slide41.xml" /><Relationship Id="rId44" Type="http://schemas.openxmlformats.org/officeDocument/2006/relationships/slide" Target="slides/slide42.xml" /><Relationship Id="rId45" Type="http://schemas.openxmlformats.org/officeDocument/2006/relationships/slide" Target="slides/slide43.xml" /><Relationship Id="rId46" Type="http://schemas.openxmlformats.org/officeDocument/2006/relationships/tags" Target="tags/tag2.xml" /><Relationship Id="rId47" Type="http://schemas.openxmlformats.org/officeDocument/2006/relationships/presProps" Target="presProps.xml" /><Relationship Id="rId48" Type="http://schemas.openxmlformats.org/officeDocument/2006/relationships/viewProps" Target="viewProps.xml" /><Relationship Id="rId49" Type="http://schemas.openxmlformats.org/officeDocument/2006/relationships/theme" Target="theme/theme1.xml" /><Relationship Id="rId5" Type="http://schemas.openxmlformats.org/officeDocument/2006/relationships/slide" Target="slides/slide3.xml" /><Relationship Id="rId50" Type="http://schemas.openxmlformats.org/officeDocument/2006/relationships/tableStyles" Target="tableStyles.xml" /><Relationship Id="rId6" Type="http://schemas.openxmlformats.org/officeDocument/2006/relationships/slide" Target="slides/slide4.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charts/_rels/chart1.xml.rels>&#65279;<?xml version="1.0" encoding="utf-8" standalone="yes"?><Relationships xmlns="http://schemas.openxmlformats.org/package/2006/relationships"><Relationship Id="rId1" Type="http://schemas.openxmlformats.org/officeDocument/2006/relationships/package" Target="../embeddings/Microsoft_Excel_Worksheet1.xlsx" /></Relationships>
</file>

<file path=ppt/charts/chart1.xml><?xml version="1.0" encoding="utf-8"?>
<c:chartSpace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c="http://schemas.openxmlformats.org/drawingml/20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lang="zh-CN" sz="1400" b="0" i="0" u="none" strike="noStrike" kern="1200" spc="0" baseline="0">
                <a:solidFill>
                  <a:schemeClr val="tx1">
                    <a:lumMod val="65000"/>
                    <a:lumOff val="35000"/>
                  </a:schemeClr>
                </a:solidFill>
                <a:latin typeface="+mn-lt"/>
                <a:ea typeface="+mn-ea"/>
                <a:cs typeface="+mn-cs"/>
              </a:defRPr>
            </a:pPr>
            <a:r>
              <a:rPr lang="zh-CN" altLang="en-US" sz="1600" smtClean="0"/>
              <a:t>我国公民</a:t>
            </a:r>
            <a:r>
              <a:rPr lang="zh-CN" sz="1600" smtClean="0"/>
              <a:t>获取</a:t>
            </a:r>
            <a:r>
              <a:rPr lang="zh-CN" sz="1600"/>
              <a:t>“抗击新冠病毒疫情”信息的渠道</a:t>
            </a:r>
          </a:p>
        </c:rich>
      </c:tx>
      <c:layout>
        <c:manualLayout>
          <c:xMode val="edge"/>
          <c:yMode val="edge"/>
          <c:x val="0.1581769734621048"/>
          <c:y val="0.85164922475814819"/>
        </c:manualLayout>
      </c:layout>
      <c:overlay val="0"/>
      <c:spPr>
        <a:noFill/>
        <a:ln>
          <a:noFill/>
        </a:ln>
        <a:effectLst/>
      </c:spPr>
      <c:txPr>
        <a:bodyPr/>
        <a:p>
          <a:pPr>
            <a:defRPr/>
          </a:pPr>
        </a:p>
      </c:txPr>
    </c:title>
    <c:autoTitleDeleted val="0"/>
    <c:plotArea>
      <c:layout>
        <c:manualLayout>
          <c:layoutTarget val="inner"/>
          <c:xMode val="edge"/>
          <c:yMode val="edge"/>
          <c:x val="0.11651729792356491"/>
          <c:y val="0.021460909396409988"/>
          <c:w val="0.85484808683395386"/>
          <c:h val="0.72450786828994751"/>
        </c:manualLayout>
      </c:layout>
      <c:barChart>
        <c:barDir val="col"/>
        <c:grouping val="clustered"/>
        <c:varyColors val="0"/>
        <c:ser>
          <c:idx val="0"/>
          <c:order val="0"/>
          <c:tx>
            <c:strRef>
              <c:f>Sheet1!$B$1</c:f>
              <c:strCache>
                <c:ptCount val="1"/>
                <c:pt idx="0">
                  <c:v>列2</c:v>
                </c:pt>
              </c:strCache>
            </c:strRef>
          </c:tx>
          <c:spPr>
            <a:solidFill>
              <a:schemeClr val="accent1"/>
            </a:solidFill>
            <a:ln>
              <a:noFill/>
            </a:ln>
            <a:effectLst/>
          </c:spPr>
          <c:invertIfNegative val="0"/>
          <c:dLbls>
            <c:dLbl>
              <c:idx val="0"/>
              <c:dLblPos val="outEnd"/>
              <c:showLegendKey val="0"/>
              <c:showVal val="1"/>
              <c:showCatName val="0"/>
              <c:showSerName val="0"/>
              <c:showPercent val="0"/>
              <c:showBubbleSize val="0"/>
              <c:extLst/>
            </c:dLbl>
            <c:dLbl>
              <c:idx val="1"/>
              <c:dLblPos val="outEnd"/>
              <c:showLegendKey val="0"/>
              <c:showVal val="1"/>
              <c:showCatName val="0"/>
              <c:showSerName val="0"/>
              <c:showPercent val="0"/>
              <c:showBubbleSize val="0"/>
              <c:extLst/>
            </c:dLbl>
            <c:dLbl>
              <c:idx val="2"/>
              <c:dLblPos val="outEnd"/>
              <c:showLegendKey val="0"/>
              <c:showVal val="1"/>
              <c:showCatName val="0"/>
              <c:showSerName val="0"/>
              <c:showPercent val="0"/>
              <c:showBubbleSize val="0"/>
              <c:extLst/>
            </c:dLbl>
            <c:dLbl>
              <c:idx val="3"/>
              <c:dLblPos val="outEnd"/>
              <c:showLegendKey val="0"/>
              <c:showVal val="1"/>
              <c:showCatName val="0"/>
              <c:showSerName val="0"/>
              <c:showPercent val="0"/>
              <c:showBubbleSize val="0"/>
              <c:extLst/>
            </c:dLbl>
            <c:dLbl>
              <c:idx val="4"/>
              <c:dLblPos val="outEnd"/>
              <c:showLegendKey val="0"/>
              <c:showVal val="1"/>
              <c:showCatName val="0"/>
              <c:showSerName val="0"/>
              <c:showPercent val="0"/>
              <c:showBubbleSize val="0"/>
              <c:extLst/>
            </c:dLbl>
            <c:dLbl>
              <c:idx val="5"/>
              <c:dLblPos val="outEnd"/>
              <c:showLegendKey val="0"/>
              <c:showVal val="1"/>
              <c:showCatName val="0"/>
              <c:showSerName val="0"/>
              <c:showPercent val="0"/>
              <c:showBubbleSize val="0"/>
              <c:extLst/>
            </c:dLbl>
            <c:dLbl>
              <c:idx val="6"/>
              <c:dLblPos val="outEnd"/>
              <c:showLegendKey val="0"/>
              <c:showVal val="1"/>
              <c:showCatName val="0"/>
              <c:showSerName val="0"/>
              <c:showPercent val="0"/>
              <c:showBubbleSize val="0"/>
              <c:extLst/>
            </c:dLbl>
            <c:dLbl>
              <c:idx val="7"/>
              <c:dLblPos val="outEnd"/>
              <c:showLegendKey val="0"/>
              <c:showVal val="1"/>
              <c:showCatName val="0"/>
              <c:showSerName val="0"/>
              <c:showPercent val="0"/>
              <c:showBubbleSize val="0"/>
              <c:extLst/>
            </c:dLbl>
            <c:spPr>
              <a:noFill/>
              <a:ln>
                <a:noFill/>
              </a:ln>
              <a:effectLst/>
            </c:spPr>
            <c:txPr>
              <a:bodyPr rot="0" spcFirstLastPara="1" vertOverflow="ellipsis" vert="horz" wrap="square" lIns="38100" tIns="19050" rIns="38100" bIns="19050" anchor="ctr" anchorCtr="1">
                <a:spAutoFit/>
              </a:bodyPr>
              <a:p>
                <a:pPr>
                  <a:defRPr lang="zh-CN" sz="900" b="0" i="0" u="none" strike="noStrike" kern="1200" baseline="0" smtId="4294967295">
                    <a:solidFill>
                      <a:schemeClr val="tx1">
                        <a:lumMod val="75000"/>
                        <a:lumOff val="25000"/>
                      </a:schemeClr>
                    </a:solidFill>
                    <a:latin typeface="+mn-lt"/>
                    <a:ea typeface="+mn-ea"/>
                    <a:cs typeface="+mn-cs"/>
                  </a:defRPr>
                </a:pPr>
                <a:endParaRPr lang="zh-CN" sz="900" b="0" i="0" u="none" strike="noStrike" kern="1200" baseline="0" smtId="4294967295">
                  <a:solidFill>
                    <a:schemeClr val="tx1">
                      <a:lumMod val="75000"/>
                      <a:lumOff val="25000"/>
                    </a:schemeClr>
                  </a:solidFill>
                  <a:latin typeface="+mn-lt"/>
                  <a:ea typeface="+mn-ea"/>
                  <a:cs typeface="+mn-cs"/>
                </a:endParaRPr>
              </a:p>
            </c:txPr>
            <c:dLblPos val="outEnd"/>
            <c:showLegendKey val="0"/>
            <c:showVal val="1"/>
            <c:showCatName val="0"/>
            <c:showSerName val="0"/>
            <c:showPercent val="0"/>
            <c:showBubbleSize val="0"/>
            <c:showLeaderLines val="1"/>
            <c:extLst>
              <c:ext xmlns:c15="http://schemas.microsoft.com/office/drawing/2012/chart" uri="{CE6537A1-D6FC-4f65-9D91-7224C49458BB}">
                <c15:showLeaderLines val="1"/>
                <c15:leaderLines>
                  <c:spPr>
                    <a:ln w="9525" cap="flat" cmpd="sng" algn="ctr">
                      <a:solidFill>
                        <a:schemeClr val="tx1">
                          <a:lumMod val="35000"/>
                          <a:lumOff val="65000"/>
                        </a:schemeClr>
                      </a:solidFill>
                      <a:round/>
                    </a:ln>
                  </c:spPr>
                </c15:leaderLines>
              </c:ext>
            </c:extLst>
          </c:dLbls>
          <c:cat>
            <c:strRef>
              <c:f>Sheet1!$A$2:$A$9</c:f>
              <c:strCache>
                <c:ptCount val="8"/>
                <c:pt idx="0">
                  <c:v>电视</c:v>
                </c:pt>
                <c:pt idx="1">
                  <c:v>因特网</c:v>
                </c:pt>
                <c:pt idx="2">
                  <c:v>报纸</c:v>
                </c:pt>
                <c:pt idx="3">
                  <c:v>与人交谈</c:v>
                </c:pt>
                <c:pt idx="4">
                  <c:v>广播</c:v>
                </c:pt>
                <c:pt idx="5">
                  <c:v>一般杂志</c:v>
                </c:pt>
                <c:pt idx="6">
                  <c:v>图书</c:v>
                </c:pt>
                <c:pt idx="7">
                  <c:v>期刊</c:v>
                </c:pt>
              </c:strCache>
            </c:strRef>
          </c:cat>
          <c:val>
            <c:numRef>
              <c:f>Sheet1!$B$2:$B$9</c:f>
              <c:numCache>
                <c:formatCode>0.00%</c:formatCode>
                <c:ptCount val="8"/>
                <c:pt idx="0">
                  <c:v>0.815</c:v>
                </c:pt>
                <c:pt idx="1">
                  <c:v>0.5661</c:v>
                </c:pt>
                <c:pt idx="2">
                  <c:v>0.5212</c:v>
                </c:pt>
                <c:pt idx="3">
                  <c:v>0.3298</c:v>
                </c:pt>
                <c:pt idx="4">
                  <c:v>0.2458</c:v>
                </c:pt>
                <c:pt idx="5">
                  <c:v>0.122</c:v>
                </c:pt>
                <c:pt idx="6">
                  <c:v>0.1188</c:v>
                </c:pt>
                <c:pt idx="7">
                  <c:v>0.0648</c:v>
                </c:pt>
              </c:numCache>
            </c:numRef>
          </c:val>
        </c:ser>
        <c:dLbls>
          <c:showLegendKey val="0"/>
          <c:showVal val="0"/>
          <c:showCatName val="0"/>
          <c:showSerName val="0"/>
          <c:showPercent val="0"/>
          <c:showBubbleSize val="0"/>
          <c:showLeaderLines val="0"/>
        </c:dLbls>
        <c:gapWidth/>
        <c:overlap/>
        <c:axId val="334158800"/>
        <c:axId val="334159360"/>
      </c:barChart>
      <c:catAx>
        <c:axId val="334158800"/>
        <c:scaling>
          <c:orientation/>
        </c:scaling>
        <c:delete val="0"/>
        <c:axPos val="b"/>
        <c:numFmt formatCode="General" sourceLinked="1"/>
        <c:majorTickMark val="none"/>
        <c:minorTickMark val="none"/>
        <c:spPr>
          <a:noFill/>
          <a:ln>
            <a:noFill/>
          </a:ln>
          <a:effectLst/>
        </c:spPr>
        <c:txPr>
          <a:bodyPr rot="-60000000" spcFirstLastPara="1" vertOverflow="ellipsis" vert="horz" wrap="square" anchor="ctr" anchorCtr="1"/>
          <a:p>
            <a:pPr>
              <a:defRPr lang="zh-CN" sz="900" b="0" i="0" u="none" strike="noStrike" kern="1200" baseline="0" smtId="4294967295">
                <a:solidFill>
                  <a:schemeClr val="tx1">
                    <a:lumMod val="65000"/>
                    <a:lumOff val="35000"/>
                  </a:schemeClr>
                </a:solidFill>
                <a:latin typeface="+mn-lt"/>
                <a:ea typeface="+mn-ea"/>
                <a:cs typeface="+mn-cs"/>
              </a:defRPr>
            </a:pPr>
            <a:endParaRPr lang="zh-CN" sz="900" b="0" i="0" u="none" strike="noStrike" kern="1200" baseline="0" smtId="4294967295">
              <a:solidFill>
                <a:schemeClr val="tx1">
                  <a:lumMod val="65000"/>
                  <a:lumOff val="35000"/>
                </a:schemeClr>
              </a:solidFill>
              <a:latin typeface="+mn-lt"/>
              <a:ea typeface="+mn-ea"/>
              <a:cs typeface="+mn-cs"/>
            </a:endParaRPr>
          </a:p>
        </c:txPr>
        <c:crossAx val="334159360"/>
        <c:crosses val="autoZero"/>
        <c:auto val="0"/>
        <c:lblAlgn val="ctr"/>
        <c:lblOffset/>
        <c:noMultiLvlLbl val="0"/>
      </c:catAx>
      <c:valAx>
        <c:axId val="334159360"/>
        <c:scaling>
          <c:orientation/>
        </c:scaling>
        <c:delete val="0"/>
        <c:axPos val="l"/>
        <c:numFmt formatCode="0.00%" sourceLinked="1"/>
        <c:majorTickMark val="none"/>
        <c:minorTickMark val="none"/>
        <c:spPr>
          <a:noFill/>
          <a:ln>
            <a:noFill/>
          </a:ln>
          <a:effectLst/>
        </c:spPr>
        <c:txPr>
          <a:bodyPr rot="-60000000" spcFirstLastPara="1" vertOverflow="ellipsis" vert="horz" wrap="square" anchor="ctr" anchorCtr="1"/>
          <a:p>
            <a:pPr>
              <a:defRPr lang="zh-CN" sz="900" b="0" i="0" u="none" strike="noStrike" kern="1200" baseline="0" smtId="4294967295">
                <a:solidFill>
                  <a:schemeClr val="tx1">
                    <a:lumMod val="65000"/>
                    <a:lumOff val="35000"/>
                  </a:schemeClr>
                </a:solidFill>
                <a:latin typeface="+mn-lt"/>
                <a:ea typeface="+mn-ea"/>
                <a:cs typeface="+mn-cs"/>
              </a:defRPr>
            </a:pPr>
            <a:endParaRPr lang="zh-CN" sz="900" b="0" i="0" u="none" strike="noStrike" kern="1200" baseline="0" smtId="4294967295">
              <a:solidFill>
                <a:schemeClr val="tx1">
                  <a:lumMod val="65000"/>
                  <a:lumOff val="35000"/>
                </a:schemeClr>
              </a:solidFill>
              <a:latin typeface="+mn-lt"/>
              <a:ea typeface="+mn-ea"/>
              <a:cs typeface="+mn-cs"/>
            </a:endParaRPr>
          </a:p>
        </c:txPr>
        <c:crossAx val="334158800"/>
        <c:crosses val="autoZero"/>
        <c:crossBetween val="between"/>
      </c:valAx>
      <c:spPr>
        <a:noFill/>
        <a:ln>
          <a:noFill/>
        </a:ln>
        <a:effectLst/>
      </c:spPr>
    </c:plotArea>
    <c:plotVisOnly val="1"/>
    <c:dispBlanksAs val="gap"/>
    <c:showDLblsOverMax val="0"/>
  </c:chart>
  <c:spPr>
    <a:noFill/>
    <a:ln>
      <a:noFill/>
    </a:ln>
    <a:effectLst/>
  </c:spPr>
  <c:txPr>
    <a:bodyPr/>
    <a:p>
      <a:pPr>
        <a:defRPr lang="zh-CN" smtId="4294967295"/>
      </a:pPr>
      <a:endParaRPr lang="zh-CN" smtId="4294967295"/>
    </a:p>
  </c:txPr>
  <c:externalData r:id="rId1">
    <c:autoUpdate val="0"/>
  </c:externalData>
</c:chartSpace>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06024D97-E667-405D-B634-E583E2108D71}" type="datetimeFigureOut">
              <a:rPr lang="zh-CN" altLang="en-US"/>
              <a:pPr>
                <a:defRPr/>
              </a:pPr>
              <a:t>2021/4/19</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lvl1pPr algn="r">
              <a:defRPr sz="1200"/>
            </a:lvl1pPr>
          </a:lstStyle>
          <a:p>
            <a:fld id="{418F03C3-53C1-4F10-8DAF-D1F318E96C6E}" type="slidenum">
              <a:rPr lang="zh-CN" altLang="en-US"/>
              <a:t>‹#›</a:t>
            </a:fld>
            <a:endParaRPr lang="zh-CN" altLang="en-US"/>
          </a:p>
        </p:txBody>
      </p:sp>
    </p:spTree>
    <p:extLst>
      <p:ext uri="{BB962C8B-B14F-4D97-AF65-F5344CB8AC3E}">
        <p14:creationId xmlns:p14="http://schemas.microsoft.com/office/powerpoint/2010/main" val="173296306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300" kern="1200">
        <a:solidFill>
          <a:schemeClr val="tx1"/>
        </a:solidFill>
        <a:latin typeface="+mn-lt"/>
        <a:ea typeface="+mn-ea"/>
        <a:cs typeface="+mn-cs"/>
      </a:defRPr>
    </a:lvl1pPr>
    <a:lvl2pPr marL="455930" algn="l" rtl="0" eaLnBrk="0" fontAlgn="base" hangingPunct="0">
      <a:spcBef>
        <a:spcPct val="30000"/>
      </a:spcBef>
      <a:spcAft>
        <a:spcPct val="0"/>
      </a:spcAft>
      <a:defRPr sz="1300" kern="1200">
        <a:solidFill>
          <a:schemeClr val="tx1"/>
        </a:solidFill>
        <a:latin typeface="+mn-lt"/>
        <a:ea typeface="+mn-ea"/>
        <a:cs typeface="+mn-cs"/>
      </a:defRPr>
    </a:lvl2pPr>
    <a:lvl3pPr marL="913130" algn="l" rtl="0" eaLnBrk="0" fontAlgn="base" hangingPunct="0">
      <a:spcBef>
        <a:spcPct val="30000"/>
      </a:spcBef>
      <a:spcAft>
        <a:spcPct val="0"/>
      </a:spcAft>
      <a:defRPr sz="1300" kern="1200">
        <a:solidFill>
          <a:schemeClr val="tx1"/>
        </a:solidFill>
        <a:latin typeface="+mn-lt"/>
        <a:ea typeface="+mn-ea"/>
        <a:cs typeface="+mn-cs"/>
      </a:defRPr>
    </a:lvl3pPr>
    <a:lvl4pPr marL="1370330" algn="l" rtl="0" eaLnBrk="0" fontAlgn="base" hangingPunct="0">
      <a:spcBef>
        <a:spcPct val="30000"/>
      </a:spcBef>
      <a:spcAft>
        <a:spcPct val="0"/>
      </a:spcAft>
      <a:defRPr sz="1300" kern="1200">
        <a:solidFill>
          <a:schemeClr val="tx1"/>
        </a:solidFill>
        <a:latin typeface="+mn-lt"/>
        <a:ea typeface="+mn-ea"/>
        <a:cs typeface="+mn-cs"/>
      </a:defRPr>
    </a:lvl4pPr>
    <a:lvl5pPr marL="1827530" algn="l" rtl="0" eaLnBrk="0" fontAlgn="base" hangingPunct="0">
      <a:spcBef>
        <a:spcPct val="30000"/>
      </a:spcBef>
      <a:spcAft>
        <a:spcPct val="0"/>
      </a:spcAft>
      <a:defRPr sz="1300" kern="1200">
        <a:solidFill>
          <a:schemeClr val="tx1"/>
        </a:solidFill>
        <a:latin typeface="+mn-lt"/>
        <a:ea typeface="+mn-ea"/>
        <a:cs typeface="+mn-cs"/>
      </a:defRPr>
    </a:lvl5pPr>
    <a:lvl6pPr marL="2285365" algn="l" defTabSz="913765" rtl="0" eaLnBrk="1" latinLnBrk="0" hangingPunct="1">
      <a:defRPr sz="1300" kern="1200">
        <a:solidFill>
          <a:schemeClr val="tx1"/>
        </a:solidFill>
        <a:latin typeface="+mn-lt"/>
        <a:ea typeface="+mn-ea"/>
        <a:cs typeface="+mn-cs"/>
      </a:defRPr>
    </a:lvl6pPr>
    <a:lvl7pPr marL="2742565" algn="l" defTabSz="913765" rtl="0" eaLnBrk="1" latinLnBrk="0" hangingPunct="1">
      <a:defRPr sz="1300" kern="1200">
        <a:solidFill>
          <a:schemeClr val="tx1"/>
        </a:solidFill>
        <a:latin typeface="+mn-lt"/>
        <a:ea typeface="+mn-ea"/>
        <a:cs typeface="+mn-cs"/>
      </a:defRPr>
    </a:lvl7pPr>
    <a:lvl8pPr marL="3199765" algn="l" defTabSz="913765" rtl="0" eaLnBrk="1" latinLnBrk="0" hangingPunct="1">
      <a:defRPr sz="1300" kern="1200">
        <a:solidFill>
          <a:schemeClr val="tx1"/>
        </a:solidFill>
        <a:latin typeface="+mn-lt"/>
        <a:ea typeface="+mn-ea"/>
        <a:cs typeface="+mn-cs"/>
      </a:defRPr>
    </a:lvl8pPr>
    <a:lvl9pPr marL="3656965" algn="l" defTabSz="913765" rtl="0" eaLnBrk="1" latinLnBrk="0" hangingPunct="1">
      <a:defRPr sz="13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3.xml" /><Relationship Id="rId2" Type="http://schemas.openxmlformats.org/officeDocument/2006/relationships/notesMaster" Target="../notesMasters/notesMaster1.xml" /></Relationships>
</file>

<file path=ppt/notesSlides/_rels/notesSlide10.xml.rels>&#65279;<?xml version="1.0" encoding="utf-8" standalone="yes"?><Relationships xmlns="http://schemas.openxmlformats.org/package/2006/relationships"><Relationship Id="rId1" Type="http://schemas.openxmlformats.org/officeDocument/2006/relationships/slide" Target="../slides/slide14.xml" /><Relationship Id="rId2" Type="http://schemas.openxmlformats.org/officeDocument/2006/relationships/notesMaster" Target="../notesMasters/notesMaster1.xml" /></Relationships>
</file>

<file path=ppt/notesSlides/_rels/notesSlide11.xml.rels>&#65279;<?xml version="1.0" encoding="utf-8" standalone="yes"?><Relationships xmlns="http://schemas.openxmlformats.org/package/2006/relationships"><Relationship Id="rId1" Type="http://schemas.openxmlformats.org/officeDocument/2006/relationships/slide" Target="../slides/slide15.xml" /><Relationship Id="rId2" Type="http://schemas.openxmlformats.org/officeDocument/2006/relationships/notesMaster" Target="../notesMasters/notesMaster1.xml" /></Relationships>
</file>

<file path=ppt/notesSlides/_rels/notesSlide12.xml.rels>&#65279;<?xml version="1.0" encoding="utf-8" standalone="yes"?><Relationships xmlns="http://schemas.openxmlformats.org/package/2006/relationships"><Relationship Id="rId1" Type="http://schemas.openxmlformats.org/officeDocument/2006/relationships/slide" Target="../slides/slide16.xml" /><Relationship Id="rId2" Type="http://schemas.openxmlformats.org/officeDocument/2006/relationships/notesMaster" Target="../notesMasters/notesMaster1.xml" /></Relationships>
</file>

<file path=ppt/notesSlides/_rels/notesSlide13.xml.rels>&#65279;<?xml version="1.0" encoding="utf-8" standalone="yes"?><Relationships xmlns="http://schemas.openxmlformats.org/package/2006/relationships"><Relationship Id="rId1" Type="http://schemas.openxmlformats.org/officeDocument/2006/relationships/slide" Target="../slides/slide17.xml" /><Relationship Id="rId2" Type="http://schemas.openxmlformats.org/officeDocument/2006/relationships/notesMaster" Target="../notesMasters/notesMaster1.xml" /></Relationships>
</file>

<file path=ppt/notesSlides/_rels/notesSlide14.xml.rels>&#65279;<?xml version="1.0" encoding="utf-8" standalone="yes"?><Relationships xmlns="http://schemas.openxmlformats.org/package/2006/relationships"><Relationship Id="rId1" Type="http://schemas.openxmlformats.org/officeDocument/2006/relationships/slide" Target="../slides/slide18.xml" /><Relationship Id="rId2" Type="http://schemas.openxmlformats.org/officeDocument/2006/relationships/notesMaster" Target="../notesMasters/notesMaster1.xml" /></Relationships>
</file>

<file path=ppt/notesSlides/_rels/notesSlide15.xml.rels>&#65279;<?xml version="1.0" encoding="utf-8" standalone="yes"?><Relationships xmlns="http://schemas.openxmlformats.org/package/2006/relationships"><Relationship Id="rId1" Type="http://schemas.openxmlformats.org/officeDocument/2006/relationships/slide" Target="../slides/slide19.xml" /><Relationship Id="rId2" Type="http://schemas.openxmlformats.org/officeDocument/2006/relationships/notesMaster" Target="../notesMasters/notesMaster1.xml" /></Relationships>
</file>

<file path=ppt/notesSlides/_rels/notesSlide16.xml.rels>&#65279;<?xml version="1.0" encoding="utf-8" standalone="yes"?><Relationships xmlns="http://schemas.openxmlformats.org/package/2006/relationships"><Relationship Id="rId1" Type="http://schemas.openxmlformats.org/officeDocument/2006/relationships/slide" Target="../slides/slide20.xml" /><Relationship Id="rId2" Type="http://schemas.openxmlformats.org/officeDocument/2006/relationships/notesMaster" Target="../notesMasters/notesMaster1.xml" /></Relationships>
</file>

<file path=ppt/notesSlides/_rels/notesSlide17.xml.rels>&#65279;<?xml version="1.0" encoding="utf-8" standalone="yes"?><Relationships xmlns="http://schemas.openxmlformats.org/package/2006/relationships"><Relationship Id="rId1" Type="http://schemas.openxmlformats.org/officeDocument/2006/relationships/slide" Target="../slides/slide21.xml" /><Relationship Id="rId2" Type="http://schemas.openxmlformats.org/officeDocument/2006/relationships/notesMaster" Target="../notesMasters/notesMaster1.xml" /></Relationships>
</file>

<file path=ppt/notesSlides/_rels/notesSlide18.xml.rels>&#65279;<?xml version="1.0" encoding="utf-8" standalone="yes"?><Relationships xmlns="http://schemas.openxmlformats.org/package/2006/relationships"><Relationship Id="rId1" Type="http://schemas.openxmlformats.org/officeDocument/2006/relationships/slide" Target="../slides/slide22.xml" /><Relationship Id="rId2" Type="http://schemas.openxmlformats.org/officeDocument/2006/relationships/notesMaster" Target="../notesMasters/notesMaster1.xml" /></Relationships>
</file>

<file path=ppt/notesSlides/_rels/notesSlide19.xml.rels>&#65279;<?xml version="1.0" encoding="utf-8" standalone="yes"?><Relationships xmlns="http://schemas.openxmlformats.org/package/2006/relationships"><Relationship Id="rId1" Type="http://schemas.openxmlformats.org/officeDocument/2006/relationships/slide" Target="../slides/slide23.xml" /><Relationship Id="rId2" Type="http://schemas.openxmlformats.org/officeDocument/2006/relationships/notesMaster" Target="../notesMasters/notesMaster1.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4.xml" /><Relationship Id="rId2" Type="http://schemas.openxmlformats.org/officeDocument/2006/relationships/notesMaster" Target="../notesMasters/notesMaster1.xml" /></Relationships>
</file>

<file path=ppt/notesSlides/_rels/notesSlide20.xml.rels>&#65279;<?xml version="1.0" encoding="utf-8" standalone="yes"?><Relationships xmlns="http://schemas.openxmlformats.org/package/2006/relationships"><Relationship Id="rId1" Type="http://schemas.openxmlformats.org/officeDocument/2006/relationships/slide" Target="../slides/slide24.xml" /><Relationship Id="rId2" Type="http://schemas.openxmlformats.org/officeDocument/2006/relationships/notesMaster" Target="../notesMasters/notesMaster1.xml" /></Relationships>
</file>

<file path=ppt/notesSlides/_rels/notesSlide21.xml.rels>&#65279;<?xml version="1.0" encoding="utf-8" standalone="yes"?><Relationships xmlns="http://schemas.openxmlformats.org/package/2006/relationships"><Relationship Id="rId1" Type="http://schemas.openxmlformats.org/officeDocument/2006/relationships/slide" Target="../slides/slide25.xml" /><Relationship Id="rId2" Type="http://schemas.openxmlformats.org/officeDocument/2006/relationships/notesMaster" Target="../notesMasters/notesMaster1.xml" /></Relationships>
</file>

<file path=ppt/notesSlides/_rels/notesSlide22.xml.rels>&#65279;<?xml version="1.0" encoding="utf-8" standalone="yes"?><Relationships xmlns="http://schemas.openxmlformats.org/package/2006/relationships"><Relationship Id="rId1" Type="http://schemas.openxmlformats.org/officeDocument/2006/relationships/slide" Target="../slides/slide26.xml" /><Relationship Id="rId2" Type="http://schemas.openxmlformats.org/officeDocument/2006/relationships/notesMaster" Target="../notesMasters/notesMaster1.xml" /></Relationships>
</file>

<file path=ppt/notesSlides/_rels/notesSlide23.xml.rels>&#65279;<?xml version="1.0" encoding="utf-8" standalone="yes"?><Relationships xmlns="http://schemas.openxmlformats.org/package/2006/relationships"><Relationship Id="rId1" Type="http://schemas.openxmlformats.org/officeDocument/2006/relationships/slide" Target="../slides/slide27.xml" /><Relationship Id="rId2" Type="http://schemas.openxmlformats.org/officeDocument/2006/relationships/notesMaster" Target="../notesMasters/notesMaster1.xml" /></Relationships>
</file>

<file path=ppt/notesSlides/_rels/notesSlide24.xml.rels>&#65279;<?xml version="1.0" encoding="utf-8" standalone="yes"?><Relationships xmlns="http://schemas.openxmlformats.org/package/2006/relationships"><Relationship Id="rId1" Type="http://schemas.openxmlformats.org/officeDocument/2006/relationships/slide" Target="../slides/slide28.xml" /><Relationship Id="rId2" Type="http://schemas.openxmlformats.org/officeDocument/2006/relationships/notesMaster" Target="../notesMasters/notesMaster1.xml" /></Relationships>
</file>

<file path=ppt/notesSlides/_rels/notesSlide25.xml.rels>&#65279;<?xml version="1.0" encoding="utf-8" standalone="yes"?><Relationships xmlns="http://schemas.openxmlformats.org/package/2006/relationships"><Relationship Id="rId1" Type="http://schemas.openxmlformats.org/officeDocument/2006/relationships/slide" Target="../slides/slide29.xml" /><Relationship Id="rId2" Type="http://schemas.openxmlformats.org/officeDocument/2006/relationships/notesMaster" Target="../notesMasters/notesMaster1.xml" /></Relationships>
</file>

<file path=ppt/notesSlides/_rels/notesSlide26.xml.rels>&#65279;<?xml version="1.0" encoding="utf-8" standalone="yes"?><Relationships xmlns="http://schemas.openxmlformats.org/package/2006/relationships"><Relationship Id="rId1" Type="http://schemas.openxmlformats.org/officeDocument/2006/relationships/slide" Target="../slides/slide30.xml" /><Relationship Id="rId2" Type="http://schemas.openxmlformats.org/officeDocument/2006/relationships/notesMaster" Target="../notesMasters/notesMaster1.xml" /></Relationships>
</file>

<file path=ppt/notesSlides/_rels/notesSlide27.xml.rels>&#65279;<?xml version="1.0" encoding="utf-8" standalone="yes"?><Relationships xmlns="http://schemas.openxmlformats.org/package/2006/relationships"><Relationship Id="rId1" Type="http://schemas.openxmlformats.org/officeDocument/2006/relationships/slide" Target="../slides/slide31.xml" /><Relationship Id="rId2" Type="http://schemas.openxmlformats.org/officeDocument/2006/relationships/notesMaster" Target="../notesMasters/notesMaster1.xml" /></Relationships>
</file>

<file path=ppt/notesSlides/_rels/notesSlide28.xml.rels>&#65279;<?xml version="1.0" encoding="utf-8" standalone="yes"?><Relationships xmlns="http://schemas.openxmlformats.org/package/2006/relationships"><Relationship Id="rId1" Type="http://schemas.openxmlformats.org/officeDocument/2006/relationships/slide" Target="../slides/slide32.xml" /><Relationship Id="rId2" Type="http://schemas.openxmlformats.org/officeDocument/2006/relationships/notesMaster" Target="../notesMasters/notesMaster1.xml" /></Relationships>
</file>

<file path=ppt/notesSlides/_rels/notesSlide29.xml.rels>&#65279;<?xml version="1.0" encoding="utf-8" standalone="yes"?><Relationships xmlns="http://schemas.openxmlformats.org/package/2006/relationships"><Relationship Id="rId1" Type="http://schemas.openxmlformats.org/officeDocument/2006/relationships/slide" Target="../slides/slide33.xml" /><Relationship Id="rId2" Type="http://schemas.openxmlformats.org/officeDocument/2006/relationships/notesMaster" Target="../notesMasters/notesMaster1.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6.xml" /><Relationship Id="rId2" Type="http://schemas.openxmlformats.org/officeDocument/2006/relationships/notesMaster" Target="../notesMasters/notesMaster1.xml" /></Relationships>
</file>

<file path=ppt/notesSlides/_rels/notesSlide30.xml.rels>&#65279;<?xml version="1.0" encoding="utf-8" standalone="yes"?><Relationships xmlns="http://schemas.openxmlformats.org/package/2006/relationships"><Relationship Id="rId1" Type="http://schemas.openxmlformats.org/officeDocument/2006/relationships/slide" Target="../slides/slide34.xml" /><Relationship Id="rId2" Type="http://schemas.openxmlformats.org/officeDocument/2006/relationships/notesMaster" Target="../notesMasters/notesMaster1.xml" /></Relationships>
</file>

<file path=ppt/notesSlides/_rels/notesSlide31.xml.rels>&#65279;<?xml version="1.0" encoding="utf-8" standalone="yes"?><Relationships xmlns="http://schemas.openxmlformats.org/package/2006/relationships"><Relationship Id="rId1" Type="http://schemas.openxmlformats.org/officeDocument/2006/relationships/slide" Target="../slides/slide35.xml" /><Relationship Id="rId2" Type="http://schemas.openxmlformats.org/officeDocument/2006/relationships/notesMaster" Target="../notesMasters/notesMaster1.xml" /></Relationships>
</file>

<file path=ppt/notesSlides/_rels/notesSlide32.xml.rels>&#65279;<?xml version="1.0" encoding="utf-8" standalone="yes"?><Relationships xmlns="http://schemas.openxmlformats.org/package/2006/relationships"><Relationship Id="rId1" Type="http://schemas.openxmlformats.org/officeDocument/2006/relationships/slide" Target="../slides/slide36.xml" /><Relationship Id="rId2" Type="http://schemas.openxmlformats.org/officeDocument/2006/relationships/notesMaster" Target="../notesMasters/notesMaster1.xml" /></Relationships>
</file>

<file path=ppt/notesSlides/_rels/notesSlide33.xml.rels>&#65279;<?xml version="1.0" encoding="utf-8" standalone="yes"?><Relationships xmlns="http://schemas.openxmlformats.org/package/2006/relationships"><Relationship Id="rId1" Type="http://schemas.openxmlformats.org/officeDocument/2006/relationships/slide" Target="../slides/slide37.xml" /><Relationship Id="rId2" Type="http://schemas.openxmlformats.org/officeDocument/2006/relationships/notesMaster" Target="../notesMasters/notesMaster1.xml" /></Relationships>
</file>

<file path=ppt/notesSlides/_rels/notesSlide34.xml.rels>&#65279;<?xml version="1.0" encoding="utf-8" standalone="yes"?><Relationships xmlns="http://schemas.openxmlformats.org/package/2006/relationships"><Relationship Id="rId1" Type="http://schemas.openxmlformats.org/officeDocument/2006/relationships/slide" Target="../slides/slide38.xml" /><Relationship Id="rId2" Type="http://schemas.openxmlformats.org/officeDocument/2006/relationships/notesMaster" Target="../notesMasters/notesMaster1.xml" /></Relationships>
</file>

<file path=ppt/notesSlides/_rels/notesSlide35.xml.rels>&#65279;<?xml version="1.0" encoding="utf-8" standalone="yes"?><Relationships xmlns="http://schemas.openxmlformats.org/package/2006/relationships"><Relationship Id="rId1" Type="http://schemas.openxmlformats.org/officeDocument/2006/relationships/slide" Target="../slides/slide39.xml" /><Relationship Id="rId2" Type="http://schemas.openxmlformats.org/officeDocument/2006/relationships/notesMaster" Target="../notesMasters/notesMaster1.xml" /></Relationships>
</file>

<file path=ppt/notesSlides/_rels/notesSlide36.xml.rels>&#65279;<?xml version="1.0" encoding="utf-8" standalone="yes"?><Relationships xmlns="http://schemas.openxmlformats.org/package/2006/relationships"><Relationship Id="rId1" Type="http://schemas.openxmlformats.org/officeDocument/2006/relationships/slide" Target="../slides/slide40.xml" /><Relationship Id="rId2" Type="http://schemas.openxmlformats.org/officeDocument/2006/relationships/notesMaster" Target="../notesMasters/notesMaster1.xml" /></Relationships>
</file>

<file path=ppt/notesSlides/_rels/notesSlide37.xml.rels>&#65279;<?xml version="1.0" encoding="utf-8" standalone="yes"?><Relationships xmlns="http://schemas.openxmlformats.org/package/2006/relationships"><Relationship Id="rId1" Type="http://schemas.openxmlformats.org/officeDocument/2006/relationships/slide" Target="../slides/slide41.xml" /><Relationship Id="rId2" Type="http://schemas.openxmlformats.org/officeDocument/2006/relationships/notesMaster" Target="../notesMasters/notesMaster1.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7.xml" /><Relationship Id="rId2" Type="http://schemas.openxmlformats.org/officeDocument/2006/relationships/notesMaster" Target="../notesMasters/notesMaster1.xml" /></Relationships>
</file>

<file path=ppt/notesSlides/_rels/notesSlide5.xml.rels>&#65279;<?xml version="1.0" encoding="utf-8" standalone="yes"?><Relationships xmlns="http://schemas.openxmlformats.org/package/2006/relationships"><Relationship Id="rId1" Type="http://schemas.openxmlformats.org/officeDocument/2006/relationships/slide" Target="../slides/slide8.xml" /><Relationship Id="rId2" Type="http://schemas.openxmlformats.org/officeDocument/2006/relationships/notesMaster" Target="../notesMasters/notesMaster1.xml" /></Relationships>
</file>

<file path=ppt/notesSlides/_rels/notesSlide6.xml.rels>&#65279;<?xml version="1.0" encoding="utf-8" standalone="yes"?><Relationships xmlns="http://schemas.openxmlformats.org/package/2006/relationships"><Relationship Id="rId1" Type="http://schemas.openxmlformats.org/officeDocument/2006/relationships/slide" Target="../slides/slide10.xml" /><Relationship Id="rId2" Type="http://schemas.openxmlformats.org/officeDocument/2006/relationships/notesMaster" Target="../notesMasters/notesMaster1.xml" /></Relationships>
</file>

<file path=ppt/notesSlides/_rels/notesSlide7.xml.rels>&#65279;<?xml version="1.0" encoding="utf-8" standalone="yes"?><Relationships xmlns="http://schemas.openxmlformats.org/package/2006/relationships"><Relationship Id="rId1" Type="http://schemas.openxmlformats.org/officeDocument/2006/relationships/slide" Target="../slides/slide11.xml" /><Relationship Id="rId2" Type="http://schemas.openxmlformats.org/officeDocument/2006/relationships/notesMaster" Target="../notesMasters/notesMaster1.xml" /></Relationships>
</file>

<file path=ppt/notesSlides/_rels/notesSlide8.xml.rels>&#65279;<?xml version="1.0" encoding="utf-8" standalone="yes"?><Relationships xmlns="http://schemas.openxmlformats.org/package/2006/relationships"><Relationship Id="rId1" Type="http://schemas.openxmlformats.org/officeDocument/2006/relationships/slide" Target="../slides/slide12.xml" /><Relationship Id="rId2" Type="http://schemas.openxmlformats.org/officeDocument/2006/relationships/notesMaster" Target="../notesMasters/notesMaster1.xml" /></Relationships>
</file>

<file path=ppt/notesSlides/_rels/notesSlide9.xml.rels>&#65279;<?xml version="1.0" encoding="utf-8" standalone="yes"?><Relationships xmlns="http://schemas.openxmlformats.org/package/2006/relationships"><Relationship Id="rId1" Type="http://schemas.openxmlformats.org/officeDocument/2006/relationships/slide" Target="../slides/slide13.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3</a:t>
            </a:fld>
            <a:endParaRPr lang="zh-CN" altLang="en-US"/>
          </a:p>
        </p:txBody>
      </p:sp>
    </p:spTree>
    <p:extLst>
      <p:ext uri="{BB962C8B-B14F-4D97-AF65-F5344CB8AC3E}">
        <p14:creationId xmlns:p14="http://schemas.microsoft.com/office/powerpoint/2010/main" val="2855376186"/>
      </p:ext>
    </p:extLst>
  </p:cSld>
  <p:clrMapOvr>
    <a:masterClrMapping/>
  </p:clrMapOvr>
</p:notes>
</file>

<file path=ppt/notesSlides/notesSlide10.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14</a:t>
            </a:fld>
            <a:endParaRPr lang="zh-CN" altLang="en-US"/>
          </a:p>
        </p:txBody>
      </p:sp>
    </p:spTree>
    <p:extLst>
      <p:ext uri="{BB962C8B-B14F-4D97-AF65-F5344CB8AC3E}">
        <p14:creationId xmlns:p14="http://schemas.microsoft.com/office/powerpoint/2010/main" val="4248891500"/>
      </p:ext>
    </p:extLst>
  </p:cSld>
  <p:clrMapOvr>
    <a:masterClrMapping/>
  </p:clrMapOvr>
</p:notes>
</file>

<file path=ppt/notesSlides/notesSlide1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15</a:t>
            </a:fld>
            <a:endParaRPr lang="zh-CN" altLang="en-US"/>
          </a:p>
        </p:txBody>
      </p:sp>
    </p:spTree>
    <p:extLst>
      <p:ext uri="{BB962C8B-B14F-4D97-AF65-F5344CB8AC3E}">
        <p14:creationId xmlns:p14="http://schemas.microsoft.com/office/powerpoint/2010/main" val="4235452598"/>
      </p:ext>
    </p:extLst>
  </p:cSld>
  <p:clrMapOvr>
    <a:masterClrMapping/>
  </p:clrMapOvr>
</p:notes>
</file>

<file path=ppt/notesSlides/notesSlide1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16</a:t>
            </a:fld>
            <a:endParaRPr lang="zh-CN" altLang="en-US"/>
          </a:p>
        </p:txBody>
      </p:sp>
    </p:spTree>
    <p:extLst>
      <p:ext uri="{BB962C8B-B14F-4D97-AF65-F5344CB8AC3E}">
        <p14:creationId xmlns:p14="http://schemas.microsoft.com/office/powerpoint/2010/main" val="283477667"/>
      </p:ext>
    </p:extLst>
  </p:cSld>
  <p:clrMapOvr>
    <a:masterClrMapping/>
  </p:clrMapOvr>
</p:notes>
</file>

<file path=ppt/notesSlides/notesSlide1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17</a:t>
            </a:fld>
            <a:endParaRPr lang="zh-CN" altLang="en-US"/>
          </a:p>
        </p:txBody>
      </p:sp>
    </p:spTree>
    <p:extLst>
      <p:ext uri="{BB962C8B-B14F-4D97-AF65-F5344CB8AC3E}">
        <p14:creationId xmlns:p14="http://schemas.microsoft.com/office/powerpoint/2010/main" val="1922374666"/>
      </p:ext>
    </p:extLst>
  </p:cSld>
  <p:clrMapOvr>
    <a:masterClrMapping/>
  </p:clrMapOvr>
</p:notes>
</file>

<file path=ppt/notesSlides/notesSlide1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18</a:t>
            </a:fld>
            <a:endParaRPr lang="zh-CN" altLang="en-US"/>
          </a:p>
        </p:txBody>
      </p:sp>
    </p:spTree>
    <p:extLst>
      <p:ext uri="{BB962C8B-B14F-4D97-AF65-F5344CB8AC3E}">
        <p14:creationId xmlns:p14="http://schemas.microsoft.com/office/powerpoint/2010/main" val="2133203338"/>
      </p:ext>
    </p:extLst>
  </p:cSld>
  <p:clrMapOvr>
    <a:masterClrMapping/>
  </p:clrMapOvr>
</p:notes>
</file>

<file path=ppt/notesSlides/notesSlide1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19</a:t>
            </a:fld>
            <a:endParaRPr lang="zh-CN" altLang="en-US"/>
          </a:p>
        </p:txBody>
      </p:sp>
    </p:spTree>
    <p:extLst>
      <p:ext uri="{BB962C8B-B14F-4D97-AF65-F5344CB8AC3E}">
        <p14:creationId xmlns:p14="http://schemas.microsoft.com/office/powerpoint/2010/main" val="2305733631"/>
      </p:ext>
    </p:extLst>
  </p:cSld>
  <p:clrMapOvr>
    <a:masterClrMapping/>
  </p:clrMapOvr>
</p:notes>
</file>

<file path=ppt/notesSlides/notesSlide1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20</a:t>
            </a:fld>
            <a:endParaRPr lang="zh-CN" altLang="en-US"/>
          </a:p>
        </p:txBody>
      </p:sp>
    </p:spTree>
    <p:extLst>
      <p:ext uri="{BB962C8B-B14F-4D97-AF65-F5344CB8AC3E}">
        <p14:creationId xmlns:p14="http://schemas.microsoft.com/office/powerpoint/2010/main" val="4064751443"/>
      </p:ext>
    </p:extLst>
  </p:cSld>
  <p:clrMapOvr>
    <a:masterClrMapping/>
  </p:clrMapOvr>
</p:notes>
</file>

<file path=ppt/notesSlides/notesSlide1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21</a:t>
            </a:fld>
            <a:endParaRPr lang="zh-CN" altLang="en-US"/>
          </a:p>
        </p:txBody>
      </p:sp>
    </p:spTree>
    <p:extLst>
      <p:ext uri="{BB962C8B-B14F-4D97-AF65-F5344CB8AC3E}">
        <p14:creationId xmlns:p14="http://schemas.microsoft.com/office/powerpoint/2010/main" val="3369566715"/>
      </p:ext>
    </p:extLst>
  </p:cSld>
  <p:clrMapOvr>
    <a:masterClrMapping/>
  </p:clrMapOvr>
</p:notes>
</file>

<file path=ppt/notesSlides/notesSlide1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22</a:t>
            </a:fld>
            <a:endParaRPr lang="zh-CN" altLang="en-US"/>
          </a:p>
        </p:txBody>
      </p:sp>
    </p:spTree>
    <p:extLst>
      <p:ext uri="{BB962C8B-B14F-4D97-AF65-F5344CB8AC3E}">
        <p14:creationId xmlns:p14="http://schemas.microsoft.com/office/powerpoint/2010/main" val="3063377421"/>
      </p:ext>
    </p:extLst>
  </p:cSld>
  <p:clrMapOvr>
    <a:masterClrMapping/>
  </p:clrMapOvr>
</p:notes>
</file>

<file path=ppt/notesSlides/notesSlide1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23</a:t>
            </a:fld>
            <a:endParaRPr lang="zh-CN" altLang="en-US"/>
          </a:p>
        </p:txBody>
      </p:sp>
    </p:spTree>
    <p:extLst>
      <p:ext uri="{BB962C8B-B14F-4D97-AF65-F5344CB8AC3E}">
        <p14:creationId xmlns:p14="http://schemas.microsoft.com/office/powerpoint/2010/main" val="462968119"/>
      </p:ext>
    </p:extLst>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4</a:t>
            </a:fld>
            <a:endParaRPr lang="zh-CN" altLang="en-US"/>
          </a:p>
        </p:txBody>
      </p:sp>
    </p:spTree>
    <p:extLst>
      <p:ext uri="{BB962C8B-B14F-4D97-AF65-F5344CB8AC3E}">
        <p14:creationId xmlns:p14="http://schemas.microsoft.com/office/powerpoint/2010/main" val="654114190"/>
      </p:ext>
    </p:extLst>
  </p:cSld>
  <p:clrMapOvr>
    <a:masterClrMapping/>
  </p:clrMapOvr>
</p:notes>
</file>

<file path=ppt/notesSlides/notesSlide20.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24</a:t>
            </a:fld>
            <a:endParaRPr lang="zh-CN" altLang="en-US"/>
          </a:p>
        </p:txBody>
      </p:sp>
    </p:spTree>
    <p:extLst>
      <p:ext uri="{BB962C8B-B14F-4D97-AF65-F5344CB8AC3E}">
        <p14:creationId xmlns:p14="http://schemas.microsoft.com/office/powerpoint/2010/main" val="1359077850"/>
      </p:ext>
    </p:extLst>
  </p:cSld>
  <p:clrMapOvr>
    <a:masterClrMapping/>
  </p:clrMapOvr>
</p:notes>
</file>

<file path=ppt/notesSlides/notesSlide2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25</a:t>
            </a:fld>
            <a:endParaRPr lang="zh-CN" altLang="en-US"/>
          </a:p>
        </p:txBody>
      </p:sp>
    </p:spTree>
    <p:extLst>
      <p:ext uri="{BB962C8B-B14F-4D97-AF65-F5344CB8AC3E}">
        <p14:creationId xmlns:p14="http://schemas.microsoft.com/office/powerpoint/2010/main" val="930128160"/>
      </p:ext>
    </p:extLst>
  </p:cSld>
  <p:clrMapOvr>
    <a:masterClrMapping/>
  </p:clrMapOvr>
</p:notes>
</file>

<file path=ppt/notesSlides/notesSlide2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26</a:t>
            </a:fld>
            <a:endParaRPr lang="zh-CN" altLang="en-US"/>
          </a:p>
        </p:txBody>
      </p:sp>
    </p:spTree>
    <p:extLst>
      <p:ext uri="{BB962C8B-B14F-4D97-AF65-F5344CB8AC3E}">
        <p14:creationId xmlns:p14="http://schemas.microsoft.com/office/powerpoint/2010/main" val="1319333617"/>
      </p:ext>
    </p:extLst>
  </p:cSld>
  <p:clrMapOvr>
    <a:masterClrMapping/>
  </p:clrMapOvr>
</p:notes>
</file>

<file path=ppt/notesSlides/notesSlide2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27</a:t>
            </a:fld>
            <a:endParaRPr lang="zh-CN" altLang="en-US"/>
          </a:p>
        </p:txBody>
      </p:sp>
    </p:spTree>
    <p:extLst>
      <p:ext uri="{BB962C8B-B14F-4D97-AF65-F5344CB8AC3E}">
        <p14:creationId xmlns:p14="http://schemas.microsoft.com/office/powerpoint/2010/main" val="2902619643"/>
      </p:ext>
    </p:extLst>
  </p:cSld>
  <p:clrMapOvr>
    <a:masterClrMapping/>
  </p:clrMapOvr>
</p:notes>
</file>

<file path=ppt/notesSlides/notesSlide2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28</a:t>
            </a:fld>
            <a:endParaRPr lang="zh-CN" altLang="en-US"/>
          </a:p>
        </p:txBody>
      </p:sp>
    </p:spTree>
    <p:extLst>
      <p:ext uri="{BB962C8B-B14F-4D97-AF65-F5344CB8AC3E}">
        <p14:creationId xmlns:p14="http://schemas.microsoft.com/office/powerpoint/2010/main" val="3352937368"/>
      </p:ext>
    </p:extLst>
  </p:cSld>
  <p:clrMapOvr>
    <a:masterClrMapping/>
  </p:clrMapOvr>
</p:notes>
</file>

<file path=ppt/notesSlides/notesSlide2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29</a:t>
            </a:fld>
            <a:endParaRPr lang="zh-CN" altLang="en-US"/>
          </a:p>
        </p:txBody>
      </p:sp>
    </p:spTree>
    <p:extLst>
      <p:ext uri="{BB962C8B-B14F-4D97-AF65-F5344CB8AC3E}">
        <p14:creationId xmlns:p14="http://schemas.microsoft.com/office/powerpoint/2010/main" val="2730334679"/>
      </p:ext>
    </p:extLst>
  </p:cSld>
  <p:clrMapOvr>
    <a:masterClrMapping/>
  </p:clrMapOvr>
</p:notes>
</file>

<file path=ppt/notesSlides/notesSlide2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30</a:t>
            </a:fld>
            <a:endParaRPr lang="zh-CN" altLang="en-US"/>
          </a:p>
        </p:txBody>
      </p:sp>
    </p:spTree>
    <p:extLst>
      <p:ext uri="{BB962C8B-B14F-4D97-AF65-F5344CB8AC3E}">
        <p14:creationId xmlns:p14="http://schemas.microsoft.com/office/powerpoint/2010/main" val="1016052638"/>
      </p:ext>
    </p:extLst>
  </p:cSld>
  <p:clrMapOvr>
    <a:masterClrMapping/>
  </p:clrMapOvr>
</p:notes>
</file>

<file path=ppt/notesSlides/notesSlide2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31</a:t>
            </a:fld>
            <a:endParaRPr lang="zh-CN" altLang="en-US"/>
          </a:p>
        </p:txBody>
      </p:sp>
    </p:spTree>
    <p:extLst>
      <p:ext uri="{BB962C8B-B14F-4D97-AF65-F5344CB8AC3E}">
        <p14:creationId xmlns:p14="http://schemas.microsoft.com/office/powerpoint/2010/main" val="1021860813"/>
      </p:ext>
    </p:extLst>
  </p:cSld>
  <p:clrMapOvr>
    <a:masterClrMapping/>
  </p:clrMapOvr>
</p:notes>
</file>

<file path=ppt/notesSlides/notesSlide2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32</a:t>
            </a:fld>
            <a:endParaRPr lang="zh-CN" altLang="en-US"/>
          </a:p>
        </p:txBody>
      </p:sp>
    </p:spTree>
    <p:extLst>
      <p:ext uri="{BB962C8B-B14F-4D97-AF65-F5344CB8AC3E}">
        <p14:creationId xmlns:p14="http://schemas.microsoft.com/office/powerpoint/2010/main" val="2559550308"/>
      </p:ext>
    </p:extLst>
  </p:cSld>
  <p:clrMapOvr>
    <a:masterClrMapping/>
  </p:clrMapOvr>
</p:notes>
</file>

<file path=ppt/notesSlides/notesSlide2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33</a:t>
            </a:fld>
            <a:endParaRPr lang="zh-CN" altLang="en-US"/>
          </a:p>
        </p:txBody>
      </p:sp>
    </p:spTree>
    <p:extLst>
      <p:ext uri="{BB962C8B-B14F-4D97-AF65-F5344CB8AC3E}">
        <p14:creationId xmlns:p14="http://schemas.microsoft.com/office/powerpoint/2010/main" val="1689271501"/>
      </p:ext>
    </p:extLst>
  </p:cSld>
  <p:clrMapOvr>
    <a:masterClrMapping/>
  </p:clrMapOvr>
</p:notes>
</file>

<file path=ppt/notesSlides/notesSlide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6</a:t>
            </a:fld>
            <a:endParaRPr lang="zh-CN" altLang="en-US"/>
          </a:p>
        </p:txBody>
      </p:sp>
    </p:spTree>
    <p:extLst>
      <p:ext uri="{BB962C8B-B14F-4D97-AF65-F5344CB8AC3E}">
        <p14:creationId xmlns:p14="http://schemas.microsoft.com/office/powerpoint/2010/main" val="1966876078"/>
      </p:ext>
    </p:extLst>
  </p:cSld>
  <p:clrMapOvr>
    <a:masterClrMapping/>
  </p:clrMapOvr>
</p:notes>
</file>

<file path=ppt/notesSlides/notesSlide30.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34</a:t>
            </a:fld>
            <a:endParaRPr lang="zh-CN" altLang="en-US"/>
          </a:p>
        </p:txBody>
      </p:sp>
    </p:spTree>
    <p:extLst>
      <p:ext uri="{BB962C8B-B14F-4D97-AF65-F5344CB8AC3E}">
        <p14:creationId xmlns:p14="http://schemas.microsoft.com/office/powerpoint/2010/main" val="2706035240"/>
      </p:ext>
    </p:extLst>
  </p:cSld>
  <p:clrMapOvr>
    <a:masterClrMapping/>
  </p:clrMapOvr>
</p:notes>
</file>

<file path=ppt/notesSlides/notesSlide3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35</a:t>
            </a:fld>
            <a:endParaRPr lang="zh-CN" altLang="en-US"/>
          </a:p>
        </p:txBody>
      </p:sp>
    </p:spTree>
    <p:extLst>
      <p:ext uri="{BB962C8B-B14F-4D97-AF65-F5344CB8AC3E}">
        <p14:creationId xmlns:p14="http://schemas.microsoft.com/office/powerpoint/2010/main" val="2383151600"/>
      </p:ext>
    </p:extLst>
  </p:cSld>
  <p:clrMapOvr>
    <a:masterClrMapping/>
  </p:clrMapOvr>
</p:notes>
</file>

<file path=ppt/notesSlides/notesSlide3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36</a:t>
            </a:fld>
            <a:endParaRPr lang="zh-CN" altLang="en-US"/>
          </a:p>
        </p:txBody>
      </p:sp>
    </p:spTree>
    <p:extLst>
      <p:ext uri="{BB962C8B-B14F-4D97-AF65-F5344CB8AC3E}">
        <p14:creationId xmlns:p14="http://schemas.microsoft.com/office/powerpoint/2010/main" val="2486029784"/>
      </p:ext>
    </p:extLst>
  </p:cSld>
  <p:clrMapOvr>
    <a:masterClrMapping/>
  </p:clrMapOvr>
</p:notes>
</file>

<file path=ppt/notesSlides/notesSlide3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37</a:t>
            </a:fld>
            <a:endParaRPr lang="zh-CN" altLang="en-US"/>
          </a:p>
        </p:txBody>
      </p:sp>
    </p:spTree>
    <p:extLst>
      <p:ext uri="{BB962C8B-B14F-4D97-AF65-F5344CB8AC3E}">
        <p14:creationId xmlns:p14="http://schemas.microsoft.com/office/powerpoint/2010/main" val="4050295508"/>
      </p:ext>
    </p:extLst>
  </p:cSld>
  <p:clrMapOvr>
    <a:masterClrMapping/>
  </p:clrMapOvr>
</p:notes>
</file>

<file path=ppt/notesSlides/notesSlide3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38</a:t>
            </a:fld>
            <a:endParaRPr lang="zh-CN" altLang="en-US"/>
          </a:p>
        </p:txBody>
      </p:sp>
    </p:spTree>
    <p:extLst>
      <p:ext uri="{BB962C8B-B14F-4D97-AF65-F5344CB8AC3E}">
        <p14:creationId xmlns:p14="http://schemas.microsoft.com/office/powerpoint/2010/main" val="2802724148"/>
      </p:ext>
    </p:extLst>
  </p:cSld>
  <p:clrMapOvr>
    <a:masterClrMapping/>
  </p:clrMapOvr>
</p:notes>
</file>

<file path=ppt/notesSlides/notesSlide3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39</a:t>
            </a:fld>
            <a:endParaRPr lang="zh-CN" altLang="en-US"/>
          </a:p>
        </p:txBody>
      </p:sp>
    </p:spTree>
    <p:extLst>
      <p:ext uri="{BB962C8B-B14F-4D97-AF65-F5344CB8AC3E}">
        <p14:creationId xmlns:p14="http://schemas.microsoft.com/office/powerpoint/2010/main" val="3231055305"/>
      </p:ext>
    </p:extLst>
  </p:cSld>
  <p:clrMapOvr>
    <a:masterClrMapping/>
  </p:clrMapOvr>
</p:notes>
</file>

<file path=ppt/notesSlides/notesSlide3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40</a:t>
            </a:fld>
            <a:endParaRPr lang="zh-CN" altLang="en-US"/>
          </a:p>
        </p:txBody>
      </p:sp>
    </p:spTree>
    <p:extLst>
      <p:ext uri="{BB962C8B-B14F-4D97-AF65-F5344CB8AC3E}">
        <p14:creationId xmlns:p14="http://schemas.microsoft.com/office/powerpoint/2010/main" val="2096463959"/>
      </p:ext>
    </p:extLst>
  </p:cSld>
  <p:clrMapOvr>
    <a:masterClrMapping/>
  </p:clrMapOvr>
</p:notes>
</file>

<file path=ppt/notesSlides/notesSlide3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41</a:t>
            </a:fld>
            <a:endParaRPr lang="zh-CN" altLang="en-US"/>
          </a:p>
        </p:txBody>
      </p:sp>
    </p:spTree>
    <p:extLst>
      <p:ext uri="{BB962C8B-B14F-4D97-AF65-F5344CB8AC3E}">
        <p14:creationId xmlns:p14="http://schemas.microsoft.com/office/powerpoint/2010/main" val="2280817241"/>
      </p:ext>
    </p:extLst>
  </p:cSld>
  <p:clrMapOvr>
    <a:masterClrMapping/>
  </p:clrMapOvr>
</p:notes>
</file>

<file path=ppt/notesSlides/notesSlide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solidFill>
                  <a:prstClr val="black"/>
                </a:solidFill>
              </a:rPr>
              <a:t>7</a:t>
            </a:fld>
            <a:endParaRPr lang="zh-CN" altLang="en-US">
              <a:solidFill>
                <a:prstClr val="black"/>
              </a:solidFill>
            </a:endParaRPr>
          </a:p>
        </p:txBody>
      </p:sp>
    </p:spTree>
    <p:extLst>
      <p:ext uri="{BB962C8B-B14F-4D97-AF65-F5344CB8AC3E}">
        <p14:creationId xmlns:p14="http://schemas.microsoft.com/office/powerpoint/2010/main" val="1924274917"/>
      </p:ext>
    </p:extLst>
  </p:cSld>
  <p:clrMapOvr>
    <a:masterClrMapping/>
  </p:clrMapOvr>
</p:notes>
</file>

<file path=ppt/notesSlides/notesSlide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solidFill>
                  <a:prstClr val="black"/>
                </a:solidFill>
              </a:rPr>
              <a:t>8</a:t>
            </a:fld>
            <a:endParaRPr lang="zh-CN" altLang="en-US">
              <a:solidFill>
                <a:prstClr val="black"/>
              </a:solidFill>
            </a:endParaRPr>
          </a:p>
        </p:txBody>
      </p:sp>
    </p:spTree>
    <p:extLst>
      <p:ext uri="{BB962C8B-B14F-4D97-AF65-F5344CB8AC3E}">
        <p14:creationId xmlns:p14="http://schemas.microsoft.com/office/powerpoint/2010/main" val="1184227965"/>
      </p:ext>
    </p:extLst>
  </p:cSld>
  <p:clrMapOvr>
    <a:masterClrMapping/>
  </p:clrMapOvr>
</p:notes>
</file>

<file path=ppt/notesSlides/notesSlide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solidFill>
                  <a:prstClr val="black"/>
                </a:solidFill>
              </a:rPr>
              <a:t>10</a:t>
            </a:fld>
            <a:endParaRPr lang="zh-CN" altLang="en-US">
              <a:solidFill>
                <a:prstClr val="black"/>
              </a:solidFill>
            </a:endParaRPr>
          </a:p>
        </p:txBody>
      </p:sp>
    </p:spTree>
    <p:extLst>
      <p:ext uri="{BB962C8B-B14F-4D97-AF65-F5344CB8AC3E}">
        <p14:creationId xmlns:p14="http://schemas.microsoft.com/office/powerpoint/2010/main" val="3865859376"/>
      </p:ext>
    </p:extLst>
  </p:cSld>
  <p:clrMapOvr>
    <a:masterClrMapping/>
  </p:clrMapOvr>
</p:notes>
</file>

<file path=ppt/notesSlides/notesSlide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solidFill>
                  <a:prstClr val="black"/>
                </a:solidFill>
              </a:rPr>
              <a:t>11</a:t>
            </a:fld>
            <a:endParaRPr lang="zh-CN" altLang="en-US">
              <a:solidFill>
                <a:prstClr val="black"/>
              </a:solidFill>
            </a:endParaRPr>
          </a:p>
        </p:txBody>
      </p:sp>
    </p:spTree>
    <p:extLst>
      <p:ext uri="{BB962C8B-B14F-4D97-AF65-F5344CB8AC3E}">
        <p14:creationId xmlns:p14="http://schemas.microsoft.com/office/powerpoint/2010/main" val="1982391266"/>
      </p:ext>
    </p:extLst>
  </p:cSld>
  <p:clrMapOvr>
    <a:masterClrMapping/>
  </p:clrMapOvr>
</p:notes>
</file>

<file path=ppt/notesSlides/notesSlide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solidFill>
                  <a:prstClr val="black"/>
                </a:solidFill>
              </a:rPr>
              <a:t>12</a:t>
            </a:fld>
            <a:endParaRPr lang="zh-CN" altLang="en-US">
              <a:solidFill>
                <a:prstClr val="black"/>
              </a:solidFill>
            </a:endParaRPr>
          </a:p>
        </p:txBody>
      </p:sp>
    </p:spTree>
    <p:extLst>
      <p:ext uri="{BB962C8B-B14F-4D97-AF65-F5344CB8AC3E}">
        <p14:creationId xmlns:p14="http://schemas.microsoft.com/office/powerpoint/2010/main" val="1915411518"/>
      </p:ext>
    </p:extLst>
  </p:cSld>
  <p:clrMapOvr>
    <a:masterClrMapping/>
  </p:clrMapOvr>
</p:notes>
</file>

<file path=ppt/notesSlides/notesSlide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13</a:t>
            </a:fld>
            <a:endParaRPr lang="zh-CN" altLang="en-US"/>
          </a:p>
        </p:txBody>
      </p:sp>
    </p:spTree>
    <p:extLst>
      <p:ext uri="{BB962C8B-B14F-4D97-AF65-F5344CB8AC3E}">
        <p14:creationId xmlns:p14="http://schemas.microsoft.com/office/powerpoint/2010/main" val="3646177364"/>
      </p:ext>
    </p:extLst>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cSld name="空白">
    <p:spTree>
      <p:nvGrpSpPr>
        <p:cNvPr id="1" name=""/>
        <p:cNvGrpSpPr/>
        <p:nvPr/>
      </p:nvGrpSpPr>
      <p:grpSpPr>
        <a:xfrm>
          <a:off x="0" y="0"/>
          <a:ext cx="0" cy="0"/>
        </a:xfrm>
      </p:grpSpPr>
      <p:sp>
        <p:nvSpPr>
          <p:cNvPr id="2" name="日期占位符 3"/>
          <p:cNvSpPr>
            <a:spLocks noGrp="1"/>
          </p:cNvSpPr>
          <p:nvPr>
            <p:ph type="dt" sz="half" idx="10"/>
          </p:nvPr>
        </p:nvSpPr>
        <p:spPr>
          <a:xfrm>
            <a:off x="643018" y="6704013"/>
            <a:ext cx="3000745" cy="385762"/>
          </a:xfrm>
          <a:prstGeom prst="rect">
            <a:avLst/>
          </a:prstGeom>
        </p:spPr>
        <p:txBody>
          <a:bodyPr/>
          <a:lstStyle>
            <a:lvl1pPr>
              <a:defRPr/>
            </a:lvl1pPr>
          </a:lstStyle>
          <a:p>
            <a:pPr>
              <a:defRPr/>
            </a:pPr>
            <a:fld id="{ECE45C20-9DC3-4C93-855F-0906F529D9E0}" type="datetimeFigureOut">
              <a:rPr lang="zh-CN" altLang="en-US"/>
              <a:pPr>
                <a:defRPr/>
              </a:pPr>
              <a:t>2021/4/19</a:t>
            </a:fld>
            <a:endParaRPr lang="zh-CN" altLang="en-US"/>
          </a:p>
        </p:txBody>
      </p:sp>
      <p:sp>
        <p:nvSpPr>
          <p:cNvPr id="3" name="页脚占位符 4"/>
          <p:cNvSpPr>
            <a:spLocks noGrp="1"/>
          </p:cNvSpPr>
          <p:nvPr>
            <p:ph type="ftr" sz="quarter" idx="11"/>
          </p:nvPr>
        </p:nvSpPr>
        <p:spPr>
          <a:xfrm>
            <a:off x="4393156" y="6704013"/>
            <a:ext cx="4072440" cy="385762"/>
          </a:xfrm>
          <a:prstGeom prst="rect">
            <a:avLst/>
          </a:prstGeom>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a:xfrm>
            <a:off x="9214988" y="6704013"/>
            <a:ext cx="3000745" cy="385762"/>
          </a:xfrm>
          <a:prstGeom prst="rect">
            <a:avLst/>
          </a:prstGeom>
        </p:spPr>
        <p:txBody>
          <a:bodyPr/>
          <a:lstStyle>
            <a:lvl1pPr>
              <a:defRPr/>
            </a:lvl1pPr>
          </a:lstStyle>
          <a:p>
            <a:fld id="{438595A7-F137-4A1C-94F3-17BF434764D1}" type="slidenum">
              <a:rPr lang="zh-CN" altLang="en-US"/>
              <a:t>‹#›</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仅标题">
    <p:spTree>
      <p:nvGrpSpPr>
        <p:cNvPr id="1" name=""/>
        <p:cNvGrpSpPr/>
        <p:nvPr/>
      </p:nvGrpSpPr>
      <p:grpSpPr>
        <a:xfrm>
          <a:off x="0" y="0"/>
          <a:ext cx="0" cy="0"/>
        </a:xfrm>
      </p:grpSpPr>
      <p:sp>
        <p:nvSpPr>
          <p:cNvPr id="3" name="日期占位符 2"/>
          <p:cNvSpPr>
            <a:spLocks noGrp="1"/>
          </p:cNvSpPr>
          <p:nvPr>
            <p:ph type="dt" sz="half" idx="10"/>
          </p:nvPr>
        </p:nvSpPr>
        <p:spPr>
          <a:xfrm>
            <a:off x="884039" y="6703595"/>
            <a:ext cx="2893219" cy="385072"/>
          </a:xfrm>
        </p:spPr>
        <p:txBody>
          <a:bodyPr/>
          <a:lstStyle/>
          <a:p>
            <a:fld id="{D997B5FA-0921-464F-AAE1-844C04324D75}" type="datetimeFigureOut">
              <a:rPr lang="zh-CN" altLang="en-US" smtClean="0"/>
              <a:t>2021/4/19</a:t>
            </a:fld>
            <a:endParaRPr lang="zh-CN" altLang="en-US"/>
          </a:p>
        </p:txBody>
      </p:sp>
      <p:sp>
        <p:nvSpPr>
          <p:cNvPr id="4" name="页脚占位符 3"/>
          <p:cNvSpPr>
            <a:spLocks noGrp="1"/>
          </p:cNvSpPr>
          <p:nvPr>
            <p:ph type="ftr" sz="quarter" idx="11"/>
          </p:nvPr>
        </p:nvSpPr>
        <p:spPr>
          <a:xfrm>
            <a:off x="4259461" y="6703595"/>
            <a:ext cx="4339828" cy="385072"/>
          </a:xfrm>
        </p:spPr>
        <p:txBody>
          <a:bodyPr/>
          <a:lstStyle/>
          <a:p>
            <a:endParaRPr lang="zh-CN" altLang="en-US"/>
          </a:p>
        </p:txBody>
      </p:sp>
      <p:sp>
        <p:nvSpPr>
          <p:cNvPr id="5" name="灯片编号占位符 4"/>
          <p:cNvSpPr>
            <a:spLocks noGrp="1"/>
          </p:cNvSpPr>
          <p:nvPr>
            <p:ph type="sldNum" sz="quarter" idx="12"/>
          </p:nvPr>
        </p:nvSpPr>
        <p:spPr>
          <a:xfrm>
            <a:off x="9081492" y="6703595"/>
            <a:ext cx="2893219" cy="385072"/>
          </a:xfrm>
        </p:spPr>
        <p:txBody>
          <a:bodyPr/>
          <a:lstStyle/>
          <a:p>
            <a:fld id="{565CE74E-AB26-4998-AD42-012C4C1AD076}" type="slidenum">
              <a:rPr lang="zh-CN" altLang="en-US" smtClean="0"/>
              <a:t>‹#›</a:t>
            </a:fld>
            <a:endParaRPr lang="zh-CN" altLang="en-US"/>
          </a:p>
        </p:txBody>
      </p:sp>
      <p:sp>
        <p:nvSpPr>
          <p:cNvPr id="6" name="矩形 5"/>
          <p:cNvSpPr/>
          <p:nvPr userDrawn="1"/>
        </p:nvSpPr>
        <p:spPr>
          <a:xfrm>
            <a:off x="0" y="682466"/>
            <a:ext cx="12858750" cy="655018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标题幻灯片">
    <p:spTree>
      <p:nvGrpSpPr>
        <p:cNvPr id="1" name=""/>
        <p:cNvGrpSpPr/>
        <p:nvPr/>
      </p:nvGrpSpPr>
      <p:grpSpPr>
        <a:xfrm>
          <a:off x="0" y="0"/>
          <a:ext cx="0" cy="0"/>
        </a:xfrm>
      </p:grpSpPr>
      <p:sp>
        <p:nvSpPr>
          <p:cNvPr id="4" name="日期占位符 3"/>
          <p:cNvSpPr>
            <a:spLocks noGrp="1"/>
          </p:cNvSpPr>
          <p:nvPr>
            <p:ph type="dt" sz="half" idx="10"/>
          </p:nvPr>
        </p:nvSpPr>
        <p:spPr>
          <a:xfrm>
            <a:off x="642938" y="6586399"/>
            <a:ext cx="3000375" cy="502267"/>
          </a:xfrm>
        </p:spPr>
        <p:txBody>
          <a:bodyPr/>
          <a:lstStyle/>
          <a:p>
            <a:pPr lvl="0" fontAlgn="base"/>
            <a:endParaRPr lang="zh-CN" altLang="en-US" strike="noStrike" noProof="1">
              <a:latin typeface="Arial" panose="020b0604020202020204" pitchFamily="34" charset="0"/>
            </a:endParaRPr>
          </a:p>
        </p:txBody>
      </p:sp>
      <p:sp>
        <p:nvSpPr>
          <p:cNvPr id="5" name="页脚占位符 4"/>
          <p:cNvSpPr>
            <a:spLocks noGrp="1"/>
          </p:cNvSpPr>
          <p:nvPr>
            <p:ph type="ftr" sz="quarter" idx="11"/>
          </p:nvPr>
        </p:nvSpPr>
        <p:spPr>
          <a:xfrm>
            <a:off x="4393406" y="6586399"/>
            <a:ext cx="4071938" cy="502267"/>
          </a:xfrm>
        </p:spPr>
        <p:txBody>
          <a:bodyPr/>
          <a:lstStyle/>
          <a:p>
            <a:pPr lvl="0" fontAlgn="base"/>
            <a:endParaRPr lang="zh-CN" altLang="en-US" strike="noStrike" noProof="1">
              <a:latin typeface="Arial" panose="020b0604020202020204" pitchFamily="34" charset="0"/>
            </a:endParaRPr>
          </a:p>
        </p:txBody>
      </p:sp>
      <p:sp>
        <p:nvSpPr>
          <p:cNvPr id="6" name="灯片编号占位符 5"/>
          <p:cNvSpPr>
            <a:spLocks noGrp="1"/>
          </p:cNvSpPr>
          <p:nvPr>
            <p:ph type="sldNum" sz="quarter" idx="12"/>
          </p:nvPr>
        </p:nvSpPr>
        <p:spPr>
          <a:xfrm>
            <a:off x="9215438" y="6586399"/>
            <a:ext cx="3000375" cy="502267"/>
          </a:xfrm>
        </p:spPr>
        <p:txBody>
          <a:bodyPr/>
          <a:lstStyle/>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pPr lvl="0" fontAlgn="base"/>
              <a:t>‹#›</a:t>
            </a:fld>
            <a:endParaRPr lang="zh-CN" altLang="en-US" strike="noStrike" noProof="1">
              <a:latin typeface="Arial" panose="020b0604020202020204" pitchFamily="34" charset="0"/>
            </a:endParaRPr>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theme" Target="../theme/theme1.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4" r:id="rId3"/>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image" Target="../media/image1.png"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6.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7.xml" /><Relationship Id="rId3" Type="http://schemas.openxmlformats.org/officeDocument/2006/relationships/image" Target="../media/image5.jpeg" /><Relationship Id="rId4" Type="http://schemas.openxmlformats.org/officeDocument/2006/relationships/image" Target="../media/image6.png"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8.xml" /><Relationship Id="rId3" Type="http://schemas.openxmlformats.org/officeDocument/2006/relationships/image" Target="../media/image3.png"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9.xml" /><Relationship Id="rId3" Type="http://schemas.openxmlformats.org/officeDocument/2006/relationships/image" Target="../media/image7.png" /><Relationship Id="rId4" Type="http://schemas.openxmlformats.org/officeDocument/2006/relationships/image" Target="../media/image8.png"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0.xml" /><Relationship Id="rId3" Type="http://schemas.openxmlformats.org/officeDocument/2006/relationships/tags" Target="../tags/tag1.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1.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2.xml" /><Relationship Id="rId3" Type="http://schemas.openxmlformats.org/officeDocument/2006/relationships/chart" Target="../charts/chart1.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3.xml" /><Relationship Id="rId3" Type="http://schemas.openxmlformats.org/officeDocument/2006/relationships/image" Target="../media/image5.jpeg" /><Relationship Id="rId4" Type="http://schemas.openxmlformats.org/officeDocument/2006/relationships/image" Target="../media/image6.png"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4.xml" /><Relationship Id="rId3" Type="http://schemas.openxmlformats.org/officeDocument/2006/relationships/image" Target="../media/image9.png"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5.xml" /><Relationship Id="rId3" Type="http://schemas.openxmlformats.org/officeDocument/2006/relationships/image" Target="../media/image10.png"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png"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6.xml" /><Relationship Id="rId3" Type="http://schemas.openxmlformats.org/officeDocument/2006/relationships/image" Target="../media/image11.png"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7.xml" /><Relationship Id="rId3" Type="http://schemas.openxmlformats.org/officeDocument/2006/relationships/image" Target="../media/image12.png"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8.xml" /><Relationship Id="rId3" Type="http://schemas.openxmlformats.org/officeDocument/2006/relationships/image" Target="../media/image13.png"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9.xml" /><Relationship Id="rId3" Type="http://schemas.openxmlformats.org/officeDocument/2006/relationships/image" Target="../media/image5.jpeg" /><Relationship Id="rId4" Type="http://schemas.openxmlformats.org/officeDocument/2006/relationships/image" Target="../media/image6.png"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20.xml" /><Relationship Id="rId3" Type="http://schemas.openxmlformats.org/officeDocument/2006/relationships/image" Target="../media/image14.png"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21.xml" /><Relationship Id="rId3" Type="http://schemas.openxmlformats.org/officeDocument/2006/relationships/image" Target="../media/image15.png"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22.xml" /><Relationship Id="rId3" Type="http://schemas.openxmlformats.org/officeDocument/2006/relationships/image" Target="../media/image9.png"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23.xml" /><Relationship Id="rId3" Type="http://schemas.openxmlformats.org/officeDocument/2006/relationships/image" Target="../media/image11.png"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24.xml" /><Relationship Id="rId3" Type="http://schemas.openxmlformats.org/officeDocument/2006/relationships/image" Target="../media/image10.png"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25.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xml" /><Relationship Id="rId3" Type="http://schemas.openxmlformats.org/officeDocument/2006/relationships/image" Target="../media/image2.png"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26.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27.xml" /><Relationship Id="rId3" Type="http://schemas.openxmlformats.org/officeDocument/2006/relationships/image" Target="../media/image15.png"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28.xml" /><Relationship Id="rId3" Type="http://schemas.openxmlformats.org/officeDocument/2006/relationships/image" Target="../media/image9.png"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29.xm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30.xm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31.xm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32.xml"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33.xml"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34.xml"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35.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2.xml" /><Relationship Id="rId3" Type="http://schemas.openxmlformats.org/officeDocument/2006/relationships/image" Target="../media/image3.png" /><Relationship Id="rId4" Type="http://schemas.openxmlformats.org/officeDocument/2006/relationships/image" Target="../media/image4.png"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36.xml" /><Relationship Id="rId3" Type="http://schemas.openxmlformats.org/officeDocument/2006/relationships/image" Target="../media/image5.jpeg" /><Relationship Id="rId4" Type="http://schemas.openxmlformats.org/officeDocument/2006/relationships/image" Target="../media/image6.png" /></Relationships>
</file>

<file path=ppt/slides/_rels/slide4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37.xml" /></Relationships>
</file>

<file path=ppt/slides/_rels/slide4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6.png" /><Relationship Id="rId3" Type="http://schemas.openxmlformats.org/officeDocument/2006/relationships/image" Target="../media/image17.png" /><Relationship Id="rId4" Type="http://schemas.openxmlformats.org/officeDocument/2006/relationships/image" Target="../media/image18.pn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png"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3.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4.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5.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png"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 name="图片 1"/>
          <p:cNvPicPr>
            <a:picLocks noChangeAspect="1"/>
          </p:cNvPicPr>
          <p:nvPr/>
        </p:nvPicPr>
        <p:blipFill>
          <a:blip r:embed="rId2"/>
          <a:stretch>
            <a:fillRect/>
          </a:stretch>
        </p:blipFill>
        <p:spPr>
          <a:xfrm>
            <a:off x="-635" y="0"/>
            <a:ext cx="12859385" cy="7232650"/>
          </a:xfrm>
          <a:prstGeom prst="rect">
            <a:avLst/>
          </a:prstGeom>
        </p:spPr>
      </p:pic>
      <p:sp>
        <p:nvSpPr>
          <p:cNvPr id="10" name="矩形 9"/>
          <p:cNvSpPr/>
          <p:nvPr/>
        </p:nvSpPr>
        <p:spPr>
          <a:xfrm>
            <a:off x="2613660" y="2105660"/>
            <a:ext cx="7485380" cy="1861185"/>
          </a:xfrm>
          <a:prstGeom prst="rect">
            <a:avLst/>
          </a:prstGeom>
          <a:noFill/>
          <a:ln>
            <a:noFill/>
          </a:ln>
        </p:spPr>
        <p:txBody>
          <a:bodyPr wrap="none" rtlCol="0" anchor="t">
            <a:spAutoFit/>
          </a:bodyPr>
          <a:lstStyle/>
          <a:p>
            <a:pPr algn="ctr"/>
            <a:r>
              <a:rPr lang="zh-CN" altLang="en-US" sz="11500" b="1">
                <a:ln w="25400" cmpd="sng">
                  <a:solidFill>
                    <a:srgbClr val="FAFCB7">
                      <a:alpha val="98000"/>
                    </a:srgbClr>
                  </a:solidFill>
                  <a:prstDash val="solid"/>
                </a:ln>
                <a:solidFill>
                  <a:srgbClr val="FF0000"/>
                </a:solidFill>
                <a:effectLst>
                  <a:innerShdw dist="38100" dir="18900000">
                    <a:srgbClr val="F89D26">
                      <a:alpha val="100000"/>
                    </a:srgbClr>
                  </a:innerShdw>
                  <a:reflection blurRad="6350" stA="50000" endA="300" endPos="50000" dist="12700" dir="5400000" sy="-100000" algn="bl" rotWithShape="0"/>
                </a:effectLst>
                <a:latin typeface="微软雅黑" panose="020b0503020204020204" charset="-122"/>
                <a:ea typeface="微软雅黑"/>
              </a:rPr>
              <a:t>认识多媒体</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edge">
                                      <p:cBhvr>
                                        <p:cTn id="7"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2" name="直接连接符 1"/>
          <p:cNvCxnSpPr/>
          <p:nvPr/>
        </p:nvCxnSpPr>
        <p:spPr>
          <a:xfrm flipV="1">
            <a:off x="1067435" y="880110"/>
            <a:ext cx="4137660" cy="7620"/>
          </a:xfrm>
          <a:prstGeom prst="line">
            <a:avLst/>
          </a:prstGeom>
          <a:ln w="28575">
            <a:solidFill>
              <a:srgbClr val="19AA39"/>
            </a:solidFill>
          </a:ln>
        </p:spPr>
        <p:style>
          <a:lnRef idx="1">
            <a:schemeClr val="accent1"/>
          </a:lnRef>
          <a:fillRef idx="0">
            <a:schemeClr val="accent1"/>
          </a:fillRef>
          <a:effectRef idx="0">
            <a:schemeClr val="accent1"/>
          </a:effectRef>
          <a:fontRef idx="minor">
            <a:schemeClr val="tx1"/>
          </a:fontRef>
        </p:style>
      </p:cxnSp>
      <p:sp>
        <p:nvSpPr>
          <p:cNvPr id="6" name="Text Placeholder 12"/>
          <p:cNvSpPr txBox="1"/>
          <p:nvPr/>
        </p:nvSpPr>
        <p:spPr>
          <a:xfrm>
            <a:off x="926783" y="86360"/>
            <a:ext cx="4418965" cy="666115"/>
          </a:xfrm>
          <a:prstGeom prst="rect">
            <a:avLst/>
          </a:prstGeom>
        </p:spPr>
        <p:txBody>
          <a:bodyPr lIns="0" tIns="60958" rIns="0" bIns="60958" anchor="ctr">
            <a:noAutofit/>
          </a:bodyPr>
          <a:lstStyle>
            <a:lvl1pPr marL="0" indent="0" algn="ctr" defTabSz="914400" rtl="0" eaLnBrk="1" latinLnBrk="0" hangingPunct="1">
              <a:spcBef>
                <a:spcPct val="20000"/>
              </a:spcBef>
              <a:buFont typeface="Arial" panose="020b0604020202020204" pitchFamily="34" charset="0"/>
              <a:buNone/>
              <a:defRPr sz="800" b="0" kern="1200" baseline="0">
                <a:solidFill>
                  <a:schemeClr val="tx1"/>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anose="020b0604020202020204"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en-US" sz="4800" b="1" smtClean="0">
                <a:latin typeface="+mj-ea"/>
                <a:ea typeface="+mj-ea"/>
              </a:rPr>
              <a:t>示    例</a:t>
            </a:r>
            <a:endParaRPr lang="zh-CN" altLang="en-US" sz="4800" b="1">
              <a:solidFill>
                <a:prstClr val="black">
                  <a:lumMod val="75000"/>
                  <a:lumOff val="25000"/>
                </a:prstClr>
              </a:solidFill>
              <a:latin typeface="+mj-ea"/>
              <a:ea typeface="+mj-ea"/>
            </a:endParaRPr>
          </a:p>
        </p:txBody>
      </p:sp>
      <p:sp>
        <p:nvSpPr>
          <p:cNvPr id="11" name="TextBox 39"/>
          <p:cNvSpPr txBox="1"/>
          <p:nvPr/>
        </p:nvSpPr>
        <p:spPr>
          <a:xfrm>
            <a:off x="298282" y="1086133"/>
            <a:ext cx="12262147" cy="6014720"/>
          </a:xfrm>
          <a:prstGeom prst="rect">
            <a:avLst/>
          </a:prstGeom>
        </p:spPr>
        <p:txBody>
          <a:bodyPr wrap="square" lIns="91391" tIns="45696" rIns="91391" bIns="45696">
            <a:spAutoFit/>
          </a:bodyPr>
          <a:lstStyle>
            <a:defPPr>
              <a:defRPr lang="zh-CN"/>
            </a:defPPr>
            <a:lvl1pPr>
              <a:lnSpc>
                <a:spcPct val="150000"/>
              </a:lnSpc>
              <a:defRPr sz="1400">
                <a:solidFill>
                  <a:schemeClr val="tx1">
                    <a:lumMod val="50000"/>
                    <a:lumOff val="50000"/>
                  </a:schemeClr>
                </a:solidFill>
                <a:latin typeface="微软雅黑" panose="020b0503020204020204" charset="-122"/>
                <a:ea typeface="微软雅黑"/>
                <a:cs typeface="Segoe UI Semilight" panose="020b0402040204020203" pitchFamily="34" charset="0"/>
              </a:defRPr>
            </a:lvl1pPr>
          </a:lstStyle>
          <a:p>
            <a:pPr eaLnBrk="1" latinLnBrk="0" hangingPunct="1">
              <a:lnSpc>
                <a:spcPts val="4200"/>
              </a:lnSpc>
            </a:pPr>
            <a:r>
              <a:rPr lang="zh-CN" altLang="zh-CN" sz="2800" b="1" smtClean="0">
                <a:solidFill>
                  <a:schemeClr val="tx1"/>
                </a:solidFill>
                <a:latin typeface="黑体" panose="02010609060101010101" pitchFamily="49" charset="-122"/>
                <a:ea typeface="黑体" panose="02010609060101010101" pitchFamily="49" charset="-122"/>
              </a:rPr>
              <a:t>现代人</a:t>
            </a:r>
            <a:r>
              <a:rPr lang="zh-CN" altLang="zh-CN" sz="2800" b="1">
                <a:solidFill>
                  <a:schemeClr val="tx1"/>
                </a:solidFill>
                <a:latin typeface="黑体" panose="02010609060101010101" pitchFamily="49" charset="-122"/>
                <a:ea typeface="黑体" panose="02010609060101010101" pitchFamily="49" charset="-122"/>
              </a:rPr>
              <a:t>获取媒体信息</a:t>
            </a:r>
            <a:r>
              <a:rPr lang="zh-CN" altLang="zh-CN" sz="2800" b="1" smtClean="0">
                <a:solidFill>
                  <a:schemeClr val="tx1"/>
                </a:solidFill>
                <a:latin typeface="黑体" panose="02010609060101010101" pitchFamily="49" charset="-122"/>
                <a:ea typeface="黑体" panose="02010609060101010101" pitchFamily="49" charset="-122"/>
              </a:rPr>
              <a:t>访谈</a:t>
            </a:r>
            <a:r>
              <a:rPr lang="zh-CN" altLang="en-US" sz="2800" b="1" smtClean="0">
                <a:solidFill>
                  <a:schemeClr val="tx1"/>
                </a:solidFill>
                <a:latin typeface="黑体" panose="02010609060101010101" pitchFamily="49" charset="-122"/>
                <a:ea typeface="黑体" panose="02010609060101010101" pitchFamily="49" charset="-122"/>
              </a:rPr>
              <a:t>：</a:t>
            </a:r>
          </a:p>
          <a:p>
            <a:pPr eaLnBrk="1" latinLnBrk="0" hangingPunct="1">
              <a:lnSpc>
                <a:spcPts val="4200"/>
              </a:lnSpc>
            </a:pPr>
            <a:r>
              <a:rPr lang="en-US" altLang="zh-CN" sz="2800" b="1" smtClean="0">
                <a:solidFill>
                  <a:schemeClr val="tx1"/>
                </a:solidFill>
                <a:latin typeface="黑体" panose="02010609060101010101" pitchFamily="49" charset="-122"/>
                <a:ea typeface="黑体" panose="02010609060101010101" pitchFamily="49" charset="-122"/>
              </a:rPr>
              <a:t>1</a:t>
            </a:r>
            <a:r>
              <a:rPr lang="en-US" altLang="zh-CN" sz="2800" b="1">
                <a:solidFill>
                  <a:schemeClr val="tx1"/>
                </a:solidFill>
                <a:latin typeface="黑体" panose="02010609060101010101" pitchFamily="49" charset="-122"/>
                <a:ea typeface="黑体" panose="02010609060101010101" pitchFamily="49" charset="-122"/>
              </a:rPr>
              <a:t>.</a:t>
            </a:r>
            <a:r>
              <a:rPr lang="zh-CN" altLang="zh-CN" sz="2800" b="1">
                <a:solidFill>
                  <a:schemeClr val="tx1"/>
                </a:solidFill>
                <a:latin typeface="黑体" panose="02010609060101010101" pitchFamily="49" charset="-122"/>
                <a:ea typeface="黑体" panose="02010609060101010101" pitchFamily="49" charset="-122"/>
              </a:rPr>
              <a:t>思考一般人获取媒体信息有哪几类，你的首选媒介是什么？</a:t>
            </a:r>
          </a:p>
          <a:p>
            <a:pPr eaLnBrk="1" latinLnBrk="0" hangingPunct="1">
              <a:lnSpc>
                <a:spcPts val="4200"/>
              </a:lnSpc>
            </a:pPr>
            <a:r>
              <a:rPr lang="en-US" altLang="zh-CN" sz="2800" b="1">
                <a:solidFill>
                  <a:schemeClr val="tx1"/>
                </a:solidFill>
                <a:latin typeface="黑体" panose="02010609060101010101" pitchFamily="49" charset="-122"/>
                <a:ea typeface="黑体" panose="02010609060101010101" pitchFamily="49" charset="-122"/>
              </a:rPr>
              <a:t>2.</a:t>
            </a:r>
            <a:r>
              <a:rPr lang="zh-CN" altLang="zh-CN" sz="2800" b="1">
                <a:solidFill>
                  <a:schemeClr val="tx1"/>
                </a:solidFill>
                <a:latin typeface="黑体" panose="02010609060101010101" pitchFamily="49" charset="-122"/>
                <a:ea typeface="黑体" panose="02010609060101010101" pitchFamily="49" charset="-122"/>
              </a:rPr>
              <a:t>访谈时，重点要询问哪个方面的问题。</a:t>
            </a:r>
          </a:p>
          <a:p>
            <a:pPr eaLnBrk="1" latinLnBrk="0" hangingPunct="1">
              <a:lnSpc>
                <a:spcPts val="4200"/>
              </a:lnSpc>
            </a:pPr>
            <a:r>
              <a:rPr lang="en-US" altLang="zh-CN" sz="2800" b="1">
                <a:solidFill>
                  <a:schemeClr val="tx1"/>
                </a:solidFill>
                <a:latin typeface="黑体" panose="02010609060101010101" pitchFamily="49" charset="-122"/>
                <a:ea typeface="黑体" panose="02010609060101010101" pitchFamily="49" charset="-122"/>
              </a:rPr>
              <a:t>3.</a:t>
            </a:r>
            <a:r>
              <a:rPr lang="zh-CN" altLang="zh-CN" sz="2800" b="1">
                <a:solidFill>
                  <a:schemeClr val="tx1"/>
                </a:solidFill>
                <a:latin typeface="黑体" panose="02010609060101010101" pitchFamily="49" charset="-122"/>
                <a:ea typeface="黑体" panose="02010609060101010101" pitchFamily="49" charset="-122"/>
              </a:rPr>
              <a:t>采谈对象要有代表性。</a:t>
            </a:r>
          </a:p>
          <a:p>
            <a:pPr eaLnBrk="1" latinLnBrk="0" hangingPunct="1">
              <a:lnSpc>
                <a:spcPts val="4200"/>
              </a:lnSpc>
            </a:pPr>
            <a:r>
              <a:rPr lang="en-US" altLang="zh-CN" sz="2800" b="1">
                <a:solidFill>
                  <a:schemeClr val="tx1"/>
                </a:solidFill>
                <a:latin typeface="黑体" panose="02010609060101010101" pitchFamily="49" charset="-122"/>
                <a:ea typeface="黑体" panose="02010609060101010101" pitchFamily="49" charset="-122"/>
              </a:rPr>
              <a:t>4.</a:t>
            </a:r>
            <a:r>
              <a:rPr lang="zh-CN" altLang="zh-CN" sz="2800" b="1">
                <a:solidFill>
                  <a:schemeClr val="tx1"/>
                </a:solidFill>
                <a:latin typeface="黑体" panose="02010609060101010101" pitchFamily="49" charset="-122"/>
                <a:ea typeface="黑体" panose="02010609060101010101" pitchFamily="49" charset="-122"/>
              </a:rPr>
              <a:t>访谈问题：要注意由浅入深，由大变小，您知道在抗疫方面有一位专家叫钟南山吗？您是通过哪个媒体知道的？</a:t>
            </a:r>
          </a:p>
          <a:p>
            <a:pPr eaLnBrk="1" latinLnBrk="0" hangingPunct="1">
              <a:lnSpc>
                <a:spcPts val="4200"/>
              </a:lnSpc>
            </a:pPr>
            <a:r>
              <a:rPr lang="en-US" altLang="zh-CN" sz="2800" b="1">
                <a:solidFill>
                  <a:schemeClr val="tx1"/>
                </a:solidFill>
                <a:latin typeface="黑体" panose="02010609060101010101" pitchFamily="49" charset="-122"/>
                <a:ea typeface="黑体" panose="02010609060101010101" pitchFamily="49" charset="-122"/>
              </a:rPr>
              <a:t>5.</a:t>
            </a:r>
            <a:r>
              <a:rPr lang="zh-CN" altLang="zh-CN" sz="2800" b="1">
                <a:solidFill>
                  <a:schemeClr val="tx1"/>
                </a:solidFill>
                <a:latin typeface="黑体" panose="02010609060101010101" pitchFamily="49" charset="-122"/>
                <a:ea typeface="黑体" panose="02010609060101010101" pitchFamily="49" charset="-122"/>
              </a:rPr>
              <a:t>访谈准备：划分访谈小组</a:t>
            </a:r>
            <a:r>
              <a:rPr lang="en-US" altLang="zh-CN" sz="2800" b="1">
                <a:solidFill>
                  <a:schemeClr val="tx1"/>
                </a:solidFill>
                <a:latin typeface="黑体" panose="02010609060101010101" pitchFamily="49" charset="-122"/>
                <a:ea typeface="黑体" panose="02010609060101010101" pitchFamily="49" charset="-122"/>
              </a:rPr>
              <a:t>(</a:t>
            </a:r>
            <a:r>
              <a:rPr lang="zh-CN" altLang="zh-CN" sz="2800" b="1">
                <a:solidFill>
                  <a:schemeClr val="tx1"/>
                </a:solidFill>
                <a:latin typeface="黑体" panose="02010609060101010101" pitchFamily="49" charset="-122"/>
                <a:ea typeface="黑体" panose="02010609060101010101" pitchFamily="49" charset="-122"/>
              </a:rPr>
              <a:t>以不超</a:t>
            </a:r>
            <a:r>
              <a:rPr lang="en-US" altLang="zh-CN" sz="2800" b="1">
                <a:solidFill>
                  <a:schemeClr val="tx1"/>
                </a:solidFill>
                <a:latin typeface="黑体" panose="02010609060101010101" pitchFamily="49" charset="-122"/>
                <a:ea typeface="黑体" panose="02010609060101010101" pitchFamily="49" charset="-122"/>
              </a:rPr>
              <a:t>6</a:t>
            </a:r>
            <a:r>
              <a:rPr lang="zh-CN" altLang="zh-CN" sz="2800" b="1">
                <a:solidFill>
                  <a:schemeClr val="tx1"/>
                </a:solidFill>
                <a:latin typeface="黑体" panose="02010609060101010101" pitchFamily="49" charset="-122"/>
                <a:ea typeface="黑体" panose="02010609060101010101" pitchFamily="49" charset="-122"/>
              </a:rPr>
              <a:t>—</a:t>
            </a:r>
            <a:r>
              <a:rPr lang="en-US" altLang="zh-CN" sz="2800" b="1">
                <a:solidFill>
                  <a:schemeClr val="tx1"/>
                </a:solidFill>
                <a:latin typeface="黑体" panose="02010609060101010101" pitchFamily="49" charset="-122"/>
                <a:ea typeface="黑体" panose="02010609060101010101" pitchFamily="49" charset="-122"/>
              </a:rPr>
              <a:t>8</a:t>
            </a:r>
            <a:r>
              <a:rPr lang="zh-CN" altLang="zh-CN" sz="2800" b="1">
                <a:solidFill>
                  <a:schemeClr val="tx1"/>
                </a:solidFill>
                <a:latin typeface="黑体" panose="02010609060101010101" pitchFamily="49" charset="-122"/>
                <a:ea typeface="黑体" panose="02010609060101010101" pitchFamily="49" charset="-122"/>
              </a:rPr>
              <a:t>人为宜</a:t>
            </a:r>
            <a:r>
              <a:rPr lang="en-US" altLang="zh-CN" sz="2800" b="1">
                <a:solidFill>
                  <a:schemeClr val="tx1"/>
                </a:solidFill>
                <a:latin typeface="黑体" panose="02010609060101010101" pitchFamily="49" charset="-122"/>
                <a:ea typeface="黑体" panose="02010609060101010101" pitchFamily="49" charset="-122"/>
              </a:rPr>
              <a:t>)</a:t>
            </a:r>
            <a:r>
              <a:rPr lang="zh-CN" altLang="zh-CN" sz="2800" b="1">
                <a:solidFill>
                  <a:schemeClr val="tx1"/>
                </a:solidFill>
                <a:latin typeface="黑体" panose="02010609060101010101" pitchFamily="49" charset="-122"/>
                <a:ea typeface="黑体" panose="02010609060101010101" pitchFamily="49" charset="-122"/>
              </a:rPr>
              <a:t>；自制访谈表格或选用老师提供的任务清单；准备必要的用具</a:t>
            </a:r>
            <a:r>
              <a:rPr lang="en-US" altLang="zh-CN" sz="2800" b="1">
                <a:solidFill>
                  <a:schemeClr val="tx1"/>
                </a:solidFill>
                <a:latin typeface="黑体" panose="02010609060101010101" pitchFamily="49" charset="-122"/>
                <a:ea typeface="黑体" panose="02010609060101010101" pitchFamily="49" charset="-122"/>
              </a:rPr>
              <a:t>,</a:t>
            </a:r>
            <a:r>
              <a:rPr lang="zh-CN" altLang="zh-CN" sz="2800" b="1">
                <a:solidFill>
                  <a:schemeClr val="tx1"/>
                </a:solidFill>
                <a:latin typeface="黑体" panose="02010609060101010101" pitchFamily="49" charset="-122"/>
                <a:ea typeface="黑体" panose="02010609060101010101" pitchFamily="49" charset="-122"/>
              </a:rPr>
              <a:t>如照相机、录音笔、书写笔、笔记本等；准备好提问提纲。</a:t>
            </a:r>
          </a:p>
          <a:p>
            <a:pPr eaLnBrk="1" latinLnBrk="0" hangingPunct="1">
              <a:lnSpc>
                <a:spcPts val="4200"/>
              </a:lnSpc>
            </a:pPr>
            <a:r>
              <a:rPr lang="en-US" altLang="zh-CN" sz="2800" b="1">
                <a:solidFill>
                  <a:schemeClr val="tx1"/>
                </a:solidFill>
                <a:latin typeface="黑体" panose="02010609060101010101" pitchFamily="49" charset="-122"/>
                <a:ea typeface="黑体" panose="02010609060101010101" pitchFamily="49" charset="-122"/>
              </a:rPr>
              <a:t>6.</a:t>
            </a:r>
            <a:r>
              <a:rPr lang="zh-CN" altLang="zh-CN" sz="2800" b="1">
                <a:solidFill>
                  <a:schemeClr val="tx1"/>
                </a:solidFill>
                <a:latin typeface="黑体" panose="02010609060101010101" pitchFamily="49" charset="-122"/>
                <a:ea typeface="黑体" panose="02010609060101010101" pitchFamily="49" charset="-122"/>
              </a:rPr>
              <a:t>采访过程。</a:t>
            </a:r>
          </a:p>
          <a:p>
            <a:pPr eaLnBrk="1" latinLnBrk="0" hangingPunct="1">
              <a:lnSpc>
                <a:spcPts val="4200"/>
              </a:lnSpc>
            </a:pPr>
            <a:r>
              <a:rPr lang="en-US" altLang="zh-CN" sz="2800" b="1">
                <a:solidFill>
                  <a:schemeClr val="tx1"/>
                </a:solidFill>
                <a:latin typeface="黑体" panose="02010609060101010101" pitchFamily="49" charset="-122"/>
                <a:ea typeface="黑体" panose="02010609060101010101" pitchFamily="49" charset="-122"/>
              </a:rPr>
              <a:t>7.</a:t>
            </a:r>
            <a:r>
              <a:rPr lang="zh-CN" altLang="zh-CN" sz="2800" b="1">
                <a:solidFill>
                  <a:schemeClr val="tx1"/>
                </a:solidFill>
                <a:latin typeface="黑体" panose="02010609060101010101" pitchFamily="49" charset="-122"/>
                <a:ea typeface="黑体" panose="02010609060101010101" pitchFamily="49" charset="-122"/>
              </a:rPr>
              <a:t>整理归纳撰写访谈录。 </a:t>
            </a:r>
          </a:p>
        </p:txBody>
      </p:sp>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circle(in)">
                                      <p:cBhvr>
                                        <p:cTn id="12" dur="2000"/>
                                        <p:tgtEl>
                                          <p:spTgt spid="6"/>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0" presetClass="entr" presetSubtype="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edge">
                                      <p:cBhvr>
                                        <p:cTn id="17"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1" grpId="0"/>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椭圆 2"/>
          <p:cNvSpPr/>
          <p:nvPr/>
        </p:nvSpPr>
        <p:spPr>
          <a:xfrm>
            <a:off x="622392" y="849667"/>
            <a:ext cx="4302945" cy="4302945"/>
          </a:xfrm>
          <a:prstGeom prst="ellipse">
            <a:avLst/>
          </a:prstGeom>
          <a:blipFill dpi="0" rotWithShape="1">
            <a:blip r:embed="rId3">
              <a:extLst>
                <a:ext uri="{28A0092B-C50C-407E-A947-70E740481C1C}">
                  <a14:useLocalDpi xmlns:a14="http://schemas.microsoft.com/office/drawing/2010/main" val="0"/>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
              <a:solidFill>
                <a:prstClr val="white"/>
              </a:solidFill>
              <a:cs typeface="+mn-ea"/>
              <a:sym typeface="Arial" panose="020b0604020202020204" pitchFamily="34" charset="0"/>
            </a:endParaRPr>
          </a:p>
        </p:txBody>
      </p:sp>
      <p:sp>
        <p:nvSpPr>
          <p:cNvPr id="13" name="TextBox 13"/>
          <p:cNvSpPr txBox="1"/>
          <p:nvPr/>
        </p:nvSpPr>
        <p:spPr>
          <a:xfrm>
            <a:off x="1360036" y="1619634"/>
            <a:ext cx="3035937" cy="2554605"/>
          </a:xfrm>
          <a:prstGeom prst="rect">
            <a:avLst/>
          </a:prstGeom>
          <a:noFill/>
        </p:spPr>
        <p:txBody>
          <a:bodyPr wrap="square" lIns="0" tIns="0" rIns="0" bIns="0" rtlCol="0">
            <a:spAutoFit/>
          </a:bodyPr>
          <a:lstStyle/>
          <a:p>
            <a:pPr algn="ctr"/>
            <a:r>
              <a:rPr lang="en-US" altLang="zh-CN" sz="16595" b="1" smtClean="0">
                <a:solidFill>
                  <a:prstClr val="white"/>
                </a:solidFill>
                <a:effectLst>
                  <a:outerShdw blurRad="38100" dist="38100" dir="2700000" algn="tl">
                    <a:srgbClr val="000000">
                      <a:alpha val="43137"/>
                    </a:srgbClr>
                  </a:outerShdw>
                </a:effectLst>
                <a:latin typeface="Arial" panose="020b0604020202020204" pitchFamily="34" charset="0"/>
                <a:ea typeface="微软雅黑"/>
                <a:cs typeface="+mn-ea"/>
                <a:sym typeface="Arial" panose="020b0604020202020204" pitchFamily="34" charset="0"/>
              </a:rPr>
              <a:t>01</a:t>
            </a:r>
            <a:endParaRPr lang="zh-CN" altLang="en-US" sz="16595" b="1">
              <a:solidFill>
                <a:prstClr val="white"/>
              </a:solidFill>
              <a:effectLst>
                <a:outerShdw blurRad="38100" dist="38100" dir="2700000" algn="tl">
                  <a:srgbClr val="000000">
                    <a:alpha val="43137"/>
                  </a:srgbClr>
                </a:outerShdw>
              </a:effectLst>
              <a:latin typeface="Arial" panose="020b0604020202020204" pitchFamily="34" charset="0"/>
              <a:ea typeface="微软雅黑"/>
              <a:cs typeface="+mn-ea"/>
              <a:sym typeface="Arial" panose="020b0604020202020204" pitchFamily="34" charset="0"/>
            </a:endParaRPr>
          </a:p>
        </p:txBody>
      </p:sp>
      <p:sp>
        <p:nvSpPr>
          <p:cNvPr id="20" name="TextBox 1"/>
          <p:cNvSpPr txBox="1"/>
          <p:nvPr/>
        </p:nvSpPr>
        <p:spPr>
          <a:xfrm>
            <a:off x="1100783" y="5344517"/>
            <a:ext cx="9879628" cy="923330"/>
          </a:xfrm>
          <a:prstGeom prst="rect">
            <a:avLst/>
          </a:prstGeom>
          <a:noFill/>
        </p:spPr>
        <p:txBody>
          <a:bodyPr wrap="none" rtlCol="0">
            <a:spAutoFit/>
          </a:bodyPr>
          <a:lstStyle/>
          <a:p>
            <a:pPr>
              <a:buFont typeface="Arial" panose="020b0604020202020204" pitchFamily="34" charset="0"/>
              <a:buNone/>
            </a:pPr>
            <a:r>
              <a:rPr lang="zh-CN" altLang="zh-CN" sz="5400" b="1">
                <a:solidFill>
                  <a:srgbClr val="FF0000"/>
                </a:solidFill>
                <a:latin typeface="+mj-ea"/>
                <a:ea typeface="+mj-ea"/>
              </a:rPr>
              <a:t>关于身边人获取信息习惯的调查</a:t>
            </a:r>
            <a:endParaRPr lang="zh-CN" altLang="en-US" sz="5400" b="1">
              <a:solidFill>
                <a:srgbClr val="FF0000"/>
              </a:solidFill>
              <a:latin typeface="+mj-ea"/>
              <a:ea typeface="+mj-ea"/>
              <a:sym typeface="Arial" panose="020b0604020202020204" pitchFamily="34" charset="0"/>
            </a:endParaRPr>
          </a:p>
        </p:txBody>
      </p:sp>
      <p:pic>
        <p:nvPicPr>
          <p:cNvPr id="2" name="图片 1"/>
          <p:cNvPicPr>
            <a:picLocks noChangeAspect="1"/>
          </p:cNvPicPr>
          <p:nvPr/>
        </p:nvPicPr>
        <p:blipFill>
          <a:blip r:embed="rId4"/>
          <a:stretch>
            <a:fillRect/>
          </a:stretch>
        </p:blipFill>
        <p:spPr>
          <a:xfrm>
            <a:off x="5281930" y="849630"/>
            <a:ext cx="7279640" cy="4302760"/>
          </a:xfrm>
          <a:prstGeom prst="rect">
            <a:avLst/>
          </a:prstGeom>
        </p:spPr>
      </p:pic>
    </p:spTree>
  </p:cSld>
  <p:clrMapOvr>
    <a:masterClrMapping/>
  </p:clrMapOvr>
  <mc:AlternateContent>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anim calcmode="lin" valueType="num">
                                      <p:cBhvr>
                                        <p:cTn id="8" dur="500" fill="hold"/>
                                        <p:tgtEl>
                                          <p:spTgt spid="13"/>
                                        </p:tgtEl>
                                        <p:attrNameLst>
                                          <p:attrName>ppt_x</p:attrName>
                                        </p:attrNameLst>
                                      </p:cBhvr>
                                      <p:tavLst>
                                        <p:tav tm="0">
                                          <p:val>
                                            <p:strVal val="#ppt_x"/>
                                          </p:val>
                                        </p:tav>
                                        <p:tav tm="100000">
                                          <p:val>
                                            <p:strVal val="#ppt_x"/>
                                          </p:val>
                                        </p:tav>
                                      </p:tavLst>
                                    </p:anim>
                                    <p:anim calcmode="lin" valueType="num">
                                      <p:cBhvr>
                                        <p:cTn id="9" dur="5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afterGroup">
                            <p:stCondLst>
                              <p:cond delay="0"/>
                            </p:stCondLst>
                            <p:childTnLst>
                              <p:par>
                                <p:cTn id="12" presetID="12" presetClass="entr" presetSubtype="8" fill="hold" grpId="0" nodeType="clickEffect">
                                  <p:stCondLst>
                                    <p:cond delay="0"/>
                                  </p:stCondLst>
                                  <p:childTnLst>
                                    <p:set>
                                      <p:cBhvr>
                                        <p:cTn id="13" dur="1" fill="hold">
                                          <p:stCondLst>
                                            <p:cond delay="0"/>
                                          </p:stCondLst>
                                        </p:cTn>
                                        <p:tgtEl>
                                          <p:spTgt spid="20"/>
                                        </p:tgtEl>
                                        <p:attrNameLst>
                                          <p:attrName>style.visibility</p:attrName>
                                        </p:attrNameLst>
                                      </p:cBhvr>
                                      <p:to>
                                        <p:strVal val="visible"/>
                                      </p:to>
                                    </p:set>
                                    <p:anim calcmode="lin" valueType="num">
                                      <p:cBhvr additive="base">
                                        <p:cTn id="14" dur="500"/>
                                        <p:tgtEl>
                                          <p:spTgt spid="20"/>
                                        </p:tgtEl>
                                        <p:attrNameLst>
                                          <p:attrName>ppt_x</p:attrName>
                                        </p:attrNameLst>
                                      </p:cBhvr>
                                      <p:tavLst>
                                        <p:tav tm="0">
                                          <p:val>
                                            <p:strVal val="#ppt_x-#ppt_w*1.125000"/>
                                          </p:val>
                                        </p:tav>
                                        <p:tav tm="100000">
                                          <p:val>
                                            <p:strVal val="#ppt_x"/>
                                          </p:val>
                                        </p:tav>
                                      </p:tavLst>
                                    </p:anim>
                                    <p:animEffect transition="in" filter="wipe(right)">
                                      <p:cBhvr>
                                        <p:cTn id="15"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20" grpId="0"/>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2" name="直接连接符 1"/>
          <p:cNvCxnSpPr/>
          <p:nvPr/>
        </p:nvCxnSpPr>
        <p:spPr>
          <a:xfrm flipV="1">
            <a:off x="724218" y="880110"/>
            <a:ext cx="4137660" cy="7620"/>
          </a:xfrm>
          <a:prstGeom prst="line">
            <a:avLst/>
          </a:prstGeom>
          <a:ln w="28575">
            <a:solidFill>
              <a:srgbClr val="19AA39"/>
            </a:solidFill>
          </a:ln>
        </p:spPr>
        <p:style>
          <a:lnRef idx="1">
            <a:schemeClr val="accent1"/>
          </a:lnRef>
          <a:fillRef idx="0">
            <a:schemeClr val="accent1"/>
          </a:fillRef>
          <a:effectRef idx="0">
            <a:schemeClr val="accent1"/>
          </a:effectRef>
          <a:fontRef idx="minor">
            <a:schemeClr val="tx1"/>
          </a:fontRef>
        </p:style>
      </p:cxnSp>
      <p:sp>
        <p:nvSpPr>
          <p:cNvPr id="6" name="Text Placeholder 12"/>
          <p:cNvSpPr txBox="1"/>
          <p:nvPr/>
        </p:nvSpPr>
        <p:spPr>
          <a:xfrm>
            <a:off x="786130" y="99060"/>
            <a:ext cx="4013835" cy="666115"/>
          </a:xfrm>
          <a:prstGeom prst="rect">
            <a:avLst/>
          </a:prstGeom>
        </p:spPr>
        <p:txBody>
          <a:bodyPr lIns="0" tIns="60958" rIns="0" bIns="60958" anchor="ctr">
            <a:noAutofit/>
          </a:bodyPr>
          <a:lstStyle>
            <a:lvl1pPr marL="0" indent="0" algn="ctr" defTabSz="914400" rtl="0" eaLnBrk="1" latinLnBrk="0" hangingPunct="1">
              <a:spcBef>
                <a:spcPct val="20000"/>
              </a:spcBef>
              <a:buFont typeface="Arial" panose="020b0604020202020204" pitchFamily="34" charset="0"/>
              <a:buNone/>
              <a:defRPr sz="800" b="0" kern="1200" baseline="0">
                <a:solidFill>
                  <a:schemeClr val="tx1"/>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anose="020b0604020202020204"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en-US" sz="4800" b="1" smtClean="0">
                <a:solidFill>
                  <a:schemeClr val="tx1">
                    <a:lumMod val="75000"/>
                    <a:lumOff val="25000"/>
                  </a:schemeClr>
                </a:solidFill>
                <a:latin typeface="微软雅黑" panose="020b0503020204020204" charset="-122"/>
                <a:ea typeface="微软雅黑"/>
              </a:rPr>
              <a:t>活  动  设  计</a:t>
            </a:r>
            <a:endParaRPr lang="zh-CN" altLang="en-US" sz="4800" b="1">
              <a:solidFill>
                <a:schemeClr val="tx1">
                  <a:lumMod val="75000"/>
                  <a:lumOff val="25000"/>
                </a:schemeClr>
              </a:solidFill>
              <a:latin typeface="微软雅黑" panose="020b0503020204020204" charset="-122"/>
              <a:ea typeface="微软雅黑"/>
            </a:endParaRPr>
          </a:p>
        </p:txBody>
      </p:sp>
      <p:sp>
        <p:nvSpPr>
          <p:cNvPr id="11" name="TextBox 39"/>
          <p:cNvSpPr txBox="1"/>
          <p:nvPr/>
        </p:nvSpPr>
        <p:spPr>
          <a:xfrm>
            <a:off x="949325" y="1202690"/>
            <a:ext cx="11174095" cy="1567180"/>
          </a:xfrm>
          <a:prstGeom prst="rect">
            <a:avLst/>
          </a:prstGeom>
        </p:spPr>
        <p:txBody>
          <a:bodyPr wrap="square" lIns="91391" tIns="45696" rIns="91391" bIns="45696">
            <a:spAutoFit/>
          </a:bodyPr>
          <a:lstStyle>
            <a:defPPr>
              <a:defRPr lang="zh-CN"/>
            </a:defPPr>
            <a:lvl1pPr>
              <a:lnSpc>
                <a:spcPct val="150000"/>
              </a:lnSpc>
              <a:defRPr sz="1400">
                <a:solidFill>
                  <a:schemeClr val="tx1">
                    <a:lumMod val="50000"/>
                    <a:lumOff val="50000"/>
                  </a:schemeClr>
                </a:solidFill>
                <a:latin typeface="微软雅黑" panose="020b0503020204020204" charset="-122"/>
                <a:ea typeface="微软雅黑"/>
                <a:cs typeface="Segoe UI Semilight" panose="020b0402040204020203" pitchFamily="34" charset="0"/>
              </a:defRPr>
            </a:lvl1pPr>
          </a:lstStyle>
          <a:p>
            <a:r>
              <a:rPr lang="zh-CN" altLang="zh-CN" sz="3200" b="1" smtClean="0">
                <a:solidFill>
                  <a:srgbClr val="FF0000"/>
                </a:solidFill>
                <a:cs typeface="微软雅黑" panose="020b0503020204020204" charset="-122"/>
              </a:rPr>
              <a:t>以</a:t>
            </a:r>
            <a:r>
              <a:rPr lang="zh-CN" altLang="zh-CN" sz="3200" b="1">
                <a:solidFill>
                  <a:srgbClr val="FF0000"/>
                </a:solidFill>
                <a:cs typeface="微软雅黑" panose="020b0503020204020204" charset="-122"/>
              </a:rPr>
              <a:t>小组为单位，开展一次获取“抗击新冠病毒疫情”信息习惯的调查，根据调查得出</a:t>
            </a:r>
            <a:r>
              <a:rPr lang="zh-CN" altLang="zh-CN" sz="3200" b="1" smtClean="0">
                <a:solidFill>
                  <a:srgbClr val="FF0000"/>
                </a:solidFill>
                <a:cs typeface="微软雅黑" panose="020b0503020204020204" charset="-122"/>
              </a:rPr>
              <a:t>结论。</a:t>
            </a:r>
            <a:endParaRPr lang="en-US" altLang="zh-CN" sz="3200" b="1" smtClean="0">
              <a:solidFill>
                <a:srgbClr val="FF0000"/>
              </a:solidFill>
              <a:cs typeface="微软雅黑" panose="020b0503020204020204" charset="-122"/>
            </a:endParaRPr>
          </a:p>
        </p:txBody>
      </p:sp>
      <p:pic>
        <p:nvPicPr>
          <p:cNvPr id="3" name="图片 2"/>
          <p:cNvPicPr>
            <a:picLocks noChangeAspect="1"/>
          </p:cNvPicPr>
          <p:nvPr/>
        </p:nvPicPr>
        <p:blipFill>
          <a:blip r:embed="rId3"/>
          <a:stretch>
            <a:fillRect/>
          </a:stretch>
        </p:blipFill>
        <p:spPr>
          <a:xfrm>
            <a:off x="6617970" y="3383280"/>
            <a:ext cx="5226050" cy="2603500"/>
          </a:xfrm>
          <a:prstGeom prst="rect">
            <a:avLst/>
          </a:prstGeom>
        </p:spPr>
      </p:pic>
      <p:sp>
        <p:nvSpPr>
          <p:cNvPr id="4" name="文本框 3"/>
          <p:cNvSpPr txBox="1"/>
          <p:nvPr/>
        </p:nvSpPr>
        <p:spPr>
          <a:xfrm>
            <a:off x="949035" y="3383280"/>
            <a:ext cx="5217444" cy="2800767"/>
          </a:xfrm>
          <a:prstGeom prst="rect">
            <a:avLst/>
          </a:prstGeom>
          <a:noFill/>
        </p:spPr>
        <p:txBody>
          <a:bodyPr wrap="square" rtlCol="0">
            <a:spAutoFit/>
          </a:bodyPr>
          <a:lstStyle/>
          <a:p>
            <a:pPr>
              <a:lnSpc>
                <a:spcPct val="150000"/>
              </a:lnSpc>
            </a:pPr>
            <a:r>
              <a:rPr lang="zh-CN" altLang="zh-CN" sz="3200" b="1" smtClean="0">
                <a:latin typeface="黑体" panose="02010609060101010101" pitchFamily="49" charset="-122"/>
                <a:ea typeface="黑体" panose="02010609060101010101" pitchFamily="49" charset="-122"/>
              </a:rPr>
              <a:t>身边</a:t>
            </a:r>
            <a:r>
              <a:rPr lang="zh-CN" altLang="zh-CN" sz="3200" b="1">
                <a:latin typeface="黑体" panose="02010609060101010101" pitchFamily="49" charset="-122"/>
                <a:ea typeface="黑体" panose="02010609060101010101" pitchFamily="49" charset="-122"/>
              </a:rPr>
              <a:t>的人获取信息有哪些途径，并思考获取信息方式的不同对生活的影响。</a:t>
            </a:r>
          </a:p>
          <a:p>
            <a:endParaRPr lang="zh-CN" altLang="en-US" sz="3200" b="1"/>
          </a:p>
        </p:txBody>
      </p:sp>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circle(in)">
                                      <p:cBhvr>
                                        <p:cTn id="12" dur="2000"/>
                                        <p:tgtEl>
                                          <p:spTgt spid="6"/>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0" presetClass="entr" presetSubtype="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edge">
                                      <p:cBhvr>
                                        <p:cTn id="17" dur="2000"/>
                                        <p:tgtEl>
                                          <p:spTgt spid="11"/>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 presetClass="entr" presetSubtype="4" fill="hold" nodeType="clickEffect">
                                  <p:stCondLst>
                                    <p:cond delay="0"/>
                                  </p:stCondLst>
                                  <p:childTnLst>
                                    <p:set>
                                      <p:cBhvr>
                                        <p:cTn id="21" dur="1" fill="hold">
                                          <p:stCondLst>
                                            <p:cond delay="0"/>
                                          </p:stCondLst>
                                        </p:cTn>
                                        <p:tgtEl>
                                          <p:spTgt spid="4">
                                            <p:txEl>
                                              <p:pRg st="0" end="0"/>
                                            </p:txEl>
                                          </p:spTgt>
                                        </p:tgtEl>
                                        <p:attrNameLst>
                                          <p:attrName>style.visibility</p:attrName>
                                        </p:attrNameLst>
                                      </p:cBhvr>
                                      <p:to>
                                        <p:strVal val="visible"/>
                                      </p:to>
                                    </p:set>
                                    <p:anim calcmode="lin" valueType="num">
                                      <p:cBhvr additive="base">
                                        <p:cTn id="22"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23"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4" fill="hold" nodeType="clickPar">
                      <p:stCondLst>
                        <p:cond delay="indefinite"/>
                      </p:stCondLst>
                      <p:childTnLst>
                        <p:par>
                          <p:cTn id="25" fill="hold" nodeType="afterGroup">
                            <p:stCondLst>
                              <p:cond delay="0"/>
                            </p:stCondLst>
                            <p:childTnLst>
                              <p:par>
                                <p:cTn id="26" presetID="6" presetClass="entr" presetSubtype="16" fill="hold" nodeType="clickEffect">
                                  <p:stCondLst>
                                    <p:cond delay="0"/>
                                  </p:stCondLst>
                                  <p:childTnLst>
                                    <p:set>
                                      <p:cBhvr>
                                        <p:cTn id="27" dur="1" fill="hold">
                                          <p:stCondLst>
                                            <p:cond delay="0"/>
                                          </p:stCondLst>
                                        </p:cTn>
                                        <p:tgtEl>
                                          <p:spTgt spid="3"/>
                                        </p:tgtEl>
                                        <p:attrNameLst>
                                          <p:attrName>style.visibility</p:attrName>
                                        </p:attrNameLst>
                                      </p:cBhvr>
                                      <p:to>
                                        <p:strVal val="visible"/>
                                      </p:to>
                                    </p:set>
                                    <p:animEffect transition="in" filter="circle(in)">
                                      <p:cBhvr>
                                        <p:cTn id="28"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1" grpId="0"/>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2" name="直接连接符 1"/>
          <p:cNvCxnSpPr/>
          <p:nvPr/>
        </p:nvCxnSpPr>
        <p:spPr>
          <a:xfrm flipV="1">
            <a:off x="724218" y="880110"/>
            <a:ext cx="4137660" cy="7620"/>
          </a:xfrm>
          <a:prstGeom prst="line">
            <a:avLst/>
          </a:prstGeom>
          <a:ln w="28575">
            <a:solidFill>
              <a:srgbClr val="19AA39"/>
            </a:solidFill>
          </a:ln>
        </p:spPr>
        <p:style>
          <a:lnRef idx="1">
            <a:schemeClr val="accent1"/>
          </a:lnRef>
          <a:fillRef idx="0">
            <a:schemeClr val="accent1"/>
          </a:fillRef>
          <a:effectRef idx="0">
            <a:schemeClr val="accent1"/>
          </a:effectRef>
          <a:fontRef idx="minor">
            <a:schemeClr val="tx1"/>
          </a:fontRef>
        </p:style>
      </p:cxnSp>
      <p:sp>
        <p:nvSpPr>
          <p:cNvPr id="6" name="Text Placeholder 12"/>
          <p:cNvSpPr txBox="1"/>
          <p:nvPr/>
        </p:nvSpPr>
        <p:spPr>
          <a:xfrm>
            <a:off x="786130" y="99060"/>
            <a:ext cx="4013835" cy="666115"/>
          </a:xfrm>
          <a:prstGeom prst="rect">
            <a:avLst/>
          </a:prstGeom>
        </p:spPr>
        <p:txBody>
          <a:bodyPr lIns="0" tIns="60958" rIns="0" bIns="60958" anchor="ctr">
            <a:noAutofit/>
          </a:bodyPr>
          <a:lstStyle>
            <a:lvl1pPr marL="0" indent="0" algn="ctr" defTabSz="914400" rtl="0" eaLnBrk="1" latinLnBrk="0" hangingPunct="1">
              <a:spcBef>
                <a:spcPct val="20000"/>
              </a:spcBef>
              <a:buFont typeface="Arial" panose="020b0604020202020204" pitchFamily="34" charset="0"/>
              <a:buNone/>
              <a:defRPr sz="800" b="0" kern="1200" baseline="0">
                <a:solidFill>
                  <a:schemeClr val="tx1"/>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anose="020b0604020202020204"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sz="4800" b="1">
                <a:solidFill>
                  <a:schemeClr val="tx1">
                    <a:lumMod val="75000"/>
                    <a:lumOff val="25000"/>
                  </a:schemeClr>
                </a:solidFill>
                <a:latin typeface="微软雅黑" panose="020b0503020204020204" charset="-122"/>
                <a:ea typeface="微软雅黑"/>
              </a:rPr>
              <a:t>活  动  设  计</a:t>
            </a:r>
          </a:p>
        </p:txBody>
      </p:sp>
      <p:sp>
        <p:nvSpPr>
          <p:cNvPr id="100" name="文本框 99"/>
          <p:cNvSpPr txBox="1"/>
          <p:nvPr/>
        </p:nvSpPr>
        <p:spPr>
          <a:xfrm>
            <a:off x="1024890" y="2112010"/>
            <a:ext cx="5122545" cy="1384935"/>
          </a:xfrm>
          <a:prstGeom prst="rect">
            <a:avLst/>
          </a:prstGeom>
          <a:noFill/>
          <a:ln w="9525">
            <a:noFill/>
          </a:ln>
        </p:spPr>
        <p:txBody>
          <a:bodyPr wrap="square">
            <a:spAutoFit/>
          </a:bodyPr>
          <a:lstStyle/>
          <a:p>
            <a:pPr marL="0" indent="0" eaLnBrk="1" latinLnBrk="0" hangingPunct="1">
              <a:lnSpc>
                <a:spcPct val="150000"/>
              </a:lnSpc>
            </a:pPr>
            <a:r>
              <a:rPr lang="zh-CN" sz="2800" b="1">
                <a:solidFill>
                  <a:srgbClr val="7030A0"/>
                </a:solidFill>
                <a:latin typeface="微软雅黑" panose="020b0503020204020204" charset="-122"/>
                <a:ea typeface="微软雅黑"/>
                <a:cs typeface="微软雅黑" panose="020b0503020204020204" charset="-122"/>
              </a:rPr>
              <a:t>资料查询法</a:t>
            </a:r>
            <a:r>
              <a:rPr lang="zh-CN" sz="2800" b="1">
                <a:solidFill>
                  <a:schemeClr val="tx1"/>
                </a:solidFill>
                <a:latin typeface="微软雅黑" panose="020b0503020204020204" charset="-122"/>
                <a:ea typeface="微软雅黑"/>
                <a:cs typeface="微软雅黑" panose="020b0503020204020204" charset="-122"/>
              </a:rPr>
              <a:t>：进行网络查询或者图书报纸查询。</a:t>
            </a:r>
          </a:p>
        </p:txBody>
      </p:sp>
      <p:sp>
        <p:nvSpPr>
          <p:cNvPr id="3" name="文本框 2"/>
          <p:cNvSpPr txBox="1"/>
          <p:nvPr/>
        </p:nvSpPr>
        <p:spPr>
          <a:xfrm>
            <a:off x="1024890" y="1424940"/>
            <a:ext cx="5080000" cy="583565"/>
          </a:xfrm>
          <a:prstGeom prst="rect">
            <a:avLst/>
          </a:prstGeom>
          <a:noFill/>
          <a:ln w="9525">
            <a:noFill/>
          </a:ln>
        </p:spPr>
        <p:txBody>
          <a:bodyPr>
            <a:spAutoFit/>
          </a:bodyPr>
          <a:lstStyle/>
          <a:p>
            <a:pPr marL="0" indent="0"/>
            <a:r>
              <a:rPr lang="zh-CN" sz="3200" b="1">
                <a:solidFill>
                  <a:srgbClr val="FF0000"/>
                </a:solidFill>
                <a:latin typeface="微软雅黑" panose="020b0503020204020204" charset="-122"/>
                <a:ea typeface="微软雅黑"/>
              </a:rPr>
              <a:t>研究调查可采用的基本方法</a:t>
            </a:r>
            <a:endParaRPr lang="zh-CN" altLang="en-US" sz="3200" b="1">
              <a:solidFill>
                <a:srgbClr val="FF0000"/>
              </a:solidFill>
              <a:latin typeface="微软雅黑" panose="020b0503020204020204" charset="-122"/>
              <a:ea typeface="微软雅黑"/>
            </a:endParaRPr>
          </a:p>
        </p:txBody>
      </p:sp>
      <p:sp>
        <p:nvSpPr>
          <p:cNvPr id="4" name="文本框 3"/>
          <p:cNvSpPr txBox="1"/>
          <p:nvPr/>
        </p:nvSpPr>
        <p:spPr>
          <a:xfrm>
            <a:off x="1024890" y="3600450"/>
            <a:ext cx="5122545" cy="1308735"/>
          </a:xfrm>
          <a:prstGeom prst="rect">
            <a:avLst/>
          </a:prstGeom>
          <a:noFill/>
          <a:ln w="9525">
            <a:noFill/>
          </a:ln>
        </p:spPr>
        <p:txBody>
          <a:bodyPr wrap="square">
            <a:spAutoFit/>
          </a:bodyPr>
          <a:lstStyle/>
          <a:p>
            <a:pPr>
              <a:lnSpc>
                <a:spcPct val="150000"/>
              </a:lnSpc>
            </a:pPr>
            <a:r>
              <a:rPr lang="zh-CN" sz="2800" b="1">
                <a:solidFill>
                  <a:srgbClr val="7030A0"/>
                </a:solidFill>
                <a:latin typeface="微软雅黑" panose="020b0503020204020204" charset="-122"/>
                <a:ea typeface="微软雅黑"/>
                <a:cs typeface="微软雅黑" panose="020b0503020204020204" charset="-122"/>
              </a:rPr>
              <a:t>问卷调查法</a:t>
            </a:r>
            <a:r>
              <a:rPr lang="zh-CN" sz="2800" b="1" smtClean="0">
                <a:solidFill>
                  <a:schemeClr val="tx1"/>
                </a:solidFill>
                <a:latin typeface="微软雅黑" panose="020b0503020204020204" charset="-122"/>
                <a:ea typeface="微软雅黑"/>
                <a:cs typeface="微软雅黑" panose="020b0503020204020204" charset="-122"/>
              </a:rPr>
              <a:t>：</a:t>
            </a:r>
            <a:r>
              <a:rPr lang="zh-CN" altLang="zh-CN" sz="2800" b="1">
                <a:solidFill>
                  <a:schemeClr val="tx1"/>
                </a:solidFill>
                <a:latin typeface="微软雅黑" panose="020b0503020204020204" charset="-122"/>
                <a:ea typeface="微软雅黑"/>
                <a:cs typeface="微软雅黑" panose="020b0503020204020204" charset="-122"/>
              </a:rPr>
              <a:t>发放问卷调查表，请人进行试填。</a:t>
            </a:r>
          </a:p>
        </p:txBody>
      </p:sp>
      <p:sp>
        <p:nvSpPr>
          <p:cNvPr id="5" name="文本框 4"/>
          <p:cNvSpPr txBox="1"/>
          <p:nvPr/>
        </p:nvSpPr>
        <p:spPr>
          <a:xfrm>
            <a:off x="1024890" y="5012690"/>
            <a:ext cx="5122545" cy="1308735"/>
          </a:xfrm>
          <a:prstGeom prst="rect">
            <a:avLst/>
          </a:prstGeom>
          <a:noFill/>
          <a:ln w="9525">
            <a:noFill/>
          </a:ln>
        </p:spPr>
        <p:txBody>
          <a:bodyPr wrap="square" anchor="ctr">
            <a:spAutoFit/>
          </a:bodyPr>
          <a:lstStyle/>
          <a:p>
            <a:pPr>
              <a:lnSpc>
                <a:spcPct val="150000"/>
              </a:lnSpc>
            </a:pPr>
            <a:r>
              <a:rPr lang="zh-CN" sz="2800" b="1">
                <a:solidFill>
                  <a:srgbClr val="7030A0"/>
                </a:solidFill>
                <a:latin typeface="微软雅黑" panose="020b0503020204020204" charset="-122"/>
                <a:ea typeface="微软雅黑"/>
                <a:cs typeface="微软雅黑" panose="020b0503020204020204" charset="-122"/>
              </a:rPr>
              <a:t>统计法</a:t>
            </a:r>
            <a:r>
              <a:rPr lang="zh-CN" sz="2800" b="1" smtClean="0">
                <a:solidFill>
                  <a:schemeClr val="tx1"/>
                </a:solidFill>
                <a:latin typeface="微软雅黑" panose="020b0503020204020204" charset="-122"/>
                <a:ea typeface="微软雅黑"/>
                <a:cs typeface="微软雅黑" panose="020b0503020204020204" charset="-122"/>
              </a:rPr>
              <a:t>：</a:t>
            </a:r>
            <a:r>
              <a:rPr lang="zh-CN" altLang="zh-CN" sz="2800" b="1">
                <a:solidFill>
                  <a:schemeClr val="tx1"/>
                </a:solidFill>
                <a:latin typeface="微软雅黑" panose="020b0503020204020204" charset="-122"/>
                <a:ea typeface="微软雅黑"/>
                <a:cs typeface="微软雅黑" panose="020b0503020204020204" charset="-122"/>
              </a:rPr>
              <a:t>收集问卷，分析数据总结归纳。</a:t>
            </a:r>
          </a:p>
        </p:txBody>
      </p:sp>
      <p:pic>
        <p:nvPicPr>
          <p:cNvPr id="7" name="图片 6"/>
          <p:cNvPicPr>
            <a:picLocks noChangeAspect="1"/>
          </p:cNvPicPr>
          <p:nvPr/>
        </p:nvPicPr>
        <p:blipFill>
          <a:blip r:embed="rId3"/>
          <a:stretch>
            <a:fillRect/>
          </a:stretch>
        </p:blipFill>
        <p:spPr>
          <a:xfrm>
            <a:off x="6835140" y="1424940"/>
            <a:ext cx="4897755" cy="2306955"/>
          </a:xfrm>
          <a:prstGeom prst="rect">
            <a:avLst/>
          </a:prstGeom>
        </p:spPr>
      </p:pic>
      <p:pic>
        <p:nvPicPr>
          <p:cNvPr id="8" name="图片 7"/>
          <p:cNvPicPr>
            <a:picLocks noChangeAspect="1"/>
          </p:cNvPicPr>
          <p:nvPr/>
        </p:nvPicPr>
        <p:blipFill>
          <a:blip r:embed="rId4"/>
          <a:srcRect l="11311" t="8947" r="12044" b="16792"/>
          <a:stretch>
            <a:fillRect/>
          </a:stretch>
        </p:blipFill>
        <p:spPr>
          <a:xfrm>
            <a:off x="6835140" y="3801110"/>
            <a:ext cx="4897755" cy="2372360"/>
          </a:xfrm>
          <a:prstGeom prst="rect">
            <a:avLst/>
          </a:prstGeom>
        </p:spPr>
      </p:pic>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circle(in)">
                                      <p:cBhvr>
                                        <p:cTn id="12" dur="2000"/>
                                        <p:tgtEl>
                                          <p:spTgt spid="6"/>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0" presetClass="entr" presetSubtype="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edge">
                                      <p:cBhvr>
                                        <p:cTn id="17" dur="2000"/>
                                        <p:tgtEl>
                                          <p:spTgt spid="3"/>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6" presetClass="entr" presetSubtype="16" fill="hold"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circle(in)">
                                      <p:cBhvr>
                                        <p:cTn id="22" dur="2000"/>
                                        <p:tgtEl>
                                          <p:spTgt spid="7"/>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6" presetClass="entr" presetSubtype="16" fill="hold"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circle(in)">
                                      <p:cBhvr>
                                        <p:cTn id="27" dur="2000"/>
                                        <p:tgtEl>
                                          <p:spTgt spid="8"/>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20" presetClass="entr" presetSubtype="0" fill="hold" grpId="0" nodeType="clickEffect">
                                  <p:stCondLst>
                                    <p:cond delay="0"/>
                                  </p:stCondLst>
                                  <p:childTnLst>
                                    <p:set>
                                      <p:cBhvr>
                                        <p:cTn id="31" dur="1" fill="hold">
                                          <p:stCondLst>
                                            <p:cond delay="0"/>
                                          </p:stCondLst>
                                        </p:cTn>
                                        <p:tgtEl>
                                          <p:spTgt spid="100"/>
                                        </p:tgtEl>
                                        <p:attrNameLst>
                                          <p:attrName>style.visibility</p:attrName>
                                        </p:attrNameLst>
                                      </p:cBhvr>
                                      <p:to>
                                        <p:strVal val="visible"/>
                                      </p:to>
                                    </p:set>
                                    <p:animEffect transition="in" filter="wedge">
                                      <p:cBhvr>
                                        <p:cTn id="32" dur="2000"/>
                                        <p:tgtEl>
                                          <p:spTgt spid="100"/>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8" presetClass="entr" presetSubtype="16" fill="hold" grpId="0" nodeType="clickEffect">
                                  <p:stCondLst>
                                    <p:cond delay="0"/>
                                  </p:stCondLst>
                                  <p:childTnLst>
                                    <p:set>
                                      <p:cBhvr>
                                        <p:cTn id="36" dur="1" fill="hold">
                                          <p:stCondLst>
                                            <p:cond delay="0"/>
                                          </p:stCondLst>
                                        </p:cTn>
                                        <p:tgtEl>
                                          <p:spTgt spid="4"/>
                                        </p:tgtEl>
                                        <p:attrNameLst>
                                          <p:attrName>style.visibility</p:attrName>
                                        </p:attrNameLst>
                                      </p:cBhvr>
                                      <p:to>
                                        <p:strVal val="visible"/>
                                      </p:to>
                                    </p:set>
                                    <p:animEffect transition="in" filter="diamond(in)">
                                      <p:cBhvr>
                                        <p:cTn id="37" dur="2000"/>
                                        <p:tgtEl>
                                          <p:spTgt spid="4"/>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8" presetClass="entr" presetSubtype="16" fill="hold" grpId="0" nodeType="clickEffect">
                                  <p:stCondLst>
                                    <p:cond delay="0"/>
                                  </p:stCondLst>
                                  <p:childTnLst>
                                    <p:set>
                                      <p:cBhvr>
                                        <p:cTn id="41" dur="1" fill="hold">
                                          <p:stCondLst>
                                            <p:cond delay="0"/>
                                          </p:stCondLst>
                                        </p:cTn>
                                        <p:tgtEl>
                                          <p:spTgt spid="5"/>
                                        </p:tgtEl>
                                        <p:attrNameLst>
                                          <p:attrName>style.visibility</p:attrName>
                                        </p:attrNameLst>
                                      </p:cBhvr>
                                      <p:to>
                                        <p:strVal val="visible"/>
                                      </p:to>
                                    </p:set>
                                    <p:animEffect transition="in" filter="diamond(in)">
                                      <p:cBhvr>
                                        <p:cTn id="42"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0" grpId="0"/>
      <p:bldP spid="3" grpId="0"/>
      <p:bldP spid="4" grpId="0"/>
      <p:bldP spid="5" grpId="0"/>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2" name="直接连接符 1"/>
          <p:cNvCxnSpPr/>
          <p:nvPr/>
        </p:nvCxnSpPr>
        <p:spPr>
          <a:xfrm flipV="1">
            <a:off x="724218" y="878785"/>
            <a:ext cx="4137660" cy="7620"/>
          </a:xfrm>
          <a:prstGeom prst="line">
            <a:avLst/>
          </a:prstGeom>
          <a:ln w="28575">
            <a:solidFill>
              <a:srgbClr val="19AA39"/>
            </a:solidFill>
          </a:ln>
        </p:spPr>
        <p:style>
          <a:lnRef idx="1">
            <a:schemeClr val="accent1"/>
          </a:lnRef>
          <a:fillRef idx="0">
            <a:schemeClr val="accent1"/>
          </a:fillRef>
          <a:effectRef idx="0">
            <a:schemeClr val="accent1"/>
          </a:effectRef>
          <a:fontRef idx="minor">
            <a:schemeClr val="tx1"/>
          </a:fontRef>
        </p:style>
      </p:cxnSp>
      <p:sp>
        <p:nvSpPr>
          <p:cNvPr id="6" name="Text Placeholder 12"/>
          <p:cNvSpPr txBox="1"/>
          <p:nvPr/>
        </p:nvSpPr>
        <p:spPr>
          <a:xfrm>
            <a:off x="786130" y="99060"/>
            <a:ext cx="4013835" cy="666115"/>
          </a:xfrm>
          <a:prstGeom prst="rect">
            <a:avLst/>
          </a:prstGeom>
        </p:spPr>
        <p:txBody>
          <a:bodyPr lIns="0" tIns="60958" rIns="0" bIns="60958" anchor="ctr">
            <a:noAutofit/>
          </a:bodyPr>
          <a:lstStyle>
            <a:lvl1pPr marL="0" indent="0" algn="ctr" defTabSz="914400" rtl="0" eaLnBrk="1" latinLnBrk="0" hangingPunct="1">
              <a:spcBef>
                <a:spcPct val="20000"/>
              </a:spcBef>
              <a:buFont typeface="Arial" panose="020b0604020202020204" pitchFamily="34" charset="0"/>
              <a:buNone/>
              <a:defRPr sz="800" b="0" kern="1200" baseline="0">
                <a:solidFill>
                  <a:schemeClr val="tx1"/>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anose="020b0604020202020204"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en-US" sz="4800" b="1" smtClean="0">
                <a:solidFill>
                  <a:schemeClr val="tx1">
                    <a:lumMod val="75000"/>
                    <a:lumOff val="25000"/>
                  </a:schemeClr>
                </a:solidFill>
                <a:latin typeface="微软雅黑" panose="020b0503020204020204" charset="-122"/>
                <a:ea typeface="微软雅黑"/>
              </a:rPr>
              <a:t>课  堂  </a:t>
            </a:r>
            <a:r>
              <a:rPr lang="zh-CN" sz="4800" b="1" smtClean="0">
                <a:solidFill>
                  <a:schemeClr val="tx1">
                    <a:lumMod val="75000"/>
                    <a:lumOff val="25000"/>
                  </a:schemeClr>
                </a:solidFill>
                <a:latin typeface="微软雅黑" panose="020b0503020204020204" charset="-122"/>
                <a:ea typeface="微软雅黑"/>
              </a:rPr>
              <a:t>展  </a:t>
            </a:r>
            <a:r>
              <a:rPr lang="zh-CN" sz="4800" b="1">
                <a:solidFill>
                  <a:schemeClr val="tx1">
                    <a:lumMod val="75000"/>
                    <a:lumOff val="25000"/>
                  </a:schemeClr>
                </a:solidFill>
                <a:latin typeface="微软雅黑" panose="020b0503020204020204" charset="-122"/>
                <a:ea typeface="微软雅黑"/>
              </a:rPr>
              <a:t>示</a:t>
            </a:r>
          </a:p>
        </p:txBody>
      </p:sp>
      <p:sp>
        <p:nvSpPr>
          <p:cNvPr id="11" name="TextBox 39"/>
          <p:cNvSpPr txBox="1"/>
          <p:nvPr/>
        </p:nvSpPr>
        <p:spPr>
          <a:xfrm>
            <a:off x="225892" y="886696"/>
            <a:ext cx="12406163" cy="1628775"/>
          </a:xfrm>
          <a:prstGeom prst="rect">
            <a:avLst/>
          </a:prstGeom>
        </p:spPr>
        <p:txBody>
          <a:bodyPr wrap="square" lIns="91391" tIns="45696" rIns="91391" bIns="45696">
            <a:spAutoFit/>
          </a:bodyPr>
          <a:lstStyle>
            <a:defPPr>
              <a:defRPr lang="zh-CN"/>
            </a:defPPr>
            <a:lvl1pPr>
              <a:lnSpc>
                <a:spcPct val="150000"/>
              </a:lnSpc>
              <a:defRPr sz="1400">
                <a:solidFill>
                  <a:schemeClr val="tx1">
                    <a:lumMod val="50000"/>
                    <a:lumOff val="50000"/>
                  </a:schemeClr>
                </a:solidFill>
                <a:latin typeface="微软雅黑" panose="020b0503020204020204" charset="-122"/>
                <a:ea typeface="微软雅黑"/>
                <a:cs typeface="Segoe UI Semilight" panose="020b0402040204020203" pitchFamily="34" charset="0"/>
              </a:defRPr>
            </a:lvl1pPr>
          </a:lstStyle>
          <a:p>
            <a:pPr eaLnBrk="1" latinLnBrk="0" hangingPunct="1">
              <a:lnSpc>
                <a:spcPts val="4000"/>
              </a:lnSpc>
            </a:pPr>
            <a:r>
              <a:rPr sz="2800" b="1" err="1" smtClean="0">
                <a:solidFill>
                  <a:schemeClr val="tx1"/>
                </a:solidFill>
                <a:cs typeface="微软雅黑" panose="020b0503020204020204" charset="-122"/>
                <a:sym typeface="Arial" panose="020b0604020202020204" pitchFamily="34" charset="0"/>
              </a:rPr>
              <a:t>随着科技的发展</a:t>
            </a:r>
            <a:r>
              <a:rPr lang="zh-CN" altLang="en-US" sz="2800" b="1" smtClean="0">
                <a:solidFill>
                  <a:schemeClr val="tx1"/>
                </a:solidFill>
                <a:cs typeface="微软雅黑" panose="020b0503020204020204" charset="-122"/>
                <a:sym typeface="Arial" panose="020b0604020202020204" pitchFamily="34" charset="0"/>
              </a:rPr>
              <a:t>，</a:t>
            </a:r>
            <a:r>
              <a:rPr sz="2800" b="1" err="1" smtClean="0">
                <a:solidFill>
                  <a:schemeClr val="tx1"/>
                </a:solidFill>
                <a:cs typeface="微软雅黑" panose="020b0503020204020204" charset="-122"/>
                <a:sym typeface="Arial" panose="020b0604020202020204" pitchFamily="34" charset="0"/>
              </a:rPr>
              <a:t>现代生活中我们信息的传递方式变得更加多元化</a:t>
            </a:r>
            <a:r>
              <a:rPr lang="zh-CN" altLang="en-US" sz="2800" b="1" err="1">
                <a:solidFill>
                  <a:schemeClr val="tx1"/>
                </a:solidFill>
                <a:cs typeface="微软雅黑" panose="020b0503020204020204" charset="-122"/>
                <a:sym typeface="Arial" panose="020b0604020202020204" pitchFamily="34" charset="0"/>
              </a:rPr>
              <a:t>。</a:t>
            </a:r>
            <a:r>
              <a:rPr sz="2800" b="1" err="1" smtClean="0">
                <a:solidFill>
                  <a:schemeClr val="tx1"/>
                </a:solidFill>
                <a:cs typeface="微软雅黑" panose="020b0503020204020204" charset="-122"/>
                <a:sym typeface="Arial" panose="020b0604020202020204" pitchFamily="34" charset="0"/>
              </a:rPr>
              <a:t>我们无时无刻不</a:t>
            </a:r>
            <a:r>
              <a:rPr lang="zh-CN" altLang="en-US" sz="2800" b="1" smtClean="0">
                <a:solidFill>
                  <a:schemeClr val="tx1"/>
                </a:solidFill>
                <a:cs typeface="微软雅黑" panose="020b0503020204020204" charset="-122"/>
                <a:sym typeface="Arial" panose="020b0604020202020204" pitchFamily="34" charset="0"/>
              </a:rPr>
              <a:t>在</a:t>
            </a:r>
            <a:r>
              <a:rPr sz="2800" b="1" err="1" smtClean="0">
                <a:solidFill>
                  <a:schemeClr val="tx1"/>
                </a:solidFill>
                <a:cs typeface="微软雅黑" panose="020b0503020204020204" charset="-122"/>
                <a:sym typeface="Arial" panose="020b0604020202020204" pitchFamily="34" charset="0"/>
              </a:rPr>
              <a:t>接收新的信息</a:t>
            </a:r>
            <a:r>
              <a:rPr sz="2800" b="1" err="1">
                <a:solidFill>
                  <a:schemeClr val="tx1"/>
                </a:solidFill>
                <a:cs typeface="微软雅黑" panose="020b0503020204020204" charset="-122"/>
                <a:sym typeface="Arial" panose="020b0604020202020204" pitchFamily="34" charset="0"/>
              </a:rPr>
              <a:t>。我们组就</a:t>
            </a:r>
            <a:r>
              <a:rPr lang="zh-CN" altLang="zh-CN" sz="2800" b="1">
                <a:solidFill>
                  <a:schemeClr val="tx1"/>
                </a:solidFill>
                <a:cs typeface="微软雅黑" panose="020b0503020204020204" charset="-122"/>
              </a:rPr>
              <a:t>获取“抗击新冠病毒”疫情信息的习惯开展了一项问卷调查</a:t>
            </a:r>
            <a:r>
              <a:rPr lang="zh-CN" altLang="zh-CN" sz="2800" b="1" smtClean="0">
                <a:solidFill>
                  <a:schemeClr val="tx1"/>
                </a:solidFill>
                <a:cs typeface="微软雅黑" panose="020b0503020204020204" charset="-122"/>
              </a:rPr>
              <a:t>活动</a:t>
            </a:r>
            <a:r>
              <a:rPr sz="2400" b="1" smtClean="0">
                <a:solidFill>
                  <a:schemeClr val="tx1"/>
                </a:solidFill>
                <a:cs typeface="微软雅黑" panose="020b0503020204020204" charset="-122"/>
                <a:sym typeface="Arial" panose="020b0604020202020204" pitchFamily="34" charset="0"/>
              </a:rPr>
              <a:t>。</a:t>
            </a:r>
          </a:p>
        </p:txBody>
      </p:sp>
      <p:graphicFrame>
        <p:nvGraphicFramePr>
          <p:cNvPr id="4" name="表格 3"/>
          <p:cNvGraphicFramePr>
            <a:graphicFrameLocks noGrp="1"/>
          </p:cNvGraphicFramePr>
          <p:nvPr>
            <p:custDataLst>
              <p:tags r:id="rId3"/>
            </p:custDataLst>
          </p:nvPr>
        </p:nvGraphicFramePr>
        <p:xfrm>
          <a:off x="652" y="2599838"/>
          <a:ext cx="12858098" cy="4499864"/>
        </p:xfrm>
        <a:graphic>
          <a:graphicData uri="http://schemas.openxmlformats.org/drawingml/2006/table">
            <a:tbl>
              <a:tblPr firstRow="1" bandRow="1">
                <a:tableStyleId>{5940675A-B579-460E-94D1-54222C63F5DA}</a:tableStyleId>
              </a:tblPr>
              <a:tblGrid>
                <a:gridCol w="2182657"/>
                <a:gridCol w="8355464"/>
                <a:gridCol w="2319977"/>
              </a:tblGrid>
              <a:tr h="797560">
                <a:tc>
                  <a:txBody>
                    <a:bodyPr vert="horz" wrap="square"/>
                    <a:lstStyle/>
                    <a:p>
                      <a:pPr indent="0" algn="ctr">
                        <a:lnSpc>
                          <a:spcPct val="120000"/>
                        </a:lnSpc>
                        <a:spcBef>
                          <a:spcPct val="0"/>
                        </a:spcBef>
                        <a:spcAft>
                          <a:spcPct val="0"/>
                        </a:spcAft>
                        <a:buNone/>
                      </a:pPr>
                      <a:r>
                        <a:rPr lang="en-US" sz="2000" b="1" spc="130" err="1">
                          <a:solidFill>
                            <a:schemeClr val="tx1"/>
                          </a:solidFill>
                          <a:latin typeface="微软雅黑" panose="020b0503020204020204" charset="-122"/>
                          <a:ea typeface="微软雅黑"/>
                        </a:rPr>
                        <a:t>项目</a:t>
                      </a:r>
                    </a:p>
                  </a:txBody>
                  <a:tcPr marL="317500" marR="317500" marT="215900" marB="215900" anchor="ctr">
                    <a:lnL w="9525">
                      <a:solidFill>
                        <a:srgbClr val="646464"/>
                      </a:solidFill>
                      <a:prstDash val="sysDash"/>
                    </a:lnL>
                    <a:lnR w="9525">
                      <a:solidFill>
                        <a:srgbClr val="646464"/>
                      </a:solidFill>
                      <a:prstDash val="sysDash"/>
                    </a:lnR>
                    <a:lnT w="28575">
                      <a:solidFill>
                        <a:srgbClr val="646464"/>
                      </a:solidFill>
                      <a:prstDash val="solid"/>
                    </a:lnT>
                    <a:lnB w="28575">
                      <a:solidFill>
                        <a:srgbClr val="646464"/>
                      </a:solidFill>
                      <a:prstDash val="solid"/>
                    </a:lnB>
                    <a:lnTlToBr>
                      <a:noFill/>
                    </a:lnTlToBr>
                    <a:lnBlToTr>
                      <a:noFill/>
                    </a:lnBlToTr>
                    <a:solidFill>
                      <a:srgbClr val="FFFFFF"/>
                    </a:solidFill>
                  </a:tcPr>
                </a:tc>
                <a:tc>
                  <a:txBody>
                    <a:bodyPr vert="horz" wrap="square"/>
                    <a:lstStyle/>
                    <a:p>
                      <a:pPr indent="0" algn="ctr">
                        <a:lnSpc>
                          <a:spcPct val="120000"/>
                        </a:lnSpc>
                        <a:spcBef>
                          <a:spcPct val="0"/>
                        </a:spcBef>
                        <a:spcAft>
                          <a:spcPct val="0"/>
                        </a:spcAft>
                        <a:buNone/>
                      </a:pPr>
                      <a:r>
                        <a:rPr lang="en-US" sz="2000" b="1" spc="130" err="1">
                          <a:solidFill>
                            <a:schemeClr val="tx1"/>
                          </a:solidFill>
                          <a:latin typeface="微软雅黑" panose="020b0503020204020204" charset="-122"/>
                          <a:ea typeface="微软雅黑"/>
                        </a:rPr>
                        <a:t>内容</a:t>
                      </a:r>
                    </a:p>
                  </a:txBody>
                  <a:tcPr marL="317500" marR="317500" marT="215900" marB="215900" anchor="ctr">
                    <a:lnL w="9525">
                      <a:solidFill>
                        <a:srgbClr val="646464"/>
                      </a:solidFill>
                      <a:prstDash val="sysDash"/>
                    </a:lnL>
                    <a:lnR w="9525">
                      <a:solidFill>
                        <a:srgbClr val="646464"/>
                      </a:solidFill>
                      <a:prstDash val="sysDash"/>
                    </a:lnR>
                    <a:lnT w="28575">
                      <a:solidFill>
                        <a:srgbClr val="646464"/>
                      </a:solidFill>
                      <a:prstDash val="solid"/>
                    </a:lnT>
                    <a:lnB w="28575">
                      <a:solidFill>
                        <a:srgbClr val="646464"/>
                      </a:solidFill>
                      <a:prstDash val="solid"/>
                    </a:lnB>
                    <a:lnTlToBr>
                      <a:noFill/>
                    </a:lnTlToBr>
                    <a:lnBlToTr>
                      <a:noFill/>
                    </a:lnBlToTr>
                    <a:solidFill>
                      <a:srgbClr val="FFFFFF"/>
                    </a:solidFill>
                  </a:tcPr>
                </a:tc>
                <a:tc>
                  <a:txBody>
                    <a:bodyPr vert="horz" wrap="square"/>
                    <a:lstStyle/>
                    <a:p>
                      <a:pPr indent="0" algn="ctr">
                        <a:lnSpc>
                          <a:spcPct val="120000"/>
                        </a:lnSpc>
                        <a:spcBef>
                          <a:spcPct val="0"/>
                        </a:spcBef>
                        <a:spcAft>
                          <a:spcPct val="0"/>
                        </a:spcAft>
                        <a:buNone/>
                      </a:pPr>
                      <a:r>
                        <a:rPr lang="en-US" sz="2000" b="1" spc="130">
                          <a:solidFill>
                            <a:schemeClr val="tx1"/>
                          </a:solidFill>
                          <a:latin typeface="微软雅黑" panose="020b0503020204020204" charset="-122"/>
                          <a:ea typeface="微软雅黑"/>
                        </a:rPr>
                        <a:t>备注</a:t>
                      </a:r>
                    </a:p>
                  </a:txBody>
                  <a:tcPr marL="317500" marR="317500" marT="215900" marB="215900" anchor="ctr">
                    <a:lnL w="9525">
                      <a:solidFill>
                        <a:srgbClr val="646464"/>
                      </a:solidFill>
                      <a:prstDash val="sysDash"/>
                    </a:lnL>
                    <a:lnR w="9525">
                      <a:solidFill>
                        <a:srgbClr val="646464"/>
                      </a:solidFill>
                      <a:prstDash val="sysDash"/>
                    </a:lnR>
                    <a:lnT w="28575">
                      <a:solidFill>
                        <a:srgbClr val="646464"/>
                      </a:solidFill>
                      <a:prstDash val="solid"/>
                    </a:lnT>
                    <a:lnB w="28575">
                      <a:solidFill>
                        <a:srgbClr val="646464"/>
                      </a:solidFill>
                      <a:prstDash val="solid"/>
                    </a:lnB>
                    <a:lnTlToBr>
                      <a:noFill/>
                    </a:lnTlToBr>
                    <a:lnBlToTr>
                      <a:noFill/>
                    </a:lnBlToTr>
                    <a:solidFill>
                      <a:srgbClr val="FFFFFF"/>
                    </a:solidFill>
                  </a:tcPr>
                </a:tc>
              </a:tr>
              <a:tr h="639160">
                <a:tc>
                  <a:txBody>
                    <a:bodyPr vert="horz" wrap="square"/>
                    <a:lstStyle/>
                    <a:p>
                      <a:pPr indent="0" algn="l">
                        <a:lnSpc>
                          <a:spcPct val="120000"/>
                        </a:lnSpc>
                        <a:spcBef>
                          <a:spcPct val="0"/>
                        </a:spcBef>
                        <a:spcAft>
                          <a:spcPct val="0"/>
                        </a:spcAft>
                        <a:buNone/>
                      </a:pPr>
                      <a:r>
                        <a:rPr lang="en-US" sz="1800" b="1" spc="130" err="1">
                          <a:solidFill>
                            <a:schemeClr val="tx1"/>
                          </a:solidFill>
                          <a:latin typeface="微软雅黑" panose="020b0503020204020204" charset="-122"/>
                          <a:ea typeface="微软雅黑"/>
                        </a:rPr>
                        <a:t>您的性别</a:t>
                      </a:r>
                    </a:p>
                  </a:txBody>
                  <a:tcPr marL="317500" marR="317500" marT="215900" marB="215900" anchor="ctr">
                    <a:lnL w="9525">
                      <a:solidFill>
                        <a:srgbClr val="646464"/>
                      </a:solidFill>
                      <a:prstDash val="sysDash"/>
                    </a:lnL>
                    <a:lnR w="9525">
                      <a:solidFill>
                        <a:srgbClr val="646464"/>
                      </a:solidFill>
                      <a:prstDash val="sysDash"/>
                    </a:lnR>
                    <a:lnT w="28575">
                      <a:solidFill>
                        <a:srgbClr val="646464"/>
                      </a:solidFill>
                      <a:prstDash val="solid"/>
                    </a:lnT>
                    <a:lnB w="9525">
                      <a:solidFill>
                        <a:srgbClr val="646464"/>
                      </a:solidFill>
                      <a:prstDash val="sysDash"/>
                    </a:lnB>
                    <a:lnTlToBr>
                      <a:noFill/>
                    </a:lnTlToBr>
                    <a:lnBlToTr>
                      <a:noFill/>
                    </a:lnBlToTr>
                    <a:solidFill>
                      <a:srgbClr val="FFFFFF"/>
                    </a:solidFill>
                  </a:tcPr>
                </a:tc>
                <a:tc>
                  <a:txBody>
                    <a:bodyPr vert="horz" wrap="square"/>
                    <a:lstStyle/>
                    <a:p>
                      <a:pPr indent="0" algn="l">
                        <a:lnSpc>
                          <a:spcPct val="120000"/>
                        </a:lnSpc>
                        <a:spcBef>
                          <a:spcPct val="0"/>
                        </a:spcBef>
                        <a:spcAft>
                          <a:spcPct val="0"/>
                        </a:spcAft>
                        <a:buNone/>
                      </a:pPr>
                      <a:r>
                        <a:rPr lang="en-US" sz="1800" b="1" spc="130">
                          <a:solidFill>
                            <a:schemeClr val="tx1"/>
                          </a:solidFill>
                          <a:latin typeface="微软雅黑" panose="020b0503020204020204" charset="-122"/>
                          <a:ea typeface="微软雅黑"/>
                          <a:cs typeface="微软雅黑" panose="020b0503020204020204" charset="-122"/>
                        </a:rPr>
                        <a:t>男（  ）    女（    ）</a:t>
                      </a:r>
                    </a:p>
                  </a:txBody>
                  <a:tcPr marL="317500" marR="317500" marT="215900" marB="215900" anchor="ctr">
                    <a:lnL w="9525">
                      <a:solidFill>
                        <a:srgbClr val="646464"/>
                      </a:solidFill>
                      <a:prstDash val="sysDash"/>
                    </a:lnL>
                    <a:lnR w="9525">
                      <a:solidFill>
                        <a:srgbClr val="646464"/>
                      </a:solidFill>
                      <a:prstDash val="sysDash"/>
                    </a:lnR>
                    <a:lnT w="28575">
                      <a:solidFill>
                        <a:srgbClr val="646464"/>
                      </a:solidFill>
                      <a:prstDash val="solid"/>
                    </a:lnT>
                    <a:lnB w="9525">
                      <a:solidFill>
                        <a:srgbClr val="646464"/>
                      </a:solidFill>
                      <a:prstDash val="sysDash"/>
                    </a:lnB>
                    <a:lnTlToBr>
                      <a:noFill/>
                    </a:lnTlToBr>
                    <a:lnBlToTr>
                      <a:noFill/>
                    </a:lnBlToTr>
                    <a:solidFill>
                      <a:srgbClr val="FFFFFF"/>
                    </a:solidFill>
                  </a:tcPr>
                </a:tc>
                <a:tc>
                  <a:txBody>
                    <a:bodyPr vert="horz" wrap="square"/>
                    <a:lstStyle/>
                    <a:p>
                      <a:pPr indent="0" algn="l">
                        <a:lnSpc>
                          <a:spcPct val="120000"/>
                        </a:lnSpc>
                        <a:spcBef>
                          <a:spcPct val="0"/>
                        </a:spcBef>
                        <a:spcAft>
                          <a:spcPct val="0"/>
                        </a:spcAft>
                        <a:buNone/>
                      </a:pPr>
                      <a:r>
                        <a:rPr lang="en-US" sz="1800" b="1" spc="130">
                          <a:solidFill>
                            <a:schemeClr val="tx1"/>
                          </a:solidFill>
                          <a:latin typeface="微软雅黑" panose="020b0503020204020204" charset="-122"/>
                          <a:ea typeface="微软雅黑"/>
                        </a:rPr>
                        <a:t>单项选择</a:t>
                      </a:r>
                    </a:p>
                  </a:txBody>
                  <a:tcPr marL="317500" marR="317500" marT="215900" marB="215900" anchor="ctr">
                    <a:lnL w="9525">
                      <a:solidFill>
                        <a:srgbClr val="646464"/>
                      </a:solidFill>
                      <a:prstDash val="sysDash"/>
                    </a:lnL>
                    <a:lnR w="9525">
                      <a:solidFill>
                        <a:srgbClr val="646464"/>
                      </a:solidFill>
                      <a:prstDash val="sysDash"/>
                    </a:lnR>
                    <a:lnT w="28575">
                      <a:solidFill>
                        <a:srgbClr val="646464"/>
                      </a:solidFill>
                      <a:prstDash val="solid"/>
                    </a:lnT>
                    <a:lnB w="9525">
                      <a:solidFill>
                        <a:srgbClr val="646464"/>
                      </a:solidFill>
                      <a:prstDash val="sysDash"/>
                    </a:lnB>
                    <a:lnTlToBr>
                      <a:noFill/>
                    </a:lnTlToBr>
                    <a:lnBlToTr>
                      <a:noFill/>
                    </a:lnBlToTr>
                    <a:solidFill>
                      <a:srgbClr val="FFFFFF"/>
                    </a:solidFill>
                  </a:tcPr>
                </a:tc>
              </a:tr>
              <a:tr h="554124">
                <a:tc>
                  <a:txBody>
                    <a:bodyPr vert="horz" wrap="square"/>
                    <a:lstStyle/>
                    <a:p>
                      <a:pPr indent="0" algn="l">
                        <a:lnSpc>
                          <a:spcPct val="120000"/>
                        </a:lnSpc>
                        <a:spcBef>
                          <a:spcPct val="0"/>
                        </a:spcBef>
                        <a:spcAft>
                          <a:spcPct val="0"/>
                        </a:spcAft>
                        <a:buNone/>
                      </a:pPr>
                      <a:r>
                        <a:rPr lang="en-US" sz="1800" b="1" spc="130">
                          <a:solidFill>
                            <a:schemeClr val="tx1"/>
                          </a:solidFill>
                          <a:latin typeface="微软雅黑" panose="020b0503020204020204" charset="-122"/>
                          <a:ea typeface="微软雅黑"/>
                        </a:rPr>
                        <a:t>您的年龄</a:t>
                      </a:r>
                    </a:p>
                  </a:txBody>
                  <a:tcPr marL="317500" marR="317500" marT="215900" marB="215900" anchor="ct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FFFFF"/>
                    </a:solidFill>
                  </a:tcPr>
                </a:tc>
                <a:tc>
                  <a:txBody>
                    <a:bodyPr vert="horz" wrap="square"/>
                    <a:lstStyle/>
                    <a:p>
                      <a:pPr indent="0" algn="l">
                        <a:lnSpc>
                          <a:spcPct val="120000"/>
                        </a:lnSpc>
                        <a:spcBef>
                          <a:spcPct val="0"/>
                        </a:spcBef>
                        <a:spcAft>
                          <a:spcPct val="0"/>
                        </a:spcAft>
                        <a:buNone/>
                      </a:pPr>
                      <a:r>
                        <a:rPr lang="en-US" sz="1800" b="1" spc="130">
                          <a:solidFill>
                            <a:schemeClr val="tx1"/>
                          </a:solidFill>
                          <a:latin typeface="微软雅黑" panose="020b0503020204020204" charset="-122"/>
                          <a:ea typeface="微软雅黑"/>
                          <a:cs typeface="微软雅黑" panose="020b0503020204020204" charset="-122"/>
                        </a:rPr>
                        <a:t>A.10-20岁B.20-30岁C.30-40岁D.40-50岁E.50岁以上</a:t>
                      </a:r>
                    </a:p>
                  </a:txBody>
                  <a:tcPr marL="317500" marR="317500" marT="215900" marB="215900" anchor="ct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FFFFF"/>
                    </a:solidFill>
                  </a:tcPr>
                </a:tc>
                <a:tc>
                  <a:txBody>
                    <a:bodyPr vert="horz" wrap="square"/>
                    <a:lstStyle/>
                    <a:p>
                      <a:pPr indent="0" algn="l">
                        <a:lnSpc>
                          <a:spcPct val="120000"/>
                        </a:lnSpc>
                        <a:spcBef>
                          <a:spcPct val="0"/>
                        </a:spcBef>
                        <a:spcAft>
                          <a:spcPct val="0"/>
                        </a:spcAft>
                        <a:buNone/>
                      </a:pPr>
                      <a:r>
                        <a:rPr lang="en-US" sz="1800" b="1" spc="130">
                          <a:solidFill>
                            <a:schemeClr val="tx1"/>
                          </a:solidFill>
                          <a:latin typeface="微软雅黑" panose="020b0503020204020204" charset="-122"/>
                          <a:ea typeface="微软雅黑"/>
                        </a:rPr>
                        <a:t>单项选择</a:t>
                      </a:r>
                    </a:p>
                  </a:txBody>
                  <a:tcPr marL="317500" marR="317500" marT="215900" marB="215900" anchor="ct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FFFFF"/>
                    </a:solidFill>
                  </a:tcPr>
                </a:tc>
              </a:tr>
              <a:tr h="973144">
                <a:tc>
                  <a:txBody>
                    <a:bodyPr vert="horz" wrap="square"/>
                    <a:lstStyle/>
                    <a:p>
                      <a:pPr indent="0" algn="l">
                        <a:lnSpc>
                          <a:spcPct val="120000"/>
                        </a:lnSpc>
                        <a:spcBef>
                          <a:spcPct val="0"/>
                        </a:spcBef>
                        <a:spcAft>
                          <a:spcPct val="0"/>
                        </a:spcAft>
                        <a:buNone/>
                      </a:pPr>
                      <a:r>
                        <a:rPr lang="en-US" sz="1800" b="1" spc="130" err="1">
                          <a:solidFill>
                            <a:schemeClr val="tx1"/>
                          </a:solidFill>
                          <a:latin typeface="微软雅黑" panose="020b0503020204020204" charset="-122"/>
                          <a:ea typeface="微软雅黑"/>
                        </a:rPr>
                        <a:t>您的职业</a:t>
                      </a:r>
                    </a:p>
                  </a:txBody>
                  <a:tcPr marL="317500" marR="317500" marT="215900" marB="215900" anchor="ct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FFFFF"/>
                    </a:solidFill>
                  </a:tcPr>
                </a:tc>
                <a:tc>
                  <a:txBody>
                    <a:bodyPr vert="horz" wrap="square"/>
                    <a:lstStyle/>
                    <a:p>
                      <a:pPr indent="0" algn="l">
                        <a:lnSpc>
                          <a:spcPct val="120000"/>
                        </a:lnSpc>
                        <a:spcBef>
                          <a:spcPct val="0"/>
                        </a:spcBef>
                        <a:spcAft>
                          <a:spcPct val="0"/>
                        </a:spcAft>
                        <a:buNone/>
                      </a:pPr>
                      <a:r>
                        <a:rPr lang="en-US" sz="1800" b="1" spc="130">
                          <a:solidFill>
                            <a:schemeClr val="tx1"/>
                          </a:solidFill>
                          <a:latin typeface="微软雅黑" panose="020b0503020204020204" charset="-122"/>
                          <a:ea typeface="微软雅黑"/>
                          <a:cs typeface="微软雅黑" panose="020b0503020204020204" charset="-122"/>
                        </a:rPr>
                        <a:t>A.专业技术人员B.公司管理人员C.公司企业职工D.学生E.教师F.医务工作者G.其他职业</a:t>
                      </a:r>
                    </a:p>
                  </a:txBody>
                  <a:tcPr marL="317500" marR="317500" marT="215900" marB="215900" anchor="ct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FFFFF"/>
                    </a:solidFill>
                  </a:tcPr>
                </a:tc>
                <a:tc>
                  <a:txBody>
                    <a:bodyPr vert="horz" wrap="square"/>
                    <a:lstStyle/>
                    <a:p>
                      <a:pPr indent="0" algn="l">
                        <a:lnSpc>
                          <a:spcPct val="120000"/>
                        </a:lnSpc>
                        <a:spcBef>
                          <a:spcPct val="0"/>
                        </a:spcBef>
                        <a:spcAft>
                          <a:spcPct val="0"/>
                        </a:spcAft>
                        <a:buNone/>
                      </a:pPr>
                      <a:r>
                        <a:rPr lang="en-US" sz="1800" b="1" spc="130">
                          <a:solidFill>
                            <a:schemeClr val="tx1"/>
                          </a:solidFill>
                          <a:latin typeface="微软雅黑" panose="020b0503020204020204" charset="-122"/>
                          <a:ea typeface="微软雅黑"/>
                        </a:rPr>
                        <a:t>单项选择</a:t>
                      </a:r>
                    </a:p>
                  </a:txBody>
                  <a:tcPr marL="317500" marR="317500" marT="215900" marB="215900" anchor="ct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FFFFF"/>
                    </a:solidFill>
                  </a:tcPr>
                </a:tc>
              </a:tr>
              <a:tr h="982792">
                <a:tc>
                  <a:txBody>
                    <a:bodyPr vert="horz" wrap="square"/>
                    <a:lstStyle/>
                    <a:p>
                      <a:pPr indent="0" algn="l">
                        <a:lnSpc>
                          <a:spcPct val="120000"/>
                        </a:lnSpc>
                        <a:spcBef>
                          <a:spcPct val="0"/>
                        </a:spcBef>
                        <a:spcAft>
                          <a:spcPct val="0"/>
                        </a:spcAft>
                        <a:buNone/>
                      </a:pPr>
                      <a:r>
                        <a:rPr lang="en-US" sz="1800" b="1" spc="130" err="1" smtClean="0">
                          <a:solidFill>
                            <a:schemeClr val="tx1"/>
                          </a:solidFill>
                          <a:latin typeface="微软雅黑" panose="020b0503020204020204" charset="-122"/>
                          <a:ea typeface="微软雅黑"/>
                        </a:rPr>
                        <a:t>您获取信息的主要方式</a:t>
                      </a:r>
                    </a:p>
                  </a:txBody>
                  <a:tcPr marL="317500" marR="317500" marT="215900" marB="215900" anchor="ctr">
                    <a:lnL w="9525">
                      <a:solidFill>
                        <a:srgbClr val="646464"/>
                      </a:solidFill>
                      <a:prstDash val="sysDash"/>
                    </a:lnL>
                    <a:lnR w="9525">
                      <a:solidFill>
                        <a:srgbClr val="646464"/>
                      </a:solidFill>
                      <a:prstDash val="sysDash"/>
                    </a:lnR>
                    <a:lnT w="9525">
                      <a:solidFill>
                        <a:srgbClr val="646464"/>
                      </a:solidFill>
                      <a:prstDash val="sysDash"/>
                    </a:lnT>
                    <a:lnB w="28575">
                      <a:solidFill>
                        <a:srgbClr val="646464"/>
                      </a:solidFill>
                      <a:prstDash val="solid"/>
                    </a:lnB>
                    <a:lnTlToBr>
                      <a:noFill/>
                    </a:lnTlToBr>
                    <a:lnBlToTr>
                      <a:noFill/>
                    </a:lnBlToTr>
                    <a:solidFill>
                      <a:srgbClr val="FFFFFF"/>
                    </a:solidFill>
                  </a:tcPr>
                </a:tc>
                <a:tc>
                  <a:txBody>
                    <a:bodyPr vert="horz" wrap="square"/>
                    <a:lstStyle/>
                    <a:p>
                      <a:pPr indent="0" algn="l">
                        <a:lnSpc>
                          <a:spcPct val="120000"/>
                        </a:lnSpc>
                        <a:spcBef>
                          <a:spcPct val="0"/>
                        </a:spcBef>
                        <a:spcAft>
                          <a:spcPct val="0"/>
                        </a:spcAft>
                        <a:buNone/>
                      </a:pPr>
                      <a:r>
                        <a:rPr lang="en-US" sz="1800" b="1" spc="130" err="1" smtClean="0">
                          <a:solidFill>
                            <a:schemeClr val="tx1"/>
                          </a:solidFill>
                          <a:latin typeface="微软雅黑" panose="020b0503020204020204" charset="-122"/>
                          <a:ea typeface="微软雅黑"/>
                          <a:cs typeface="微软雅黑" panose="020b0503020204020204" charset="-122"/>
                        </a:rPr>
                        <a:t>A.电视</a:t>
                      </a:r>
                      <a:r>
                        <a:rPr lang="en-US" sz="1800" b="1" spc="130" err="1">
                          <a:solidFill>
                            <a:schemeClr val="tx1"/>
                          </a:solidFill>
                          <a:latin typeface="微软雅黑" panose="020b0503020204020204" charset="-122"/>
                          <a:ea typeface="微软雅黑"/>
                          <a:cs typeface="微软雅黑" panose="020b0503020204020204" charset="-122"/>
                        </a:rPr>
                        <a:t>B.报纸C.与人交谈D.因特网E.广播F.一般杂志G.图书H.科学期刊</a:t>
                      </a:r>
                    </a:p>
                  </a:txBody>
                  <a:tcPr marL="317500" marR="317500" marT="215900" marB="215900" anchor="ctr">
                    <a:lnL w="9525">
                      <a:solidFill>
                        <a:srgbClr val="646464"/>
                      </a:solidFill>
                      <a:prstDash val="sysDash"/>
                    </a:lnL>
                    <a:lnR w="9525">
                      <a:solidFill>
                        <a:srgbClr val="646464"/>
                      </a:solidFill>
                      <a:prstDash val="sysDash"/>
                    </a:lnR>
                    <a:lnT w="9525">
                      <a:solidFill>
                        <a:srgbClr val="646464"/>
                      </a:solidFill>
                      <a:prstDash val="sysDash"/>
                    </a:lnT>
                    <a:lnB w="28575">
                      <a:solidFill>
                        <a:srgbClr val="646464"/>
                      </a:solidFill>
                      <a:prstDash val="solid"/>
                    </a:lnB>
                    <a:lnTlToBr>
                      <a:noFill/>
                    </a:lnTlToBr>
                    <a:lnBlToTr>
                      <a:noFill/>
                    </a:lnBlToTr>
                    <a:solidFill>
                      <a:srgbClr val="FFFFFF"/>
                    </a:solidFill>
                  </a:tcPr>
                </a:tc>
                <a:tc>
                  <a:txBody>
                    <a:bodyPr vert="horz" wrap="square"/>
                    <a:lstStyle/>
                    <a:p>
                      <a:pPr indent="0" algn="l">
                        <a:lnSpc>
                          <a:spcPct val="120000"/>
                        </a:lnSpc>
                        <a:spcBef>
                          <a:spcPct val="0"/>
                        </a:spcBef>
                        <a:spcAft>
                          <a:spcPct val="0"/>
                        </a:spcAft>
                        <a:buNone/>
                      </a:pPr>
                      <a:r>
                        <a:rPr lang="en-US" sz="1800" b="1" spc="130" err="1">
                          <a:solidFill>
                            <a:schemeClr val="tx1"/>
                          </a:solidFill>
                          <a:latin typeface="微软雅黑" panose="020b0503020204020204" charset="-122"/>
                          <a:ea typeface="微软雅黑"/>
                        </a:rPr>
                        <a:t>单项或多项选择</a:t>
                      </a:r>
                    </a:p>
                  </a:txBody>
                  <a:tcPr marL="317500" marR="317500" marT="215900" marB="215900" anchor="ctr">
                    <a:lnL w="9525">
                      <a:solidFill>
                        <a:srgbClr val="646464"/>
                      </a:solidFill>
                      <a:prstDash val="sysDash"/>
                    </a:lnL>
                    <a:lnR w="9525">
                      <a:solidFill>
                        <a:srgbClr val="646464"/>
                      </a:solidFill>
                      <a:prstDash val="sysDash"/>
                    </a:lnR>
                    <a:lnT w="9525">
                      <a:solidFill>
                        <a:srgbClr val="646464"/>
                      </a:solidFill>
                      <a:prstDash val="sysDash"/>
                    </a:lnT>
                    <a:lnB w="28575">
                      <a:solidFill>
                        <a:srgbClr val="646464"/>
                      </a:solidFill>
                      <a:prstDash val="solid"/>
                    </a:lnB>
                    <a:lnTlToBr>
                      <a:noFill/>
                    </a:lnTlToBr>
                    <a:lnBlToTr>
                      <a:noFill/>
                    </a:lnBlToTr>
                    <a:solidFill>
                      <a:srgbClr val="FFFFFF"/>
                    </a:solidFill>
                  </a:tcPr>
                </a:tc>
              </a:tr>
            </a:tbl>
          </a:graphicData>
        </a:graphic>
      </p:graphicFrame>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circle(in)">
                                      <p:cBhvr>
                                        <p:cTn id="12" dur="2000"/>
                                        <p:tgtEl>
                                          <p:spTgt spid="6"/>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0" presetClass="entr" presetSubtype="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edge">
                                      <p:cBhvr>
                                        <p:cTn id="17" dur="2000"/>
                                        <p:tgtEl>
                                          <p:spTgt spid="11"/>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0" presetClass="entr" presetSubtype="0" fill="hold"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wedge">
                                      <p:cBhvr>
                                        <p:cTn id="22"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1" grpId="0"/>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2" name="直接连接符 1"/>
          <p:cNvCxnSpPr/>
          <p:nvPr/>
        </p:nvCxnSpPr>
        <p:spPr>
          <a:xfrm flipV="1">
            <a:off x="724218" y="839515"/>
            <a:ext cx="4137660" cy="7620"/>
          </a:xfrm>
          <a:prstGeom prst="line">
            <a:avLst/>
          </a:prstGeom>
          <a:ln w="28575">
            <a:solidFill>
              <a:srgbClr val="19AA39"/>
            </a:solidFill>
          </a:ln>
        </p:spPr>
        <p:style>
          <a:lnRef idx="1">
            <a:schemeClr val="accent1"/>
          </a:lnRef>
          <a:fillRef idx="0">
            <a:schemeClr val="accent1"/>
          </a:fillRef>
          <a:effectRef idx="0">
            <a:schemeClr val="accent1"/>
          </a:effectRef>
          <a:fontRef idx="minor">
            <a:schemeClr val="tx1"/>
          </a:fontRef>
        </p:style>
      </p:cxnSp>
      <p:sp>
        <p:nvSpPr>
          <p:cNvPr id="6" name="Text Placeholder 12"/>
          <p:cNvSpPr txBox="1"/>
          <p:nvPr/>
        </p:nvSpPr>
        <p:spPr>
          <a:xfrm>
            <a:off x="786130" y="99060"/>
            <a:ext cx="4013835" cy="666115"/>
          </a:xfrm>
          <a:prstGeom prst="rect">
            <a:avLst/>
          </a:prstGeom>
        </p:spPr>
        <p:txBody>
          <a:bodyPr lIns="0" tIns="60958" rIns="0" bIns="60958" anchor="ctr">
            <a:noAutofit/>
          </a:bodyPr>
          <a:lstStyle>
            <a:lvl1pPr marL="0" indent="0" algn="ctr" defTabSz="914400" rtl="0" eaLnBrk="1" latinLnBrk="0" hangingPunct="1">
              <a:spcBef>
                <a:spcPct val="20000"/>
              </a:spcBef>
              <a:buFont typeface="Arial" panose="020b0604020202020204" pitchFamily="34" charset="0"/>
              <a:buNone/>
              <a:defRPr sz="800" b="0" kern="1200" baseline="0">
                <a:solidFill>
                  <a:schemeClr val="tx1"/>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anose="020b0604020202020204"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en-US" sz="4800" b="1" smtClean="0">
                <a:solidFill>
                  <a:schemeClr val="tx1">
                    <a:lumMod val="75000"/>
                    <a:lumOff val="25000"/>
                  </a:schemeClr>
                </a:solidFill>
                <a:latin typeface="微软雅黑" panose="020b0503020204020204" charset="-122"/>
                <a:ea typeface="微软雅黑"/>
              </a:rPr>
              <a:t>课  堂  </a:t>
            </a:r>
            <a:r>
              <a:rPr lang="zh-CN" sz="4800" b="1" smtClean="0">
                <a:solidFill>
                  <a:schemeClr val="tx1">
                    <a:lumMod val="75000"/>
                    <a:lumOff val="25000"/>
                  </a:schemeClr>
                </a:solidFill>
                <a:latin typeface="微软雅黑" panose="020b0503020204020204" charset="-122"/>
                <a:ea typeface="微软雅黑"/>
              </a:rPr>
              <a:t>展  </a:t>
            </a:r>
            <a:r>
              <a:rPr lang="zh-CN" sz="4800" b="1">
                <a:solidFill>
                  <a:schemeClr val="tx1">
                    <a:lumMod val="75000"/>
                    <a:lumOff val="25000"/>
                  </a:schemeClr>
                </a:solidFill>
                <a:latin typeface="微软雅黑" panose="020b0503020204020204" charset="-122"/>
                <a:ea typeface="微软雅黑"/>
              </a:rPr>
              <a:t>示</a:t>
            </a:r>
          </a:p>
        </p:txBody>
      </p:sp>
      <p:sp>
        <p:nvSpPr>
          <p:cNvPr id="11" name="TextBox 39"/>
          <p:cNvSpPr txBox="1"/>
          <p:nvPr/>
        </p:nvSpPr>
        <p:spPr>
          <a:xfrm>
            <a:off x="381046" y="1296381"/>
            <a:ext cx="12097344" cy="2031277"/>
          </a:xfrm>
          <a:prstGeom prst="rect">
            <a:avLst/>
          </a:prstGeom>
        </p:spPr>
        <p:txBody>
          <a:bodyPr wrap="square" lIns="91391" tIns="45696" rIns="91391" bIns="45696">
            <a:spAutoFit/>
          </a:bodyPr>
          <a:lstStyle>
            <a:defPPr>
              <a:defRPr lang="zh-CN"/>
            </a:defPPr>
            <a:lvl1pPr>
              <a:lnSpc>
                <a:spcPct val="150000"/>
              </a:lnSpc>
              <a:defRPr sz="1400">
                <a:solidFill>
                  <a:schemeClr val="tx1">
                    <a:lumMod val="50000"/>
                    <a:lumOff val="50000"/>
                  </a:schemeClr>
                </a:solidFill>
                <a:latin typeface="微软雅黑" panose="020b0503020204020204" charset="-122"/>
                <a:ea typeface="微软雅黑"/>
                <a:cs typeface="Segoe UI Semilight" panose="020b0402040204020203" pitchFamily="34" charset="0"/>
              </a:defRPr>
            </a:lvl1pPr>
          </a:lstStyle>
          <a:p>
            <a:pPr algn="l" eaLnBrk="1" latinLnBrk="0" hangingPunct="1">
              <a:lnSpc>
                <a:spcPct val="150000"/>
              </a:lnSpc>
            </a:pPr>
            <a:r>
              <a:rPr sz="2800" b="1">
                <a:solidFill>
                  <a:schemeClr val="bg2">
                    <a:lumMod val="75000"/>
                  </a:schemeClr>
                </a:solidFill>
                <a:latin typeface="黑体" panose="02010609060101010101" pitchFamily="49" charset="-122"/>
                <a:ea typeface="黑体" panose="02010609060101010101" pitchFamily="49" charset="-122"/>
                <a:cs typeface="微软雅黑" panose="020b0503020204020204" charset="-122"/>
                <a:sym typeface="Arial" panose="020b0604020202020204" pitchFamily="34" charset="0"/>
              </a:rPr>
              <a:t>随机抽取的100人中有48人为男性，52人为女性，</a:t>
            </a:r>
            <a:r>
              <a:rPr sz="2800" b="1" smtClean="0">
                <a:solidFill>
                  <a:schemeClr val="bg2">
                    <a:lumMod val="75000"/>
                  </a:schemeClr>
                </a:solidFill>
                <a:latin typeface="黑体" panose="02010609060101010101" pitchFamily="49" charset="-122"/>
                <a:ea typeface="黑体" panose="02010609060101010101" pitchFamily="49" charset="-122"/>
                <a:cs typeface="微软雅黑" panose="020b0503020204020204" charset="-122"/>
                <a:sym typeface="Arial" panose="020b0604020202020204" pitchFamily="34" charset="0"/>
              </a:rPr>
              <a:t>其年龄大致均匀分布在</a:t>
            </a:r>
            <a:r>
              <a:rPr sz="2800" b="1">
                <a:solidFill>
                  <a:schemeClr val="bg2">
                    <a:lumMod val="75000"/>
                  </a:schemeClr>
                </a:solidFill>
                <a:latin typeface="黑体" panose="02010609060101010101" pitchFamily="49" charset="-122"/>
                <a:ea typeface="黑体" panose="02010609060101010101" pitchFamily="49" charset="-122"/>
                <a:cs typeface="微软雅黑" panose="020b0503020204020204" charset="-122"/>
                <a:sym typeface="Arial" panose="020b0604020202020204" pitchFamily="34" charset="0"/>
              </a:rPr>
              <a:t>10-50岁之间。这些人中有14人是专业技术人员，10人为公司管理人员，30</a:t>
            </a:r>
            <a:r>
              <a:rPr sz="2800" b="1" smtClean="0">
                <a:solidFill>
                  <a:schemeClr val="bg2">
                    <a:lumMod val="75000"/>
                  </a:schemeClr>
                </a:solidFill>
                <a:latin typeface="黑体" panose="02010609060101010101" pitchFamily="49" charset="-122"/>
                <a:ea typeface="黑体" panose="02010609060101010101" pitchFamily="49" charset="-122"/>
                <a:cs typeface="微软雅黑" panose="020b0503020204020204" charset="-122"/>
                <a:sym typeface="Arial" panose="020b0604020202020204" pitchFamily="34" charset="0"/>
              </a:rPr>
              <a:t>人为企业职工</a:t>
            </a:r>
            <a:r>
              <a:rPr sz="2800" b="1">
                <a:solidFill>
                  <a:schemeClr val="bg2">
                    <a:lumMod val="75000"/>
                  </a:schemeClr>
                </a:solidFill>
                <a:latin typeface="黑体" panose="02010609060101010101" pitchFamily="49" charset="-122"/>
                <a:ea typeface="黑体" panose="02010609060101010101" pitchFamily="49" charset="-122"/>
                <a:cs typeface="微软雅黑" panose="020b0503020204020204" charset="-122"/>
                <a:sym typeface="Arial" panose="020b0604020202020204" pitchFamily="34" charset="0"/>
              </a:rPr>
              <a:t>，22个学生，4名教师， 8名医生，12人从事其他职业。</a:t>
            </a:r>
          </a:p>
        </p:txBody>
      </p:sp>
      <p:sp>
        <p:nvSpPr>
          <p:cNvPr id="3" name="TextBox 39"/>
          <p:cNvSpPr txBox="1"/>
          <p:nvPr/>
        </p:nvSpPr>
        <p:spPr>
          <a:xfrm>
            <a:off x="380411" y="3328293"/>
            <a:ext cx="12097344" cy="3323938"/>
          </a:xfrm>
          <a:prstGeom prst="rect">
            <a:avLst/>
          </a:prstGeom>
        </p:spPr>
        <p:txBody>
          <a:bodyPr wrap="square" lIns="91391" tIns="45696" rIns="91391" bIns="45696">
            <a:spAutoFit/>
          </a:bodyPr>
          <a:lstStyle>
            <a:defPPr>
              <a:defRPr lang="zh-CN"/>
            </a:defPPr>
            <a:lvl1pPr>
              <a:lnSpc>
                <a:spcPct val="150000"/>
              </a:lnSpc>
              <a:defRPr sz="1400">
                <a:solidFill>
                  <a:schemeClr val="tx1">
                    <a:lumMod val="50000"/>
                    <a:lumOff val="50000"/>
                  </a:schemeClr>
                </a:solidFill>
                <a:latin typeface="微软雅黑" panose="020b0503020204020204" charset="-122"/>
                <a:ea typeface="微软雅黑"/>
                <a:cs typeface="Segoe UI Semilight" panose="020b0402040204020203" pitchFamily="34" charset="0"/>
              </a:defRPr>
            </a:lvl1pPr>
          </a:lstStyle>
          <a:p>
            <a:r>
              <a:rPr sz="2800" b="1" err="1">
                <a:solidFill>
                  <a:schemeClr val="tx1"/>
                </a:solidFill>
                <a:latin typeface="黑体" panose="02010609060101010101" pitchFamily="49" charset="-122"/>
                <a:ea typeface="黑体" panose="02010609060101010101" pitchFamily="49" charset="-122"/>
                <a:cs typeface="微软雅黑" panose="020b0503020204020204" charset="-122"/>
                <a:sym typeface="Arial" panose="020b0604020202020204" pitchFamily="34" charset="0"/>
              </a:rPr>
              <a:t>调查结果显示</a:t>
            </a:r>
            <a:r>
              <a:rPr sz="2800" b="1" smtClean="0">
                <a:solidFill>
                  <a:schemeClr val="tx1"/>
                </a:solidFill>
                <a:latin typeface="黑体" panose="02010609060101010101" pitchFamily="49" charset="-122"/>
                <a:ea typeface="黑体" panose="02010609060101010101" pitchFamily="49" charset="-122"/>
                <a:cs typeface="微软雅黑" panose="020b0503020204020204" charset="-122"/>
                <a:sym typeface="Arial" panose="020b0604020202020204" pitchFamily="34" charset="0"/>
              </a:rPr>
              <a:t>，</a:t>
            </a:r>
            <a:r>
              <a:rPr lang="zh-CN" altLang="zh-CN" sz="2800" b="1">
                <a:solidFill>
                  <a:schemeClr val="tx1"/>
                </a:solidFill>
                <a:latin typeface="黑体" panose="02010609060101010101" pitchFamily="49" charset="-122"/>
                <a:ea typeface="黑体" panose="02010609060101010101" pitchFamily="49" charset="-122"/>
                <a:cs typeface="微软雅黑" panose="020b0503020204020204" charset="-122"/>
              </a:rPr>
              <a:t>在获取“抗击新冠病毒疫情”信息的渠道上，通过电视来获取信息的有</a:t>
            </a:r>
            <a:r>
              <a:rPr lang="en-US" altLang="zh-CN" sz="2800" b="1">
                <a:solidFill>
                  <a:srgbClr val="FF0000"/>
                </a:solidFill>
                <a:latin typeface="黑体" panose="02010609060101010101" pitchFamily="49" charset="-122"/>
                <a:ea typeface="黑体" panose="02010609060101010101" pitchFamily="49" charset="-122"/>
                <a:cs typeface="微软雅黑" panose="020b0503020204020204" charset="-122"/>
              </a:rPr>
              <a:t>81.5%</a:t>
            </a:r>
            <a:r>
              <a:rPr lang="zh-CN" altLang="zh-CN" sz="2800" b="1">
                <a:solidFill>
                  <a:schemeClr val="tx1"/>
                </a:solidFill>
                <a:latin typeface="黑体" panose="02010609060101010101" pitchFamily="49" charset="-122"/>
                <a:ea typeface="黑体" panose="02010609060101010101" pitchFamily="49" charset="-122"/>
                <a:cs typeface="微软雅黑" panose="020b0503020204020204" charset="-122"/>
              </a:rPr>
              <a:t>，通过因特网来获取信息的有</a:t>
            </a:r>
            <a:r>
              <a:rPr lang="en-US" altLang="zh-CN" sz="2800" b="1">
                <a:solidFill>
                  <a:srgbClr val="FF0000"/>
                </a:solidFill>
                <a:latin typeface="黑体" panose="02010609060101010101" pitchFamily="49" charset="-122"/>
                <a:ea typeface="黑体" panose="02010609060101010101" pitchFamily="49" charset="-122"/>
                <a:cs typeface="微软雅黑" panose="020b0503020204020204" charset="-122"/>
              </a:rPr>
              <a:t>56.61%</a:t>
            </a:r>
            <a:r>
              <a:rPr lang="zh-CN" altLang="zh-CN" sz="2800" b="1">
                <a:solidFill>
                  <a:schemeClr val="tx1"/>
                </a:solidFill>
                <a:latin typeface="黑体" panose="02010609060101010101" pitchFamily="49" charset="-122"/>
                <a:ea typeface="黑体" panose="02010609060101010101" pitchFamily="49" charset="-122"/>
                <a:cs typeface="微软雅黑" panose="020b0503020204020204" charset="-122"/>
              </a:rPr>
              <a:t>，通过报纸来获取信息的有</a:t>
            </a:r>
            <a:r>
              <a:rPr lang="en-US" altLang="zh-CN" sz="2800" b="1">
                <a:solidFill>
                  <a:srgbClr val="FF0000"/>
                </a:solidFill>
                <a:latin typeface="黑体" panose="02010609060101010101" pitchFamily="49" charset="-122"/>
                <a:ea typeface="黑体" panose="02010609060101010101" pitchFamily="49" charset="-122"/>
                <a:cs typeface="微软雅黑" panose="020b0503020204020204" charset="-122"/>
              </a:rPr>
              <a:t>52.12%</a:t>
            </a:r>
            <a:r>
              <a:rPr lang="zh-CN" altLang="zh-CN" sz="2800" b="1">
                <a:solidFill>
                  <a:schemeClr val="tx1"/>
                </a:solidFill>
                <a:latin typeface="黑体" panose="02010609060101010101" pitchFamily="49" charset="-122"/>
                <a:ea typeface="黑体" panose="02010609060101010101" pitchFamily="49" charset="-122"/>
                <a:cs typeface="微软雅黑" panose="020b0503020204020204" charset="-122"/>
              </a:rPr>
              <a:t>，通过与人交谈来获取信息的有</a:t>
            </a:r>
            <a:r>
              <a:rPr lang="en-US" altLang="zh-CN" sz="2800" b="1">
                <a:solidFill>
                  <a:srgbClr val="FF0000"/>
                </a:solidFill>
                <a:latin typeface="黑体" panose="02010609060101010101" pitchFamily="49" charset="-122"/>
                <a:ea typeface="黑体" panose="02010609060101010101" pitchFamily="49" charset="-122"/>
                <a:cs typeface="微软雅黑" panose="020b0503020204020204" charset="-122"/>
              </a:rPr>
              <a:t>32.98%</a:t>
            </a:r>
            <a:r>
              <a:rPr lang="zh-CN" altLang="zh-CN" sz="2800" b="1">
                <a:solidFill>
                  <a:schemeClr val="tx1"/>
                </a:solidFill>
                <a:latin typeface="黑体" panose="02010609060101010101" pitchFamily="49" charset="-122"/>
                <a:ea typeface="黑体" panose="02010609060101010101" pitchFamily="49" charset="-122"/>
                <a:cs typeface="微软雅黑" panose="020b0503020204020204" charset="-122"/>
              </a:rPr>
              <a:t>，通过广播来获取信息的有</a:t>
            </a:r>
            <a:r>
              <a:rPr lang="en-US" altLang="zh-CN" sz="2800" b="1">
                <a:solidFill>
                  <a:srgbClr val="FF0000"/>
                </a:solidFill>
                <a:latin typeface="黑体" panose="02010609060101010101" pitchFamily="49" charset="-122"/>
                <a:ea typeface="黑体" panose="02010609060101010101" pitchFamily="49" charset="-122"/>
                <a:cs typeface="微软雅黑" panose="020b0503020204020204" charset="-122"/>
              </a:rPr>
              <a:t>24.58%</a:t>
            </a:r>
            <a:r>
              <a:rPr lang="zh-CN" altLang="zh-CN" sz="2800" b="1">
                <a:solidFill>
                  <a:schemeClr val="tx1"/>
                </a:solidFill>
                <a:latin typeface="黑体" panose="02010609060101010101" pitchFamily="49" charset="-122"/>
                <a:ea typeface="黑体" panose="02010609060101010101" pitchFamily="49" charset="-122"/>
                <a:cs typeface="微软雅黑" panose="020b0503020204020204" charset="-122"/>
              </a:rPr>
              <a:t>，通过一般杂志来获取信息的有</a:t>
            </a:r>
            <a:r>
              <a:rPr lang="en-US" altLang="zh-CN" sz="2800" b="1">
                <a:solidFill>
                  <a:srgbClr val="FF0000"/>
                </a:solidFill>
                <a:latin typeface="黑体" panose="02010609060101010101" pitchFamily="49" charset="-122"/>
                <a:ea typeface="黑体" panose="02010609060101010101" pitchFamily="49" charset="-122"/>
                <a:cs typeface="微软雅黑" panose="020b0503020204020204" charset="-122"/>
              </a:rPr>
              <a:t>12.2%</a:t>
            </a:r>
            <a:r>
              <a:rPr lang="zh-CN" altLang="zh-CN" sz="2800" b="1">
                <a:solidFill>
                  <a:schemeClr val="tx1"/>
                </a:solidFill>
                <a:latin typeface="黑体" panose="02010609060101010101" pitchFamily="49" charset="-122"/>
                <a:ea typeface="黑体" panose="02010609060101010101" pitchFamily="49" charset="-122"/>
                <a:cs typeface="微软雅黑" panose="020b0503020204020204" charset="-122"/>
              </a:rPr>
              <a:t>，通过图书来获取信息的有</a:t>
            </a:r>
            <a:r>
              <a:rPr lang="en-US" altLang="zh-CN" sz="2800" b="1">
                <a:solidFill>
                  <a:srgbClr val="FF0000"/>
                </a:solidFill>
                <a:latin typeface="黑体" panose="02010609060101010101" pitchFamily="49" charset="-122"/>
                <a:ea typeface="黑体" panose="02010609060101010101" pitchFamily="49" charset="-122"/>
                <a:cs typeface="微软雅黑" panose="020b0503020204020204" charset="-122"/>
              </a:rPr>
              <a:t>11.88%</a:t>
            </a:r>
            <a:r>
              <a:rPr lang="zh-CN" altLang="zh-CN" sz="2800" b="1">
                <a:solidFill>
                  <a:schemeClr val="tx1"/>
                </a:solidFill>
                <a:latin typeface="黑体" panose="02010609060101010101" pitchFamily="49" charset="-122"/>
                <a:ea typeface="黑体" panose="02010609060101010101" pitchFamily="49" charset="-122"/>
                <a:cs typeface="微软雅黑" panose="020b0503020204020204" charset="-122"/>
              </a:rPr>
              <a:t>，通过期刊来获取信息的有</a:t>
            </a:r>
            <a:r>
              <a:rPr lang="en-US" altLang="zh-CN" sz="2800" b="1">
                <a:solidFill>
                  <a:srgbClr val="FF0000"/>
                </a:solidFill>
                <a:latin typeface="黑体" panose="02010609060101010101" pitchFamily="49" charset="-122"/>
                <a:ea typeface="黑体" panose="02010609060101010101" pitchFamily="49" charset="-122"/>
                <a:cs typeface="微软雅黑" panose="020b0503020204020204" charset="-122"/>
              </a:rPr>
              <a:t>6.48%</a:t>
            </a:r>
            <a:r>
              <a:rPr lang="zh-CN" altLang="zh-CN" sz="2800" b="1">
                <a:solidFill>
                  <a:schemeClr val="tx1"/>
                </a:solidFill>
                <a:latin typeface="黑体" panose="02010609060101010101" pitchFamily="49" charset="-122"/>
                <a:ea typeface="黑体" panose="02010609060101010101" pitchFamily="49" charset="-122"/>
                <a:cs typeface="微软雅黑" panose="020b0503020204020204" charset="-122"/>
              </a:rPr>
              <a:t>。</a:t>
            </a:r>
          </a:p>
        </p:txBody>
      </p:sp>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circle(in)">
                                      <p:cBhvr>
                                        <p:cTn id="12" dur="2000"/>
                                        <p:tgtEl>
                                          <p:spTgt spid="6"/>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0" presetClass="entr" presetSubtype="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edge">
                                      <p:cBhvr>
                                        <p:cTn id="17" dur="2000"/>
                                        <p:tgtEl>
                                          <p:spTgt spid="11"/>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0" presetClass="entr" presetSubtype="0" fill="hold" grpId="0"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wedge">
                                      <p:cBhvr>
                                        <p:cTn id="22"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1" grpId="0"/>
      <p:bldP spid="3" grpId="0"/>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 name="TextBox 39"/>
          <p:cNvSpPr txBox="1"/>
          <p:nvPr/>
        </p:nvSpPr>
        <p:spPr>
          <a:xfrm>
            <a:off x="801655" y="1909599"/>
            <a:ext cx="5222240" cy="3413760"/>
          </a:xfrm>
          <a:prstGeom prst="rect">
            <a:avLst/>
          </a:prstGeom>
        </p:spPr>
        <p:txBody>
          <a:bodyPr wrap="square" lIns="91391" tIns="45696" rIns="91391" bIns="45696">
            <a:spAutoFit/>
          </a:bodyPr>
          <a:lstStyle>
            <a:defPPr>
              <a:defRPr lang="zh-CN"/>
            </a:defPPr>
            <a:lvl1pPr>
              <a:lnSpc>
                <a:spcPct val="150000"/>
              </a:lnSpc>
              <a:defRPr sz="1400">
                <a:solidFill>
                  <a:schemeClr val="tx1">
                    <a:lumMod val="50000"/>
                    <a:lumOff val="50000"/>
                  </a:schemeClr>
                </a:solidFill>
                <a:latin typeface="微软雅黑" panose="020b0503020204020204" charset="-122"/>
                <a:ea typeface="微软雅黑"/>
                <a:cs typeface="Segoe UI Semilight" panose="020b0402040204020203" pitchFamily="34" charset="0"/>
              </a:defRPr>
            </a:lvl1pPr>
          </a:lstStyle>
          <a:p>
            <a:r>
              <a:rPr sz="2400" b="1" err="1">
                <a:solidFill>
                  <a:schemeClr val="accent6">
                    <a:lumMod val="75000"/>
                  </a:schemeClr>
                </a:solidFill>
                <a:cs typeface="微软雅黑" panose="020b0503020204020204" charset="-122"/>
                <a:sym typeface="Arial" panose="020b0604020202020204" pitchFamily="34" charset="0"/>
              </a:rPr>
              <a:t>结论</a:t>
            </a:r>
            <a:r>
              <a:rPr lang="zh-CN" altLang="en-US" sz="2400" b="1" err="1">
                <a:solidFill>
                  <a:schemeClr val="accent6">
                    <a:lumMod val="75000"/>
                  </a:schemeClr>
                </a:solidFill>
                <a:cs typeface="微软雅黑" panose="020b0503020204020204" charset="-122"/>
                <a:sym typeface="Arial" panose="020b0604020202020204" pitchFamily="34" charset="0"/>
              </a:rPr>
              <a:t>：</a:t>
            </a:r>
            <a:r>
              <a:rPr lang="zh-CN" altLang="zh-CN" sz="2400" b="1">
                <a:solidFill>
                  <a:schemeClr val="accent6">
                    <a:lumMod val="75000"/>
                  </a:schemeClr>
                </a:solidFill>
                <a:cs typeface="微软雅黑" panose="020b0503020204020204" charset="-122"/>
              </a:rPr>
              <a:t>我国公民获取“抗击新冠病毒疫情”信息的渠道趋于多元化，其中，从电视、网络、报纸、与人交谈等渠道获取该信息的比例较大，而从一般杂志、图书、期刊等渠道获取该信息的比例较小。</a:t>
            </a:r>
          </a:p>
        </p:txBody>
      </p:sp>
      <p:graphicFrame>
        <p:nvGraphicFramePr>
          <p:cNvPr id="7" name="图表 6"/>
          <p:cNvGraphicFramePr/>
          <p:nvPr/>
        </p:nvGraphicFramePr>
        <p:xfrm>
          <a:off x="6391657" y="501566"/>
          <a:ext cx="5832648" cy="6480720"/>
        </p:xfrm>
        <a:graphic>
          <a:graphicData uri="http://schemas.openxmlformats.org/drawingml/2006/chart">
            <c:chart xmlns:c="http://schemas.openxmlformats.org/drawingml/2006/chart" r:id="rId3"/>
          </a:graphicData>
        </a:graphic>
      </p:graphicFrame>
      <p:cxnSp>
        <p:nvCxnSpPr>
          <p:cNvPr id="3" name="直接连接符 2"/>
          <p:cNvCxnSpPr/>
          <p:nvPr/>
        </p:nvCxnSpPr>
        <p:spPr>
          <a:xfrm flipV="1">
            <a:off x="786130" y="839515"/>
            <a:ext cx="4137660" cy="7620"/>
          </a:xfrm>
          <a:prstGeom prst="line">
            <a:avLst/>
          </a:prstGeom>
          <a:ln w="28575">
            <a:solidFill>
              <a:srgbClr val="19AA39"/>
            </a:solidFill>
          </a:ln>
        </p:spPr>
        <p:style>
          <a:lnRef idx="1">
            <a:schemeClr val="accent1"/>
          </a:lnRef>
          <a:fillRef idx="0">
            <a:schemeClr val="accent1"/>
          </a:fillRef>
          <a:effectRef idx="0">
            <a:schemeClr val="accent1"/>
          </a:effectRef>
          <a:fontRef idx="minor">
            <a:schemeClr val="tx1"/>
          </a:fontRef>
        </p:style>
      </p:cxnSp>
      <p:sp>
        <p:nvSpPr>
          <p:cNvPr id="4" name="Text Placeholder 12"/>
          <p:cNvSpPr txBox="1"/>
          <p:nvPr/>
        </p:nvSpPr>
        <p:spPr>
          <a:xfrm>
            <a:off x="848043" y="99060"/>
            <a:ext cx="4013835" cy="666115"/>
          </a:xfrm>
          <a:prstGeom prst="rect">
            <a:avLst/>
          </a:prstGeom>
        </p:spPr>
        <p:txBody>
          <a:bodyPr lIns="0" tIns="60958" rIns="0" bIns="60958" anchor="ctr">
            <a:noAutofit/>
          </a:bodyPr>
          <a:lstStyle>
            <a:lvl1pPr marL="0" indent="0" algn="ctr" defTabSz="914400" rtl="0" eaLnBrk="1" latinLnBrk="0" hangingPunct="1">
              <a:spcBef>
                <a:spcPct val="20000"/>
              </a:spcBef>
              <a:buFont typeface="Arial" panose="020b0604020202020204" pitchFamily="34" charset="0"/>
              <a:buNone/>
              <a:defRPr sz="800" b="0" kern="1200" baseline="0">
                <a:solidFill>
                  <a:schemeClr val="tx1"/>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anose="020b0604020202020204"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en-US" sz="4800" b="1" smtClean="0">
                <a:solidFill>
                  <a:schemeClr val="tx1">
                    <a:lumMod val="75000"/>
                    <a:lumOff val="25000"/>
                  </a:schemeClr>
                </a:solidFill>
                <a:latin typeface="微软雅黑" panose="020b0503020204020204" charset="-122"/>
                <a:ea typeface="微软雅黑"/>
              </a:rPr>
              <a:t>课  堂  </a:t>
            </a:r>
            <a:r>
              <a:rPr lang="zh-CN" sz="4800" b="1" smtClean="0">
                <a:solidFill>
                  <a:schemeClr val="tx1">
                    <a:lumMod val="75000"/>
                    <a:lumOff val="25000"/>
                  </a:schemeClr>
                </a:solidFill>
                <a:latin typeface="微软雅黑" panose="020b0503020204020204" charset="-122"/>
                <a:ea typeface="微软雅黑"/>
              </a:rPr>
              <a:t>展  </a:t>
            </a:r>
            <a:r>
              <a:rPr lang="zh-CN" sz="4800" b="1">
                <a:solidFill>
                  <a:schemeClr val="tx1">
                    <a:lumMod val="75000"/>
                    <a:lumOff val="25000"/>
                  </a:schemeClr>
                </a:solidFill>
                <a:latin typeface="微软雅黑" panose="020b0503020204020204" charset="-122"/>
                <a:ea typeface="微软雅黑"/>
              </a:rPr>
              <a:t>示</a:t>
            </a:r>
          </a:p>
        </p:txBody>
      </p:sp>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amond(in)">
                                      <p:cBhvr>
                                        <p:cTn id="7" dur="2000"/>
                                        <p:tgtEl>
                                          <p:spTgt spid="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circle(in)">
                                      <p:cBhvr>
                                        <p:cTn id="12" dur="2000"/>
                                        <p:tgtEl>
                                          <p:spTgt spid="4"/>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 presetClass="entr" presetSubtype="0"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afterGroup">
                            <p:stCondLst>
                              <p:cond delay="0"/>
                            </p:stCondLst>
                            <p:childTnLst>
                              <p:par>
                                <p:cTn id="19" presetID="20" presetClass="entr" presetSubtype="0" fill="hold" grpId="0" nodeType="click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wedge">
                                      <p:cBhvr>
                                        <p:cTn id="21"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4" grpId="0"/>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椭圆 2"/>
          <p:cNvSpPr/>
          <p:nvPr/>
        </p:nvSpPr>
        <p:spPr>
          <a:xfrm>
            <a:off x="622392" y="849667"/>
            <a:ext cx="4302945" cy="4302945"/>
          </a:xfrm>
          <a:prstGeom prst="ellipse">
            <a:avLst/>
          </a:prstGeom>
          <a:blipFill dpi="0" rotWithShape="1">
            <a:blip r:embed="rId3">
              <a:extLst>
                <a:ext uri="{28A0092B-C50C-407E-A947-70E740481C1C}">
                  <a14:useLocalDpi xmlns:a14="http://schemas.microsoft.com/office/drawing/2010/main" val="0"/>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
              <a:latin typeface="Arial" panose="020b0604020202020204" pitchFamily="34" charset="0"/>
              <a:ea typeface="微软雅黑"/>
              <a:cs typeface="+mn-ea"/>
              <a:sym typeface="Arial" panose="020b0604020202020204" pitchFamily="34" charset="0"/>
            </a:endParaRPr>
          </a:p>
        </p:txBody>
      </p:sp>
      <p:sp>
        <p:nvSpPr>
          <p:cNvPr id="13" name="TextBox 13"/>
          <p:cNvSpPr txBox="1"/>
          <p:nvPr/>
        </p:nvSpPr>
        <p:spPr>
          <a:xfrm>
            <a:off x="1360036" y="1619634"/>
            <a:ext cx="3035937" cy="2554605"/>
          </a:xfrm>
          <a:prstGeom prst="rect">
            <a:avLst/>
          </a:prstGeom>
          <a:noFill/>
        </p:spPr>
        <p:txBody>
          <a:bodyPr wrap="square" lIns="0" tIns="0" rIns="0" bIns="0" rtlCol="0">
            <a:spAutoFit/>
          </a:bodyPr>
          <a:lstStyle/>
          <a:p>
            <a:pPr algn="ctr"/>
            <a:r>
              <a:rPr lang="en-US" altLang="zh-CN" sz="16595" b="1">
                <a:solidFill>
                  <a:schemeClr val="bg1"/>
                </a:solidFill>
                <a:effectLst>
                  <a:outerShdw blurRad="38100" dist="38100" dir="2700000" algn="tl">
                    <a:srgbClr val="000000">
                      <a:alpha val="43137"/>
                    </a:srgbClr>
                  </a:outerShdw>
                </a:effectLst>
                <a:latin typeface="Arial" panose="020b0604020202020204" pitchFamily="34" charset="0"/>
                <a:ea typeface="微软雅黑"/>
                <a:cs typeface="+mn-ea"/>
                <a:sym typeface="Arial" panose="020b0604020202020204" pitchFamily="34" charset="0"/>
              </a:rPr>
              <a:t>02</a:t>
            </a:r>
            <a:endParaRPr lang="zh-CN" altLang="en-US" sz="16595" b="1">
              <a:solidFill>
                <a:schemeClr val="bg1"/>
              </a:solidFill>
              <a:effectLst>
                <a:outerShdw blurRad="38100" dist="38100" dir="2700000" algn="tl">
                  <a:srgbClr val="000000">
                    <a:alpha val="43137"/>
                  </a:srgbClr>
                </a:outerShdw>
              </a:effectLst>
              <a:latin typeface="Arial" panose="020b0604020202020204" pitchFamily="34" charset="0"/>
              <a:ea typeface="微软雅黑"/>
              <a:cs typeface="+mn-ea"/>
              <a:sym typeface="Arial" panose="020b0604020202020204" pitchFamily="34" charset="0"/>
            </a:endParaRPr>
          </a:p>
        </p:txBody>
      </p:sp>
      <p:sp>
        <p:nvSpPr>
          <p:cNvPr id="20" name="TextBox 1"/>
          <p:cNvSpPr txBox="1"/>
          <p:nvPr/>
        </p:nvSpPr>
        <p:spPr>
          <a:xfrm>
            <a:off x="2745155" y="5339575"/>
            <a:ext cx="7726680" cy="922020"/>
          </a:xfrm>
          <a:prstGeom prst="rect">
            <a:avLst/>
          </a:prstGeom>
          <a:noFill/>
        </p:spPr>
        <p:txBody>
          <a:bodyPr wrap="none" rtlCol="0">
            <a:spAutoFit/>
          </a:bodyPr>
          <a:lstStyle/>
          <a:p>
            <a:pPr algn="l" eaLnBrk="1" hangingPunct="1">
              <a:lnSpc>
                <a:spcPct val="100000"/>
              </a:lnSpc>
              <a:buFont typeface="Arial" panose="020b0604020202020204" pitchFamily="34" charset="0"/>
              <a:buNone/>
            </a:pPr>
            <a:r>
              <a:rPr lang="zh-CN" altLang="en-US" sz="5400" b="1">
                <a:solidFill>
                  <a:srgbClr val="FF0000"/>
                </a:solidFill>
                <a:latin typeface="Arial" panose="020b0604020202020204" pitchFamily="34" charset="0"/>
                <a:ea typeface="微软雅黑"/>
                <a:sym typeface="Arial" panose="020b0604020202020204" pitchFamily="34" charset="0"/>
              </a:rPr>
              <a:t>探究不同媒体的传播特点</a:t>
            </a:r>
          </a:p>
        </p:txBody>
      </p:sp>
      <p:pic>
        <p:nvPicPr>
          <p:cNvPr id="2" name="图片 1"/>
          <p:cNvPicPr>
            <a:picLocks noChangeAspect="1"/>
          </p:cNvPicPr>
          <p:nvPr/>
        </p:nvPicPr>
        <p:blipFill>
          <a:blip r:embed="rId4"/>
          <a:stretch>
            <a:fillRect/>
          </a:stretch>
        </p:blipFill>
        <p:spPr>
          <a:xfrm>
            <a:off x="5281930" y="849630"/>
            <a:ext cx="7279640" cy="4302760"/>
          </a:xfrm>
          <a:prstGeom prst="rect">
            <a:avLst/>
          </a:prstGeom>
        </p:spPr>
      </p:pic>
    </p:spTree>
  </p:cSld>
  <p:clrMapOvr>
    <a:masterClrMapping/>
  </p:clrMapOvr>
  <mc:AlternateContent>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anim calcmode="lin" valueType="num">
                                      <p:cBhvr>
                                        <p:cTn id="8" dur="500" fill="hold"/>
                                        <p:tgtEl>
                                          <p:spTgt spid="13"/>
                                        </p:tgtEl>
                                        <p:attrNameLst>
                                          <p:attrName>ppt_x</p:attrName>
                                        </p:attrNameLst>
                                      </p:cBhvr>
                                      <p:tavLst>
                                        <p:tav tm="0">
                                          <p:val>
                                            <p:strVal val="#ppt_x"/>
                                          </p:val>
                                        </p:tav>
                                        <p:tav tm="100000">
                                          <p:val>
                                            <p:strVal val="#ppt_x"/>
                                          </p:val>
                                        </p:tav>
                                      </p:tavLst>
                                    </p:anim>
                                    <p:anim calcmode="lin" valueType="num">
                                      <p:cBhvr>
                                        <p:cTn id="9" dur="5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afterGroup">
                            <p:stCondLst>
                              <p:cond delay="0"/>
                            </p:stCondLst>
                            <p:childTnLst>
                              <p:par>
                                <p:cTn id="12" presetID="12" presetClass="entr" presetSubtype="8" fill="hold" grpId="0" nodeType="clickEffect">
                                  <p:stCondLst>
                                    <p:cond delay="0"/>
                                  </p:stCondLst>
                                  <p:childTnLst>
                                    <p:set>
                                      <p:cBhvr>
                                        <p:cTn id="13" dur="1" fill="hold">
                                          <p:stCondLst>
                                            <p:cond delay="0"/>
                                          </p:stCondLst>
                                        </p:cTn>
                                        <p:tgtEl>
                                          <p:spTgt spid="20"/>
                                        </p:tgtEl>
                                        <p:attrNameLst>
                                          <p:attrName>style.visibility</p:attrName>
                                        </p:attrNameLst>
                                      </p:cBhvr>
                                      <p:to>
                                        <p:strVal val="visible"/>
                                      </p:to>
                                    </p:set>
                                    <p:anim calcmode="lin" valueType="num">
                                      <p:cBhvr additive="base">
                                        <p:cTn id="14" dur="500"/>
                                        <p:tgtEl>
                                          <p:spTgt spid="20"/>
                                        </p:tgtEl>
                                        <p:attrNameLst>
                                          <p:attrName>ppt_x</p:attrName>
                                        </p:attrNameLst>
                                      </p:cBhvr>
                                      <p:tavLst>
                                        <p:tav tm="0">
                                          <p:val>
                                            <p:strVal val="#ppt_x-#ppt_w*1.125000"/>
                                          </p:val>
                                        </p:tav>
                                        <p:tav tm="100000">
                                          <p:val>
                                            <p:strVal val="#ppt_x"/>
                                          </p:val>
                                        </p:tav>
                                      </p:tavLst>
                                    </p:anim>
                                    <p:animEffect transition="in" filter="wipe(right)">
                                      <p:cBhvr>
                                        <p:cTn id="15"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20" grpId="0"/>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43" name="Straight Connector 13"/>
          <p:cNvCxnSpPr/>
          <p:nvPr/>
        </p:nvCxnSpPr>
        <p:spPr>
          <a:xfrm flipH="1">
            <a:off x="6246035" y="2199005"/>
            <a:ext cx="0" cy="4608830"/>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sp>
        <p:nvSpPr>
          <p:cNvPr id="52" name="Rectangle 21"/>
          <p:cNvSpPr/>
          <p:nvPr/>
        </p:nvSpPr>
        <p:spPr>
          <a:xfrm>
            <a:off x="805815" y="2348230"/>
            <a:ext cx="5440045" cy="3968115"/>
          </a:xfrm>
          <a:prstGeom prst="rect">
            <a:avLst/>
          </a:prstGeom>
        </p:spPr>
        <p:txBody>
          <a:bodyPr wrap="square" lIns="91391" tIns="45696" rIns="91391" bIns="45696">
            <a:spAutoFit/>
          </a:bodyPr>
          <a:lstStyle/>
          <a:p>
            <a:pPr eaLnBrk="1" latinLnBrk="0" hangingPunct="1">
              <a:lnSpc>
                <a:spcPct val="150000"/>
              </a:lnSpc>
            </a:pPr>
            <a:r>
              <a:rPr lang="zh-CN" altLang="en-US" sz="2800" b="1">
                <a:solidFill>
                  <a:schemeClr val="tx1">
                    <a:lumMod val="95000"/>
                    <a:lumOff val="5000"/>
                  </a:schemeClr>
                </a:solidFill>
                <a:latin typeface="黑体" panose="02010609060101010101" pitchFamily="49" charset="-122"/>
                <a:ea typeface="黑体" panose="02010609060101010101" pitchFamily="49" charset="-122"/>
                <a:cs typeface="Segoe UI Semilight" panose="020b0402040204020203" pitchFamily="34" charset="0"/>
                <a:sym typeface="Arial" panose="020b0604020202020204" pitchFamily="34" charset="0"/>
              </a:rPr>
              <a:t>①发行面广，覆盖面宽。</a:t>
            </a:r>
          </a:p>
          <a:p>
            <a:pPr eaLnBrk="1" latinLnBrk="0" hangingPunct="1">
              <a:lnSpc>
                <a:spcPct val="150000"/>
              </a:lnSpc>
            </a:pPr>
            <a:r>
              <a:rPr lang="zh-CN" altLang="en-US" sz="2800" b="1">
                <a:solidFill>
                  <a:schemeClr val="tx1">
                    <a:lumMod val="95000"/>
                    <a:lumOff val="5000"/>
                  </a:schemeClr>
                </a:solidFill>
                <a:latin typeface="黑体" panose="02010609060101010101" pitchFamily="49" charset="-122"/>
                <a:ea typeface="黑体" panose="02010609060101010101" pitchFamily="49" charset="-122"/>
                <a:cs typeface="Segoe UI Semilight" panose="020b0402040204020203" pitchFamily="34" charset="0"/>
                <a:sym typeface="Arial" panose="020b0604020202020204" pitchFamily="34" charset="0"/>
              </a:rPr>
              <a:t>②发行对象明确，选择性强。</a:t>
            </a:r>
          </a:p>
          <a:p>
            <a:pPr eaLnBrk="1" latinLnBrk="0" hangingPunct="1">
              <a:lnSpc>
                <a:spcPct val="150000"/>
              </a:lnSpc>
            </a:pPr>
            <a:r>
              <a:rPr lang="zh-CN" altLang="en-US" sz="2800" b="1">
                <a:solidFill>
                  <a:schemeClr val="tx1">
                    <a:lumMod val="95000"/>
                    <a:lumOff val="5000"/>
                  </a:schemeClr>
                </a:solidFill>
                <a:latin typeface="黑体" panose="02010609060101010101" pitchFamily="49" charset="-122"/>
                <a:ea typeface="黑体" panose="02010609060101010101" pitchFamily="49" charset="-122"/>
                <a:cs typeface="Segoe UI Semilight" panose="020b0402040204020203" pitchFamily="34" charset="0"/>
                <a:sym typeface="Arial" panose="020b0604020202020204" pitchFamily="34" charset="0"/>
              </a:rPr>
              <a:t>③信息传播迅速，时效性强。</a:t>
            </a:r>
          </a:p>
          <a:p>
            <a:pPr eaLnBrk="1" latinLnBrk="0" hangingPunct="1">
              <a:lnSpc>
                <a:spcPct val="150000"/>
              </a:lnSpc>
            </a:pPr>
            <a:r>
              <a:rPr lang="zh-CN" altLang="en-US" sz="2800" b="1">
                <a:solidFill>
                  <a:schemeClr val="tx1">
                    <a:lumMod val="95000"/>
                    <a:lumOff val="5000"/>
                  </a:schemeClr>
                </a:solidFill>
                <a:latin typeface="黑体" panose="02010609060101010101" pitchFamily="49" charset="-122"/>
                <a:ea typeface="黑体" panose="02010609060101010101" pitchFamily="49" charset="-122"/>
                <a:cs typeface="Segoe UI Semilight" panose="020b0402040204020203" pitchFamily="34" charset="0"/>
                <a:sym typeface="Arial" panose="020b0604020202020204" pitchFamily="34" charset="0"/>
              </a:rPr>
              <a:t>④携带方便，可随时随地接收信息。</a:t>
            </a:r>
          </a:p>
          <a:p>
            <a:pPr eaLnBrk="1" latinLnBrk="0" hangingPunct="1">
              <a:lnSpc>
                <a:spcPct val="150000"/>
              </a:lnSpc>
            </a:pPr>
            <a:r>
              <a:rPr lang="zh-CN" altLang="en-US" sz="2800" b="1">
                <a:solidFill>
                  <a:schemeClr val="tx1">
                    <a:lumMod val="95000"/>
                    <a:lumOff val="5000"/>
                  </a:schemeClr>
                </a:solidFill>
                <a:latin typeface="黑体" panose="02010609060101010101" pitchFamily="49" charset="-122"/>
                <a:ea typeface="黑体" panose="02010609060101010101" pitchFamily="49" charset="-122"/>
                <a:cs typeface="Segoe UI Semilight" panose="020b0402040204020203" pitchFamily="34" charset="0"/>
                <a:sym typeface="Arial" panose="020b0604020202020204" pitchFamily="34" charset="0"/>
              </a:rPr>
              <a:t>⑤信息容量大，选择方便。</a:t>
            </a:r>
          </a:p>
        </p:txBody>
      </p:sp>
      <p:sp>
        <p:nvSpPr>
          <p:cNvPr id="7" name="Text Placeholder 12"/>
          <p:cNvSpPr txBox="1"/>
          <p:nvPr/>
        </p:nvSpPr>
        <p:spPr>
          <a:xfrm>
            <a:off x="1003935" y="161290"/>
            <a:ext cx="4874260" cy="614680"/>
          </a:xfrm>
          <a:prstGeom prst="rect">
            <a:avLst/>
          </a:prstGeom>
        </p:spPr>
        <p:txBody>
          <a:bodyPr lIns="0" tIns="60958" rIns="0" bIns="60958" anchor="ctr">
            <a:noAutofit/>
          </a:bodyPr>
          <a:lstStyle>
            <a:lvl1pPr marL="0" indent="0" algn="ctr" defTabSz="914400" rtl="0" eaLnBrk="1" latinLnBrk="0" hangingPunct="1">
              <a:spcBef>
                <a:spcPct val="20000"/>
              </a:spcBef>
              <a:buFont typeface="Arial" panose="020b0604020202020204" pitchFamily="34" charset="0"/>
              <a:buNone/>
              <a:defRPr sz="800" b="0" kern="1200" baseline="0">
                <a:solidFill>
                  <a:schemeClr val="tx1"/>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anose="020b0604020202020204"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nSpc>
                <a:spcPct val="150000"/>
              </a:lnSpc>
              <a:spcBef>
                <a:spcPct val="0"/>
              </a:spcBef>
            </a:pPr>
            <a:r>
              <a:rPr lang="zh-CN" sz="4000" b="1">
                <a:solidFill>
                  <a:schemeClr val="tx1">
                    <a:lumMod val="75000"/>
                    <a:lumOff val="25000"/>
                  </a:schemeClr>
                </a:solidFill>
                <a:latin typeface="微软雅黑" panose="020b0503020204020204" charset="-122"/>
                <a:ea typeface="微软雅黑"/>
              </a:rPr>
              <a:t>不同媒介的传播特点</a:t>
            </a:r>
          </a:p>
        </p:txBody>
      </p:sp>
      <p:cxnSp>
        <p:nvCxnSpPr>
          <p:cNvPr id="8" name="直接连接符 7"/>
          <p:cNvCxnSpPr/>
          <p:nvPr/>
        </p:nvCxnSpPr>
        <p:spPr>
          <a:xfrm>
            <a:off x="956945" y="880110"/>
            <a:ext cx="4968240" cy="0"/>
          </a:xfrm>
          <a:prstGeom prst="line">
            <a:avLst/>
          </a:prstGeom>
          <a:ln w="28575">
            <a:solidFill>
              <a:srgbClr val="19AA39"/>
            </a:solidFill>
          </a:ln>
        </p:spPr>
        <p:style>
          <a:lnRef idx="1">
            <a:schemeClr val="accent1"/>
          </a:lnRef>
          <a:fillRef idx="0">
            <a:schemeClr val="accent1"/>
          </a:fillRef>
          <a:effectRef idx="0">
            <a:schemeClr val="accent1"/>
          </a:effectRef>
          <a:fontRef idx="minor">
            <a:schemeClr val="tx1"/>
          </a:fontRef>
        </p:style>
      </p:cxnSp>
      <p:sp>
        <p:nvSpPr>
          <p:cNvPr id="100" name="文本框 99"/>
          <p:cNvSpPr txBox="1"/>
          <p:nvPr/>
        </p:nvSpPr>
        <p:spPr>
          <a:xfrm>
            <a:off x="1004570" y="1105535"/>
            <a:ext cx="10200640" cy="706755"/>
          </a:xfrm>
          <a:prstGeom prst="rect">
            <a:avLst/>
          </a:prstGeom>
          <a:noFill/>
          <a:ln w="9525">
            <a:solidFill>
              <a:schemeClr val="tx1"/>
            </a:solidFill>
          </a:ln>
        </p:spPr>
        <p:txBody>
          <a:bodyPr wrap="square">
            <a:spAutoFit/>
          </a:bodyPr>
          <a:lstStyle/>
          <a:p>
            <a:pPr marL="0" indent="0" algn="ctr"/>
            <a:r>
              <a:rPr lang="zh-CN" sz="4000" b="1">
                <a:solidFill>
                  <a:schemeClr val="accent6">
                    <a:lumMod val="50000"/>
                  </a:schemeClr>
                </a:solidFill>
                <a:latin typeface="微软雅黑" panose="020b0503020204020204" charset="-122"/>
                <a:ea typeface="微软雅黑"/>
              </a:rPr>
              <a:t>报      纸</a:t>
            </a:r>
            <a:endParaRPr lang="zh-CN" altLang="en-US" sz="4000" b="1">
              <a:solidFill>
                <a:schemeClr val="accent6">
                  <a:lumMod val="50000"/>
                </a:schemeClr>
              </a:solidFill>
              <a:latin typeface="微软雅黑" panose="020b0503020204020204" charset="-122"/>
              <a:ea typeface="微软雅黑"/>
            </a:endParaRPr>
          </a:p>
        </p:txBody>
      </p:sp>
      <p:pic>
        <p:nvPicPr>
          <p:cNvPr id="3" name="图片 2"/>
          <p:cNvPicPr>
            <a:picLocks noChangeAspect="1"/>
          </p:cNvPicPr>
          <p:nvPr/>
        </p:nvPicPr>
        <p:blipFill>
          <a:blip r:embed="rId3"/>
          <a:srcRect l="4641" t="3456" r="5176" b="3674"/>
          <a:stretch>
            <a:fillRect/>
          </a:stretch>
        </p:blipFill>
        <p:spPr>
          <a:xfrm>
            <a:off x="6618605" y="2464197"/>
            <a:ext cx="4586605" cy="3736340"/>
          </a:xfrm>
          <a:prstGeom prst="rect">
            <a:avLst/>
          </a:prstGeom>
        </p:spPr>
      </p:pic>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amond(in)">
                                      <p:cBhvr>
                                        <p:cTn id="7" dur="2000"/>
                                        <p:tgtEl>
                                          <p:spTgt spid="8"/>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circle(in)">
                                      <p:cBhvr>
                                        <p:cTn id="12" dur="2000"/>
                                        <p:tgtEl>
                                          <p:spTgt spid="7"/>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100"/>
                                        </p:tgtEl>
                                        <p:attrNameLst>
                                          <p:attrName>style.visibility</p:attrName>
                                        </p:attrNameLst>
                                      </p:cBhvr>
                                      <p:to>
                                        <p:strVal val="visible"/>
                                      </p:to>
                                    </p:set>
                                    <p:animEffect transition="in" filter="circle(in)">
                                      <p:cBhvr>
                                        <p:cTn id="17" dur="2000"/>
                                        <p:tgtEl>
                                          <p:spTgt spid="100"/>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0" presetClass="entr" presetSubtype="0" fill="hold"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wedge">
                                      <p:cBhvr>
                                        <p:cTn id="22" dur="2000"/>
                                        <p:tgtEl>
                                          <p:spTgt spid="3"/>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20" presetClass="entr" presetSubtype="0" fill="hold" grpId="0" nodeType="clickEffect">
                                  <p:stCondLst>
                                    <p:cond delay="0"/>
                                  </p:stCondLst>
                                  <p:childTnLst>
                                    <p:set>
                                      <p:cBhvr>
                                        <p:cTn id="26" dur="1" fill="hold">
                                          <p:stCondLst>
                                            <p:cond delay="0"/>
                                          </p:stCondLst>
                                        </p:cTn>
                                        <p:tgtEl>
                                          <p:spTgt spid="52"/>
                                        </p:tgtEl>
                                        <p:attrNameLst>
                                          <p:attrName>style.visibility</p:attrName>
                                        </p:attrNameLst>
                                      </p:cBhvr>
                                      <p:to>
                                        <p:strVal val="visible"/>
                                      </p:to>
                                    </p:set>
                                    <p:animEffect transition="in" filter="wedge">
                                      <p:cBhvr>
                                        <p:cTn id="27" dur="20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7" grpId="0"/>
      <p:bldP spid="100" grpId="0"/>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43" name="Straight Connector 13"/>
          <p:cNvCxnSpPr/>
          <p:nvPr/>
        </p:nvCxnSpPr>
        <p:spPr>
          <a:xfrm flipH="1">
            <a:off x="5961592" y="2320181"/>
            <a:ext cx="0" cy="4608830"/>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sp>
        <p:nvSpPr>
          <p:cNvPr id="52" name="Rectangle 21"/>
          <p:cNvSpPr/>
          <p:nvPr/>
        </p:nvSpPr>
        <p:spPr>
          <a:xfrm>
            <a:off x="1077595" y="2312670"/>
            <a:ext cx="4883785" cy="4614545"/>
          </a:xfrm>
          <a:prstGeom prst="rect">
            <a:avLst/>
          </a:prstGeom>
        </p:spPr>
        <p:txBody>
          <a:bodyPr wrap="square" lIns="91391" tIns="45696" rIns="91391" bIns="45696">
            <a:spAutoFit/>
          </a:bodyPr>
          <a:lstStyle/>
          <a:p>
            <a:pPr eaLnBrk="1" latinLnBrk="0" hangingPunct="1">
              <a:lnSpc>
                <a:spcPct val="150000"/>
              </a:lnSpc>
            </a:pPr>
            <a:r>
              <a:rPr lang="zh-CN" altLang="en-US" sz="2800" b="1">
                <a:solidFill>
                  <a:schemeClr val="accent6"/>
                </a:solidFill>
                <a:latin typeface="黑体" panose="02010609060101010101" pitchFamily="49" charset="-122"/>
                <a:ea typeface="黑体" panose="02010609060101010101" pitchFamily="49" charset="-122"/>
                <a:cs typeface="Segoe UI Semilight" panose="020b0402040204020203" pitchFamily="34" charset="0"/>
                <a:sym typeface="Arial" panose="020b0604020202020204" pitchFamily="34" charset="0"/>
              </a:rPr>
              <a:t>①集字、声、像、色于一体，富有极强的感染力。</a:t>
            </a:r>
          </a:p>
          <a:p>
            <a:pPr eaLnBrk="1" latinLnBrk="0" hangingPunct="1">
              <a:lnSpc>
                <a:spcPct val="150000"/>
              </a:lnSpc>
            </a:pPr>
            <a:r>
              <a:rPr lang="zh-CN" altLang="en-US" sz="2800" b="1">
                <a:solidFill>
                  <a:schemeClr val="accent6"/>
                </a:solidFill>
                <a:latin typeface="黑体" panose="02010609060101010101" pitchFamily="49" charset="-122"/>
                <a:ea typeface="黑体" panose="02010609060101010101" pitchFamily="49" charset="-122"/>
                <a:cs typeface="Segoe UI Semilight" panose="020b0402040204020203" pitchFamily="34" charset="0"/>
                <a:sym typeface="Arial" panose="020b0604020202020204" pitchFamily="34" charset="0"/>
              </a:rPr>
              <a:t>②覆盖面广，公众接触率高。</a:t>
            </a:r>
          </a:p>
          <a:p>
            <a:pPr eaLnBrk="1" latinLnBrk="0" hangingPunct="1">
              <a:lnSpc>
                <a:spcPct val="150000"/>
              </a:lnSpc>
            </a:pPr>
            <a:r>
              <a:rPr lang="zh-CN" altLang="en-US" sz="2800" b="1">
                <a:solidFill>
                  <a:schemeClr val="accent6"/>
                </a:solidFill>
                <a:latin typeface="黑体" panose="02010609060101010101" pitchFamily="49" charset="-122"/>
                <a:ea typeface="黑体" panose="02010609060101010101" pitchFamily="49" charset="-122"/>
                <a:cs typeface="Segoe UI Semilight" panose="020b0402040204020203" pitchFamily="34" charset="0"/>
                <a:sym typeface="Arial" panose="020b0604020202020204" pitchFamily="34" charset="0"/>
              </a:rPr>
              <a:t>③信息带有较强的娱乐性，</a:t>
            </a:r>
            <a:r>
              <a:rPr lang="zh-CN" altLang="en-US" sz="2800" b="1" smtClean="0">
                <a:solidFill>
                  <a:schemeClr val="accent6"/>
                </a:solidFill>
                <a:latin typeface="黑体" panose="02010609060101010101" pitchFamily="49" charset="-122"/>
                <a:ea typeface="黑体" panose="02010609060101010101" pitchFamily="49" charset="-122"/>
                <a:cs typeface="Segoe UI Semilight" panose="020b0402040204020203" pitchFamily="34" charset="0"/>
                <a:sym typeface="Arial" panose="020b0604020202020204" pitchFamily="34" charset="0"/>
              </a:rPr>
              <a:t>易于受</a:t>
            </a:r>
            <a:r>
              <a:rPr lang="zh-CN" altLang="en-US" sz="2800" b="1">
                <a:solidFill>
                  <a:schemeClr val="accent6"/>
                </a:solidFill>
                <a:latin typeface="黑体" panose="02010609060101010101" pitchFamily="49" charset="-122"/>
                <a:ea typeface="黑体" panose="02010609060101010101" pitchFamily="49" charset="-122"/>
                <a:cs typeface="Segoe UI Semilight" panose="020b0402040204020203" pitchFamily="34" charset="0"/>
                <a:sym typeface="Arial" panose="020b0604020202020204" pitchFamily="34" charset="0"/>
              </a:rPr>
              <a:t>众接受。</a:t>
            </a:r>
          </a:p>
          <a:p>
            <a:pPr eaLnBrk="1" latinLnBrk="0" hangingPunct="1">
              <a:lnSpc>
                <a:spcPct val="150000"/>
              </a:lnSpc>
            </a:pPr>
            <a:r>
              <a:rPr lang="zh-CN" altLang="en-US" sz="2800" b="1">
                <a:solidFill>
                  <a:schemeClr val="accent6"/>
                </a:solidFill>
                <a:latin typeface="黑体" panose="02010609060101010101" pitchFamily="49" charset="-122"/>
                <a:ea typeface="黑体" panose="02010609060101010101" pitchFamily="49" charset="-122"/>
                <a:cs typeface="Segoe UI Semilight" panose="020b0402040204020203" pitchFamily="34" charset="0"/>
                <a:sym typeface="Arial" panose="020b0604020202020204" pitchFamily="34" charset="0"/>
              </a:rPr>
              <a:t>④信息稍纵即逝，不易存查。</a:t>
            </a:r>
          </a:p>
          <a:p>
            <a:pPr eaLnBrk="1" latinLnBrk="0" hangingPunct="1">
              <a:lnSpc>
                <a:spcPct val="150000"/>
              </a:lnSpc>
            </a:pPr>
            <a:r>
              <a:rPr lang="zh-CN" altLang="en-US" sz="2800" b="1">
                <a:solidFill>
                  <a:schemeClr val="accent6"/>
                </a:solidFill>
                <a:latin typeface="黑体" panose="02010609060101010101" pitchFamily="49" charset="-122"/>
                <a:ea typeface="黑体" panose="02010609060101010101" pitchFamily="49" charset="-122"/>
                <a:cs typeface="Segoe UI Semilight" panose="020b0402040204020203" pitchFamily="34" charset="0"/>
                <a:sym typeface="Arial" panose="020b0604020202020204" pitchFamily="34" charset="0"/>
              </a:rPr>
              <a:t>⑤费用昂贵，制作成本较高。</a:t>
            </a:r>
          </a:p>
        </p:txBody>
      </p:sp>
      <p:sp>
        <p:nvSpPr>
          <p:cNvPr id="100" name="文本框 99"/>
          <p:cNvSpPr txBox="1"/>
          <p:nvPr/>
        </p:nvSpPr>
        <p:spPr>
          <a:xfrm>
            <a:off x="993775" y="1115060"/>
            <a:ext cx="10200640" cy="706755"/>
          </a:xfrm>
          <a:prstGeom prst="rect">
            <a:avLst/>
          </a:prstGeom>
          <a:noFill/>
          <a:ln w="9525">
            <a:solidFill>
              <a:schemeClr val="tx1"/>
            </a:solidFill>
          </a:ln>
        </p:spPr>
        <p:txBody>
          <a:bodyPr wrap="square">
            <a:spAutoFit/>
          </a:bodyPr>
          <a:lstStyle/>
          <a:p>
            <a:pPr marL="0" indent="0" algn="ctr"/>
            <a:r>
              <a:rPr lang="zh-CN" sz="4000" b="1">
                <a:solidFill>
                  <a:schemeClr val="accent6">
                    <a:lumMod val="50000"/>
                  </a:schemeClr>
                </a:solidFill>
                <a:latin typeface="微软雅黑" panose="020b0503020204020204" charset="-122"/>
                <a:ea typeface="微软雅黑"/>
              </a:rPr>
              <a:t>电      视</a:t>
            </a:r>
          </a:p>
        </p:txBody>
      </p:sp>
      <p:pic>
        <p:nvPicPr>
          <p:cNvPr id="2" name="图片 1"/>
          <p:cNvPicPr>
            <a:picLocks noChangeAspect="1"/>
          </p:cNvPicPr>
          <p:nvPr/>
        </p:nvPicPr>
        <p:blipFill>
          <a:blip r:embed="rId3"/>
          <a:stretch>
            <a:fillRect/>
          </a:stretch>
        </p:blipFill>
        <p:spPr>
          <a:xfrm>
            <a:off x="6235700" y="2694940"/>
            <a:ext cx="4958715" cy="3559810"/>
          </a:xfrm>
          <a:prstGeom prst="rect">
            <a:avLst/>
          </a:prstGeom>
        </p:spPr>
      </p:pic>
      <p:sp>
        <p:nvSpPr>
          <p:cNvPr id="3" name="Text Placeholder 12"/>
          <p:cNvSpPr txBox="1"/>
          <p:nvPr/>
        </p:nvSpPr>
        <p:spPr>
          <a:xfrm>
            <a:off x="1003935" y="161290"/>
            <a:ext cx="4874260" cy="614680"/>
          </a:xfrm>
          <a:prstGeom prst="rect">
            <a:avLst/>
          </a:prstGeom>
        </p:spPr>
        <p:txBody>
          <a:bodyPr lIns="0" tIns="60958" rIns="0" bIns="60958" anchor="ctr">
            <a:noAutofit/>
          </a:bodyPr>
          <a:lstStyle>
            <a:lvl1pPr marL="0" indent="0" algn="ctr" defTabSz="914400" rtl="0" eaLnBrk="1" latinLnBrk="0" hangingPunct="1">
              <a:spcBef>
                <a:spcPct val="20000"/>
              </a:spcBef>
              <a:buFont typeface="Arial" panose="020b0604020202020204" pitchFamily="34" charset="0"/>
              <a:buNone/>
              <a:defRPr sz="800" b="0" kern="1200" baseline="0">
                <a:solidFill>
                  <a:schemeClr val="tx1"/>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anose="020b0604020202020204"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nSpc>
                <a:spcPct val="150000"/>
              </a:lnSpc>
              <a:spcBef>
                <a:spcPct val="0"/>
              </a:spcBef>
            </a:pPr>
            <a:r>
              <a:rPr lang="zh-CN" sz="4000" b="1">
                <a:solidFill>
                  <a:schemeClr val="tx1">
                    <a:lumMod val="75000"/>
                    <a:lumOff val="25000"/>
                  </a:schemeClr>
                </a:solidFill>
                <a:latin typeface="微软雅黑" panose="020b0503020204020204" charset="-122"/>
                <a:ea typeface="微软雅黑"/>
              </a:rPr>
              <a:t>不同媒介的传播特点</a:t>
            </a:r>
          </a:p>
        </p:txBody>
      </p:sp>
      <p:cxnSp>
        <p:nvCxnSpPr>
          <p:cNvPr id="4" name="直接连接符 3"/>
          <p:cNvCxnSpPr/>
          <p:nvPr/>
        </p:nvCxnSpPr>
        <p:spPr>
          <a:xfrm>
            <a:off x="956945" y="880110"/>
            <a:ext cx="4968240" cy="0"/>
          </a:xfrm>
          <a:prstGeom prst="line">
            <a:avLst/>
          </a:prstGeom>
          <a:ln w="28575">
            <a:solidFill>
              <a:srgbClr val="19AA39"/>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20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circle(in)">
                                      <p:cBhvr>
                                        <p:cTn id="12" dur="2000"/>
                                        <p:tgtEl>
                                          <p:spTgt spid="3"/>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100"/>
                                        </p:tgtEl>
                                        <p:attrNameLst>
                                          <p:attrName>style.visibility</p:attrName>
                                        </p:attrNameLst>
                                      </p:cBhvr>
                                      <p:to>
                                        <p:strVal val="visible"/>
                                      </p:to>
                                    </p:set>
                                    <p:animEffect transition="in" filter="circle(in)">
                                      <p:cBhvr>
                                        <p:cTn id="17" dur="2000"/>
                                        <p:tgtEl>
                                          <p:spTgt spid="100"/>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8" presetClass="entr" presetSubtype="16" fill="hold" grpId="0" nodeType="clickEffect">
                                  <p:stCondLst>
                                    <p:cond delay="0"/>
                                  </p:stCondLst>
                                  <p:childTnLst>
                                    <p:set>
                                      <p:cBhvr>
                                        <p:cTn id="21" dur="1" fill="hold">
                                          <p:stCondLst>
                                            <p:cond delay="0"/>
                                          </p:stCondLst>
                                        </p:cTn>
                                        <p:tgtEl>
                                          <p:spTgt spid="52"/>
                                        </p:tgtEl>
                                        <p:attrNameLst>
                                          <p:attrName>style.visibility</p:attrName>
                                        </p:attrNameLst>
                                      </p:cBhvr>
                                      <p:to>
                                        <p:strVal val="visible"/>
                                      </p:to>
                                    </p:set>
                                    <p:animEffect transition="in" filter="diamond(in)">
                                      <p:cBhvr>
                                        <p:cTn id="22" dur="2000"/>
                                        <p:tgtEl>
                                          <p:spTgt spid="52"/>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20" presetClass="entr" presetSubtype="0" fill="hold" nodeType="click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wedge">
                                      <p:cBhvr>
                                        <p:cTn id="2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100" grpId="0"/>
      <p:bldP spid="3" grpId="0"/>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idx="4294967295"/>
          </p:nvPr>
        </p:nvSpPr>
        <p:spPr>
          <a:xfrm>
            <a:off x="186699" y="162529"/>
            <a:ext cx="11090672" cy="519937"/>
          </a:xfrm>
        </p:spPr>
        <p:txBody>
          <a:bodyPr/>
          <a:lstStyle/>
          <a:p>
            <a:br>
              <a:rPr lang="zh-CN" altLang="en-US" sz="3200">
                <a:solidFill>
                  <a:srgbClr val="FF0000"/>
                </a:solidFill>
                <a:latin typeface="微软雅黑" panose="020b0503020204020204" charset="-122"/>
                <a:ea typeface="微软雅黑"/>
                <a:sym typeface="Arial" panose="020b0604020202020204" pitchFamily="34" charset="0"/>
              </a:rPr>
            </a:br>
            <a:endParaRPr lang="zh-CN" altLang="en-US"/>
          </a:p>
        </p:txBody>
      </p:sp>
      <p:pic>
        <p:nvPicPr>
          <p:cNvPr id="3" name="图片 2"/>
          <p:cNvPicPr>
            <a:picLocks noChangeAspect="1"/>
          </p:cNvPicPr>
          <p:nvPr/>
        </p:nvPicPr>
        <p:blipFill>
          <a:blip r:embed="rId2"/>
          <a:stretch>
            <a:fillRect/>
          </a:stretch>
        </p:blipFill>
        <p:spPr>
          <a:xfrm>
            <a:off x="1252855" y="1657350"/>
            <a:ext cx="9264015" cy="4980940"/>
          </a:xfrm>
          <a:prstGeom prst="rect">
            <a:avLst/>
          </a:prstGeom>
        </p:spPr>
      </p:pic>
      <p:sp>
        <p:nvSpPr>
          <p:cNvPr id="4" name="文本框 3"/>
          <p:cNvSpPr txBox="1"/>
          <p:nvPr/>
        </p:nvSpPr>
        <p:spPr>
          <a:xfrm>
            <a:off x="2211757" y="550416"/>
            <a:ext cx="7726680" cy="1106805"/>
          </a:xfrm>
          <a:prstGeom prst="rect">
            <a:avLst/>
          </a:prstGeom>
          <a:noFill/>
        </p:spPr>
        <p:txBody>
          <a:bodyPr wrap="none" rtlCol="0">
            <a:spAutoFit/>
          </a:bodyPr>
          <a:lstStyle/>
          <a:p>
            <a:r>
              <a:rPr lang="zh-CN" altLang="zh-CN" sz="6600" b="1">
                <a:solidFill>
                  <a:srgbClr val="FF0000"/>
                </a:solidFill>
                <a:latin typeface="+mj-ea"/>
                <a:ea typeface="+mj-ea"/>
              </a:rPr>
              <a:t>激趣导入，巧入课题</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80">
                                          <p:stCondLst>
                                            <p:cond delay="0"/>
                                          </p:stCondLst>
                                        </p:cTn>
                                        <p:tgtEl>
                                          <p:spTgt spid="4"/>
                                        </p:tgtEl>
                                      </p:cBhvr>
                                    </p:animEffect>
                                    <p:anim calcmode="lin" valueType="num">
                                      <p:cBhvr>
                                        <p:cTn id="8"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13" dur="26">
                                          <p:stCondLst>
                                            <p:cond delay="650"/>
                                          </p:stCondLst>
                                        </p:cTn>
                                        <p:tgtEl>
                                          <p:spTgt spid="4"/>
                                        </p:tgtEl>
                                      </p:cBhvr>
                                      <p:to x="100000" y="60000"/>
                                    </p:animScale>
                                    <p:animScale>
                                      <p:cBhvr>
                                        <p:cTn id="14" dur="166" decel="50000">
                                          <p:stCondLst>
                                            <p:cond delay="676"/>
                                          </p:stCondLst>
                                        </p:cTn>
                                        <p:tgtEl>
                                          <p:spTgt spid="4"/>
                                        </p:tgtEl>
                                      </p:cBhvr>
                                      <p:to x="100000" y="100000"/>
                                    </p:animScale>
                                    <p:animScale>
                                      <p:cBhvr>
                                        <p:cTn id="15" dur="26">
                                          <p:stCondLst>
                                            <p:cond delay="1312"/>
                                          </p:stCondLst>
                                        </p:cTn>
                                        <p:tgtEl>
                                          <p:spTgt spid="4"/>
                                        </p:tgtEl>
                                      </p:cBhvr>
                                      <p:to x="100000" y="80000"/>
                                    </p:animScale>
                                    <p:animScale>
                                      <p:cBhvr>
                                        <p:cTn id="16" dur="166" decel="50000">
                                          <p:stCondLst>
                                            <p:cond delay="1338"/>
                                          </p:stCondLst>
                                        </p:cTn>
                                        <p:tgtEl>
                                          <p:spTgt spid="4"/>
                                        </p:tgtEl>
                                      </p:cBhvr>
                                      <p:to x="100000" y="100000"/>
                                    </p:animScale>
                                    <p:animScale>
                                      <p:cBhvr>
                                        <p:cTn id="17" dur="26">
                                          <p:stCondLst>
                                            <p:cond delay="1642"/>
                                          </p:stCondLst>
                                        </p:cTn>
                                        <p:tgtEl>
                                          <p:spTgt spid="4"/>
                                        </p:tgtEl>
                                      </p:cBhvr>
                                      <p:to x="100000" y="90000"/>
                                    </p:animScale>
                                    <p:animScale>
                                      <p:cBhvr>
                                        <p:cTn id="18" dur="166" decel="50000">
                                          <p:stCondLst>
                                            <p:cond delay="1668"/>
                                          </p:stCondLst>
                                        </p:cTn>
                                        <p:tgtEl>
                                          <p:spTgt spid="4"/>
                                        </p:tgtEl>
                                      </p:cBhvr>
                                      <p:to x="100000" y="100000"/>
                                    </p:animScale>
                                    <p:animScale>
                                      <p:cBhvr>
                                        <p:cTn id="19" dur="26">
                                          <p:stCondLst>
                                            <p:cond delay="1808"/>
                                          </p:stCondLst>
                                        </p:cTn>
                                        <p:tgtEl>
                                          <p:spTgt spid="4"/>
                                        </p:tgtEl>
                                      </p:cBhvr>
                                      <p:to x="100000" y="95000"/>
                                    </p:animScale>
                                    <p:animScale>
                                      <p:cBhvr>
                                        <p:cTn id="20" dur="166" decel="50000">
                                          <p:stCondLst>
                                            <p:cond delay="1834"/>
                                          </p:stCondLst>
                                        </p:cTn>
                                        <p:tgtEl>
                                          <p:spTgt spid="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43" name="Straight Connector 13"/>
          <p:cNvCxnSpPr/>
          <p:nvPr/>
        </p:nvCxnSpPr>
        <p:spPr>
          <a:xfrm flipH="1">
            <a:off x="6285359" y="2248173"/>
            <a:ext cx="0" cy="4608830"/>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sp>
        <p:nvSpPr>
          <p:cNvPr id="52" name="Rectangle 21"/>
          <p:cNvSpPr/>
          <p:nvPr/>
        </p:nvSpPr>
        <p:spPr>
          <a:xfrm>
            <a:off x="1003935" y="1934845"/>
            <a:ext cx="4931410" cy="4614545"/>
          </a:xfrm>
          <a:prstGeom prst="rect">
            <a:avLst/>
          </a:prstGeom>
        </p:spPr>
        <p:txBody>
          <a:bodyPr wrap="square" lIns="91391" tIns="45696" rIns="91391" bIns="45696">
            <a:spAutoFit/>
          </a:bodyPr>
          <a:lstStyle/>
          <a:p>
            <a:pPr eaLnBrk="1" latinLnBrk="0" hangingPunct="1">
              <a:lnSpc>
                <a:spcPct val="150000"/>
              </a:lnSpc>
            </a:pPr>
            <a:r>
              <a:rPr lang="zh-CN" altLang="en-US" sz="2800" b="1">
                <a:solidFill>
                  <a:srgbClr val="C00000"/>
                </a:solidFill>
                <a:latin typeface="黑体" panose="02010609060101010101" pitchFamily="49" charset="-122"/>
                <a:ea typeface="黑体" panose="02010609060101010101" pitchFamily="49" charset="-122"/>
                <a:cs typeface="Segoe UI Semilight" panose="020b0402040204020203" pitchFamily="34" charset="0"/>
                <a:sym typeface="Arial" panose="020b0604020202020204" pitchFamily="34" charset="0"/>
              </a:rPr>
              <a:t>①传播范围广，</a:t>
            </a:r>
            <a:r>
              <a:rPr lang="zh-CN" altLang="en-US" sz="2800" b="1" smtClean="0">
                <a:solidFill>
                  <a:srgbClr val="C00000"/>
                </a:solidFill>
                <a:latin typeface="黑体" panose="02010609060101010101" pitchFamily="49" charset="-122"/>
                <a:ea typeface="黑体" panose="02010609060101010101" pitchFamily="49" charset="-122"/>
                <a:cs typeface="Segoe UI Semilight" panose="020b0402040204020203" pitchFamily="34" charset="0"/>
                <a:sym typeface="Arial" panose="020b0604020202020204" pitchFamily="34" charset="0"/>
              </a:rPr>
              <a:t>传播速度快</a:t>
            </a:r>
            <a:r>
              <a:rPr lang="zh-CN" altLang="en-US" sz="2800" b="1">
                <a:solidFill>
                  <a:srgbClr val="C00000"/>
                </a:solidFill>
                <a:latin typeface="黑体" panose="02010609060101010101" pitchFamily="49" charset="-122"/>
                <a:ea typeface="黑体" panose="02010609060101010101" pitchFamily="49" charset="-122"/>
                <a:cs typeface="Segoe UI Semilight" panose="020b0402040204020203" pitchFamily="34" charset="0"/>
                <a:sym typeface="Arial" panose="020b0604020202020204" pitchFamily="34" charset="0"/>
              </a:rPr>
              <a:t>，时效性强。</a:t>
            </a:r>
          </a:p>
          <a:p>
            <a:pPr eaLnBrk="1" latinLnBrk="0" hangingPunct="1">
              <a:lnSpc>
                <a:spcPct val="150000"/>
              </a:lnSpc>
            </a:pPr>
            <a:r>
              <a:rPr lang="zh-CN" altLang="en-US" sz="2800" b="1">
                <a:solidFill>
                  <a:srgbClr val="C00000"/>
                </a:solidFill>
                <a:latin typeface="黑体" panose="02010609060101010101" pitchFamily="49" charset="-122"/>
                <a:ea typeface="黑体" panose="02010609060101010101" pitchFamily="49" charset="-122"/>
                <a:cs typeface="Segoe UI Semilight" panose="020b0402040204020203" pitchFamily="34" charset="0"/>
                <a:sym typeface="Arial" panose="020b0604020202020204" pitchFamily="34" charset="0"/>
              </a:rPr>
              <a:t>②信息受众广泛，覆盖面大</a:t>
            </a:r>
            <a:r>
              <a:rPr lang="zh-CN" altLang="en-US" sz="2800" b="1" smtClean="0">
                <a:solidFill>
                  <a:srgbClr val="C00000"/>
                </a:solidFill>
                <a:latin typeface="黑体" panose="02010609060101010101" pitchFamily="49" charset="-122"/>
                <a:ea typeface="黑体" panose="02010609060101010101" pitchFamily="49" charset="-122"/>
                <a:cs typeface="Segoe UI Semilight" panose="020b0402040204020203" pitchFamily="34" charset="0"/>
                <a:sym typeface="Arial" panose="020b0604020202020204" pitchFamily="34" charset="0"/>
              </a:rPr>
              <a:t>。</a:t>
            </a:r>
            <a:endParaRPr lang="zh-CN" altLang="en-US" sz="2800" b="1">
              <a:solidFill>
                <a:srgbClr val="C00000"/>
              </a:solidFill>
              <a:latin typeface="黑体" panose="02010609060101010101" pitchFamily="49" charset="-122"/>
              <a:ea typeface="黑体" panose="02010609060101010101" pitchFamily="49" charset="-122"/>
              <a:cs typeface="Segoe UI Semilight" panose="020b0402040204020203" pitchFamily="34" charset="0"/>
              <a:sym typeface="Arial" panose="020b0604020202020204" pitchFamily="34" charset="0"/>
            </a:endParaRPr>
          </a:p>
          <a:p>
            <a:pPr eaLnBrk="1" latinLnBrk="0" hangingPunct="1">
              <a:lnSpc>
                <a:spcPct val="150000"/>
              </a:lnSpc>
            </a:pPr>
            <a:r>
              <a:rPr lang="zh-CN" altLang="en-US" sz="2800" b="1">
                <a:solidFill>
                  <a:srgbClr val="C00000"/>
                </a:solidFill>
                <a:latin typeface="黑体" panose="02010609060101010101" pitchFamily="49" charset="-122"/>
                <a:ea typeface="黑体" panose="02010609060101010101" pitchFamily="49" charset="-122"/>
                <a:cs typeface="Segoe UI Semilight" panose="020b0402040204020203" pitchFamily="34" charset="0"/>
                <a:sym typeface="Arial" panose="020b0604020202020204" pitchFamily="34" charset="0"/>
              </a:rPr>
              <a:t>③信息传播方便灵活，声情并茂</a:t>
            </a:r>
            <a:r>
              <a:rPr lang="zh-CN" altLang="en-US" sz="2800" b="1" smtClean="0">
                <a:solidFill>
                  <a:srgbClr val="C00000"/>
                </a:solidFill>
                <a:latin typeface="黑体" panose="02010609060101010101" pitchFamily="49" charset="-122"/>
                <a:ea typeface="黑体" panose="02010609060101010101" pitchFamily="49" charset="-122"/>
                <a:cs typeface="Segoe UI Semilight" panose="020b0402040204020203" pitchFamily="34" charset="0"/>
                <a:sym typeface="Arial" panose="020b0604020202020204" pitchFamily="34" charset="0"/>
              </a:rPr>
              <a:t>。</a:t>
            </a:r>
            <a:endParaRPr lang="en-US" altLang="zh-CN" sz="2800" b="1" smtClean="0">
              <a:solidFill>
                <a:srgbClr val="C00000"/>
              </a:solidFill>
              <a:latin typeface="黑体" panose="02010609060101010101" pitchFamily="49" charset="-122"/>
              <a:ea typeface="黑体" panose="02010609060101010101" pitchFamily="49" charset="-122"/>
              <a:cs typeface="Segoe UI Semilight" panose="020b0402040204020203" pitchFamily="34" charset="0"/>
              <a:sym typeface="Arial" panose="020b0604020202020204" pitchFamily="34" charset="0"/>
            </a:endParaRPr>
          </a:p>
          <a:p>
            <a:pPr eaLnBrk="1" latinLnBrk="0" hangingPunct="1">
              <a:lnSpc>
                <a:spcPct val="150000"/>
              </a:lnSpc>
            </a:pPr>
            <a:r>
              <a:rPr lang="zh-CN" altLang="en-US" sz="2800" b="1" smtClean="0">
                <a:solidFill>
                  <a:srgbClr val="C00000"/>
                </a:solidFill>
                <a:latin typeface="黑体" panose="02010609060101010101" pitchFamily="49" charset="-122"/>
                <a:ea typeface="黑体" panose="02010609060101010101" pitchFamily="49" charset="-122"/>
                <a:cs typeface="Segoe UI Semilight" panose="020b0402040204020203" pitchFamily="34" charset="0"/>
                <a:sym typeface="Arial" panose="020b0604020202020204" pitchFamily="34" charset="0"/>
              </a:rPr>
              <a:t>④</a:t>
            </a:r>
            <a:r>
              <a:rPr lang="zh-CN" altLang="en-US" sz="2800" b="1">
                <a:solidFill>
                  <a:srgbClr val="C00000"/>
                </a:solidFill>
                <a:latin typeface="黑体" panose="02010609060101010101" pitchFamily="49" charset="-122"/>
                <a:ea typeface="黑体" panose="02010609060101010101" pitchFamily="49" charset="-122"/>
                <a:cs typeface="Segoe UI Semilight" panose="020b0402040204020203" pitchFamily="34" charset="0"/>
                <a:sym typeface="Arial" panose="020b0604020202020204" pitchFamily="34" charset="0"/>
              </a:rPr>
              <a:t>制作简便，成本低。</a:t>
            </a:r>
          </a:p>
          <a:p>
            <a:pPr eaLnBrk="1" latinLnBrk="0" hangingPunct="1">
              <a:lnSpc>
                <a:spcPct val="150000"/>
              </a:lnSpc>
            </a:pPr>
            <a:r>
              <a:rPr lang="zh-CN" altLang="en-US" sz="2800" b="1">
                <a:solidFill>
                  <a:srgbClr val="C00000"/>
                </a:solidFill>
                <a:latin typeface="黑体" panose="02010609060101010101" pitchFamily="49" charset="-122"/>
                <a:ea typeface="黑体" panose="02010609060101010101" pitchFamily="49" charset="-122"/>
                <a:cs typeface="Segoe UI Semilight" panose="020b0402040204020203" pitchFamily="34" charset="0"/>
                <a:sym typeface="Arial" panose="020b0604020202020204" pitchFamily="34" charset="0"/>
              </a:rPr>
              <a:t>⑤接收方便。</a:t>
            </a:r>
          </a:p>
        </p:txBody>
      </p:sp>
      <p:sp>
        <p:nvSpPr>
          <p:cNvPr id="100" name="文本框 99"/>
          <p:cNvSpPr txBox="1"/>
          <p:nvPr/>
        </p:nvSpPr>
        <p:spPr>
          <a:xfrm>
            <a:off x="993775" y="1115060"/>
            <a:ext cx="10200640" cy="706755"/>
          </a:xfrm>
          <a:prstGeom prst="rect">
            <a:avLst/>
          </a:prstGeom>
          <a:noFill/>
          <a:ln w="9525">
            <a:solidFill>
              <a:schemeClr val="tx1"/>
            </a:solidFill>
          </a:ln>
        </p:spPr>
        <p:txBody>
          <a:bodyPr wrap="square">
            <a:spAutoFit/>
          </a:bodyPr>
          <a:lstStyle/>
          <a:p>
            <a:pPr marL="0" indent="0" algn="ctr"/>
            <a:r>
              <a:rPr lang="zh-CN" sz="4000" b="1">
                <a:solidFill>
                  <a:schemeClr val="accent6">
                    <a:lumMod val="50000"/>
                  </a:schemeClr>
                </a:solidFill>
                <a:latin typeface="微软雅黑" panose="020b0503020204020204" charset="-122"/>
                <a:ea typeface="微软雅黑"/>
              </a:rPr>
              <a:t>广      播</a:t>
            </a:r>
          </a:p>
        </p:txBody>
      </p:sp>
      <p:pic>
        <p:nvPicPr>
          <p:cNvPr id="3" name="图片 2"/>
          <p:cNvPicPr>
            <a:picLocks noChangeAspect="1"/>
          </p:cNvPicPr>
          <p:nvPr/>
        </p:nvPicPr>
        <p:blipFill>
          <a:blip r:embed="rId3"/>
          <a:stretch>
            <a:fillRect/>
          </a:stretch>
        </p:blipFill>
        <p:spPr>
          <a:xfrm>
            <a:off x="6645399" y="2553335"/>
            <a:ext cx="4549016" cy="3997960"/>
          </a:xfrm>
          <a:prstGeom prst="rect">
            <a:avLst/>
          </a:prstGeom>
        </p:spPr>
      </p:pic>
      <p:sp>
        <p:nvSpPr>
          <p:cNvPr id="2" name="Text Placeholder 12"/>
          <p:cNvSpPr txBox="1"/>
          <p:nvPr/>
        </p:nvSpPr>
        <p:spPr>
          <a:xfrm>
            <a:off x="1003935" y="161290"/>
            <a:ext cx="4874260" cy="614680"/>
          </a:xfrm>
          <a:prstGeom prst="rect">
            <a:avLst/>
          </a:prstGeom>
        </p:spPr>
        <p:txBody>
          <a:bodyPr lIns="0" tIns="60958" rIns="0" bIns="60958" anchor="ctr">
            <a:noAutofit/>
          </a:bodyPr>
          <a:lstStyle>
            <a:lvl1pPr marL="0" indent="0" algn="ctr" defTabSz="914400" rtl="0" eaLnBrk="1" latinLnBrk="0" hangingPunct="1">
              <a:spcBef>
                <a:spcPct val="20000"/>
              </a:spcBef>
              <a:buFont typeface="Arial" panose="020b0604020202020204" pitchFamily="34" charset="0"/>
              <a:buNone/>
              <a:defRPr sz="800" b="0" kern="1200" baseline="0">
                <a:solidFill>
                  <a:schemeClr val="tx1"/>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anose="020b0604020202020204"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nSpc>
                <a:spcPct val="150000"/>
              </a:lnSpc>
              <a:spcBef>
                <a:spcPct val="0"/>
              </a:spcBef>
            </a:pPr>
            <a:r>
              <a:rPr lang="zh-CN" sz="4000" b="1">
                <a:solidFill>
                  <a:schemeClr val="tx1">
                    <a:lumMod val="75000"/>
                    <a:lumOff val="25000"/>
                  </a:schemeClr>
                </a:solidFill>
                <a:latin typeface="微软雅黑" panose="020b0503020204020204" charset="-122"/>
                <a:ea typeface="微软雅黑"/>
              </a:rPr>
              <a:t>不同媒介的传播特点</a:t>
            </a:r>
          </a:p>
        </p:txBody>
      </p:sp>
      <p:cxnSp>
        <p:nvCxnSpPr>
          <p:cNvPr id="4" name="直接连接符 3"/>
          <p:cNvCxnSpPr/>
          <p:nvPr/>
        </p:nvCxnSpPr>
        <p:spPr>
          <a:xfrm>
            <a:off x="956945" y="880110"/>
            <a:ext cx="4968240" cy="0"/>
          </a:xfrm>
          <a:prstGeom prst="line">
            <a:avLst/>
          </a:prstGeom>
          <a:ln w="28575">
            <a:solidFill>
              <a:srgbClr val="19AA39"/>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20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circle(in)">
                                      <p:cBhvr>
                                        <p:cTn id="12" dur="2000"/>
                                        <p:tgtEl>
                                          <p:spTgt spid="2"/>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100"/>
                                        </p:tgtEl>
                                        <p:attrNameLst>
                                          <p:attrName>style.visibility</p:attrName>
                                        </p:attrNameLst>
                                      </p:cBhvr>
                                      <p:to>
                                        <p:strVal val="visible"/>
                                      </p:to>
                                    </p:set>
                                    <p:animEffect transition="in" filter="circle(in)">
                                      <p:cBhvr>
                                        <p:cTn id="17" dur="2000"/>
                                        <p:tgtEl>
                                          <p:spTgt spid="100"/>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0" presetClass="entr" presetSubtype="0" fill="hold" grpId="0" nodeType="clickEffect">
                                  <p:stCondLst>
                                    <p:cond delay="0"/>
                                  </p:stCondLst>
                                  <p:childTnLst>
                                    <p:set>
                                      <p:cBhvr>
                                        <p:cTn id="21" dur="1" fill="hold">
                                          <p:stCondLst>
                                            <p:cond delay="0"/>
                                          </p:stCondLst>
                                        </p:cTn>
                                        <p:tgtEl>
                                          <p:spTgt spid="52"/>
                                        </p:tgtEl>
                                        <p:attrNameLst>
                                          <p:attrName>style.visibility</p:attrName>
                                        </p:attrNameLst>
                                      </p:cBhvr>
                                      <p:to>
                                        <p:strVal val="visible"/>
                                      </p:to>
                                    </p:set>
                                    <p:animEffect transition="in" filter="wedge">
                                      <p:cBhvr>
                                        <p:cTn id="22" dur="2000"/>
                                        <p:tgtEl>
                                          <p:spTgt spid="52"/>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20" presetClass="entr" presetSubtype="0" fill="hold" nodeType="click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wedge">
                                      <p:cBhvr>
                                        <p:cTn id="2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100" grpId="0"/>
      <p:bldP spid="2" grpId="0"/>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43" name="Straight Connector 13"/>
          <p:cNvCxnSpPr/>
          <p:nvPr/>
        </p:nvCxnSpPr>
        <p:spPr>
          <a:xfrm flipH="1">
            <a:off x="8733631" y="2164789"/>
            <a:ext cx="0" cy="4608830"/>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sp>
        <p:nvSpPr>
          <p:cNvPr id="52" name="Rectangle 21"/>
          <p:cNvSpPr/>
          <p:nvPr/>
        </p:nvSpPr>
        <p:spPr>
          <a:xfrm>
            <a:off x="236855" y="2139315"/>
            <a:ext cx="8496300" cy="4614545"/>
          </a:xfrm>
          <a:prstGeom prst="rect">
            <a:avLst/>
          </a:prstGeom>
        </p:spPr>
        <p:txBody>
          <a:bodyPr wrap="square" lIns="91391" tIns="45696" rIns="91391" bIns="45696">
            <a:spAutoFit/>
          </a:bodyPr>
          <a:lstStyle/>
          <a:p>
            <a:pPr eaLnBrk="1" latinLnBrk="0" hangingPunct="1">
              <a:lnSpc>
                <a:spcPct val="150000"/>
              </a:lnSpc>
            </a:pPr>
            <a:r>
              <a:rPr lang="zh-CN" altLang="en-US" sz="2800" b="1">
                <a:solidFill>
                  <a:srgbClr val="0070C0"/>
                </a:solidFill>
                <a:latin typeface="黑体" panose="02010609060101010101" pitchFamily="49" charset="-122"/>
                <a:ea typeface="黑体" panose="02010609060101010101" pitchFamily="49" charset="-122"/>
                <a:cs typeface="黑体" panose="02010609060101010101" pitchFamily="49" charset="-122"/>
                <a:sym typeface="Arial" panose="020b0604020202020204" pitchFamily="34" charset="0"/>
              </a:rPr>
              <a:t>①多种传播符号组合，表现形式丰富。</a:t>
            </a:r>
          </a:p>
          <a:p>
            <a:pPr eaLnBrk="1" latinLnBrk="0" hangingPunct="1">
              <a:lnSpc>
                <a:spcPct val="150000"/>
              </a:lnSpc>
            </a:pPr>
            <a:r>
              <a:rPr lang="zh-CN" altLang="en-US" sz="2800" b="1">
                <a:solidFill>
                  <a:srgbClr val="0070C0"/>
                </a:solidFill>
                <a:latin typeface="黑体" panose="02010609060101010101" pitchFamily="49" charset="-122"/>
                <a:ea typeface="黑体" panose="02010609060101010101" pitchFamily="49" charset="-122"/>
                <a:cs typeface="黑体" panose="02010609060101010101" pitchFamily="49" charset="-122"/>
                <a:sym typeface="Arial" panose="020b0604020202020204" pitchFamily="34" charset="0"/>
              </a:rPr>
              <a:t>②信息丰富，资源共享。</a:t>
            </a:r>
          </a:p>
          <a:p>
            <a:pPr eaLnBrk="1" latinLnBrk="0" hangingPunct="1">
              <a:lnSpc>
                <a:spcPct val="150000"/>
              </a:lnSpc>
            </a:pPr>
            <a:r>
              <a:rPr lang="zh-CN" altLang="en-US" sz="2800" b="1">
                <a:solidFill>
                  <a:srgbClr val="0070C0"/>
                </a:solidFill>
                <a:latin typeface="黑体" panose="02010609060101010101" pitchFamily="49" charset="-122"/>
                <a:ea typeface="黑体" panose="02010609060101010101" pitchFamily="49" charset="-122"/>
                <a:cs typeface="黑体" panose="02010609060101010101" pitchFamily="49" charset="-122"/>
                <a:sym typeface="Arial" panose="020b0604020202020204" pitchFamily="34" charset="0"/>
              </a:rPr>
              <a:t>③网上信息可随时更新，时效性强。</a:t>
            </a:r>
          </a:p>
          <a:p>
            <a:pPr eaLnBrk="1" latinLnBrk="0" hangingPunct="1">
              <a:lnSpc>
                <a:spcPct val="150000"/>
              </a:lnSpc>
            </a:pPr>
            <a:r>
              <a:rPr lang="zh-CN" altLang="en-US" sz="2800" b="1">
                <a:solidFill>
                  <a:srgbClr val="0070C0"/>
                </a:solidFill>
                <a:latin typeface="黑体" panose="02010609060101010101" pitchFamily="49" charset="-122"/>
                <a:ea typeface="黑体" panose="02010609060101010101" pitchFamily="49" charset="-122"/>
                <a:cs typeface="黑体" panose="02010609060101010101" pitchFamily="49" charset="-122"/>
                <a:sym typeface="Arial" panose="020b0604020202020204" pitchFamily="34" charset="0"/>
              </a:rPr>
              <a:t>④实现信息双向传播，建立传受平等的新型传播模式。</a:t>
            </a:r>
          </a:p>
          <a:p>
            <a:pPr eaLnBrk="1" latinLnBrk="0" hangingPunct="1">
              <a:lnSpc>
                <a:spcPct val="150000"/>
              </a:lnSpc>
            </a:pPr>
            <a:r>
              <a:rPr lang="zh-CN" altLang="en-US" sz="2800" b="1">
                <a:solidFill>
                  <a:srgbClr val="0070C0"/>
                </a:solidFill>
                <a:latin typeface="黑体" panose="02010609060101010101" pitchFamily="49" charset="-122"/>
                <a:ea typeface="黑体" panose="02010609060101010101" pitchFamily="49" charset="-122"/>
                <a:cs typeface="黑体" panose="02010609060101010101" pitchFamily="49" charset="-122"/>
                <a:sym typeface="Arial" panose="020b0604020202020204" pitchFamily="34" charset="0"/>
              </a:rPr>
              <a:t>⑤信息选取由“推”到“拉”，便于搜索查询。</a:t>
            </a:r>
          </a:p>
          <a:p>
            <a:pPr eaLnBrk="1" latinLnBrk="0" hangingPunct="1">
              <a:lnSpc>
                <a:spcPct val="150000"/>
              </a:lnSpc>
            </a:pPr>
            <a:r>
              <a:rPr lang="zh-CN" altLang="en-US" sz="2800" b="1">
                <a:solidFill>
                  <a:srgbClr val="0070C0"/>
                </a:solidFill>
                <a:latin typeface="黑体" panose="02010609060101010101" pitchFamily="49" charset="-122"/>
                <a:ea typeface="黑体" panose="02010609060101010101" pitchFamily="49" charset="-122"/>
                <a:cs typeface="黑体" panose="02010609060101010101" pitchFamily="49" charset="-122"/>
                <a:sym typeface="Arial" panose="020b0604020202020204" pitchFamily="34" charset="0"/>
              </a:rPr>
              <a:t>⑥网上信息以超链接的方式发布，信息之间关联性高。</a:t>
            </a:r>
          </a:p>
          <a:p>
            <a:pPr eaLnBrk="1" latinLnBrk="0" hangingPunct="1">
              <a:lnSpc>
                <a:spcPct val="150000"/>
              </a:lnSpc>
            </a:pPr>
            <a:r>
              <a:rPr lang="zh-CN" altLang="en-US" sz="2800" b="1">
                <a:solidFill>
                  <a:srgbClr val="0070C0"/>
                </a:solidFill>
                <a:latin typeface="黑体" panose="02010609060101010101" pitchFamily="49" charset="-122"/>
                <a:ea typeface="黑体" panose="02010609060101010101" pitchFamily="49" charset="-122"/>
                <a:cs typeface="黑体" panose="02010609060101010101" pitchFamily="49" charset="-122"/>
                <a:sym typeface="Arial" panose="020b0604020202020204" pitchFamily="34" charset="0"/>
              </a:rPr>
              <a:t>⑦通信方式迅捷便利。</a:t>
            </a:r>
          </a:p>
        </p:txBody>
      </p:sp>
      <p:sp>
        <p:nvSpPr>
          <p:cNvPr id="100" name="文本框 99"/>
          <p:cNvSpPr txBox="1"/>
          <p:nvPr/>
        </p:nvSpPr>
        <p:spPr>
          <a:xfrm>
            <a:off x="993775" y="1115060"/>
            <a:ext cx="10200640" cy="706755"/>
          </a:xfrm>
          <a:prstGeom prst="rect">
            <a:avLst/>
          </a:prstGeom>
          <a:noFill/>
          <a:ln w="9525">
            <a:solidFill>
              <a:schemeClr val="tx1"/>
            </a:solidFill>
          </a:ln>
        </p:spPr>
        <p:txBody>
          <a:bodyPr wrap="square">
            <a:spAutoFit/>
          </a:bodyPr>
          <a:lstStyle/>
          <a:p>
            <a:pPr marL="0" indent="0" algn="ctr"/>
            <a:r>
              <a:rPr lang="zh-CN" sz="4000" b="1">
                <a:solidFill>
                  <a:schemeClr val="accent6">
                    <a:lumMod val="50000"/>
                  </a:schemeClr>
                </a:solidFill>
                <a:latin typeface="微软雅黑" panose="020b0503020204020204" charset="-122"/>
                <a:ea typeface="微软雅黑"/>
              </a:rPr>
              <a:t>因    特    网</a:t>
            </a:r>
          </a:p>
        </p:txBody>
      </p:sp>
      <p:pic>
        <p:nvPicPr>
          <p:cNvPr id="2" name="图片 1"/>
          <p:cNvPicPr>
            <a:picLocks noChangeAspect="1"/>
          </p:cNvPicPr>
          <p:nvPr/>
        </p:nvPicPr>
        <p:blipFill>
          <a:blip r:embed="rId3"/>
          <a:stretch>
            <a:fillRect/>
          </a:stretch>
        </p:blipFill>
        <p:spPr>
          <a:xfrm>
            <a:off x="8948664" y="2544842"/>
            <a:ext cx="3745408" cy="3848725"/>
          </a:xfrm>
          <a:prstGeom prst="rect">
            <a:avLst/>
          </a:prstGeom>
        </p:spPr>
      </p:pic>
      <p:sp>
        <p:nvSpPr>
          <p:cNvPr id="3" name="Text Placeholder 12"/>
          <p:cNvSpPr txBox="1"/>
          <p:nvPr/>
        </p:nvSpPr>
        <p:spPr>
          <a:xfrm>
            <a:off x="1003935" y="161290"/>
            <a:ext cx="4874260" cy="614680"/>
          </a:xfrm>
          <a:prstGeom prst="rect">
            <a:avLst/>
          </a:prstGeom>
        </p:spPr>
        <p:txBody>
          <a:bodyPr lIns="0" tIns="60958" rIns="0" bIns="60958" anchor="ctr">
            <a:noAutofit/>
          </a:bodyPr>
          <a:lstStyle>
            <a:lvl1pPr marL="0" indent="0" algn="ctr" defTabSz="914400" rtl="0" eaLnBrk="1" latinLnBrk="0" hangingPunct="1">
              <a:spcBef>
                <a:spcPct val="20000"/>
              </a:spcBef>
              <a:buFont typeface="Arial" panose="020b0604020202020204" pitchFamily="34" charset="0"/>
              <a:buNone/>
              <a:defRPr sz="800" b="0" kern="1200" baseline="0">
                <a:solidFill>
                  <a:schemeClr val="tx1"/>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anose="020b0604020202020204"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nSpc>
                <a:spcPct val="150000"/>
              </a:lnSpc>
              <a:spcBef>
                <a:spcPct val="0"/>
              </a:spcBef>
            </a:pPr>
            <a:r>
              <a:rPr lang="zh-CN" sz="4000" b="1">
                <a:solidFill>
                  <a:schemeClr val="tx1">
                    <a:lumMod val="75000"/>
                    <a:lumOff val="25000"/>
                  </a:schemeClr>
                </a:solidFill>
                <a:latin typeface="微软雅黑" panose="020b0503020204020204" charset="-122"/>
                <a:ea typeface="微软雅黑"/>
              </a:rPr>
              <a:t>不同媒介的传播特点</a:t>
            </a:r>
          </a:p>
        </p:txBody>
      </p:sp>
      <p:cxnSp>
        <p:nvCxnSpPr>
          <p:cNvPr id="4" name="直接连接符 3"/>
          <p:cNvCxnSpPr/>
          <p:nvPr/>
        </p:nvCxnSpPr>
        <p:spPr>
          <a:xfrm>
            <a:off x="956945" y="880110"/>
            <a:ext cx="4968240" cy="0"/>
          </a:xfrm>
          <a:prstGeom prst="line">
            <a:avLst/>
          </a:prstGeom>
          <a:ln w="28575">
            <a:solidFill>
              <a:srgbClr val="19AA39"/>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20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circle(in)">
                                      <p:cBhvr>
                                        <p:cTn id="12" dur="2000"/>
                                        <p:tgtEl>
                                          <p:spTgt spid="3"/>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100"/>
                                        </p:tgtEl>
                                        <p:attrNameLst>
                                          <p:attrName>style.visibility</p:attrName>
                                        </p:attrNameLst>
                                      </p:cBhvr>
                                      <p:to>
                                        <p:strVal val="visible"/>
                                      </p:to>
                                    </p:set>
                                    <p:animEffect transition="in" filter="diamond(in)">
                                      <p:cBhvr>
                                        <p:cTn id="17" dur="2000"/>
                                        <p:tgtEl>
                                          <p:spTgt spid="100"/>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0" presetClass="entr" presetSubtype="0" fill="hold" grpId="0" nodeType="clickEffect">
                                  <p:stCondLst>
                                    <p:cond delay="0"/>
                                  </p:stCondLst>
                                  <p:childTnLst>
                                    <p:set>
                                      <p:cBhvr>
                                        <p:cTn id="21" dur="1" fill="hold">
                                          <p:stCondLst>
                                            <p:cond delay="0"/>
                                          </p:stCondLst>
                                        </p:cTn>
                                        <p:tgtEl>
                                          <p:spTgt spid="52"/>
                                        </p:tgtEl>
                                        <p:attrNameLst>
                                          <p:attrName>style.visibility</p:attrName>
                                        </p:attrNameLst>
                                      </p:cBhvr>
                                      <p:to>
                                        <p:strVal val="visible"/>
                                      </p:to>
                                    </p:set>
                                    <p:animEffect transition="in" filter="wedge">
                                      <p:cBhvr>
                                        <p:cTn id="22" dur="2000"/>
                                        <p:tgtEl>
                                          <p:spTgt spid="52"/>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20" presetClass="entr" presetSubtype="0" fill="hold" nodeType="click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wedge">
                                      <p:cBhvr>
                                        <p:cTn id="2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100" grpId="0"/>
      <p:bldP spid="3" grpId="0"/>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2" name="Rectangle 21"/>
          <p:cNvSpPr/>
          <p:nvPr/>
        </p:nvSpPr>
        <p:spPr>
          <a:xfrm>
            <a:off x="902335" y="1420495"/>
            <a:ext cx="5515610" cy="1382395"/>
          </a:xfrm>
          <a:prstGeom prst="rect">
            <a:avLst/>
          </a:prstGeom>
        </p:spPr>
        <p:txBody>
          <a:bodyPr wrap="square" lIns="91391" tIns="45696" rIns="91391" bIns="45696">
            <a:spAutoFit/>
          </a:bodyPr>
          <a:lstStyle/>
          <a:p>
            <a:pPr eaLnBrk="1" latinLnBrk="0" hangingPunct="1">
              <a:lnSpc>
                <a:spcPct val="150000"/>
              </a:lnSpc>
            </a:pPr>
            <a:r>
              <a:rPr lang="zh-CN" altLang="en-US" sz="2800" b="1">
                <a:latin typeface="微软雅黑" panose="020b0503020204020204" charset="-122"/>
                <a:ea typeface="微软雅黑"/>
                <a:cs typeface="Segoe UI Semilight" panose="020b0402040204020203" pitchFamily="34" charset="0"/>
                <a:sym typeface="Arial" panose="020b0604020202020204" pitchFamily="34" charset="0"/>
              </a:rPr>
              <a:t>你最喜欢从哪个途径获取科技信息?请小组讨论并说明理由。</a:t>
            </a:r>
          </a:p>
        </p:txBody>
      </p:sp>
      <p:sp>
        <p:nvSpPr>
          <p:cNvPr id="7" name="Text Placeholder 12"/>
          <p:cNvSpPr txBox="1"/>
          <p:nvPr/>
        </p:nvSpPr>
        <p:spPr>
          <a:xfrm>
            <a:off x="1023303" y="172085"/>
            <a:ext cx="4874260" cy="614680"/>
          </a:xfrm>
          <a:prstGeom prst="rect">
            <a:avLst/>
          </a:prstGeom>
        </p:spPr>
        <p:txBody>
          <a:bodyPr lIns="0" tIns="60958" rIns="0" bIns="60958" anchor="ctr">
            <a:noAutofit/>
          </a:bodyPr>
          <a:lstStyle>
            <a:lvl1pPr marL="0" indent="0" algn="ctr" defTabSz="914400" rtl="0" eaLnBrk="1" latinLnBrk="0" hangingPunct="1">
              <a:spcBef>
                <a:spcPct val="20000"/>
              </a:spcBef>
              <a:buFont typeface="Arial" panose="020b0604020202020204" pitchFamily="34" charset="0"/>
              <a:buNone/>
              <a:defRPr sz="800" b="0" kern="1200" baseline="0">
                <a:solidFill>
                  <a:schemeClr val="tx1"/>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anose="020b0604020202020204"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nSpc>
                <a:spcPct val="150000"/>
              </a:lnSpc>
              <a:spcBef>
                <a:spcPct val="0"/>
              </a:spcBef>
            </a:pPr>
            <a:r>
              <a:rPr lang="zh-CN" sz="4000" b="1">
                <a:solidFill>
                  <a:schemeClr val="tx1">
                    <a:lumMod val="75000"/>
                    <a:lumOff val="25000"/>
                  </a:schemeClr>
                </a:solidFill>
                <a:latin typeface="微软雅黑" panose="020b0503020204020204" charset="-122"/>
                <a:ea typeface="微软雅黑"/>
              </a:rPr>
              <a:t>小组讨论</a:t>
            </a:r>
          </a:p>
        </p:txBody>
      </p:sp>
      <p:cxnSp>
        <p:nvCxnSpPr>
          <p:cNvPr id="8" name="直接连接符 7"/>
          <p:cNvCxnSpPr/>
          <p:nvPr/>
        </p:nvCxnSpPr>
        <p:spPr>
          <a:xfrm flipV="1">
            <a:off x="1067435" y="880110"/>
            <a:ext cx="4785995" cy="7620"/>
          </a:xfrm>
          <a:prstGeom prst="line">
            <a:avLst/>
          </a:prstGeom>
          <a:ln w="28575">
            <a:solidFill>
              <a:srgbClr val="19AA39"/>
            </a:solidFill>
          </a:ln>
        </p:spPr>
        <p:style>
          <a:lnRef idx="1">
            <a:schemeClr val="accent1"/>
          </a:lnRef>
          <a:fillRef idx="0">
            <a:schemeClr val="accent1"/>
          </a:fillRef>
          <a:effectRef idx="0">
            <a:schemeClr val="accent1"/>
          </a:effectRef>
          <a:fontRef idx="minor">
            <a:schemeClr val="tx1"/>
          </a:fontRef>
        </p:style>
      </p:cxnSp>
      <p:sp>
        <p:nvSpPr>
          <p:cNvPr id="2" name="Rectangle 21"/>
          <p:cNvSpPr/>
          <p:nvPr/>
        </p:nvSpPr>
        <p:spPr>
          <a:xfrm>
            <a:off x="6801485" y="1612265"/>
            <a:ext cx="5621020" cy="5260975"/>
          </a:xfrm>
          <a:prstGeom prst="rect">
            <a:avLst/>
          </a:prstGeom>
        </p:spPr>
        <p:txBody>
          <a:bodyPr wrap="square" lIns="91391" tIns="45696" rIns="91391" bIns="45696">
            <a:spAutoFit/>
          </a:bodyPr>
          <a:lstStyle/>
          <a:p>
            <a:pPr eaLnBrk="1" latinLnBrk="0" hangingPunct="1">
              <a:lnSpc>
                <a:spcPct val="150000"/>
              </a:lnSpc>
            </a:pPr>
            <a:r>
              <a:rPr lang="zh-CN" altLang="en-US" sz="2800" b="1">
                <a:solidFill>
                  <a:srgbClr val="00B0F0"/>
                </a:solidFill>
                <a:latin typeface="黑体" panose="02010609060101010101" pitchFamily="49" charset="-122"/>
                <a:ea typeface="黑体" panose="02010609060101010101" pitchFamily="49" charset="-122"/>
                <a:cs typeface="黑体" panose="02010609060101010101" pitchFamily="49" charset="-122"/>
                <a:sym typeface="Arial" panose="020b0604020202020204" pitchFamily="34" charset="0"/>
              </a:rPr>
              <a:t>通过网络。网络具有交互性、持久性、多元性及密集性等特点。网络在尺寸之内可以用动画、flash、用游戏方式，在形式上可以在线收听、收看、试玩、调查等等,可以集各种传统媒体的精华。而且网络科技信息密集性，可以提供及时全面的信息。</a:t>
            </a:r>
          </a:p>
        </p:txBody>
      </p:sp>
      <p:pic>
        <p:nvPicPr>
          <p:cNvPr id="3" name="图片 2"/>
          <p:cNvPicPr>
            <a:picLocks noChangeAspect="1"/>
          </p:cNvPicPr>
          <p:nvPr/>
        </p:nvPicPr>
        <p:blipFill>
          <a:blip r:embed="rId3"/>
          <a:stretch>
            <a:fillRect/>
          </a:stretch>
        </p:blipFill>
        <p:spPr>
          <a:xfrm>
            <a:off x="1012825" y="2992120"/>
            <a:ext cx="5405120" cy="3009900"/>
          </a:xfrm>
          <a:prstGeom prst="rect">
            <a:avLst/>
          </a:prstGeom>
        </p:spPr>
      </p:pic>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amond(in)">
                                      <p:cBhvr>
                                        <p:cTn id="7" dur="2000"/>
                                        <p:tgtEl>
                                          <p:spTgt spid="8"/>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circle(in)">
                                      <p:cBhvr>
                                        <p:cTn id="12" dur="2000"/>
                                        <p:tgtEl>
                                          <p:spTgt spid="7"/>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0" presetClass="entr" presetSubtype="0" fill="hold" grpId="0" nodeType="clickEffect">
                                  <p:stCondLst>
                                    <p:cond delay="0"/>
                                  </p:stCondLst>
                                  <p:childTnLst>
                                    <p:set>
                                      <p:cBhvr>
                                        <p:cTn id="16" dur="1" fill="hold">
                                          <p:stCondLst>
                                            <p:cond delay="0"/>
                                          </p:stCondLst>
                                        </p:cTn>
                                        <p:tgtEl>
                                          <p:spTgt spid="52"/>
                                        </p:tgtEl>
                                        <p:attrNameLst>
                                          <p:attrName>style.visibility</p:attrName>
                                        </p:attrNameLst>
                                      </p:cBhvr>
                                      <p:to>
                                        <p:strVal val="visible"/>
                                      </p:to>
                                    </p:set>
                                    <p:animEffect transition="in" filter="wedge">
                                      <p:cBhvr>
                                        <p:cTn id="17" dur="2000"/>
                                        <p:tgtEl>
                                          <p:spTgt spid="52"/>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0" presetClass="entr" presetSubtype="0" fill="hold"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wedge">
                                      <p:cBhvr>
                                        <p:cTn id="22" dur="2000"/>
                                        <p:tgtEl>
                                          <p:spTgt spid="3"/>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20" presetClass="entr" presetSubtype="0" fill="hold" grpId="0" nodeType="click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wedge">
                                      <p:cBhvr>
                                        <p:cTn id="2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7" grpId="0"/>
      <p:bldP spid="2" grpId="0"/>
    </p:bld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椭圆 2"/>
          <p:cNvSpPr/>
          <p:nvPr/>
        </p:nvSpPr>
        <p:spPr>
          <a:xfrm>
            <a:off x="622392" y="849667"/>
            <a:ext cx="4302945" cy="4302945"/>
          </a:xfrm>
          <a:prstGeom prst="ellipse">
            <a:avLst/>
          </a:prstGeom>
          <a:blipFill dpi="0" rotWithShape="1">
            <a:blip r:embed="rId3">
              <a:extLst>
                <a:ext uri="{28A0092B-C50C-407E-A947-70E740481C1C}">
                  <a14:useLocalDpi xmlns:a14="http://schemas.microsoft.com/office/drawing/2010/main" val="0"/>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
              <a:latin typeface="Arial" panose="020b0604020202020204" pitchFamily="34" charset="0"/>
              <a:ea typeface="微软雅黑"/>
              <a:cs typeface="+mn-ea"/>
              <a:sym typeface="Arial" panose="020b0604020202020204" pitchFamily="34" charset="0"/>
            </a:endParaRPr>
          </a:p>
        </p:txBody>
      </p:sp>
      <p:sp>
        <p:nvSpPr>
          <p:cNvPr id="13" name="TextBox 13"/>
          <p:cNvSpPr txBox="1"/>
          <p:nvPr/>
        </p:nvSpPr>
        <p:spPr>
          <a:xfrm>
            <a:off x="1360036" y="1619634"/>
            <a:ext cx="3035937" cy="2554605"/>
          </a:xfrm>
          <a:prstGeom prst="rect">
            <a:avLst/>
          </a:prstGeom>
          <a:noFill/>
        </p:spPr>
        <p:txBody>
          <a:bodyPr wrap="square" lIns="0" tIns="0" rIns="0" bIns="0" rtlCol="0">
            <a:spAutoFit/>
          </a:bodyPr>
          <a:lstStyle/>
          <a:p>
            <a:pPr algn="ctr"/>
            <a:r>
              <a:rPr lang="en-US" altLang="zh-CN" sz="16595" b="1">
                <a:solidFill>
                  <a:schemeClr val="bg1"/>
                </a:solidFill>
                <a:effectLst>
                  <a:outerShdw blurRad="38100" dist="38100" dir="2700000" algn="tl">
                    <a:srgbClr val="000000">
                      <a:alpha val="43137"/>
                    </a:srgbClr>
                  </a:outerShdw>
                </a:effectLst>
                <a:latin typeface="Arial" panose="020b0604020202020204" pitchFamily="34" charset="0"/>
                <a:ea typeface="微软雅黑"/>
                <a:cs typeface="+mn-ea"/>
                <a:sym typeface="Arial" panose="020b0604020202020204" pitchFamily="34" charset="0"/>
              </a:rPr>
              <a:t>03</a:t>
            </a:r>
            <a:endParaRPr lang="zh-CN" altLang="en-US" sz="16595" b="1">
              <a:solidFill>
                <a:schemeClr val="bg1"/>
              </a:solidFill>
              <a:effectLst>
                <a:outerShdw blurRad="38100" dist="38100" dir="2700000" algn="tl">
                  <a:srgbClr val="000000">
                    <a:alpha val="43137"/>
                  </a:srgbClr>
                </a:outerShdw>
              </a:effectLst>
              <a:latin typeface="Arial" panose="020b0604020202020204" pitchFamily="34" charset="0"/>
              <a:ea typeface="微软雅黑"/>
              <a:cs typeface="+mn-ea"/>
              <a:sym typeface="Arial" panose="020b0604020202020204" pitchFamily="34" charset="0"/>
            </a:endParaRPr>
          </a:p>
        </p:txBody>
      </p:sp>
      <p:sp>
        <p:nvSpPr>
          <p:cNvPr id="20" name="TextBox 1"/>
          <p:cNvSpPr txBox="1"/>
          <p:nvPr/>
        </p:nvSpPr>
        <p:spPr>
          <a:xfrm>
            <a:off x="2745155" y="5339575"/>
            <a:ext cx="7726680" cy="922020"/>
          </a:xfrm>
          <a:prstGeom prst="rect">
            <a:avLst/>
          </a:prstGeom>
          <a:noFill/>
        </p:spPr>
        <p:txBody>
          <a:bodyPr wrap="none" rtlCol="0">
            <a:spAutoFit/>
          </a:bodyPr>
          <a:lstStyle/>
          <a:p>
            <a:pPr algn="l" eaLnBrk="1" hangingPunct="1">
              <a:lnSpc>
                <a:spcPct val="100000"/>
              </a:lnSpc>
              <a:buFont typeface="Arial" panose="020b0604020202020204" pitchFamily="34" charset="0"/>
              <a:buNone/>
            </a:pPr>
            <a:r>
              <a:rPr lang="zh-CN" altLang="en-US" sz="5400" b="1">
                <a:solidFill>
                  <a:srgbClr val="FF0000"/>
                </a:solidFill>
                <a:latin typeface="Arial" panose="020b0604020202020204" pitchFamily="34" charset="0"/>
                <a:ea typeface="微软雅黑"/>
                <a:sym typeface="Arial" panose="020b0604020202020204" pitchFamily="34" charset="0"/>
              </a:rPr>
              <a:t>探讨不同媒介的语言特征</a:t>
            </a:r>
          </a:p>
        </p:txBody>
      </p:sp>
      <p:pic>
        <p:nvPicPr>
          <p:cNvPr id="2" name="图片 1"/>
          <p:cNvPicPr>
            <a:picLocks noChangeAspect="1"/>
          </p:cNvPicPr>
          <p:nvPr/>
        </p:nvPicPr>
        <p:blipFill>
          <a:blip r:embed="rId4"/>
          <a:stretch>
            <a:fillRect/>
          </a:stretch>
        </p:blipFill>
        <p:spPr>
          <a:xfrm>
            <a:off x="5281930" y="849630"/>
            <a:ext cx="7279640" cy="4302760"/>
          </a:xfrm>
          <a:prstGeom prst="rect">
            <a:avLst/>
          </a:prstGeom>
        </p:spPr>
      </p:pic>
    </p:spTree>
  </p:cSld>
  <p:clrMapOvr>
    <a:masterClrMapping/>
  </p:clrMapOvr>
  <mc:AlternateContent>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anim calcmode="lin" valueType="num">
                                      <p:cBhvr>
                                        <p:cTn id="8" dur="500" fill="hold"/>
                                        <p:tgtEl>
                                          <p:spTgt spid="13"/>
                                        </p:tgtEl>
                                        <p:attrNameLst>
                                          <p:attrName>ppt_x</p:attrName>
                                        </p:attrNameLst>
                                      </p:cBhvr>
                                      <p:tavLst>
                                        <p:tav tm="0">
                                          <p:val>
                                            <p:strVal val="#ppt_x"/>
                                          </p:val>
                                        </p:tav>
                                        <p:tav tm="100000">
                                          <p:val>
                                            <p:strVal val="#ppt_x"/>
                                          </p:val>
                                        </p:tav>
                                      </p:tavLst>
                                    </p:anim>
                                    <p:anim calcmode="lin" valueType="num">
                                      <p:cBhvr>
                                        <p:cTn id="9" dur="5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afterGroup">
                            <p:stCondLst>
                              <p:cond delay="0"/>
                            </p:stCondLst>
                            <p:childTnLst>
                              <p:par>
                                <p:cTn id="12" presetID="12" presetClass="entr" presetSubtype="8" fill="hold" grpId="0" nodeType="clickEffect">
                                  <p:stCondLst>
                                    <p:cond delay="0"/>
                                  </p:stCondLst>
                                  <p:childTnLst>
                                    <p:set>
                                      <p:cBhvr>
                                        <p:cTn id="13" dur="1" fill="hold">
                                          <p:stCondLst>
                                            <p:cond delay="0"/>
                                          </p:stCondLst>
                                        </p:cTn>
                                        <p:tgtEl>
                                          <p:spTgt spid="20"/>
                                        </p:tgtEl>
                                        <p:attrNameLst>
                                          <p:attrName>style.visibility</p:attrName>
                                        </p:attrNameLst>
                                      </p:cBhvr>
                                      <p:to>
                                        <p:strVal val="visible"/>
                                      </p:to>
                                    </p:set>
                                    <p:anim calcmode="lin" valueType="num">
                                      <p:cBhvr additive="base">
                                        <p:cTn id="14" dur="500"/>
                                        <p:tgtEl>
                                          <p:spTgt spid="20"/>
                                        </p:tgtEl>
                                        <p:attrNameLst>
                                          <p:attrName>ppt_x</p:attrName>
                                        </p:attrNameLst>
                                      </p:cBhvr>
                                      <p:tavLst>
                                        <p:tav tm="0">
                                          <p:val>
                                            <p:strVal val="#ppt_x-#ppt_w*1.125000"/>
                                          </p:val>
                                        </p:tav>
                                        <p:tav tm="100000">
                                          <p:val>
                                            <p:strVal val="#ppt_x"/>
                                          </p:val>
                                        </p:tav>
                                      </p:tavLst>
                                    </p:anim>
                                    <p:animEffect transition="in" filter="wipe(right)">
                                      <p:cBhvr>
                                        <p:cTn id="15"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20" grpId="0"/>
    </p:bld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2" name="Rectangle 21"/>
          <p:cNvSpPr/>
          <p:nvPr/>
        </p:nvSpPr>
        <p:spPr>
          <a:xfrm>
            <a:off x="46316" y="1696720"/>
            <a:ext cx="12766079" cy="3323938"/>
          </a:xfrm>
          <a:prstGeom prst="rect">
            <a:avLst/>
          </a:prstGeom>
        </p:spPr>
        <p:txBody>
          <a:bodyPr wrap="square" lIns="91391" tIns="45696" rIns="91391" bIns="45696">
            <a:spAutoFit/>
          </a:bodyPr>
          <a:lstStyle/>
          <a:p>
            <a:pPr eaLnBrk="1" latinLnBrk="0" hangingPunct="1">
              <a:lnSpc>
                <a:spcPct val="150000"/>
              </a:lnSpc>
            </a:pPr>
            <a:r>
              <a:rPr lang="zh-CN" altLang="zh-CN" sz="2800" b="1">
                <a:latin typeface="黑体" panose="02010609060101010101" pitchFamily="49" charset="-122"/>
                <a:ea typeface="黑体" panose="02010609060101010101" pitchFamily="49" charset="-122"/>
              </a:rPr>
              <a:t>信息化时代就是信息产生价值的时代。信息化是当今时代发展的大趋势，代表着先进生产力。信息化时代按照托夫勒的观点，第三次浪潮是信息革命，大约从</a:t>
            </a:r>
            <a:r>
              <a:rPr lang="en-US" altLang="zh-CN" sz="2800" b="1">
                <a:latin typeface="黑体" panose="02010609060101010101" pitchFamily="49" charset="-122"/>
                <a:ea typeface="黑体" panose="02010609060101010101" pitchFamily="49" charset="-122"/>
              </a:rPr>
              <a:t>20</a:t>
            </a:r>
            <a:r>
              <a:rPr lang="zh-CN" altLang="zh-CN" sz="2800" b="1">
                <a:latin typeface="黑体" panose="02010609060101010101" pitchFamily="49" charset="-122"/>
                <a:ea typeface="黑体" panose="02010609060101010101" pitchFamily="49" charset="-122"/>
              </a:rPr>
              <a:t>世纪</a:t>
            </a:r>
            <a:r>
              <a:rPr lang="en-US" altLang="zh-CN" sz="2800" b="1">
                <a:latin typeface="黑体" panose="02010609060101010101" pitchFamily="49" charset="-122"/>
                <a:ea typeface="黑体" panose="02010609060101010101" pitchFamily="49" charset="-122"/>
              </a:rPr>
              <a:t>50</a:t>
            </a:r>
            <a:r>
              <a:rPr lang="zh-CN" altLang="zh-CN" sz="2800" b="1">
                <a:latin typeface="黑体" panose="02010609060101010101" pitchFamily="49" charset="-122"/>
                <a:ea typeface="黑体" panose="02010609060101010101" pitchFamily="49" charset="-122"/>
              </a:rPr>
              <a:t>年代中期开始，其代表性象征为“计算机”，主要以信息技术为主体，重点是创造和开发知识。随着农业时代和工业时代的衰落，人类社会正在向信息时代过渡，跨进第三次浪潮文明</a:t>
            </a:r>
            <a:r>
              <a:rPr lang="en-US" altLang="zh-CN" sz="2800" b="1">
                <a:latin typeface="黑体" panose="02010609060101010101" pitchFamily="49" charset="-122"/>
                <a:ea typeface="黑体" panose="02010609060101010101" pitchFamily="49" charset="-122"/>
              </a:rPr>
              <a:t>,</a:t>
            </a:r>
            <a:r>
              <a:rPr lang="zh-CN" altLang="zh-CN" sz="2800" b="1">
                <a:latin typeface="黑体" panose="02010609060101010101" pitchFamily="49" charset="-122"/>
                <a:ea typeface="黑体" panose="02010609060101010101" pitchFamily="49" charset="-122"/>
              </a:rPr>
              <a:t>其社会形态是由工业社会发展到信息社会</a:t>
            </a:r>
            <a:r>
              <a:rPr lang="zh-CN" altLang="zh-CN" sz="2800" b="1" smtClean="0">
                <a:latin typeface="黑体" panose="02010609060101010101" pitchFamily="49" charset="-122"/>
                <a:ea typeface="黑体" panose="02010609060101010101" pitchFamily="49" charset="-122"/>
              </a:rPr>
              <a:t>。</a:t>
            </a:r>
            <a:endParaRPr lang="zh-CN" altLang="en-US" sz="2800" b="1">
              <a:solidFill>
                <a:schemeClr val="tx2">
                  <a:lumMod val="75000"/>
                  <a:lumOff val="25000"/>
                </a:schemeClr>
              </a:solidFill>
              <a:latin typeface="黑体" panose="02010609060101010101" pitchFamily="49" charset="-122"/>
              <a:ea typeface="黑体" panose="02010609060101010101" pitchFamily="49" charset="-122"/>
              <a:cs typeface="Segoe UI Semilight" panose="020b0402040204020203" pitchFamily="34" charset="0"/>
              <a:sym typeface="Arial" panose="020b0604020202020204" pitchFamily="34" charset="0"/>
            </a:endParaRPr>
          </a:p>
        </p:txBody>
      </p:sp>
      <p:sp>
        <p:nvSpPr>
          <p:cNvPr id="7" name="Text Placeholder 12"/>
          <p:cNvSpPr txBox="1"/>
          <p:nvPr/>
        </p:nvSpPr>
        <p:spPr>
          <a:xfrm>
            <a:off x="895985" y="112713"/>
            <a:ext cx="4874260" cy="614680"/>
          </a:xfrm>
          <a:prstGeom prst="rect">
            <a:avLst/>
          </a:prstGeom>
        </p:spPr>
        <p:txBody>
          <a:bodyPr lIns="0" tIns="60958" rIns="0" bIns="60958" anchor="ctr">
            <a:noAutofit/>
          </a:bodyPr>
          <a:lstStyle>
            <a:lvl1pPr marL="0" indent="0" algn="ctr" defTabSz="914400" rtl="0" eaLnBrk="1" latinLnBrk="0" hangingPunct="1">
              <a:spcBef>
                <a:spcPct val="20000"/>
              </a:spcBef>
              <a:buFont typeface="Arial" panose="020b0604020202020204" pitchFamily="34" charset="0"/>
              <a:buNone/>
              <a:defRPr sz="800" b="0" kern="1200" baseline="0">
                <a:solidFill>
                  <a:schemeClr val="tx1"/>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anose="020b0604020202020204"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nSpc>
                <a:spcPct val="150000"/>
              </a:lnSpc>
              <a:spcBef>
                <a:spcPct val="0"/>
              </a:spcBef>
            </a:pPr>
            <a:r>
              <a:rPr lang="zh-CN" sz="4000" b="1">
                <a:solidFill>
                  <a:schemeClr val="tx1">
                    <a:lumMod val="75000"/>
                    <a:lumOff val="25000"/>
                  </a:schemeClr>
                </a:solidFill>
                <a:latin typeface="微软雅黑" panose="020b0503020204020204" charset="-122"/>
                <a:ea typeface="微软雅黑"/>
              </a:rPr>
              <a:t>知  识  导  航</a:t>
            </a:r>
          </a:p>
        </p:txBody>
      </p:sp>
      <p:cxnSp>
        <p:nvCxnSpPr>
          <p:cNvPr id="8" name="直接连接符 7"/>
          <p:cNvCxnSpPr/>
          <p:nvPr/>
        </p:nvCxnSpPr>
        <p:spPr>
          <a:xfrm>
            <a:off x="812800" y="880110"/>
            <a:ext cx="5040630" cy="0"/>
          </a:xfrm>
          <a:prstGeom prst="line">
            <a:avLst/>
          </a:prstGeom>
          <a:ln w="28575">
            <a:solidFill>
              <a:srgbClr val="19AA39"/>
            </a:solidFill>
          </a:ln>
        </p:spPr>
        <p:style>
          <a:lnRef idx="1">
            <a:schemeClr val="accent1"/>
          </a:lnRef>
          <a:fillRef idx="0">
            <a:schemeClr val="accent1"/>
          </a:fillRef>
          <a:effectRef idx="0">
            <a:schemeClr val="accent1"/>
          </a:effectRef>
          <a:fontRef idx="minor">
            <a:schemeClr val="tx1"/>
          </a:fontRef>
        </p:style>
      </p:cxnSp>
      <p:sp>
        <p:nvSpPr>
          <p:cNvPr id="2" name="文本框 1"/>
          <p:cNvSpPr txBox="1"/>
          <p:nvPr/>
        </p:nvSpPr>
        <p:spPr>
          <a:xfrm>
            <a:off x="46187" y="5020945"/>
            <a:ext cx="6768751" cy="2031325"/>
          </a:xfrm>
          <a:prstGeom prst="rect">
            <a:avLst/>
          </a:prstGeom>
          <a:noFill/>
        </p:spPr>
        <p:txBody>
          <a:bodyPr wrap="square" rtlCol="0">
            <a:spAutoFit/>
          </a:bodyPr>
          <a:lstStyle/>
          <a:p>
            <a:pPr eaLnBrk="1" latinLnBrk="0" hangingPunct="1">
              <a:lnSpc>
                <a:spcPct val="150000"/>
              </a:lnSpc>
            </a:pPr>
            <a:r>
              <a:rPr lang="zh-CN" altLang="zh-CN" sz="2800" b="1">
                <a:latin typeface="黑体" panose="02010609060101010101" pitchFamily="49" charset="-122"/>
                <a:ea typeface="黑体" panose="02010609060101010101" pitchFamily="49" charset="-122"/>
              </a:rPr>
              <a:t>第三次浪潮的信息社会与前两次浪潮的农业社会和工业社会最大的区别，就是不再以体能和机械能为主，而是以智能为主。</a:t>
            </a:r>
            <a:endParaRPr lang="zh-CN" altLang="en-US" sz="2800" b="1">
              <a:solidFill>
                <a:schemeClr val="tx2">
                  <a:lumMod val="75000"/>
                  <a:lumOff val="25000"/>
                </a:schemeClr>
              </a:solidFill>
              <a:latin typeface="黑体" panose="02010609060101010101" pitchFamily="49" charset="-122"/>
              <a:ea typeface="黑体" panose="02010609060101010101" pitchFamily="49" charset="-122"/>
              <a:cs typeface="Segoe UI Semilight" panose="020b0402040204020203" pitchFamily="34" charset="0"/>
              <a:sym typeface="Arial" panose="020b0604020202020204" pitchFamily="34" charset="0"/>
            </a:endParaRPr>
          </a:p>
        </p:txBody>
      </p:sp>
      <p:sp>
        <p:nvSpPr>
          <p:cNvPr id="100" name="文本框 99"/>
          <p:cNvSpPr txBox="1"/>
          <p:nvPr/>
        </p:nvSpPr>
        <p:spPr>
          <a:xfrm>
            <a:off x="773430" y="1081405"/>
            <a:ext cx="5080000" cy="521970"/>
          </a:xfrm>
          <a:prstGeom prst="rect">
            <a:avLst/>
          </a:prstGeom>
          <a:noFill/>
          <a:ln w="9525">
            <a:noFill/>
          </a:ln>
        </p:spPr>
        <p:txBody>
          <a:bodyPr>
            <a:spAutoFit/>
          </a:bodyPr>
          <a:lstStyle/>
          <a:p>
            <a:pPr marL="0" indent="0"/>
            <a:r>
              <a:rPr lang="zh-CN" sz="2800" b="1">
                <a:solidFill>
                  <a:srgbClr val="FF0000"/>
                </a:solidFill>
                <a:latin typeface="微软雅黑" panose="020b0503020204020204" charset="-122"/>
                <a:ea typeface="微软雅黑"/>
              </a:rPr>
              <a:t>什么是信息化时代</a:t>
            </a:r>
            <a:endParaRPr lang="zh-CN" altLang="en-US" sz="2800" b="1">
              <a:solidFill>
                <a:srgbClr val="FF0000"/>
              </a:solidFill>
              <a:latin typeface="微软雅黑" panose="020b0503020204020204" charset="-122"/>
              <a:ea typeface="微软雅黑"/>
            </a:endParaRPr>
          </a:p>
        </p:txBody>
      </p:sp>
      <p:pic>
        <p:nvPicPr>
          <p:cNvPr id="3" name="图片 2"/>
          <p:cNvPicPr>
            <a:picLocks noChangeAspect="1"/>
          </p:cNvPicPr>
          <p:nvPr/>
        </p:nvPicPr>
        <p:blipFill>
          <a:blip r:embed="rId3"/>
          <a:stretch>
            <a:fillRect/>
          </a:stretch>
        </p:blipFill>
        <p:spPr>
          <a:xfrm>
            <a:off x="7260590" y="4884133"/>
            <a:ext cx="4852035" cy="2304415"/>
          </a:xfrm>
          <a:prstGeom prst="rect">
            <a:avLst/>
          </a:prstGeom>
        </p:spPr>
      </p:pic>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amond(in)">
                                      <p:cBhvr>
                                        <p:cTn id="7" dur="2000"/>
                                        <p:tgtEl>
                                          <p:spTgt spid="8"/>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circle(in)">
                                      <p:cBhvr>
                                        <p:cTn id="12" dur="2000"/>
                                        <p:tgtEl>
                                          <p:spTgt spid="7"/>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100"/>
                                        </p:tgtEl>
                                        <p:attrNameLst>
                                          <p:attrName>style.visibility</p:attrName>
                                        </p:attrNameLst>
                                      </p:cBhvr>
                                      <p:to>
                                        <p:strVal val="visible"/>
                                      </p:to>
                                    </p:set>
                                    <p:anim calcmode="lin" valueType="num">
                                      <p:cBhvr additive="base">
                                        <p:cTn id="17" dur="500" fill="hold"/>
                                        <p:tgtEl>
                                          <p:spTgt spid="100"/>
                                        </p:tgtEl>
                                        <p:attrNameLst>
                                          <p:attrName>ppt_x</p:attrName>
                                        </p:attrNameLst>
                                      </p:cBhvr>
                                      <p:tavLst>
                                        <p:tav tm="0">
                                          <p:val>
                                            <p:strVal val="#ppt_x"/>
                                          </p:val>
                                        </p:tav>
                                        <p:tav tm="100000">
                                          <p:val>
                                            <p:strVal val="#ppt_x"/>
                                          </p:val>
                                        </p:tav>
                                      </p:tavLst>
                                    </p:anim>
                                    <p:anim calcmode="lin" valueType="num">
                                      <p:cBhvr additive="base">
                                        <p:cTn id="1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19" fill="hold" nodeType="clickPar">
                      <p:stCondLst>
                        <p:cond delay="indefinite"/>
                      </p:stCondLst>
                      <p:childTnLst>
                        <p:par>
                          <p:cTn id="20" fill="hold" nodeType="afterGroup">
                            <p:stCondLst>
                              <p:cond delay="0"/>
                            </p:stCondLst>
                            <p:childTnLst>
                              <p:par>
                                <p:cTn id="21" presetID="8" presetClass="entr" presetSubtype="16" fill="hold" grpId="0" nodeType="clickEffect">
                                  <p:stCondLst>
                                    <p:cond delay="0"/>
                                  </p:stCondLst>
                                  <p:childTnLst>
                                    <p:set>
                                      <p:cBhvr>
                                        <p:cTn id="22" dur="1" fill="hold">
                                          <p:stCondLst>
                                            <p:cond delay="0"/>
                                          </p:stCondLst>
                                        </p:cTn>
                                        <p:tgtEl>
                                          <p:spTgt spid="52"/>
                                        </p:tgtEl>
                                        <p:attrNameLst>
                                          <p:attrName>style.visibility</p:attrName>
                                        </p:attrNameLst>
                                      </p:cBhvr>
                                      <p:to>
                                        <p:strVal val="visible"/>
                                      </p:to>
                                    </p:set>
                                    <p:animEffect transition="in" filter="diamond(in)">
                                      <p:cBhvr>
                                        <p:cTn id="23" dur="2000"/>
                                        <p:tgtEl>
                                          <p:spTgt spid="52"/>
                                        </p:tgtEl>
                                      </p:cBhvr>
                                    </p:animEffect>
                                  </p:childTnLst>
                                </p:cTn>
                              </p:par>
                            </p:childTnLst>
                          </p:cTn>
                        </p:par>
                      </p:childTnLst>
                    </p:cTn>
                  </p:par>
                  <p:par>
                    <p:cTn id="24" fill="hold" nodeType="clickPar">
                      <p:stCondLst>
                        <p:cond delay="indefinite"/>
                      </p:stCondLst>
                      <p:childTnLst>
                        <p:par>
                          <p:cTn id="25" fill="hold" nodeType="afterGroup">
                            <p:stCondLst>
                              <p:cond delay="0"/>
                            </p:stCondLst>
                            <p:childTnLst>
                              <p:par>
                                <p:cTn id="26" presetID="5" presetClass="entr" presetSubtype="10" fill="hold" grpId="0" nodeType="clickEffect">
                                  <p:stCondLst>
                                    <p:cond delay="0"/>
                                  </p:stCondLst>
                                  <p:childTnLst>
                                    <p:set>
                                      <p:cBhvr>
                                        <p:cTn id="27" dur="1" fill="hold">
                                          <p:stCondLst>
                                            <p:cond delay="0"/>
                                          </p:stCondLst>
                                        </p:cTn>
                                        <p:tgtEl>
                                          <p:spTgt spid="2"/>
                                        </p:tgtEl>
                                        <p:attrNameLst>
                                          <p:attrName>style.visibility</p:attrName>
                                        </p:attrNameLst>
                                      </p:cBhvr>
                                      <p:to>
                                        <p:strVal val="visible"/>
                                      </p:to>
                                    </p:set>
                                    <p:animEffect transition="in" filter="checkerboard(across)">
                                      <p:cBhvr>
                                        <p:cTn id="28" dur="500"/>
                                        <p:tgtEl>
                                          <p:spTgt spid="2"/>
                                        </p:tgtEl>
                                      </p:cBhvr>
                                    </p:animEffect>
                                  </p:childTnLst>
                                </p:cTn>
                              </p:par>
                            </p:childTnLst>
                          </p:cTn>
                        </p:par>
                      </p:childTnLst>
                    </p:cTn>
                  </p:par>
                  <p:par>
                    <p:cTn id="29" fill="hold" nodeType="clickPar">
                      <p:stCondLst>
                        <p:cond delay="indefinite"/>
                      </p:stCondLst>
                      <p:childTnLst>
                        <p:par>
                          <p:cTn id="30" fill="hold" nodeType="afterGroup">
                            <p:stCondLst>
                              <p:cond delay="0"/>
                            </p:stCondLst>
                            <p:childTnLst>
                              <p:par>
                                <p:cTn id="31" presetID="6" presetClass="entr" presetSubtype="16" fill="hold" nodeType="clickEffect">
                                  <p:stCondLst>
                                    <p:cond delay="0"/>
                                  </p:stCondLst>
                                  <p:childTnLst>
                                    <p:set>
                                      <p:cBhvr>
                                        <p:cTn id="32" dur="1" fill="hold">
                                          <p:stCondLst>
                                            <p:cond delay="0"/>
                                          </p:stCondLst>
                                        </p:cTn>
                                        <p:tgtEl>
                                          <p:spTgt spid="3"/>
                                        </p:tgtEl>
                                        <p:attrNameLst>
                                          <p:attrName>style.visibility</p:attrName>
                                        </p:attrNameLst>
                                      </p:cBhvr>
                                      <p:to>
                                        <p:strVal val="visible"/>
                                      </p:to>
                                    </p:set>
                                    <p:animEffect transition="in" filter="circle(in)">
                                      <p:cBhvr>
                                        <p:cTn id="33"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7" grpId="0"/>
      <p:bldP spid="2" grpId="0"/>
      <p:bldP spid="100" grpId="0"/>
    </p:bld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2" name="Rectangle 21"/>
          <p:cNvSpPr/>
          <p:nvPr/>
        </p:nvSpPr>
        <p:spPr>
          <a:xfrm>
            <a:off x="717550" y="1792605"/>
            <a:ext cx="12141200" cy="1283335"/>
          </a:xfrm>
          <a:prstGeom prst="rect">
            <a:avLst/>
          </a:prstGeom>
        </p:spPr>
        <p:txBody>
          <a:bodyPr wrap="square" lIns="91391" tIns="45696" rIns="91391" bIns="45696">
            <a:spAutoFit/>
          </a:bodyPr>
          <a:lstStyle/>
          <a:p>
            <a:pPr eaLnBrk="1" latinLnBrk="0" hangingPunct="1">
              <a:lnSpc>
                <a:spcPct val="150000"/>
              </a:lnSpc>
            </a:pPr>
            <a:r>
              <a:rPr lang="zh-CN" altLang="zh-CN" sz="2800" b="1">
                <a:latin typeface="黑体" panose="02010609060101010101" pitchFamily="49" charset="-122"/>
                <a:ea typeface="黑体" panose="02010609060101010101" pitchFamily="49" charset="-122"/>
              </a:rPr>
              <a:t>广义的媒介是指能使人与人、人与事物或事物与事物之间产生联系或发生关系的物质</a:t>
            </a:r>
            <a:r>
              <a:rPr lang="zh-CN" altLang="zh-CN" sz="2800" b="1" smtClean="0">
                <a:latin typeface="黑体" panose="02010609060101010101" pitchFamily="49" charset="-122"/>
                <a:ea typeface="黑体" panose="02010609060101010101" pitchFamily="49" charset="-122"/>
              </a:rPr>
              <a:t>。</a:t>
            </a:r>
            <a:endParaRPr lang="en-US" altLang="zh-CN" sz="2800" b="1" smtClean="0">
              <a:latin typeface="黑体" panose="02010609060101010101" pitchFamily="49" charset="-122"/>
              <a:ea typeface="黑体" panose="02010609060101010101" pitchFamily="49" charset="-122"/>
            </a:endParaRPr>
          </a:p>
        </p:txBody>
      </p:sp>
      <p:sp>
        <p:nvSpPr>
          <p:cNvPr id="100" name="文本框 99"/>
          <p:cNvSpPr txBox="1"/>
          <p:nvPr/>
        </p:nvSpPr>
        <p:spPr>
          <a:xfrm>
            <a:off x="717550" y="1081405"/>
            <a:ext cx="5080000" cy="521970"/>
          </a:xfrm>
          <a:prstGeom prst="rect">
            <a:avLst/>
          </a:prstGeom>
          <a:noFill/>
          <a:ln w="9525">
            <a:noFill/>
          </a:ln>
        </p:spPr>
        <p:txBody>
          <a:bodyPr>
            <a:spAutoFit/>
          </a:bodyPr>
          <a:lstStyle/>
          <a:p>
            <a:pPr marL="0" indent="0"/>
            <a:r>
              <a:rPr lang="zh-CN" sz="2800" b="1">
                <a:solidFill>
                  <a:srgbClr val="FF0000"/>
                </a:solidFill>
                <a:latin typeface="微软雅黑" panose="020b0503020204020204" charset="-122"/>
                <a:ea typeface="微软雅黑"/>
              </a:rPr>
              <a:t>什么是媒介</a:t>
            </a:r>
          </a:p>
        </p:txBody>
      </p:sp>
      <p:pic>
        <p:nvPicPr>
          <p:cNvPr id="2" name="图片 1"/>
          <p:cNvPicPr>
            <a:picLocks noChangeAspect="1"/>
          </p:cNvPicPr>
          <p:nvPr/>
        </p:nvPicPr>
        <p:blipFill>
          <a:blip r:embed="rId3"/>
          <a:stretch>
            <a:fillRect/>
          </a:stretch>
        </p:blipFill>
        <p:spPr>
          <a:xfrm>
            <a:off x="8330510" y="3474072"/>
            <a:ext cx="4504055" cy="3598637"/>
          </a:xfrm>
          <a:prstGeom prst="rect">
            <a:avLst/>
          </a:prstGeom>
        </p:spPr>
      </p:pic>
      <p:sp>
        <p:nvSpPr>
          <p:cNvPr id="3" name="文本框 2"/>
          <p:cNvSpPr txBox="1"/>
          <p:nvPr/>
        </p:nvSpPr>
        <p:spPr>
          <a:xfrm>
            <a:off x="717550" y="3265170"/>
            <a:ext cx="7612960" cy="4495800"/>
          </a:xfrm>
          <a:prstGeom prst="rect">
            <a:avLst/>
          </a:prstGeom>
          <a:noFill/>
        </p:spPr>
        <p:txBody>
          <a:bodyPr wrap="square" rtlCol="0">
            <a:spAutoFit/>
          </a:bodyPr>
          <a:lstStyle/>
          <a:p>
            <a:pPr>
              <a:lnSpc>
                <a:spcPct val="150000"/>
              </a:lnSpc>
            </a:pPr>
            <a:r>
              <a:rPr lang="zh-CN" altLang="zh-CN" sz="2800" b="1">
                <a:latin typeface="黑体" panose="02010609060101010101" pitchFamily="49" charset="-122"/>
                <a:ea typeface="黑体" panose="02010609060101010101" pitchFamily="49" charset="-122"/>
              </a:rPr>
              <a:t>传播学意义上是指在传播过程中，用以扩大并延伸信息传送的工具。在当代社会，一般而言，媒介指机械印刷书籍、报刊杂志、无线电、电视和国际互联网等，它们都是用以向大众传播消息或影响大众意见的大众传播工具，都是传播信息的媒介。</a:t>
            </a:r>
            <a:endParaRPr lang="zh-CN" altLang="en-US" sz="2800" b="1">
              <a:latin typeface="黑体" panose="02010609060101010101" pitchFamily="49" charset="-122"/>
              <a:ea typeface="黑体" panose="02010609060101010101" pitchFamily="49" charset="-122"/>
              <a:sym typeface="Arial" panose="020b0604020202020204" pitchFamily="34" charset="0"/>
            </a:endParaRPr>
          </a:p>
          <a:p>
            <a:pPr>
              <a:lnSpc>
                <a:spcPts val="4060"/>
              </a:lnSpc>
            </a:pPr>
            <a:endParaRPr lang="zh-CN" altLang="en-US" sz="2800" b="1">
              <a:latin typeface="黑体" panose="02010609060101010101" pitchFamily="49" charset="-122"/>
              <a:ea typeface="黑体" panose="02010609060101010101" pitchFamily="49" charset="-122"/>
            </a:endParaRPr>
          </a:p>
        </p:txBody>
      </p:sp>
      <p:sp>
        <p:nvSpPr>
          <p:cNvPr id="4" name="Text Placeholder 12"/>
          <p:cNvSpPr txBox="1"/>
          <p:nvPr/>
        </p:nvSpPr>
        <p:spPr>
          <a:xfrm>
            <a:off x="895985" y="112713"/>
            <a:ext cx="4874260" cy="614680"/>
          </a:xfrm>
          <a:prstGeom prst="rect">
            <a:avLst/>
          </a:prstGeom>
        </p:spPr>
        <p:txBody>
          <a:bodyPr lIns="0" tIns="60958" rIns="0" bIns="60958" anchor="ctr">
            <a:noAutofit/>
          </a:bodyPr>
          <a:lstStyle>
            <a:lvl1pPr marL="0" indent="0" algn="ctr" defTabSz="914400" rtl="0" eaLnBrk="1" latinLnBrk="0" hangingPunct="1">
              <a:spcBef>
                <a:spcPct val="20000"/>
              </a:spcBef>
              <a:buFont typeface="Arial" panose="020b0604020202020204" pitchFamily="34" charset="0"/>
              <a:buNone/>
              <a:defRPr sz="800" b="0" kern="1200" baseline="0">
                <a:solidFill>
                  <a:schemeClr val="tx1"/>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anose="020b0604020202020204"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nSpc>
                <a:spcPct val="150000"/>
              </a:lnSpc>
              <a:spcBef>
                <a:spcPct val="0"/>
              </a:spcBef>
            </a:pPr>
            <a:r>
              <a:rPr lang="zh-CN" sz="4000" b="1">
                <a:solidFill>
                  <a:schemeClr val="tx1">
                    <a:lumMod val="75000"/>
                    <a:lumOff val="25000"/>
                  </a:schemeClr>
                </a:solidFill>
                <a:latin typeface="微软雅黑" panose="020b0503020204020204" charset="-122"/>
                <a:ea typeface="微软雅黑"/>
              </a:rPr>
              <a:t>知  识  导  航</a:t>
            </a:r>
          </a:p>
        </p:txBody>
      </p:sp>
      <p:cxnSp>
        <p:nvCxnSpPr>
          <p:cNvPr id="5" name="直接连接符 4"/>
          <p:cNvCxnSpPr/>
          <p:nvPr/>
        </p:nvCxnSpPr>
        <p:spPr>
          <a:xfrm>
            <a:off x="812800" y="880110"/>
            <a:ext cx="5040630" cy="0"/>
          </a:xfrm>
          <a:prstGeom prst="line">
            <a:avLst/>
          </a:prstGeom>
          <a:ln w="28575">
            <a:solidFill>
              <a:srgbClr val="19AA39"/>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amond(in)">
                                      <p:cBhvr>
                                        <p:cTn id="7" dur="2000"/>
                                        <p:tgtEl>
                                          <p:spTgt spid="5"/>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circle(in)">
                                      <p:cBhvr>
                                        <p:cTn id="12" dur="2000"/>
                                        <p:tgtEl>
                                          <p:spTgt spid="4"/>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100"/>
                                        </p:tgtEl>
                                        <p:attrNameLst>
                                          <p:attrName>style.visibility</p:attrName>
                                        </p:attrNameLst>
                                      </p:cBhvr>
                                      <p:to>
                                        <p:strVal val="visible"/>
                                      </p:to>
                                    </p:set>
                                    <p:animEffect transition="in" filter="circle(in)">
                                      <p:cBhvr>
                                        <p:cTn id="17" dur="2000"/>
                                        <p:tgtEl>
                                          <p:spTgt spid="100"/>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8" presetClass="entr" presetSubtype="16" fill="hold" grpId="0" nodeType="clickEffect">
                                  <p:stCondLst>
                                    <p:cond delay="0"/>
                                  </p:stCondLst>
                                  <p:childTnLst>
                                    <p:set>
                                      <p:cBhvr>
                                        <p:cTn id="21" dur="1" fill="hold">
                                          <p:stCondLst>
                                            <p:cond delay="0"/>
                                          </p:stCondLst>
                                        </p:cTn>
                                        <p:tgtEl>
                                          <p:spTgt spid="52"/>
                                        </p:tgtEl>
                                        <p:attrNameLst>
                                          <p:attrName>style.visibility</p:attrName>
                                        </p:attrNameLst>
                                      </p:cBhvr>
                                      <p:to>
                                        <p:strVal val="visible"/>
                                      </p:to>
                                    </p:set>
                                    <p:animEffect transition="in" filter="diamond(in)">
                                      <p:cBhvr>
                                        <p:cTn id="22" dur="2000"/>
                                        <p:tgtEl>
                                          <p:spTgt spid="52"/>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2" presetClass="entr" presetSubtype="4" fill="hold" nodeType="clickEffect">
                                  <p:stCondLst>
                                    <p:cond delay="0"/>
                                  </p:stCondLst>
                                  <p:childTnLst>
                                    <p:set>
                                      <p:cBhvr>
                                        <p:cTn id="26" dur="1" fill="hold">
                                          <p:stCondLst>
                                            <p:cond delay="0"/>
                                          </p:stCondLst>
                                        </p:cTn>
                                        <p:tgtEl>
                                          <p:spTgt spid="3">
                                            <p:txEl>
                                              <p:pRg st="0" end="0"/>
                                            </p:txEl>
                                          </p:spTgt>
                                        </p:tgtEl>
                                        <p:attrNameLst>
                                          <p:attrName>style.visibility</p:attrName>
                                        </p:attrNameLst>
                                      </p:cBhvr>
                                      <p:to>
                                        <p:strVal val="visible"/>
                                      </p:to>
                                    </p:set>
                                    <p:anim calcmode="lin" valueType="num">
                                      <p:cBhvr additive="base">
                                        <p:cTn id="2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9" fill="hold" nodeType="clickPar">
                      <p:stCondLst>
                        <p:cond delay="indefinite"/>
                      </p:stCondLst>
                      <p:childTnLst>
                        <p:par>
                          <p:cTn id="30" fill="hold" nodeType="afterGroup">
                            <p:stCondLst>
                              <p:cond delay="0"/>
                            </p:stCondLst>
                            <p:childTnLst>
                              <p:par>
                                <p:cTn id="31" presetID="6" presetClass="entr" presetSubtype="16" fill="hold" nodeType="clickEffect">
                                  <p:stCondLst>
                                    <p:cond delay="0"/>
                                  </p:stCondLst>
                                  <p:childTnLst>
                                    <p:set>
                                      <p:cBhvr>
                                        <p:cTn id="32" dur="1" fill="hold">
                                          <p:stCondLst>
                                            <p:cond delay="0"/>
                                          </p:stCondLst>
                                        </p:cTn>
                                        <p:tgtEl>
                                          <p:spTgt spid="2"/>
                                        </p:tgtEl>
                                        <p:attrNameLst>
                                          <p:attrName>style.visibility</p:attrName>
                                        </p:attrNameLst>
                                      </p:cBhvr>
                                      <p:to>
                                        <p:strVal val="visible"/>
                                      </p:to>
                                    </p:set>
                                    <p:animEffect transition="in" filter="circle(in)">
                                      <p:cBhvr>
                                        <p:cTn id="33"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100" grpId="0"/>
      <p:bldP spid="4" grpId="0"/>
    </p:bld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43" name="Straight Connector 13"/>
          <p:cNvCxnSpPr/>
          <p:nvPr/>
        </p:nvCxnSpPr>
        <p:spPr>
          <a:xfrm flipH="1">
            <a:off x="6285359" y="2038350"/>
            <a:ext cx="0" cy="4608830"/>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sp>
        <p:nvSpPr>
          <p:cNvPr id="52" name="Rectangle 21"/>
          <p:cNvSpPr/>
          <p:nvPr/>
        </p:nvSpPr>
        <p:spPr>
          <a:xfrm>
            <a:off x="956897" y="2324100"/>
            <a:ext cx="5192490" cy="1283957"/>
          </a:xfrm>
          <a:prstGeom prst="rect">
            <a:avLst/>
          </a:prstGeom>
        </p:spPr>
        <p:txBody>
          <a:bodyPr wrap="square" lIns="91391" tIns="45696" rIns="91391" bIns="45696">
            <a:spAutoFit/>
          </a:bodyPr>
          <a:lstStyle/>
          <a:p>
            <a:pPr algn="l" eaLnBrk="1" latinLnBrk="0" hangingPunct="1">
              <a:lnSpc>
                <a:spcPct val="150000"/>
              </a:lnSpc>
            </a:pPr>
            <a:r>
              <a:rPr lang="zh-CN" altLang="en-US" sz="2800" b="1">
                <a:solidFill>
                  <a:schemeClr val="tx1"/>
                </a:solidFill>
                <a:latin typeface="黑体" panose="02010609060101010101" pitchFamily="49" charset="-122"/>
                <a:ea typeface="黑体" panose="02010609060101010101" pitchFamily="49" charset="-122"/>
                <a:cs typeface="Segoe UI Semilight" panose="020b0402040204020203" pitchFamily="34" charset="0"/>
                <a:sym typeface="Arial" panose="020b0604020202020204" pitchFamily="34" charset="0"/>
              </a:rPr>
              <a:t>优点：新闻性</a:t>
            </a:r>
            <a:r>
              <a:rPr lang="zh-CN" altLang="en-US" sz="2800" b="1" smtClean="0">
                <a:solidFill>
                  <a:schemeClr val="tx1"/>
                </a:solidFill>
                <a:latin typeface="黑体" panose="02010609060101010101" pitchFamily="49" charset="-122"/>
                <a:ea typeface="黑体" panose="02010609060101010101" pitchFamily="49" charset="-122"/>
                <a:cs typeface="Segoe UI Semilight" panose="020b0402040204020203" pitchFamily="34" charset="0"/>
                <a:sym typeface="Arial" panose="020b0604020202020204" pitchFamily="34" charset="0"/>
              </a:rPr>
              <a:t>强，可信度</a:t>
            </a:r>
            <a:r>
              <a:rPr lang="zh-CN" altLang="en-US" sz="2800" b="1">
                <a:solidFill>
                  <a:schemeClr val="tx1"/>
                </a:solidFill>
                <a:latin typeface="黑体" panose="02010609060101010101" pitchFamily="49" charset="-122"/>
                <a:ea typeface="黑体" panose="02010609060101010101" pitchFamily="49" charset="-122"/>
                <a:cs typeface="Segoe UI Semilight" panose="020b0402040204020203" pitchFamily="34" charset="0"/>
                <a:sym typeface="Arial" panose="020b0604020202020204" pitchFamily="34" charset="0"/>
              </a:rPr>
              <a:t>较高；权威性较高；具有保存价值。</a:t>
            </a:r>
          </a:p>
        </p:txBody>
      </p:sp>
      <p:sp>
        <p:nvSpPr>
          <p:cNvPr id="7" name="Text Placeholder 12"/>
          <p:cNvSpPr txBox="1"/>
          <p:nvPr/>
        </p:nvSpPr>
        <p:spPr>
          <a:xfrm>
            <a:off x="1003935" y="161290"/>
            <a:ext cx="4874260" cy="614680"/>
          </a:xfrm>
          <a:prstGeom prst="rect">
            <a:avLst/>
          </a:prstGeom>
        </p:spPr>
        <p:txBody>
          <a:bodyPr lIns="0" tIns="60958" rIns="0" bIns="60958" anchor="ctr">
            <a:noAutofit/>
          </a:bodyPr>
          <a:lstStyle>
            <a:lvl1pPr marL="0" indent="0" algn="ctr" defTabSz="914400" rtl="0" eaLnBrk="1" latinLnBrk="0" hangingPunct="1">
              <a:spcBef>
                <a:spcPct val="20000"/>
              </a:spcBef>
              <a:buFont typeface="Arial" panose="020b0604020202020204" pitchFamily="34" charset="0"/>
              <a:buNone/>
              <a:defRPr sz="800" b="0" kern="1200" baseline="0">
                <a:solidFill>
                  <a:schemeClr val="tx1"/>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anose="020b0604020202020204"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nSpc>
                <a:spcPct val="150000"/>
              </a:lnSpc>
              <a:spcBef>
                <a:spcPct val="0"/>
              </a:spcBef>
            </a:pPr>
            <a:r>
              <a:rPr lang="zh-CN" sz="4000" b="1">
                <a:solidFill>
                  <a:schemeClr val="tx1">
                    <a:lumMod val="75000"/>
                    <a:lumOff val="25000"/>
                  </a:schemeClr>
                </a:solidFill>
                <a:latin typeface="微软雅黑" panose="020b0503020204020204" charset="-122"/>
                <a:ea typeface="微软雅黑"/>
              </a:rPr>
              <a:t>四大媒介的传播特点</a:t>
            </a:r>
          </a:p>
        </p:txBody>
      </p:sp>
      <p:cxnSp>
        <p:nvCxnSpPr>
          <p:cNvPr id="8" name="直接连接符 7"/>
          <p:cNvCxnSpPr/>
          <p:nvPr/>
        </p:nvCxnSpPr>
        <p:spPr>
          <a:xfrm>
            <a:off x="956945" y="880110"/>
            <a:ext cx="4968240" cy="0"/>
          </a:xfrm>
          <a:prstGeom prst="line">
            <a:avLst/>
          </a:prstGeom>
          <a:ln w="28575">
            <a:solidFill>
              <a:srgbClr val="19AA39"/>
            </a:solidFill>
          </a:ln>
        </p:spPr>
        <p:style>
          <a:lnRef idx="1">
            <a:schemeClr val="accent1"/>
          </a:lnRef>
          <a:fillRef idx="0">
            <a:schemeClr val="accent1"/>
          </a:fillRef>
          <a:effectRef idx="0">
            <a:schemeClr val="accent1"/>
          </a:effectRef>
          <a:fontRef idx="minor">
            <a:schemeClr val="tx1"/>
          </a:fontRef>
        </p:style>
      </p:cxnSp>
      <p:sp>
        <p:nvSpPr>
          <p:cNvPr id="100" name="文本框 99"/>
          <p:cNvSpPr txBox="1"/>
          <p:nvPr/>
        </p:nvSpPr>
        <p:spPr>
          <a:xfrm>
            <a:off x="993775" y="1115060"/>
            <a:ext cx="10200640" cy="706755"/>
          </a:xfrm>
          <a:prstGeom prst="rect">
            <a:avLst/>
          </a:prstGeom>
          <a:noFill/>
          <a:ln w="9525">
            <a:solidFill>
              <a:schemeClr val="tx1"/>
            </a:solidFill>
          </a:ln>
        </p:spPr>
        <p:txBody>
          <a:bodyPr wrap="square">
            <a:spAutoFit/>
          </a:bodyPr>
          <a:lstStyle/>
          <a:p>
            <a:pPr marL="0" indent="0" algn="ctr"/>
            <a:r>
              <a:rPr lang="zh-CN" sz="4000" b="1">
                <a:solidFill>
                  <a:schemeClr val="accent6">
                    <a:lumMod val="50000"/>
                  </a:schemeClr>
                </a:solidFill>
                <a:latin typeface="微软雅黑" panose="020b0503020204020204" charset="-122"/>
                <a:ea typeface="微软雅黑"/>
              </a:rPr>
              <a:t>报      纸</a:t>
            </a:r>
            <a:endParaRPr lang="zh-CN" altLang="en-US" sz="4000" b="1">
              <a:solidFill>
                <a:schemeClr val="accent6">
                  <a:lumMod val="50000"/>
                </a:schemeClr>
              </a:solidFill>
              <a:latin typeface="微软雅黑" panose="020b0503020204020204" charset="-122"/>
              <a:ea typeface="微软雅黑"/>
            </a:endParaRPr>
          </a:p>
        </p:txBody>
      </p:sp>
      <p:pic>
        <p:nvPicPr>
          <p:cNvPr id="3" name="图片 2"/>
          <p:cNvPicPr>
            <a:picLocks noChangeAspect="1"/>
          </p:cNvPicPr>
          <p:nvPr/>
        </p:nvPicPr>
        <p:blipFill>
          <a:blip r:embed="rId3"/>
          <a:srcRect l="4641" t="3456" r="5176" b="3674"/>
          <a:stretch>
            <a:fillRect/>
          </a:stretch>
        </p:blipFill>
        <p:spPr>
          <a:xfrm>
            <a:off x="6607810" y="2324100"/>
            <a:ext cx="4586605" cy="3736340"/>
          </a:xfrm>
          <a:prstGeom prst="rect">
            <a:avLst/>
          </a:prstGeom>
        </p:spPr>
      </p:pic>
      <p:sp>
        <p:nvSpPr>
          <p:cNvPr id="2" name="Rectangle 21"/>
          <p:cNvSpPr/>
          <p:nvPr/>
        </p:nvSpPr>
        <p:spPr>
          <a:xfrm>
            <a:off x="956897" y="3946653"/>
            <a:ext cx="4883785" cy="1930288"/>
          </a:xfrm>
          <a:prstGeom prst="rect">
            <a:avLst/>
          </a:prstGeom>
        </p:spPr>
        <p:txBody>
          <a:bodyPr wrap="square" lIns="91391" tIns="45696" rIns="91391" bIns="45696">
            <a:spAutoFit/>
          </a:bodyPr>
          <a:lstStyle/>
          <a:p>
            <a:pPr algn="l" eaLnBrk="1" latinLnBrk="0" hangingPunct="1">
              <a:lnSpc>
                <a:spcPct val="150000"/>
              </a:lnSpc>
            </a:pPr>
            <a:r>
              <a:rPr lang="zh-CN" altLang="en-US" sz="2800" b="1">
                <a:solidFill>
                  <a:schemeClr val="tx1"/>
                </a:solidFill>
                <a:latin typeface="黑体" panose="02010609060101010101" pitchFamily="49" charset="-122"/>
                <a:ea typeface="黑体" panose="02010609060101010101" pitchFamily="49" charset="-122"/>
                <a:cs typeface="Segoe UI Semilight" panose="020b0402040204020203" pitchFamily="34" charset="0"/>
                <a:sym typeface="Arial" panose="020b0604020202020204" pitchFamily="34" charset="0"/>
              </a:rPr>
              <a:t>缺点：在内容上众口难调；周期较</a:t>
            </a:r>
            <a:r>
              <a:rPr lang="zh-CN" altLang="en-US" sz="2800" b="1" smtClean="0">
                <a:solidFill>
                  <a:schemeClr val="tx1"/>
                </a:solidFill>
                <a:latin typeface="黑体" panose="02010609060101010101" pitchFamily="49" charset="-122"/>
                <a:ea typeface="黑体" panose="02010609060101010101" pitchFamily="49" charset="-122"/>
                <a:cs typeface="Segoe UI Semilight" panose="020b0402040204020203" pitchFamily="34" charset="0"/>
                <a:sym typeface="Arial" panose="020b0604020202020204" pitchFamily="34" charset="0"/>
              </a:rPr>
              <a:t>长，灵活性</a:t>
            </a:r>
            <a:r>
              <a:rPr lang="zh-CN" altLang="en-US" sz="2800" b="1">
                <a:solidFill>
                  <a:schemeClr val="tx1"/>
                </a:solidFill>
                <a:latin typeface="黑体" panose="02010609060101010101" pitchFamily="49" charset="-122"/>
                <a:ea typeface="黑体" panose="02010609060101010101" pitchFamily="49" charset="-122"/>
                <a:cs typeface="Segoe UI Semilight" panose="020b0402040204020203" pitchFamily="34" charset="0"/>
                <a:sym typeface="Arial" panose="020b0604020202020204" pitchFamily="34" charset="0"/>
              </a:rPr>
              <a:t>较差；在发行上寿命</a:t>
            </a:r>
            <a:r>
              <a:rPr lang="zh-CN" altLang="en-US" sz="2800" b="1" smtClean="0">
                <a:solidFill>
                  <a:schemeClr val="tx1"/>
                </a:solidFill>
                <a:latin typeface="黑体" panose="02010609060101010101" pitchFamily="49" charset="-122"/>
                <a:ea typeface="黑体" panose="02010609060101010101" pitchFamily="49" charset="-122"/>
                <a:cs typeface="Segoe UI Semilight" panose="020b0402040204020203" pitchFamily="34" charset="0"/>
                <a:sym typeface="Arial" panose="020b0604020202020204" pitchFamily="34" charset="0"/>
              </a:rPr>
              <a:t>短暂，利用率</a:t>
            </a:r>
            <a:r>
              <a:rPr lang="zh-CN" altLang="en-US" sz="2800" b="1">
                <a:solidFill>
                  <a:schemeClr val="tx1"/>
                </a:solidFill>
                <a:latin typeface="黑体" panose="02010609060101010101" pitchFamily="49" charset="-122"/>
                <a:ea typeface="黑体" panose="02010609060101010101" pitchFamily="49" charset="-122"/>
                <a:cs typeface="Segoe UI Semilight" panose="020b0402040204020203" pitchFamily="34" charset="0"/>
                <a:sym typeface="Arial" panose="020b0604020202020204" pitchFamily="34" charset="0"/>
              </a:rPr>
              <a:t>较低。</a:t>
            </a:r>
          </a:p>
        </p:txBody>
      </p:sp>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amond(in)">
                                      <p:cBhvr>
                                        <p:cTn id="7" dur="2000"/>
                                        <p:tgtEl>
                                          <p:spTgt spid="8"/>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circle(in)">
                                      <p:cBhvr>
                                        <p:cTn id="12" dur="2000"/>
                                        <p:tgtEl>
                                          <p:spTgt spid="7"/>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100"/>
                                        </p:tgtEl>
                                        <p:attrNameLst>
                                          <p:attrName>style.visibility</p:attrName>
                                        </p:attrNameLst>
                                      </p:cBhvr>
                                      <p:to>
                                        <p:strVal val="visible"/>
                                      </p:to>
                                    </p:set>
                                    <p:animEffect transition="in" filter="circle(in)">
                                      <p:cBhvr>
                                        <p:cTn id="17" dur="2000"/>
                                        <p:tgtEl>
                                          <p:spTgt spid="100"/>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0" presetClass="entr" presetSubtype="0" fill="hold" grpId="0" nodeType="clickEffect">
                                  <p:stCondLst>
                                    <p:cond delay="0"/>
                                  </p:stCondLst>
                                  <p:childTnLst>
                                    <p:set>
                                      <p:cBhvr>
                                        <p:cTn id="21" dur="1" fill="hold">
                                          <p:stCondLst>
                                            <p:cond delay="0"/>
                                          </p:stCondLst>
                                        </p:cTn>
                                        <p:tgtEl>
                                          <p:spTgt spid="52"/>
                                        </p:tgtEl>
                                        <p:attrNameLst>
                                          <p:attrName>style.visibility</p:attrName>
                                        </p:attrNameLst>
                                      </p:cBhvr>
                                      <p:to>
                                        <p:strVal val="visible"/>
                                      </p:to>
                                    </p:set>
                                    <p:animEffect transition="in" filter="wedge">
                                      <p:cBhvr>
                                        <p:cTn id="22" dur="2000"/>
                                        <p:tgtEl>
                                          <p:spTgt spid="52"/>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20" presetClass="entr" presetSubtype="0" fill="hold" grpId="0" nodeType="click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wedge">
                                      <p:cBhvr>
                                        <p:cTn id="27" dur="2000"/>
                                        <p:tgtEl>
                                          <p:spTgt spid="2"/>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6" presetClass="entr" presetSubtype="16" fill="hold" nodeType="clickEffect">
                                  <p:stCondLst>
                                    <p:cond delay="0"/>
                                  </p:stCondLst>
                                  <p:childTnLst>
                                    <p:set>
                                      <p:cBhvr>
                                        <p:cTn id="31" dur="1" fill="hold">
                                          <p:stCondLst>
                                            <p:cond delay="0"/>
                                          </p:stCondLst>
                                        </p:cTn>
                                        <p:tgtEl>
                                          <p:spTgt spid="3"/>
                                        </p:tgtEl>
                                        <p:attrNameLst>
                                          <p:attrName>style.visibility</p:attrName>
                                        </p:attrNameLst>
                                      </p:cBhvr>
                                      <p:to>
                                        <p:strVal val="visible"/>
                                      </p:to>
                                    </p:set>
                                    <p:animEffect transition="in" filter="circle(in)">
                                      <p:cBhvr>
                                        <p:cTn id="32"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7" grpId="0"/>
      <p:bldP spid="100" grpId="0"/>
      <p:bldP spid="2" grpId="0"/>
    </p:bld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43" name="Straight Connector 13"/>
          <p:cNvCxnSpPr/>
          <p:nvPr/>
        </p:nvCxnSpPr>
        <p:spPr>
          <a:xfrm flipH="1">
            <a:off x="5996940" y="1960245"/>
            <a:ext cx="0" cy="4608830"/>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sp>
        <p:nvSpPr>
          <p:cNvPr id="52" name="Rectangle 21"/>
          <p:cNvSpPr/>
          <p:nvPr/>
        </p:nvSpPr>
        <p:spPr>
          <a:xfrm>
            <a:off x="956945" y="2199005"/>
            <a:ext cx="4883785" cy="2677608"/>
          </a:xfrm>
          <a:prstGeom prst="rect">
            <a:avLst/>
          </a:prstGeom>
        </p:spPr>
        <p:txBody>
          <a:bodyPr wrap="square" lIns="91391" tIns="45696" rIns="91391" bIns="45696">
            <a:spAutoFit/>
          </a:bodyPr>
          <a:lstStyle/>
          <a:p>
            <a:pPr eaLnBrk="1" latinLnBrk="0" hangingPunct="1">
              <a:lnSpc>
                <a:spcPct val="150000"/>
              </a:lnSpc>
            </a:pPr>
            <a:r>
              <a:rPr lang="zh-CN" altLang="zh-CN" sz="2800" b="1">
                <a:solidFill>
                  <a:srgbClr val="C00000"/>
                </a:solidFill>
                <a:latin typeface="黑体" panose="02010609060101010101" pitchFamily="49" charset="-122"/>
                <a:ea typeface="黑体" panose="02010609060101010101" pitchFamily="49" charset="-122"/>
                <a:cs typeface="Segoe UI Semilight" panose="020b0402040204020203" pitchFamily="34" charset="0"/>
              </a:rPr>
              <a:t>优点：信息传播迅速，时效性强；信息受众广泛，覆盖面大；信息传播方便灵活，声情并茂。</a:t>
            </a:r>
            <a:endParaRPr lang="zh-CN" altLang="en-US" sz="2800" b="1">
              <a:solidFill>
                <a:srgbClr val="C00000"/>
              </a:solidFill>
              <a:latin typeface="黑体" panose="02010609060101010101" pitchFamily="49" charset="-122"/>
              <a:ea typeface="黑体" panose="02010609060101010101" pitchFamily="49" charset="-122"/>
              <a:cs typeface="Segoe UI Semilight" panose="020b0402040204020203" pitchFamily="34" charset="0"/>
              <a:sym typeface="Arial" panose="020b0604020202020204" pitchFamily="34" charset="0"/>
            </a:endParaRPr>
          </a:p>
        </p:txBody>
      </p:sp>
      <p:sp>
        <p:nvSpPr>
          <p:cNvPr id="100" name="文本框 99"/>
          <p:cNvSpPr txBox="1"/>
          <p:nvPr/>
        </p:nvSpPr>
        <p:spPr>
          <a:xfrm>
            <a:off x="993775" y="1115060"/>
            <a:ext cx="10200640" cy="706755"/>
          </a:xfrm>
          <a:prstGeom prst="rect">
            <a:avLst/>
          </a:prstGeom>
          <a:noFill/>
          <a:ln w="9525">
            <a:solidFill>
              <a:schemeClr val="tx1"/>
            </a:solidFill>
          </a:ln>
        </p:spPr>
        <p:txBody>
          <a:bodyPr wrap="square">
            <a:spAutoFit/>
          </a:bodyPr>
          <a:lstStyle/>
          <a:p>
            <a:pPr marL="0" indent="0" algn="ctr"/>
            <a:r>
              <a:rPr lang="zh-CN" sz="4000" b="1">
                <a:solidFill>
                  <a:schemeClr val="accent6">
                    <a:lumMod val="50000"/>
                  </a:schemeClr>
                </a:solidFill>
                <a:latin typeface="微软雅黑" panose="020b0503020204020204" charset="-122"/>
                <a:ea typeface="微软雅黑"/>
              </a:rPr>
              <a:t>广      播</a:t>
            </a:r>
          </a:p>
        </p:txBody>
      </p:sp>
      <p:pic>
        <p:nvPicPr>
          <p:cNvPr id="3" name="图片 2"/>
          <p:cNvPicPr>
            <a:picLocks noChangeAspect="1"/>
          </p:cNvPicPr>
          <p:nvPr/>
        </p:nvPicPr>
        <p:blipFill>
          <a:blip r:embed="rId3"/>
          <a:stretch>
            <a:fillRect/>
          </a:stretch>
        </p:blipFill>
        <p:spPr>
          <a:xfrm>
            <a:off x="6170930" y="2265680"/>
            <a:ext cx="5023485" cy="3997960"/>
          </a:xfrm>
          <a:prstGeom prst="rect">
            <a:avLst/>
          </a:prstGeom>
        </p:spPr>
      </p:pic>
      <p:sp>
        <p:nvSpPr>
          <p:cNvPr id="2" name="Rectangle 21"/>
          <p:cNvSpPr/>
          <p:nvPr/>
        </p:nvSpPr>
        <p:spPr>
          <a:xfrm>
            <a:off x="956945" y="4491168"/>
            <a:ext cx="4883785" cy="1930288"/>
          </a:xfrm>
          <a:prstGeom prst="rect">
            <a:avLst/>
          </a:prstGeom>
        </p:spPr>
        <p:txBody>
          <a:bodyPr wrap="square" lIns="91391" tIns="45696" rIns="91391" bIns="45696">
            <a:spAutoFit/>
          </a:bodyPr>
          <a:lstStyle/>
          <a:p>
            <a:pPr eaLnBrk="1" latinLnBrk="0" hangingPunct="1">
              <a:lnSpc>
                <a:spcPct val="150000"/>
              </a:lnSpc>
            </a:pPr>
            <a:r>
              <a:rPr lang="zh-CN" altLang="zh-CN" sz="2800" b="1">
                <a:solidFill>
                  <a:srgbClr val="C00000"/>
                </a:solidFill>
                <a:latin typeface="黑体" panose="02010609060101010101" pitchFamily="49" charset="-122"/>
                <a:ea typeface="黑体" panose="02010609060101010101" pitchFamily="49" charset="-122"/>
                <a:cs typeface="Segoe UI Semilight" panose="020b0402040204020203" pitchFamily="34" charset="0"/>
              </a:rPr>
              <a:t>缺点：对于需要表现外在形象的产品，广播媒介难以适应；信息转瞬即逝，不易存查。</a:t>
            </a:r>
            <a:endParaRPr lang="zh-CN" altLang="en-US" sz="2800" b="1">
              <a:solidFill>
                <a:srgbClr val="C00000"/>
              </a:solidFill>
              <a:latin typeface="黑体" panose="02010609060101010101" pitchFamily="49" charset="-122"/>
              <a:ea typeface="黑体" panose="02010609060101010101" pitchFamily="49" charset="-122"/>
              <a:cs typeface="Segoe UI Semilight" panose="020b0402040204020203" pitchFamily="34" charset="0"/>
              <a:sym typeface="Arial" panose="020b0604020202020204" pitchFamily="34" charset="0"/>
            </a:endParaRPr>
          </a:p>
        </p:txBody>
      </p:sp>
      <p:sp>
        <p:nvSpPr>
          <p:cNvPr id="4" name="Text Placeholder 12"/>
          <p:cNvSpPr txBox="1"/>
          <p:nvPr/>
        </p:nvSpPr>
        <p:spPr>
          <a:xfrm>
            <a:off x="1003935" y="161290"/>
            <a:ext cx="4874260" cy="614680"/>
          </a:xfrm>
          <a:prstGeom prst="rect">
            <a:avLst/>
          </a:prstGeom>
        </p:spPr>
        <p:txBody>
          <a:bodyPr lIns="0" tIns="60958" rIns="0" bIns="60958" anchor="ctr">
            <a:noAutofit/>
          </a:bodyPr>
          <a:lstStyle>
            <a:lvl1pPr marL="0" indent="0" algn="ctr" defTabSz="914400" rtl="0" eaLnBrk="1" latinLnBrk="0" hangingPunct="1">
              <a:spcBef>
                <a:spcPct val="20000"/>
              </a:spcBef>
              <a:buFont typeface="Arial" panose="020b0604020202020204" pitchFamily="34" charset="0"/>
              <a:buNone/>
              <a:defRPr sz="800" b="0" kern="1200" baseline="0">
                <a:solidFill>
                  <a:schemeClr val="tx1"/>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anose="020b0604020202020204"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nSpc>
                <a:spcPct val="150000"/>
              </a:lnSpc>
              <a:spcBef>
                <a:spcPct val="0"/>
              </a:spcBef>
            </a:pPr>
            <a:r>
              <a:rPr lang="zh-CN" sz="4000" b="1">
                <a:solidFill>
                  <a:schemeClr val="tx1">
                    <a:lumMod val="75000"/>
                    <a:lumOff val="25000"/>
                  </a:schemeClr>
                </a:solidFill>
                <a:latin typeface="微软雅黑" panose="020b0503020204020204" charset="-122"/>
                <a:ea typeface="微软雅黑"/>
              </a:rPr>
              <a:t>四大媒介的传播特点</a:t>
            </a:r>
          </a:p>
        </p:txBody>
      </p:sp>
      <p:cxnSp>
        <p:nvCxnSpPr>
          <p:cNvPr id="5" name="直接连接符 4"/>
          <p:cNvCxnSpPr/>
          <p:nvPr/>
        </p:nvCxnSpPr>
        <p:spPr>
          <a:xfrm>
            <a:off x="956945" y="880110"/>
            <a:ext cx="4968240" cy="0"/>
          </a:xfrm>
          <a:prstGeom prst="line">
            <a:avLst/>
          </a:prstGeom>
          <a:ln w="28575">
            <a:solidFill>
              <a:srgbClr val="19AA39"/>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amond(in)">
                                      <p:cBhvr>
                                        <p:cTn id="7" dur="2000"/>
                                        <p:tgtEl>
                                          <p:spTgt spid="5"/>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circle(in)">
                                      <p:cBhvr>
                                        <p:cTn id="12" dur="2000"/>
                                        <p:tgtEl>
                                          <p:spTgt spid="4"/>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100"/>
                                        </p:tgtEl>
                                        <p:attrNameLst>
                                          <p:attrName>style.visibility</p:attrName>
                                        </p:attrNameLst>
                                      </p:cBhvr>
                                      <p:to>
                                        <p:strVal val="visible"/>
                                      </p:to>
                                    </p:set>
                                    <p:animEffect transition="in" filter="circle(in)">
                                      <p:cBhvr>
                                        <p:cTn id="17" dur="2000"/>
                                        <p:tgtEl>
                                          <p:spTgt spid="100"/>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0" presetClass="entr" presetSubtype="0" fill="hold" grpId="0" nodeType="clickEffect">
                                  <p:stCondLst>
                                    <p:cond delay="0"/>
                                  </p:stCondLst>
                                  <p:childTnLst>
                                    <p:set>
                                      <p:cBhvr>
                                        <p:cTn id="21" dur="1" fill="hold">
                                          <p:stCondLst>
                                            <p:cond delay="0"/>
                                          </p:stCondLst>
                                        </p:cTn>
                                        <p:tgtEl>
                                          <p:spTgt spid="52"/>
                                        </p:tgtEl>
                                        <p:attrNameLst>
                                          <p:attrName>style.visibility</p:attrName>
                                        </p:attrNameLst>
                                      </p:cBhvr>
                                      <p:to>
                                        <p:strVal val="visible"/>
                                      </p:to>
                                    </p:set>
                                    <p:animEffect transition="in" filter="wedge">
                                      <p:cBhvr>
                                        <p:cTn id="22" dur="2000"/>
                                        <p:tgtEl>
                                          <p:spTgt spid="52"/>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20" presetClass="entr" presetSubtype="0" fill="hold" grpId="0" nodeType="click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wedge">
                                      <p:cBhvr>
                                        <p:cTn id="27" dur="2000"/>
                                        <p:tgtEl>
                                          <p:spTgt spid="2"/>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6" presetClass="entr" presetSubtype="16" fill="hold" nodeType="clickEffect">
                                  <p:stCondLst>
                                    <p:cond delay="0"/>
                                  </p:stCondLst>
                                  <p:childTnLst>
                                    <p:set>
                                      <p:cBhvr>
                                        <p:cTn id="31" dur="1" fill="hold">
                                          <p:stCondLst>
                                            <p:cond delay="0"/>
                                          </p:stCondLst>
                                        </p:cTn>
                                        <p:tgtEl>
                                          <p:spTgt spid="3"/>
                                        </p:tgtEl>
                                        <p:attrNameLst>
                                          <p:attrName>style.visibility</p:attrName>
                                        </p:attrNameLst>
                                      </p:cBhvr>
                                      <p:to>
                                        <p:strVal val="visible"/>
                                      </p:to>
                                    </p:set>
                                    <p:animEffect transition="in" filter="circle(in)">
                                      <p:cBhvr>
                                        <p:cTn id="32"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100" grpId="0"/>
      <p:bldP spid="2" grpId="0"/>
      <p:bldP spid="4" grpId="0"/>
    </p:bld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43" name="Straight Connector 13"/>
          <p:cNvCxnSpPr/>
          <p:nvPr/>
        </p:nvCxnSpPr>
        <p:spPr>
          <a:xfrm flipH="1">
            <a:off x="5996940" y="1960245"/>
            <a:ext cx="0" cy="4608830"/>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sp>
        <p:nvSpPr>
          <p:cNvPr id="52" name="Rectangle 21"/>
          <p:cNvSpPr/>
          <p:nvPr/>
        </p:nvSpPr>
        <p:spPr>
          <a:xfrm>
            <a:off x="956945" y="2199005"/>
            <a:ext cx="4883785" cy="3323938"/>
          </a:xfrm>
          <a:prstGeom prst="rect">
            <a:avLst/>
          </a:prstGeom>
        </p:spPr>
        <p:txBody>
          <a:bodyPr wrap="square" lIns="91391" tIns="45696" rIns="91391" bIns="45696">
            <a:spAutoFit/>
          </a:bodyPr>
          <a:lstStyle/>
          <a:p>
            <a:pPr eaLnBrk="1" latinLnBrk="0" hangingPunct="1">
              <a:lnSpc>
                <a:spcPct val="150000"/>
              </a:lnSpc>
            </a:pPr>
            <a:r>
              <a:rPr lang="zh-CN" altLang="en-US" sz="2800" b="1">
                <a:solidFill>
                  <a:schemeClr val="accent6"/>
                </a:solidFill>
                <a:latin typeface="黑体" panose="02010609060101010101" pitchFamily="49" charset="-122"/>
                <a:ea typeface="黑体" panose="02010609060101010101" pitchFamily="49" charset="-122"/>
                <a:cs typeface="Segoe UI Semilight" panose="020b0402040204020203" pitchFamily="34" charset="0"/>
                <a:sym typeface="Arial" panose="020b0604020202020204" pitchFamily="34" charset="0"/>
              </a:rPr>
              <a:t>优点：集字、声、像、色于</a:t>
            </a:r>
            <a:r>
              <a:rPr lang="zh-CN" altLang="en-US" sz="2800" b="1" smtClean="0">
                <a:solidFill>
                  <a:schemeClr val="accent6"/>
                </a:solidFill>
                <a:latin typeface="黑体" panose="02010609060101010101" pitchFamily="49" charset="-122"/>
                <a:ea typeface="黑体" panose="02010609060101010101" pitchFamily="49" charset="-122"/>
                <a:cs typeface="Segoe UI Semilight" panose="020b0402040204020203" pitchFamily="34" charset="0"/>
                <a:sym typeface="Arial" panose="020b0604020202020204" pitchFamily="34" charset="0"/>
              </a:rPr>
              <a:t>一体，富有</a:t>
            </a:r>
            <a:r>
              <a:rPr lang="zh-CN" altLang="en-US" sz="2800" b="1">
                <a:solidFill>
                  <a:schemeClr val="accent6"/>
                </a:solidFill>
                <a:latin typeface="黑体" panose="02010609060101010101" pitchFamily="49" charset="-122"/>
                <a:ea typeface="黑体" panose="02010609060101010101" pitchFamily="49" charset="-122"/>
                <a:cs typeface="Segoe UI Semilight" panose="020b0402040204020203" pitchFamily="34" charset="0"/>
                <a:sym typeface="Arial" panose="020b0604020202020204" pitchFamily="34" charset="0"/>
              </a:rPr>
              <a:t>极强的</a:t>
            </a:r>
            <a:r>
              <a:rPr lang="zh-CN" altLang="en-US" sz="2800" b="1" smtClean="0">
                <a:solidFill>
                  <a:schemeClr val="accent6"/>
                </a:solidFill>
                <a:latin typeface="黑体" panose="02010609060101010101" pitchFamily="49" charset="-122"/>
                <a:ea typeface="黑体" panose="02010609060101010101" pitchFamily="49" charset="-122"/>
                <a:cs typeface="Segoe UI Semilight" panose="020b0402040204020203" pitchFamily="34" charset="0"/>
                <a:sym typeface="Arial" panose="020b0604020202020204" pitchFamily="34" charset="0"/>
              </a:rPr>
              <a:t>感染力；覆盖面广，公众</a:t>
            </a:r>
            <a:r>
              <a:rPr lang="zh-CN" altLang="en-US" sz="2800" b="1">
                <a:solidFill>
                  <a:schemeClr val="accent6"/>
                </a:solidFill>
                <a:latin typeface="黑体" panose="02010609060101010101" pitchFamily="49" charset="-122"/>
                <a:ea typeface="黑体" panose="02010609060101010101" pitchFamily="49" charset="-122"/>
                <a:cs typeface="Segoe UI Semilight" panose="020b0402040204020203" pitchFamily="34" charset="0"/>
                <a:sym typeface="Arial" panose="020b0604020202020204" pitchFamily="34" charset="0"/>
              </a:rPr>
              <a:t>接触率高；信息带有较强的</a:t>
            </a:r>
            <a:r>
              <a:rPr lang="zh-CN" altLang="en-US" sz="2800" b="1" smtClean="0">
                <a:solidFill>
                  <a:schemeClr val="accent6"/>
                </a:solidFill>
                <a:latin typeface="黑体" panose="02010609060101010101" pitchFamily="49" charset="-122"/>
                <a:ea typeface="黑体" panose="02010609060101010101" pitchFamily="49" charset="-122"/>
                <a:cs typeface="Segoe UI Semilight" panose="020b0402040204020203" pitchFamily="34" charset="0"/>
                <a:sym typeface="Arial" panose="020b0604020202020204" pitchFamily="34" charset="0"/>
              </a:rPr>
              <a:t>娱乐性，易于</a:t>
            </a:r>
            <a:r>
              <a:rPr lang="zh-CN" altLang="en-US" sz="2800" b="1">
                <a:solidFill>
                  <a:schemeClr val="accent6"/>
                </a:solidFill>
                <a:latin typeface="黑体" panose="02010609060101010101" pitchFamily="49" charset="-122"/>
                <a:ea typeface="黑体" panose="02010609060101010101" pitchFamily="49" charset="-122"/>
                <a:cs typeface="Segoe UI Semilight" panose="020b0402040204020203" pitchFamily="34" charset="0"/>
                <a:sym typeface="Arial" panose="020b0604020202020204" pitchFamily="34" charset="0"/>
              </a:rPr>
              <a:t>为受众所接受。</a:t>
            </a:r>
          </a:p>
        </p:txBody>
      </p:sp>
      <p:sp>
        <p:nvSpPr>
          <p:cNvPr id="100" name="文本框 99"/>
          <p:cNvSpPr txBox="1"/>
          <p:nvPr/>
        </p:nvSpPr>
        <p:spPr>
          <a:xfrm>
            <a:off x="993775" y="1115060"/>
            <a:ext cx="10200640" cy="706755"/>
          </a:xfrm>
          <a:prstGeom prst="rect">
            <a:avLst/>
          </a:prstGeom>
          <a:noFill/>
          <a:ln w="9525">
            <a:solidFill>
              <a:schemeClr val="tx1"/>
            </a:solidFill>
          </a:ln>
        </p:spPr>
        <p:txBody>
          <a:bodyPr wrap="square">
            <a:spAutoFit/>
          </a:bodyPr>
          <a:lstStyle/>
          <a:p>
            <a:pPr marL="0" indent="0" algn="ctr"/>
            <a:r>
              <a:rPr lang="zh-CN" sz="4000" b="1">
                <a:solidFill>
                  <a:schemeClr val="accent6">
                    <a:lumMod val="50000"/>
                  </a:schemeClr>
                </a:solidFill>
                <a:latin typeface="微软雅黑" panose="020b0503020204020204" charset="-122"/>
                <a:ea typeface="微软雅黑"/>
              </a:rPr>
              <a:t>电      视</a:t>
            </a:r>
          </a:p>
        </p:txBody>
      </p:sp>
      <p:pic>
        <p:nvPicPr>
          <p:cNvPr id="2" name="图片 1"/>
          <p:cNvPicPr>
            <a:picLocks noChangeAspect="1"/>
          </p:cNvPicPr>
          <p:nvPr/>
        </p:nvPicPr>
        <p:blipFill>
          <a:blip r:embed="rId3"/>
          <a:stretch>
            <a:fillRect/>
          </a:stretch>
        </p:blipFill>
        <p:spPr>
          <a:xfrm>
            <a:off x="6235700" y="2455545"/>
            <a:ext cx="4958715" cy="3559810"/>
          </a:xfrm>
          <a:prstGeom prst="rect">
            <a:avLst/>
          </a:prstGeom>
        </p:spPr>
      </p:pic>
      <p:sp>
        <p:nvSpPr>
          <p:cNvPr id="3" name="Rectangle 21"/>
          <p:cNvSpPr/>
          <p:nvPr/>
        </p:nvSpPr>
        <p:spPr>
          <a:xfrm>
            <a:off x="956945" y="5541844"/>
            <a:ext cx="4883785" cy="1283957"/>
          </a:xfrm>
          <a:prstGeom prst="rect">
            <a:avLst/>
          </a:prstGeom>
        </p:spPr>
        <p:txBody>
          <a:bodyPr wrap="square" lIns="91391" tIns="45696" rIns="91391" bIns="45696">
            <a:spAutoFit/>
          </a:bodyPr>
          <a:lstStyle/>
          <a:p>
            <a:pPr eaLnBrk="1" latinLnBrk="0" hangingPunct="1">
              <a:lnSpc>
                <a:spcPct val="150000"/>
              </a:lnSpc>
            </a:pPr>
            <a:r>
              <a:rPr lang="zh-CN" altLang="en-US" sz="2800" b="1">
                <a:solidFill>
                  <a:schemeClr val="accent6"/>
                </a:solidFill>
                <a:latin typeface="黑体" panose="02010609060101010101" pitchFamily="49" charset="-122"/>
                <a:ea typeface="黑体" panose="02010609060101010101" pitchFamily="49" charset="-122"/>
                <a:cs typeface="Segoe UI Semilight" panose="020b0402040204020203" pitchFamily="34" charset="0"/>
                <a:sym typeface="Arial" panose="020b0604020202020204" pitchFamily="34" charset="0"/>
              </a:rPr>
              <a:t>缺点：信息</a:t>
            </a:r>
            <a:r>
              <a:rPr lang="zh-CN" altLang="en-US" sz="2800" b="1" smtClean="0">
                <a:solidFill>
                  <a:schemeClr val="accent6"/>
                </a:solidFill>
                <a:latin typeface="黑体" panose="02010609060101010101" pitchFamily="49" charset="-122"/>
                <a:ea typeface="黑体" panose="02010609060101010101" pitchFamily="49" charset="-122"/>
                <a:cs typeface="Segoe UI Semilight" panose="020b0402040204020203" pitchFamily="34" charset="0"/>
                <a:sym typeface="Arial" panose="020b0604020202020204" pitchFamily="34" charset="0"/>
              </a:rPr>
              <a:t>稍纵即逝，不易</a:t>
            </a:r>
            <a:r>
              <a:rPr lang="zh-CN" altLang="en-US" sz="2800" b="1">
                <a:solidFill>
                  <a:schemeClr val="accent6"/>
                </a:solidFill>
                <a:latin typeface="黑体" panose="02010609060101010101" pitchFamily="49" charset="-122"/>
                <a:ea typeface="黑体" panose="02010609060101010101" pitchFamily="49" charset="-122"/>
                <a:cs typeface="Segoe UI Semilight" panose="020b0402040204020203" pitchFamily="34" charset="0"/>
                <a:sym typeface="Arial" panose="020b0604020202020204" pitchFamily="34" charset="0"/>
              </a:rPr>
              <a:t>存查。</a:t>
            </a:r>
          </a:p>
        </p:txBody>
      </p:sp>
      <p:sp>
        <p:nvSpPr>
          <p:cNvPr id="4" name="Text Placeholder 12"/>
          <p:cNvSpPr txBox="1"/>
          <p:nvPr/>
        </p:nvSpPr>
        <p:spPr>
          <a:xfrm>
            <a:off x="1003935" y="161290"/>
            <a:ext cx="4874260" cy="614680"/>
          </a:xfrm>
          <a:prstGeom prst="rect">
            <a:avLst/>
          </a:prstGeom>
        </p:spPr>
        <p:txBody>
          <a:bodyPr lIns="0" tIns="60958" rIns="0" bIns="60958" anchor="ctr">
            <a:noAutofit/>
          </a:bodyPr>
          <a:lstStyle>
            <a:lvl1pPr marL="0" indent="0" algn="ctr" defTabSz="914400" rtl="0" eaLnBrk="1" latinLnBrk="0" hangingPunct="1">
              <a:spcBef>
                <a:spcPct val="20000"/>
              </a:spcBef>
              <a:buFont typeface="Arial" panose="020b0604020202020204" pitchFamily="34" charset="0"/>
              <a:buNone/>
              <a:defRPr sz="800" b="0" kern="1200" baseline="0">
                <a:solidFill>
                  <a:schemeClr val="tx1"/>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anose="020b0604020202020204"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nSpc>
                <a:spcPct val="150000"/>
              </a:lnSpc>
              <a:spcBef>
                <a:spcPct val="0"/>
              </a:spcBef>
            </a:pPr>
            <a:r>
              <a:rPr lang="zh-CN" sz="4000" b="1">
                <a:solidFill>
                  <a:schemeClr val="tx1">
                    <a:lumMod val="75000"/>
                    <a:lumOff val="25000"/>
                  </a:schemeClr>
                </a:solidFill>
                <a:latin typeface="微软雅黑" panose="020b0503020204020204" charset="-122"/>
                <a:ea typeface="微软雅黑"/>
              </a:rPr>
              <a:t>四大媒介的传播特点</a:t>
            </a:r>
          </a:p>
        </p:txBody>
      </p:sp>
      <p:cxnSp>
        <p:nvCxnSpPr>
          <p:cNvPr id="5" name="直接连接符 4"/>
          <p:cNvCxnSpPr/>
          <p:nvPr/>
        </p:nvCxnSpPr>
        <p:spPr>
          <a:xfrm>
            <a:off x="956945" y="880110"/>
            <a:ext cx="4968240" cy="0"/>
          </a:xfrm>
          <a:prstGeom prst="line">
            <a:avLst/>
          </a:prstGeom>
          <a:ln w="28575">
            <a:solidFill>
              <a:srgbClr val="19AA39"/>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amond(in)">
                                      <p:cBhvr>
                                        <p:cTn id="7" dur="2000"/>
                                        <p:tgtEl>
                                          <p:spTgt spid="5"/>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circle(in)">
                                      <p:cBhvr>
                                        <p:cTn id="12" dur="2000"/>
                                        <p:tgtEl>
                                          <p:spTgt spid="4"/>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100"/>
                                        </p:tgtEl>
                                        <p:attrNameLst>
                                          <p:attrName>style.visibility</p:attrName>
                                        </p:attrNameLst>
                                      </p:cBhvr>
                                      <p:to>
                                        <p:strVal val="visible"/>
                                      </p:to>
                                    </p:set>
                                    <p:animEffect transition="in" filter="circle(in)">
                                      <p:cBhvr>
                                        <p:cTn id="17" dur="2000"/>
                                        <p:tgtEl>
                                          <p:spTgt spid="100"/>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0" presetClass="entr" presetSubtype="0" fill="hold" grpId="0" nodeType="clickEffect">
                                  <p:stCondLst>
                                    <p:cond delay="0"/>
                                  </p:stCondLst>
                                  <p:childTnLst>
                                    <p:set>
                                      <p:cBhvr>
                                        <p:cTn id="21" dur="1" fill="hold">
                                          <p:stCondLst>
                                            <p:cond delay="0"/>
                                          </p:stCondLst>
                                        </p:cTn>
                                        <p:tgtEl>
                                          <p:spTgt spid="52"/>
                                        </p:tgtEl>
                                        <p:attrNameLst>
                                          <p:attrName>style.visibility</p:attrName>
                                        </p:attrNameLst>
                                      </p:cBhvr>
                                      <p:to>
                                        <p:strVal val="visible"/>
                                      </p:to>
                                    </p:set>
                                    <p:animEffect transition="in" filter="wedge">
                                      <p:cBhvr>
                                        <p:cTn id="22" dur="2000"/>
                                        <p:tgtEl>
                                          <p:spTgt spid="52"/>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20" presetClass="entr" presetSubtype="0" fill="hold" grpId="0" nodeType="click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wedge">
                                      <p:cBhvr>
                                        <p:cTn id="27" dur="2000"/>
                                        <p:tgtEl>
                                          <p:spTgt spid="3"/>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20" presetClass="entr" presetSubtype="0" fill="hold" nodeType="clickEffect">
                                  <p:stCondLst>
                                    <p:cond delay="0"/>
                                  </p:stCondLst>
                                  <p:childTnLst>
                                    <p:set>
                                      <p:cBhvr>
                                        <p:cTn id="31" dur="1" fill="hold">
                                          <p:stCondLst>
                                            <p:cond delay="0"/>
                                          </p:stCondLst>
                                        </p:cTn>
                                        <p:tgtEl>
                                          <p:spTgt spid="2"/>
                                        </p:tgtEl>
                                        <p:attrNameLst>
                                          <p:attrName>style.visibility</p:attrName>
                                        </p:attrNameLst>
                                      </p:cBhvr>
                                      <p:to>
                                        <p:strVal val="visible"/>
                                      </p:to>
                                    </p:set>
                                    <p:animEffect transition="in" filter="wedge">
                                      <p:cBhvr>
                                        <p:cTn id="32"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100" grpId="0"/>
      <p:bldP spid="3" grpId="0"/>
      <p:bldP spid="4" grpId="0"/>
    </p:bldLs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43" name="Straight Connector 13"/>
          <p:cNvCxnSpPr/>
          <p:nvPr/>
        </p:nvCxnSpPr>
        <p:spPr>
          <a:xfrm flipH="1">
            <a:off x="5925185" y="1960245"/>
            <a:ext cx="71755" cy="5090023"/>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sp>
        <p:nvSpPr>
          <p:cNvPr id="52" name="Rectangle 21"/>
          <p:cNvSpPr/>
          <p:nvPr/>
        </p:nvSpPr>
        <p:spPr>
          <a:xfrm>
            <a:off x="956945" y="1821815"/>
            <a:ext cx="4883785" cy="1384946"/>
          </a:xfrm>
          <a:prstGeom prst="rect">
            <a:avLst/>
          </a:prstGeom>
        </p:spPr>
        <p:txBody>
          <a:bodyPr wrap="square" lIns="91391" tIns="45696" rIns="91391" bIns="45696">
            <a:spAutoFit/>
          </a:bodyPr>
          <a:lstStyle/>
          <a:p>
            <a:pPr eaLnBrk="1" latinLnBrk="0" hangingPunct="1">
              <a:lnSpc>
                <a:spcPct val="150000"/>
              </a:lnSpc>
            </a:pPr>
            <a:r>
              <a:rPr lang="zh-CN" altLang="en-US" sz="2800">
                <a:solidFill>
                  <a:srgbClr val="FF0000"/>
                </a:solidFill>
                <a:latin typeface="黑体" panose="02010609060101010101" pitchFamily="49" charset="-122"/>
                <a:ea typeface="黑体" panose="02010609060101010101" pitchFamily="49" charset="-122"/>
                <a:cs typeface="Segoe UI Semilight" panose="020b0402040204020203" pitchFamily="34" charset="0"/>
                <a:sym typeface="Arial" panose="020b0604020202020204" pitchFamily="34" charset="0"/>
              </a:rPr>
              <a:t>网络具有交互性、持久性、多元性及密集性等四大特点。</a:t>
            </a:r>
          </a:p>
        </p:txBody>
      </p:sp>
      <p:sp>
        <p:nvSpPr>
          <p:cNvPr id="100" name="文本框 99"/>
          <p:cNvSpPr txBox="1"/>
          <p:nvPr/>
        </p:nvSpPr>
        <p:spPr>
          <a:xfrm>
            <a:off x="993775" y="1115060"/>
            <a:ext cx="10200640" cy="706755"/>
          </a:xfrm>
          <a:prstGeom prst="rect">
            <a:avLst/>
          </a:prstGeom>
          <a:noFill/>
          <a:ln w="9525">
            <a:solidFill>
              <a:schemeClr val="tx1"/>
            </a:solidFill>
          </a:ln>
        </p:spPr>
        <p:txBody>
          <a:bodyPr wrap="square">
            <a:spAutoFit/>
          </a:bodyPr>
          <a:lstStyle/>
          <a:p>
            <a:pPr marL="0" indent="0" algn="ctr"/>
            <a:r>
              <a:rPr lang="zh-CN" sz="4000" b="1">
                <a:solidFill>
                  <a:schemeClr val="accent6">
                    <a:lumMod val="50000"/>
                  </a:schemeClr>
                </a:solidFill>
                <a:latin typeface="微软雅黑" panose="020b0503020204020204" charset="-122"/>
                <a:ea typeface="微软雅黑"/>
              </a:rPr>
              <a:t>因    特    网</a:t>
            </a:r>
          </a:p>
        </p:txBody>
      </p:sp>
      <p:sp>
        <p:nvSpPr>
          <p:cNvPr id="3" name="Rectangle 21"/>
          <p:cNvSpPr/>
          <p:nvPr/>
        </p:nvSpPr>
        <p:spPr>
          <a:xfrm>
            <a:off x="962493" y="3420756"/>
            <a:ext cx="5034447" cy="1384935"/>
          </a:xfrm>
          <a:prstGeom prst="rect">
            <a:avLst/>
          </a:prstGeom>
        </p:spPr>
        <p:txBody>
          <a:bodyPr wrap="square" lIns="91391" tIns="45696" rIns="91391" bIns="45696">
            <a:spAutoFit/>
          </a:bodyPr>
          <a:lstStyle/>
          <a:p>
            <a:pPr eaLnBrk="1" latinLnBrk="0" hangingPunct="1">
              <a:lnSpc>
                <a:spcPct val="150000"/>
              </a:lnSpc>
            </a:pPr>
            <a:r>
              <a:rPr lang="zh-CN" altLang="en-US" sz="2800">
                <a:solidFill>
                  <a:srgbClr val="0070C0"/>
                </a:solidFill>
                <a:latin typeface="黑体" panose="02010609060101010101" pitchFamily="49" charset="-122"/>
                <a:ea typeface="黑体" panose="02010609060101010101" pitchFamily="49" charset="-122"/>
                <a:cs typeface="Segoe UI Semilight" panose="020b0402040204020203" pitchFamily="34" charset="0"/>
                <a:sym typeface="Arial" panose="020b0604020202020204" pitchFamily="34" charset="0"/>
              </a:rPr>
              <a:t>网友的交互</a:t>
            </a:r>
            <a:r>
              <a:rPr lang="zh-CN" altLang="en-US" sz="2800" smtClean="0">
                <a:solidFill>
                  <a:srgbClr val="0070C0"/>
                </a:solidFill>
                <a:latin typeface="黑体" panose="02010609060101010101" pitchFamily="49" charset="-122"/>
                <a:ea typeface="黑体" panose="02010609060101010101" pitchFamily="49" charset="-122"/>
                <a:cs typeface="Segoe UI Semilight" panose="020b0402040204020203" pitchFamily="34" charset="0"/>
                <a:sym typeface="Arial" panose="020b0604020202020204" pitchFamily="34" charset="0"/>
              </a:rPr>
              <a:t>性：比如</a:t>
            </a:r>
            <a:r>
              <a:rPr lang="zh-CN" altLang="en-US" sz="2800">
                <a:solidFill>
                  <a:srgbClr val="0070C0"/>
                </a:solidFill>
                <a:latin typeface="黑体" panose="02010609060101010101" pitchFamily="49" charset="-122"/>
                <a:ea typeface="黑体" panose="02010609060101010101" pitchFamily="49" charset="-122"/>
                <a:cs typeface="Segoe UI Semilight" panose="020b0402040204020203" pitchFamily="34" charset="0"/>
                <a:sym typeface="Arial" panose="020b0604020202020204" pitchFamily="34" charset="0"/>
              </a:rPr>
              <a:t>在网上参与</a:t>
            </a:r>
            <a:r>
              <a:rPr lang="zh-CN" altLang="en-US" sz="2800" smtClean="0">
                <a:solidFill>
                  <a:srgbClr val="0070C0"/>
                </a:solidFill>
                <a:latin typeface="黑体" panose="02010609060101010101" pitchFamily="49" charset="-122"/>
                <a:ea typeface="黑体" panose="02010609060101010101" pitchFamily="49" charset="-122"/>
                <a:cs typeface="Segoe UI Semilight" panose="020b0402040204020203" pitchFamily="34" charset="0"/>
                <a:sym typeface="Arial" panose="020b0604020202020204" pitchFamily="34" charset="0"/>
              </a:rPr>
              <a:t>活动，发奖</a:t>
            </a:r>
            <a:r>
              <a:rPr lang="zh-CN" altLang="en-US" sz="2800">
                <a:solidFill>
                  <a:srgbClr val="0070C0"/>
                </a:solidFill>
                <a:latin typeface="黑体" panose="02010609060101010101" pitchFamily="49" charset="-122"/>
                <a:ea typeface="黑体" panose="02010609060101010101" pitchFamily="49" charset="-122"/>
                <a:cs typeface="Segoe UI Semilight" panose="020b0402040204020203" pitchFamily="34" charset="0"/>
                <a:sym typeface="Arial" panose="020b0604020202020204" pitchFamily="34" charset="0"/>
              </a:rPr>
              <a:t>，</a:t>
            </a:r>
            <a:r>
              <a:rPr lang="zh-CN" altLang="en-US" sz="2800" smtClean="0">
                <a:solidFill>
                  <a:srgbClr val="0070C0"/>
                </a:solidFill>
                <a:latin typeface="黑体" panose="02010609060101010101" pitchFamily="49" charset="-122"/>
                <a:ea typeface="黑体" panose="02010609060101010101" pitchFamily="49" charset="-122"/>
                <a:cs typeface="Segoe UI Semilight" panose="020b0402040204020203" pitchFamily="34" charset="0"/>
                <a:sym typeface="Arial" panose="020b0604020202020204" pitchFamily="34" charset="0"/>
              </a:rPr>
              <a:t>征集发言等</a:t>
            </a:r>
            <a:r>
              <a:rPr lang="zh-CN" altLang="en-US" sz="2800">
                <a:solidFill>
                  <a:srgbClr val="0070C0"/>
                </a:solidFill>
                <a:latin typeface="黑体" panose="02010609060101010101" pitchFamily="49" charset="-122"/>
                <a:ea typeface="黑体" panose="02010609060101010101" pitchFamily="49" charset="-122"/>
                <a:cs typeface="Segoe UI Semilight" panose="020b0402040204020203" pitchFamily="34" charset="0"/>
                <a:sym typeface="Arial" panose="020b0604020202020204" pitchFamily="34" charset="0"/>
              </a:rPr>
              <a:t>。</a:t>
            </a:r>
          </a:p>
        </p:txBody>
      </p:sp>
      <p:sp>
        <p:nvSpPr>
          <p:cNvPr id="4" name="Rectangle 21"/>
          <p:cNvSpPr/>
          <p:nvPr/>
        </p:nvSpPr>
        <p:spPr>
          <a:xfrm>
            <a:off x="993775" y="5019686"/>
            <a:ext cx="4883785" cy="2030730"/>
          </a:xfrm>
          <a:prstGeom prst="rect">
            <a:avLst/>
          </a:prstGeom>
        </p:spPr>
        <p:txBody>
          <a:bodyPr wrap="square" lIns="91391" tIns="45696" rIns="91391" bIns="45696">
            <a:spAutoFit/>
          </a:bodyPr>
          <a:lstStyle/>
          <a:p>
            <a:pPr eaLnBrk="1" latinLnBrk="0" hangingPunct="1">
              <a:lnSpc>
                <a:spcPct val="150000"/>
              </a:lnSpc>
            </a:pPr>
            <a:r>
              <a:rPr lang="zh-CN" altLang="en-US" sz="2800" smtClean="0">
                <a:solidFill>
                  <a:srgbClr val="0070C0"/>
                </a:solidFill>
                <a:latin typeface="黑体" panose="02010609060101010101" pitchFamily="49" charset="-122"/>
                <a:ea typeface="黑体" panose="02010609060101010101" pitchFamily="49" charset="-122"/>
                <a:cs typeface="Segoe UI Semilight" panose="020b0402040204020203" pitchFamily="34" charset="0"/>
                <a:sym typeface="Arial" panose="020b0604020202020204" pitchFamily="34" charset="0"/>
              </a:rPr>
              <a:t>持久性：网友</a:t>
            </a:r>
            <a:r>
              <a:rPr lang="zh-CN" altLang="en-US" sz="2800">
                <a:solidFill>
                  <a:srgbClr val="0070C0"/>
                </a:solidFill>
                <a:latin typeface="黑体" panose="02010609060101010101" pitchFamily="49" charset="-122"/>
                <a:ea typeface="黑体" panose="02010609060101010101" pitchFamily="49" charset="-122"/>
                <a:cs typeface="Segoe UI Semilight" panose="020b0402040204020203" pitchFamily="34" charset="0"/>
                <a:sym typeface="Arial" panose="020b0604020202020204" pitchFamily="34" charset="0"/>
              </a:rPr>
              <a:t>对网络有</a:t>
            </a:r>
            <a:r>
              <a:rPr lang="zh-CN" altLang="en-US" sz="2800" smtClean="0">
                <a:solidFill>
                  <a:srgbClr val="0070C0"/>
                </a:solidFill>
                <a:latin typeface="黑体" panose="02010609060101010101" pitchFamily="49" charset="-122"/>
                <a:ea typeface="黑体" panose="02010609060101010101" pitchFamily="49" charset="-122"/>
                <a:cs typeface="Segoe UI Semilight" panose="020b0402040204020203" pitchFamily="34" charset="0"/>
                <a:sym typeface="Arial" panose="020b0604020202020204" pitchFamily="34" charset="0"/>
              </a:rPr>
              <a:t>惯性，任何</a:t>
            </a:r>
            <a:r>
              <a:rPr lang="zh-CN" altLang="en-US" sz="2800">
                <a:solidFill>
                  <a:srgbClr val="0070C0"/>
                </a:solidFill>
                <a:latin typeface="黑体" panose="02010609060101010101" pitchFamily="49" charset="-122"/>
                <a:ea typeface="黑体" panose="02010609060101010101" pitchFamily="49" charset="-122"/>
                <a:cs typeface="Segoe UI Semilight" panose="020b0402040204020203" pitchFamily="34" charset="0"/>
                <a:sym typeface="Arial" panose="020b0604020202020204" pitchFamily="34" charset="0"/>
              </a:rPr>
              <a:t>一个好的内容都可能吸引一帮人跟着走。</a:t>
            </a:r>
          </a:p>
        </p:txBody>
      </p:sp>
      <p:sp>
        <p:nvSpPr>
          <p:cNvPr id="5" name="Rectangle 21"/>
          <p:cNvSpPr/>
          <p:nvPr/>
        </p:nvSpPr>
        <p:spPr>
          <a:xfrm>
            <a:off x="6153150" y="1821815"/>
            <a:ext cx="5388792" cy="3323938"/>
          </a:xfrm>
          <a:prstGeom prst="rect">
            <a:avLst/>
          </a:prstGeom>
        </p:spPr>
        <p:txBody>
          <a:bodyPr wrap="square" lIns="91391" tIns="45696" rIns="91391" bIns="45696">
            <a:spAutoFit/>
          </a:bodyPr>
          <a:lstStyle/>
          <a:p>
            <a:pPr eaLnBrk="1" latinLnBrk="0" hangingPunct="1">
              <a:lnSpc>
                <a:spcPct val="150000"/>
              </a:lnSpc>
            </a:pPr>
            <a:r>
              <a:rPr lang="zh-CN" altLang="en-US" sz="2800">
                <a:solidFill>
                  <a:srgbClr val="0070C0"/>
                </a:solidFill>
                <a:latin typeface="黑体" panose="02010609060101010101" pitchFamily="49" charset="-122"/>
                <a:ea typeface="黑体" panose="02010609060101010101" pitchFamily="49" charset="-122"/>
                <a:cs typeface="Segoe UI Semilight" panose="020b0402040204020203" pitchFamily="34" charset="0"/>
                <a:sym typeface="Arial" panose="020b0604020202020204" pitchFamily="34" charset="0"/>
              </a:rPr>
              <a:t>形式的</a:t>
            </a:r>
            <a:r>
              <a:rPr lang="zh-CN" altLang="en-US" sz="2800" smtClean="0">
                <a:solidFill>
                  <a:srgbClr val="0070C0"/>
                </a:solidFill>
                <a:latin typeface="黑体" panose="02010609060101010101" pitchFamily="49" charset="-122"/>
                <a:ea typeface="黑体" panose="02010609060101010101" pitchFamily="49" charset="-122"/>
                <a:cs typeface="Segoe UI Semilight" panose="020b0402040204020203" pitchFamily="34" charset="0"/>
                <a:sym typeface="Arial" panose="020b0604020202020204" pitchFamily="34" charset="0"/>
              </a:rPr>
              <a:t>多元化：网络</a:t>
            </a:r>
            <a:r>
              <a:rPr lang="zh-CN" altLang="en-US" sz="2800">
                <a:solidFill>
                  <a:srgbClr val="0070C0"/>
                </a:solidFill>
                <a:latin typeface="黑体" panose="02010609060101010101" pitchFamily="49" charset="-122"/>
                <a:ea typeface="黑体" panose="02010609060101010101" pitchFamily="49" charset="-122"/>
                <a:cs typeface="Segoe UI Semilight" panose="020b0402040204020203" pitchFamily="34" charset="0"/>
                <a:sym typeface="Arial" panose="020b0604020202020204" pitchFamily="34" charset="0"/>
              </a:rPr>
              <a:t>在尺寸之内可以用动画、flash、用游戏</a:t>
            </a:r>
            <a:r>
              <a:rPr lang="zh-CN" altLang="en-US" sz="2800" smtClean="0">
                <a:solidFill>
                  <a:srgbClr val="0070C0"/>
                </a:solidFill>
                <a:latin typeface="黑体" panose="02010609060101010101" pitchFamily="49" charset="-122"/>
                <a:ea typeface="黑体" panose="02010609060101010101" pitchFamily="49" charset="-122"/>
                <a:cs typeface="Segoe UI Semilight" panose="020b0402040204020203" pitchFamily="34" charset="0"/>
                <a:sym typeface="Arial" panose="020b0604020202020204" pitchFamily="34" charset="0"/>
              </a:rPr>
              <a:t>方式，在</a:t>
            </a:r>
            <a:r>
              <a:rPr lang="zh-CN" altLang="en-US" sz="2800">
                <a:solidFill>
                  <a:srgbClr val="0070C0"/>
                </a:solidFill>
                <a:latin typeface="黑体" panose="02010609060101010101" pitchFamily="49" charset="-122"/>
                <a:ea typeface="黑体" panose="02010609060101010101" pitchFamily="49" charset="-122"/>
                <a:cs typeface="Segoe UI Semilight" panose="020b0402040204020203" pitchFamily="34" charset="0"/>
                <a:sym typeface="Arial" panose="020b0604020202020204" pitchFamily="34" charset="0"/>
              </a:rPr>
              <a:t>形式上可以在线收听、收看、试玩、调查</a:t>
            </a:r>
            <a:r>
              <a:rPr lang="zh-CN" altLang="en-US" sz="2800" smtClean="0">
                <a:solidFill>
                  <a:srgbClr val="0070C0"/>
                </a:solidFill>
                <a:latin typeface="黑体" panose="02010609060101010101" pitchFamily="49" charset="-122"/>
                <a:ea typeface="黑体" panose="02010609060101010101" pitchFamily="49" charset="-122"/>
                <a:cs typeface="Segoe UI Semilight" panose="020b0402040204020203" pitchFamily="34" charset="0"/>
                <a:sym typeface="Arial" panose="020b0604020202020204" pitchFamily="34" charset="0"/>
              </a:rPr>
              <a:t>等等，可以</a:t>
            </a:r>
            <a:r>
              <a:rPr lang="zh-CN" altLang="en-US" sz="2800">
                <a:solidFill>
                  <a:srgbClr val="0070C0"/>
                </a:solidFill>
                <a:latin typeface="黑体" panose="02010609060101010101" pitchFamily="49" charset="-122"/>
                <a:ea typeface="黑体" panose="02010609060101010101" pitchFamily="49" charset="-122"/>
                <a:cs typeface="Segoe UI Semilight" panose="020b0402040204020203" pitchFamily="34" charset="0"/>
                <a:sym typeface="Arial" panose="020b0604020202020204" pitchFamily="34" charset="0"/>
              </a:rPr>
              <a:t>集各种传统媒体的精华。</a:t>
            </a:r>
          </a:p>
        </p:txBody>
      </p:sp>
      <p:sp>
        <p:nvSpPr>
          <p:cNvPr id="6" name="Rectangle 21"/>
          <p:cNvSpPr/>
          <p:nvPr/>
        </p:nvSpPr>
        <p:spPr>
          <a:xfrm>
            <a:off x="6153150" y="5145753"/>
            <a:ext cx="5532809" cy="2031277"/>
          </a:xfrm>
          <a:prstGeom prst="rect">
            <a:avLst/>
          </a:prstGeom>
        </p:spPr>
        <p:txBody>
          <a:bodyPr wrap="square" lIns="91391" tIns="45696" rIns="91391" bIns="45696">
            <a:spAutoFit/>
          </a:bodyPr>
          <a:lstStyle/>
          <a:p>
            <a:pPr eaLnBrk="1" latinLnBrk="0" hangingPunct="1">
              <a:lnSpc>
                <a:spcPct val="150000"/>
              </a:lnSpc>
            </a:pPr>
            <a:r>
              <a:rPr lang="zh-CN" altLang="en-US" sz="2800">
                <a:solidFill>
                  <a:srgbClr val="0070C0"/>
                </a:solidFill>
                <a:latin typeface="黑体" panose="02010609060101010101" pitchFamily="49" charset="-122"/>
                <a:ea typeface="黑体" panose="02010609060101010101" pitchFamily="49" charset="-122"/>
                <a:cs typeface="Segoe UI Semilight" panose="020b0402040204020203" pitchFamily="34" charset="0"/>
                <a:sym typeface="Arial" panose="020b0604020202020204" pitchFamily="34" charset="0"/>
              </a:rPr>
              <a:t>信息密集</a:t>
            </a:r>
            <a:r>
              <a:rPr lang="zh-CN" altLang="en-US" sz="2800" smtClean="0">
                <a:solidFill>
                  <a:srgbClr val="0070C0"/>
                </a:solidFill>
                <a:latin typeface="黑体" panose="02010609060101010101" pitchFamily="49" charset="-122"/>
                <a:ea typeface="黑体" panose="02010609060101010101" pitchFamily="49" charset="-122"/>
                <a:cs typeface="Segoe UI Semilight" panose="020b0402040204020203" pitchFamily="34" charset="0"/>
                <a:sym typeface="Arial" panose="020b0604020202020204" pitchFamily="34" charset="0"/>
              </a:rPr>
              <a:t>性：这</a:t>
            </a:r>
            <a:r>
              <a:rPr lang="zh-CN" altLang="en-US" sz="2800">
                <a:solidFill>
                  <a:srgbClr val="0070C0"/>
                </a:solidFill>
                <a:latin typeface="黑体" panose="02010609060101010101" pitchFamily="49" charset="-122"/>
                <a:ea typeface="黑体" panose="02010609060101010101" pitchFamily="49" charset="-122"/>
                <a:cs typeface="Segoe UI Semilight" panose="020b0402040204020203" pitchFamily="34" charset="0"/>
                <a:sym typeface="Arial" panose="020b0604020202020204" pitchFamily="34" charset="0"/>
              </a:rPr>
              <a:t>是网络最早被大众认可的作用和</a:t>
            </a:r>
            <a:r>
              <a:rPr lang="zh-CN" altLang="en-US" sz="2800" smtClean="0">
                <a:solidFill>
                  <a:srgbClr val="0070C0"/>
                </a:solidFill>
                <a:latin typeface="黑体" panose="02010609060101010101" pitchFamily="49" charset="-122"/>
                <a:ea typeface="黑体" panose="02010609060101010101" pitchFamily="49" charset="-122"/>
                <a:cs typeface="Segoe UI Semilight" panose="020b0402040204020203" pitchFamily="34" charset="0"/>
                <a:sym typeface="Arial" panose="020b0604020202020204" pitchFamily="34" charset="0"/>
              </a:rPr>
              <a:t>意义，以</a:t>
            </a:r>
            <a:r>
              <a:rPr lang="zh-CN" altLang="en-US" sz="2800">
                <a:solidFill>
                  <a:srgbClr val="0070C0"/>
                </a:solidFill>
                <a:latin typeface="黑体" panose="02010609060101010101" pitchFamily="49" charset="-122"/>
                <a:ea typeface="黑体" panose="02010609060101010101" pitchFamily="49" charset="-122"/>
                <a:cs typeface="Segoe UI Semilight" panose="020b0402040204020203" pitchFamily="34" charset="0"/>
                <a:sym typeface="Arial" panose="020b0604020202020204" pitchFamily="34" charset="0"/>
              </a:rPr>
              <a:t>提供及时全面的信息获得最大的网友群。</a:t>
            </a:r>
          </a:p>
        </p:txBody>
      </p:sp>
      <p:sp>
        <p:nvSpPr>
          <p:cNvPr id="2" name="Text Placeholder 12"/>
          <p:cNvSpPr txBox="1"/>
          <p:nvPr/>
        </p:nvSpPr>
        <p:spPr>
          <a:xfrm>
            <a:off x="1003935" y="161290"/>
            <a:ext cx="4874260" cy="614680"/>
          </a:xfrm>
          <a:prstGeom prst="rect">
            <a:avLst/>
          </a:prstGeom>
        </p:spPr>
        <p:txBody>
          <a:bodyPr lIns="0" tIns="60958" rIns="0" bIns="60958" anchor="ctr">
            <a:noAutofit/>
          </a:bodyPr>
          <a:lstStyle>
            <a:lvl1pPr marL="0" indent="0" algn="ctr" defTabSz="914400" rtl="0" eaLnBrk="1" latinLnBrk="0" hangingPunct="1">
              <a:spcBef>
                <a:spcPct val="20000"/>
              </a:spcBef>
              <a:buFont typeface="Arial" panose="020b0604020202020204" pitchFamily="34" charset="0"/>
              <a:buNone/>
              <a:defRPr sz="800" b="0" kern="1200" baseline="0">
                <a:solidFill>
                  <a:schemeClr val="tx1"/>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anose="020b0604020202020204"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nSpc>
                <a:spcPct val="150000"/>
              </a:lnSpc>
              <a:spcBef>
                <a:spcPct val="0"/>
              </a:spcBef>
            </a:pPr>
            <a:r>
              <a:rPr lang="zh-CN" sz="4000" b="1">
                <a:solidFill>
                  <a:schemeClr val="tx1">
                    <a:lumMod val="75000"/>
                    <a:lumOff val="25000"/>
                  </a:schemeClr>
                </a:solidFill>
                <a:latin typeface="微软雅黑" panose="020b0503020204020204" charset="-122"/>
                <a:ea typeface="微软雅黑"/>
              </a:rPr>
              <a:t>四大媒介的传播特点</a:t>
            </a:r>
          </a:p>
        </p:txBody>
      </p:sp>
      <p:cxnSp>
        <p:nvCxnSpPr>
          <p:cNvPr id="9" name="直接连接符 8"/>
          <p:cNvCxnSpPr/>
          <p:nvPr/>
        </p:nvCxnSpPr>
        <p:spPr>
          <a:xfrm>
            <a:off x="956945" y="880110"/>
            <a:ext cx="4968240" cy="0"/>
          </a:xfrm>
          <a:prstGeom prst="line">
            <a:avLst/>
          </a:prstGeom>
          <a:ln w="28575">
            <a:solidFill>
              <a:srgbClr val="19AA39"/>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diamond(in)">
                                      <p:cBhvr>
                                        <p:cTn id="7" dur="2000"/>
                                        <p:tgtEl>
                                          <p:spTgt spid="9"/>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circle(in)">
                                      <p:cBhvr>
                                        <p:cTn id="12" dur="2000"/>
                                        <p:tgtEl>
                                          <p:spTgt spid="2"/>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0" presetClass="entr" presetSubtype="0" fill="hold" grpId="0" nodeType="clickEffect">
                                  <p:stCondLst>
                                    <p:cond delay="0"/>
                                  </p:stCondLst>
                                  <p:childTnLst>
                                    <p:set>
                                      <p:cBhvr>
                                        <p:cTn id="16" dur="1" fill="hold">
                                          <p:stCondLst>
                                            <p:cond delay="0"/>
                                          </p:stCondLst>
                                        </p:cTn>
                                        <p:tgtEl>
                                          <p:spTgt spid="100"/>
                                        </p:tgtEl>
                                        <p:attrNameLst>
                                          <p:attrName>style.visibility</p:attrName>
                                        </p:attrNameLst>
                                      </p:cBhvr>
                                      <p:to>
                                        <p:strVal val="visible"/>
                                      </p:to>
                                    </p:set>
                                    <p:animEffect transition="in" filter="wedge">
                                      <p:cBhvr>
                                        <p:cTn id="17" dur="2000"/>
                                        <p:tgtEl>
                                          <p:spTgt spid="100"/>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8" presetClass="entr" presetSubtype="16" fill="hold" nodeType="clickEffect">
                                  <p:stCondLst>
                                    <p:cond delay="0"/>
                                  </p:stCondLst>
                                  <p:childTnLst>
                                    <p:set>
                                      <p:cBhvr>
                                        <p:cTn id="21" dur="1" fill="hold">
                                          <p:stCondLst>
                                            <p:cond delay="0"/>
                                          </p:stCondLst>
                                        </p:cTn>
                                        <p:tgtEl>
                                          <p:spTgt spid="43"/>
                                        </p:tgtEl>
                                        <p:attrNameLst>
                                          <p:attrName>style.visibility</p:attrName>
                                        </p:attrNameLst>
                                      </p:cBhvr>
                                      <p:to>
                                        <p:strVal val="visible"/>
                                      </p:to>
                                    </p:set>
                                    <p:animEffect transition="in" filter="diamond(in)">
                                      <p:cBhvr>
                                        <p:cTn id="22" dur="2000"/>
                                        <p:tgtEl>
                                          <p:spTgt spid="43"/>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20" presetClass="entr" presetSubtype="0" fill="hold" grpId="0" nodeType="clickEffect">
                                  <p:stCondLst>
                                    <p:cond delay="0"/>
                                  </p:stCondLst>
                                  <p:childTnLst>
                                    <p:set>
                                      <p:cBhvr>
                                        <p:cTn id="26" dur="1" fill="hold">
                                          <p:stCondLst>
                                            <p:cond delay="0"/>
                                          </p:stCondLst>
                                        </p:cTn>
                                        <p:tgtEl>
                                          <p:spTgt spid="52"/>
                                        </p:tgtEl>
                                        <p:attrNameLst>
                                          <p:attrName>style.visibility</p:attrName>
                                        </p:attrNameLst>
                                      </p:cBhvr>
                                      <p:to>
                                        <p:strVal val="visible"/>
                                      </p:to>
                                    </p:set>
                                    <p:animEffect transition="in" filter="wedge">
                                      <p:cBhvr>
                                        <p:cTn id="27" dur="2000"/>
                                        <p:tgtEl>
                                          <p:spTgt spid="52"/>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20" presetClass="entr" presetSubtype="0" fill="hold" grpId="0" nodeType="clickEffect">
                                  <p:stCondLst>
                                    <p:cond delay="0"/>
                                  </p:stCondLst>
                                  <p:childTnLst>
                                    <p:set>
                                      <p:cBhvr>
                                        <p:cTn id="31" dur="1" fill="hold">
                                          <p:stCondLst>
                                            <p:cond delay="0"/>
                                          </p:stCondLst>
                                        </p:cTn>
                                        <p:tgtEl>
                                          <p:spTgt spid="3"/>
                                        </p:tgtEl>
                                        <p:attrNameLst>
                                          <p:attrName>style.visibility</p:attrName>
                                        </p:attrNameLst>
                                      </p:cBhvr>
                                      <p:to>
                                        <p:strVal val="visible"/>
                                      </p:to>
                                    </p:set>
                                    <p:animEffect transition="in" filter="wedge">
                                      <p:cBhvr>
                                        <p:cTn id="32" dur="2000"/>
                                        <p:tgtEl>
                                          <p:spTgt spid="3"/>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20" presetClass="entr" presetSubtype="0" fill="hold" grpId="0" nodeType="clickEffect">
                                  <p:stCondLst>
                                    <p:cond delay="0"/>
                                  </p:stCondLst>
                                  <p:childTnLst>
                                    <p:set>
                                      <p:cBhvr>
                                        <p:cTn id="36" dur="1" fill="hold">
                                          <p:stCondLst>
                                            <p:cond delay="0"/>
                                          </p:stCondLst>
                                        </p:cTn>
                                        <p:tgtEl>
                                          <p:spTgt spid="4"/>
                                        </p:tgtEl>
                                        <p:attrNameLst>
                                          <p:attrName>style.visibility</p:attrName>
                                        </p:attrNameLst>
                                      </p:cBhvr>
                                      <p:to>
                                        <p:strVal val="visible"/>
                                      </p:to>
                                    </p:set>
                                    <p:animEffect transition="in" filter="wedge">
                                      <p:cBhvr>
                                        <p:cTn id="37" dur="2000"/>
                                        <p:tgtEl>
                                          <p:spTgt spid="4"/>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20" presetClass="entr" presetSubtype="0" fill="hold" grpId="0" nodeType="clickEffect">
                                  <p:stCondLst>
                                    <p:cond delay="0"/>
                                  </p:stCondLst>
                                  <p:childTnLst>
                                    <p:set>
                                      <p:cBhvr>
                                        <p:cTn id="41" dur="1" fill="hold">
                                          <p:stCondLst>
                                            <p:cond delay="0"/>
                                          </p:stCondLst>
                                        </p:cTn>
                                        <p:tgtEl>
                                          <p:spTgt spid="5"/>
                                        </p:tgtEl>
                                        <p:attrNameLst>
                                          <p:attrName>style.visibility</p:attrName>
                                        </p:attrNameLst>
                                      </p:cBhvr>
                                      <p:to>
                                        <p:strVal val="visible"/>
                                      </p:to>
                                    </p:set>
                                    <p:animEffect transition="in" filter="wedge">
                                      <p:cBhvr>
                                        <p:cTn id="42" dur="2000"/>
                                        <p:tgtEl>
                                          <p:spTgt spid="5"/>
                                        </p:tgtEl>
                                      </p:cBhvr>
                                    </p:animEffect>
                                  </p:childTnLst>
                                </p:cTn>
                              </p:par>
                            </p:childTnLst>
                          </p:cTn>
                        </p:par>
                      </p:childTnLst>
                    </p:cTn>
                  </p:par>
                  <p:par>
                    <p:cTn id="43" fill="hold" nodeType="clickPar">
                      <p:stCondLst>
                        <p:cond delay="indefinite"/>
                      </p:stCondLst>
                      <p:childTnLst>
                        <p:par>
                          <p:cTn id="44" fill="hold" nodeType="afterGroup">
                            <p:stCondLst>
                              <p:cond delay="0"/>
                            </p:stCondLst>
                            <p:childTnLst>
                              <p:par>
                                <p:cTn id="45" presetID="20" presetClass="entr" presetSubtype="0" fill="hold" grpId="0" nodeType="clickEffect">
                                  <p:stCondLst>
                                    <p:cond delay="0"/>
                                  </p:stCondLst>
                                  <p:childTnLst>
                                    <p:set>
                                      <p:cBhvr>
                                        <p:cTn id="46" dur="1" fill="hold">
                                          <p:stCondLst>
                                            <p:cond delay="0"/>
                                          </p:stCondLst>
                                        </p:cTn>
                                        <p:tgtEl>
                                          <p:spTgt spid="6"/>
                                        </p:tgtEl>
                                        <p:attrNameLst>
                                          <p:attrName>style.visibility</p:attrName>
                                        </p:attrNameLst>
                                      </p:cBhvr>
                                      <p:to>
                                        <p:strVal val="visible"/>
                                      </p:to>
                                    </p:set>
                                    <p:animEffect transition="in" filter="wedge">
                                      <p:cBhvr>
                                        <p:cTn id="4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100" grpId="0"/>
      <p:bldP spid="3" grpId="0"/>
      <p:bldP spid="4" grpId="0"/>
      <p:bldP spid="5" grpId="0"/>
      <p:bldP spid="6" grpId="0"/>
      <p:bldP spid="2" grpId="0"/>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2" name="直接连接符 1"/>
          <p:cNvCxnSpPr/>
          <p:nvPr/>
        </p:nvCxnSpPr>
        <p:spPr>
          <a:xfrm flipV="1">
            <a:off x="724218" y="880110"/>
            <a:ext cx="4137660" cy="7620"/>
          </a:xfrm>
          <a:prstGeom prst="line">
            <a:avLst/>
          </a:prstGeom>
          <a:ln w="28575">
            <a:solidFill>
              <a:srgbClr val="19AA39"/>
            </a:solidFill>
          </a:ln>
        </p:spPr>
        <p:style>
          <a:lnRef idx="1">
            <a:schemeClr val="accent1"/>
          </a:lnRef>
          <a:fillRef idx="0">
            <a:schemeClr val="accent1"/>
          </a:fillRef>
          <a:effectRef idx="0">
            <a:schemeClr val="accent1"/>
          </a:effectRef>
          <a:fontRef idx="minor">
            <a:schemeClr val="tx1"/>
          </a:fontRef>
        </p:style>
      </p:cxnSp>
      <p:sp>
        <p:nvSpPr>
          <p:cNvPr id="6" name="Text Placeholder 12"/>
          <p:cNvSpPr txBox="1"/>
          <p:nvPr/>
        </p:nvSpPr>
        <p:spPr>
          <a:xfrm>
            <a:off x="786130" y="99060"/>
            <a:ext cx="4013835" cy="666115"/>
          </a:xfrm>
          <a:prstGeom prst="rect">
            <a:avLst/>
          </a:prstGeom>
        </p:spPr>
        <p:txBody>
          <a:bodyPr lIns="0" tIns="60958" rIns="0" bIns="60958" anchor="ctr">
            <a:noAutofit/>
          </a:bodyPr>
          <a:lstStyle>
            <a:lvl1pPr marL="0" indent="0" algn="ctr" defTabSz="914400" rtl="0" eaLnBrk="1" latinLnBrk="0" hangingPunct="1">
              <a:spcBef>
                <a:spcPct val="20000"/>
              </a:spcBef>
              <a:buFont typeface="Arial" panose="020b0604020202020204" pitchFamily="34" charset="0"/>
              <a:buNone/>
              <a:defRPr sz="800" b="0" kern="1200" baseline="0">
                <a:solidFill>
                  <a:schemeClr val="tx1"/>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anose="020b0604020202020204"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en-US" sz="4800" b="1" smtClean="0">
                <a:solidFill>
                  <a:schemeClr val="tx1">
                    <a:lumMod val="75000"/>
                    <a:lumOff val="25000"/>
                  </a:schemeClr>
                </a:solidFill>
                <a:latin typeface="微软雅黑" panose="020b0503020204020204" charset="-122"/>
                <a:ea typeface="微软雅黑"/>
              </a:rPr>
              <a:t>激趣导入</a:t>
            </a:r>
            <a:endParaRPr lang="zh-CN" sz="4800" b="1">
              <a:solidFill>
                <a:schemeClr val="tx1">
                  <a:lumMod val="75000"/>
                  <a:lumOff val="25000"/>
                </a:schemeClr>
              </a:solidFill>
              <a:latin typeface="微软雅黑" panose="020b0503020204020204" charset="-122"/>
              <a:ea typeface="微软雅黑"/>
            </a:endParaRPr>
          </a:p>
        </p:txBody>
      </p:sp>
      <p:sp>
        <p:nvSpPr>
          <p:cNvPr id="11" name="TextBox 39"/>
          <p:cNvSpPr txBox="1"/>
          <p:nvPr/>
        </p:nvSpPr>
        <p:spPr>
          <a:xfrm>
            <a:off x="633552" y="1254155"/>
            <a:ext cx="11174095" cy="3046940"/>
          </a:xfrm>
          <a:prstGeom prst="rect">
            <a:avLst/>
          </a:prstGeom>
        </p:spPr>
        <p:txBody>
          <a:bodyPr wrap="square" lIns="91391" tIns="45696" rIns="91391" bIns="45696">
            <a:spAutoFit/>
          </a:bodyPr>
          <a:lstStyle>
            <a:defPPr>
              <a:defRPr lang="zh-CN"/>
            </a:defPPr>
            <a:lvl1pPr>
              <a:lnSpc>
                <a:spcPct val="150000"/>
              </a:lnSpc>
              <a:defRPr sz="1400">
                <a:solidFill>
                  <a:schemeClr val="tx1">
                    <a:lumMod val="50000"/>
                    <a:lumOff val="50000"/>
                  </a:schemeClr>
                </a:solidFill>
                <a:latin typeface="微软雅黑" panose="020b0503020204020204" charset="-122"/>
                <a:ea typeface="微软雅黑"/>
                <a:cs typeface="Segoe UI Semilight" panose="020b0402040204020203" pitchFamily="34" charset="0"/>
              </a:defRPr>
            </a:lvl1pPr>
          </a:lstStyle>
          <a:p>
            <a:endParaRPr lang="en-US" altLang="zh-CN" sz="3200" b="1" smtClean="0">
              <a:solidFill>
                <a:schemeClr val="tx1"/>
              </a:solidFill>
              <a:latin typeface="黑体" panose="02010609060101010101" pitchFamily="49" charset="-122"/>
              <a:ea typeface="黑体" panose="02010609060101010101" pitchFamily="49" charset="-122"/>
            </a:endParaRPr>
          </a:p>
          <a:p>
            <a:r>
              <a:rPr lang="en-US" altLang="zh-CN" sz="3200" b="1" smtClean="0">
                <a:solidFill>
                  <a:schemeClr val="tx1"/>
                </a:solidFill>
                <a:latin typeface="黑体" panose="02010609060101010101" pitchFamily="49" charset="-122"/>
                <a:ea typeface="黑体" panose="02010609060101010101" pitchFamily="49" charset="-122"/>
              </a:rPr>
              <a:t>84</a:t>
            </a:r>
            <a:r>
              <a:rPr lang="zh-CN" altLang="zh-CN" sz="3200" b="1">
                <a:solidFill>
                  <a:schemeClr val="tx1"/>
                </a:solidFill>
                <a:latin typeface="黑体" panose="02010609060101010101" pitchFamily="49" charset="-122"/>
                <a:ea typeface="黑体" panose="02010609060101010101" pitchFamily="49" charset="-122"/>
              </a:rPr>
              <a:t>岁的钟南山，有院士的专业，</a:t>
            </a:r>
          </a:p>
          <a:p>
            <a:r>
              <a:rPr lang="zh-CN" altLang="zh-CN" sz="3200" b="1">
                <a:solidFill>
                  <a:schemeClr val="tx1"/>
                </a:solidFill>
                <a:latin typeface="黑体" panose="02010609060101010101" pitchFamily="49" charset="-122"/>
                <a:ea typeface="黑体" panose="02010609060101010101" pitchFamily="49" charset="-122"/>
              </a:rPr>
              <a:t>有战士的勇猛，更有国士的担当。</a:t>
            </a:r>
            <a:endParaRPr lang="en-US" altLang="zh-CN" sz="3200" b="1">
              <a:solidFill>
                <a:schemeClr val="tx1"/>
              </a:solidFill>
              <a:latin typeface="黑体" panose="02010609060101010101" pitchFamily="49" charset="-122"/>
              <a:ea typeface="黑体" panose="02010609060101010101" pitchFamily="49" charset="-122"/>
            </a:endParaRPr>
          </a:p>
          <a:p>
            <a:r>
              <a:rPr lang="zh-CN" altLang="zh-CN" sz="3200" b="1">
                <a:solidFill>
                  <a:schemeClr val="tx1"/>
                </a:solidFill>
                <a:latin typeface="黑体" panose="02010609060101010101" pitchFamily="49" charset="-122"/>
                <a:ea typeface="黑体" panose="02010609060101010101" pitchFamily="49" charset="-122"/>
              </a:rPr>
              <a:t>在民众眼里，他代表正直，代表科学，代表权威。</a:t>
            </a:r>
          </a:p>
        </p:txBody>
      </p:sp>
      <p:pic>
        <p:nvPicPr>
          <p:cNvPr id="3" name="图片 2"/>
          <p:cNvPicPr>
            <a:picLocks noChangeAspect="1"/>
          </p:cNvPicPr>
          <p:nvPr/>
        </p:nvPicPr>
        <p:blipFill>
          <a:blip r:embed="rId3"/>
          <a:stretch>
            <a:fillRect/>
          </a:stretch>
        </p:blipFill>
        <p:spPr>
          <a:xfrm>
            <a:off x="6835140" y="1534795"/>
            <a:ext cx="4507230" cy="2713355"/>
          </a:xfrm>
          <a:prstGeom prst="rect">
            <a:avLst/>
          </a:prstGeom>
        </p:spPr>
      </p:pic>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circle(in)">
                                      <p:cBhvr>
                                        <p:cTn id="12" dur="2000"/>
                                        <p:tgtEl>
                                          <p:spTgt spid="6"/>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8" presetClass="entr" presetSubtype="16"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diamond(in)">
                                      <p:cBhvr>
                                        <p:cTn id="17" dur="2000"/>
                                        <p:tgtEl>
                                          <p:spTgt spid="3"/>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 presetClass="entr" presetSubtype="0" fill="hold" nodeType="clickEffect">
                                  <p:stCondLst>
                                    <p:cond delay="0"/>
                                  </p:stCondLst>
                                  <p:childTnLst>
                                    <p:set>
                                      <p:cBhvr>
                                        <p:cTn id="21" dur="1" fill="hold">
                                          <p:stCondLst>
                                            <p:cond delay="0"/>
                                          </p:stCondLst>
                                        </p:cTn>
                                        <p:tgtEl>
                                          <p:spTgt spid="11">
                                            <p:txEl>
                                              <p:pRg st="1" end="1"/>
                                            </p:txEl>
                                          </p:spTgt>
                                        </p:tgtEl>
                                        <p:attrNameLst>
                                          <p:attrName>style.visibility</p:attrName>
                                        </p:attrNameLst>
                                      </p:cBhvr>
                                      <p:to>
                                        <p:strVal val="visible"/>
                                      </p:to>
                                    </p:set>
                                  </p:childTnLst>
                                </p:cTn>
                              </p:par>
                            </p:childTnLst>
                          </p:cTn>
                        </p:par>
                      </p:childTnLst>
                    </p:cTn>
                  </p:par>
                  <p:par>
                    <p:cTn id="22" fill="hold" nodeType="clickPar">
                      <p:stCondLst>
                        <p:cond delay="indefinite"/>
                      </p:stCondLst>
                      <p:childTnLst>
                        <p:par>
                          <p:cTn id="23" fill="hold" nodeType="afterGroup">
                            <p:stCondLst>
                              <p:cond delay="0"/>
                            </p:stCondLst>
                            <p:childTnLst>
                              <p:par>
                                <p:cTn id="24" presetID="1" presetClass="entr" presetSubtype="0" fill="hold" nodeType="clickEffect">
                                  <p:stCondLst>
                                    <p:cond delay="0"/>
                                  </p:stCondLst>
                                  <p:childTnLst>
                                    <p:set>
                                      <p:cBhvr>
                                        <p:cTn id="25" dur="1" fill="hold">
                                          <p:stCondLst>
                                            <p:cond delay="0"/>
                                          </p:stCondLst>
                                        </p:cTn>
                                        <p:tgtEl>
                                          <p:spTgt spid="11">
                                            <p:txEl>
                                              <p:pRg st="2" end="2"/>
                                            </p:txEl>
                                          </p:spTgt>
                                        </p:tgtEl>
                                        <p:attrNameLst>
                                          <p:attrName>style.visibility</p:attrName>
                                        </p:attrNameLst>
                                      </p:cBhvr>
                                      <p:to>
                                        <p:strVal val="visible"/>
                                      </p:to>
                                    </p:set>
                                  </p:childTnLst>
                                </p:cTn>
                              </p:par>
                              <p:par>
                                <p:cTn id="26" presetID="1" presetClass="entr" presetSubtype="0" fill="hold" nodeType="withEffect">
                                  <p:stCondLst>
                                    <p:cond delay="0"/>
                                  </p:stCondLst>
                                  <p:childTnLst>
                                    <p:set>
                                      <p:cBhvr>
                                        <p:cTn id="27" dur="1" fill="hold">
                                          <p:stCondLst>
                                            <p:cond delay="0"/>
                                          </p:stCondLst>
                                        </p:cTn>
                                        <p:tgtEl>
                                          <p:spTgt spid="11">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2" name="Rectangle 21"/>
          <p:cNvSpPr/>
          <p:nvPr/>
        </p:nvSpPr>
        <p:spPr>
          <a:xfrm>
            <a:off x="902335" y="1141122"/>
            <a:ext cx="5028565" cy="5262931"/>
          </a:xfrm>
          <a:prstGeom prst="rect">
            <a:avLst/>
          </a:prstGeom>
        </p:spPr>
        <p:txBody>
          <a:bodyPr wrap="square" lIns="91391" tIns="45696" rIns="91391" bIns="45696">
            <a:spAutoFit/>
          </a:bodyPr>
          <a:lstStyle/>
          <a:p>
            <a:pPr eaLnBrk="1" latinLnBrk="0" hangingPunct="1">
              <a:lnSpc>
                <a:spcPct val="150000"/>
              </a:lnSpc>
            </a:pPr>
            <a:r>
              <a:rPr lang="zh-CN" altLang="zh-CN" sz="2800">
                <a:latin typeface="黑体" panose="02010609060101010101" pitchFamily="49" charset="-122"/>
                <a:ea typeface="黑体" panose="02010609060101010101" pitchFamily="49" charset="-122"/>
              </a:rPr>
              <a:t>指我们生活的这个世界，并不是纯粹的自然状态，而是人们用神话传说、语言文字、历史故事、文化习俗、宗教信仰、社会舆论、虚构作品和新闻报道等建构的一种社会环境，我们的思维、感觉等都离不开这种环境。</a:t>
            </a:r>
            <a:endParaRPr sz="2800">
              <a:solidFill>
                <a:schemeClr val="tx2">
                  <a:lumMod val="75000"/>
                  <a:lumOff val="25000"/>
                </a:schemeClr>
              </a:solidFill>
              <a:latin typeface="黑体" panose="02010609060101010101" pitchFamily="49" charset="-122"/>
              <a:ea typeface="黑体" panose="02010609060101010101" pitchFamily="49" charset="-122"/>
              <a:cs typeface="Segoe UI Semilight" panose="020b0402040204020203" pitchFamily="34" charset="0"/>
              <a:sym typeface="Arial" panose="020b0604020202020204" pitchFamily="34" charset="0"/>
            </a:endParaRPr>
          </a:p>
        </p:txBody>
      </p:sp>
      <p:sp>
        <p:nvSpPr>
          <p:cNvPr id="7" name="Text Placeholder 12"/>
          <p:cNvSpPr txBox="1"/>
          <p:nvPr/>
        </p:nvSpPr>
        <p:spPr>
          <a:xfrm>
            <a:off x="1056640" y="172085"/>
            <a:ext cx="4874260" cy="614680"/>
          </a:xfrm>
          <a:prstGeom prst="rect">
            <a:avLst/>
          </a:prstGeom>
        </p:spPr>
        <p:txBody>
          <a:bodyPr lIns="0" tIns="60958" rIns="0" bIns="60958" anchor="ctr">
            <a:noAutofit/>
          </a:bodyPr>
          <a:lstStyle>
            <a:lvl1pPr marL="0" indent="0" algn="ctr" defTabSz="914400" rtl="0" eaLnBrk="1" latinLnBrk="0" hangingPunct="1">
              <a:spcBef>
                <a:spcPct val="20000"/>
              </a:spcBef>
              <a:buFont typeface="Arial" panose="020b0604020202020204" pitchFamily="34" charset="0"/>
              <a:buNone/>
              <a:defRPr sz="800" b="0" kern="1200" baseline="0">
                <a:solidFill>
                  <a:schemeClr val="tx1"/>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anose="020b0604020202020204"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nSpc>
                <a:spcPct val="150000"/>
              </a:lnSpc>
              <a:spcBef>
                <a:spcPct val="0"/>
              </a:spcBef>
            </a:pPr>
            <a:r>
              <a:rPr lang="zh-CN" sz="4000" b="1">
                <a:solidFill>
                  <a:schemeClr val="tx1">
                    <a:lumMod val="75000"/>
                    <a:lumOff val="25000"/>
                  </a:schemeClr>
                </a:solidFill>
                <a:latin typeface="微软雅黑" panose="020b0503020204020204" charset="-122"/>
                <a:ea typeface="微软雅黑"/>
              </a:rPr>
              <a:t>媒  介  环  境 </a:t>
            </a:r>
          </a:p>
        </p:txBody>
      </p:sp>
      <p:cxnSp>
        <p:nvCxnSpPr>
          <p:cNvPr id="8" name="直接连接符 7"/>
          <p:cNvCxnSpPr/>
          <p:nvPr/>
        </p:nvCxnSpPr>
        <p:spPr>
          <a:xfrm flipV="1">
            <a:off x="1100773" y="880110"/>
            <a:ext cx="4785995" cy="7620"/>
          </a:xfrm>
          <a:prstGeom prst="line">
            <a:avLst/>
          </a:prstGeom>
          <a:ln w="28575">
            <a:solidFill>
              <a:srgbClr val="19AA39"/>
            </a:solidFill>
          </a:ln>
        </p:spPr>
        <p:style>
          <a:lnRef idx="1">
            <a:schemeClr val="accent1"/>
          </a:lnRef>
          <a:fillRef idx="0">
            <a:schemeClr val="accent1"/>
          </a:fillRef>
          <a:effectRef idx="0">
            <a:schemeClr val="accent1"/>
          </a:effectRef>
          <a:fontRef idx="minor">
            <a:schemeClr val="tx1"/>
          </a:fontRef>
        </p:style>
      </p:cxnSp>
      <p:sp>
        <p:nvSpPr>
          <p:cNvPr id="2" name="Rectangle 21"/>
          <p:cNvSpPr/>
          <p:nvPr/>
        </p:nvSpPr>
        <p:spPr>
          <a:xfrm>
            <a:off x="6424419" y="1140991"/>
            <a:ext cx="5901690" cy="3970269"/>
          </a:xfrm>
          <a:prstGeom prst="rect">
            <a:avLst/>
          </a:prstGeom>
        </p:spPr>
        <p:txBody>
          <a:bodyPr wrap="square" lIns="91391" tIns="45696" rIns="91391" bIns="45696">
            <a:spAutoFit/>
          </a:bodyPr>
          <a:lstStyle/>
          <a:p>
            <a:pPr>
              <a:lnSpc>
                <a:spcPct val="150000"/>
              </a:lnSpc>
            </a:pPr>
            <a:r>
              <a:rPr lang="zh-CN" altLang="zh-CN" sz="2800">
                <a:latin typeface="黑体" panose="02010609060101010101" pitchFamily="49" charset="-122"/>
                <a:ea typeface="黑体" panose="02010609060101010101" pitchFamily="49" charset="-122"/>
              </a:rPr>
              <a:t>我们生活在地球上，这个环境既是自然的，也是社会的，这个社会环境其实就是我们所说的“媒介环境”，我们的思维、感觉等一刻也离不开这个“媒介环境”。请结合自己的生活情况说说自己对“媒介环境”的认识。</a:t>
            </a:r>
          </a:p>
        </p:txBody>
      </p:sp>
      <p:cxnSp>
        <p:nvCxnSpPr>
          <p:cNvPr id="9" name="Straight Connector 13"/>
          <p:cNvCxnSpPr/>
          <p:nvPr/>
        </p:nvCxnSpPr>
        <p:spPr>
          <a:xfrm flipH="1">
            <a:off x="6049707" y="1059597"/>
            <a:ext cx="1" cy="5112568"/>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amond(in)">
                                      <p:cBhvr>
                                        <p:cTn id="7" dur="2000"/>
                                        <p:tgtEl>
                                          <p:spTgt spid="8"/>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circle(in)">
                                      <p:cBhvr>
                                        <p:cTn id="12" dur="2000"/>
                                        <p:tgtEl>
                                          <p:spTgt spid="7"/>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52"/>
                                        </p:tgtEl>
                                        <p:attrNameLst>
                                          <p:attrName>style.visibility</p:attrName>
                                        </p:attrNameLst>
                                      </p:cBhvr>
                                      <p:to>
                                        <p:strVal val="visible"/>
                                      </p:to>
                                    </p:set>
                                    <p:animEffect transition="in" filter="diamond(in)">
                                      <p:cBhvr>
                                        <p:cTn id="17" dur="2000"/>
                                        <p:tgtEl>
                                          <p:spTgt spid="52"/>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8" presetClass="entr" presetSubtype="16" fill="hold" grpId="0" nodeType="click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diamond(in)">
                                      <p:cBhvr>
                                        <p:cTn id="22" dur="2000"/>
                                        <p:tgtEl>
                                          <p:spTgt spid="2"/>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8" presetClass="entr" presetSubtype="16" fill="hold"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diamond(in)">
                                      <p:cBhvr>
                                        <p:cTn id="27"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7" grpId="0"/>
      <p:bldP spid="2" grpId="0"/>
    </p:bldLst>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2" name="Rectangle 21"/>
          <p:cNvSpPr/>
          <p:nvPr/>
        </p:nvSpPr>
        <p:spPr>
          <a:xfrm>
            <a:off x="902334" y="1196367"/>
            <a:ext cx="11287681" cy="2677608"/>
          </a:xfrm>
          <a:prstGeom prst="rect">
            <a:avLst/>
          </a:prstGeom>
        </p:spPr>
        <p:txBody>
          <a:bodyPr wrap="square" lIns="91391" tIns="45696" rIns="91391" bIns="45696">
            <a:spAutoFit/>
          </a:bodyPr>
          <a:lstStyle/>
          <a:p>
            <a:pPr>
              <a:lnSpc>
                <a:spcPct val="150000"/>
              </a:lnSpc>
            </a:pPr>
            <a:r>
              <a:rPr lang="zh-CN" altLang="zh-CN" sz="2800">
                <a:latin typeface="黑体" panose="02010609060101010101" pitchFamily="49" charset="-122"/>
                <a:ea typeface="黑体" panose="02010609060101010101" pitchFamily="49" charset="-122"/>
              </a:rPr>
              <a:t>我们知道孝敬父母，尊敬老人，帮助别人是一种美德，是应该做的；而偷盗抢劫、贪污受贿、杀人放火等是令人不齿的行为，是不该做的，这都得益于我们中国的文化习俗、社会舆论、法律道德规则等“媒介环境”</a:t>
            </a:r>
            <a:r>
              <a:rPr lang="zh-CN" altLang="zh-CN" sz="2800" smtClean="0">
                <a:latin typeface="黑体" panose="02010609060101010101" pitchFamily="49" charset="-122"/>
                <a:ea typeface="黑体" panose="02010609060101010101" pitchFamily="49" charset="-122"/>
              </a:rPr>
              <a:t>。</a:t>
            </a:r>
            <a:endParaRPr lang="en-US" altLang="zh-CN" sz="2800" smtClean="0">
              <a:latin typeface="黑体" panose="02010609060101010101" pitchFamily="49" charset="-122"/>
              <a:ea typeface="黑体" panose="02010609060101010101" pitchFamily="49" charset="-122"/>
            </a:endParaRPr>
          </a:p>
        </p:txBody>
      </p:sp>
      <p:sp>
        <p:nvSpPr>
          <p:cNvPr id="7" name="Text Placeholder 12"/>
          <p:cNvSpPr txBox="1"/>
          <p:nvPr/>
        </p:nvSpPr>
        <p:spPr>
          <a:xfrm>
            <a:off x="1056640" y="172085"/>
            <a:ext cx="4874260" cy="614680"/>
          </a:xfrm>
          <a:prstGeom prst="rect">
            <a:avLst/>
          </a:prstGeom>
        </p:spPr>
        <p:txBody>
          <a:bodyPr lIns="0" tIns="60958" rIns="0" bIns="60958" anchor="ctr">
            <a:noAutofit/>
          </a:bodyPr>
          <a:lstStyle>
            <a:lvl1pPr marL="0" indent="0" algn="ctr" defTabSz="914400" rtl="0" eaLnBrk="1" latinLnBrk="0" hangingPunct="1">
              <a:spcBef>
                <a:spcPct val="20000"/>
              </a:spcBef>
              <a:buFont typeface="Arial" panose="020b0604020202020204" pitchFamily="34" charset="0"/>
              <a:buNone/>
              <a:defRPr sz="800" b="0" kern="1200" baseline="0">
                <a:solidFill>
                  <a:schemeClr val="tx1"/>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anose="020b0604020202020204"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nSpc>
                <a:spcPct val="150000"/>
              </a:lnSpc>
              <a:spcBef>
                <a:spcPct val="0"/>
              </a:spcBef>
            </a:pPr>
            <a:r>
              <a:rPr lang="zh-CN" sz="4000" b="1">
                <a:solidFill>
                  <a:schemeClr val="tx1">
                    <a:lumMod val="75000"/>
                    <a:lumOff val="25000"/>
                  </a:schemeClr>
                </a:solidFill>
                <a:latin typeface="微软雅黑" panose="020b0503020204020204" charset="-122"/>
                <a:ea typeface="微软雅黑"/>
              </a:rPr>
              <a:t>媒  介  环  境 </a:t>
            </a:r>
          </a:p>
        </p:txBody>
      </p:sp>
      <p:cxnSp>
        <p:nvCxnSpPr>
          <p:cNvPr id="8" name="直接连接符 7"/>
          <p:cNvCxnSpPr/>
          <p:nvPr/>
        </p:nvCxnSpPr>
        <p:spPr>
          <a:xfrm flipV="1">
            <a:off x="1100773" y="880110"/>
            <a:ext cx="4785995" cy="7620"/>
          </a:xfrm>
          <a:prstGeom prst="line">
            <a:avLst/>
          </a:prstGeom>
          <a:ln w="28575">
            <a:solidFill>
              <a:srgbClr val="19AA39"/>
            </a:solidFill>
          </a:ln>
        </p:spPr>
        <p:style>
          <a:lnRef idx="1">
            <a:schemeClr val="accent1"/>
          </a:lnRef>
          <a:fillRef idx="0">
            <a:schemeClr val="accent1"/>
          </a:fillRef>
          <a:effectRef idx="0">
            <a:schemeClr val="accent1"/>
          </a:effectRef>
          <a:fontRef idx="minor">
            <a:schemeClr val="tx1"/>
          </a:fontRef>
        </p:style>
      </p:cxnSp>
      <p:pic>
        <p:nvPicPr>
          <p:cNvPr id="6" name="图片 5"/>
          <p:cNvPicPr>
            <a:picLocks noChangeAspect="1"/>
          </p:cNvPicPr>
          <p:nvPr/>
        </p:nvPicPr>
        <p:blipFill>
          <a:blip r:embed="rId3"/>
          <a:stretch>
            <a:fillRect/>
          </a:stretch>
        </p:blipFill>
        <p:spPr>
          <a:xfrm>
            <a:off x="5879549" y="3344218"/>
            <a:ext cx="6693222" cy="3888432"/>
          </a:xfrm>
          <a:prstGeom prst="rect">
            <a:avLst/>
          </a:prstGeom>
        </p:spPr>
      </p:pic>
      <p:sp>
        <p:nvSpPr>
          <p:cNvPr id="3" name="文本框 2"/>
          <p:cNvSpPr txBox="1"/>
          <p:nvPr/>
        </p:nvSpPr>
        <p:spPr>
          <a:xfrm>
            <a:off x="902334" y="3873975"/>
            <a:ext cx="4896544" cy="2954655"/>
          </a:xfrm>
          <a:prstGeom prst="rect">
            <a:avLst/>
          </a:prstGeom>
          <a:noFill/>
        </p:spPr>
        <p:txBody>
          <a:bodyPr wrap="square" rtlCol="0">
            <a:spAutoFit/>
          </a:bodyPr>
          <a:lstStyle/>
          <a:p>
            <a:pPr>
              <a:lnSpc>
                <a:spcPct val="150000"/>
              </a:lnSpc>
            </a:pPr>
            <a:r>
              <a:rPr lang="zh-CN" altLang="zh-CN" sz="2800">
                <a:latin typeface="黑体" panose="02010609060101010101" pitchFamily="49" charset="-122"/>
                <a:ea typeface="黑体" panose="02010609060101010101" pitchFamily="49" charset="-122"/>
              </a:rPr>
              <a:t>我们的思维和感觉时刻受到“媒介环境”的影响，它指导我们的思想和行为，让我们成为这个社会中的“好人”。</a:t>
            </a:r>
          </a:p>
          <a:p>
            <a:endParaRPr lang="zh-CN" altLang="en-US"/>
          </a:p>
        </p:txBody>
      </p:sp>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amond(in)">
                                      <p:cBhvr>
                                        <p:cTn id="7" dur="2000"/>
                                        <p:tgtEl>
                                          <p:spTgt spid="8"/>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circle(in)">
                                      <p:cBhvr>
                                        <p:cTn id="12" dur="2000"/>
                                        <p:tgtEl>
                                          <p:spTgt spid="7"/>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52"/>
                                        </p:tgtEl>
                                        <p:attrNameLst>
                                          <p:attrName>style.visibility</p:attrName>
                                        </p:attrNameLst>
                                      </p:cBhvr>
                                      <p:to>
                                        <p:strVal val="visible"/>
                                      </p:to>
                                    </p:set>
                                    <p:animEffect transition="in" filter="diamond(in)">
                                      <p:cBhvr>
                                        <p:cTn id="17" dur="2000"/>
                                        <p:tgtEl>
                                          <p:spTgt spid="52"/>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 presetClass="entr" presetSubtype="4" fill="hold" nodeType="clickEffect">
                                  <p:stCondLst>
                                    <p:cond delay="0"/>
                                  </p:stCondLst>
                                  <p:childTnLst>
                                    <p:set>
                                      <p:cBhvr>
                                        <p:cTn id="21" dur="1" fill="hold">
                                          <p:stCondLst>
                                            <p:cond delay="0"/>
                                          </p:stCondLst>
                                        </p:cTn>
                                        <p:tgtEl>
                                          <p:spTgt spid="3">
                                            <p:txEl>
                                              <p:pRg st="0" end="0"/>
                                            </p:txEl>
                                          </p:spTgt>
                                        </p:tgtEl>
                                        <p:attrNameLst>
                                          <p:attrName>style.visibility</p:attrName>
                                        </p:attrNameLst>
                                      </p:cBhvr>
                                      <p:to>
                                        <p:strVal val="visible"/>
                                      </p:to>
                                    </p:set>
                                    <p:anim calcmode="lin" valueType="num">
                                      <p:cBhvr additive="base">
                                        <p:cTn id="22"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23"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4" fill="hold" nodeType="clickPar">
                      <p:stCondLst>
                        <p:cond delay="indefinite"/>
                      </p:stCondLst>
                      <p:childTnLst>
                        <p:par>
                          <p:cTn id="25" fill="hold" nodeType="afterGroup">
                            <p:stCondLst>
                              <p:cond delay="0"/>
                            </p:stCondLst>
                            <p:childTnLst>
                              <p:par>
                                <p:cTn id="26" presetID="6" presetClass="entr" presetSubtype="16" fill="hold" nodeType="click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circle(in)">
                                      <p:cBhvr>
                                        <p:cTn id="28"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7" grpId="0"/>
    </p:bldLst>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2" name="Rectangle 21"/>
          <p:cNvSpPr/>
          <p:nvPr/>
        </p:nvSpPr>
        <p:spPr>
          <a:xfrm>
            <a:off x="928370" y="1168053"/>
            <a:ext cx="5130806" cy="5262931"/>
          </a:xfrm>
          <a:prstGeom prst="rect">
            <a:avLst/>
          </a:prstGeom>
        </p:spPr>
        <p:txBody>
          <a:bodyPr wrap="square" lIns="91391" tIns="45696" rIns="91391" bIns="45696">
            <a:spAutoFit/>
          </a:bodyPr>
          <a:lstStyle/>
          <a:p>
            <a:pPr eaLnBrk="1" latinLnBrk="0" hangingPunct="1">
              <a:lnSpc>
                <a:spcPct val="150000"/>
              </a:lnSpc>
            </a:pPr>
            <a:r>
              <a:rPr sz="2800" b="1">
                <a:solidFill>
                  <a:schemeClr val="tx1"/>
                </a:solidFill>
                <a:latin typeface="黑体" panose="02010609060101010101" pitchFamily="49" charset="-122"/>
                <a:ea typeface="黑体" panose="02010609060101010101" pitchFamily="49" charset="-122"/>
                <a:cs typeface="Segoe UI Semilight" panose="020b0402040204020203" pitchFamily="34" charset="0"/>
                <a:sym typeface="Arial" panose="020b0604020202020204" pitchFamily="34" charset="0"/>
              </a:rPr>
              <a:t>下面是一则校报的招聘启事，需要通过不同的传播媒介发布出去，以得到更多同学的关注和响应。选择几种你熟悉的传播媒介，根据其传播特点对招聘启事进行改写，</a:t>
            </a:r>
            <a:r>
              <a:rPr sz="2800" b="1" smtClean="0">
                <a:solidFill>
                  <a:schemeClr val="tx1"/>
                </a:solidFill>
                <a:latin typeface="黑体" panose="02010609060101010101" pitchFamily="49" charset="-122"/>
                <a:ea typeface="黑体" panose="02010609060101010101" pitchFamily="49" charset="-122"/>
                <a:cs typeface="Segoe UI Semilight" panose="020b0402040204020203" pitchFamily="34" charset="0"/>
                <a:sym typeface="Arial" panose="020b0604020202020204" pitchFamily="34" charset="0"/>
              </a:rPr>
              <a:t>如调整内容</a:t>
            </a:r>
            <a:r>
              <a:rPr lang="zh-CN" altLang="en-US" sz="2800" b="1" smtClean="0">
                <a:solidFill>
                  <a:schemeClr val="tx1"/>
                </a:solidFill>
                <a:latin typeface="黑体" panose="02010609060101010101" pitchFamily="49" charset="-122"/>
                <a:ea typeface="黑体" panose="02010609060101010101" pitchFamily="49" charset="-122"/>
                <a:cs typeface="Segoe UI Semilight" panose="020b0402040204020203" pitchFamily="34" charset="0"/>
                <a:sym typeface="Arial" panose="020b0604020202020204" pitchFamily="34" charset="0"/>
              </a:rPr>
              <a:t>、</a:t>
            </a:r>
            <a:r>
              <a:rPr sz="2800" b="1" err="1" smtClean="0">
                <a:solidFill>
                  <a:schemeClr val="tx1"/>
                </a:solidFill>
                <a:latin typeface="黑体" panose="02010609060101010101" pitchFamily="49" charset="-122"/>
                <a:ea typeface="黑体" panose="02010609060101010101" pitchFamily="49" charset="-122"/>
                <a:cs typeface="Segoe UI Semilight" panose="020b0402040204020203" pitchFamily="34" charset="0"/>
                <a:sym typeface="Arial" panose="020b0604020202020204" pitchFamily="34" charset="0"/>
              </a:rPr>
              <a:t>语言</a:t>
            </a:r>
            <a:r>
              <a:rPr lang="zh-CN" altLang="en-US" sz="2800" b="1" smtClean="0">
                <a:solidFill>
                  <a:schemeClr val="tx1"/>
                </a:solidFill>
                <a:latin typeface="黑体" panose="02010609060101010101" pitchFamily="49" charset="-122"/>
                <a:ea typeface="黑体" panose="02010609060101010101" pitchFamily="49" charset="-122"/>
                <a:cs typeface="Segoe UI Semilight" panose="020b0402040204020203" pitchFamily="34" charset="0"/>
                <a:sym typeface="Arial" panose="020b0604020202020204" pitchFamily="34" charset="0"/>
              </a:rPr>
              <a:t>、</a:t>
            </a:r>
            <a:r>
              <a:rPr sz="2800" b="1" err="1" smtClean="0">
                <a:solidFill>
                  <a:schemeClr val="tx1"/>
                </a:solidFill>
                <a:latin typeface="黑体" panose="02010609060101010101" pitchFamily="49" charset="-122"/>
                <a:ea typeface="黑体" panose="02010609060101010101" pitchFamily="49" charset="-122"/>
                <a:cs typeface="Segoe UI Semilight" panose="020b0402040204020203" pitchFamily="34" charset="0"/>
                <a:sym typeface="Arial" panose="020b0604020202020204" pitchFamily="34" charset="0"/>
              </a:rPr>
              <a:t>呈现形式等</a:t>
            </a:r>
            <a:r>
              <a:rPr sz="2800" b="1" err="1">
                <a:solidFill>
                  <a:schemeClr val="tx1"/>
                </a:solidFill>
                <a:latin typeface="黑体" panose="02010609060101010101" pitchFamily="49" charset="-122"/>
                <a:ea typeface="黑体" panose="02010609060101010101" pitchFamily="49" charset="-122"/>
                <a:cs typeface="Segoe UI Semilight" panose="020b0402040204020203" pitchFamily="34" charset="0"/>
                <a:sym typeface="Arial" panose="020b0604020202020204" pitchFamily="34" charset="0"/>
              </a:rPr>
              <a:t>，并说说这样改写的理由。</a:t>
            </a:r>
          </a:p>
        </p:txBody>
      </p:sp>
      <p:sp>
        <p:nvSpPr>
          <p:cNvPr id="7" name="Text Placeholder 12"/>
          <p:cNvSpPr txBox="1"/>
          <p:nvPr/>
        </p:nvSpPr>
        <p:spPr>
          <a:xfrm>
            <a:off x="1056640" y="172085"/>
            <a:ext cx="4874260" cy="614680"/>
          </a:xfrm>
          <a:prstGeom prst="rect">
            <a:avLst/>
          </a:prstGeom>
        </p:spPr>
        <p:txBody>
          <a:bodyPr lIns="0" tIns="60958" rIns="0" bIns="60958" anchor="ctr">
            <a:noAutofit/>
          </a:bodyPr>
          <a:lstStyle>
            <a:lvl1pPr marL="0" indent="0" algn="ctr" defTabSz="914400" rtl="0" eaLnBrk="1" latinLnBrk="0" hangingPunct="1">
              <a:spcBef>
                <a:spcPct val="20000"/>
              </a:spcBef>
              <a:buFont typeface="Arial" panose="020b0604020202020204" pitchFamily="34" charset="0"/>
              <a:buNone/>
              <a:defRPr sz="800" b="0" kern="1200" baseline="0">
                <a:solidFill>
                  <a:schemeClr val="tx1"/>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anose="020b0604020202020204"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nSpc>
                <a:spcPct val="150000"/>
              </a:lnSpc>
              <a:spcBef>
                <a:spcPct val="0"/>
              </a:spcBef>
            </a:pPr>
            <a:r>
              <a:rPr lang="zh-CN" sz="4000" b="1">
                <a:solidFill>
                  <a:schemeClr val="tx1">
                    <a:lumMod val="75000"/>
                    <a:lumOff val="25000"/>
                  </a:schemeClr>
                </a:solidFill>
                <a:latin typeface="微软雅黑" panose="020b0503020204020204" charset="-122"/>
                <a:ea typeface="微软雅黑"/>
              </a:rPr>
              <a:t>课  堂  活  动  </a:t>
            </a:r>
          </a:p>
        </p:txBody>
      </p:sp>
      <p:cxnSp>
        <p:nvCxnSpPr>
          <p:cNvPr id="8" name="直接连接符 7"/>
          <p:cNvCxnSpPr/>
          <p:nvPr/>
        </p:nvCxnSpPr>
        <p:spPr>
          <a:xfrm flipV="1">
            <a:off x="1067435" y="880110"/>
            <a:ext cx="4785995" cy="7620"/>
          </a:xfrm>
          <a:prstGeom prst="line">
            <a:avLst/>
          </a:prstGeom>
          <a:ln w="28575">
            <a:solidFill>
              <a:srgbClr val="19AA39"/>
            </a:solidFill>
          </a:ln>
        </p:spPr>
        <p:style>
          <a:lnRef idx="1">
            <a:schemeClr val="accent1"/>
          </a:lnRef>
          <a:fillRef idx="0">
            <a:schemeClr val="accent1"/>
          </a:fillRef>
          <a:effectRef idx="0">
            <a:schemeClr val="accent1"/>
          </a:effectRef>
          <a:fontRef idx="minor">
            <a:schemeClr val="tx1"/>
          </a:fontRef>
        </p:style>
      </p:cxnSp>
      <p:pic>
        <p:nvPicPr>
          <p:cNvPr id="9" name="图片 8"/>
          <p:cNvPicPr>
            <a:picLocks noChangeAspect="1"/>
          </p:cNvPicPr>
          <p:nvPr/>
        </p:nvPicPr>
        <p:blipFill>
          <a:blip r:embed="rId3"/>
          <a:srcRect l="4641" t="3456" r="5176" b="3674"/>
          <a:stretch>
            <a:fillRect/>
          </a:stretch>
        </p:blipFill>
        <p:spPr>
          <a:xfrm>
            <a:off x="6645399" y="1783681"/>
            <a:ext cx="4586605" cy="3736340"/>
          </a:xfrm>
          <a:prstGeom prst="rect">
            <a:avLst/>
          </a:prstGeom>
        </p:spPr>
      </p:pic>
      <p:cxnSp>
        <p:nvCxnSpPr>
          <p:cNvPr id="10" name="Straight Connector 13"/>
          <p:cNvCxnSpPr/>
          <p:nvPr/>
        </p:nvCxnSpPr>
        <p:spPr>
          <a:xfrm flipH="1">
            <a:off x="6321490" y="1168053"/>
            <a:ext cx="0" cy="4968552"/>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amond(in)">
                                      <p:cBhvr>
                                        <p:cTn id="7" dur="2000"/>
                                        <p:tgtEl>
                                          <p:spTgt spid="8"/>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circle(in)">
                                      <p:cBhvr>
                                        <p:cTn id="12" dur="2000"/>
                                        <p:tgtEl>
                                          <p:spTgt spid="7"/>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52"/>
                                        </p:tgtEl>
                                        <p:attrNameLst>
                                          <p:attrName>style.visibility</p:attrName>
                                        </p:attrNameLst>
                                      </p:cBhvr>
                                      <p:to>
                                        <p:strVal val="visible"/>
                                      </p:to>
                                    </p:set>
                                    <p:animEffect transition="in" filter="checkerboard(across)">
                                      <p:cBhvr>
                                        <p:cTn id="17" dur="500"/>
                                        <p:tgtEl>
                                          <p:spTgt spid="52"/>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6" presetClass="entr" presetSubtype="16" fill="hold"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circle(in)">
                                      <p:cBhvr>
                                        <p:cTn id="22" dur="2000"/>
                                        <p:tgtEl>
                                          <p:spTgt spid="9"/>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8" presetClass="entr" presetSubtype="16" fill="hold"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diamond(in)">
                                      <p:cBhvr>
                                        <p:cTn id="27"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7" grpId="0"/>
    </p:bldLst>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Text Placeholder 12"/>
          <p:cNvSpPr txBox="1"/>
          <p:nvPr/>
        </p:nvSpPr>
        <p:spPr>
          <a:xfrm>
            <a:off x="1023303" y="172085"/>
            <a:ext cx="4874260" cy="614680"/>
          </a:xfrm>
          <a:prstGeom prst="rect">
            <a:avLst/>
          </a:prstGeom>
        </p:spPr>
        <p:txBody>
          <a:bodyPr lIns="0" tIns="60958" rIns="0" bIns="60958" anchor="ctr">
            <a:noAutofit/>
          </a:bodyPr>
          <a:lstStyle>
            <a:lvl1pPr marL="0" indent="0" algn="ctr" defTabSz="914400" rtl="0" eaLnBrk="1" latinLnBrk="0" hangingPunct="1">
              <a:spcBef>
                <a:spcPct val="20000"/>
              </a:spcBef>
              <a:buFont typeface="Arial" panose="020b0604020202020204" pitchFamily="34" charset="0"/>
              <a:buNone/>
              <a:defRPr sz="800" b="0" kern="1200" baseline="0">
                <a:solidFill>
                  <a:schemeClr val="tx1"/>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anose="020b0604020202020204"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nSpc>
                <a:spcPct val="150000"/>
              </a:lnSpc>
              <a:spcBef>
                <a:spcPct val="0"/>
              </a:spcBef>
            </a:pPr>
            <a:r>
              <a:rPr lang="zh-CN" sz="4000" b="1">
                <a:solidFill>
                  <a:schemeClr val="tx1">
                    <a:lumMod val="75000"/>
                    <a:lumOff val="25000"/>
                  </a:schemeClr>
                </a:solidFill>
                <a:latin typeface="微软雅黑" panose="020b0503020204020204" charset="-122"/>
                <a:ea typeface="微软雅黑"/>
              </a:rPr>
              <a:t>课  堂  活  动  </a:t>
            </a:r>
          </a:p>
        </p:txBody>
      </p:sp>
      <p:cxnSp>
        <p:nvCxnSpPr>
          <p:cNvPr id="8" name="直接连接符 7"/>
          <p:cNvCxnSpPr/>
          <p:nvPr/>
        </p:nvCxnSpPr>
        <p:spPr>
          <a:xfrm flipV="1">
            <a:off x="1067435" y="880110"/>
            <a:ext cx="4785995" cy="7620"/>
          </a:xfrm>
          <a:prstGeom prst="line">
            <a:avLst/>
          </a:prstGeom>
          <a:ln w="28575">
            <a:solidFill>
              <a:srgbClr val="19AA39"/>
            </a:solidFill>
          </a:ln>
        </p:spPr>
        <p:style>
          <a:lnRef idx="1">
            <a:schemeClr val="accent1"/>
          </a:lnRef>
          <a:fillRef idx="0">
            <a:schemeClr val="accent1"/>
          </a:fillRef>
          <a:effectRef idx="0">
            <a:schemeClr val="accent1"/>
          </a:effectRef>
          <a:fontRef idx="minor">
            <a:schemeClr val="tx1"/>
          </a:fontRef>
        </p:style>
      </p:cxnSp>
      <p:sp>
        <p:nvSpPr>
          <p:cNvPr id="6" name="Rectangle 21"/>
          <p:cNvSpPr/>
          <p:nvPr/>
        </p:nvSpPr>
        <p:spPr>
          <a:xfrm>
            <a:off x="486410" y="887730"/>
            <a:ext cx="11886565" cy="6245860"/>
          </a:xfrm>
          <a:prstGeom prst="rect">
            <a:avLst/>
          </a:prstGeom>
        </p:spPr>
        <p:txBody>
          <a:bodyPr wrap="square" lIns="91391" tIns="45696" rIns="91391" bIns="45696">
            <a:spAutoFit/>
          </a:bodyPr>
          <a:lstStyle/>
          <a:p>
            <a:pPr algn="ctr" eaLnBrk="1" latinLnBrk="0" hangingPunct="1">
              <a:lnSpc>
                <a:spcPts val="4000"/>
              </a:lnSpc>
            </a:pPr>
            <a:r>
              <a:rPr sz="2800" b="1" err="1" smtClean="0">
                <a:solidFill>
                  <a:schemeClr val="tx1"/>
                </a:solidFill>
                <a:latin typeface="黑体" panose="02010609060101010101" pitchFamily="49" charset="-122"/>
                <a:ea typeface="黑体" panose="02010609060101010101" pitchFamily="49" charset="-122"/>
                <a:cs typeface="Segoe UI Semilight" panose="020b0402040204020203" pitchFamily="34" charset="0"/>
                <a:sym typeface="Arial" panose="020b0604020202020204" pitchFamily="34" charset="0"/>
              </a:rPr>
              <a:t>招聘启事</a:t>
            </a:r>
            <a:endParaRPr sz="2800" b="1" smtClean="0">
              <a:solidFill>
                <a:schemeClr val="tx1"/>
              </a:solidFill>
              <a:latin typeface="黑体" panose="02010609060101010101" pitchFamily="49" charset="-122"/>
              <a:ea typeface="黑体" panose="02010609060101010101" pitchFamily="49" charset="-122"/>
              <a:cs typeface="Segoe UI Semilight" panose="020b0402040204020203" pitchFamily="34" charset="0"/>
              <a:sym typeface="Arial" panose="020b0604020202020204" pitchFamily="34" charset="0"/>
            </a:endParaRPr>
          </a:p>
          <a:p>
            <a:pPr eaLnBrk="1" latinLnBrk="0" hangingPunct="1">
              <a:lnSpc>
                <a:spcPts val="4000"/>
              </a:lnSpc>
            </a:pPr>
            <a:r>
              <a:rPr sz="2800" b="1" err="1" smtClean="0">
                <a:solidFill>
                  <a:schemeClr val="tx1"/>
                </a:solidFill>
                <a:latin typeface="黑体" panose="02010609060101010101" pitchFamily="49" charset="-122"/>
                <a:ea typeface="黑体" panose="02010609060101010101" pitchFamily="49" charset="-122"/>
                <a:cs typeface="Segoe UI Semilight" panose="020b0402040204020203" pitchFamily="34" charset="0"/>
                <a:sym typeface="Arial" panose="020b0604020202020204" pitchFamily="34" charset="0"/>
              </a:rPr>
              <a:t>校报拟招聘两名编辑，具体信息如下。</a:t>
            </a:r>
          </a:p>
          <a:p>
            <a:pPr eaLnBrk="1" latinLnBrk="0" hangingPunct="1">
              <a:lnSpc>
                <a:spcPts val="4000"/>
              </a:lnSpc>
            </a:pPr>
            <a:r>
              <a:rPr sz="2800" b="1" err="1" smtClean="0">
                <a:solidFill>
                  <a:schemeClr val="tx1"/>
                </a:solidFill>
                <a:latin typeface="黑体" panose="02010609060101010101" pitchFamily="49" charset="-122"/>
                <a:ea typeface="黑体" panose="02010609060101010101" pitchFamily="49" charset="-122"/>
                <a:cs typeface="Segoe UI Semilight" panose="020b0402040204020203" pitchFamily="34" charset="0"/>
                <a:sym typeface="Arial" panose="020b0604020202020204" pitchFamily="34" charset="0"/>
              </a:rPr>
              <a:t>岗位职责</a:t>
            </a:r>
            <a:r>
              <a:rPr sz="2800" b="1" err="1">
                <a:solidFill>
                  <a:schemeClr val="tx1"/>
                </a:solidFill>
                <a:latin typeface="黑体" panose="02010609060101010101" pitchFamily="49" charset="-122"/>
                <a:ea typeface="黑体" panose="02010609060101010101" pitchFamily="49" charset="-122"/>
                <a:cs typeface="Segoe UI Semilight" panose="020b0402040204020203" pitchFamily="34" charset="0"/>
                <a:sym typeface="Arial" panose="020b0604020202020204" pitchFamily="34" charset="0"/>
              </a:rPr>
              <a:t>：负责来稿筛选、文字编辑和部分校内新闻采写工作。</a:t>
            </a:r>
          </a:p>
          <a:p>
            <a:pPr eaLnBrk="1" latinLnBrk="0" hangingPunct="1">
              <a:lnSpc>
                <a:spcPts val="4000"/>
              </a:lnSpc>
            </a:pPr>
            <a:r>
              <a:rPr sz="2800" b="1" err="1" smtClean="0">
                <a:solidFill>
                  <a:schemeClr val="tx1"/>
                </a:solidFill>
                <a:latin typeface="黑体" panose="02010609060101010101" pitchFamily="49" charset="-122"/>
                <a:ea typeface="黑体" panose="02010609060101010101" pitchFamily="49" charset="-122"/>
                <a:cs typeface="Segoe UI Semilight" panose="020b0402040204020203" pitchFamily="34" charset="0"/>
                <a:sym typeface="Arial" panose="020b0604020202020204" pitchFamily="34" charset="0"/>
              </a:rPr>
              <a:t>招聘对象</a:t>
            </a:r>
            <a:r>
              <a:rPr sz="2800" b="1" err="1">
                <a:solidFill>
                  <a:schemeClr val="tx1"/>
                </a:solidFill>
                <a:latin typeface="黑体" panose="02010609060101010101" pitchFamily="49" charset="-122"/>
                <a:ea typeface="黑体" panose="02010609060101010101" pitchFamily="49" charset="-122"/>
                <a:cs typeface="Segoe UI Semilight" panose="020b0402040204020203" pitchFamily="34" charset="0"/>
                <a:sym typeface="Arial" panose="020b0604020202020204" pitchFamily="34" charset="0"/>
              </a:rPr>
              <a:t>：高一、高二年级学有余力的同学。</a:t>
            </a:r>
          </a:p>
          <a:p>
            <a:pPr eaLnBrk="1" latinLnBrk="0" hangingPunct="1">
              <a:lnSpc>
                <a:spcPts val="4000"/>
              </a:lnSpc>
            </a:pPr>
            <a:r>
              <a:rPr sz="2800" b="1" smtClean="0">
                <a:solidFill>
                  <a:schemeClr val="tx1"/>
                </a:solidFill>
                <a:latin typeface="黑体" panose="02010609060101010101" pitchFamily="49" charset="-122"/>
                <a:ea typeface="黑体" panose="02010609060101010101" pitchFamily="49" charset="-122"/>
                <a:cs typeface="Segoe UI Semilight" panose="020b0402040204020203" pitchFamily="34" charset="0"/>
                <a:sym typeface="Arial" panose="020b0604020202020204" pitchFamily="34" charset="0"/>
              </a:rPr>
              <a:t>应聘条件</a:t>
            </a:r>
            <a:r>
              <a:rPr sz="2800" b="1">
                <a:solidFill>
                  <a:schemeClr val="tx1"/>
                </a:solidFill>
                <a:latin typeface="黑体" panose="02010609060101010101" pitchFamily="49" charset="-122"/>
                <a:ea typeface="黑体" panose="02010609060101010101" pitchFamily="49" charset="-122"/>
                <a:cs typeface="Segoe UI Semilight" panose="020b0402040204020203" pitchFamily="34" charset="0"/>
                <a:sym typeface="Arial" panose="020b0604020202020204" pitchFamily="34" charset="0"/>
              </a:rPr>
              <a:t>：</a:t>
            </a:r>
          </a:p>
          <a:p>
            <a:pPr eaLnBrk="1" latinLnBrk="0" hangingPunct="1">
              <a:lnSpc>
                <a:spcPts val="4000"/>
              </a:lnSpc>
            </a:pPr>
            <a:r>
              <a:rPr sz="2800" b="1">
                <a:solidFill>
                  <a:schemeClr val="tx1"/>
                </a:solidFill>
                <a:latin typeface="黑体" panose="02010609060101010101" pitchFamily="49" charset="-122"/>
                <a:ea typeface="黑体" panose="02010609060101010101" pitchFamily="49" charset="-122"/>
                <a:cs typeface="Segoe UI Semilight" panose="020b0402040204020203" pitchFamily="34" charset="0"/>
                <a:sym typeface="Arial" panose="020b0604020202020204" pitchFamily="34" charset="0"/>
              </a:rPr>
              <a:t>1</a:t>
            </a:r>
            <a:r>
              <a:rPr sz="2800" b="1" smtClean="0">
                <a:solidFill>
                  <a:schemeClr val="tx1"/>
                </a:solidFill>
                <a:latin typeface="黑体" panose="02010609060101010101" pitchFamily="49" charset="-122"/>
                <a:ea typeface="黑体" panose="02010609060101010101" pitchFamily="49" charset="-122"/>
                <a:cs typeface="Segoe UI Semilight" panose="020b0402040204020203" pitchFamily="34" charset="0"/>
                <a:sym typeface="Arial" panose="020b0604020202020204" pitchFamily="34" charset="0"/>
              </a:rPr>
              <a:t>.热爱文学</a:t>
            </a:r>
            <a:r>
              <a:rPr sz="2800" b="1">
                <a:solidFill>
                  <a:schemeClr val="tx1"/>
                </a:solidFill>
                <a:latin typeface="黑体" panose="02010609060101010101" pitchFamily="49" charset="-122"/>
                <a:ea typeface="黑体" panose="02010609060101010101" pitchFamily="49" charset="-122"/>
                <a:cs typeface="Segoe UI Semilight" panose="020b0402040204020203" pitchFamily="34" charset="0"/>
                <a:sym typeface="Arial" panose="020b0604020202020204" pitchFamily="34" charset="0"/>
              </a:rPr>
              <a:t>、热爱写作，有一定的文学鉴赏能力和较高的文字水平；</a:t>
            </a:r>
          </a:p>
          <a:p>
            <a:pPr eaLnBrk="1" latinLnBrk="0" hangingPunct="1">
              <a:lnSpc>
                <a:spcPts val="4000"/>
              </a:lnSpc>
            </a:pPr>
            <a:r>
              <a:rPr sz="2800" b="1">
                <a:solidFill>
                  <a:schemeClr val="tx1"/>
                </a:solidFill>
                <a:latin typeface="黑体" panose="02010609060101010101" pitchFamily="49" charset="-122"/>
                <a:ea typeface="黑体" panose="02010609060101010101" pitchFamily="49" charset="-122"/>
                <a:cs typeface="Segoe UI Semilight" panose="020b0402040204020203" pitchFamily="34" charset="0"/>
                <a:sym typeface="Arial" panose="020b0604020202020204" pitchFamily="34" charset="0"/>
              </a:rPr>
              <a:t>2</a:t>
            </a:r>
            <a:r>
              <a:rPr sz="2800" b="1" smtClean="0">
                <a:solidFill>
                  <a:schemeClr val="tx1"/>
                </a:solidFill>
                <a:latin typeface="黑体" panose="02010609060101010101" pitchFamily="49" charset="-122"/>
                <a:ea typeface="黑体" panose="02010609060101010101" pitchFamily="49" charset="-122"/>
                <a:cs typeface="Segoe UI Semilight" panose="020b0402040204020203" pitchFamily="34" charset="0"/>
                <a:sym typeface="Arial" panose="020b0604020202020204" pitchFamily="34" charset="0"/>
              </a:rPr>
              <a:t>.能够细致认真地做好文字工作</a:t>
            </a:r>
            <a:r>
              <a:rPr sz="2800" b="1">
                <a:solidFill>
                  <a:schemeClr val="tx1"/>
                </a:solidFill>
                <a:latin typeface="黑体" panose="02010609060101010101" pitchFamily="49" charset="-122"/>
                <a:ea typeface="黑体" panose="02010609060101010101" pitchFamily="49" charset="-122"/>
                <a:cs typeface="Segoe UI Semilight" panose="020b0402040204020203" pitchFamily="34" charset="0"/>
                <a:sym typeface="Arial" panose="020b0604020202020204" pitchFamily="34" charset="0"/>
              </a:rPr>
              <a:t>，有较强的责任心；</a:t>
            </a:r>
          </a:p>
          <a:p>
            <a:pPr eaLnBrk="1" latinLnBrk="0" hangingPunct="1">
              <a:lnSpc>
                <a:spcPts val="4000"/>
              </a:lnSpc>
            </a:pPr>
            <a:r>
              <a:rPr sz="2800" b="1">
                <a:solidFill>
                  <a:schemeClr val="tx1"/>
                </a:solidFill>
                <a:latin typeface="黑体" panose="02010609060101010101" pitchFamily="49" charset="-122"/>
                <a:ea typeface="黑体" panose="02010609060101010101" pitchFamily="49" charset="-122"/>
                <a:cs typeface="Segoe UI Semilight" panose="020b0402040204020203" pitchFamily="34" charset="0"/>
                <a:sym typeface="Arial" panose="020b0604020202020204" pitchFamily="34" charset="0"/>
              </a:rPr>
              <a:t>3</a:t>
            </a:r>
            <a:r>
              <a:rPr sz="2800" b="1" smtClean="0">
                <a:solidFill>
                  <a:schemeClr val="tx1"/>
                </a:solidFill>
                <a:latin typeface="黑体" panose="02010609060101010101" pitchFamily="49" charset="-122"/>
                <a:ea typeface="黑体" panose="02010609060101010101" pitchFamily="49" charset="-122"/>
                <a:cs typeface="Segoe UI Semilight" panose="020b0402040204020203" pitchFamily="34" charset="0"/>
                <a:sym typeface="Arial" panose="020b0604020202020204" pitchFamily="34" charset="0"/>
              </a:rPr>
              <a:t>.具备良好的沟通能力</a:t>
            </a:r>
            <a:r>
              <a:rPr sz="2800" b="1">
                <a:solidFill>
                  <a:schemeClr val="tx1"/>
                </a:solidFill>
                <a:latin typeface="黑体" panose="02010609060101010101" pitchFamily="49" charset="-122"/>
                <a:ea typeface="黑体" panose="02010609060101010101" pitchFamily="49" charset="-122"/>
                <a:cs typeface="Segoe UI Semilight" panose="020b0402040204020203" pitchFamily="34" charset="0"/>
                <a:sym typeface="Arial" panose="020b0604020202020204" pitchFamily="34" charset="0"/>
              </a:rPr>
              <a:t>。</a:t>
            </a:r>
          </a:p>
          <a:p>
            <a:pPr eaLnBrk="1" latinLnBrk="0" hangingPunct="1">
              <a:lnSpc>
                <a:spcPts val="4000"/>
              </a:lnSpc>
            </a:pPr>
            <a:r>
              <a:rPr sz="2800" b="1" err="1" smtClean="0">
                <a:solidFill>
                  <a:schemeClr val="tx1"/>
                </a:solidFill>
                <a:latin typeface="黑体" panose="02010609060101010101" pitchFamily="49" charset="-122"/>
                <a:ea typeface="黑体" panose="02010609060101010101" pitchFamily="49" charset="-122"/>
                <a:cs typeface="Segoe UI Semilight" panose="020b0402040204020203" pitchFamily="34" charset="0"/>
                <a:sym typeface="Arial" panose="020b0604020202020204" pitchFamily="34" charset="0"/>
              </a:rPr>
              <a:t>应聘方式</a:t>
            </a:r>
            <a:r>
              <a:rPr sz="2800" b="1" err="1">
                <a:solidFill>
                  <a:schemeClr val="tx1"/>
                </a:solidFill>
                <a:latin typeface="黑体" panose="02010609060101010101" pitchFamily="49" charset="-122"/>
                <a:ea typeface="黑体" panose="02010609060101010101" pitchFamily="49" charset="-122"/>
                <a:cs typeface="Segoe UI Semilight" panose="020b0402040204020203" pitchFamily="34" charset="0"/>
                <a:sym typeface="Arial" panose="020b0604020202020204" pitchFamily="34" charset="0"/>
              </a:rPr>
              <a:t>：发送个人简历至邮箱××××。</a:t>
            </a:r>
          </a:p>
          <a:p>
            <a:pPr eaLnBrk="1" latinLnBrk="0" hangingPunct="1">
              <a:lnSpc>
                <a:spcPts val="4000"/>
              </a:lnSpc>
            </a:pPr>
            <a:r>
              <a:rPr sz="2800" b="1" smtClean="0">
                <a:solidFill>
                  <a:schemeClr val="tx1"/>
                </a:solidFill>
                <a:latin typeface="黑体" panose="02010609060101010101" pitchFamily="49" charset="-122"/>
                <a:ea typeface="黑体" panose="02010609060101010101" pitchFamily="49" charset="-122"/>
                <a:cs typeface="Segoe UI Semilight" panose="020b0402040204020203" pitchFamily="34" charset="0"/>
                <a:sym typeface="Arial" panose="020b0604020202020204" pitchFamily="34" charset="0"/>
              </a:rPr>
              <a:t>截止日期</a:t>
            </a:r>
            <a:r>
              <a:rPr sz="2800" b="1">
                <a:solidFill>
                  <a:schemeClr val="tx1"/>
                </a:solidFill>
                <a:latin typeface="黑体" panose="02010609060101010101" pitchFamily="49" charset="-122"/>
                <a:ea typeface="黑体" panose="02010609060101010101" pitchFamily="49" charset="-122"/>
                <a:cs typeface="Segoe UI Semilight" panose="020b0402040204020203" pitchFamily="34" charset="0"/>
                <a:sym typeface="Arial" panose="020b0604020202020204" pitchFamily="34" charset="0"/>
              </a:rPr>
              <a:t>：3 月25 日。</a:t>
            </a:r>
          </a:p>
          <a:p>
            <a:pPr algn="r" eaLnBrk="1" latinLnBrk="0" hangingPunct="1">
              <a:lnSpc>
                <a:spcPts val="4000"/>
              </a:lnSpc>
            </a:pPr>
            <a:r>
              <a:rPr sz="2800" b="1">
                <a:solidFill>
                  <a:schemeClr val="tx1"/>
                </a:solidFill>
                <a:latin typeface="黑体" panose="02010609060101010101" pitchFamily="49" charset="-122"/>
                <a:ea typeface="黑体" panose="02010609060101010101" pitchFamily="49" charset="-122"/>
                <a:cs typeface="Segoe UI Semilight" panose="020b0402040204020203" pitchFamily="34" charset="0"/>
                <a:sym typeface="Arial" panose="020b0604020202020204" pitchFamily="34" charset="0"/>
              </a:rPr>
              <a:t>                                                  </a:t>
            </a:r>
            <a:r>
              <a:rPr sz="2800" b="1" err="1" smtClean="0">
                <a:solidFill>
                  <a:schemeClr val="tx1"/>
                </a:solidFill>
                <a:latin typeface="黑体" panose="02010609060101010101" pitchFamily="49" charset="-122"/>
                <a:ea typeface="黑体" panose="02010609060101010101" pitchFamily="49" charset="-122"/>
                <a:cs typeface="Segoe UI Semilight" panose="020b0402040204020203" pitchFamily="34" charset="0"/>
                <a:sym typeface="Arial" panose="020b0604020202020204" pitchFamily="34" charset="0"/>
              </a:rPr>
              <a:t>校报编辑部</a:t>
            </a:r>
            <a:endParaRPr sz="2800" b="1">
              <a:solidFill>
                <a:schemeClr val="tx1"/>
              </a:solidFill>
              <a:latin typeface="黑体" panose="02010609060101010101" pitchFamily="49" charset="-122"/>
              <a:ea typeface="黑体" panose="02010609060101010101" pitchFamily="49" charset="-122"/>
              <a:cs typeface="Segoe UI Semilight" panose="020b0402040204020203" pitchFamily="34" charset="0"/>
              <a:sym typeface="Arial" panose="020b0604020202020204" pitchFamily="34" charset="0"/>
            </a:endParaRPr>
          </a:p>
          <a:p>
            <a:pPr algn="r" eaLnBrk="1" latinLnBrk="0" hangingPunct="1">
              <a:lnSpc>
                <a:spcPts val="4000"/>
              </a:lnSpc>
            </a:pPr>
            <a:r>
              <a:rPr sz="2800" b="1">
                <a:solidFill>
                  <a:schemeClr val="tx1"/>
                </a:solidFill>
                <a:latin typeface="黑体" panose="02010609060101010101" pitchFamily="49" charset="-122"/>
                <a:ea typeface="黑体" panose="02010609060101010101" pitchFamily="49" charset="-122"/>
                <a:cs typeface="Segoe UI Semilight" panose="020b0402040204020203" pitchFamily="34" charset="0"/>
                <a:sym typeface="Arial" panose="020b0604020202020204" pitchFamily="34" charset="0"/>
              </a:rPr>
              <a:t>                                                        3 月1 日</a:t>
            </a:r>
          </a:p>
        </p:txBody>
      </p:sp>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amond(in)">
                                      <p:cBhvr>
                                        <p:cTn id="7" dur="2000"/>
                                        <p:tgtEl>
                                          <p:spTgt spid="8"/>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circle(in)">
                                      <p:cBhvr>
                                        <p:cTn id="12" dur="2000"/>
                                        <p:tgtEl>
                                          <p:spTgt spid="7"/>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0"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edge">
                                      <p:cBhvr>
                                        <p:cTn id="1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6" grpId="0"/>
    </p:bldLst>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2" name="Rectangle 21"/>
          <p:cNvSpPr/>
          <p:nvPr/>
        </p:nvSpPr>
        <p:spPr>
          <a:xfrm>
            <a:off x="167640" y="1397000"/>
            <a:ext cx="12523470" cy="828675"/>
          </a:xfrm>
          <a:prstGeom prst="rect">
            <a:avLst/>
          </a:prstGeom>
        </p:spPr>
        <p:txBody>
          <a:bodyPr wrap="square" lIns="91391" tIns="45696" rIns="91391" bIns="45696">
            <a:spAutoFit/>
          </a:bodyPr>
          <a:lstStyle/>
          <a:p>
            <a:pPr eaLnBrk="1" latinLnBrk="0" hangingPunct="1">
              <a:lnSpc>
                <a:spcPct val="100000"/>
              </a:lnSpc>
            </a:pPr>
            <a:r>
              <a:rPr sz="2400" b="1">
                <a:solidFill>
                  <a:srgbClr val="FF0000"/>
                </a:solidFill>
                <a:latin typeface="黑体" panose="02010609060101010101" pitchFamily="49" charset="-122"/>
                <a:ea typeface="黑体" panose="02010609060101010101" pitchFamily="49" charset="-122"/>
                <a:cs typeface="Segoe UI Semilight" panose="020b0402040204020203" pitchFamily="34" charset="0"/>
                <a:sym typeface="Arial" panose="020b0604020202020204" pitchFamily="34" charset="0"/>
              </a:rPr>
              <a:t>手机短信：</a:t>
            </a:r>
            <a:r>
              <a:rPr sz="2400" b="1">
                <a:solidFill>
                  <a:schemeClr val="tx1"/>
                </a:solidFill>
                <a:latin typeface="黑体" panose="02010609060101010101" pitchFamily="49" charset="-122"/>
                <a:ea typeface="黑体" panose="02010609060101010101" pitchFamily="49" charset="-122"/>
                <a:cs typeface="Segoe UI Semilight" panose="020b0402040204020203" pitchFamily="34" charset="0"/>
                <a:sym typeface="Arial" panose="020b0604020202020204" pitchFamily="34" charset="0"/>
              </a:rPr>
              <a:t>校报拟招聘两名编辑，面向对象为高一、高二学生,请有意者发个人简历至邮箱××××,截止日期为3月25日。</a:t>
            </a:r>
          </a:p>
        </p:txBody>
      </p:sp>
      <p:sp>
        <p:nvSpPr>
          <p:cNvPr id="2" name="Rectangle 21"/>
          <p:cNvSpPr/>
          <p:nvPr/>
        </p:nvSpPr>
        <p:spPr>
          <a:xfrm>
            <a:off x="167640" y="2225675"/>
            <a:ext cx="12523470" cy="4891405"/>
          </a:xfrm>
          <a:prstGeom prst="rect">
            <a:avLst/>
          </a:prstGeom>
        </p:spPr>
        <p:txBody>
          <a:bodyPr wrap="square" lIns="91391" tIns="45696" rIns="91391" bIns="45696">
            <a:spAutoFit/>
          </a:bodyPr>
          <a:lstStyle/>
          <a:p>
            <a:pPr eaLnBrk="1" latinLnBrk="0" hangingPunct="1">
              <a:lnSpc>
                <a:spcPct val="100000"/>
              </a:lnSpc>
            </a:pPr>
            <a:r>
              <a:rPr sz="2400" b="1">
                <a:solidFill>
                  <a:srgbClr val="FF0000"/>
                </a:solidFill>
                <a:latin typeface="黑体" panose="02010609060101010101" pitchFamily="49" charset="-122"/>
                <a:ea typeface="黑体" panose="02010609060101010101" pitchFamily="49" charset="-122"/>
                <a:cs typeface="Segoe UI Semilight" panose="020b0402040204020203" pitchFamily="34" charset="0"/>
                <a:sym typeface="Arial" panose="020b0604020202020204" pitchFamily="34" charset="0"/>
              </a:rPr>
              <a:t>校报微信公众号招聘启事</a:t>
            </a:r>
          </a:p>
          <a:p>
            <a:pPr eaLnBrk="1" latinLnBrk="0" hangingPunct="1">
              <a:lnSpc>
                <a:spcPct val="100000"/>
              </a:lnSpc>
            </a:pPr>
            <a:r>
              <a:rPr sz="2400" b="1" err="1" smtClean="0">
                <a:solidFill>
                  <a:schemeClr val="tx1"/>
                </a:solidFill>
                <a:latin typeface="黑体" panose="02010609060101010101" pitchFamily="49" charset="-122"/>
                <a:ea typeface="黑体" panose="02010609060101010101" pitchFamily="49" charset="-122"/>
                <a:cs typeface="Segoe UI Semilight" panose="020b0402040204020203" pitchFamily="34" charset="0"/>
                <a:sym typeface="Arial" panose="020b0604020202020204" pitchFamily="34" charset="0"/>
              </a:rPr>
              <a:t>    如果你钟情文学</a:t>
            </a:r>
            <a:r>
              <a:rPr lang="zh-CN" altLang="en-US" sz="2400" b="1">
                <a:solidFill>
                  <a:schemeClr val="tx1"/>
                </a:solidFill>
                <a:latin typeface="黑体" panose="02010609060101010101" pitchFamily="49" charset="-122"/>
                <a:ea typeface="黑体" panose="02010609060101010101" pitchFamily="49" charset="-122"/>
                <a:cs typeface="Segoe UI Semilight" panose="020b0402040204020203" pitchFamily="34" charset="0"/>
                <a:sym typeface="Arial" panose="020b0604020202020204" pitchFamily="34" charset="0"/>
              </a:rPr>
              <a:t>，</a:t>
            </a:r>
            <a:r>
              <a:rPr sz="2400" b="1" smtClean="0">
                <a:solidFill>
                  <a:schemeClr val="tx1"/>
                </a:solidFill>
                <a:latin typeface="黑体" panose="02010609060101010101" pitchFamily="49" charset="-122"/>
                <a:ea typeface="黑体" panose="02010609060101010101" pitchFamily="49" charset="-122"/>
                <a:cs typeface="Segoe UI Semilight" panose="020b0402040204020203" pitchFamily="34" charset="0"/>
                <a:sym typeface="Arial" panose="020b0604020202020204" pitchFamily="34" charset="0"/>
              </a:rPr>
              <a:t>爱恋写作</a:t>
            </a:r>
            <a:r>
              <a:rPr sz="2400" b="1">
                <a:solidFill>
                  <a:schemeClr val="tx1"/>
                </a:solidFill>
                <a:latin typeface="黑体" panose="02010609060101010101" pitchFamily="49" charset="-122"/>
                <a:ea typeface="黑体" panose="02010609060101010101" pitchFamily="49" charset="-122"/>
                <a:cs typeface="Segoe UI Semilight" panose="020b0402040204020203" pitchFamily="34" charset="0"/>
                <a:sym typeface="Arial" panose="020b0604020202020204" pitchFamily="34" charset="0"/>
              </a:rPr>
              <a:t>；如果你文学鉴赏能力所向披靡；如果你码字的冲动无时无刻不洋溢在身体的血液中；如果你对文字工作的细致程度具有与生俱来的强迫症状；如果你开朗热情善解人意,</a:t>
            </a:r>
            <a:r>
              <a:rPr sz="2400" b="1" smtClean="0">
                <a:solidFill>
                  <a:schemeClr val="tx1"/>
                </a:solidFill>
                <a:latin typeface="黑体" panose="02010609060101010101" pitchFamily="49" charset="-122"/>
                <a:ea typeface="黑体" panose="02010609060101010101" pitchFamily="49" charset="-122"/>
                <a:cs typeface="Segoe UI Semilight" panose="020b0402040204020203" pitchFamily="34" charset="0"/>
                <a:sym typeface="Arial" panose="020b0604020202020204" pitchFamily="34" charset="0"/>
              </a:rPr>
              <a:t>沟通交流零障碍……请尽快加入我们!</a:t>
            </a:r>
            <a:endParaRPr lang="en-US" sz="2400" b="1" smtClean="0">
              <a:solidFill>
                <a:schemeClr val="tx1"/>
              </a:solidFill>
              <a:latin typeface="黑体" panose="02010609060101010101" pitchFamily="49" charset="-122"/>
              <a:ea typeface="黑体" panose="02010609060101010101" pitchFamily="49" charset="-122"/>
              <a:cs typeface="Segoe UI Semilight" panose="020b0402040204020203" pitchFamily="34" charset="0"/>
              <a:sym typeface="Arial" panose="020b0604020202020204" pitchFamily="34" charset="0"/>
            </a:endParaRPr>
          </a:p>
          <a:p>
            <a:pPr eaLnBrk="1" latinLnBrk="0" hangingPunct="1">
              <a:lnSpc>
                <a:spcPct val="100000"/>
              </a:lnSpc>
            </a:pPr>
            <a:r>
              <a:rPr lang="zh-CN" altLang="en-US" sz="2400" b="1">
                <a:solidFill>
                  <a:schemeClr val="tx1"/>
                </a:solidFill>
                <a:latin typeface="黑体" panose="02010609060101010101" pitchFamily="49" charset="-122"/>
                <a:ea typeface="黑体" panose="02010609060101010101" pitchFamily="49" charset="-122"/>
                <a:cs typeface="Segoe UI Semilight" panose="020b0402040204020203" pitchFamily="34" charset="0"/>
                <a:sym typeface="Arial" panose="020b0604020202020204" pitchFamily="34" charset="0"/>
              </a:rPr>
              <a:t>    部门描述：你是否介意成为一个“众里寻他千百度”，最终被你轻松找到的选稿件的高手？你是否拒绝设想你编辑的文字成为全校师生</a:t>
            </a:r>
            <a:r>
              <a:rPr lang="zh-CN" altLang="en-US" sz="2400" b="1" smtClean="0">
                <a:solidFill>
                  <a:schemeClr val="tx1"/>
                </a:solidFill>
                <a:latin typeface="黑体" panose="02010609060101010101" pitchFamily="49" charset="-122"/>
                <a:ea typeface="黑体" panose="02010609060101010101" pitchFamily="49" charset="-122"/>
                <a:cs typeface="Segoe UI Semilight" panose="020b0402040204020203" pitchFamily="34" charset="0"/>
                <a:sym typeface="Arial" panose="020b0604020202020204" pitchFamily="34" charset="0"/>
              </a:rPr>
              <a:t>争相</a:t>
            </a:r>
            <a:r>
              <a:rPr lang="zh-CN" altLang="en-US" sz="2400" b="1">
                <a:solidFill>
                  <a:schemeClr val="tx1"/>
                </a:solidFill>
                <a:latin typeface="黑体" panose="02010609060101010101" pitchFamily="49" charset="-122"/>
                <a:ea typeface="黑体" panose="02010609060101010101" pitchFamily="49" charset="-122"/>
                <a:cs typeface="Segoe UI Semilight" panose="020b0402040204020203" pitchFamily="34" charset="0"/>
                <a:sym typeface="Arial" panose="020b0604020202020204" pitchFamily="34" charset="0"/>
              </a:rPr>
              <a:t>传阅的</a:t>
            </a:r>
            <a:r>
              <a:rPr lang="zh-CN" altLang="en-US" sz="2400" b="1" smtClean="0">
                <a:solidFill>
                  <a:schemeClr val="tx1"/>
                </a:solidFill>
                <a:latin typeface="黑体" panose="02010609060101010101" pitchFamily="49" charset="-122"/>
                <a:ea typeface="黑体" panose="02010609060101010101" pitchFamily="49" charset="-122"/>
                <a:cs typeface="Segoe UI Semilight" panose="020b0402040204020203" pitchFamily="34" charset="0"/>
                <a:sym typeface="Arial" panose="020b0604020202020204" pitchFamily="34" charset="0"/>
              </a:rPr>
              <a:t>经典</a:t>
            </a:r>
            <a:r>
              <a:rPr lang="zh-CN" altLang="en-US" sz="2400" b="1">
                <a:latin typeface="黑体" panose="02010609060101010101" pitchFamily="49" charset="-122"/>
                <a:ea typeface="黑体" panose="02010609060101010101" pitchFamily="49" charset="-122"/>
                <a:cs typeface="Segoe UI Semilight" panose="020b0402040204020203" pitchFamily="34" charset="0"/>
                <a:sym typeface="Arial" panose="020b0604020202020204" pitchFamily="34" charset="0"/>
              </a:rPr>
              <a:t>美文？你是否讨厌憧憬像白岩松采访人大代表一样，佩带记者证</a:t>
            </a:r>
            <a:r>
              <a:rPr lang="zh-CN" altLang="en-US" sz="2400" b="1" smtClean="0">
                <a:latin typeface="黑体" panose="02010609060101010101" pitchFamily="49" charset="-122"/>
                <a:ea typeface="黑体" panose="02010609060101010101" pitchFamily="49" charset="-122"/>
                <a:cs typeface="Segoe UI Semilight" panose="020b0402040204020203" pitchFamily="34" charset="0"/>
                <a:sym typeface="Arial" panose="020b0604020202020204" pitchFamily="34" charset="0"/>
              </a:rPr>
              <a:t>去采访</a:t>
            </a:r>
            <a:r>
              <a:rPr lang="zh-CN" altLang="en-US" sz="2400" b="1">
                <a:latin typeface="黑体" panose="02010609060101010101" pitchFamily="49" charset="-122"/>
                <a:ea typeface="黑体" panose="02010609060101010101" pitchFamily="49" charset="-122"/>
                <a:cs typeface="Segoe UI Semilight" panose="020b0402040204020203" pitchFamily="34" charset="0"/>
                <a:sym typeface="Arial" panose="020b0604020202020204" pitchFamily="34" charset="0"/>
              </a:rPr>
              <a:t>我们尊敬的校长？</a:t>
            </a:r>
            <a:endParaRPr lang="zh-CN" altLang="en-US" sz="2400" b="1">
              <a:solidFill>
                <a:schemeClr val="tx1"/>
              </a:solidFill>
              <a:latin typeface="黑体" panose="02010609060101010101" pitchFamily="49" charset="-122"/>
              <a:ea typeface="黑体" panose="02010609060101010101" pitchFamily="49" charset="-122"/>
              <a:cs typeface="Segoe UI Semilight" panose="020b0402040204020203" pitchFamily="34" charset="0"/>
              <a:sym typeface="Arial" panose="020b0604020202020204" pitchFamily="34" charset="0"/>
            </a:endParaRPr>
          </a:p>
          <a:p>
            <a:pPr eaLnBrk="1" latinLnBrk="0" hangingPunct="1">
              <a:lnSpc>
                <a:spcPct val="100000"/>
              </a:lnSpc>
            </a:pPr>
            <a:r>
              <a:rPr sz="2400" b="1" err="1" smtClean="0">
                <a:latin typeface="黑体" panose="02010609060101010101" pitchFamily="49" charset="-122"/>
                <a:ea typeface="黑体" panose="02010609060101010101" pitchFamily="49" charset="-122"/>
                <a:cs typeface="Segoe UI Semilight" panose="020b0402040204020203" pitchFamily="34" charset="0"/>
                <a:sym typeface="Arial" panose="020b0604020202020204" pitchFamily="34" charset="0"/>
              </a:rPr>
              <a:t>    英才来源</a:t>
            </a:r>
            <a:r>
              <a:rPr lang="zh-CN" altLang="en-US" sz="2400" b="1">
                <a:latin typeface="黑体" panose="02010609060101010101" pitchFamily="49" charset="-122"/>
                <a:ea typeface="黑体" panose="02010609060101010101" pitchFamily="49" charset="-122"/>
                <a:cs typeface="Segoe UI Semilight" panose="020b0402040204020203" pitchFamily="34" charset="0"/>
                <a:sym typeface="Arial" panose="020b0604020202020204" pitchFamily="34" charset="0"/>
              </a:rPr>
              <a:t>：</a:t>
            </a:r>
            <a:r>
              <a:rPr sz="2400" b="1" err="1" smtClean="0">
                <a:latin typeface="黑体" panose="02010609060101010101" pitchFamily="49" charset="-122"/>
                <a:ea typeface="黑体" panose="02010609060101010101" pitchFamily="49" charset="-122"/>
                <a:cs typeface="Segoe UI Semilight" panose="020b0402040204020203" pitchFamily="34" charset="0"/>
                <a:sym typeface="Arial" panose="020b0604020202020204" pitchFamily="34" charset="0"/>
              </a:rPr>
              <a:t>学有余力的高一高二的俊男靓女</a:t>
            </a:r>
            <a:r>
              <a:rPr lang="zh-CN" altLang="en-US" sz="2400" b="1" err="1">
                <a:latin typeface="黑体" panose="02010609060101010101" pitchFamily="49" charset="-122"/>
                <a:ea typeface="黑体" panose="02010609060101010101" pitchFamily="49" charset="-122"/>
                <a:cs typeface="Segoe UI Semilight" panose="020b0402040204020203" pitchFamily="34" charset="0"/>
                <a:sym typeface="Arial" panose="020b0604020202020204" pitchFamily="34" charset="0"/>
              </a:rPr>
              <a:t>，</a:t>
            </a:r>
            <a:r>
              <a:rPr sz="2400" b="1" err="1" smtClean="0">
                <a:latin typeface="黑体" panose="02010609060101010101" pitchFamily="49" charset="-122"/>
                <a:ea typeface="黑体" panose="02010609060101010101" pitchFamily="49" charset="-122"/>
                <a:cs typeface="Segoe UI Semilight" panose="020b0402040204020203" pitchFamily="34" charset="0"/>
                <a:sym typeface="Arial" panose="020b0604020202020204" pitchFamily="34" charset="0"/>
              </a:rPr>
              <a:t>即将奔赴战场的高三师哥师姐谢绝围观</a:t>
            </a:r>
            <a:r>
              <a:rPr sz="2400" b="1">
                <a:latin typeface="黑体" panose="02010609060101010101" pitchFamily="49" charset="-122"/>
                <a:ea typeface="黑体" panose="02010609060101010101" pitchFamily="49" charset="-122"/>
                <a:cs typeface="Segoe UI Semilight" panose="020b0402040204020203" pitchFamily="34" charset="0"/>
                <a:sym typeface="Arial" panose="020b0604020202020204" pitchFamily="34" charset="0"/>
              </a:rPr>
              <a:t>。</a:t>
            </a:r>
            <a:endParaRPr sz="2400" b="1">
              <a:solidFill>
                <a:schemeClr val="tx1"/>
              </a:solidFill>
              <a:latin typeface="黑体" panose="02010609060101010101" pitchFamily="49" charset="-122"/>
              <a:ea typeface="黑体" panose="02010609060101010101" pitchFamily="49" charset="-122"/>
              <a:cs typeface="Segoe UI Semilight" panose="020b0402040204020203" pitchFamily="34" charset="0"/>
              <a:sym typeface="Arial" panose="020b0604020202020204" pitchFamily="34" charset="0"/>
            </a:endParaRPr>
          </a:p>
          <a:p>
            <a:pPr eaLnBrk="1" latinLnBrk="0" hangingPunct="1">
              <a:lnSpc>
                <a:spcPct val="100000"/>
              </a:lnSpc>
            </a:pPr>
            <a:r>
              <a:rPr sz="2400" b="1" err="1" smtClean="0">
                <a:latin typeface="黑体" panose="02010609060101010101" pitchFamily="49" charset="-122"/>
                <a:ea typeface="黑体" panose="02010609060101010101" pitchFamily="49" charset="-122"/>
                <a:cs typeface="Segoe UI Semilight" panose="020b0402040204020203" pitchFamily="34" charset="0"/>
                <a:sym typeface="Arial" panose="020b0604020202020204" pitchFamily="34" charset="0"/>
              </a:rPr>
              <a:t>    最佳途径</a:t>
            </a:r>
            <a:r>
              <a:rPr lang="zh-CN" altLang="en-US" sz="2400" b="1" err="1">
                <a:latin typeface="黑体" panose="02010609060101010101" pitchFamily="49" charset="-122"/>
                <a:ea typeface="黑体" panose="02010609060101010101" pitchFamily="49" charset="-122"/>
                <a:cs typeface="Segoe UI Semilight" panose="020b0402040204020203" pitchFamily="34" charset="0"/>
                <a:sym typeface="Arial" panose="020b0604020202020204" pitchFamily="34" charset="0"/>
              </a:rPr>
              <a:t>：</a:t>
            </a:r>
            <a:r>
              <a:rPr sz="2400" b="1" err="1" smtClean="0">
                <a:latin typeface="黑体" panose="02010609060101010101" pitchFamily="49" charset="-122"/>
                <a:ea typeface="黑体" panose="02010609060101010101" pitchFamily="49" charset="-122"/>
                <a:cs typeface="Segoe UI Semilight" panose="020b0402040204020203" pitchFamily="34" charset="0"/>
                <a:sym typeface="Arial" panose="020b0604020202020204" pitchFamily="34" charset="0"/>
              </a:rPr>
              <a:t>按下发送键</a:t>
            </a:r>
            <a:r>
              <a:rPr sz="2400" b="1" err="1">
                <a:latin typeface="黑体" panose="02010609060101010101" pitchFamily="49" charset="-122"/>
                <a:ea typeface="黑体" panose="02010609060101010101" pitchFamily="49" charset="-122"/>
                <a:cs typeface="Segoe UI Semilight" panose="020b0402040204020203" pitchFamily="34" charset="0"/>
                <a:sym typeface="Arial" panose="020b0604020202020204" pitchFamily="34" charset="0"/>
              </a:rPr>
              <a:t>,</a:t>
            </a:r>
            <a:r>
              <a:rPr sz="2400" b="1" err="1" smtClean="0">
                <a:latin typeface="黑体" panose="02010609060101010101" pitchFamily="49" charset="-122"/>
                <a:ea typeface="黑体" panose="02010609060101010101" pitchFamily="49" charset="-122"/>
                <a:cs typeface="Segoe UI Semilight" panose="020b0402040204020203" pitchFamily="34" charset="0"/>
                <a:sym typeface="Arial" panose="020b0604020202020204" pitchFamily="34" charset="0"/>
              </a:rPr>
              <a:t>把你美好的人生经历以邮件的方式投进邮箱</a:t>
            </a:r>
            <a:r>
              <a:rPr lang="en-US" altLang="zh-CN" sz="2400" b="1" err="1" smtClean="0">
                <a:latin typeface="黑体" panose="02010609060101010101" pitchFamily="49" charset="-122"/>
                <a:ea typeface="黑体" panose="02010609060101010101" pitchFamily="49" charset="-122"/>
                <a:cs typeface="Segoe UI Semilight" panose="020b0402040204020203" pitchFamily="34" charset="0"/>
                <a:sym typeface="Arial" panose="020b0604020202020204" pitchFamily="34" charset="0"/>
              </a:rPr>
              <a:t>xxxx</a:t>
            </a:r>
            <a:r>
              <a:rPr sz="2400" b="1" err="1" smtClean="0">
                <a:latin typeface="黑体" panose="02010609060101010101" pitchFamily="49" charset="-122"/>
                <a:ea typeface="黑体" panose="02010609060101010101" pitchFamily="49" charset="-122"/>
                <a:cs typeface="Segoe UI Semilight" panose="020b0402040204020203" pitchFamily="34" charset="0"/>
                <a:sym typeface="Arial" panose="020b0604020202020204" pitchFamily="34" charset="0"/>
              </a:rPr>
              <a:t>就</a:t>
            </a:r>
            <a:r>
              <a:rPr sz="2400" b="1" err="1">
                <a:latin typeface="黑体" panose="02010609060101010101" pitchFamily="49" charset="-122"/>
                <a:ea typeface="黑体" panose="02010609060101010101" pitchFamily="49" charset="-122"/>
                <a:cs typeface="Segoe UI Semilight" panose="020b0402040204020203" pitchFamily="34" charset="0"/>
                <a:sym typeface="Arial" panose="020b0604020202020204" pitchFamily="34" charset="0"/>
              </a:rPr>
              <a:t>OK</a:t>
            </a:r>
            <a:r>
              <a:rPr sz="2400" b="1" err="1" smtClean="0">
                <a:latin typeface="黑体" panose="02010609060101010101" pitchFamily="49" charset="-122"/>
                <a:ea typeface="黑体" panose="02010609060101010101" pitchFamily="49" charset="-122"/>
                <a:cs typeface="Segoe UI Semilight" panose="020b0402040204020203" pitchFamily="34" charset="0"/>
                <a:sym typeface="Arial" panose="020b0604020202020204" pitchFamily="34" charset="0"/>
              </a:rPr>
              <a:t>了</a:t>
            </a:r>
            <a:r>
              <a:rPr lang="zh-CN" altLang="en-US" sz="2400" b="1">
                <a:latin typeface="黑体" panose="02010609060101010101" pitchFamily="49" charset="-122"/>
                <a:ea typeface="黑体" panose="02010609060101010101" pitchFamily="49" charset="-122"/>
                <a:cs typeface="Segoe UI Semilight" panose="020b0402040204020203" pitchFamily="34" charset="0"/>
                <a:sym typeface="Arial" panose="020b0604020202020204" pitchFamily="34" charset="0"/>
              </a:rPr>
              <a:t>！</a:t>
            </a:r>
            <a:endParaRPr sz="2400" b="1">
              <a:solidFill>
                <a:schemeClr val="tx1"/>
              </a:solidFill>
              <a:latin typeface="黑体" panose="02010609060101010101" pitchFamily="49" charset="-122"/>
              <a:ea typeface="黑体" panose="02010609060101010101" pitchFamily="49" charset="-122"/>
              <a:cs typeface="Segoe UI Semilight" panose="020b0402040204020203" pitchFamily="34" charset="0"/>
              <a:sym typeface="Arial" panose="020b0604020202020204" pitchFamily="34" charset="0"/>
            </a:endParaRPr>
          </a:p>
          <a:p>
            <a:pPr eaLnBrk="1" latinLnBrk="0" hangingPunct="1">
              <a:lnSpc>
                <a:spcPct val="100000"/>
              </a:lnSpc>
            </a:pPr>
            <a:r>
              <a:rPr sz="2400" b="1" err="1" smtClean="0">
                <a:latin typeface="黑体" panose="02010609060101010101" pitchFamily="49" charset="-122"/>
                <a:ea typeface="黑体" panose="02010609060101010101" pitchFamily="49" charset="-122"/>
                <a:cs typeface="Segoe UI Semilight" panose="020b0402040204020203" pitchFamily="34" charset="0"/>
                <a:sym typeface="Arial" panose="020b0604020202020204" pitchFamily="34" charset="0"/>
              </a:rPr>
              <a:t>    记住</a:t>
            </a:r>
            <a:r>
              <a:rPr lang="zh-CN" altLang="en-US" sz="2400" b="1">
                <a:latin typeface="黑体" panose="02010609060101010101" pitchFamily="49" charset="-122"/>
                <a:ea typeface="黑体" panose="02010609060101010101" pitchFamily="49" charset="-122"/>
                <a:cs typeface="Segoe UI Semilight" panose="020b0402040204020203" pitchFamily="34" charset="0"/>
                <a:sym typeface="Arial" panose="020b0604020202020204" pitchFamily="34" charset="0"/>
              </a:rPr>
              <a:t>：</a:t>
            </a:r>
            <a:r>
              <a:rPr sz="2400" b="1" smtClean="0">
                <a:latin typeface="黑体" panose="02010609060101010101" pitchFamily="49" charset="-122"/>
                <a:ea typeface="黑体" panose="02010609060101010101" pitchFamily="49" charset="-122"/>
                <a:cs typeface="Segoe UI Semilight" panose="020b0402040204020203" pitchFamily="34" charset="0"/>
                <a:sym typeface="Arial" panose="020b0604020202020204" pitchFamily="34" charset="0"/>
              </a:rPr>
              <a:t>过了</a:t>
            </a:r>
            <a:r>
              <a:rPr sz="2400" b="1">
                <a:latin typeface="黑体" panose="02010609060101010101" pitchFamily="49" charset="-122"/>
                <a:ea typeface="黑体" panose="02010609060101010101" pitchFamily="49" charset="-122"/>
                <a:cs typeface="Segoe UI Semilight" panose="020b0402040204020203" pitchFamily="34" charset="0"/>
                <a:sym typeface="Arial" panose="020b0604020202020204" pitchFamily="34" charset="0"/>
              </a:rPr>
              <a:t>3月25</a:t>
            </a:r>
            <a:r>
              <a:rPr sz="2400" b="1" smtClean="0">
                <a:latin typeface="黑体" panose="02010609060101010101" pitchFamily="49" charset="-122"/>
                <a:ea typeface="黑体" panose="02010609060101010101" pitchFamily="49" charset="-122"/>
                <a:cs typeface="Segoe UI Semilight" panose="020b0402040204020203" pitchFamily="34" charset="0"/>
                <a:sym typeface="Arial" panose="020b0604020202020204" pitchFamily="34" charset="0"/>
              </a:rPr>
              <a:t>日就找不到我了耶</a:t>
            </a:r>
            <a:r>
              <a:rPr lang="zh-CN" altLang="en-US" sz="2400" b="1" smtClean="0">
                <a:latin typeface="黑体" panose="02010609060101010101" pitchFamily="49" charset="-122"/>
                <a:ea typeface="黑体" panose="02010609060101010101" pitchFamily="49" charset="-122"/>
                <a:cs typeface="Segoe UI Semilight" panose="020b0402040204020203" pitchFamily="34" charset="0"/>
                <a:sym typeface="Arial" panose="020b0604020202020204" pitchFamily="34" charset="0"/>
              </a:rPr>
              <a:t>！</a:t>
            </a:r>
            <a:r>
              <a:rPr sz="2400" b="1" err="1" smtClean="0">
                <a:latin typeface="黑体" panose="02010609060101010101" pitchFamily="49" charset="-122"/>
                <a:ea typeface="黑体" panose="02010609060101010101" pitchFamily="49" charset="-122"/>
                <a:cs typeface="Segoe UI Semilight" panose="020b0402040204020203" pitchFamily="34" charset="0"/>
                <a:sym typeface="Arial" panose="020b0604020202020204" pitchFamily="34" charset="0"/>
              </a:rPr>
              <a:t>心动不如行动</a:t>
            </a:r>
            <a:r>
              <a:rPr lang="zh-CN" altLang="en-US" sz="2400" b="1" smtClean="0">
                <a:latin typeface="黑体" panose="02010609060101010101" pitchFamily="49" charset="-122"/>
                <a:ea typeface="黑体" panose="02010609060101010101" pitchFamily="49" charset="-122"/>
                <a:cs typeface="Segoe UI Semilight" panose="020b0402040204020203" pitchFamily="34" charset="0"/>
                <a:sym typeface="Arial" panose="020b0604020202020204" pitchFamily="34" charset="0"/>
              </a:rPr>
              <a:t>，</a:t>
            </a:r>
            <a:r>
              <a:rPr sz="2400" b="1" err="1" smtClean="0">
                <a:latin typeface="黑体" panose="02010609060101010101" pitchFamily="49" charset="-122"/>
                <a:ea typeface="黑体" panose="02010609060101010101" pitchFamily="49" charset="-122"/>
                <a:cs typeface="Segoe UI Semilight" panose="020b0402040204020203" pitchFamily="34" charset="0"/>
                <a:sym typeface="Arial" panose="020b0604020202020204" pitchFamily="34" charset="0"/>
              </a:rPr>
              <a:t>只需两位文坛精英</a:t>
            </a:r>
            <a:r>
              <a:rPr lang="zh-CN" altLang="en-US" sz="2400" b="1">
                <a:latin typeface="黑体" panose="02010609060101010101" pitchFamily="49" charset="-122"/>
                <a:ea typeface="黑体" panose="02010609060101010101" pitchFamily="49" charset="-122"/>
                <a:cs typeface="Segoe UI Semilight" panose="020b0402040204020203" pitchFamily="34" charset="0"/>
                <a:sym typeface="Arial" panose="020b0604020202020204" pitchFamily="34" charset="0"/>
              </a:rPr>
              <a:t>，</a:t>
            </a:r>
            <a:r>
              <a:rPr sz="2400" b="1" err="1" smtClean="0">
                <a:latin typeface="黑体" panose="02010609060101010101" pitchFamily="49" charset="-122"/>
                <a:ea typeface="黑体" panose="02010609060101010101" pitchFamily="49" charset="-122"/>
                <a:cs typeface="Segoe UI Semilight" panose="020b0402040204020203" pitchFamily="34" charset="0"/>
                <a:sym typeface="Arial" panose="020b0604020202020204" pitchFamily="34" charset="0"/>
              </a:rPr>
              <a:t>还等什么啊。</a:t>
            </a:r>
            <a:endParaRPr lang="en-US" sz="2400" b="1">
              <a:solidFill>
                <a:schemeClr val="tx1"/>
              </a:solidFill>
              <a:latin typeface="黑体" panose="02010609060101010101" pitchFamily="49" charset="-122"/>
              <a:ea typeface="黑体" panose="02010609060101010101" pitchFamily="49" charset="-122"/>
              <a:cs typeface="Segoe UI Semilight" panose="020b0402040204020203" pitchFamily="34" charset="0"/>
              <a:sym typeface="Arial" panose="020b0604020202020204" pitchFamily="34" charset="0"/>
            </a:endParaRPr>
          </a:p>
          <a:p>
            <a:pPr eaLnBrk="1" latinLnBrk="0" hangingPunct="1">
              <a:lnSpc>
                <a:spcPct val="100000"/>
              </a:lnSpc>
            </a:pPr>
            <a:r>
              <a:rPr sz="2400" b="1" err="1" smtClean="0">
                <a:latin typeface="黑体" panose="02010609060101010101" pitchFamily="49" charset="-122"/>
                <a:ea typeface="黑体" panose="02010609060101010101" pitchFamily="49" charset="-122"/>
                <a:cs typeface="Segoe UI Semilight" panose="020b0402040204020203" pitchFamily="34" charset="0"/>
                <a:sym typeface="Arial" panose="020b0604020202020204" pitchFamily="34" charset="0"/>
              </a:rPr>
              <a:t>    我们将列队夹道欢迎你的加盟</a:t>
            </a:r>
            <a:r>
              <a:rPr lang="zh-CN" altLang="en-US" sz="2400" b="1">
                <a:latin typeface="黑体" panose="02010609060101010101" pitchFamily="49" charset="-122"/>
                <a:ea typeface="黑体" panose="02010609060101010101" pitchFamily="49" charset="-122"/>
                <a:cs typeface="Segoe UI Semilight" panose="020b0402040204020203" pitchFamily="34" charset="0"/>
                <a:sym typeface="Arial" panose="020b0604020202020204" pitchFamily="34" charset="0"/>
              </a:rPr>
              <a:t>！</a:t>
            </a:r>
            <a:r>
              <a:rPr sz="2400" b="1" smtClean="0">
                <a:latin typeface="黑体" panose="02010609060101010101" pitchFamily="49" charset="-122"/>
                <a:ea typeface="黑体" panose="02010609060101010101" pitchFamily="49" charset="-122"/>
                <a:cs typeface="Segoe UI Semilight" panose="020b0402040204020203" pitchFamily="34" charset="0"/>
                <a:sym typeface="Arial" panose="020b0604020202020204" pitchFamily="34" charset="0"/>
              </a:rPr>
              <a:t>                                                                                                                           </a:t>
            </a:r>
            <a:endParaRPr lang="en-US" sz="2400" b="1">
              <a:solidFill>
                <a:schemeClr val="tx1"/>
              </a:solidFill>
              <a:latin typeface="黑体" panose="02010609060101010101" pitchFamily="49" charset="-122"/>
              <a:ea typeface="黑体" panose="02010609060101010101" pitchFamily="49" charset="-122"/>
              <a:cs typeface="Segoe UI Semilight" panose="020b0402040204020203" pitchFamily="34" charset="0"/>
              <a:sym typeface="Arial" panose="020b0604020202020204" pitchFamily="34" charset="0"/>
            </a:endParaRPr>
          </a:p>
          <a:p>
            <a:pPr algn="r" eaLnBrk="1" latinLnBrk="0" hangingPunct="1">
              <a:lnSpc>
                <a:spcPct val="100000"/>
              </a:lnSpc>
            </a:pPr>
            <a:r>
              <a:rPr sz="2400" b="1" err="1" smtClean="0">
                <a:latin typeface="黑体" panose="02010609060101010101" pitchFamily="49" charset="-122"/>
                <a:ea typeface="黑体" panose="02010609060101010101" pitchFamily="49" charset="-122"/>
                <a:cs typeface="Segoe UI Semilight" panose="020b0402040204020203" pitchFamily="34" charset="0"/>
                <a:sym typeface="Arial" panose="020b0604020202020204" pitchFamily="34" charset="0"/>
              </a:rPr>
              <a:t>校报编辑部                                                                                                                             3</a:t>
            </a:r>
            <a:r>
              <a:rPr sz="2400" b="1">
                <a:latin typeface="黑体" panose="02010609060101010101" pitchFamily="49" charset="-122"/>
                <a:ea typeface="黑体" panose="02010609060101010101" pitchFamily="49" charset="-122"/>
                <a:cs typeface="Segoe UI Semilight" panose="020b0402040204020203" pitchFamily="34" charset="0"/>
                <a:sym typeface="Arial" panose="020b0604020202020204" pitchFamily="34" charset="0"/>
              </a:rPr>
              <a:t>月1日</a:t>
            </a:r>
            <a:endParaRPr lang="zh-CN" altLang="en-US" sz="2400" b="1" smtClean="0">
              <a:solidFill>
                <a:schemeClr val="tx1"/>
              </a:solidFill>
              <a:latin typeface="黑体" panose="02010609060101010101" pitchFamily="49" charset="-122"/>
              <a:ea typeface="黑体" panose="02010609060101010101" pitchFamily="49" charset="-122"/>
              <a:cs typeface="Segoe UI Semilight" panose="020b0402040204020203" pitchFamily="34" charset="0"/>
              <a:sym typeface="Arial" panose="020b0604020202020204" pitchFamily="34" charset="0"/>
            </a:endParaRPr>
          </a:p>
        </p:txBody>
      </p:sp>
      <p:sp>
        <p:nvSpPr>
          <p:cNvPr id="3" name="Text Placeholder 12"/>
          <p:cNvSpPr txBox="1"/>
          <p:nvPr/>
        </p:nvSpPr>
        <p:spPr>
          <a:xfrm>
            <a:off x="1023303" y="172085"/>
            <a:ext cx="4874260" cy="614680"/>
          </a:xfrm>
          <a:prstGeom prst="rect">
            <a:avLst/>
          </a:prstGeom>
        </p:spPr>
        <p:txBody>
          <a:bodyPr lIns="0" tIns="60958" rIns="0" bIns="60958" anchor="ctr">
            <a:noAutofit/>
          </a:bodyPr>
          <a:lstStyle>
            <a:lvl1pPr marL="0" indent="0" algn="ctr" defTabSz="914400" rtl="0" eaLnBrk="1" latinLnBrk="0" hangingPunct="1">
              <a:spcBef>
                <a:spcPct val="20000"/>
              </a:spcBef>
              <a:buFont typeface="Arial" panose="020b0604020202020204" pitchFamily="34" charset="0"/>
              <a:buNone/>
              <a:defRPr sz="800" b="0" kern="1200" baseline="0">
                <a:solidFill>
                  <a:schemeClr val="tx1"/>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anose="020b0604020202020204"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nSpc>
                <a:spcPct val="150000"/>
              </a:lnSpc>
              <a:spcBef>
                <a:spcPct val="0"/>
              </a:spcBef>
            </a:pPr>
            <a:r>
              <a:rPr lang="zh-CN" sz="4000" b="1">
                <a:solidFill>
                  <a:schemeClr val="tx1">
                    <a:lumMod val="75000"/>
                    <a:lumOff val="25000"/>
                  </a:schemeClr>
                </a:solidFill>
                <a:latin typeface="微软雅黑" panose="020b0503020204020204" charset="-122"/>
                <a:ea typeface="微软雅黑"/>
              </a:rPr>
              <a:t>课  堂  活  动  </a:t>
            </a:r>
          </a:p>
        </p:txBody>
      </p:sp>
      <p:cxnSp>
        <p:nvCxnSpPr>
          <p:cNvPr id="4" name="直接连接符 3"/>
          <p:cNvCxnSpPr/>
          <p:nvPr/>
        </p:nvCxnSpPr>
        <p:spPr>
          <a:xfrm flipV="1">
            <a:off x="1067435" y="880110"/>
            <a:ext cx="4785995" cy="7620"/>
          </a:xfrm>
          <a:prstGeom prst="line">
            <a:avLst/>
          </a:prstGeom>
          <a:ln w="28575">
            <a:solidFill>
              <a:srgbClr val="19AA39"/>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20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circle(in)">
                                      <p:cBhvr>
                                        <p:cTn id="12" dur="2000"/>
                                        <p:tgtEl>
                                          <p:spTgt spid="3"/>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52"/>
                                        </p:tgtEl>
                                        <p:attrNameLst>
                                          <p:attrName>style.visibility</p:attrName>
                                        </p:attrNameLst>
                                      </p:cBhvr>
                                      <p:to>
                                        <p:strVal val="visible"/>
                                      </p:to>
                                    </p:set>
                                    <p:animEffect transition="in" filter="checkerboard(across)">
                                      <p:cBhvr>
                                        <p:cTn id="17" dur="500"/>
                                        <p:tgtEl>
                                          <p:spTgt spid="52"/>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0" presetClass="entr" presetSubtype="0" fill="hold" grpId="0" nodeType="click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wedge">
                                      <p:cBhvr>
                                        <p:cTn id="22"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2" grpId="0"/>
      <p:bldP spid="3" grpId="0"/>
    </p:bldLst>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Text Placeholder 12"/>
          <p:cNvSpPr txBox="1"/>
          <p:nvPr/>
        </p:nvSpPr>
        <p:spPr>
          <a:xfrm>
            <a:off x="1050925" y="161290"/>
            <a:ext cx="4874260" cy="614680"/>
          </a:xfrm>
          <a:prstGeom prst="rect">
            <a:avLst/>
          </a:prstGeom>
        </p:spPr>
        <p:txBody>
          <a:bodyPr lIns="0" tIns="60958" rIns="0" bIns="60958" anchor="ctr">
            <a:noAutofit/>
          </a:bodyPr>
          <a:lstStyle>
            <a:lvl1pPr marL="0" indent="0" algn="ctr" defTabSz="914400" rtl="0" eaLnBrk="1" latinLnBrk="0" hangingPunct="1">
              <a:spcBef>
                <a:spcPct val="20000"/>
              </a:spcBef>
              <a:buFont typeface="Arial" panose="020b0604020202020204" pitchFamily="34" charset="0"/>
              <a:buNone/>
              <a:defRPr sz="800" b="0" kern="1200" baseline="0">
                <a:solidFill>
                  <a:schemeClr val="tx1"/>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anose="020b0604020202020204"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nSpc>
                <a:spcPct val="150000"/>
              </a:lnSpc>
              <a:spcBef>
                <a:spcPct val="0"/>
              </a:spcBef>
            </a:pPr>
            <a:r>
              <a:rPr lang="zh-CN" sz="4000" b="1">
                <a:solidFill>
                  <a:schemeClr val="tx1">
                    <a:lumMod val="75000"/>
                    <a:lumOff val="25000"/>
                  </a:schemeClr>
                </a:solidFill>
                <a:latin typeface="微软雅黑" panose="020b0503020204020204" charset="-122"/>
                <a:ea typeface="微软雅黑"/>
              </a:rPr>
              <a:t>不同媒介的语言特点</a:t>
            </a:r>
          </a:p>
        </p:txBody>
      </p:sp>
      <p:cxnSp>
        <p:nvCxnSpPr>
          <p:cNvPr id="8" name="直接连接符 7"/>
          <p:cNvCxnSpPr/>
          <p:nvPr/>
        </p:nvCxnSpPr>
        <p:spPr>
          <a:xfrm>
            <a:off x="956945" y="880110"/>
            <a:ext cx="4968240" cy="0"/>
          </a:xfrm>
          <a:prstGeom prst="line">
            <a:avLst/>
          </a:prstGeom>
          <a:ln w="28575">
            <a:solidFill>
              <a:srgbClr val="19AA39"/>
            </a:solidFill>
          </a:ln>
        </p:spPr>
        <p:style>
          <a:lnRef idx="1">
            <a:schemeClr val="accent1"/>
          </a:lnRef>
          <a:fillRef idx="0">
            <a:schemeClr val="accent1"/>
          </a:fillRef>
          <a:effectRef idx="0">
            <a:schemeClr val="accent1"/>
          </a:effectRef>
          <a:fontRef idx="minor">
            <a:schemeClr val="tx1"/>
          </a:fontRef>
        </p:style>
      </p:cxnSp>
      <p:sp>
        <p:nvSpPr>
          <p:cNvPr id="100" name="文本框 99"/>
          <p:cNvSpPr txBox="1"/>
          <p:nvPr/>
        </p:nvSpPr>
        <p:spPr>
          <a:xfrm>
            <a:off x="993775" y="1115060"/>
            <a:ext cx="10200640" cy="706755"/>
          </a:xfrm>
          <a:prstGeom prst="rect">
            <a:avLst/>
          </a:prstGeom>
          <a:noFill/>
          <a:ln w="9525">
            <a:solidFill>
              <a:schemeClr val="tx1"/>
            </a:solidFill>
          </a:ln>
        </p:spPr>
        <p:txBody>
          <a:bodyPr wrap="square">
            <a:spAutoFit/>
          </a:bodyPr>
          <a:lstStyle/>
          <a:p>
            <a:pPr marL="0" indent="0" algn="ctr"/>
            <a:r>
              <a:rPr lang="zh-CN" sz="4000" b="1">
                <a:solidFill>
                  <a:schemeClr val="accent6">
                    <a:lumMod val="50000"/>
                  </a:schemeClr>
                </a:solidFill>
                <a:latin typeface="微软雅黑" panose="020b0503020204020204" charset="-122"/>
                <a:ea typeface="微软雅黑"/>
              </a:rPr>
              <a:t>报      纸</a:t>
            </a:r>
            <a:endParaRPr lang="zh-CN" altLang="en-US" sz="4000" b="1">
              <a:solidFill>
                <a:schemeClr val="accent6">
                  <a:lumMod val="50000"/>
                </a:schemeClr>
              </a:solidFill>
              <a:latin typeface="微软雅黑" panose="020b0503020204020204" charset="-122"/>
              <a:ea typeface="微软雅黑"/>
            </a:endParaRPr>
          </a:p>
        </p:txBody>
      </p:sp>
      <p:sp>
        <p:nvSpPr>
          <p:cNvPr id="2" name="Rectangle 21"/>
          <p:cNvSpPr/>
          <p:nvPr/>
        </p:nvSpPr>
        <p:spPr>
          <a:xfrm>
            <a:off x="381000" y="1691005"/>
            <a:ext cx="11953240" cy="2028825"/>
          </a:xfrm>
          <a:prstGeom prst="rect">
            <a:avLst/>
          </a:prstGeom>
        </p:spPr>
        <p:txBody>
          <a:bodyPr wrap="square" lIns="91391" tIns="45696" rIns="91391" bIns="45696">
            <a:spAutoFit/>
          </a:bodyPr>
          <a:lstStyle/>
          <a:p>
            <a:pPr eaLnBrk="1" latinLnBrk="0" hangingPunct="1">
              <a:lnSpc>
                <a:spcPct val="150000"/>
              </a:lnSpc>
            </a:pPr>
            <a:r>
              <a:rPr lang="zh-CN" altLang="en-US" sz="2800" b="1">
                <a:solidFill>
                  <a:schemeClr val="tx1"/>
                </a:solidFill>
                <a:latin typeface="黑体" panose="02010609060101010101" pitchFamily="49" charset="-122"/>
                <a:ea typeface="黑体" panose="02010609060101010101" pitchFamily="49" charset="-122"/>
                <a:cs typeface="Segoe UI Semilight" panose="020b0402040204020203" pitchFamily="34" charset="0"/>
                <a:sym typeface="Arial" panose="020b0604020202020204" pitchFamily="34" charset="0"/>
              </a:rPr>
              <a:t>①真实性。新闻是建立在真实可信的基础上的，语言首先必须具有准确性，尽可能使用中性词，切不可因追求语言的轰动效应，用大话套话拔高报道对象，带有主观色彩。</a:t>
            </a:r>
          </a:p>
        </p:txBody>
      </p:sp>
      <p:sp>
        <p:nvSpPr>
          <p:cNvPr id="3" name="Rectangle 21"/>
          <p:cNvSpPr/>
          <p:nvPr/>
        </p:nvSpPr>
        <p:spPr>
          <a:xfrm>
            <a:off x="381000" y="3723005"/>
            <a:ext cx="11953240" cy="1382395"/>
          </a:xfrm>
          <a:prstGeom prst="rect">
            <a:avLst/>
          </a:prstGeom>
        </p:spPr>
        <p:txBody>
          <a:bodyPr wrap="square" lIns="91391" tIns="45696" rIns="91391" bIns="45696">
            <a:spAutoFit/>
          </a:bodyPr>
          <a:lstStyle/>
          <a:p>
            <a:pPr eaLnBrk="1" latinLnBrk="0" hangingPunct="1">
              <a:lnSpc>
                <a:spcPct val="150000"/>
              </a:lnSpc>
            </a:pPr>
            <a:r>
              <a:rPr lang="zh-CN" altLang="en-US" sz="2800" b="1">
                <a:solidFill>
                  <a:schemeClr val="tx1"/>
                </a:solidFill>
                <a:latin typeface="黑体" panose="02010609060101010101" pitchFamily="49" charset="-122"/>
                <a:ea typeface="黑体" panose="02010609060101010101" pitchFamily="49" charset="-122"/>
                <a:cs typeface="Segoe UI Semilight" panose="020b0402040204020203" pitchFamily="34" charset="0"/>
                <a:sym typeface="Arial" panose="020b0604020202020204" pitchFamily="34" charset="0"/>
              </a:rPr>
              <a:t>②群众性。新闻应尽量使用群众易于接受的语言，站在群众的角度上写新闻，给群众以亲切感，体现媒体对群众的一种关怀。</a:t>
            </a:r>
          </a:p>
        </p:txBody>
      </p:sp>
      <p:sp>
        <p:nvSpPr>
          <p:cNvPr id="4" name="Rectangle 21"/>
          <p:cNvSpPr/>
          <p:nvPr/>
        </p:nvSpPr>
        <p:spPr>
          <a:xfrm>
            <a:off x="381000" y="5108575"/>
            <a:ext cx="11953875" cy="2028825"/>
          </a:xfrm>
          <a:prstGeom prst="rect">
            <a:avLst/>
          </a:prstGeom>
        </p:spPr>
        <p:txBody>
          <a:bodyPr wrap="square" lIns="91391" tIns="45696" rIns="91391" bIns="45696">
            <a:spAutoFit/>
          </a:bodyPr>
          <a:lstStyle/>
          <a:p>
            <a:pPr eaLnBrk="1" latinLnBrk="0" hangingPunct="1">
              <a:lnSpc>
                <a:spcPct val="150000"/>
              </a:lnSpc>
            </a:pPr>
            <a:r>
              <a:rPr lang="zh-CN" altLang="en-US" sz="2800" b="1">
                <a:solidFill>
                  <a:schemeClr val="tx1"/>
                </a:solidFill>
                <a:latin typeface="黑体" panose="02010609060101010101" pitchFamily="49" charset="-122"/>
                <a:ea typeface="黑体" panose="02010609060101010101" pitchFamily="49" charset="-122"/>
                <a:cs typeface="Segoe UI Semilight" panose="020b0402040204020203" pitchFamily="34" charset="0"/>
                <a:sym typeface="Arial" panose="020b0604020202020204" pitchFamily="34" charset="0"/>
              </a:rPr>
              <a:t>③文学性。要使新闻最大限度地向新闻受众延伸扩展，必须艺术地再现事实，通过文学性更好地体现接近性。用细节生动地表现人物与事件，运用幽默风趣的笔调增强感染力，拟制形象化标题产生冲击力。</a:t>
            </a:r>
          </a:p>
        </p:txBody>
      </p:sp>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amond(in)">
                                      <p:cBhvr>
                                        <p:cTn id="7" dur="2000"/>
                                        <p:tgtEl>
                                          <p:spTgt spid="8"/>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circle(in)">
                                      <p:cBhvr>
                                        <p:cTn id="12" dur="2000"/>
                                        <p:tgtEl>
                                          <p:spTgt spid="7"/>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0" presetClass="entr" presetSubtype="0" fill="hold" grpId="0" nodeType="clickEffect">
                                  <p:stCondLst>
                                    <p:cond delay="0"/>
                                  </p:stCondLst>
                                  <p:childTnLst>
                                    <p:set>
                                      <p:cBhvr>
                                        <p:cTn id="16" dur="1" fill="hold">
                                          <p:stCondLst>
                                            <p:cond delay="0"/>
                                          </p:stCondLst>
                                        </p:cTn>
                                        <p:tgtEl>
                                          <p:spTgt spid="100"/>
                                        </p:tgtEl>
                                        <p:attrNameLst>
                                          <p:attrName>style.visibility</p:attrName>
                                        </p:attrNameLst>
                                      </p:cBhvr>
                                      <p:to>
                                        <p:strVal val="visible"/>
                                      </p:to>
                                    </p:set>
                                    <p:animEffect transition="in" filter="wedge">
                                      <p:cBhvr>
                                        <p:cTn id="17" dur="2000"/>
                                        <p:tgtEl>
                                          <p:spTgt spid="100"/>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0" presetClass="entr" presetSubtype="0" fill="hold" grpId="0" nodeType="click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wedge">
                                      <p:cBhvr>
                                        <p:cTn id="22" dur="2000"/>
                                        <p:tgtEl>
                                          <p:spTgt spid="2"/>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20" presetClass="entr" presetSubtype="0" fill="hold" grpId="0" nodeType="click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wedge">
                                      <p:cBhvr>
                                        <p:cTn id="27" dur="2000"/>
                                        <p:tgtEl>
                                          <p:spTgt spid="3"/>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20" presetClass="entr" presetSubtype="0" fill="hold" grpId="0" nodeType="clickEffect">
                                  <p:stCondLst>
                                    <p:cond delay="0"/>
                                  </p:stCondLst>
                                  <p:childTnLst>
                                    <p:set>
                                      <p:cBhvr>
                                        <p:cTn id="31" dur="1" fill="hold">
                                          <p:stCondLst>
                                            <p:cond delay="0"/>
                                          </p:stCondLst>
                                        </p:cTn>
                                        <p:tgtEl>
                                          <p:spTgt spid="4"/>
                                        </p:tgtEl>
                                        <p:attrNameLst>
                                          <p:attrName>style.visibility</p:attrName>
                                        </p:attrNameLst>
                                      </p:cBhvr>
                                      <p:to>
                                        <p:strVal val="visible"/>
                                      </p:to>
                                    </p:set>
                                    <p:animEffect transition="in" filter="wedge">
                                      <p:cBhvr>
                                        <p:cTn id="32"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0" grpId="0"/>
      <p:bldP spid="2" grpId="0"/>
      <p:bldP spid="3" grpId="0"/>
      <p:bldP spid="4" grpId="0"/>
    </p:bldLst>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Rectangle 21"/>
          <p:cNvSpPr/>
          <p:nvPr/>
        </p:nvSpPr>
        <p:spPr>
          <a:xfrm>
            <a:off x="200365" y="1821964"/>
            <a:ext cx="12457384" cy="2028825"/>
          </a:xfrm>
          <a:prstGeom prst="rect">
            <a:avLst/>
          </a:prstGeom>
        </p:spPr>
        <p:txBody>
          <a:bodyPr wrap="square" lIns="91391" tIns="45696" rIns="91391" bIns="45696">
            <a:spAutoFit/>
          </a:bodyPr>
          <a:lstStyle/>
          <a:p>
            <a:pPr eaLnBrk="1" latinLnBrk="0" hangingPunct="1">
              <a:lnSpc>
                <a:spcPct val="150000"/>
              </a:lnSpc>
            </a:pPr>
            <a:r>
              <a:rPr lang="zh-CN" altLang="en-US" sz="2800" b="1">
                <a:solidFill>
                  <a:srgbClr val="C00000"/>
                </a:solidFill>
                <a:latin typeface="黑体" panose="02010609060101010101" pitchFamily="49" charset="-122"/>
                <a:ea typeface="黑体" panose="02010609060101010101" pitchFamily="49" charset="-122"/>
                <a:cs typeface="Segoe UI Semilight" panose="020b0402040204020203" pitchFamily="34" charset="0"/>
                <a:sym typeface="Arial" panose="020b0604020202020204" pitchFamily="34" charset="0"/>
              </a:rPr>
              <a:t>①口语化。广播新闻的语言通俗易懂、口语化。“说”给听众听是广播新闻的最大特点，因此，广播新闻语言要朗朗上口，清楚流畅，让人一听就能懂，使人一听就能明白是在说什么事情。</a:t>
            </a:r>
          </a:p>
        </p:txBody>
      </p:sp>
      <p:sp>
        <p:nvSpPr>
          <p:cNvPr id="100" name="文本框 99"/>
          <p:cNvSpPr txBox="1"/>
          <p:nvPr/>
        </p:nvSpPr>
        <p:spPr>
          <a:xfrm>
            <a:off x="993775" y="1115060"/>
            <a:ext cx="10790555" cy="706755"/>
          </a:xfrm>
          <a:prstGeom prst="rect">
            <a:avLst/>
          </a:prstGeom>
          <a:noFill/>
          <a:ln w="9525">
            <a:solidFill>
              <a:schemeClr val="tx1"/>
            </a:solidFill>
          </a:ln>
        </p:spPr>
        <p:txBody>
          <a:bodyPr wrap="square">
            <a:spAutoFit/>
          </a:bodyPr>
          <a:lstStyle/>
          <a:p>
            <a:pPr marL="0" indent="0" algn="ctr"/>
            <a:r>
              <a:rPr lang="zh-CN" sz="4000" b="1">
                <a:solidFill>
                  <a:schemeClr val="accent6">
                    <a:lumMod val="50000"/>
                  </a:schemeClr>
                </a:solidFill>
                <a:latin typeface="微软雅黑" panose="020b0503020204020204" charset="-122"/>
                <a:ea typeface="微软雅黑"/>
              </a:rPr>
              <a:t>广      播</a:t>
            </a:r>
          </a:p>
        </p:txBody>
      </p:sp>
      <p:sp>
        <p:nvSpPr>
          <p:cNvPr id="3" name="Rectangle 21"/>
          <p:cNvSpPr/>
          <p:nvPr/>
        </p:nvSpPr>
        <p:spPr>
          <a:xfrm>
            <a:off x="200365" y="3786566"/>
            <a:ext cx="12457384" cy="2028825"/>
          </a:xfrm>
          <a:prstGeom prst="rect">
            <a:avLst/>
          </a:prstGeom>
        </p:spPr>
        <p:txBody>
          <a:bodyPr wrap="square" lIns="91391" tIns="45696" rIns="91391" bIns="45696">
            <a:spAutoFit/>
          </a:bodyPr>
          <a:lstStyle/>
          <a:p>
            <a:pPr eaLnBrk="1" latinLnBrk="0" hangingPunct="1">
              <a:lnSpc>
                <a:spcPct val="150000"/>
              </a:lnSpc>
            </a:pPr>
            <a:r>
              <a:rPr lang="zh-CN" altLang="en-US" sz="2800" b="1">
                <a:solidFill>
                  <a:srgbClr val="C00000"/>
                </a:solidFill>
                <a:latin typeface="黑体" panose="02010609060101010101" pitchFamily="49" charset="-122"/>
                <a:ea typeface="黑体" panose="02010609060101010101" pitchFamily="49" charset="-122"/>
                <a:cs typeface="Segoe UI Semilight" panose="020b0402040204020203" pitchFamily="34" charset="0"/>
                <a:sym typeface="Arial" panose="020b0604020202020204" pitchFamily="34" charset="0"/>
              </a:rPr>
              <a:t>②形象化。广播语言的形象化，就是运用具体、生动、鲜明和逼真的词语，将广播新闻中听众看不到、摸不透的事件和景象，通过广播的语言独特地展现在听众面前，使听众获得真切的感受，如身临其境一般理解事件背后的道理。</a:t>
            </a:r>
          </a:p>
        </p:txBody>
      </p:sp>
      <p:sp>
        <p:nvSpPr>
          <p:cNvPr id="4" name="Rectangle 21"/>
          <p:cNvSpPr/>
          <p:nvPr/>
        </p:nvSpPr>
        <p:spPr>
          <a:xfrm>
            <a:off x="200365" y="5750621"/>
            <a:ext cx="12457384" cy="1382395"/>
          </a:xfrm>
          <a:prstGeom prst="rect">
            <a:avLst/>
          </a:prstGeom>
        </p:spPr>
        <p:txBody>
          <a:bodyPr wrap="square" lIns="91391" tIns="45696" rIns="91391" bIns="45696">
            <a:spAutoFit/>
          </a:bodyPr>
          <a:lstStyle/>
          <a:p>
            <a:pPr eaLnBrk="1" latinLnBrk="0" hangingPunct="1">
              <a:lnSpc>
                <a:spcPct val="150000"/>
              </a:lnSpc>
            </a:pPr>
            <a:r>
              <a:rPr lang="zh-CN" altLang="en-US" sz="2800" b="1">
                <a:solidFill>
                  <a:srgbClr val="C00000"/>
                </a:solidFill>
                <a:latin typeface="黑体" panose="02010609060101010101" pitchFamily="49" charset="-122"/>
                <a:ea typeface="黑体" panose="02010609060101010101" pitchFamily="49" charset="-122"/>
                <a:cs typeface="Segoe UI Semilight" panose="020b0402040204020203" pitchFamily="34" charset="0"/>
                <a:sym typeface="Arial" panose="020b0604020202020204" pitchFamily="34" charset="0"/>
              </a:rPr>
              <a:t>③大众化。新闻</a:t>
            </a:r>
            <a:r>
              <a:rPr lang="zh-CN" altLang="en-US" sz="2800" b="1" smtClean="0">
                <a:solidFill>
                  <a:srgbClr val="C00000"/>
                </a:solidFill>
                <a:latin typeface="黑体" panose="02010609060101010101" pitchFamily="49" charset="-122"/>
                <a:ea typeface="黑体" panose="02010609060101010101" pitchFamily="49" charset="-122"/>
                <a:cs typeface="Segoe UI Semilight" panose="020b0402040204020203" pitchFamily="34" charset="0"/>
                <a:sym typeface="Arial" panose="020b0604020202020204" pitchFamily="34" charset="0"/>
              </a:rPr>
              <a:t>语言要</a:t>
            </a:r>
            <a:r>
              <a:rPr lang="zh-CN" altLang="en-US" sz="2800" b="1">
                <a:solidFill>
                  <a:srgbClr val="C00000"/>
                </a:solidFill>
                <a:latin typeface="黑体" panose="02010609060101010101" pitchFamily="49" charset="-122"/>
                <a:ea typeface="黑体" panose="02010609060101010101" pitchFamily="49" charset="-122"/>
                <a:cs typeface="Segoe UI Semilight" panose="020b0402040204020203" pitchFamily="34" charset="0"/>
                <a:sym typeface="Arial" panose="020b0604020202020204" pitchFamily="34" charset="0"/>
              </a:rPr>
              <a:t>说群众听得懂的话。采写新闻稿件的语言和播新闻时主持人的</a:t>
            </a:r>
            <a:r>
              <a:rPr lang="zh-CN" altLang="en-US" sz="2800" b="1" smtClean="0">
                <a:solidFill>
                  <a:srgbClr val="C00000"/>
                </a:solidFill>
                <a:latin typeface="黑体" panose="02010609060101010101" pitchFamily="49" charset="-122"/>
                <a:ea typeface="黑体" panose="02010609060101010101" pitchFamily="49" charset="-122"/>
                <a:cs typeface="Segoe UI Semilight" panose="020b0402040204020203" pitchFamily="34" charset="0"/>
                <a:sym typeface="Arial" panose="020b0604020202020204" pitchFamily="34" charset="0"/>
              </a:rPr>
              <a:t>语气都</a:t>
            </a:r>
            <a:r>
              <a:rPr lang="zh-CN" altLang="en-US" sz="2800" b="1">
                <a:solidFill>
                  <a:srgbClr val="C00000"/>
                </a:solidFill>
                <a:latin typeface="黑体" panose="02010609060101010101" pitchFamily="49" charset="-122"/>
                <a:ea typeface="黑体" panose="02010609060101010101" pitchFamily="49" charset="-122"/>
                <a:cs typeface="Segoe UI Semilight" panose="020b0402040204020203" pitchFamily="34" charset="0"/>
                <a:sym typeface="Arial" panose="020b0604020202020204" pitchFamily="34" charset="0"/>
              </a:rPr>
              <a:t>要平易、平和，尽量做到生活化，实现艺术和生活的有机结合。</a:t>
            </a:r>
          </a:p>
        </p:txBody>
      </p:sp>
      <p:sp>
        <p:nvSpPr>
          <p:cNvPr id="9" name="Text Placeholder 12"/>
          <p:cNvSpPr txBox="1"/>
          <p:nvPr/>
        </p:nvSpPr>
        <p:spPr>
          <a:xfrm>
            <a:off x="1003935" y="161290"/>
            <a:ext cx="4874260" cy="614680"/>
          </a:xfrm>
          <a:prstGeom prst="rect">
            <a:avLst/>
          </a:prstGeom>
        </p:spPr>
        <p:txBody>
          <a:bodyPr lIns="0" tIns="60958" rIns="0" bIns="60958" anchor="ctr">
            <a:noAutofit/>
          </a:bodyPr>
          <a:lstStyle>
            <a:lvl1pPr marL="0" indent="0" algn="ctr" defTabSz="914400" rtl="0" eaLnBrk="1" latinLnBrk="0" hangingPunct="1">
              <a:spcBef>
                <a:spcPct val="20000"/>
              </a:spcBef>
              <a:buFont typeface="Arial" panose="020b0604020202020204" pitchFamily="34" charset="0"/>
              <a:buNone/>
              <a:defRPr sz="800" b="0" kern="1200" baseline="0">
                <a:solidFill>
                  <a:schemeClr val="tx1"/>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anose="020b0604020202020204"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nSpc>
                <a:spcPct val="150000"/>
              </a:lnSpc>
              <a:spcBef>
                <a:spcPct val="0"/>
              </a:spcBef>
            </a:pPr>
            <a:r>
              <a:rPr lang="zh-CN" sz="4000" b="1">
                <a:solidFill>
                  <a:schemeClr val="tx1">
                    <a:lumMod val="75000"/>
                    <a:lumOff val="25000"/>
                  </a:schemeClr>
                </a:solidFill>
                <a:latin typeface="微软雅黑" panose="020b0503020204020204" charset="-122"/>
                <a:ea typeface="微软雅黑"/>
              </a:rPr>
              <a:t>不同媒介的语言特点</a:t>
            </a:r>
          </a:p>
        </p:txBody>
      </p:sp>
      <p:cxnSp>
        <p:nvCxnSpPr>
          <p:cNvPr id="10" name="直接连接符 9"/>
          <p:cNvCxnSpPr/>
          <p:nvPr/>
        </p:nvCxnSpPr>
        <p:spPr>
          <a:xfrm>
            <a:off x="956945" y="880110"/>
            <a:ext cx="4968240" cy="0"/>
          </a:xfrm>
          <a:prstGeom prst="line">
            <a:avLst/>
          </a:prstGeom>
          <a:ln w="28575">
            <a:solidFill>
              <a:srgbClr val="19AA39"/>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diamond(in)">
                                      <p:cBhvr>
                                        <p:cTn id="7" dur="2000"/>
                                        <p:tgtEl>
                                          <p:spTgt spid="10"/>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circle(in)">
                                      <p:cBhvr>
                                        <p:cTn id="12" dur="2000"/>
                                        <p:tgtEl>
                                          <p:spTgt spid="9"/>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100"/>
                                        </p:tgtEl>
                                        <p:attrNameLst>
                                          <p:attrName>style.visibility</p:attrName>
                                        </p:attrNameLst>
                                      </p:cBhvr>
                                      <p:to>
                                        <p:strVal val="visible"/>
                                      </p:to>
                                    </p:set>
                                    <p:animEffect transition="in" filter="diamond(in)">
                                      <p:cBhvr>
                                        <p:cTn id="17" dur="2000"/>
                                        <p:tgtEl>
                                          <p:spTgt spid="100"/>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0" presetClass="entr" presetSubtype="0" fill="hold" grpId="0" nodeType="click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wedge">
                                      <p:cBhvr>
                                        <p:cTn id="22" dur="2000"/>
                                        <p:tgtEl>
                                          <p:spTgt spid="2"/>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20" presetClass="entr" presetSubtype="0" fill="hold" grpId="0" nodeType="click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wedge">
                                      <p:cBhvr>
                                        <p:cTn id="27" dur="2000"/>
                                        <p:tgtEl>
                                          <p:spTgt spid="3"/>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20" presetClass="entr" presetSubtype="0" fill="hold" grpId="0" nodeType="clickEffect">
                                  <p:stCondLst>
                                    <p:cond delay="0"/>
                                  </p:stCondLst>
                                  <p:childTnLst>
                                    <p:set>
                                      <p:cBhvr>
                                        <p:cTn id="31" dur="1" fill="hold">
                                          <p:stCondLst>
                                            <p:cond delay="0"/>
                                          </p:stCondLst>
                                        </p:cTn>
                                        <p:tgtEl>
                                          <p:spTgt spid="4"/>
                                        </p:tgtEl>
                                        <p:attrNameLst>
                                          <p:attrName>style.visibility</p:attrName>
                                        </p:attrNameLst>
                                      </p:cBhvr>
                                      <p:to>
                                        <p:strVal val="visible"/>
                                      </p:to>
                                    </p:set>
                                    <p:animEffect transition="in" filter="wedge">
                                      <p:cBhvr>
                                        <p:cTn id="32"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0" grpId="0"/>
      <p:bldP spid="3" grpId="0"/>
      <p:bldP spid="4" grpId="0"/>
      <p:bldP spid="9" grpId="0"/>
    </p:bldLst>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Rectangle 21"/>
          <p:cNvSpPr/>
          <p:nvPr/>
        </p:nvSpPr>
        <p:spPr>
          <a:xfrm>
            <a:off x="237067" y="1977390"/>
            <a:ext cx="12385376" cy="735965"/>
          </a:xfrm>
          <a:prstGeom prst="rect">
            <a:avLst/>
          </a:prstGeom>
        </p:spPr>
        <p:txBody>
          <a:bodyPr wrap="square" lIns="91391" tIns="45696" rIns="91391" bIns="45696">
            <a:spAutoFit/>
          </a:bodyPr>
          <a:lstStyle/>
          <a:p>
            <a:pPr eaLnBrk="1" latinLnBrk="0" hangingPunct="1">
              <a:lnSpc>
                <a:spcPct val="150000"/>
              </a:lnSpc>
            </a:pPr>
            <a:r>
              <a:rPr lang="zh-CN" altLang="en-US" sz="2800" b="1">
                <a:solidFill>
                  <a:schemeClr val="accent6"/>
                </a:solidFill>
                <a:latin typeface="黑体" panose="02010609060101010101" pitchFamily="49" charset="-122"/>
                <a:ea typeface="黑体" panose="02010609060101010101" pitchFamily="49" charset="-122"/>
                <a:cs typeface="Segoe UI Semilight" panose="020b0402040204020203" pitchFamily="34" charset="0"/>
                <a:sym typeface="Arial" panose="020b0604020202020204" pitchFamily="34" charset="0"/>
              </a:rPr>
              <a:t>①真实性。电视新闻语言一定要具有真实性的特点。</a:t>
            </a:r>
          </a:p>
        </p:txBody>
      </p:sp>
      <p:sp>
        <p:nvSpPr>
          <p:cNvPr id="100" name="文本框 99"/>
          <p:cNvSpPr txBox="1"/>
          <p:nvPr/>
        </p:nvSpPr>
        <p:spPr>
          <a:xfrm>
            <a:off x="993775" y="1115060"/>
            <a:ext cx="10200640" cy="707886"/>
          </a:xfrm>
          <a:prstGeom prst="rect">
            <a:avLst/>
          </a:prstGeom>
          <a:noFill/>
          <a:ln w="9525">
            <a:solidFill>
              <a:schemeClr val="tx1"/>
            </a:solidFill>
          </a:ln>
        </p:spPr>
        <p:txBody>
          <a:bodyPr wrap="square">
            <a:spAutoFit/>
          </a:bodyPr>
          <a:lstStyle/>
          <a:p>
            <a:pPr marL="0" indent="0" algn="ctr"/>
            <a:r>
              <a:rPr lang="zh-CN" sz="4000" b="1">
                <a:solidFill>
                  <a:schemeClr val="accent6">
                    <a:lumMod val="50000"/>
                  </a:schemeClr>
                </a:solidFill>
                <a:latin typeface="黑体" panose="02010609060101010101" pitchFamily="49" charset="-122"/>
                <a:ea typeface="黑体" panose="02010609060101010101" pitchFamily="49" charset="-122"/>
              </a:rPr>
              <a:t>电      视</a:t>
            </a:r>
          </a:p>
        </p:txBody>
      </p:sp>
      <p:sp>
        <p:nvSpPr>
          <p:cNvPr id="2" name="Rectangle 21"/>
          <p:cNvSpPr/>
          <p:nvPr/>
        </p:nvSpPr>
        <p:spPr>
          <a:xfrm>
            <a:off x="237067" y="2581385"/>
            <a:ext cx="12385375" cy="1382395"/>
          </a:xfrm>
          <a:prstGeom prst="rect">
            <a:avLst/>
          </a:prstGeom>
        </p:spPr>
        <p:txBody>
          <a:bodyPr wrap="square" lIns="91391" tIns="45696" rIns="91391" bIns="45696">
            <a:spAutoFit/>
          </a:bodyPr>
          <a:lstStyle/>
          <a:p>
            <a:pPr eaLnBrk="1" latinLnBrk="0" hangingPunct="1">
              <a:lnSpc>
                <a:spcPct val="150000"/>
              </a:lnSpc>
            </a:pPr>
            <a:r>
              <a:rPr lang="zh-CN" altLang="en-US" sz="2800" b="1">
                <a:solidFill>
                  <a:schemeClr val="accent6"/>
                </a:solidFill>
                <a:latin typeface="黑体" panose="02010609060101010101" pitchFamily="49" charset="-122"/>
                <a:ea typeface="黑体" panose="02010609060101010101" pitchFamily="49" charset="-122"/>
                <a:cs typeface="Segoe UI Semilight" panose="020b0402040204020203" pitchFamily="34" charset="0"/>
                <a:sym typeface="Arial" panose="020b0604020202020204" pitchFamily="34" charset="0"/>
              </a:rPr>
              <a:t>②导向性。鲜活直观的画面使电视新闻具有导向性的特点，加上生动、优美的语言报道后，可以使导向性的特征更加直接、鲜明、突出。</a:t>
            </a:r>
          </a:p>
        </p:txBody>
      </p:sp>
      <p:sp>
        <p:nvSpPr>
          <p:cNvPr id="4" name="Rectangle 21"/>
          <p:cNvSpPr/>
          <p:nvPr/>
        </p:nvSpPr>
        <p:spPr>
          <a:xfrm>
            <a:off x="237067" y="3831700"/>
            <a:ext cx="12385376" cy="2028825"/>
          </a:xfrm>
          <a:prstGeom prst="rect">
            <a:avLst/>
          </a:prstGeom>
        </p:spPr>
        <p:txBody>
          <a:bodyPr wrap="square" lIns="91391" tIns="45696" rIns="91391" bIns="45696">
            <a:spAutoFit/>
          </a:bodyPr>
          <a:lstStyle/>
          <a:p>
            <a:pPr eaLnBrk="1" latinLnBrk="0" hangingPunct="1">
              <a:lnSpc>
                <a:spcPct val="150000"/>
              </a:lnSpc>
            </a:pPr>
            <a:r>
              <a:rPr lang="zh-CN" altLang="en-US" sz="2800" b="1">
                <a:solidFill>
                  <a:schemeClr val="accent6"/>
                </a:solidFill>
                <a:latin typeface="黑体" panose="02010609060101010101" pitchFamily="49" charset="-122"/>
                <a:ea typeface="黑体" panose="02010609060101010101" pitchFamily="49" charset="-122"/>
                <a:cs typeface="Segoe UI Semilight" panose="020b0402040204020203" pitchFamily="34" charset="0"/>
                <a:sym typeface="Arial" panose="020b0604020202020204" pitchFamily="34" charset="0"/>
              </a:rPr>
              <a:t>③概括性。电视主要从听觉和视觉两个方面对观众的感知系统进行作用，因此电视新闻语言通常具有一定的概括性。电视新闻语言尽量能够高度浓缩、概括，尽可能精练、简洁，不要拖泥带水。</a:t>
            </a:r>
          </a:p>
        </p:txBody>
      </p:sp>
      <p:sp>
        <p:nvSpPr>
          <p:cNvPr id="5" name="Rectangle 21"/>
          <p:cNvSpPr/>
          <p:nvPr/>
        </p:nvSpPr>
        <p:spPr>
          <a:xfrm>
            <a:off x="237067" y="5727810"/>
            <a:ext cx="12385377" cy="1382395"/>
          </a:xfrm>
          <a:prstGeom prst="rect">
            <a:avLst/>
          </a:prstGeom>
        </p:spPr>
        <p:txBody>
          <a:bodyPr wrap="square" lIns="91391" tIns="45696" rIns="91391" bIns="45696">
            <a:spAutoFit/>
          </a:bodyPr>
          <a:lstStyle/>
          <a:p>
            <a:pPr eaLnBrk="1" latinLnBrk="0" hangingPunct="1">
              <a:lnSpc>
                <a:spcPct val="150000"/>
              </a:lnSpc>
            </a:pPr>
            <a:r>
              <a:rPr lang="zh-CN" altLang="en-US" sz="2800" b="1">
                <a:solidFill>
                  <a:schemeClr val="accent6"/>
                </a:solidFill>
                <a:latin typeface="黑体" panose="02010609060101010101" pitchFamily="49" charset="-122"/>
                <a:ea typeface="黑体" panose="02010609060101010101" pitchFamily="49" charset="-122"/>
                <a:cs typeface="Segoe UI Semilight" panose="020b0402040204020203" pitchFamily="34" charset="0"/>
                <a:sym typeface="Arial" panose="020b0604020202020204" pitchFamily="34" charset="0"/>
              </a:rPr>
              <a:t>④贴近性。电视新闻语言应该贴近群众，贴近生活，贴近实际，尽可能使每个人都能听得懂，因此电视新闻语言应该尽量口语化，少用专业术语和书面语。</a:t>
            </a:r>
          </a:p>
        </p:txBody>
      </p:sp>
      <p:sp>
        <p:nvSpPr>
          <p:cNvPr id="6" name="Text Placeholder 12"/>
          <p:cNvSpPr txBox="1"/>
          <p:nvPr/>
        </p:nvSpPr>
        <p:spPr>
          <a:xfrm>
            <a:off x="1050925" y="161290"/>
            <a:ext cx="4874260" cy="614680"/>
          </a:xfrm>
          <a:prstGeom prst="rect">
            <a:avLst/>
          </a:prstGeom>
        </p:spPr>
        <p:txBody>
          <a:bodyPr lIns="0" tIns="60958" rIns="0" bIns="60958" anchor="ctr">
            <a:noAutofit/>
          </a:bodyPr>
          <a:lstStyle>
            <a:lvl1pPr marL="0" indent="0" algn="ctr" defTabSz="914400" rtl="0" eaLnBrk="1" latinLnBrk="0" hangingPunct="1">
              <a:spcBef>
                <a:spcPct val="20000"/>
              </a:spcBef>
              <a:buFont typeface="Arial" panose="020b0604020202020204" pitchFamily="34" charset="0"/>
              <a:buNone/>
              <a:defRPr sz="800" b="0" kern="1200" baseline="0">
                <a:solidFill>
                  <a:schemeClr val="tx1"/>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anose="020b0604020202020204"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nSpc>
                <a:spcPct val="150000"/>
              </a:lnSpc>
              <a:spcBef>
                <a:spcPct val="0"/>
              </a:spcBef>
            </a:pPr>
            <a:r>
              <a:rPr lang="zh-CN" sz="4000" b="1">
                <a:solidFill>
                  <a:schemeClr val="tx1">
                    <a:lumMod val="75000"/>
                    <a:lumOff val="25000"/>
                  </a:schemeClr>
                </a:solidFill>
                <a:latin typeface="微软雅黑" panose="020b0503020204020204" charset="-122"/>
                <a:ea typeface="微软雅黑"/>
              </a:rPr>
              <a:t>不同媒介的语言特点</a:t>
            </a:r>
          </a:p>
        </p:txBody>
      </p:sp>
      <p:cxnSp>
        <p:nvCxnSpPr>
          <p:cNvPr id="9" name="直接连接符 8"/>
          <p:cNvCxnSpPr/>
          <p:nvPr/>
        </p:nvCxnSpPr>
        <p:spPr>
          <a:xfrm>
            <a:off x="956945" y="880110"/>
            <a:ext cx="4968240" cy="0"/>
          </a:xfrm>
          <a:prstGeom prst="line">
            <a:avLst/>
          </a:prstGeom>
          <a:ln w="28575">
            <a:solidFill>
              <a:srgbClr val="19AA39"/>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diamond(in)">
                                      <p:cBhvr>
                                        <p:cTn id="7" dur="2000"/>
                                        <p:tgtEl>
                                          <p:spTgt spid="9"/>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circle(in)">
                                      <p:cBhvr>
                                        <p:cTn id="12" dur="2000"/>
                                        <p:tgtEl>
                                          <p:spTgt spid="6"/>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100"/>
                                        </p:tgtEl>
                                        <p:attrNameLst>
                                          <p:attrName>style.visibility</p:attrName>
                                        </p:attrNameLst>
                                      </p:cBhvr>
                                      <p:to>
                                        <p:strVal val="visible"/>
                                      </p:to>
                                    </p:set>
                                    <p:animEffect transition="in" filter="diamond(in)">
                                      <p:cBhvr>
                                        <p:cTn id="17" dur="2000"/>
                                        <p:tgtEl>
                                          <p:spTgt spid="100"/>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0" presetClass="entr" presetSubtype="0" fill="hold" grpId="0"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wedge">
                                      <p:cBhvr>
                                        <p:cTn id="22" dur="2000"/>
                                        <p:tgtEl>
                                          <p:spTgt spid="3"/>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20" presetClass="entr" presetSubtype="0" fill="hold" grpId="0" nodeType="click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wedge">
                                      <p:cBhvr>
                                        <p:cTn id="27" dur="2000"/>
                                        <p:tgtEl>
                                          <p:spTgt spid="2"/>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20" presetClass="entr" presetSubtype="0" fill="hold" grpId="0" nodeType="clickEffect">
                                  <p:stCondLst>
                                    <p:cond delay="0"/>
                                  </p:stCondLst>
                                  <p:childTnLst>
                                    <p:set>
                                      <p:cBhvr>
                                        <p:cTn id="31" dur="1" fill="hold">
                                          <p:stCondLst>
                                            <p:cond delay="0"/>
                                          </p:stCondLst>
                                        </p:cTn>
                                        <p:tgtEl>
                                          <p:spTgt spid="4"/>
                                        </p:tgtEl>
                                        <p:attrNameLst>
                                          <p:attrName>style.visibility</p:attrName>
                                        </p:attrNameLst>
                                      </p:cBhvr>
                                      <p:to>
                                        <p:strVal val="visible"/>
                                      </p:to>
                                    </p:set>
                                    <p:animEffect transition="in" filter="wedge">
                                      <p:cBhvr>
                                        <p:cTn id="32" dur="2000"/>
                                        <p:tgtEl>
                                          <p:spTgt spid="4"/>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20" presetClass="entr" presetSubtype="0" fill="hold" grpId="0" nodeType="clickEffect">
                                  <p:stCondLst>
                                    <p:cond delay="0"/>
                                  </p:stCondLst>
                                  <p:childTnLst>
                                    <p:set>
                                      <p:cBhvr>
                                        <p:cTn id="36" dur="1" fill="hold">
                                          <p:stCondLst>
                                            <p:cond delay="0"/>
                                          </p:stCondLst>
                                        </p:cTn>
                                        <p:tgtEl>
                                          <p:spTgt spid="5"/>
                                        </p:tgtEl>
                                        <p:attrNameLst>
                                          <p:attrName>style.visibility</p:attrName>
                                        </p:attrNameLst>
                                      </p:cBhvr>
                                      <p:to>
                                        <p:strVal val="visible"/>
                                      </p:to>
                                    </p:set>
                                    <p:animEffect transition="in" filter="wedge">
                                      <p:cBhvr>
                                        <p:cTn id="3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00" grpId="0"/>
      <p:bldP spid="2" grpId="0"/>
      <p:bldP spid="4" grpId="0"/>
      <p:bldP spid="5" grpId="0"/>
      <p:bldP spid="6" grpId="0"/>
    </p:bldLst>
  </p:timing>
</p:sld>
</file>

<file path=ppt/slides/slide3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0" name="文本框 99"/>
          <p:cNvSpPr txBox="1"/>
          <p:nvPr/>
        </p:nvSpPr>
        <p:spPr>
          <a:xfrm>
            <a:off x="993775" y="1115060"/>
            <a:ext cx="10200640" cy="707886"/>
          </a:xfrm>
          <a:prstGeom prst="rect">
            <a:avLst/>
          </a:prstGeom>
          <a:noFill/>
          <a:ln w="9525">
            <a:solidFill>
              <a:schemeClr val="tx1"/>
            </a:solidFill>
          </a:ln>
        </p:spPr>
        <p:txBody>
          <a:bodyPr wrap="square">
            <a:spAutoFit/>
          </a:bodyPr>
          <a:lstStyle/>
          <a:p>
            <a:pPr marL="0" indent="0" algn="ctr"/>
            <a:r>
              <a:rPr lang="zh-CN" sz="4000" b="1">
                <a:solidFill>
                  <a:schemeClr val="accent6">
                    <a:lumMod val="50000"/>
                  </a:schemeClr>
                </a:solidFill>
                <a:latin typeface="微软雅黑" panose="020b0503020204020204" charset="-122"/>
                <a:ea typeface="微软雅黑"/>
              </a:rPr>
              <a:t>网    络</a:t>
            </a:r>
          </a:p>
        </p:txBody>
      </p:sp>
      <p:sp>
        <p:nvSpPr>
          <p:cNvPr id="5" name="Rectangle 21"/>
          <p:cNvSpPr/>
          <p:nvPr/>
        </p:nvSpPr>
        <p:spPr>
          <a:xfrm>
            <a:off x="975360" y="1885315"/>
            <a:ext cx="10237470" cy="2031277"/>
          </a:xfrm>
          <a:prstGeom prst="rect">
            <a:avLst/>
          </a:prstGeom>
        </p:spPr>
        <p:txBody>
          <a:bodyPr wrap="square" lIns="91391" tIns="45696" rIns="91391" bIns="45696">
            <a:spAutoFit/>
          </a:bodyPr>
          <a:lstStyle/>
          <a:p>
            <a:pPr eaLnBrk="1" latinLnBrk="0" hangingPunct="1">
              <a:lnSpc>
                <a:spcPct val="150000"/>
              </a:lnSpc>
            </a:pPr>
            <a:r>
              <a:rPr lang="zh-CN" altLang="en-US" sz="2800">
                <a:solidFill>
                  <a:srgbClr val="0070C0"/>
                </a:solidFill>
                <a:latin typeface="黑体" panose="02010609060101010101" pitchFamily="49" charset="-122"/>
                <a:ea typeface="黑体" panose="02010609060101010101" pitchFamily="49" charset="-122"/>
                <a:cs typeface="Segoe UI Semilight" panose="020b0402040204020203" pitchFamily="34" charset="0"/>
                <a:sym typeface="Arial" panose="020b0604020202020204" pitchFamily="34" charset="0"/>
              </a:rPr>
              <a:t>① 创新性。通过对数字、字母、符号、谐音、拆字、错字及符号的运用，创造出新颖奇特的字、词或者语句。比如，“亲亲你”在网络环境中可以写作“771”。</a:t>
            </a:r>
          </a:p>
        </p:txBody>
      </p:sp>
      <p:sp>
        <p:nvSpPr>
          <p:cNvPr id="2" name="Rectangle 21"/>
          <p:cNvSpPr/>
          <p:nvPr/>
        </p:nvSpPr>
        <p:spPr>
          <a:xfrm>
            <a:off x="956945" y="3845107"/>
            <a:ext cx="10237470" cy="3323938"/>
          </a:xfrm>
          <a:prstGeom prst="rect">
            <a:avLst/>
          </a:prstGeom>
        </p:spPr>
        <p:txBody>
          <a:bodyPr wrap="square" lIns="91391" tIns="45696" rIns="91391" bIns="45696">
            <a:spAutoFit/>
          </a:bodyPr>
          <a:lstStyle/>
          <a:p>
            <a:pPr eaLnBrk="1" latinLnBrk="0" hangingPunct="1">
              <a:lnSpc>
                <a:spcPct val="150000"/>
              </a:lnSpc>
            </a:pPr>
            <a:r>
              <a:rPr lang="zh-CN" altLang="en-US" sz="2800">
                <a:solidFill>
                  <a:srgbClr val="0070C0"/>
                </a:solidFill>
                <a:latin typeface="黑体" panose="02010609060101010101" pitchFamily="49" charset="-122"/>
                <a:ea typeface="黑体" panose="02010609060101010101" pitchFamily="49" charset="-122"/>
                <a:cs typeface="Segoe UI Semilight" panose="020b0402040204020203" pitchFamily="34" charset="0"/>
                <a:sym typeface="Arial" panose="020b0604020202020204" pitchFamily="34" charset="0"/>
              </a:rPr>
              <a:t>② 鲜明性。为张扬个性，网民在网络用语上，会结合自己的个性特征及需求创造性使用网络用语。比如女孩子为在网上树立娇小动人的形象往往在用词上选择用“哒”做尾词，诸如“好哒”“明白哒”等。而男孩子则为了彰显时髦与冷峻，则在网络用词上选择“哥”作为昵称，诸如“不要迷恋哥”“哥很忙”等。</a:t>
            </a:r>
          </a:p>
        </p:txBody>
      </p:sp>
      <p:sp>
        <p:nvSpPr>
          <p:cNvPr id="3" name="Text Placeholder 12"/>
          <p:cNvSpPr txBox="1"/>
          <p:nvPr/>
        </p:nvSpPr>
        <p:spPr>
          <a:xfrm>
            <a:off x="1050925" y="161290"/>
            <a:ext cx="4874260" cy="614680"/>
          </a:xfrm>
          <a:prstGeom prst="rect">
            <a:avLst/>
          </a:prstGeom>
        </p:spPr>
        <p:txBody>
          <a:bodyPr lIns="0" tIns="60958" rIns="0" bIns="60958" anchor="ctr">
            <a:noAutofit/>
          </a:bodyPr>
          <a:lstStyle>
            <a:lvl1pPr marL="0" indent="0" algn="ctr" defTabSz="914400" rtl="0" eaLnBrk="1" latinLnBrk="0" hangingPunct="1">
              <a:spcBef>
                <a:spcPct val="20000"/>
              </a:spcBef>
              <a:buFont typeface="Arial" panose="020b0604020202020204" pitchFamily="34" charset="0"/>
              <a:buNone/>
              <a:defRPr sz="800" b="0" kern="1200" baseline="0">
                <a:solidFill>
                  <a:schemeClr val="tx1"/>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anose="020b0604020202020204"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nSpc>
                <a:spcPct val="150000"/>
              </a:lnSpc>
              <a:spcBef>
                <a:spcPct val="0"/>
              </a:spcBef>
            </a:pPr>
            <a:r>
              <a:rPr lang="zh-CN" sz="4000" b="1">
                <a:solidFill>
                  <a:schemeClr val="tx1">
                    <a:lumMod val="75000"/>
                    <a:lumOff val="25000"/>
                  </a:schemeClr>
                </a:solidFill>
                <a:latin typeface="微软雅黑" panose="020b0503020204020204" charset="-122"/>
                <a:ea typeface="微软雅黑"/>
              </a:rPr>
              <a:t>不同媒介的语言特点</a:t>
            </a:r>
          </a:p>
        </p:txBody>
      </p:sp>
      <p:cxnSp>
        <p:nvCxnSpPr>
          <p:cNvPr id="4" name="直接连接符 3"/>
          <p:cNvCxnSpPr/>
          <p:nvPr/>
        </p:nvCxnSpPr>
        <p:spPr>
          <a:xfrm>
            <a:off x="956945" y="880110"/>
            <a:ext cx="4968240" cy="0"/>
          </a:xfrm>
          <a:prstGeom prst="line">
            <a:avLst/>
          </a:prstGeom>
          <a:ln w="28575">
            <a:solidFill>
              <a:srgbClr val="19AA39"/>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20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circle(in)">
                                      <p:cBhvr>
                                        <p:cTn id="12" dur="2000"/>
                                        <p:tgtEl>
                                          <p:spTgt spid="3"/>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0" presetClass="entr" presetSubtype="0" fill="hold" grpId="0" nodeType="clickEffect">
                                  <p:stCondLst>
                                    <p:cond delay="0"/>
                                  </p:stCondLst>
                                  <p:childTnLst>
                                    <p:set>
                                      <p:cBhvr>
                                        <p:cTn id="16" dur="1" fill="hold">
                                          <p:stCondLst>
                                            <p:cond delay="0"/>
                                          </p:stCondLst>
                                        </p:cTn>
                                        <p:tgtEl>
                                          <p:spTgt spid="100"/>
                                        </p:tgtEl>
                                        <p:attrNameLst>
                                          <p:attrName>style.visibility</p:attrName>
                                        </p:attrNameLst>
                                      </p:cBhvr>
                                      <p:to>
                                        <p:strVal val="visible"/>
                                      </p:to>
                                    </p:set>
                                    <p:animEffect transition="in" filter="wedge">
                                      <p:cBhvr>
                                        <p:cTn id="17" dur="2000"/>
                                        <p:tgtEl>
                                          <p:spTgt spid="100"/>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0" presetClass="entr" presetSubtype="0"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edge">
                                      <p:cBhvr>
                                        <p:cTn id="22" dur="2000"/>
                                        <p:tgtEl>
                                          <p:spTgt spid="5"/>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20" presetClass="entr" presetSubtype="0" fill="hold" grpId="0" nodeType="click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wedge">
                                      <p:cBhvr>
                                        <p:cTn id="2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5" grpId="0"/>
      <p:bldP spid="2" grpId="0"/>
      <p:bldP spid="3" grpId="0"/>
    </p:bldLst>
  </p:timing>
</p:sld>
</file>

<file path=ppt/slides/slide3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0" name="文本框 99"/>
          <p:cNvSpPr txBox="1"/>
          <p:nvPr/>
        </p:nvSpPr>
        <p:spPr>
          <a:xfrm>
            <a:off x="1358265" y="1220470"/>
            <a:ext cx="10200640" cy="707886"/>
          </a:xfrm>
          <a:prstGeom prst="rect">
            <a:avLst/>
          </a:prstGeom>
          <a:noFill/>
          <a:ln w="9525">
            <a:solidFill>
              <a:schemeClr val="tx1"/>
            </a:solidFill>
          </a:ln>
        </p:spPr>
        <p:txBody>
          <a:bodyPr wrap="square">
            <a:spAutoFit/>
          </a:bodyPr>
          <a:lstStyle/>
          <a:p>
            <a:pPr marL="0" indent="0" algn="ctr"/>
            <a:r>
              <a:rPr lang="zh-CN" sz="4000" b="1">
                <a:solidFill>
                  <a:schemeClr val="accent6">
                    <a:lumMod val="50000"/>
                  </a:schemeClr>
                </a:solidFill>
                <a:latin typeface="微软雅黑" panose="020b0503020204020204" charset="-122"/>
                <a:ea typeface="微软雅黑"/>
              </a:rPr>
              <a:t>网    络</a:t>
            </a:r>
          </a:p>
        </p:txBody>
      </p:sp>
      <p:sp>
        <p:nvSpPr>
          <p:cNvPr id="3" name="Rectangle 21"/>
          <p:cNvSpPr/>
          <p:nvPr/>
        </p:nvSpPr>
        <p:spPr>
          <a:xfrm>
            <a:off x="1310794" y="2267446"/>
            <a:ext cx="10236835" cy="2031277"/>
          </a:xfrm>
          <a:prstGeom prst="rect">
            <a:avLst/>
          </a:prstGeom>
        </p:spPr>
        <p:txBody>
          <a:bodyPr wrap="square" lIns="91391" tIns="45696" rIns="91391" bIns="45696">
            <a:spAutoFit/>
          </a:bodyPr>
          <a:lstStyle/>
          <a:p>
            <a:pPr eaLnBrk="1" latinLnBrk="0" hangingPunct="1">
              <a:lnSpc>
                <a:spcPct val="150000"/>
              </a:lnSpc>
            </a:pPr>
            <a:r>
              <a:rPr lang="zh-CN" altLang="en-US" sz="2800">
                <a:solidFill>
                  <a:srgbClr val="0070C0"/>
                </a:solidFill>
                <a:latin typeface="黑体" panose="02010609060101010101" pitchFamily="49" charset="-122"/>
                <a:ea typeface="黑体" panose="02010609060101010101" pitchFamily="49" charset="-122"/>
                <a:cs typeface="Segoe UI Semilight" panose="020b0402040204020203" pitchFamily="34" charset="0"/>
                <a:sym typeface="Arial" panose="020b0604020202020204" pitchFamily="34" charset="0"/>
              </a:rPr>
              <a:t>③ 随意性。网络对语言运用限制较小，网民在互联网使用过程中，相对较为随意。在词语选择上，会根据字形对文字的原意进行曲解，同时赋予文字新的含义。</a:t>
            </a:r>
          </a:p>
        </p:txBody>
      </p:sp>
      <p:sp>
        <p:nvSpPr>
          <p:cNvPr id="4" name="Rectangle 21"/>
          <p:cNvSpPr/>
          <p:nvPr/>
        </p:nvSpPr>
        <p:spPr>
          <a:xfrm>
            <a:off x="1310793" y="4298935"/>
            <a:ext cx="10236835" cy="2031277"/>
          </a:xfrm>
          <a:prstGeom prst="rect">
            <a:avLst/>
          </a:prstGeom>
        </p:spPr>
        <p:txBody>
          <a:bodyPr wrap="square" lIns="91391" tIns="45696" rIns="91391" bIns="45696">
            <a:spAutoFit/>
          </a:bodyPr>
          <a:lstStyle/>
          <a:p>
            <a:pPr eaLnBrk="1" latinLnBrk="0" hangingPunct="1">
              <a:lnSpc>
                <a:spcPct val="150000"/>
              </a:lnSpc>
            </a:pPr>
            <a:r>
              <a:rPr lang="zh-CN" altLang="en-US" sz="2800">
                <a:solidFill>
                  <a:srgbClr val="0070C0"/>
                </a:solidFill>
                <a:latin typeface="黑体" panose="02010609060101010101" pitchFamily="49" charset="-122"/>
                <a:ea typeface="黑体" panose="02010609060101010101" pitchFamily="49" charset="-122"/>
                <a:cs typeface="Segoe UI Semilight" panose="020b0402040204020203" pitchFamily="34" charset="0"/>
                <a:sym typeface="Arial" panose="020b0604020202020204" pitchFamily="34" charset="0"/>
              </a:rPr>
              <a:t>④ 简洁性。为避免长篇大论，全面地表达自己的思想及情感，网络语言通常用缩写、谐音、数字或符号等方式将语言缩减、整理，提高沟通的效率。例如，数字“88”表示“拜拜”。</a:t>
            </a:r>
          </a:p>
        </p:txBody>
      </p:sp>
      <p:sp>
        <p:nvSpPr>
          <p:cNvPr id="2" name="Text Placeholder 12"/>
          <p:cNvSpPr txBox="1"/>
          <p:nvPr/>
        </p:nvSpPr>
        <p:spPr>
          <a:xfrm>
            <a:off x="1050925" y="161290"/>
            <a:ext cx="4874260" cy="614680"/>
          </a:xfrm>
          <a:prstGeom prst="rect">
            <a:avLst/>
          </a:prstGeom>
        </p:spPr>
        <p:txBody>
          <a:bodyPr lIns="0" tIns="60958" rIns="0" bIns="60958" anchor="ctr">
            <a:noAutofit/>
          </a:bodyPr>
          <a:lstStyle>
            <a:lvl1pPr marL="0" indent="0" algn="ctr" defTabSz="914400" rtl="0" eaLnBrk="1" latinLnBrk="0" hangingPunct="1">
              <a:spcBef>
                <a:spcPct val="20000"/>
              </a:spcBef>
              <a:buFont typeface="Arial" panose="020b0604020202020204" pitchFamily="34" charset="0"/>
              <a:buNone/>
              <a:defRPr sz="800" b="0" kern="1200" baseline="0">
                <a:solidFill>
                  <a:schemeClr val="tx1"/>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anose="020b0604020202020204"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nSpc>
                <a:spcPct val="150000"/>
              </a:lnSpc>
              <a:spcBef>
                <a:spcPct val="0"/>
              </a:spcBef>
            </a:pPr>
            <a:r>
              <a:rPr lang="zh-CN" sz="4000" b="1">
                <a:solidFill>
                  <a:schemeClr val="tx1">
                    <a:lumMod val="75000"/>
                    <a:lumOff val="25000"/>
                  </a:schemeClr>
                </a:solidFill>
                <a:latin typeface="微软雅黑" panose="020b0503020204020204" charset="-122"/>
                <a:ea typeface="微软雅黑"/>
              </a:rPr>
              <a:t>不同媒介的语言特点</a:t>
            </a:r>
          </a:p>
        </p:txBody>
      </p:sp>
      <p:cxnSp>
        <p:nvCxnSpPr>
          <p:cNvPr id="5" name="直接连接符 4"/>
          <p:cNvCxnSpPr/>
          <p:nvPr/>
        </p:nvCxnSpPr>
        <p:spPr>
          <a:xfrm>
            <a:off x="956945" y="880110"/>
            <a:ext cx="4968240" cy="0"/>
          </a:xfrm>
          <a:prstGeom prst="line">
            <a:avLst/>
          </a:prstGeom>
          <a:ln w="28575">
            <a:solidFill>
              <a:srgbClr val="19AA39"/>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amond(in)">
                                      <p:cBhvr>
                                        <p:cTn id="7" dur="2000"/>
                                        <p:tgtEl>
                                          <p:spTgt spid="5"/>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circle(in)">
                                      <p:cBhvr>
                                        <p:cTn id="12" dur="2000"/>
                                        <p:tgtEl>
                                          <p:spTgt spid="2"/>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0" presetClass="entr" presetSubtype="0" fill="hold" grpId="0" nodeType="clickEffect">
                                  <p:stCondLst>
                                    <p:cond delay="0"/>
                                  </p:stCondLst>
                                  <p:childTnLst>
                                    <p:set>
                                      <p:cBhvr>
                                        <p:cTn id="16" dur="1" fill="hold">
                                          <p:stCondLst>
                                            <p:cond delay="0"/>
                                          </p:stCondLst>
                                        </p:cTn>
                                        <p:tgtEl>
                                          <p:spTgt spid="100"/>
                                        </p:tgtEl>
                                        <p:attrNameLst>
                                          <p:attrName>style.visibility</p:attrName>
                                        </p:attrNameLst>
                                      </p:cBhvr>
                                      <p:to>
                                        <p:strVal val="visible"/>
                                      </p:to>
                                    </p:set>
                                    <p:animEffect transition="in" filter="wedge">
                                      <p:cBhvr>
                                        <p:cTn id="17" dur="2000"/>
                                        <p:tgtEl>
                                          <p:spTgt spid="100"/>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0" presetClass="entr" presetSubtype="0" fill="hold" grpId="0"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wedge">
                                      <p:cBhvr>
                                        <p:cTn id="22" dur="2000"/>
                                        <p:tgtEl>
                                          <p:spTgt spid="3"/>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20" presetClass="entr" presetSubtype="0" fill="hold" grpId="0" nodeType="click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wedge">
                                      <p:cBhvr>
                                        <p:cTn id="2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3" grpId="0"/>
      <p:bldP spid="4" grpId="0"/>
      <p:bldP spid="2" grpId="0"/>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2" name="直接连接符 1"/>
          <p:cNvCxnSpPr/>
          <p:nvPr/>
        </p:nvCxnSpPr>
        <p:spPr>
          <a:xfrm flipV="1">
            <a:off x="724218" y="915035"/>
            <a:ext cx="4137660" cy="7620"/>
          </a:xfrm>
          <a:prstGeom prst="line">
            <a:avLst/>
          </a:prstGeom>
          <a:ln w="28575">
            <a:solidFill>
              <a:srgbClr val="19AA39"/>
            </a:solidFill>
          </a:ln>
        </p:spPr>
        <p:style>
          <a:lnRef idx="1">
            <a:schemeClr val="accent1"/>
          </a:lnRef>
          <a:fillRef idx="0">
            <a:schemeClr val="accent1"/>
          </a:fillRef>
          <a:effectRef idx="0">
            <a:schemeClr val="accent1"/>
          </a:effectRef>
          <a:fontRef idx="minor">
            <a:schemeClr val="tx1"/>
          </a:fontRef>
        </p:style>
      </p:cxnSp>
      <p:sp>
        <p:nvSpPr>
          <p:cNvPr id="6" name="Text Placeholder 12"/>
          <p:cNvSpPr txBox="1"/>
          <p:nvPr/>
        </p:nvSpPr>
        <p:spPr>
          <a:xfrm>
            <a:off x="786130" y="99060"/>
            <a:ext cx="4013835" cy="666115"/>
          </a:xfrm>
          <a:prstGeom prst="rect">
            <a:avLst/>
          </a:prstGeom>
        </p:spPr>
        <p:txBody>
          <a:bodyPr lIns="0" tIns="60958" rIns="0" bIns="60958" anchor="ctr">
            <a:noAutofit/>
          </a:bodyPr>
          <a:lstStyle>
            <a:lvl1pPr marL="0" indent="0" algn="ctr" defTabSz="914400" rtl="0" eaLnBrk="1" latinLnBrk="0" hangingPunct="1">
              <a:spcBef>
                <a:spcPct val="20000"/>
              </a:spcBef>
              <a:buFont typeface="Arial" panose="020b0604020202020204" pitchFamily="34" charset="0"/>
              <a:buNone/>
              <a:defRPr sz="800" b="0" kern="1200" baseline="0">
                <a:solidFill>
                  <a:schemeClr val="tx1"/>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anose="020b0604020202020204"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en-US" sz="4800" b="1" smtClean="0">
                <a:solidFill>
                  <a:schemeClr val="tx1">
                    <a:lumMod val="75000"/>
                    <a:lumOff val="25000"/>
                  </a:schemeClr>
                </a:solidFill>
                <a:latin typeface="微软雅黑" panose="020b0503020204020204" charset="-122"/>
                <a:ea typeface="微软雅黑"/>
              </a:rPr>
              <a:t>巧入课题</a:t>
            </a:r>
            <a:endParaRPr lang="zh-CN" sz="4800" b="1">
              <a:solidFill>
                <a:schemeClr val="tx1">
                  <a:lumMod val="75000"/>
                  <a:lumOff val="25000"/>
                </a:schemeClr>
              </a:solidFill>
              <a:latin typeface="微软雅黑" panose="020b0503020204020204" charset="-122"/>
              <a:ea typeface="微软雅黑"/>
            </a:endParaRPr>
          </a:p>
        </p:txBody>
      </p:sp>
      <p:sp>
        <p:nvSpPr>
          <p:cNvPr id="11" name="TextBox 39"/>
          <p:cNvSpPr txBox="1"/>
          <p:nvPr/>
        </p:nvSpPr>
        <p:spPr>
          <a:xfrm>
            <a:off x="842645" y="1290320"/>
            <a:ext cx="11174095" cy="1567180"/>
          </a:xfrm>
          <a:prstGeom prst="rect">
            <a:avLst/>
          </a:prstGeom>
        </p:spPr>
        <p:txBody>
          <a:bodyPr wrap="square" lIns="91391" tIns="45696" rIns="91391" bIns="45696">
            <a:spAutoFit/>
          </a:bodyPr>
          <a:lstStyle>
            <a:defPPr>
              <a:defRPr lang="zh-CN"/>
            </a:defPPr>
            <a:lvl1pPr>
              <a:lnSpc>
                <a:spcPct val="150000"/>
              </a:lnSpc>
              <a:defRPr sz="1400">
                <a:solidFill>
                  <a:schemeClr val="tx1">
                    <a:lumMod val="50000"/>
                    <a:lumOff val="50000"/>
                  </a:schemeClr>
                </a:solidFill>
                <a:latin typeface="微软雅黑" panose="020b0503020204020204" charset="-122"/>
                <a:ea typeface="微软雅黑"/>
                <a:cs typeface="Segoe UI Semilight" panose="020b0402040204020203" pitchFamily="34" charset="0"/>
              </a:defRPr>
            </a:lvl1pPr>
          </a:lstStyle>
          <a:p>
            <a:r>
              <a:rPr lang="zh-CN" altLang="zh-CN" sz="3200" b="1" smtClean="0">
                <a:solidFill>
                  <a:srgbClr val="FF0000"/>
                </a:solidFill>
                <a:cs typeface="微软雅黑" panose="020b0503020204020204" charset="-122"/>
              </a:rPr>
              <a:t>请</a:t>
            </a:r>
            <a:r>
              <a:rPr lang="zh-CN" altLang="zh-CN" sz="3200" b="1">
                <a:solidFill>
                  <a:srgbClr val="FF0000"/>
                </a:solidFill>
                <a:cs typeface="微软雅黑" panose="020b0503020204020204" charset="-122"/>
              </a:rPr>
              <a:t>同学们围绕“抗击</a:t>
            </a:r>
            <a:r>
              <a:rPr lang="en-US" altLang="zh-CN" sz="3200" b="1">
                <a:solidFill>
                  <a:srgbClr val="FF0000"/>
                </a:solidFill>
                <a:cs typeface="微软雅黑" panose="020b0503020204020204" charset="-122"/>
              </a:rPr>
              <a:t>2020</a:t>
            </a:r>
            <a:r>
              <a:rPr lang="zh-CN" altLang="zh-CN" sz="3200" b="1">
                <a:solidFill>
                  <a:srgbClr val="FF0000"/>
                </a:solidFill>
                <a:cs typeface="微软雅黑" panose="020b0503020204020204" charset="-122"/>
              </a:rPr>
              <a:t>新冠病毒”获取信息情况，做一次调查，并写成《获取新闻首选媒介调查报告》。</a:t>
            </a:r>
          </a:p>
        </p:txBody>
      </p:sp>
      <p:pic>
        <p:nvPicPr>
          <p:cNvPr id="3" name="图片 2"/>
          <p:cNvPicPr>
            <a:picLocks noChangeAspect="1"/>
          </p:cNvPicPr>
          <p:nvPr/>
        </p:nvPicPr>
        <p:blipFill>
          <a:blip r:embed="rId3"/>
          <a:stretch>
            <a:fillRect/>
          </a:stretch>
        </p:blipFill>
        <p:spPr>
          <a:xfrm>
            <a:off x="6617970" y="3383280"/>
            <a:ext cx="5226050" cy="2603500"/>
          </a:xfrm>
          <a:prstGeom prst="rect">
            <a:avLst/>
          </a:prstGeom>
        </p:spPr>
      </p:pic>
      <p:pic>
        <p:nvPicPr>
          <p:cNvPr id="5" name="图片 4"/>
          <p:cNvPicPr>
            <a:picLocks noChangeAspect="1"/>
          </p:cNvPicPr>
          <p:nvPr/>
        </p:nvPicPr>
        <p:blipFill>
          <a:blip r:embed="rId4"/>
          <a:stretch>
            <a:fillRect/>
          </a:stretch>
        </p:blipFill>
        <p:spPr>
          <a:xfrm>
            <a:off x="1187396" y="3383280"/>
            <a:ext cx="5256584" cy="2603500"/>
          </a:xfrm>
          <a:prstGeom prst="rect">
            <a:avLst/>
          </a:prstGeom>
        </p:spPr>
      </p:pic>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circle(in)">
                                      <p:cBhvr>
                                        <p:cTn id="12" dur="2000"/>
                                        <p:tgtEl>
                                          <p:spTgt spid="6"/>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0" presetClass="entr" presetSubtype="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edge">
                                      <p:cBhvr>
                                        <p:cTn id="17" dur="2000"/>
                                        <p:tgtEl>
                                          <p:spTgt spid="11"/>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blinds(horizontal)">
                                      <p:cBhvr>
                                        <p:cTn id="22" dur="500"/>
                                        <p:tgtEl>
                                          <p:spTgt spid="5"/>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6" presetClass="entr" presetSubtype="16" fill="hold" nodeType="click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circle(in)">
                                      <p:cBhvr>
                                        <p:cTn id="2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1" grpId="0"/>
    </p:bldLst>
  </p:timing>
</p:sld>
</file>

<file path=ppt/slides/slide4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椭圆 2"/>
          <p:cNvSpPr/>
          <p:nvPr/>
        </p:nvSpPr>
        <p:spPr>
          <a:xfrm>
            <a:off x="622392" y="849667"/>
            <a:ext cx="4302945" cy="4302945"/>
          </a:xfrm>
          <a:prstGeom prst="ellipse">
            <a:avLst/>
          </a:prstGeom>
          <a:blipFill dpi="0" rotWithShape="1">
            <a:blip r:embed="rId3">
              <a:extLst>
                <a:ext uri="{28A0092B-C50C-407E-A947-70E740481C1C}">
                  <a14:useLocalDpi xmlns:a14="http://schemas.microsoft.com/office/drawing/2010/main" val="0"/>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
              <a:latin typeface="Arial" panose="020b0604020202020204" pitchFamily="34" charset="0"/>
              <a:ea typeface="微软雅黑"/>
              <a:cs typeface="+mn-ea"/>
              <a:sym typeface="Arial" panose="020b0604020202020204" pitchFamily="34" charset="0"/>
            </a:endParaRPr>
          </a:p>
        </p:txBody>
      </p:sp>
      <p:sp>
        <p:nvSpPr>
          <p:cNvPr id="13" name="TextBox 13"/>
          <p:cNvSpPr txBox="1"/>
          <p:nvPr/>
        </p:nvSpPr>
        <p:spPr>
          <a:xfrm>
            <a:off x="1360036" y="1619634"/>
            <a:ext cx="3035937" cy="2554605"/>
          </a:xfrm>
          <a:prstGeom prst="rect">
            <a:avLst/>
          </a:prstGeom>
          <a:noFill/>
        </p:spPr>
        <p:txBody>
          <a:bodyPr wrap="square" lIns="0" tIns="0" rIns="0" bIns="0" rtlCol="0">
            <a:spAutoFit/>
          </a:bodyPr>
          <a:lstStyle/>
          <a:p>
            <a:pPr algn="ctr"/>
            <a:r>
              <a:rPr lang="en-US" altLang="zh-CN" sz="16595" b="1">
                <a:solidFill>
                  <a:schemeClr val="bg1"/>
                </a:solidFill>
                <a:effectLst>
                  <a:outerShdw blurRad="38100" dist="38100" dir="2700000" algn="tl">
                    <a:srgbClr val="000000">
                      <a:alpha val="43137"/>
                    </a:srgbClr>
                  </a:outerShdw>
                </a:effectLst>
                <a:latin typeface="Arial" panose="020b0604020202020204" pitchFamily="34" charset="0"/>
                <a:ea typeface="微软雅黑"/>
                <a:cs typeface="+mn-ea"/>
                <a:sym typeface="Arial" panose="020b0604020202020204" pitchFamily="34" charset="0"/>
              </a:rPr>
              <a:t>04</a:t>
            </a:r>
            <a:endParaRPr lang="zh-CN" altLang="en-US" sz="16595" b="1">
              <a:solidFill>
                <a:schemeClr val="bg1"/>
              </a:solidFill>
              <a:effectLst>
                <a:outerShdw blurRad="38100" dist="38100" dir="2700000" algn="tl">
                  <a:srgbClr val="000000">
                    <a:alpha val="43137"/>
                  </a:srgbClr>
                </a:outerShdw>
              </a:effectLst>
              <a:latin typeface="Arial" panose="020b0604020202020204" pitchFamily="34" charset="0"/>
              <a:ea typeface="微软雅黑"/>
              <a:cs typeface="+mn-ea"/>
              <a:sym typeface="Arial" panose="020b0604020202020204" pitchFamily="34" charset="0"/>
            </a:endParaRPr>
          </a:p>
        </p:txBody>
      </p:sp>
      <p:sp>
        <p:nvSpPr>
          <p:cNvPr id="20" name="TextBox 1"/>
          <p:cNvSpPr txBox="1"/>
          <p:nvPr/>
        </p:nvSpPr>
        <p:spPr>
          <a:xfrm>
            <a:off x="3197910" y="5434190"/>
            <a:ext cx="5669280" cy="922020"/>
          </a:xfrm>
          <a:prstGeom prst="rect">
            <a:avLst/>
          </a:prstGeom>
          <a:noFill/>
        </p:spPr>
        <p:txBody>
          <a:bodyPr wrap="none" rtlCol="0">
            <a:spAutoFit/>
          </a:bodyPr>
          <a:lstStyle/>
          <a:p>
            <a:pPr algn="l" eaLnBrk="1" hangingPunct="1">
              <a:lnSpc>
                <a:spcPct val="100000"/>
              </a:lnSpc>
              <a:buFont typeface="Arial" panose="020b0604020202020204" pitchFamily="34" charset="0"/>
              <a:buNone/>
            </a:pPr>
            <a:r>
              <a:rPr lang="zh-CN" altLang="en-US" sz="5400" b="1">
                <a:solidFill>
                  <a:srgbClr val="FF0000"/>
                </a:solidFill>
                <a:latin typeface="Arial" panose="020b0604020202020204" pitchFamily="34" charset="0"/>
                <a:ea typeface="微软雅黑"/>
                <a:sym typeface="Arial" panose="020b0604020202020204" pitchFamily="34" charset="0"/>
              </a:rPr>
              <a:t>新媒体认识小演讲</a:t>
            </a:r>
          </a:p>
        </p:txBody>
      </p:sp>
      <p:pic>
        <p:nvPicPr>
          <p:cNvPr id="2" name="图片 1"/>
          <p:cNvPicPr>
            <a:picLocks noChangeAspect="1"/>
          </p:cNvPicPr>
          <p:nvPr/>
        </p:nvPicPr>
        <p:blipFill>
          <a:blip r:embed="rId4"/>
          <a:stretch>
            <a:fillRect/>
          </a:stretch>
        </p:blipFill>
        <p:spPr>
          <a:xfrm>
            <a:off x="5281930" y="849630"/>
            <a:ext cx="7279640" cy="4302760"/>
          </a:xfrm>
          <a:prstGeom prst="rect">
            <a:avLst/>
          </a:prstGeom>
        </p:spPr>
      </p:pic>
    </p:spTree>
  </p:cSld>
  <p:clrMapOvr>
    <a:masterClrMapping/>
  </p:clrMapOvr>
  <mc:AlternateContent>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anim calcmode="lin" valueType="num">
                                      <p:cBhvr>
                                        <p:cTn id="8" dur="500" fill="hold"/>
                                        <p:tgtEl>
                                          <p:spTgt spid="13"/>
                                        </p:tgtEl>
                                        <p:attrNameLst>
                                          <p:attrName>ppt_x</p:attrName>
                                        </p:attrNameLst>
                                      </p:cBhvr>
                                      <p:tavLst>
                                        <p:tav tm="0">
                                          <p:val>
                                            <p:strVal val="#ppt_x"/>
                                          </p:val>
                                        </p:tav>
                                        <p:tav tm="100000">
                                          <p:val>
                                            <p:strVal val="#ppt_x"/>
                                          </p:val>
                                        </p:tav>
                                      </p:tavLst>
                                    </p:anim>
                                    <p:anim calcmode="lin" valueType="num">
                                      <p:cBhvr>
                                        <p:cTn id="9" dur="5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afterGroup">
                            <p:stCondLst>
                              <p:cond delay="0"/>
                            </p:stCondLst>
                            <p:childTnLst>
                              <p:par>
                                <p:cTn id="12" presetID="12" presetClass="entr" presetSubtype="8" fill="hold" grpId="0" nodeType="clickEffect">
                                  <p:stCondLst>
                                    <p:cond delay="0"/>
                                  </p:stCondLst>
                                  <p:childTnLst>
                                    <p:set>
                                      <p:cBhvr>
                                        <p:cTn id="13" dur="1" fill="hold">
                                          <p:stCondLst>
                                            <p:cond delay="0"/>
                                          </p:stCondLst>
                                        </p:cTn>
                                        <p:tgtEl>
                                          <p:spTgt spid="20"/>
                                        </p:tgtEl>
                                        <p:attrNameLst>
                                          <p:attrName>style.visibility</p:attrName>
                                        </p:attrNameLst>
                                      </p:cBhvr>
                                      <p:to>
                                        <p:strVal val="visible"/>
                                      </p:to>
                                    </p:set>
                                    <p:anim calcmode="lin" valueType="num">
                                      <p:cBhvr additive="base">
                                        <p:cTn id="14" dur="500"/>
                                        <p:tgtEl>
                                          <p:spTgt spid="20"/>
                                        </p:tgtEl>
                                        <p:attrNameLst>
                                          <p:attrName>ppt_x</p:attrName>
                                        </p:attrNameLst>
                                      </p:cBhvr>
                                      <p:tavLst>
                                        <p:tav tm="0">
                                          <p:val>
                                            <p:strVal val="#ppt_x-#ppt_w*1.125000"/>
                                          </p:val>
                                        </p:tav>
                                        <p:tav tm="100000">
                                          <p:val>
                                            <p:strVal val="#ppt_x"/>
                                          </p:val>
                                        </p:tav>
                                      </p:tavLst>
                                    </p:anim>
                                    <p:animEffect transition="in" filter="wipe(right)">
                                      <p:cBhvr>
                                        <p:cTn id="15"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20" grpId="0"/>
    </p:bldLst>
  </p:timing>
</p:sld>
</file>

<file path=ppt/slides/slide4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 name="TextBox 39"/>
          <p:cNvSpPr txBox="1"/>
          <p:nvPr/>
        </p:nvSpPr>
        <p:spPr>
          <a:xfrm>
            <a:off x="301625" y="1547495"/>
            <a:ext cx="12255500" cy="4614545"/>
          </a:xfrm>
          <a:prstGeom prst="rect">
            <a:avLst/>
          </a:prstGeom>
        </p:spPr>
        <p:txBody>
          <a:bodyPr wrap="square" lIns="91391" tIns="45696" rIns="91391" bIns="45696">
            <a:spAutoFit/>
          </a:bodyPr>
          <a:lstStyle>
            <a:defPPr>
              <a:defRPr lang="zh-CN"/>
            </a:defPPr>
            <a:lvl1pPr>
              <a:lnSpc>
                <a:spcPct val="150000"/>
              </a:lnSpc>
              <a:defRPr sz="1400">
                <a:solidFill>
                  <a:schemeClr val="tx1">
                    <a:lumMod val="50000"/>
                    <a:lumOff val="50000"/>
                  </a:schemeClr>
                </a:solidFill>
                <a:latin typeface="微软雅黑" panose="020b0503020204020204" charset="-122"/>
                <a:ea typeface="微软雅黑"/>
                <a:cs typeface="Segoe UI Semilight" panose="020b0402040204020203" pitchFamily="34" charset="0"/>
              </a:defRPr>
            </a:lvl1pPr>
          </a:lstStyle>
          <a:p>
            <a:pPr algn="l" eaLnBrk="1" latinLnBrk="0" hangingPunct="1"/>
            <a:r>
              <a:rPr sz="2800" b="1">
                <a:solidFill>
                  <a:srgbClr val="FF0000"/>
                </a:solidFill>
                <a:latin typeface="黑体" panose="02010609060101010101" pitchFamily="49" charset="-122"/>
                <a:ea typeface="黑体" panose="02010609060101010101" pitchFamily="49" charset="-122"/>
                <a:cs typeface="微软雅黑" panose="020b0503020204020204" charset="-122"/>
                <a:sym typeface="Arial" panose="020b0604020202020204" pitchFamily="34" charset="0"/>
              </a:rPr>
              <a:t>从下面两个题目中任选一个，完成任务后在班会课上做3分钟左右的小演讲。</a:t>
            </a:r>
          </a:p>
          <a:p>
            <a:pPr algn="l" eaLnBrk="1" latinLnBrk="0" hangingPunct="1"/>
            <a:r>
              <a:rPr sz="2800" b="1" smtClean="0">
                <a:solidFill>
                  <a:schemeClr val="tx1"/>
                </a:solidFill>
                <a:latin typeface="黑体" panose="02010609060101010101" pitchFamily="49" charset="-122"/>
                <a:ea typeface="黑体" panose="02010609060101010101" pitchFamily="49" charset="-122"/>
                <a:cs typeface="微软雅黑" panose="020b0503020204020204" charset="-122"/>
                <a:sym typeface="Arial" panose="020b0604020202020204" pitchFamily="34" charset="0"/>
              </a:rPr>
              <a:t>题目一</a:t>
            </a:r>
            <a:r>
              <a:rPr sz="2800" b="1">
                <a:solidFill>
                  <a:schemeClr val="tx1"/>
                </a:solidFill>
                <a:latin typeface="黑体" panose="02010609060101010101" pitchFamily="49" charset="-122"/>
                <a:ea typeface="黑体" panose="02010609060101010101" pitchFamily="49" charset="-122"/>
                <a:cs typeface="微软雅黑" panose="020b0503020204020204" charset="-122"/>
                <a:sym typeface="Arial" panose="020b0604020202020204" pitchFamily="34" charset="0"/>
              </a:rPr>
              <a:t>：互联网这种新媒体的诞生,彻底改变了我们的生活。现在,它已成为人们生活、工作中不可分割的一部分。你、我、他肯定和互联网演绎了不少生动故事,请写一写你和互联网的故事,表达你对网络的认识,500字左右</a:t>
            </a:r>
            <a:r>
              <a:rPr sz="2800" b="1" smtClean="0">
                <a:solidFill>
                  <a:schemeClr val="tx1"/>
                </a:solidFill>
                <a:latin typeface="黑体" panose="02010609060101010101" pitchFamily="49" charset="-122"/>
                <a:ea typeface="黑体" panose="02010609060101010101" pitchFamily="49" charset="-122"/>
                <a:cs typeface="微软雅黑" panose="020b0503020204020204" charset="-122"/>
                <a:sym typeface="Arial" panose="020b0604020202020204" pitchFamily="34" charset="0"/>
              </a:rPr>
              <a:t>。</a:t>
            </a:r>
            <a:endParaRPr lang="en-US" sz="2800" b="1" smtClean="0">
              <a:solidFill>
                <a:schemeClr val="tx1"/>
              </a:solidFill>
              <a:latin typeface="黑体" panose="02010609060101010101" pitchFamily="49" charset="-122"/>
              <a:ea typeface="黑体" panose="02010609060101010101" pitchFamily="49" charset="-122"/>
              <a:cs typeface="微软雅黑" panose="020b0503020204020204" charset="-122"/>
              <a:sym typeface="Arial" panose="020b0604020202020204" pitchFamily="34" charset="0"/>
            </a:endParaRPr>
          </a:p>
          <a:p>
            <a:pPr algn="l" eaLnBrk="1" latinLnBrk="0" hangingPunct="1"/>
            <a:r>
              <a:rPr sz="2800" b="1" smtClean="0">
                <a:solidFill>
                  <a:schemeClr val="tx1"/>
                </a:solidFill>
                <a:latin typeface="黑体" panose="02010609060101010101" pitchFamily="49" charset="-122"/>
                <a:ea typeface="黑体" panose="02010609060101010101" pitchFamily="49" charset="-122"/>
                <a:cs typeface="微软雅黑" panose="020b0503020204020204" charset="-122"/>
                <a:sym typeface="Arial" panose="020b0604020202020204" pitchFamily="34" charset="0"/>
              </a:rPr>
              <a:t>题目二</a:t>
            </a:r>
            <a:r>
              <a:rPr sz="2800" b="1">
                <a:solidFill>
                  <a:schemeClr val="tx1"/>
                </a:solidFill>
                <a:latin typeface="黑体" panose="02010609060101010101" pitchFamily="49" charset="-122"/>
                <a:ea typeface="黑体" panose="02010609060101010101" pitchFamily="49" charset="-122"/>
                <a:cs typeface="微软雅黑" panose="020b0503020204020204" charset="-122"/>
                <a:sym typeface="Arial" panose="020b0604020202020204" pitchFamily="34" charset="0"/>
              </a:rPr>
              <a:t>：新媒体的崛起,将我们带入了跨媒介时代,助推了我们语文阅读学习的脚步。根据你对多媒介的了解,请以《语文阅读与多媒介》为题,写一篇500个字左右的演讲稿。</a:t>
            </a:r>
          </a:p>
        </p:txBody>
      </p:sp>
      <p:sp>
        <p:nvSpPr>
          <p:cNvPr id="100" name="文本框 99"/>
          <p:cNvSpPr txBox="1"/>
          <p:nvPr/>
        </p:nvSpPr>
        <p:spPr>
          <a:xfrm>
            <a:off x="733743" y="356235"/>
            <a:ext cx="4334510" cy="706755"/>
          </a:xfrm>
          <a:prstGeom prst="rect">
            <a:avLst/>
          </a:prstGeom>
          <a:noFill/>
          <a:ln w="9525">
            <a:noFill/>
          </a:ln>
        </p:spPr>
        <p:txBody>
          <a:bodyPr wrap="square">
            <a:spAutoFit/>
          </a:bodyPr>
          <a:lstStyle/>
          <a:p>
            <a:pPr marL="0" indent="0"/>
            <a:r>
              <a:rPr lang="zh-CN" sz="4000" b="1">
                <a:latin typeface="微软雅黑" panose="020b0503020204020204" charset="-122"/>
                <a:ea typeface="微软雅黑"/>
              </a:rPr>
              <a:t>新媒体认识小演讲</a:t>
            </a:r>
            <a:endParaRPr lang="zh-CN" altLang="en-US" sz="4000" b="1">
              <a:latin typeface="微软雅黑" panose="020b0503020204020204" charset="-122"/>
              <a:ea typeface="微软雅黑"/>
            </a:endParaRPr>
          </a:p>
        </p:txBody>
      </p:sp>
      <p:cxnSp>
        <p:nvCxnSpPr>
          <p:cNvPr id="2" name="直接连接符 1"/>
          <p:cNvCxnSpPr/>
          <p:nvPr/>
        </p:nvCxnSpPr>
        <p:spPr>
          <a:xfrm>
            <a:off x="884555" y="1168400"/>
            <a:ext cx="4032885" cy="0"/>
          </a:xfrm>
          <a:prstGeom prst="line">
            <a:avLst/>
          </a:prstGeom>
          <a:ln w="28575">
            <a:solidFill>
              <a:srgbClr val="19AA39"/>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100"/>
                                        </p:tgtEl>
                                        <p:attrNameLst>
                                          <p:attrName>style.visibility</p:attrName>
                                        </p:attrNameLst>
                                      </p:cBhvr>
                                      <p:to>
                                        <p:strVal val="visible"/>
                                      </p:to>
                                    </p:set>
                                    <p:animEffect transition="in" filter="wedge">
                                      <p:cBhvr>
                                        <p:cTn id="12" dur="2000"/>
                                        <p:tgtEl>
                                          <p:spTgt spid="100"/>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0" presetClass="entr" presetSubtype="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edge">
                                      <p:cBhvr>
                                        <p:cTn id="17"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00" grpId="0"/>
    </p:bldLst>
  </p:timing>
</p:sld>
</file>

<file path=ppt/slides/slide4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idx="4294967295"/>
          </p:nvPr>
        </p:nvSpPr>
        <p:spPr>
          <a:xfrm>
            <a:off x="186699" y="162529"/>
            <a:ext cx="11090672" cy="519937"/>
          </a:xfrm>
        </p:spPr>
        <p:txBody>
          <a:bodyPr/>
          <a:lstStyle/>
          <a:p>
            <a:endParaRPr lang="zh-CN" altLang="en-US"/>
          </a:p>
        </p:txBody>
      </p:sp>
      <p:sp>
        <p:nvSpPr>
          <p:cNvPr id="1025" name="Rectangle 1"/>
          <p:cNvSpPr>
            <a:spLocks noChangeArrowheads="1"/>
          </p:cNvSpPr>
          <p:nvPr/>
        </p:nvSpPr>
        <p:spPr bwMode="auto">
          <a:xfrm>
            <a:off x="0" y="677009"/>
            <a:ext cx="12025336" cy="6555641"/>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pPr marL="0" marR="0" lvl="0" indent="304800" algn="l" defTabSz="914400" rtl="0" eaLnBrk="1" fontAlgn="base" latinLnBrk="0" hangingPunct="1">
              <a:lnSpc>
                <a:spcPct val="100000"/>
              </a:lnSpc>
              <a:spcBef>
                <a:spcPct val="0"/>
              </a:spcBef>
              <a:spcAft>
                <a:spcPct val="0"/>
              </a:spcAft>
              <a:buClrTx/>
              <a:buSzTx/>
              <a:buFontTx/>
              <a:buNone/>
            </a:pPr>
            <a:r>
              <a:rPr kumimoji="0" lang="zh-CN" sz="2000" b="1" i="0" u="none" strike="noStrike" cap="none" normalizeH="0" baseline="0" smtClean="0">
                <a:ln>
                  <a:noFill/>
                </a:ln>
                <a:solidFill>
                  <a:schemeClr val="tx1"/>
                </a:solidFill>
                <a:effectLst/>
                <a:latin typeface="Calibri" pitchFamily="34" charset="0"/>
                <a:ea typeface="宋体" panose="02010600030101010101" pitchFamily="2" charset="-122"/>
                <a:cs typeface="新宋体" panose="02010609030101010101" pitchFamily="49" charset="-122"/>
              </a:rPr>
              <a:t>网络，沟通的桥梁</a:t>
            </a:r>
            <a:endParaRPr kumimoji="0" lang="zh-CN" sz="20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itchFamily="2" charset="-122"/>
            </a:endParaRPr>
          </a:p>
          <a:p>
            <a:pPr marL="0" marR="0" lvl="0" indent="304800" algn="l" defTabSz="914400" rtl="0" eaLnBrk="0" fontAlgn="base" latinLnBrk="0" hangingPunct="0">
              <a:lnSpc>
                <a:spcPct val="100000"/>
              </a:lnSpc>
              <a:spcBef>
                <a:spcPct val="0"/>
              </a:spcBef>
              <a:spcAft>
                <a:spcPct val="0"/>
              </a:spcAft>
              <a:buClrTx/>
              <a:buSzTx/>
              <a:buFontTx/>
              <a:buNone/>
            </a:pPr>
            <a:r>
              <a:rPr kumimoji="0" lang="zh-CN" sz="2000" b="0" i="0" u="none" strike="noStrike" cap="none" normalizeH="0" baseline="0" smtClean="0">
                <a:ln>
                  <a:noFill/>
                </a:ln>
                <a:solidFill>
                  <a:schemeClr val="tx1"/>
                </a:solidFill>
                <a:effectLst/>
                <a:latin typeface="Calibri" pitchFamily="34" charset="0"/>
                <a:ea typeface="宋体" panose="02010600030101010101" pitchFamily="2" charset="-122"/>
                <a:cs typeface="仿宋" pitchFamily="49" charset="-122"/>
              </a:rPr>
              <a:t>网络</a:t>
            </a:r>
            <a:r>
              <a:rPr kumimoji="0" lang="en-US" altLang="zh-CN" sz="2000" b="0" i="0" u="none" strike="noStrike" cap="none" normalizeH="0" baseline="0" smtClean="0">
                <a:ln>
                  <a:noFill/>
                </a:ln>
                <a:solidFill>
                  <a:schemeClr val="tx1"/>
                </a:solidFill>
                <a:effectLst/>
                <a:latin typeface="Calibri" pitchFamily="34" charset="0"/>
                <a:ea typeface="宋体" panose="02010600030101010101" pitchFamily="2" charset="-122"/>
                <a:cs typeface="仿宋" pitchFamily="49" charset="-122"/>
              </a:rPr>
              <a:t>,</a:t>
            </a:r>
            <a:r>
              <a:rPr kumimoji="0" lang="zh-CN" altLang="en-US" sz="2000" b="0" i="0" u="none" strike="noStrike" cap="none" normalizeH="0" baseline="0" smtClean="0">
                <a:ln>
                  <a:noFill/>
                </a:ln>
                <a:solidFill>
                  <a:schemeClr val="tx1"/>
                </a:solidFill>
                <a:effectLst/>
                <a:latin typeface="Calibri" pitchFamily="34" charset="0"/>
                <a:ea typeface="宋体" panose="02010600030101010101" pitchFamily="2" charset="-122"/>
                <a:cs typeface="仿宋" pitchFamily="49" charset="-122"/>
              </a:rPr>
              <a:t>是一个神秘而又熟悉的词</a:t>
            </a:r>
            <a:r>
              <a:rPr kumimoji="0" lang="en-US" altLang="zh-CN" sz="2000" b="0" i="0" u="none" strike="noStrike" cap="none" normalizeH="0" baseline="0" smtClean="0">
                <a:ln>
                  <a:noFill/>
                </a:ln>
                <a:solidFill>
                  <a:schemeClr val="tx1"/>
                </a:solidFill>
                <a:effectLst/>
                <a:latin typeface="Calibri" pitchFamily="34" charset="0"/>
                <a:ea typeface="宋体" panose="02010600030101010101" pitchFamily="2" charset="-122"/>
                <a:cs typeface="仿宋" pitchFamily="49" charset="-122"/>
              </a:rPr>
              <a:t>,</a:t>
            </a:r>
            <a:r>
              <a:rPr kumimoji="0" lang="zh-CN" altLang="en-US" sz="2000" b="0" i="0" u="none" strike="noStrike" cap="none" normalizeH="0" baseline="0" smtClean="0">
                <a:ln>
                  <a:noFill/>
                </a:ln>
                <a:solidFill>
                  <a:schemeClr val="tx1"/>
                </a:solidFill>
                <a:effectLst/>
                <a:latin typeface="Calibri" pitchFamily="34" charset="0"/>
                <a:ea typeface="宋体" panose="02010600030101010101" pitchFamily="2" charset="-122"/>
                <a:cs typeface="仿宋" pitchFamily="49" charset="-122"/>
              </a:rPr>
              <a:t>它是</a:t>
            </a:r>
            <a:r>
              <a:rPr kumimoji="0" lang="en-US" altLang="zh-CN" sz="2000" b="0" i="0" u="none" strike="noStrike" cap="none" normalizeH="0" baseline="0" smtClean="0">
                <a:ln>
                  <a:noFill/>
                </a:ln>
                <a:solidFill>
                  <a:schemeClr val="tx1"/>
                </a:solidFill>
                <a:effectLst/>
                <a:latin typeface="Calibri" pitchFamily="34" charset="0"/>
                <a:ea typeface="宋体" panose="02010600030101010101" pitchFamily="2" charset="-122"/>
                <a:cs typeface="仿宋" pitchFamily="49" charset="-122"/>
              </a:rPr>
              <a:t>20</a:t>
            </a:r>
            <a:r>
              <a:rPr kumimoji="0" lang="zh-CN" altLang="en-US" sz="2000" b="0" i="0" u="none" strike="noStrike" cap="none" normalizeH="0" baseline="0" smtClean="0">
                <a:ln>
                  <a:noFill/>
                </a:ln>
                <a:solidFill>
                  <a:schemeClr val="tx1"/>
                </a:solidFill>
                <a:effectLst/>
                <a:latin typeface="Calibri" pitchFamily="34" charset="0"/>
                <a:ea typeface="宋体" panose="02010600030101010101" pitchFamily="2" charset="-122"/>
                <a:cs typeface="仿宋" pitchFamily="49" charset="-122"/>
              </a:rPr>
              <a:t>世纪令人类自豪的发明之一。网络是信息传送的虚拟平台</a:t>
            </a:r>
            <a:r>
              <a:rPr kumimoji="0" lang="en-US" altLang="zh-CN" sz="2000" b="0" i="0" u="none" strike="noStrike" cap="none" normalizeH="0" baseline="0" smtClean="0">
                <a:ln>
                  <a:noFill/>
                </a:ln>
                <a:solidFill>
                  <a:schemeClr val="tx1"/>
                </a:solidFill>
                <a:effectLst/>
                <a:latin typeface="Calibri" pitchFamily="34" charset="0"/>
                <a:ea typeface="宋体" panose="02010600030101010101" pitchFamily="2" charset="-122"/>
                <a:cs typeface="仿宋" pitchFamily="49" charset="-122"/>
              </a:rPr>
              <a:t>,</a:t>
            </a:r>
            <a:r>
              <a:rPr kumimoji="0" lang="zh-CN" altLang="en-US" sz="2000" b="0" i="0" u="none" strike="noStrike" cap="none" normalizeH="0" baseline="0" smtClean="0">
                <a:ln>
                  <a:noFill/>
                </a:ln>
                <a:solidFill>
                  <a:schemeClr val="tx1"/>
                </a:solidFill>
                <a:effectLst/>
                <a:latin typeface="Calibri" pitchFamily="34" charset="0"/>
                <a:ea typeface="宋体" panose="02010600030101010101" pitchFamily="2" charset="-122"/>
                <a:cs typeface="仿宋" pitchFamily="49" charset="-122"/>
              </a:rPr>
              <a:t>也是交流、资源共享的通道</a:t>
            </a:r>
            <a:r>
              <a:rPr kumimoji="0" lang="en-US" altLang="zh-CN" sz="2000" b="0" i="0" u="none" strike="noStrike" cap="none" normalizeH="0" baseline="0" smtClean="0">
                <a:ln>
                  <a:noFill/>
                </a:ln>
                <a:solidFill>
                  <a:schemeClr val="tx1"/>
                </a:solidFill>
                <a:effectLst/>
                <a:latin typeface="Calibri" pitchFamily="34" charset="0"/>
                <a:ea typeface="宋体" panose="02010600030101010101" pitchFamily="2" charset="-122"/>
                <a:cs typeface="仿宋" pitchFamily="49" charset="-122"/>
              </a:rPr>
              <a:t>,</a:t>
            </a:r>
            <a:r>
              <a:rPr kumimoji="0" lang="zh-CN" altLang="en-US" sz="2000" b="0" i="0" u="none" strike="noStrike" cap="none" normalizeH="0" baseline="0" smtClean="0">
                <a:ln>
                  <a:noFill/>
                </a:ln>
                <a:solidFill>
                  <a:schemeClr val="tx1"/>
                </a:solidFill>
                <a:effectLst/>
                <a:latin typeface="Calibri" pitchFamily="34" charset="0"/>
                <a:ea typeface="宋体" panose="02010600030101010101" pitchFamily="2" charset="-122"/>
                <a:cs typeface="仿宋" pitchFamily="49" charset="-122"/>
              </a:rPr>
              <a:t>比如网络可以让你和远方的朋友聊天</a:t>
            </a:r>
            <a:r>
              <a:rPr kumimoji="0" lang="en-US" altLang="zh-CN" sz="2000" b="0" i="0" u="none" strike="noStrike" cap="none" normalizeH="0" baseline="0" smtClean="0">
                <a:ln>
                  <a:noFill/>
                </a:ln>
                <a:solidFill>
                  <a:schemeClr val="tx1"/>
                </a:solidFill>
                <a:effectLst/>
                <a:latin typeface="Calibri" pitchFamily="34" charset="0"/>
                <a:ea typeface="宋体" panose="02010600030101010101" pitchFamily="2" charset="-122"/>
                <a:cs typeface="仿宋" pitchFamily="49" charset="-122"/>
              </a:rPr>
              <a:t>,</a:t>
            </a:r>
            <a:r>
              <a:rPr kumimoji="0" lang="zh-CN" altLang="en-US" sz="2000" b="0" i="0" u="none" strike="noStrike" cap="none" normalizeH="0" baseline="0" smtClean="0">
                <a:ln>
                  <a:noFill/>
                </a:ln>
                <a:solidFill>
                  <a:schemeClr val="tx1"/>
                </a:solidFill>
                <a:effectLst/>
                <a:latin typeface="Calibri" pitchFamily="34" charset="0"/>
                <a:ea typeface="宋体" panose="02010600030101010101" pitchFamily="2" charset="-122"/>
                <a:cs typeface="仿宋" pitchFamily="49" charset="-122"/>
              </a:rPr>
              <a:t>和陌生人下棋</a:t>
            </a:r>
            <a:r>
              <a:rPr kumimoji="0" lang="en-US" altLang="zh-CN" sz="2000" b="0" i="0" u="none" strike="noStrike" cap="none" normalizeH="0" baseline="0" smtClean="0">
                <a:ln>
                  <a:noFill/>
                </a:ln>
                <a:solidFill>
                  <a:schemeClr val="tx1"/>
                </a:solidFill>
                <a:effectLst/>
                <a:latin typeface="Calibri" pitchFamily="34" charset="0"/>
                <a:ea typeface="宋体" panose="02010600030101010101" pitchFamily="2" charset="-122"/>
                <a:cs typeface="仿宋" pitchFamily="49" charset="-122"/>
              </a:rPr>
              <a:t>,</a:t>
            </a:r>
            <a:r>
              <a:rPr kumimoji="0" lang="zh-CN" altLang="en-US" sz="2000" b="0" i="0" u="none" strike="noStrike" cap="none" normalizeH="0" baseline="0" smtClean="0">
                <a:ln>
                  <a:noFill/>
                </a:ln>
                <a:solidFill>
                  <a:schemeClr val="tx1"/>
                </a:solidFill>
                <a:effectLst/>
                <a:latin typeface="Calibri" pitchFamily="34" charset="0"/>
                <a:ea typeface="宋体" panose="02010600030101010101" pitchFamily="2" charset="-122"/>
                <a:cs typeface="仿宋" pitchFamily="49" charset="-122"/>
              </a:rPr>
              <a:t>和同学们一起“比赛”</a:t>
            </a:r>
            <a:r>
              <a:rPr kumimoji="0" lang="en-US" altLang="zh-CN" sz="2000" b="0" i="0" u="none" strike="noStrike" cap="none" normalizeH="0" baseline="0" smtClean="0">
                <a:ln>
                  <a:noFill/>
                </a:ln>
                <a:solidFill>
                  <a:schemeClr val="tx1"/>
                </a:solidFill>
                <a:effectLst/>
                <a:latin typeface="Calibri" pitchFamily="34" charset="0"/>
                <a:ea typeface="宋体" panose="02010600030101010101" pitchFamily="2" charset="-122"/>
                <a:cs typeface="仿宋" pitchFamily="49" charset="-122"/>
              </a:rPr>
              <a:t>……</a:t>
            </a:r>
            <a:r>
              <a:rPr kumimoji="0" lang="zh-CN" altLang="en-US" sz="2000" b="0" i="0" u="none" strike="noStrike" cap="none" normalizeH="0" baseline="0" smtClean="0">
                <a:ln>
                  <a:noFill/>
                </a:ln>
                <a:solidFill>
                  <a:schemeClr val="tx1"/>
                </a:solidFill>
                <a:effectLst/>
                <a:latin typeface="Calibri" pitchFamily="34" charset="0"/>
                <a:ea typeface="宋体" panose="02010600030101010101" pitchFamily="2" charset="-122"/>
                <a:cs typeface="仿宋" pitchFamily="49" charset="-122"/>
              </a:rPr>
              <a:t>网络不仅可以满足我们的欲望</a:t>
            </a:r>
            <a:r>
              <a:rPr kumimoji="0" lang="en-US" altLang="zh-CN" sz="2000" b="0" i="0" u="none" strike="noStrike" cap="none" normalizeH="0" baseline="0" smtClean="0">
                <a:ln>
                  <a:noFill/>
                </a:ln>
                <a:solidFill>
                  <a:schemeClr val="tx1"/>
                </a:solidFill>
                <a:effectLst/>
                <a:latin typeface="Calibri" pitchFamily="34" charset="0"/>
                <a:ea typeface="宋体" panose="02010600030101010101" pitchFamily="2" charset="-122"/>
                <a:cs typeface="仿宋" pitchFamily="49" charset="-122"/>
              </a:rPr>
              <a:t>,</a:t>
            </a:r>
            <a:r>
              <a:rPr kumimoji="0" lang="zh-CN" altLang="en-US" sz="2000" b="0" i="0" u="none" strike="noStrike" cap="none" normalizeH="0" baseline="0" smtClean="0">
                <a:ln>
                  <a:noFill/>
                </a:ln>
                <a:solidFill>
                  <a:schemeClr val="tx1"/>
                </a:solidFill>
                <a:effectLst/>
                <a:latin typeface="Calibri" pitchFamily="34" charset="0"/>
                <a:ea typeface="宋体" panose="02010600030101010101" pitchFamily="2" charset="-122"/>
                <a:cs typeface="仿宋" pitchFamily="49" charset="-122"/>
              </a:rPr>
              <a:t>还可以充实我们的精神世界。</a:t>
            </a:r>
            <a:endParaRPr kumimoji="0" lang="zh-CN" altLang="en-US" sz="20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itchFamily="2" charset="-122"/>
            </a:endParaRPr>
          </a:p>
          <a:p>
            <a:pPr marL="0" marR="0" lvl="0" indent="304800" algn="l" defTabSz="914400" rtl="0" eaLnBrk="0" fontAlgn="base" latinLnBrk="0" hangingPunct="0">
              <a:lnSpc>
                <a:spcPct val="100000"/>
              </a:lnSpc>
              <a:spcBef>
                <a:spcPct val="0"/>
              </a:spcBef>
              <a:spcAft>
                <a:spcPct val="0"/>
              </a:spcAft>
              <a:buClrTx/>
              <a:buSzTx/>
              <a:buFontTx/>
              <a:buNone/>
            </a:pPr>
            <a:r>
              <a:rPr kumimoji="0" lang="zh-CN" altLang="en-US" sz="2000" b="0" i="0" u="none" strike="noStrike" cap="none" normalizeH="0" baseline="0" smtClean="0">
                <a:ln>
                  <a:noFill/>
                </a:ln>
                <a:solidFill>
                  <a:schemeClr val="tx1"/>
                </a:solidFill>
                <a:effectLst/>
                <a:latin typeface="Calibri" pitchFamily="34" charset="0"/>
                <a:ea typeface="宋体" panose="02010600030101010101" pitchFamily="2" charset="-122"/>
                <a:cs typeface="仿宋" pitchFamily="49" charset="-122"/>
              </a:rPr>
              <a:t>不同的人和网络都有一段不同的故事</a:t>
            </a:r>
            <a:r>
              <a:rPr kumimoji="0" lang="en-US" altLang="zh-CN" sz="2000" b="0" i="0" u="none" strike="noStrike" cap="none" normalizeH="0" baseline="0" smtClean="0">
                <a:ln>
                  <a:noFill/>
                </a:ln>
                <a:solidFill>
                  <a:schemeClr val="tx1"/>
                </a:solidFill>
                <a:effectLst/>
                <a:latin typeface="Calibri" pitchFamily="34" charset="0"/>
                <a:ea typeface="宋体" panose="02010600030101010101" pitchFamily="2" charset="-122"/>
                <a:cs typeface="仿宋" pitchFamily="49" charset="-122"/>
              </a:rPr>
              <a:t>,</a:t>
            </a:r>
            <a:r>
              <a:rPr kumimoji="0" lang="zh-CN" altLang="en-US" sz="2000" b="0" i="0" u="none" strike="noStrike" cap="none" normalizeH="0" baseline="0" smtClean="0">
                <a:ln>
                  <a:noFill/>
                </a:ln>
                <a:solidFill>
                  <a:schemeClr val="tx1"/>
                </a:solidFill>
                <a:effectLst/>
                <a:latin typeface="Calibri" pitchFamily="34" charset="0"/>
                <a:ea typeface="宋体" panose="02010600030101010101" pitchFamily="2" charset="-122"/>
                <a:cs typeface="仿宋" pitchFamily="49" charset="-122"/>
              </a:rPr>
              <a:t>充满奇异色彩。人们渐渐迷上了它</a:t>
            </a:r>
            <a:r>
              <a:rPr kumimoji="0" lang="en-US" altLang="zh-CN" sz="2000" b="0" i="0" u="none" strike="noStrike" cap="none" normalizeH="0" baseline="0" smtClean="0">
                <a:ln>
                  <a:noFill/>
                </a:ln>
                <a:solidFill>
                  <a:schemeClr val="tx1"/>
                </a:solidFill>
                <a:effectLst/>
                <a:latin typeface="Calibri" pitchFamily="34" charset="0"/>
                <a:ea typeface="宋体" panose="02010600030101010101" pitchFamily="2" charset="-122"/>
                <a:cs typeface="仿宋" pitchFamily="49" charset="-122"/>
              </a:rPr>
              <a:t>,</a:t>
            </a:r>
            <a:r>
              <a:rPr kumimoji="0" lang="zh-CN" altLang="en-US" sz="2000" b="0" i="0" u="none" strike="noStrike" cap="none" normalizeH="0" baseline="0" smtClean="0">
                <a:ln>
                  <a:noFill/>
                </a:ln>
                <a:solidFill>
                  <a:schemeClr val="tx1"/>
                </a:solidFill>
                <a:effectLst/>
                <a:latin typeface="Calibri" pitchFamily="34" charset="0"/>
                <a:ea typeface="宋体" panose="02010600030101010101" pitchFamily="2" charset="-122"/>
                <a:cs typeface="仿宋" pitchFamily="49" charset="-122"/>
              </a:rPr>
              <a:t>爱上了它</a:t>
            </a:r>
            <a:r>
              <a:rPr kumimoji="0" lang="en-US" altLang="zh-CN" sz="2000" b="0" i="0" u="none" strike="noStrike" cap="none" normalizeH="0" baseline="0" smtClean="0">
                <a:ln>
                  <a:noFill/>
                </a:ln>
                <a:solidFill>
                  <a:schemeClr val="tx1"/>
                </a:solidFill>
                <a:effectLst/>
                <a:latin typeface="Calibri" pitchFamily="34" charset="0"/>
                <a:ea typeface="宋体" panose="02010600030101010101" pitchFamily="2" charset="-122"/>
                <a:cs typeface="仿宋" pitchFamily="49" charset="-122"/>
              </a:rPr>
              <a:t>,</a:t>
            </a:r>
            <a:r>
              <a:rPr kumimoji="0" lang="zh-CN" altLang="en-US" sz="2000" b="0" i="0" u="none" strike="noStrike" cap="none" normalizeH="0" baseline="0" smtClean="0">
                <a:ln>
                  <a:noFill/>
                </a:ln>
                <a:solidFill>
                  <a:schemeClr val="tx1"/>
                </a:solidFill>
                <a:effectLst/>
                <a:latin typeface="Calibri" pitchFamily="34" charset="0"/>
                <a:ea typeface="宋体" panose="02010600030101010101" pitchFamily="2" charset="-122"/>
                <a:cs typeface="仿宋" pitchFamily="49" charset="-122"/>
              </a:rPr>
              <a:t>当然我也不例外</a:t>
            </a:r>
            <a:r>
              <a:rPr kumimoji="0" lang="en-US" altLang="zh-CN" sz="2000" b="0" i="0" u="none" strike="noStrike" cap="none" normalizeH="0" baseline="0" smtClean="0">
                <a:ln>
                  <a:noFill/>
                </a:ln>
                <a:solidFill>
                  <a:schemeClr val="tx1"/>
                </a:solidFill>
                <a:effectLst/>
                <a:latin typeface="Calibri" pitchFamily="34" charset="0"/>
                <a:ea typeface="宋体" panose="02010600030101010101" pitchFamily="2" charset="-122"/>
                <a:cs typeface="仿宋" pitchFamily="49" charset="-122"/>
              </a:rPr>
              <a:t>,</a:t>
            </a:r>
            <a:r>
              <a:rPr kumimoji="0" lang="zh-CN" altLang="en-US" sz="2000" b="0" i="0" u="none" strike="noStrike" cap="none" normalizeH="0" baseline="0" smtClean="0">
                <a:ln>
                  <a:noFill/>
                </a:ln>
                <a:solidFill>
                  <a:schemeClr val="tx1"/>
                </a:solidFill>
                <a:effectLst/>
                <a:latin typeface="Calibri" pitchFamily="34" charset="0"/>
                <a:ea typeface="宋体" panose="02010600030101010101" pitchFamily="2" charset="-122"/>
                <a:cs typeface="仿宋" pitchFamily="49" charset="-122"/>
              </a:rPr>
              <a:t>从相识到“相知”</a:t>
            </a:r>
            <a:r>
              <a:rPr kumimoji="0" lang="en-US" altLang="zh-CN" sz="2000" b="0" i="0" u="none" strike="noStrike" cap="none" normalizeH="0" baseline="0" smtClean="0">
                <a:ln>
                  <a:noFill/>
                </a:ln>
                <a:solidFill>
                  <a:schemeClr val="tx1"/>
                </a:solidFill>
                <a:effectLst/>
                <a:latin typeface="Calibri" pitchFamily="34" charset="0"/>
                <a:ea typeface="宋体" panose="02010600030101010101" pitchFamily="2" charset="-122"/>
                <a:cs typeface="仿宋" pitchFamily="49" charset="-122"/>
              </a:rPr>
              <a:t>,</a:t>
            </a:r>
            <a:r>
              <a:rPr kumimoji="0" lang="zh-CN" altLang="en-US" sz="2000" b="0" i="0" u="none" strike="noStrike" cap="none" normalizeH="0" baseline="0" smtClean="0">
                <a:ln>
                  <a:noFill/>
                </a:ln>
                <a:solidFill>
                  <a:schemeClr val="tx1"/>
                </a:solidFill>
                <a:effectLst/>
                <a:latin typeface="Calibri" pitchFamily="34" charset="0"/>
                <a:ea typeface="宋体" panose="02010600030101010101" pitchFamily="2" charset="-122"/>
                <a:cs typeface="仿宋" pitchFamily="49" charset="-122"/>
              </a:rPr>
              <a:t>我和它结下了一段深厚的情谊。正是网络</a:t>
            </a:r>
            <a:r>
              <a:rPr kumimoji="0" lang="en-US" altLang="zh-CN" sz="2000" b="0" i="0" u="none" strike="noStrike" cap="none" normalizeH="0" baseline="0" smtClean="0">
                <a:ln>
                  <a:noFill/>
                </a:ln>
                <a:solidFill>
                  <a:schemeClr val="tx1"/>
                </a:solidFill>
                <a:effectLst/>
                <a:latin typeface="Calibri" pitchFamily="34" charset="0"/>
                <a:ea typeface="宋体" panose="02010600030101010101" pitchFamily="2" charset="-122"/>
                <a:cs typeface="仿宋" pitchFamily="49" charset="-122"/>
              </a:rPr>
              <a:t>,</a:t>
            </a:r>
            <a:r>
              <a:rPr kumimoji="0" lang="zh-CN" altLang="en-US" sz="2000" b="0" i="0" u="none" strike="noStrike" cap="none" normalizeH="0" baseline="0" smtClean="0">
                <a:ln>
                  <a:noFill/>
                </a:ln>
                <a:solidFill>
                  <a:schemeClr val="tx1"/>
                </a:solidFill>
                <a:effectLst/>
                <a:latin typeface="Calibri" pitchFamily="34" charset="0"/>
                <a:ea typeface="宋体" panose="02010600030101010101" pitchFamily="2" charset="-122"/>
                <a:cs typeface="仿宋" pitchFamily="49" charset="-122"/>
              </a:rPr>
              <a:t>给我和爸爸妈妈的感情沟通架起了一座坚不可摧的桥梁。</a:t>
            </a:r>
            <a:endParaRPr kumimoji="0" lang="zh-CN" altLang="en-US" sz="20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itchFamily="2" charset="-122"/>
            </a:endParaRPr>
          </a:p>
          <a:p>
            <a:pPr marL="0" marR="0" lvl="0" indent="304800" algn="l" defTabSz="914400" rtl="0" eaLnBrk="0" fontAlgn="base" latinLnBrk="0" hangingPunct="0">
              <a:lnSpc>
                <a:spcPct val="100000"/>
              </a:lnSpc>
              <a:spcBef>
                <a:spcPct val="0"/>
              </a:spcBef>
              <a:spcAft>
                <a:spcPct val="0"/>
              </a:spcAft>
              <a:buClrTx/>
              <a:buSzTx/>
              <a:buFontTx/>
              <a:buNone/>
            </a:pPr>
            <a:r>
              <a:rPr kumimoji="0" lang="zh-CN" altLang="en-US" sz="2000" b="0" i="0" u="none" strike="noStrike" cap="none" normalizeH="0" baseline="0" smtClean="0">
                <a:ln>
                  <a:noFill/>
                </a:ln>
                <a:solidFill>
                  <a:schemeClr val="tx1"/>
                </a:solidFill>
                <a:effectLst/>
                <a:latin typeface="Calibri" pitchFamily="34" charset="0"/>
                <a:ea typeface="宋体" panose="02010600030101010101" pitchFamily="2" charset="-122"/>
                <a:cs typeface="仿宋" pitchFamily="49" charset="-122"/>
              </a:rPr>
              <a:t>爸爸妈妈因为工作的原因</a:t>
            </a:r>
            <a:r>
              <a:rPr kumimoji="0" lang="en-US" altLang="zh-CN" sz="2000" b="0" i="0" u="none" strike="noStrike" cap="none" normalizeH="0" baseline="0" smtClean="0">
                <a:ln>
                  <a:noFill/>
                </a:ln>
                <a:solidFill>
                  <a:schemeClr val="tx1"/>
                </a:solidFill>
                <a:effectLst/>
                <a:latin typeface="Calibri" pitchFamily="34" charset="0"/>
                <a:ea typeface="宋体" panose="02010600030101010101" pitchFamily="2" charset="-122"/>
                <a:cs typeface="仿宋" pitchFamily="49" charset="-122"/>
              </a:rPr>
              <a:t>,</a:t>
            </a:r>
            <a:r>
              <a:rPr kumimoji="0" lang="zh-CN" altLang="en-US" sz="2000" b="0" i="0" u="none" strike="noStrike" cap="none" normalizeH="0" baseline="0" smtClean="0">
                <a:ln>
                  <a:noFill/>
                </a:ln>
                <a:solidFill>
                  <a:schemeClr val="tx1"/>
                </a:solidFill>
                <a:effectLst/>
                <a:latin typeface="Calibri" pitchFamily="34" charset="0"/>
                <a:ea typeface="宋体" panose="02010600030101010101" pitchFamily="2" charset="-122"/>
                <a:cs typeface="仿宋" pitchFamily="49" charset="-122"/>
              </a:rPr>
              <a:t>不在我和哥哥的身边。虽然爸爸常来</a:t>
            </a:r>
            <a:r>
              <a:rPr kumimoji="0" lang="en-US" altLang="zh-CN" sz="2000" b="0" i="0" u="none" strike="noStrike" cap="none" normalizeH="0" baseline="0" smtClean="0">
                <a:ln>
                  <a:noFill/>
                </a:ln>
                <a:solidFill>
                  <a:schemeClr val="tx1"/>
                </a:solidFill>
                <a:effectLst/>
                <a:latin typeface="Calibri" pitchFamily="34" charset="0"/>
                <a:ea typeface="宋体" panose="02010600030101010101" pitchFamily="2" charset="-122"/>
                <a:cs typeface="仿宋" pitchFamily="49" charset="-122"/>
              </a:rPr>
              <a:t>,</a:t>
            </a:r>
            <a:r>
              <a:rPr kumimoji="0" lang="zh-CN" altLang="en-US" sz="2000" b="0" i="0" u="none" strike="noStrike" cap="none" normalizeH="0" baseline="0" smtClean="0">
                <a:ln>
                  <a:noFill/>
                </a:ln>
                <a:solidFill>
                  <a:schemeClr val="tx1"/>
                </a:solidFill>
                <a:effectLst/>
                <a:latin typeface="Calibri" pitchFamily="34" charset="0"/>
                <a:ea typeface="宋体" panose="02010600030101010101" pitchFamily="2" charset="-122"/>
                <a:cs typeface="仿宋" pitchFamily="49" charset="-122"/>
              </a:rPr>
              <a:t>但是见面的机会总是很短暂。用电话沟通</a:t>
            </a:r>
            <a:r>
              <a:rPr kumimoji="0" lang="en-US" altLang="zh-CN" sz="2000" b="0" i="0" u="none" strike="noStrike" cap="none" normalizeH="0" baseline="0" smtClean="0">
                <a:ln>
                  <a:noFill/>
                </a:ln>
                <a:solidFill>
                  <a:schemeClr val="tx1"/>
                </a:solidFill>
                <a:effectLst/>
                <a:latin typeface="Calibri" pitchFamily="34" charset="0"/>
                <a:ea typeface="宋体" panose="02010600030101010101" pitchFamily="2" charset="-122"/>
                <a:cs typeface="仿宋" pitchFamily="49" charset="-122"/>
              </a:rPr>
              <a:t>,</a:t>
            </a:r>
            <a:r>
              <a:rPr kumimoji="0" lang="zh-CN" altLang="en-US" sz="2000" b="0" i="0" u="none" strike="noStrike" cap="none" normalizeH="0" baseline="0" smtClean="0">
                <a:ln>
                  <a:noFill/>
                </a:ln>
                <a:solidFill>
                  <a:schemeClr val="tx1"/>
                </a:solidFill>
                <a:effectLst/>
                <a:latin typeface="Calibri" pitchFamily="34" charset="0"/>
                <a:ea typeface="宋体" panose="02010600030101010101" pitchFamily="2" charset="-122"/>
                <a:cs typeface="仿宋" pitchFamily="49" charset="-122"/>
              </a:rPr>
              <a:t>却只能听声音而不能见面</a:t>
            </a:r>
            <a:r>
              <a:rPr kumimoji="0" lang="en-US" altLang="zh-CN" sz="2000" b="0" i="0" u="none" strike="noStrike" cap="none" normalizeH="0" baseline="0" smtClean="0">
                <a:ln>
                  <a:noFill/>
                </a:ln>
                <a:solidFill>
                  <a:schemeClr val="tx1"/>
                </a:solidFill>
                <a:effectLst/>
                <a:latin typeface="Calibri" pitchFamily="34" charset="0"/>
                <a:ea typeface="宋体" panose="02010600030101010101" pitchFamily="2" charset="-122"/>
                <a:cs typeface="仿宋" pitchFamily="49" charset="-122"/>
              </a:rPr>
              <a:t>,</a:t>
            </a:r>
            <a:r>
              <a:rPr kumimoji="0" lang="zh-CN" altLang="en-US" sz="2000" b="0" i="0" u="none" strike="noStrike" cap="none" normalizeH="0" baseline="0" smtClean="0">
                <a:ln>
                  <a:noFill/>
                </a:ln>
                <a:solidFill>
                  <a:schemeClr val="tx1"/>
                </a:solidFill>
                <a:effectLst/>
                <a:latin typeface="Calibri" pitchFamily="34" charset="0"/>
                <a:ea typeface="宋体" panose="02010600030101010101" pitchFamily="2" charset="-122"/>
                <a:cs typeface="仿宋" pitchFamily="49" charset="-122"/>
              </a:rPr>
              <a:t>我和哥哥还是很想念他们。前几年</a:t>
            </a:r>
            <a:r>
              <a:rPr kumimoji="0" lang="en-US" altLang="zh-CN" sz="2000" b="0" i="0" u="none" strike="noStrike" cap="none" normalizeH="0" baseline="0" smtClean="0">
                <a:ln>
                  <a:noFill/>
                </a:ln>
                <a:solidFill>
                  <a:schemeClr val="tx1"/>
                </a:solidFill>
                <a:effectLst/>
                <a:latin typeface="Calibri" pitchFamily="34" charset="0"/>
                <a:ea typeface="宋体" panose="02010600030101010101" pitchFamily="2" charset="-122"/>
                <a:cs typeface="仿宋" pitchFamily="49" charset="-122"/>
              </a:rPr>
              <a:t>,</a:t>
            </a:r>
            <a:r>
              <a:rPr kumimoji="0" lang="zh-CN" altLang="en-US" sz="2000" b="0" i="0" u="none" strike="noStrike" cap="none" normalizeH="0" baseline="0" smtClean="0">
                <a:ln>
                  <a:noFill/>
                </a:ln>
                <a:solidFill>
                  <a:schemeClr val="tx1"/>
                </a:solidFill>
                <a:effectLst/>
                <a:latin typeface="Calibri" pitchFamily="34" charset="0"/>
                <a:ea typeface="宋体" panose="02010600030101010101" pitchFamily="2" charset="-122"/>
                <a:cs typeface="仿宋" pitchFamily="49" charset="-122"/>
              </a:rPr>
              <a:t>爸爸给家里买了台电脑</a:t>
            </a:r>
            <a:r>
              <a:rPr kumimoji="0" lang="en-US" altLang="zh-CN" sz="2000" b="0" i="0" u="none" strike="noStrike" cap="none" normalizeH="0" baseline="0" smtClean="0">
                <a:ln>
                  <a:noFill/>
                </a:ln>
                <a:solidFill>
                  <a:schemeClr val="tx1"/>
                </a:solidFill>
                <a:effectLst/>
                <a:latin typeface="Calibri" pitchFamily="34" charset="0"/>
                <a:ea typeface="宋体" panose="02010600030101010101" pitchFamily="2" charset="-122"/>
                <a:cs typeface="仿宋" pitchFamily="49" charset="-122"/>
              </a:rPr>
              <a:t>,</a:t>
            </a:r>
            <a:r>
              <a:rPr kumimoji="0" lang="zh-CN" altLang="en-US" sz="2000" b="0" i="0" u="none" strike="noStrike" cap="none" normalizeH="0" baseline="0" smtClean="0">
                <a:ln>
                  <a:noFill/>
                </a:ln>
                <a:solidFill>
                  <a:schemeClr val="tx1"/>
                </a:solidFill>
                <a:effectLst/>
                <a:latin typeface="Calibri" pitchFamily="34" charset="0"/>
                <a:ea typeface="宋体" panose="02010600030101010101" pitchFamily="2" charset="-122"/>
                <a:cs typeface="仿宋" pitchFamily="49" charset="-122"/>
              </a:rPr>
              <a:t>学校又正好在教电脑课</a:t>
            </a:r>
            <a:r>
              <a:rPr kumimoji="0" lang="en-US" altLang="zh-CN" sz="2000" b="0" i="0" u="none" strike="noStrike" cap="none" normalizeH="0" baseline="0" smtClean="0">
                <a:ln>
                  <a:noFill/>
                </a:ln>
                <a:solidFill>
                  <a:schemeClr val="tx1"/>
                </a:solidFill>
                <a:effectLst/>
                <a:latin typeface="Calibri" pitchFamily="34" charset="0"/>
                <a:ea typeface="宋体" panose="02010600030101010101" pitchFamily="2" charset="-122"/>
                <a:cs typeface="仿宋" pitchFamily="49" charset="-122"/>
              </a:rPr>
              <a:t>,</a:t>
            </a:r>
            <a:r>
              <a:rPr kumimoji="0" lang="zh-CN" altLang="en-US" sz="2000" b="0" i="0" u="none" strike="noStrike" cap="none" normalizeH="0" baseline="0" smtClean="0">
                <a:ln>
                  <a:noFill/>
                </a:ln>
                <a:solidFill>
                  <a:schemeClr val="tx1"/>
                </a:solidFill>
                <a:effectLst/>
                <a:latin typeface="Calibri" pitchFamily="34" charset="0"/>
                <a:ea typeface="宋体" panose="02010600030101010101" pitchFamily="2" charset="-122"/>
                <a:cs typeface="仿宋" pitchFamily="49" charset="-122"/>
              </a:rPr>
              <a:t>我和哥哥对它喜爱非常</a:t>
            </a:r>
            <a:r>
              <a:rPr kumimoji="0" lang="en-US" altLang="zh-CN" sz="2000" b="0" i="0" u="none" strike="noStrike" cap="none" normalizeH="0" baseline="0" smtClean="0">
                <a:ln>
                  <a:noFill/>
                </a:ln>
                <a:solidFill>
                  <a:schemeClr val="tx1"/>
                </a:solidFill>
                <a:effectLst/>
                <a:latin typeface="Calibri" pitchFamily="34" charset="0"/>
                <a:ea typeface="宋体" panose="02010600030101010101" pitchFamily="2" charset="-122"/>
                <a:cs typeface="仿宋" pitchFamily="49" charset="-122"/>
              </a:rPr>
              <a:t>,</a:t>
            </a:r>
            <a:r>
              <a:rPr kumimoji="0" lang="zh-CN" altLang="en-US" sz="2000" b="0" i="0" u="none" strike="noStrike" cap="none" normalizeH="0" baseline="0" smtClean="0">
                <a:ln>
                  <a:noFill/>
                </a:ln>
                <a:solidFill>
                  <a:schemeClr val="tx1"/>
                </a:solidFill>
                <a:effectLst/>
                <a:latin typeface="Calibri" pitchFamily="34" charset="0"/>
                <a:ea typeface="宋体" panose="02010600030101010101" pitchFamily="2" charset="-122"/>
                <a:cs typeface="仿宋" pitchFamily="49" charset="-122"/>
              </a:rPr>
              <a:t>并且没过多久就能熟练地掌控它。因为时代的进步</a:t>
            </a:r>
            <a:r>
              <a:rPr kumimoji="0" lang="en-US" altLang="zh-CN" sz="2000" b="0" i="0" u="none" strike="noStrike" cap="none" normalizeH="0" baseline="0" smtClean="0">
                <a:ln>
                  <a:noFill/>
                </a:ln>
                <a:solidFill>
                  <a:schemeClr val="tx1"/>
                </a:solidFill>
                <a:effectLst/>
                <a:latin typeface="Calibri" pitchFamily="34" charset="0"/>
                <a:ea typeface="宋体" panose="02010600030101010101" pitchFamily="2" charset="-122"/>
                <a:cs typeface="仿宋" pitchFamily="49" charset="-122"/>
              </a:rPr>
              <a:t>,</a:t>
            </a:r>
            <a:r>
              <a:rPr kumimoji="0" lang="zh-CN" altLang="en-US" sz="2000" b="0" i="0" u="none" strike="noStrike" cap="none" normalizeH="0" baseline="0" smtClean="0">
                <a:ln>
                  <a:noFill/>
                </a:ln>
                <a:solidFill>
                  <a:schemeClr val="tx1"/>
                </a:solidFill>
                <a:effectLst/>
                <a:latin typeface="Calibri" pitchFamily="34" charset="0"/>
                <a:ea typeface="宋体" panose="02010600030101010101" pitchFamily="2" charset="-122"/>
                <a:cs typeface="仿宋" pitchFamily="49" charset="-122"/>
              </a:rPr>
              <a:t>电脑有了更多的功能</a:t>
            </a:r>
            <a:r>
              <a:rPr kumimoji="0" lang="en-US" altLang="zh-CN" sz="2000" b="0" i="0" u="none" strike="noStrike" cap="none" normalizeH="0" baseline="0" smtClean="0">
                <a:ln>
                  <a:noFill/>
                </a:ln>
                <a:solidFill>
                  <a:schemeClr val="tx1"/>
                </a:solidFill>
                <a:effectLst/>
                <a:latin typeface="Calibri" pitchFamily="34" charset="0"/>
                <a:ea typeface="宋体" panose="02010600030101010101" pitchFamily="2" charset="-122"/>
                <a:cs typeface="仿宋" pitchFamily="49" charset="-122"/>
              </a:rPr>
              <a:t>,</a:t>
            </a:r>
            <a:r>
              <a:rPr kumimoji="0" lang="zh-CN" altLang="en-US" sz="2000" b="0" i="0" u="none" strike="noStrike" cap="none" normalizeH="0" baseline="0" smtClean="0">
                <a:ln>
                  <a:noFill/>
                </a:ln>
                <a:solidFill>
                  <a:schemeClr val="tx1"/>
                </a:solidFill>
                <a:effectLst/>
                <a:latin typeface="Calibri" pitchFamily="34" charset="0"/>
                <a:ea typeface="宋体" panose="02010600030101010101" pitchFamily="2" charset="-122"/>
                <a:cs typeface="仿宋" pitchFamily="49" charset="-122"/>
              </a:rPr>
              <a:t>从以前的发电子邮件到现在语音通话、微信聊天</a:t>
            </a:r>
            <a:r>
              <a:rPr kumimoji="0" lang="en-US" altLang="zh-CN" sz="2000" b="0" i="0" u="none" strike="noStrike" cap="none" normalizeH="0" baseline="0" smtClean="0">
                <a:ln>
                  <a:noFill/>
                </a:ln>
                <a:solidFill>
                  <a:schemeClr val="tx1"/>
                </a:solidFill>
                <a:effectLst/>
                <a:latin typeface="Calibri" pitchFamily="34" charset="0"/>
                <a:ea typeface="宋体" panose="02010600030101010101" pitchFamily="2" charset="-122"/>
                <a:cs typeface="仿宋" pitchFamily="49" charset="-122"/>
              </a:rPr>
              <a:t>……</a:t>
            </a:r>
            <a:r>
              <a:rPr kumimoji="0" lang="zh-CN" altLang="en-US" sz="2000" b="0" i="0" u="none" strike="noStrike" cap="none" normalizeH="0" baseline="0" smtClean="0">
                <a:ln>
                  <a:noFill/>
                </a:ln>
                <a:solidFill>
                  <a:schemeClr val="tx1"/>
                </a:solidFill>
                <a:effectLst/>
                <a:latin typeface="Calibri" pitchFamily="34" charset="0"/>
                <a:ea typeface="宋体" panose="02010600030101010101" pitchFamily="2" charset="-122"/>
                <a:cs typeface="仿宋" pitchFamily="49" charset="-122"/>
              </a:rPr>
              <a:t>这样</a:t>
            </a:r>
            <a:r>
              <a:rPr kumimoji="0" lang="en-US" altLang="zh-CN" sz="2000" b="0" i="0" u="none" strike="noStrike" cap="none" normalizeH="0" baseline="0" smtClean="0">
                <a:ln>
                  <a:noFill/>
                </a:ln>
                <a:solidFill>
                  <a:schemeClr val="tx1"/>
                </a:solidFill>
                <a:effectLst/>
                <a:latin typeface="Calibri" pitchFamily="34" charset="0"/>
                <a:ea typeface="宋体" panose="02010600030101010101" pitchFamily="2" charset="-122"/>
                <a:cs typeface="仿宋" pitchFamily="49" charset="-122"/>
              </a:rPr>
              <a:t>,</a:t>
            </a:r>
            <a:r>
              <a:rPr kumimoji="0" lang="zh-CN" altLang="en-US" sz="2000" b="0" i="0" u="none" strike="noStrike" cap="none" normalizeH="0" baseline="0" smtClean="0">
                <a:ln>
                  <a:noFill/>
                </a:ln>
                <a:solidFill>
                  <a:schemeClr val="tx1"/>
                </a:solidFill>
                <a:effectLst/>
                <a:latin typeface="Calibri" pitchFamily="34" charset="0"/>
                <a:ea typeface="宋体" panose="02010600030101010101" pitchFamily="2" charset="-122"/>
                <a:cs typeface="仿宋" pitchFamily="49" charset="-122"/>
              </a:rPr>
              <a:t>我和爸妈就可以在微信上“见面”了。在网上</a:t>
            </a:r>
            <a:r>
              <a:rPr kumimoji="0" lang="en-US" altLang="zh-CN" sz="2000" b="0" i="0" u="none" strike="noStrike" cap="none" normalizeH="0" baseline="0" smtClean="0">
                <a:ln>
                  <a:noFill/>
                </a:ln>
                <a:solidFill>
                  <a:schemeClr val="tx1"/>
                </a:solidFill>
                <a:effectLst/>
                <a:latin typeface="Calibri" pitchFamily="34" charset="0"/>
                <a:ea typeface="宋体" panose="02010600030101010101" pitchFamily="2" charset="-122"/>
                <a:cs typeface="仿宋" pitchFamily="49" charset="-122"/>
              </a:rPr>
              <a:t>,</a:t>
            </a:r>
            <a:r>
              <a:rPr kumimoji="0" lang="zh-CN" altLang="en-US" sz="2000" b="0" i="0" u="none" strike="noStrike" cap="none" normalizeH="0" baseline="0" smtClean="0">
                <a:ln>
                  <a:noFill/>
                </a:ln>
                <a:solidFill>
                  <a:schemeClr val="tx1"/>
                </a:solidFill>
                <a:effectLst/>
                <a:latin typeface="Calibri" pitchFamily="34" charset="0"/>
                <a:ea typeface="宋体" panose="02010600030101010101" pitchFamily="2" charset="-122"/>
                <a:cs typeface="仿宋" pitchFamily="49" charset="-122"/>
              </a:rPr>
              <a:t>我可以看见爸爸妈妈慈祥的笑容</a:t>
            </a:r>
            <a:r>
              <a:rPr kumimoji="0" lang="en-US" altLang="zh-CN" sz="2000" b="0" i="0" u="none" strike="noStrike" cap="none" normalizeH="0" baseline="0" smtClean="0">
                <a:ln>
                  <a:noFill/>
                </a:ln>
                <a:solidFill>
                  <a:schemeClr val="tx1"/>
                </a:solidFill>
                <a:effectLst/>
                <a:latin typeface="Calibri" pitchFamily="34" charset="0"/>
                <a:ea typeface="宋体" panose="02010600030101010101" pitchFamily="2" charset="-122"/>
                <a:cs typeface="仿宋" pitchFamily="49" charset="-122"/>
              </a:rPr>
              <a:t>,</a:t>
            </a:r>
            <a:r>
              <a:rPr kumimoji="0" lang="zh-CN" altLang="en-US" sz="2000" b="0" i="0" u="none" strike="noStrike" cap="none" normalizeH="0" baseline="0" smtClean="0">
                <a:ln>
                  <a:noFill/>
                </a:ln>
                <a:solidFill>
                  <a:schemeClr val="tx1"/>
                </a:solidFill>
                <a:effectLst/>
                <a:latin typeface="Calibri" pitchFamily="34" charset="0"/>
                <a:ea typeface="宋体" panose="02010600030101010101" pitchFamily="2" charset="-122"/>
                <a:cs typeface="仿宋" pitchFamily="49" charset="-122"/>
              </a:rPr>
              <a:t>听见他们温柔关怀的声音</a:t>
            </a:r>
            <a:r>
              <a:rPr kumimoji="0" lang="en-US" altLang="zh-CN" sz="2000" b="0" i="0" u="none" strike="noStrike" cap="none" normalizeH="0" baseline="0" smtClean="0">
                <a:ln>
                  <a:noFill/>
                </a:ln>
                <a:solidFill>
                  <a:schemeClr val="tx1"/>
                </a:solidFill>
                <a:effectLst/>
                <a:latin typeface="Calibri" pitchFamily="34" charset="0"/>
                <a:ea typeface="宋体" panose="02010600030101010101" pitchFamily="2" charset="-122"/>
                <a:cs typeface="仿宋" pitchFamily="49" charset="-122"/>
              </a:rPr>
              <a:t>,</a:t>
            </a:r>
            <a:r>
              <a:rPr kumimoji="0" lang="zh-CN" altLang="en-US" sz="2000" b="0" i="0" u="none" strike="noStrike" cap="none" normalizeH="0" baseline="0" smtClean="0">
                <a:ln>
                  <a:noFill/>
                </a:ln>
                <a:solidFill>
                  <a:schemeClr val="tx1"/>
                </a:solidFill>
                <a:effectLst/>
                <a:latin typeface="Calibri" pitchFamily="34" charset="0"/>
                <a:ea typeface="宋体" panose="02010600030101010101" pitchFamily="2" charset="-122"/>
                <a:cs typeface="仿宋" pitchFamily="49" charset="-122"/>
              </a:rPr>
              <a:t>即使他们不在身边</a:t>
            </a:r>
            <a:r>
              <a:rPr kumimoji="0" lang="en-US" altLang="zh-CN" sz="2000" b="0" i="0" u="none" strike="noStrike" cap="none" normalizeH="0" baseline="0" smtClean="0">
                <a:ln>
                  <a:noFill/>
                </a:ln>
                <a:solidFill>
                  <a:schemeClr val="tx1"/>
                </a:solidFill>
                <a:effectLst/>
                <a:latin typeface="Calibri" pitchFamily="34" charset="0"/>
                <a:ea typeface="宋体" panose="02010600030101010101" pitchFamily="2" charset="-122"/>
                <a:cs typeface="仿宋" pitchFamily="49" charset="-122"/>
              </a:rPr>
              <a:t>,</a:t>
            </a:r>
            <a:r>
              <a:rPr kumimoji="0" lang="zh-CN" altLang="en-US" sz="2000" b="0" i="0" u="none" strike="noStrike" cap="none" normalizeH="0" baseline="0" smtClean="0">
                <a:ln>
                  <a:noFill/>
                </a:ln>
                <a:solidFill>
                  <a:schemeClr val="tx1"/>
                </a:solidFill>
                <a:effectLst/>
                <a:latin typeface="Calibri" pitchFamily="34" charset="0"/>
                <a:ea typeface="宋体" panose="02010600030101010101" pitchFamily="2" charset="-122"/>
                <a:cs typeface="仿宋" pitchFamily="49" charset="-122"/>
              </a:rPr>
              <a:t>我和哥哥也能感受到那份浓浓的爱意。爸爸妈妈总是会问我们“最近过得好吗”</a:t>
            </a:r>
            <a:r>
              <a:rPr kumimoji="0" lang="en-US" altLang="zh-CN" sz="2000" b="0" i="0" u="none" strike="noStrike" cap="none" normalizeH="0" baseline="0" smtClean="0">
                <a:ln>
                  <a:noFill/>
                </a:ln>
                <a:solidFill>
                  <a:schemeClr val="tx1"/>
                </a:solidFill>
                <a:effectLst/>
                <a:latin typeface="Calibri" pitchFamily="34" charset="0"/>
                <a:ea typeface="宋体" panose="02010600030101010101" pitchFamily="2" charset="-122"/>
                <a:cs typeface="仿宋" pitchFamily="49" charset="-122"/>
              </a:rPr>
              <a:t>,</a:t>
            </a:r>
            <a:r>
              <a:rPr kumimoji="0" lang="zh-CN" altLang="en-US" sz="2000" b="0" i="0" u="none" strike="noStrike" cap="none" normalizeH="0" baseline="0" smtClean="0">
                <a:ln>
                  <a:noFill/>
                </a:ln>
                <a:solidFill>
                  <a:schemeClr val="tx1"/>
                </a:solidFill>
                <a:effectLst/>
                <a:latin typeface="Calibri" pitchFamily="34" charset="0"/>
                <a:ea typeface="宋体" panose="02010600030101010101" pitchFamily="2" charset="-122"/>
                <a:cs typeface="仿宋" pitchFamily="49" charset="-122"/>
              </a:rPr>
              <a:t>对于他们的问题</a:t>
            </a:r>
            <a:r>
              <a:rPr kumimoji="0" lang="en-US" altLang="zh-CN" sz="2000" b="0" i="0" u="none" strike="noStrike" cap="none" normalizeH="0" baseline="0" smtClean="0">
                <a:ln>
                  <a:noFill/>
                </a:ln>
                <a:solidFill>
                  <a:schemeClr val="tx1"/>
                </a:solidFill>
                <a:effectLst/>
                <a:latin typeface="Calibri" pitchFamily="34" charset="0"/>
                <a:ea typeface="宋体" panose="02010600030101010101" pitchFamily="2" charset="-122"/>
                <a:cs typeface="仿宋" pitchFamily="49" charset="-122"/>
              </a:rPr>
              <a:t>,</a:t>
            </a:r>
            <a:r>
              <a:rPr kumimoji="0" lang="zh-CN" altLang="en-US" sz="2000" b="0" i="0" u="none" strike="noStrike" cap="none" normalizeH="0" baseline="0" smtClean="0">
                <a:ln>
                  <a:noFill/>
                </a:ln>
                <a:solidFill>
                  <a:schemeClr val="tx1"/>
                </a:solidFill>
                <a:effectLst/>
                <a:latin typeface="Calibri" pitchFamily="34" charset="0"/>
                <a:ea typeface="宋体" panose="02010600030101010101" pitchFamily="2" charset="-122"/>
                <a:cs typeface="仿宋" pitchFamily="49" charset="-122"/>
              </a:rPr>
              <a:t>我和哥哥总是会点点头</a:t>
            </a:r>
            <a:r>
              <a:rPr kumimoji="0" lang="en-US" altLang="zh-CN" sz="2000" b="0" i="0" u="none" strike="noStrike" cap="none" normalizeH="0" baseline="0" smtClean="0">
                <a:ln>
                  <a:noFill/>
                </a:ln>
                <a:solidFill>
                  <a:schemeClr val="tx1"/>
                </a:solidFill>
                <a:effectLst/>
                <a:latin typeface="Calibri" pitchFamily="34" charset="0"/>
                <a:ea typeface="宋体" panose="02010600030101010101" pitchFamily="2" charset="-122"/>
                <a:cs typeface="仿宋" pitchFamily="49" charset="-122"/>
              </a:rPr>
              <a:t>,</a:t>
            </a:r>
            <a:r>
              <a:rPr kumimoji="0" lang="zh-CN" altLang="en-US" sz="2000" b="0" i="0" u="none" strike="noStrike" cap="none" normalizeH="0" baseline="0" smtClean="0">
                <a:ln>
                  <a:noFill/>
                </a:ln>
                <a:solidFill>
                  <a:schemeClr val="tx1"/>
                </a:solidFill>
                <a:effectLst/>
                <a:latin typeface="Calibri" pitchFamily="34" charset="0"/>
                <a:ea typeface="宋体" panose="02010600030101010101" pitchFamily="2" charset="-122"/>
                <a:cs typeface="仿宋" pitchFamily="49" charset="-122"/>
              </a:rPr>
              <a:t>开心地笑着</a:t>
            </a:r>
            <a:r>
              <a:rPr kumimoji="0" lang="en-US" altLang="zh-CN" sz="2000" b="0" i="0" u="none" strike="noStrike" cap="none" normalizeH="0" baseline="0" smtClean="0">
                <a:ln>
                  <a:noFill/>
                </a:ln>
                <a:solidFill>
                  <a:schemeClr val="tx1"/>
                </a:solidFill>
                <a:effectLst/>
                <a:latin typeface="Calibri" pitchFamily="34" charset="0"/>
                <a:ea typeface="宋体" panose="02010600030101010101" pitchFamily="2" charset="-122"/>
                <a:cs typeface="仿宋" pitchFamily="49" charset="-122"/>
              </a:rPr>
              <a:t>……</a:t>
            </a:r>
            <a:endParaRPr kumimoji="0" lang="en-US" altLang="zh-CN" sz="20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itchFamily="2" charset="-122"/>
            </a:endParaRPr>
          </a:p>
          <a:p>
            <a:pPr marL="0" marR="0" lvl="0" indent="304800" algn="l" defTabSz="914400" rtl="0" eaLnBrk="0" fontAlgn="base" latinLnBrk="0" hangingPunct="0">
              <a:lnSpc>
                <a:spcPct val="100000"/>
              </a:lnSpc>
              <a:spcBef>
                <a:spcPct val="0"/>
              </a:spcBef>
              <a:spcAft>
                <a:spcPct val="0"/>
              </a:spcAft>
              <a:buClrTx/>
              <a:buSzTx/>
              <a:buFontTx/>
              <a:buNone/>
            </a:pPr>
            <a:r>
              <a:rPr kumimoji="0" lang="zh-CN" altLang="en-US" sz="2000" b="0" i="0" u="none" strike="noStrike" cap="none" normalizeH="0" baseline="0" smtClean="0">
                <a:ln>
                  <a:noFill/>
                </a:ln>
                <a:solidFill>
                  <a:schemeClr val="tx1"/>
                </a:solidFill>
                <a:effectLst/>
                <a:latin typeface="Calibri" pitchFamily="34" charset="0"/>
                <a:ea typeface="宋体" panose="02010600030101010101" pitchFamily="2" charset="-122"/>
                <a:cs typeface="仿宋" pitchFamily="49" charset="-122"/>
              </a:rPr>
              <a:t>现在</a:t>
            </a:r>
            <a:r>
              <a:rPr kumimoji="0" lang="en-US" altLang="zh-CN" sz="2000" b="0" i="0" u="none" strike="noStrike" cap="none" normalizeH="0" baseline="0" smtClean="0">
                <a:ln>
                  <a:noFill/>
                </a:ln>
                <a:solidFill>
                  <a:schemeClr val="tx1"/>
                </a:solidFill>
                <a:effectLst/>
                <a:latin typeface="Calibri" pitchFamily="34" charset="0"/>
                <a:ea typeface="宋体" panose="02010600030101010101" pitchFamily="2" charset="-122"/>
                <a:cs typeface="仿宋" pitchFamily="49" charset="-122"/>
              </a:rPr>
              <a:t>,</a:t>
            </a:r>
            <a:r>
              <a:rPr kumimoji="0" lang="zh-CN" altLang="en-US" sz="2000" b="0" i="0" u="none" strike="noStrike" cap="none" normalizeH="0" baseline="0" smtClean="0">
                <a:ln>
                  <a:noFill/>
                </a:ln>
                <a:solidFill>
                  <a:schemeClr val="tx1"/>
                </a:solidFill>
                <a:effectLst/>
                <a:latin typeface="Calibri" pitchFamily="34" charset="0"/>
                <a:ea typeface="宋体" panose="02010600030101010101" pitchFamily="2" charset="-122"/>
                <a:cs typeface="仿宋" pitchFamily="49" charset="-122"/>
              </a:rPr>
              <a:t>我们还是用网络交流着</a:t>
            </a:r>
            <a:r>
              <a:rPr kumimoji="0" lang="en-US" altLang="zh-CN" sz="2000" b="0" i="0" u="none" strike="noStrike" cap="none" normalizeH="0" baseline="0" smtClean="0">
                <a:ln>
                  <a:noFill/>
                </a:ln>
                <a:solidFill>
                  <a:schemeClr val="tx1"/>
                </a:solidFill>
                <a:effectLst/>
                <a:latin typeface="Calibri" pitchFamily="34" charset="0"/>
                <a:ea typeface="宋体" panose="02010600030101010101" pitchFamily="2" charset="-122"/>
                <a:cs typeface="仿宋" pitchFamily="49" charset="-122"/>
              </a:rPr>
              <a:t>,</a:t>
            </a:r>
            <a:r>
              <a:rPr kumimoji="0" lang="zh-CN" altLang="en-US" sz="2000" b="0" i="0" u="none" strike="noStrike" cap="none" normalizeH="0" baseline="0" smtClean="0">
                <a:ln>
                  <a:noFill/>
                </a:ln>
                <a:solidFill>
                  <a:schemeClr val="tx1"/>
                </a:solidFill>
                <a:effectLst/>
                <a:latin typeface="Calibri" pitchFamily="34" charset="0"/>
                <a:ea typeface="宋体" panose="02010600030101010101" pitchFamily="2" charset="-122"/>
                <a:cs typeface="仿宋" pitchFamily="49" charset="-122"/>
              </a:rPr>
              <a:t>它是我和爸爸妈妈沟通的桥梁。它使我不再感到孤单</a:t>
            </a:r>
            <a:r>
              <a:rPr kumimoji="0" lang="en-US" altLang="zh-CN" sz="2000" b="0" i="0" u="none" strike="noStrike" cap="none" normalizeH="0" baseline="0" smtClean="0">
                <a:ln>
                  <a:noFill/>
                </a:ln>
                <a:solidFill>
                  <a:schemeClr val="tx1"/>
                </a:solidFill>
                <a:effectLst/>
                <a:latin typeface="Calibri" pitchFamily="34" charset="0"/>
                <a:ea typeface="宋体" panose="02010600030101010101" pitchFamily="2" charset="-122"/>
                <a:cs typeface="仿宋" pitchFamily="49" charset="-122"/>
              </a:rPr>
              <a:t>,</a:t>
            </a:r>
            <a:r>
              <a:rPr kumimoji="0" lang="zh-CN" altLang="en-US" sz="2000" b="0" i="0" u="none" strike="noStrike" cap="none" normalizeH="0" baseline="0" smtClean="0">
                <a:ln>
                  <a:noFill/>
                </a:ln>
                <a:solidFill>
                  <a:schemeClr val="tx1"/>
                </a:solidFill>
                <a:effectLst/>
                <a:latin typeface="Calibri" pitchFamily="34" charset="0"/>
                <a:ea typeface="宋体" panose="02010600030101010101" pitchFamily="2" charset="-122"/>
                <a:cs typeface="仿宋" pitchFamily="49" charset="-122"/>
              </a:rPr>
              <a:t>它让我感受到了浓浓的亲情。</a:t>
            </a:r>
            <a:endParaRPr kumimoji="0" lang="zh-CN" altLang="en-US" sz="20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itchFamily="2" charset="-122"/>
            </a:endParaRPr>
          </a:p>
          <a:p>
            <a:pPr marL="0" marR="0" lvl="0" indent="304800" algn="l" defTabSz="914400" rtl="0" eaLnBrk="0" fontAlgn="base" latinLnBrk="0" hangingPunct="0">
              <a:lnSpc>
                <a:spcPct val="100000"/>
              </a:lnSpc>
              <a:spcBef>
                <a:spcPct val="0"/>
              </a:spcBef>
              <a:spcAft>
                <a:spcPct val="0"/>
              </a:spcAft>
              <a:buClrTx/>
              <a:buSzTx/>
              <a:buFontTx/>
              <a:buNone/>
            </a:pPr>
            <a:r>
              <a:rPr kumimoji="0" lang="zh-CN" altLang="en-US" sz="2000" b="0" i="0" u="none" strike="noStrike" cap="none" normalizeH="0" baseline="0" smtClean="0">
                <a:ln>
                  <a:noFill/>
                </a:ln>
                <a:solidFill>
                  <a:schemeClr val="tx1"/>
                </a:solidFill>
                <a:effectLst/>
                <a:latin typeface="Calibri" pitchFamily="34" charset="0"/>
                <a:ea typeface="宋体" panose="02010600030101010101" pitchFamily="2" charset="-122"/>
                <a:cs typeface="仿宋" pitchFamily="49" charset="-122"/>
              </a:rPr>
              <a:t>如果网络是大海</a:t>
            </a:r>
            <a:r>
              <a:rPr kumimoji="0" lang="en-US" altLang="zh-CN" sz="2000" b="0" i="0" u="none" strike="noStrike" cap="none" normalizeH="0" baseline="0" smtClean="0">
                <a:ln>
                  <a:noFill/>
                </a:ln>
                <a:solidFill>
                  <a:schemeClr val="tx1"/>
                </a:solidFill>
                <a:effectLst/>
                <a:latin typeface="Calibri" pitchFamily="34" charset="0"/>
                <a:ea typeface="宋体" panose="02010600030101010101" pitchFamily="2" charset="-122"/>
                <a:cs typeface="仿宋" pitchFamily="49" charset="-122"/>
              </a:rPr>
              <a:t>,</a:t>
            </a:r>
            <a:r>
              <a:rPr kumimoji="0" lang="zh-CN" altLang="en-US" sz="2000" b="0" i="0" u="none" strike="noStrike" cap="none" normalizeH="0" baseline="0" smtClean="0">
                <a:ln>
                  <a:noFill/>
                </a:ln>
                <a:solidFill>
                  <a:schemeClr val="tx1"/>
                </a:solidFill>
                <a:effectLst/>
                <a:latin typeface="Calibri" pitchFamily="34" charset="0"/>
                <a:ea typeface="宋体" panose="02010600030101010101" pitchFamily="2" charset="-122"/>
                <a:cs typeface="仿宋" pitchFamily="49" charset="-122"/>
              </a:rPr>
              <a:t>我就是大海中一只欢快的小鱼；如果网络是天空</a:t>
            </a:r>
            <a:r>
              <a:rPr kumimoji="0" lang="en-US" altLang="zh-CN" sz="2000" b="0" i="0" u="none" strike="noStrike" cap="none" normalizeH="0" baseline="0" smtClean="0">
                <a:ln>
                  <a:noFill/>
                </a:ln>
                <a:solidFill>
                  <a:schemeClr val="tx1"/>
                </a:solidFill>
                <a:effectLst/>
                <a:latin typeface="Calibri" pitchFamily="34" charset="0"/>
                <a:ea typeface="宋体" panose="02010600030101010101" pitchFamily="2" charset="-122"/>
                <a:cs typeface="仿宋" pitchFamily="49" charset="-122"/>
              </a:rPr>
              <a:t>,</a:t>
            </a:r>
            <a:r>
              <a:rPr kumimoji="0" lang="zh-CN" altLang="en-US" sz="2000" b="0" i="0" u="none" strike="noStrike" cap="none" normalizeH="0" baseline="0" smtClean="0">
                <a:ln>
                  <a:noFill/>
                </a:ln>
                <a:solidFill>
                  <a:schemeClr val="tx1"/>
                </a:solidFill>
                <a:effectLst/>
                <a:latin typeface="Calibri" pitchFamily="34" charset="0"/>
                <a:ea typeface="宋体" panose="02010600030101010101" pitchFamily="2" charset="-122"/>
                <a:cs typeface="仿宋" pitchFamily="49" charset="-122"/>
              </a:rPr>
              <a:t>我就是天空中一只自由飞翔的小鸟；如果网络是大地</a:t>
            </a:r>
            <a:r>
              <a:rPr kumimoji="0" lang="en-US" altLang="zh-CN" sz="2000" b="0" i="0" u="none" strike="noStrike" cap="none" normalizeH="0" baseline="0" smtClean="0">
                <a:ln>
                  <a:noFill/>
                </a:ln>
                <a:solidFill>
                  <a:schemeClr val="tx1"/>
                </a:solidFill>
                <a:effectLst/>
                <a:latin typeface="Calibri" pitchFamily="34" charset="0"/>
                <a:ea typeface="宋体" panose="02010600030101010101" pitchFamily="2" charset="-122"/>
                <a:cs typeface="仿宋" pitchFamily="49" charset="-122"/>
              </a:rPr>
              <a:t>,</a:t>
            </a:r>
            <a:r>
              <a:rPr kumimoji="0" lang="zh-CN" altLang="en-US" sz="2000" b="0" i="0" u="none" strike="noStrike" cap="none" normalizeH="0" baseline="0" smtClean="0">
                <a:ln>
                  <a:noFill/>
                </a:ln>
                <a:solidFill>
                  <a:schemeClr val="tx1"/>
                </a:solidFill>
                <a:effectLst/>
                <a:latin typeface="Calibri" pitchFamily="34" charset="0"/>
                <a:ea typeface="宋体" panose="02010600030101010101" pitchFamily="2" charset="-122"/>
                <a:cs typeface="仿宋" pitchFamily="49" charset="-122"/>
              </a:rPr>
              <a:t>我就是大地怀抱中的一棵小草；如果网络是所学校</a:t>
            </a:r>
            <a:r>
              <a:rPr kumimoji="0" lang="en-US" altLang="zh-CN" sz="2000" b="0" i="0" u="none" strike="noStrike" cap="none" normalizeH="0" baseline="0" smtClean="0">
                <a:ln>
                  <a:noFill/>
                </a:ln>
                <a:solidFill>
                  <a:schemeClr val="tx1"/>
                </a:solidFill>
                <a:effectLst/>
                <a:latin typeface="Calibri" pitchFamily="34" charset="0"/>
                <a:ea typeface="宋体" panose="02010600030101010101" pitchFamily="2" charset="-122"/>
                <a:cs typeface="仿宋" pitchFamily="49" charset="-122"/>
              </a:rPr>
              <a:t>,</a:t>
            </a:r>
            <a:r>
              <a:rPr kumimoji="0" lang="zh-CN" altLang="en-US" sz="2000" b="0" i="0" u="none" strike="noStrike" cap="none" normalizeH="0" baseline="0" smtClean="0">
                <a:ln>
                  <a:noFill/>
                </a:ln>
                <a:solidFill>
                  <a:schemeClr val="tx1"/>
                </a:solidFill>
                <a:effectLst/>
                <a:latin typeface="Calibri" pitchFamily="34" charset="0"/>
                <a:ea typeface="宋体" panose="02010600030101010101" pitchFamily="2" charset="-122"/>
                <a:cs typeface="仿宋" pitchFamily="49" charset="-122"/>
              </a:rPr>
              <a:t>我就是学校里的一名学生</a:t>
            </a:r>
            <a:r>
              <a:rPr kumimoji="0" lang="en-US" altLang="zh-CN" sz="2000" b="0" i="0" u="none" strike="noStrike" cap="none" normalizeH="0" baseline="0" smtClean="0">
                <a:ln>
                  <a:noFill/>
                </a:ln>
                <a:solidFill>
                  <a:schemeClr val="tx1"/>
                </a:solidFill>
                <a:effectLst/>
                <a:latin typeface="Calibri" pitchFamily="34" charset="0"/>
                <a:ea typeface="宋体" panose="02010600030101010101" pitchFamily="2" charset="-122"/>
                <a:cs typeface="仿宋" pitchFamily="49" charset="-122"/>
              </a:rPr>
              <a:t>,</a:t>
            </a:r>
            <a:r>
              <a:rPr kumimoji="0" lang="zh-CN" altLang="en-US" sz="2000" b="0" i="0" u="none" strike="noStrike" cap="none" normalizeH="0" baseline="0" smtClean="0">
                <a:ln>
                  <a:noFill/>
                </a:ln>
                <a:solidFill>
                  <a:schemeClr val="tx1"/>
                </a:solidFill>
                <a:effectLst/>
                <a:latin typeface="Calibri" pitchFamily="34" charset="0"/>
                <a:ea typeface="宋体" panose="02010600030101010101" pitchFamily="2" charset="-122"/>
                <a:cs typeface="仿宋" pitchFamily="49" charset="-122"/>
              </a:rPr>
              <a:t>在网络老师的指导下</a:t>
            </a:r>
            <a:r>
              <a:rPr kumimoji="0" lang="en-US" altLang="zh-CN" sz="2000" b="0" i="0" u="none" strike="noStrike" cap="none" normalizeH="0" baseline="0" smtClean="0">
                <a:ln>
                  <a:noFill/>
                </a:ln>
                <a:solidFill>
                  <a:schemeClr val="tx1"/>
                </a:solidFill>
                <a:effectLst/>
                <a:latin typeface="Calibri" pitchFamily="34" charset="0"/>
                <a:ea typeface="宋体" panose="02010600030101010101" pitchFamily="2" charset="-122"/>
                <a:cs typeface="仿宋" pitchFamily="49" charset="-122"/>
              </a:rPr>
              <a:t>,</a:t>
            </a:r>
            <a:r>
              <a:rPr kumimoji="0" lang="zh-CN" altLang="en-US" sz="2000" b="0" i="0" u="none" strike="noStrike" cap="none" normalizeH="0" baseline="0" smtClean="0">
                <a:ln>
                  <a:noFill/>
                </a:ln>
                <a:solidFill>
                  <a:schemeClr val="tx1"/>
                </a:solidFill>
                <a:effectLst/>
                <a:latin typeface="Calibri" pitchFamily="34" charset="0"/>
                <a:ea typeface="宋体" panose="02010600030101010101" pitchFamily="2" charset="-122"/>
                <a:cs typeface="仿宋" pitchFamily="49" charset="-122"/>
              </a:rPr>
              <a:t>学习、成长；如果网络是青山</a:t>
            </a:r>
            <a:r>
              <a:rPr kumimoji="0" lang="en-US" altLang="zh-CN" sz="2000" b="0" i="0" u="none" strike="noStrike" cap="none" normalizeH="0" baseline="0" smtClean="0">
                <a:ln>
                  <a:noFill/>
                </a:ln>
                <a:solidFill>
                  <a:schemeClr val="tx1"/>
                </a:solidFill>
                <a:effectLst/>
                <a:latin typeface="Calibri" pitchFamily="34" charset="0"/>
                <a:ea typeface="宋体" panose="02010600030101010101" pitchFamily="2" charset="-122"/>
                <a:cs typeface="仿宋" pitchFamily="49" charset="-122"/>
              </a:rPr>
              <a:t>,</a:t>
            </a:r>
            <a:r>
              <a:rPr kumimoji="0" lang="zh-CN" altLang="en-US" sz="2000" b="0" i="0" u="none" strike="noStrike" cap="none" normalizeH="0" baseline="0" smtClean="0">
                <a:ln>
                  <a:noFill/>
                </a:ln>
                <a:solidFill>
                  <a:schemeClr val="tx1"/>
                </a:solidFill>
                <a:effectLst/>
                <a:latin typeface="Calibri" pitchFamily="34" charset="0"/>
                <a:ea typeface="宋体" panose="02010600030101010101" pitchFamily="2" charset="-122"/>
                <a:cs typeface="仿宋" pitchFamily="49" charset="-122"/>
              </a:rPr>
              <a:t>我就是环绕它的绿水；如果网络是我成长路上的一个太阳</a:t>
            </a:r>
            <a:r>
              <a:rPr kumimoji="0" lang="en-US" altLang="zh-CN" sz="2000" b="0" i="0" u="none" strike="noStrike" cap="none" normalizeH="0" baseline="0" smtClean="0">
                <a:ln>
                  <a:noFill/>
                </a:ln>
                <a:solidFill>
                  <a:schemeClr val="tx1"/>
                </a:solidFill>
                <a:effectLst/>
                <a:latin typeface="Calibri" pitchFamily="34" charset="0"/>
                <a:ea typeface="宋体" panose="02010600030101010101" pitchFamily="2" charset="-122"/>
                <a:cs typeface="仿宋" pitchFamily="49" charset="-122"/>
              </a:rPr>
              <a:t>,</a:t>
            </a:r>
            <a:r>
              <a:rPr kumimoji="0" lang="zh-CN" altLang="en-US" sz="2000" b="0" i="0" u="none" strike="noStrike" cap="none" normalizeH="0" baseline="0" smtClean="0">
                <a:ln>
                  <a:noFill/>
                </a:ln>
                <a:solidFill>
                  <a:schemeClr val="tx1"/>
                </a:solidFill>
                <a:effectLst/>
                <a:latin typeface="Calibri" pitchFamily="34" charset="0"/>
                <a:ea typeface="宋体" panose="02010600030101010101" pitchFamily="2" charset="-122"/>
                <a:cs typeface="仿宋" pitchFamily="49" charset="-122"/>
              </a:rPr>
              <a:t>那么我就是在明媚的阳光下茁壮成长的树苗。</a:t>
            </a:r>
            <a:endParaRPr kumimoji="0" lang="zh-CN" altLang="en-US" sz="20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itchFamily="2" charset="-122"/>
            </a:endParaRPr>
          </a:p>
          <a:p>
            <a:pPr marL="0" marR="0" lvl="0" indent="304800" algn="l" defTabSz="914400" rtl="0" eaLnBrk="0" fontAlgn="base" latinLnBrk="0" hangingPunct="0">
              <a:lnSpc>
                <a:spcPct val="100000"/>
              </a:lnSpc>
              <a:spcBef>
                <a:spcPct val="0"/>
              </a:spcBef>
              <a:spcAft>
                <a:spcPct val="0"/>
              </a:spcAft>
              <a:buClrTx/>
              <a:buSzTx/>
              <a:buFontTx/>
              <a:buNone/>
            </a:pPr>
            <a:r>
              <a:rPr kumimoji="0" lang="zh-CN" altLang="en-US" sz="2000" b="0" i="0" u="none" strike="noStrike" cap="none" normalizeH="0" baseline="0" smtClean="0">
                <a:ln>
                  <a:noFill/>
                </a:ln>
                <a:solidFill>
                  <a:schemeClr val="tx1"/>
                </a:solidFill>
                <a:effectLst/>
                <a:latin typeface="Calibri" pitchFamily="34" charset="0"/>
                <a:ea typeface="宋体" panose="02010600030101010101" pitchFamily="2" charset="-122"/>
                <a:cs typeface="仿宋" pitchFamily="49" charset="-122"/>
              </a:rPr>
              <a:t>网络</a:t>
            </a:r>
            <a:r>
              <a:rPr kumimoji="0" lang="en-US" altLang="zh-CN" sz="2000" b="0" i="0" u="none" strike="noStrike" cap="none" normalizeH="0" baseline="0" smtClean="0">
                <a:ln>
                  <a:noFill/>
                </a:ln>
                <a:solidFill>
                  <a:schemeClr val="tx1"/>
                </a:solidFill>
                <a:effectLst/>
                <a:latin typeface="Calibri" pitchFamily="34" charset="0"/>
                <a:ea typeface="宋体" panose="02010600030101010101" pitchFamily="2" charset="-122"/>
                <a:cs typeface="仿宋" pitchFamily="49" charset="-122"/>
              </a:rPr>
              <a:t>,</a:t>
            </a:r>
            <a:r>
              <a:rPr kumimoji="0" lang="zh-CN" altLang="en-US" sz="2000" b="0" i="0" u="none" strike="noStrike" cap="none" normalizeH="0" baseline="0" smtClean="0">
                <a:ln>
                  <a:noFill/>
                </a:ln>
                <a:solidFill>
                  <a:schemeClr val="tx1"/>
                </a:solidFill>
                <a:effectLst/>
                <a:latin typeface="Calibri" pitchFamily="34" charset="0"/>
                <a:ea typeface="宋体" panose="02010600030101010101" pitchFamily="2" charset="-122"/>
                <a:cs typeface="仿宋" pitchFamily="49" charset="-122"/>
              </a:rPr>
              <a:t>感谢你</a:t>
            </a:r>
            <a:r>
              <a:rPr kumimoji="0" lang="en-US" altLang="zh-CN" sz="2000" b="0" i="0" u="none" strike="noStrike" cap="none" normalizeH="0" baseline="0" smtClean="0">
                <a:ln>
                  <a:noFill/>
                </a:ln>
                <a:solidFill>
                  <a:schemeClr val="tx1"/>
                </a:solidFill>
                <a:effectLst/>
                <a:latin typeface="Calibri" pitchFamily="34" charset="0"/>
                <a:ea typeface="宋体" panose="02010600030101010101" pitchFamily="2" charset="-122"/>
                <a:cs typeface="仿宋" pitchFamily="49" charset="-122"/>
              </a:rPr>
              <a:t>!</a:t>
            </a:r>
            <a:r>
              <a:rPr kumimoji="0" lang="zh-CN" altLang="en-US" sz="2000" b="0" i="0" u="none" strike="noStrike" cap="none" normalizeH="0" baseline="0" smtClean="0">
                <a:ln>
                  <a:noFill/>
                </a:ln>
                <a:solidFill>
                  <a:schemeClr val="tx1"/>
                </a:solidFill>
                <a:effectLst/>
                <a:latin typeface="Calibri" pitchFamily="34" charset="0"/>
                <a:ea typeface="宋体" panose="02010600030101010101" pitchFamily="2" charset="-122"/>
                <a:cs typeface="仿宋" pitchFamily="49" charset="-122"/>
              </a:rPr>
              <a:t>因为有你</a:t>
            </a:r>
            <a:r>
              <a:rPr kumimoji="0" lang="en-US" altLang="zh-CN" sz="2000" b="0" i="0" u="none" strike="noStrike" cap="none" normalizeH="0" baseline="0" smtClean="0">
                <a:ln>
                  <a:noFill/>
                </a:ln>
                <a:solidFill>
                  <a:schemeClr val="tx1"/>
                </a:solidFill>
                <a:effectLst/>
                <a:latin typeface="Calibri" pitchFamily="34" charset="0"/>
                <a:ea typeface="宋体" panose="02010600030101010101" pitchFamily="2" charset="-122"/>
                <a:cs typeface="仿宋" pitchFamily="49" charset="-122"/>
              </a:rPr>
              <a:t>,</a:t>
            </a:r>
            <a:r>
              <a:rPr kumimoji="0" lang="zh-CN" altLang="en-US" sz="2000" b="0" i="0" u="none" strike="noStrike" cap="none" normalizeH="0" baseline="0" smtClean="0">
                <a:ln>
                  <a:noFill/>
                </a:ln>
                <a:solidFill>
                  <a:schemeClr val="tx1"/>
                </a:solidFill>
                <a:effectLst/>
                <a:latin typeface="Calibri" pitchFamily="34" charset="0"/>
                <a:ea typeface="宋体" panose="02010600030101010101" pitchFamily="2" charset="-122"/>
                <a:cs typeface="仿宋" pitchFamily="49" charset="-122"/>
              </a:rPr>
              <a:t>才能让我们听到爸爸妈妈温暖的声音</a:t>
            </a:r>
            <a:r>
              <a:rPr kumimoji="0" lang="en-US" altLang="zh-CN" sz="2000" b="0" i="0" u="none" strike="noStrike" cap="none" normalizeH="0" baseline="0" smtClean="0">
                <a:ln>
                  <a:noFill/>
                </a:ln>
                <a:solidFill>
                  <a:schemeClr val="tx1"/>
                </a:solidFill>
                <a:effectLst/>
                <a:latin typeface="Calibri" pitchFamily="34" charset="0"/>
                <a:ea typeface="宋体" panose="02010600030101010101" pitchFamily="2" charset="-122"/>
                <a:cs typeface="仿宋" pitchFamily="49" charset="-122"/>
              </a:rPr>
              <a:t>,</a:t>
            </a:r>
            <a:r>
              <a:rPr kumimoji="0" lang="zh-CN" altLang="en-US" sz="2000" b="0" i="0" u="none" strike="noStrike" cap="none" normalizeH="0" baseline="0" smtClean="0">
                <a:ln>
                  <a:noFill/>
                </a:ln>
                <a:solidFill>
                  <a:schemeClr val="tx1"/>
                </a:solidFill>
                <a:effectLst/>
                <a:latin typeface="Calibri" pitchFamily="34" charset="0"/>
                <a:ea typeface="宋体" panose="02010600030101010101" pitchFamily="2" charset="-122"/>
                <a:cs typeface="仿宋" pitchFamily="49" charset="-122"/>
              </a:rPr>
              <a:t>让我们看到爸爸妈妈灿烂的笑容</a:t>
            </a:r>
            <a:r>
              <a:rPr kumimoji="0" lang="en-US" altLang="zh-CN" sz="2000" b="0" i="0" u="none" strike="noStrike" cap="none" normalizeH="0" baseline="0" smtClean="0">
                <a:ln>
                  <a:noFill/>
                </a:ln>
                <a:solidFill>
                  <a:schemeClr val="tx1"/>
                </a:solidFill>
                <a:effectLst/>
                <a:latin typeface="Calibri" pitchFamily="34" charset="0"/>
                <a:ea typeface="宋体" panose="02010600030101010101" pitchFamily="2" charset="-122"/>
                <a:cs typeface="仿宋" pitchFamily="49" charset="-122"/>
              </a:rPr>
              <a:t>;</a:t>
            </a:r>
            <a:r>
              <a:rPr kumimoji="0" lang="zh-CN" altLang="en-US" sz="2000" b="0" i="0" u="none" strike="noStrike" cap="none" normalizeH="0" baseline="0" smtClean="0">
                <a:ln>
                  <a:noFill/>
                </a:ln>
                <a:solidFill>
                  <a:schemeClr val="tx1"/>
                </a:solidFill>
                <a:effectLst/>
                <a:latin typeface="Calibri" pitchFamily="34" charset="0"/>
                <a:ea typeface="宋体" panose="02010600030101010101" pitchFamily="2" charset="-122"/>
                <a:cs typeface="仿宋" pitchFamily="49" charset="-122"/>
              </a:rPr>
              <a:t>因为有你</a:t>
            </a:r>
            <a:r>
              <a:rPr kumimoji="0" lang="en-US" altLang="zh-CN" sz="2000" b="0" i="0" u="none" strike="noStrike" cap="none" normalizeH="0" baseline="0" smtClean="0">
                <a:ln>
                  <a:noFill/>
                </a:ln>
                <a:solidFill>
                  <a:schemeClr val="tx1"/>
                </a:solidFill>
                <a:effectLst/>
                <a:latin typeface="Calibri" pitchFamily="34" charset="0"/>
                <a:ea typeface="宋体" panose="02010600030101010101" pitchFamily="2" charset="-122"/>
                <a:cs typeface="仿宋" pitchFamily="49" charset="-122"/>
              </a:rPr>
              <a:t>,</a:t>
            </a:r>
            <a:r>
              <a:rPr kumimoji="0" lang="zh-CN" altLang="en-US" sz="2000" b="0" i="0" u="none" strike="noStrike" cap="none" normalizeH="0" baseline="0" smtClean="0">
                <a:ln>
                  <a:noFill/>
                </a:ln>
                <a:solidFill>
                  <a:schemeClr val="tx1"/>
                </a:solidFill>
                <a:effectLst/>
                <a:latin typeface="Calibri" pitchFamily="34" charset="0"/>
                <a:ea typeface="宋体" panose="02010600030101010101" pitchFamily="2" charset="-122"/>
                <a:cs typeface="仿宋" pitchFamily="49" charset="-122"/>
              </a:rPr>
              <a:t>人类的明天会变得更加美好</a:t>
            </a:r>
            <a:r>
              <a:rPr kumimoji="0" lang="en-US" altLang="zh-CN" sz="2000" b="0" i="0" u="none" strike="noStrike" cap="none" normalizeH="0" baseline="0" smtClean="0">
                <a:ln>
                  <a:noFill/>
                </a:ln>
                <a:solidFill>
                  <a:schemeClr val="tx1"/>
                </a:solidFill>
                <a:effectLst/>
                <a:latin typeface="Calibri" pitchFamily="34" charset="0"/>
                <a:ea typeface="宋体" panose="02010600030101010101" pitchFamily="2" charset="-122"/>
                <a:cs typeface="仿宋" pitchFamily="49" charset="-122"/>
              </a:rPr>
              <a:t>!</a:t>
            </a:r>
            <a:endParaRPr kumimoji="0" lang="en-US" altLang="zh-CN" sz="20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itchFamily="2" charset="-122"/>
            </a:endParaRPr>
          </a:p>
        </p:txBody>
      </p:sp>
    </p:spTree>
  </p:cSld>
  <p:clrMapOvr>
    <a:masterClrMapping/>
  </p:clrMapOvr>
  <p:transition/>
  <p:timing/>
</p:sld>
</file>

<file path=ppt/slides/slide4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8545" name="Rectangle 1"/>
          <p:cNvSpPr>
            <a:spLocks noChangeArrowheads="1"/>
          </p:cNvSpPr>
          <p:nvPr/>
        </p:nvSpPr>
        <p:spPr bwMode="auto">
          <a:xfrm>
            <a:off x="0" y="-184765"/>
            <a:ext cx="12622063" cy="7417415"/>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pPr marL="0" marR="0" lvl="0" indent="304800" algn="l" defTabSz="914400" rtl="0" eaLnBrk="1" fontAlgn="base" latinLnBrk="0" hangingPunct="1">
              <a:lnSpc>
                <a:spcPct val="100000"/>
              </a:lnSpc>
              <a:spcBef>
                <a:spcPct val="0"/>
              </a:spcBef>
              <a:spcAft>
                <a:spcPct val="0"/>
              </a:spcAft>
              <a:buClrTx/>
              <a:buSzTx/>
              <a:buFontTx/>
              <a:buNone/>
            </a:pPr>
            <a:r>
              <a:rPr kumimoji="0" lang="zh-CN" sz="2800" b="1" i="0" u="none" strike="noStrike" cap="none" normalizeH="0" baseline="0" smtClean="0">
                <a:ln>
                  <a:noFill/>
                </a:ln>
                <a:solidFill>
                  <a:schemeClr val="tx1"/>
                </a:solidFill>
                <a:effectLst/>
                <a:latin typeface="Calibri" pitchFamily="34" charset="0"/>
                <a:ea typeface="宋体" panose="02010600030101010101" pitchFamily="2" charset="-122"/>
                <a:cs typeface="新宋体" panose="02010609030101010101" pitchFamily="49" charset="-122"/>
              </a:rPr>
              <a:t>语文学习与多媒介</a:t>
            </a:r>
            <a:endParaRPr kumimoji="0" lang="zh-CN"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itchFamily="2" charset="-122"/>
            </a:endParaRPr>
          </a:p>
          <a:p>
            <a:pPr marL="0" marR="0" lvl="0" indent="304800" algn="l" defTabSz="914400" rtl="0" eaLnBrk="0" fontAlgn="base" latinLnBrk="0" hangingPunct="0">
              <a:lnSpc>
                <a:spcPct val="100000"/>
              </a:lnSpc>
              <a:spcBef>
                <a:spcPct val="0"/>
              </a:spcBef>
              <a:spcAft>
                <a:spcPct val="0"/>
              </a:spcAft>
              <a:buClrTx/>
              <a:buSzTx/>
              <a:buFontTx/>
              <a:buNone/>
            </a:pPr>
            <a:r>
              <a:rPr kumimoji="0" lang="zh-CN" sz="2800" b="0" i="0" u="none" strike="noStrike" cap="none" normalizeH="0" baseline="0" smtClean="0">
                <a:ln>
                  <a:noFill/>
                </a:ln>
                <a:solidFill>
                  <a:schemeClr val="tx1"/>
                </a:solidFill>
                <a:effectLst/>
                <a:latin typeface="Calibri" pitchFamily="34" charset="0"/>
                <a:ea typeface="宋体" panose="02010600030101010101" pitchFamily="2" charset="-122"/>
                <a:cs typeface="仿宋" pitchFamily="49" charset="-122"/>
              </a:rPr>
              <a:t>亲爱的同学们</a:t>
            </a:r>
            <a:r>
              <a:rPr kumimoji="0" lang="en-US" altLang="zh-CN" sz="2800" b="0" i="0" u="none" strike="noStrike" cap="none" normalizeH="0" baseline="0" smtClean="0">
                <a:ln>
                  <a:noFill/>
                </a:ln>
                <a:solidFill>
                  <a:schemeClr val="tx1"/>
                </a:solidFill>
                <a:effectLst/>
                <a:latin typeface="Calibri" pitchFamily="34" charset="0"/>
                <a:ea typeface="宋体" panose="02010600030101010101" pitchFamily="2" charset="-122"/>
                <a:cs typeface="仿宋" pitchFamily="49" charset="-122"/>
              </a:rPr>
              <a:t>:</a:t>
            </a:r>
            <a:r>
              <a:rPr kumimoji="0" lang="zh-CN" altLang="en-US" sz="2800" b="0" i="0" u="none" strike="noStrike" cap="none" normalizeH="0" baseline="0" smtClean="0">
                <a:ln>
                  <a:noFill/>
                </a:ln>
                <a:solidFill>
                  <a:schemeClr val="tx1"/>
                </a:solidFill>
                <a:effectLst/>
                <a:latin typeface="Calibri" pitchFamily="34" charset="0"/>
                <a:ea typeface="宋体" panose="02010600030101010101" pitchFamily="2" charset="-122"/>
                <a:cs typeface="仿宋" pitchFamily="49" charset="-122"/>
              </a:rPr>
              <a:t>你们好</a:t>
            </a:r>
            <a:r>
              <a:rPr kumimoji="0" lang="en-US" altLang="zh-CN" sz="2800" b="0" i="0" u="none" strike="noStrike" cap="none" normalizeH="0" baseline="0" smtClean="0">
                <a:ln>
                  <a:noFill/>
                </a:ln>
                <a:solidFill>
                  <a:schemeClr val="tx1"/>
                </a:solidFill>
                <a:effectLst/>
                <a:latin typeface="Calibri" pitchFamily="34" charset="0"/>
                <a:ea typeface="宋体" panose="02010600030101010101" pitchFamily="2" charset="-122"/>
                <a:cs typeface="仿宋" pitchFamily="49" charset="-122"/>
              </a:rPr>
              <a:t>!</a:t>
            </a:r>
            <a:endParaRPr kumimoji="0" lang="en-US" altLang="zh-CN"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itchFamily="2" charset="-122"/>
            </a:endParaRPr>
          </a:p>
          <a:p>
            <a:pPr marL="0" marR="0" lvl="0" indent="304800" algn="l" defTabSz="914400" rtl="0" eaLnBrk="0" fontAlgn="base" latinLnBrk="0" hangingPunct="0">
              <a:lnSpc>
                <a:spcPct val="100000"/>
              </a:lnSpc>
              <a:spcBef>
                <a:spcPct val="0"/>
              </a:spcBef>
              <a:spcAft>
                <a:spcPct val="0"/>
              </a:spcAft>
              <a:buClrTx/>
              <a:buSzTx/>
              <a:buFontTx/>
              <a:buNone/>
            </a:pPr>
            <a:r>
              <a:rPr kumimoji="0" lang="zh-CN" altLang="en-US" sz="2800" b="0" i="0" u="none" strike="noStrike" cap="none" normalizeH="0" baseline="0" smtClean="0">
                <a:ln>
                  <a:noFill/>
                </a:ln>
                <a:solidFill>
                  <a:schemeClr val="tx1"/>
                </a:solidFill>
                <a:effectLst/>
                <a:latin typeface="Calibri" pitchFamily="34" charset="0"/>
                <a:ea typeface="宋体" panose="02010600030101010101" pitchFamily="2" charset="-122"/>
                <a:cs typeface="仿宋" pitchFamily="49" charset="-122"/>
              </a:rPr>
              <a:t>古人有云</a:t>
            </a:r>
            <a:r>
              <a:rPr kumimoji="0" lang="en-US" altLang="zh-CN" sz="2800" b="0" i="0" u="none" strike="noStrike" cap="none" normalizeH="0" baseline="0" smtClean="0">
                <a:ln>
                  <a:noFill/>
                </a:ln>
                <a:solidFill>
                  <a:schemeClr val="tx1"/>
                </a:solidFill>
                <a:effectLst/>
                <a:latin typeface="Calibri" pitchFamily="34" charset="0"/>
                <a:ea typeface="宋体" panose="02010600030101010101" pitchFamily="2" charset="-122"/>
                <a:cs typeface="仿宋" pitchFamily="49" charset="-122"/>
              </a:rPr>
              <a:t>:“</a:t>
            </a:r>
            <a:r>
              <a:rPr kumimoji="0" lang="zh-CN" altLang="en-US" sz="2800" b="0" i="0" u="none" strike="noStrike" cap="none" normalizeH="0" baseline="0" smtClean="0">
                <a:ln>
                  <a:noFill/>
                </a:ln>
                <a:solidFill>
                  <a:schemeClr val="tx1"/>
                </a:solidFill>
                <a:effectLst/>
                <a:latin typeface="Calibri" pitchFamily="34" charset="0"/>
                <a:ea typeface="宋体" panose="02010600030101010101" pitchFamily="2" charset="-122"/>
                <a:cs typeface="仿宋" pitchFamily="49" charset="-122"/>
              </a:rPr>
              <a:t>不闻不若闻之</a:t>
            </a:r>
            <a:r>
              <a:rPr kumimoji="0" lang="en-US" altLang="zh-CN" sz="2800" b="0" i="0" u="none" strike="noStrike" cap="none" normalizeH="0" baseline="0" smtClean="0">
                <a:ln>
                  <a:noFill/>
                </a:ln>
                <a:solidFill>
                  <a:schemeClr val="tx1"/>
                </a:solidFill>
                <a:effectLst/>
                <a:latin typeface="Calibri" pitchFamily="34" charset="0"/>
                <a:ea typeface="宋体" panose="02010600030101010101" pitchFamily="2" charset="-122"/>
                <a:cs typeface="仿宋" pitchFamily="49" charset="-122"/>
              </a:rPr>
              <a:t>,</a:t>
            </a:r>
            <a:r>
              <a:rPr kumimoji="0" lang="zh-CN" altLang="en-US" sz="2800" b="0" i="0" u="none" strike="noStrike" cap="none" normalizeH="0" baseline="0" smtClean="0">
                <a:ln>
                  <a:noFill/>
                </a:ln>
                <a:solidFill>
                  <a:schemeClr val="tx1"/>
                </a:solidFill>
                <a:effectLst/>
                <a:latin typeface="Calibri" pitchFamily="34" charset="0"/>
                <a:ea typeface="宋体" panose="02010600030101010101" pitchFamily="2" charset="-122"/>
                <a:cs typeface="仿宋" pitchFamily="49" charset="-122"/>
              </a:rPr>
              <a:t>闻之不若见之。”可见</a:t>
            </a:r>
            <a:r>
              <a:rPr kumimoji="0" lang="en-US" altLang="zh-CN" sz="2800" b="0" i="0" u="none" strike="noStrike" cap="none" normalizeH="0" baseline="0" smtClean="0">
                <a:ln>
                  <a:noFill/>
                </a:ln>
                <a:solidFill>
                  <a:schemeClr val="tx1"/>
                </a:solidFill>
                <a:effectLst/>
                <a:latin typeface="Calibri" pitchFamily="34" charset="0"/>
                <a:ea typeface="宋体" panose="02010600030101010101" pitchFamily="2" charset="-122"/>
                <a:cs typeface="仿宋" pitchFamily="49" charset="-122"/>
              </a:rPr>
              <a:t>,</a:t>
            </a:r>
            <a:r>
              <a:rPr kumimoji="0" lang="zh-CN" altLang="en-US" sz="2800" b="0" i="0" u="none" strike="noStrike" cap="none" normalizeH="0" baseline="0" smtClean="0">
                <a:ln>
                  <a:noFill/>
                </a:ln>
                <a:solidFill>
                  <a:schemeClr val="tx1"/>
                </a:solidFill>
                <a:effectLst/>
                <a:latin typeface="Calibri" pitchFamily="34" charset="0"/>
                <a:ea typeface="宋体" panose="02010600030101010101" pitchFamily="2" charset="-122"/>
                <a:cs typeface="仿宋" pitchFamily="49" charset="-122"/>
              </a:rPr>
              <a:t>闻、见是认知学习的重要途径。多媒体技术的基础功能就是将原本抽象的知识形象化</a:t>
            </a:r>
            <a:r>
              <a:rPr kumimoji="0" lang="en-US" altLang="zh-CN" sz="2800" b="0" i="0" u="none" strike="noStrike" cap="none" normalizeH="0" baseline="0" smtClean="0">
                <a:ln>
                  <a:noFill/>
                </a:ln>
                <a:solidFill>
                  <a:schemeClr val="tx1"/>
                </a:solidFill>
                <a:effectLst/>
                <a:latin typeface="Calibri" pitchFamily="34" charset="0"/>
                <a:ea typeface="宋体" panose="02010600030101010101" pitchFamily="2" charset="-122"/>
                <a:cs typeface="仿宋" pitchFamily="49" charset="-122"/>
              </a:rPr>
              <a:t>,</a:t>
            </a:r>
            <a:r>
              <a:rPr kumimoji="0" lang="zh-CN" altLang="en-US" sz="2800" b="0" i="0" u="none" strike="noStrike" cap="none" normalizeH="0" baseline="0" smtClean="0">
                <a:ln>
                  <a:noFill/>
                </a:ln>
                <a:solidFill>
                  <a:schemeClr val="tx1"/>
                </a:solidFill>
                <a:effectLst/>
                <a:latin typeface="Calibri" pitchFamily="34" charset="0"/>
                <a:ea typeface="宋体" panose="02010600030101010101" pitchFamily="2" charset="-122"/>
                <a:cs typeface="仿宋" pitchFamily="49" charset="-122"/>
              </a:rPr>
              <a:t>将生涩难懂的内容进行转化</a:t>
            </a:r>
            <a:r>
              <a:rPr kumimoji="0" lang="en-US" altLang="zh-CN" sz="2800" b="0" i="0" u="none" strike="noStrike" cap="none" normalizeH="0" baseline="0" smtClean="0">
                <a:ln>
                  <a:noFill/>
                </a:ln>
                <a:solidFill>
                  <a:schemeClr val="tx1"/>
                </a:solidFill>
                <a:effectLst/>
                <a:latin typeface="Calibri" pitchFamily="34" charset="0"/>
                <a:ea typeface="宋体" panose="02010600030101010101" pitchFamily="2" charset="-122"/>
                <a:cs typeface="仿宋" pitchFamily="49" charset="-122"/>
              </a:rPr>
              <a:t>,</a:t>
            </a:r>
            <a:r>
              <a:rPr kumimoji="0" lang="zh-CN" altLang="en-US" sz="2800" b="0" i="0" u="none" strike="noStrike" cap="none" normalizeH="0" baseline="0" smtClean="0">
                <a:ln>
                  <a:noFill/>
                </a:ln>
                <a:solidFill>
                  <a:schemeClr val="tx1"/>
                </a:solidFill>
                <a:effectLst/>
                <a:latin typeface="Calibri" pitchFamily="34" charset="0"/>
                <a:ea typeface="宋体" panose="02010600030101010101" pitchFamily="2" charset="-122"/>
                <a:cs typeface="仿宋" pitchFamily="49" charset="-122"/>
              </a:rPr>
              <a:t>能轻松地创设情境</a:t>
            </a:r>
            <a:r>
              <a:rPr kumimoji="0" lang="en-US" altLang="zh-CN" sz="2800" b="0" i="0" u="none" strike="noStrike" cap="none" normalizeH="0" baseline="0" smtClean="0">
                <a:ln>
                  <a:noFill/>
                </a:ln>
                <a:solidFill>
                  <a:schemeClr val="tx1"/>
                </a:solidFill>
                <a:effectLst/>
                <a:latin typeface="Calibri" pitchFamily="34" charset="0"/>
                <a:ea typeface="宋体" panose="02010600030101010101" pitchFamily="2" charset="-122"/>
                <a:cs typeface="仿宋" pitchFamily="49" charset="-122"/>
              </a:rPr>
              <a:t>,</a:t>
            </a:r>
            <a:r>
              <a:rPr kumimoji="0" lang="zh-CN" altLang="en-US" sz="2800" b="0" i="0" u="none" strike="noStrike" cap="none" normalizeH="0" baseline="0" smtClean="0">
                <a:ln>
                  <a:noFill/>
                </a:ln>
                <a:solidFill>
                  <a:schemeClr val="tx1"/>
                </a:solidFill>
                <a:effectLst/>
                <a:latin typeface="Calibri" pitchFamily="34" charset="0"/>
                <a:ea typeface="宋体" panose="02010600030101010101" pitchFamily="2" charset="-122"/>
                <a:cs typeface="仿宋" pitchFamily="49" charset="-122"/>
              </a:rPr>
              <a:t>帮助我们理解阅读内容。</a:t>
            </a:r>
            <a:endParaRPr kumimoji="0" lang="zh-CN" altLang="en-US"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itchFamily="2" charset="-122"/>
            </a:endParaRPr>
          </a:p>
          <a:p>
            <a:pPr marL="0" marR="0" lvl="0" indent="304800" algn="l" defTabSz="914400" rtl="0" eaLnBrk="0" fontAlgn="base" latinLnBrk="0" hangingPunct="0">
              <a:lnSpc>
                <a:spcPct val="100000"/>
              </a:lnSpc>
              <a:spcBef>
                <a:spcPct val="0"/>
              </a:spcBef>
              <a:spcAft>
                <a:spcPct val="0"/>
              </a:spcAft>
              <a:buClrTx/>
              <a:buSzTx/>
              <a:buFontTx/>
              <a:buNone/>
            </a:pPr>
            <a:r>
              <a:rPr kumimoji="0" lang="zh-CN" altLang="en-US" sz="2800" b="0" i="0" u="none" strike="noStrike" cap="none" normalizeH="0" baseline="0" smtClean="0">
                <a:ln>
                  <a:noFill/>
                </a:ln>
                <a:solidFill>
                  <a:schemeClr val="tx1"/>
                </a:solidFill>
                <a:effectLst/>
                <a:latin typeface="Calibri" pitchFamily="34" charset="0"/>
                <a:ea typeface="宋体" panose="02010600030101010101" pitchFamily="2" charset="-122"/>
                <a:cs typeface="仿宋" pitchFamily="49" charset="-122"/>
              </a:rPr>
              <a:t>尽管多媒介环境对语文学习造成一定影响</a:t>
            </a:r>
            <a:r>
              <a:rPr kumimoji="0" lang="en-US" altLang="zh-CN" sz="2800" b="0" i="0" u="none" strike="noStrike" cap="none" normalizeH="0" baseline="0" smtClean="0">
                <a:ln>
                  <a:noFill/>
                </a:ln>
                <a:solidFill>
                  <a:schemeClr val="tx1"/>
                </a:solidFill>
                <a:effectLst/>
                <a:latin typeface="Calibri" pitchFamily="34" charset="0"/>
                <a:ea typeface="宋体" panose="02010600030101010101" pitchFamily="2" charset="-122"/>
                <a:cs typeface="仿宋" pitchFamily="49" charset="-122"/>
              </a:rPr>
              <a:t>,</a:t>
            </a:r>
            <a:r>
              <a:rPr kumimoji="0" lang="zh-CN" altLang="en-US" sz="2800" b="0" i="0" u="none" strike="noStrike" cap="none" normalizeH="0" baseline="0" smtClean="0">
                <a:ln>
                  <a:noFill/>
                </a:ln>
                <a:solidFill>
                  <a:schemeClr val="tx1"/>
                </a:solidFill>
                <a:effectLst/>
                <a:latin typeface="Calibri" pitchFamily="34" charset="0"/>
                <a:ea typeface="宋体" panose="02010600030101010101" pitchFamily="2" charset="-122"/>
                <a:cs typeface="仿宋" pitchFamily="49" charset="-122"/>
              </a:rPr>
              <a:t>使传统阅读方式发生改变</a:t>
            </a:r>
            <a:r>
              <a:rPr kumimoji="0" lang="en-US" altLang="zh-CN" sz="2800" b="0" i="0" u="none" strike="noStrike" cap="none" normalizeH="0" baseline="0" smtClean="0">
                <a:ln>
                  <a:noFill/>
                </a:ln>
                <a:solidFill>
                  <a:schemeClr val="tx1"/>
                </a:solidFill>
                <a:effectLst/>
                <a:latin typeface="Calibri" pitchFamily="34" charset="0"/>
                <a:ea typeface="宋体" panose="02010600030101010101" pitchFamily="2" charset="-122"/>
                <a:cs typeface="仿宋" pitchFamily="49" charset="-122"/>
              </a:rPr>
              <a:t>,</a:t>
            </a:r>
            <a:r>
              <a:rPr kumimoji="0" lang="zh-CN" altLang="en-US" sz="2800" b="0" i="0" u="none" strike="noStrike" cap="none" normalizeH="0" baseline="0" smtClean="0">
                <a:ln>
                  <a:noFill/>
                </a:ln>
                <a:solidFill>
                  <a:schemeClr val="tx1"/>
                </a:solidFill>
                <a:effectLst/>
                <a:latin typeface="Calibri" pitchFamily="34" charset="0"/>
                <a:ea typeface="宋体" panose="02010600030101010101" pitchFamily="2" charset="-122"/>
                <a:cs typeface="仿宋" pitchFamily="49" charset="-122"/>
              </a:rPr>
              <a:t>但是并不影响阅读的本质。也就是说</a:t>
            </a:r>
            <a:r>
              <a:rPr kumimoji="0" lang="en-US" altLang="zh-CN" sz="2800" b="0" i="0" u="none" strike="noStrike" cap="none" normalizeH="0" baseline="0" smtClean="0">
                <a:ln>
                  <a:noFill/>
                </a:ln>
                <a:solidFill>
                  <a:schemeClr val="tx1"/>
                </a:solidFill>
                <a:effectLst/>
                <a:latin typeface="Calibri" pitchFamily="34" charset="0"/>
                <a:ea typeface="宋体" panose="02010600030101010101" pitchFamily="2" charset="-122"/>
                <a:cs typeface="仿宋" pitchFamily="49" charset="-122"/>
              </a:rPr>
              <a:t>,</a:t>
            </a:r>
            <a:r>
              <a:rPr kumimoji="0" lang="zh-CN" altLang="en-US" sz="2800" b="0" i="0" u="none" strike="noStrike" cap="none" normalizeH="0" baseline="0" smtClean="0">
                <a:ln>
                  <a:noFill/>
                </a:ln>
                <a:solidFill>
                  <a:schemeClr val="tx1"/>
                </a:solidFill>
                <a:effectLst/>
                <a:latin typeface="Calibri" pitchFamily="34" charset="0"/>
                <a:ea typeface="宋体" panose="02010600030101010101" pitchFamily="2" charset="-122"/>
                <a:cs typeface="仿宋" pitchFamily="49" charset="-122"/>
              </a:rPr>
              <a:t>在多媒介时代</a:t>
            </a:r>
            <a:r>
              <a:rPr kumimoji="0" lang="en-US" altLang="zh-CN" sz="2800" b="0" i="0" u="none" strike="noStrike" cap="none" normalizeH="0" baseline="0" smtClean="0">
                <a:ln>
                  <a:noFill/>
                </a:ln>
                <a:solidFill>
                  <a:schemeClr val="tx1"/>
                </a:solidFill>
                <a:effectLst/>
                <a:latin typeface="Calibri" pitchFamily="34" charset="0"/>
                <a:ea typeface="宋体" panose="02010600030101010101" pitchFamily="2" charset="-122"/>
                <a:cs typeface="仿宋" pitchFamily="49" charset="-122"/>
              </a:rPr>
              <a:t>,</a:t>
            </a:r>
            <a:r>
              <a:rPr kumimoji="0" lang="zh-CN" altLang="en-US" sz="2800" b="0" i="0" u="none" strike="noStrike" cap="none" normalizeH="0" baseline="0" smtClean="0">
                <a:ln>
                  <a:noFill/>
                </a:ln>
                <a:solidFill>
                  <a:schemeClr val="tx1"/>
                </a:solidFill>
                <a:effectLst/>
                <a:latin typeface="Calibri" pitchFamily="34" charset="0"/>
                <a:ea typeface="宋体" panose="02010600030101010101" pitchFamily="2" charset="-122"/>
                <a:cs typeface="仿宋" pitchFamily="49" charset="-122"/>
              </a:rPr>
              <a:t>我们可以利用网络通信工具来进行语文阅读</a:t>
            </a:r>
            <a:r>
              <a:rPr kumimoji="0" lang="en-US" altLang="zh-CN" sz="2800" b="0" i="0" u="none" strike="noStrike" cap="none" normalizeH="0" baseline="0" smtClean="0">
                <a:ln>
                  <a:noFill/>
                </a:ln>
                <a:solidFill>
                  <a:schemeClr val="tx1"/>
                </a:solidFill>
                <a:effectLst/>
                <a:latin typeface="Calibri" pitchFamily="34" charset="0"/>
                <a:ea typeface="宋体" panose="02010600030101010101" pitchFamily="2" charset="-122"/>
                <a:cs typeface="仿宋" pitchFamily="49" charset="-122"/>
              </a:rPr>
              <a:t>,</a:t>
            </a:r>
            <a:r>
              <a:rPr kumimoji="0" lang="zh-CN" altLang="en-US" sz="2800" b="0" i="0" u="none" strike="noStrike" cap="none" normalizeH="0" baseline="0" smtClean="0">
                <a:ln>
                  <a:noFill/>
                </a:ln>
                <a:solidFill>
                  <a:schemeClr val="tx1"/>
                </a:solidFill>
                <a:effectLst/>
                <a:latin typeface="Calibri" pitchFamily="34" charset="0"/>
                <a:ea typeface="宋体" panose="02010600030101010101" pitchFamily="2" charset="-122"/>
                <a:cs typeface="仿宋" pitchFamily="49" charset="-122"/>
              </a:rPr>
              <a:t>让网络为我们的自由阅读提供可靠的技术支持</a:t>
            </a:r>
            <a:r>
              <a:rPr kumimoji="0" lang="en-US" altLang="zh-CN" sz="2800" b="0" i="0" u="none" strike="noStrike" cap="none" normalizeH="0" baseline="0" smtClean="0">
                <a:ln>
                  <a:noFill/>
                </a:ln>
                <a:solidFill>
                  <a:schemeClr val="tx1"/>
                </a:solidFill>
                <a:effectLst/>
                <a:latin typeface="Calibri" pitchFamily="34" charset="0"/>
                <a:ea typeface="宋体" panose="02010600030101010101" pitchFamily="2" charset="-122"/>
                <a:cs typeface="仿宋" pitchFamily="49" charset="-122"/>
              </a:rPr>
              <a:t>,</a:t>
            </a:r>
            <a:r>
              <a:rPr kumimoji="0" lang="zh-CN" altLang="en-US" sz="2800" b="0" i="0" u="none" strike="noStrike" cap="none" normalizeH="0" baseline="0" smtClean="0">
                <a:ln>
                  <a:noFill/>
                </a:ln>
                <a:solidFill>
                  <a:schemeClr val="tx1"/>
                </a:solidFill>
                <a:effectLst/>
                <a:latin typeface="Calibri" pitchFamily="34" charset="0"/>
                <a:ea typeface="宋体" panose="02010600030101010101" pitchFamily="2" charset="-122"/>
                <a:cs typeface="仿宋" pitchFamily="49" charset="-122"/>
              </a:rPr>
              <a:t>使得语文阅读更加便捷、高效。当然</a:t>
            </a:r>
            <a:r>
              <a:rPr kumimoji="0" lang="en-US" altLang="zh-CN" sz="2800" b="0" i="0" u="none" strike="noStrike" cap="none" normalizeH="0" baseline="0" smtClean="0">
                <a:ln>
                  <a:noFill/>
                </a:ln>
                <a:solidFill>
                  <a:schemeClr val="tx1"/>
                </a:solidFill>
                <a:effectLst/>
                <a:latin typeface="Calibri" pitchFamily="34" charset="0"/>
                <a:ea typeface="宋体" panose="02010600030101010101" pitchFamily="2" charset="-122"/>
                <a:cs typeface="仿宋" pitchFamily="49" charset="-122"/>
              </a:rPr>
              <a:t>,</a:t>
            </a:r>
            <a:r>
              <a:rPr kumimoji="0" lang="zh-CN" altLang="en-US" sz="2800" b="0" i="0" u="none" strike="noStrike" cap="none" normalizeH="0" baseline="0" smtClean="0">
                <a:ln>
                  <a:noFill/>
                </a:ln>
                <a:solidFill>
                  <a:schemeClr val="tx1"/>
                </a:solidFill>
                <a:effectLst/>
                <a:latin typeface="Calibri" pitchFamily="34" charset="0"/>
                <a:ea typeface="宋体" panose="02010600030101010101" pitchFamily="2" charset="-122"/>
                <a:cs typeface="仿宋" pitchFamily="49" charset="-122"/>
              </a:rPr>
              <a:t>多媒介环境下信息来源广泛且信息内容复杂</a:t>
            </a:r>
            <a:r>
              <a:rPr kumimoji="0" lang="en-US" altLang="zh-CN" sz="2800" b="0" i="0" u="none" strike="noStrike" cap="none" normalizeH="0" baseline="0" smtClean="0">
                <a:ln>
                  <a:noFill/>
                </a:ln>
                <a:solidFill>
                  <a:schemeClr val="tx1"/>
                </a:solidFill>
                <a:effectLst/>
                <a:latin typeface="Calibri" pitchFamily="34" charset="0"/>
                <a:ea typeface="宋体" panose="02010600030101010101" pitchFamily="2" charset="-122"/>
                <a:cs typeface="仿宋" pitchFamily="49" charset="-122"/>
              </a:rPr>
              <a:t>,</a:t>
            </a:r>
            <a:r>
              <a:rPr kumimoji="0" lang="zh-CN" altLang="en-US" sz="2800" b="0" i="0" u="none" strike="noStrike" cap="none" normalizeH="0" baseline="0" smtClean="0">
                <a:ln>
                  <a:noFill/>
                </a:ln>
                <a:solidFill>
                  <a:schemeClr val="tx1"/>
                </a:solidFill>
                <a:effectLst/>
                <a:latin typeface="Calibri" pitchFamily="34" charset="0"/>
                <a:ea typeface="宋体" panose="02010600030101010101" pitchFamily="2" charset="-122"/>
                <a:cs typeface="仿宋" pitchFamily="49" charset="-122"/>
              </a:rPr>
              <a:t>信息传递时效性更强</a:t>
            </a:r>
            <a:r>
              <a:rPr kumimoji="0" lang="en-US" altLang="zh-CN" sz="2800" b="0" i="0" u="none" strike="noStrike" cap="none" normalizeH="0" baseline="0" smtClean="0">
                <a:ln>
                  <a:noFill/>
                </a:ln>
                <a:solidFill>
                  <a:schemeClr val="tx1"/>
                </a:solidFill>
                <a:effectLst/>
                <a:latin typeface="Calibri" pitchFamily="34" charset="0"/>
                <a:ea typeface="宋体" panose="02010600030101010101" pitchFamily="2" charset="-122"/>
                <a:cs typeface="仿宋" pitchFamily="49" charset="-122"/>
              </a:rPr>
              <a:t>,</a:t>
            </a:r>
            <a:r>
              <a:rPr kumimoji="0" lang="zh-CN" altLang="en-US" sz="2800" b="0" i="0" u="none" strike="noStrike" cap="none" normalizeH="0" baseline="0" smtClean="0">
                <a:ln>
                  <a:noFill/>
                </a:ln>
                <a:solidFill>
                  <a:schemeClr val="tx1"/>
                </a:solidFill>
                <a:effectLst/>
                <a:latin typeface="Calibri" pitchFamily="34" charset="0"/>
                <a:ea typeface="宋体" panose="02010600030101010101" pitchFamily="2" charset="-122"/>
                <a:cs typeface="仿宋" pitchFamily="49" charset="-122"/>
              </a:rPr>
              <a:t>我们在阅读的过程中对信息的选择并不一定完全正确</a:t>
            </a:r>
            <a:r>
              <a:rPr kumimoji="0" lang="en-US" altLang="zh-CN" sz="2800" b="0" i="0" u="none" strike="noStrike" cap="none" normalizeH="0" baseline="0" smtClean="0">
                <a:ln>
                  <a:noFill/>
                </a:ln>
                <a:solidFill>
                  <a:schemeClr val="tx1"/>
                </a:solidFill>
                <a:effectLst/>
                <a:latin typeface="Calibri" pitchFamily="34" charset="0"/>
                <a:ea typeface="宋体" panose="02010600030101010101" pitchFamily="2" charset="-122"/>
                <a:cs typeface="仿宋" pitchFamily="49" charset="-122"/>
              </a:rPr>
              <a:t>,</a:t>
            </a:r>
            <a:r>
              <a:rPr kumimoji="0" lang="zh-CN" altLang="en-US" sz="2800" b="0" i="0" u="none" strike="noStrike" cap="none" normalizeH="0" baseline="0" smtClean="0">
                <a:ln>
                  <a:noFill/>
                </a:ln>
                <a:solidFill>
                  <a:schemeClr val="tx1"/>
                </a:solidFill>
                <a:effectLst/>
                <a:latin typeface="Calibri" pitchFamily="34" charset="0"/>
                <a:ea typeface="宋体" panose="02010600030101010101" pitchFamily="2" charset="-122"/>
                <a:cs typeface="仿宋" pitchFamily="49" charset="-122"/>
              </a:rPr>
              <a:t>一旦自由阅读选择不科学</a:t>
            </a:r>
            <a:r>
              <a:rPr kumimoji="0" lang="en-US" altLang="zh-CN" sz="2800" b="0" i="0" u="none" strike="noStrike" cap="none" normalizeH="0" baseline="0" smtClean="0">
                <a:ln>
                  <a:noFill/>
                </a:ln>
                <a:solidFill>
                  <a:schemeClr val="tx1"/>
                </a:solidFill>
                <a:effectLst/>
                <a:latin typeface="Calibri" pitchFamily="34" charset="0"/>
                <a:ea typeface="宋体" panose="02010600030101010101" pitchFamily="2" charset="-122"/>
                <a:cs typeface="仿宋" pitchFamily="49" charset="-122"/>
              </a:rPr>
              <a:t>,</a:t>
            </a:r>
            <a:r>
              <a:rPr kumimoji="0" lang="zh-CN" altLang="en-US" sz="2800" b="0" i="0" u="none" strike="noStrike" cap="none" normalizeH="0" baseline="0" smtClean="0">
                <a:ln>
                  <a:noFill/>
                </a:ln>
                <a:solidFill>
                  <a:schemeClr val="tx1"/>
                </a:solidFill>
                <a:effectLst/>
                <a:latin typeface="Calibri" pitchFamily="34" charset="0"/>
                <a:ea typeface="宋体" panose="02010600030101010101" pitchFamily="2" charset="-122"/>
                <a:cs typeface="仿宋" pitchFamily="49" charset="-122"/>
              </a:rPr>
              <a:t>这些不良信息极易对我们造成误导</a:t>
            </a:r>
            <a:r>
              <a:rPr kumimoji="0" lang="en-US" altLang="zh-CN" sz="2800" b="0" i="0" u="none" strike="noStrike" cap="none" normalizeH="0" baseline="0" smtClean="0">
                <a:ln>
                  <a:noFill/>
                </a:ln>
                <a:solidFill>
                  <a:schemeClr val="tx1"/>
                </a:solidFill>
                <a:effectLst/>
                <a:latin typeface="Calibri" pitchFamily="34" charset="0"/>
                <a:ea typeface="宋体" panose="02010600030101010101" pitchFamily="2" charset="-122"/>
                <a:cs typeface="仿宋" pitchFamily="49" charset="-122"/>
              </a:rPr>
              <a:t>,</a:t>
            </a:r>
            <a:r>
              <a:rPr kumimoji="0" lang="zh-CN" altLang="en-US" sz="2800" b="0" i="0" u="none" strike="noStrike" cap="none" normalizeH="0" baseline="0" smtClean="0">
                <a:ln>
                  <a:noFill/>
                </a:ln>
                <a:solidFill>
                  <a:schemeClr val="tx1"/>
                </a:solidFill>
                <a:effectLst/>
                <a:latin typeface="Calibri" pitchFamily="34" charset="0"/>
                <a:ea typeface="宋体" panose="02010600030101010101" pitchFamily="2" charset="-122"/>
                <a:cs typeface="仿宋" pitchFamily="49" charset="-122"/>
              </a:rPr>
              <a:t>影响我们的价值观和世界观。但是</a:t>
            </a:r>
            <a:r>
              <a:rPr kumimoji="0" lang="en-US" altLang="zh-CN" sz="2800" b="0" i="0" u="none" strike="noStrike" cap="none" normalizeH="0" baseline="0" smtClean="0">
                <a:ln>
                  <a:noFill/>
                </a:ln>
                <a:solidFill>
                  <a:schemeClr val="tx1"/>
                </a:solidFill>
                <a:effectLst/>
                <a:latin typeface="Calibri" pitchFamily="34" charset="0"/>
                <a:ea typeface="宋体" panose="02010600030101010101" pitchFamily="2" charset="-122"/>
                <a:cs typeface="仿宋" pitchFamily="49" charset="-122"/>
              </a:rPr>
              <a:t>,</a:t>
            </a:r>
            <a:r>
              <a:rPr kumimoji="0" lang="zh-CN" altLang="en-US" sz="2800" b="0" i="0" u="none" strike="noStrike" cap="none" normalizeH="0" baseline="0" smtClean="0">
                <a:ln>
                  <a:noFill/>
                </a:ln>
                <a:solidFill>
                  <a:schemeClr val="tx1"/>
                </a:solidFill>
                <a:effectLst/>
                <a:latin typeface="Calibri" pitchFamily="34" charset="0"/>
                <a:ea typeface="宋体" panose="02010600030101010101" pitchFamily="2" charset="-122"/>
                <a:cs typeface="仿宋" pitchFamily="49" charset="-122"/>
              </a:rPr>
              <a:t>我相信</a:t>
            </a:r>
            <a:r>
              <a:rPr kumimoji="0" lang="en-US" altLang="zh-CN" sz="2800" b="0" i="0" u="none" strike="noStrike" cap="none" normalizeH="0" baseline="0" smtClean="0">
                <a:ln>
                  <a:noFill/>
                </a:ln>
                <a:solidFill>
                  <a:schemeClr val="tx1"/>
                </a:solidFill>
                <a:effectLst/>
                <a:latin typeface="Calibri" pitchFamily="34" charset="0"/>
                <a:ea typeface="宋体" panose="02010600030101010101" pitchFamily="2" charset="-122"/>
                <a:cs typeface="仿宋" pitchFamily="49" charset="-122"/>
              </a:rPr>
              <a:t>,</a:t>
            </a:r>
            <a:r>
              <a:rPr kumimoji="0" lang="zh-CN" altLang="en-US" sz="2800" b="0" i="0" u="none" strike="noStrike" cap="none" normalizeH="0" baseline="0" smtClean="0">
                <a:ln>
                  <a:noFill/>
                </a:ln>
                <a:solidFill>
                  <a:schemeClr val="tx1"/>
                </a:solidFill>
                <a:effectLst/>
                <a:latin typeface="Calibri" pitchFamily="34" charset="0"/>
                <a:ea typeface="宋体" panose="02010600030101010101" pitchFamily="2" charset="-122"/>
                <a:cs typeface="仿宋" pitchFamily="49" charset="-122"/>
              </a:rPr>
              <a:t>在老师的指导下</a:t>
            </a:r>
            <a:r>
              <a:rPr kumimoji="0" lang="en-US" altLang="zh-CN" sz="2800" b="0" i="0" u="none" strike="noStrike" cap="none" normalizeH="0" baseline="0" smtClean="0">
                <a:ln>
                  <a:noFill/>
                </a:ln>
                <a:solidFill>
                  <a:schemeClr val="tx1"/>
                </a:solidFill>
                <a:effectLst/>
                <a:latin typeface="Calibri" pitchFamily="34" charset="0"/>
                <a:ea typeface="宋体" panose="02010600030101010101" pitchFamily="2" charset="-122"/>
                <a:cs typeface="仿宋" pitchFamily="49" charset="-122"/>
              </a:rPr>
              <a:t>,</a:t>
            </a:r>
            <a:r>
              <a:rPr kumimoji="0" lang="zh-CN" altLang="en-US" sz="2800" b="0" i="0" u="none" strike="noStrike" cap="none" normalizeH="0" baseline="0" smtClean="0">
                <a:ln>
                  <a:noFill/>
                </a:ln>
                <a:solidFill>
                  <a:schemeClr val="tx1"/>
                </a:solidFill>
                <a:effectLst/>
                <a:latin typeface="Calibri" pitchFamily="34" charset="0"/>
                <a:ea typeface="宋体" panose="02010600030101010101" pitchFamily="2" charset="-122"/>
                <a:cs typeface="仿宋" pitchFamily="49" charset="-122"/>
              </a:rPr>
              <a:t>我们会在第一时间发现问题并予以纠正</a:t>
            </a:r>
            <a:r>
              <a:rPr kumimoji="0" lang="en-US" altLang="zh-CN" sz="2800" b="0" i="0" u="none" strike="noStrike" cap="none" normalizeH="0" baseline="0" smtClean="0">
                <a:ln>
                  <a:noFill/>
                </a:ln>
                <a:solidFill>
                  <a:schemeClr val="tx1"/>
                </a:solidFill>
                <a:effectLst/>
                <a:latin typeface="Calibri" pitchFamily="34" charset="0"/>
                <a:ea typeface="宋体" panose="02010600030101010101" pitchFamily="2" charset="-122"/>
                <a:cs typeface="仿宋" pitchFamily="49" charset="-122"/>
              </a:rPr>
              <a:t>,</a:t>
            </a:r>
            <a:r>
              <a:rPr kumimoji="0" lang="zh-CN" altLang="en-US" sz="2800" b="0" i="0" u="none" strike="noStrike" cap="none" normalizeH="0" baseline="0" smtClean="0">
                <a:ln>
                  <a:noFill/>
                </a:ln>
                <a:solidFill>
                  <a:schemeClr val="tx1"/>
                </a:solidFill>
                <a:effectLst/>
                <a:latin typeface="Calibri" pitchFamily="34" charset="0"/>
                <a:ea typeface="宋体" panose="02010600030101010101" pitchFamily="2" charset="-122"/>
                <a:cs typeface="仿宋" pitchFamily="49" charset="-122"/>
              </a:rPr>
              <a:t>营造积极健康的语文阅读空间。</a:t>
            </a:r>
            <a:endParaRPr kumimoji="0" lang="zh-CN" altLang="en-US"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itchFamily="2" charset="-122"/>
            </a:endParaRPr>
          </a:p>
          <a:p>
            <a:pPr marL="0" marR="0" lvl="0" indent="304800" algn="l" defTabSz="914400" rtl="0" eaLnBrk="0" fontAlgn="base" latinLnBrk="0" hangingPunct="0">
              <a:lnSpc>
                <a:spcPct val="100000"/>
              </a:lnSpc>
              <a:spcBef>
                <a:spcPct val="0"/>
              </a:spcBef>
              <a:spcAft>
                <a:spcPct val="0"/>
              </a:spcAft>
              <a:buClrTx/>
              <a:buSzTx/>
              <a:buFontTx/>
              <a:buNone/>
            </a:pPr>
            <a:r>
              <a:rPr kumimoji="0" lang="zh-CN" altLang="en-US" sz="2800" b="0" i="0" u="none" strike="noStrike" cap="none" normalizeH="0" baseline="0" smtClean="0">
                <a:ln>
                  <a:noFill/>
                </a:ln>
                <a:solidFill>
                  <a:schemeClr val="tx1"/>
                </a:solidFill>
                <a:effectLst/>
                <a:latin typeface="Calibri" pitchFamily="34" charset="0"/>
                <a:ea typeface="宋体" panose="02010600030101010101" pitchFamily="2" charset="-122"/>
                <a:cs typeface="仿宋" pitchFamily="49" charset="-122"/>
              </a:rPr>
              <a:t>新媒体多媒介环境下信息技术飞速发展</a:t>
            </a:r>
            <a:r>
              <a:rPr kumimoji="0" lang="en-US" altLang="zh-CN" sz="2800" b="0" i="0" u="none" strike="noStrike" cap="none" normalizeH="0" baseline="0" smtClean="0">
                <a:ln>
                  <a:noFill/>
                </a:ln>
                <a:solidFill>
                  <a:schemeClr val="tx1"/>
                </a:solidFill>
                <a:effectLst/>
                <a:latin typeface="Calibri" pitchFamily="34" charset="0"/>
                <a:ea typeface="宋体" panose="02010600030101010101" pitchFamily="2" charset="-122"/>
                <a:cs typeface="仿宋" pitchFamily="49" charset="-122"/>
              </a:rPr>
              <a:t>,</a:t>
            </a:r>
            <a:r>
              <a:rPr kumimoji="0" lang="zh-CN" altLang="en-US" sz="2800" b="0" i="0" u="none" strike="noStrike" cap="none" normalizeH="0" baseline="0" smtClean="0">
                <a:ln>
                  <a:noFill/>
                </a:ln>
                <a:solidFill>
                  <a:schemeClr val="tx1"/>
                </a:solidFill>
                <a:effectLst/>
                <a:latin typeface="Calibri" pitchFamily="34" charset="0"/>
                <a:ea typeface="宋体" panose="02010600030101010101" pitchFamily="2" charset="-122"/>
                <a:cs typeface="仿宋" pitchFamily="49" charset="-122"/>
              </a:rPr>
              <a:t>新媒体崛起并渗透到社会生活各个角落</a:t>
            </a:r>
            <a:r>
              <a:rPr kumimoji="0" lang="en-US" altLang="zh-CN" sz="2800" b="0" i="0" u="none" strike="noStrike" cap="none" normalizeH="0" baseline="0" smtClean="0">
                <a:ln>
                  <a:noFill/>
                </a:ln>
                <a:solidFill>
                  <a:schemeClr val="tx1"/>
                </a:solidFill>
                <a:effectLst/>
                <a:latin typeface="Calibri" pitchFamily="34" charset="0"/>
                <a:ea typeface="宋体" panose="02010600030101010101" pitchFamily="2" charset="-122"/>
                <a:cs typeface="仿宋" pitchFamily="49" charset="-122"/>
              </a:rPr>
              <a:t>,</a:t>
            </a:r>
            <a:r>
              <a:rPr kumimoji="0" lang="zh-CN" altLang="en-US" sz="2800" b="0" i="0" u="none" strike="noStrike" cap="none" normalizeH="0" baseline="0" smtClean="0">
                <a:ln>
                  <a:noFill/>
                </a:ln>
                <a:solidFill>
                  <a:schemeClr val="tx1"/>
                </a:solidFill>
                <a:effectLst/>
                <a:latin typeface="Calibri" pitchFamily="34" charset="0"/>
                <a:ea typeface="宋体" panose="02010600030101010101" pitchFamily="2" charset="-122"/>
                <a:cs typeface="仿宋" pitchFamily="49" charset="-122"/>
              </a:rPr>
              <a:t>对语文阅读产生强大的助推力。只要我们准确把握新媒体多媒介的发展形势</a:t>
            </a:r>
            <a:r>
              <a:rPr kumimoji="0" lang="en-US" altLang="zh-CN" sz="2800" b="0" i="0" u="none" strike="noStrike" cap="none" normalizeH="0" baseline="0" smtClean="0">
                <a:ln>
                  <a:noFill/>
                </a:ln>
                <a:solidFill>
                  <a:schemeClr val="tx1"/>
                </a:solidFill>
                <a:effectLst/>
                <a:latin typeface="Calibri" pitchFamily="34" charset="0"/>
                <a:ea typeface="宋体" panose="02010600030101010101" pitchFamily="2" charset="-122"/>
                <a:cs typeface="仿宋" pitchFamily="49" charset="-122"/>
              </a:rPr>
              <a:t>,</a:t>
            </a:r>
            <a:r>
              <a:rPr kumimoji="0" lang="zh-CN" altLang="en-US" sz="2800" b="0" i="0" u="none" strike="noStrike" cap="none" normalizeH="0" baseline="0" smtClean="0">
                <a:ln>
                  <a:noFill/>
                </a:ln>
                <a:solidFill>
                  <a:schemeClr val="tx1"/>
                </a:solidFill>
                <a:effectLst/>
                <a:latin typeface="Calibri" pitchFamily="34" charset="0"/>
                <a:ea typeface="宋体" panose="02010600030101010101" pitchFamily="2" charset="-122"/>
                <a:cs typeface="仿宋" pitchFamily="49" charset="-122"/>
              </a:rPr>
              <a:t>创设适宜的阅读情境</a:t>
            </a:r>
            <a:r>
              <a:rPr kumimoji="0" lang="en-US" altLang="zh-CN" sz="2800" b="0" i="0" u="none" strike="noStrike" cap="none" normalizeH="0" baseline="0" smtClean="0">
                <a:ln>
                  <a:noFill/>
                </a:ln>
                <a:solidFill>
                  <a:schemeClr val="tx1"/>
                </a:solidFill>
                <a:effectLst/>
                <a:latin typeface="Calibri" pitchFamily="34" charset="0"/>
                <a:ea typeface="宋体" panose="02010600030101010101" pitchFamily="2" charset="-122"/>
                <a:cs typeface="仿宋" pitchFamily="49" charset="-122"/>
              </a:rPr>
              <a:t>,</a:t>
            </a:r>
            <a:r>
              <a:rPr kumimoji="0" lang="zh-CN" altLang="en-US" sz="2800" b="0" i="0" u="none" strike="noStrike" cap="none" normalizeH="0" baseline="0" smtClean="0">
                <a:ln>
                  <a:noFill/>
                </a:ln>
                <a:solidFill>
                  <a:schemeClr val="tx1"/>
                </a:solidFill>
                <a:effectLst/>
                <a:latin typeface="Calibri" pitchFamily="34" charset="0"/>
                <a:ea typeface="宋体" panose="02010600030101010101" pitchFamily="2" charset="-122"/>
                <a:cs typeface="仿宋" pitchFamily="49" charset="-122"/>
              </a:rPr>
              <a:t>我们语文学习的效果定会事半功倍。</a:t>
            </a:r>
            <a:endParaRPr kumimoji="0" lang="zh-CN" altLang="en-US"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itchFamily="2" charset="-122"/>
            </a:endParaRPr>
          </a:p>
          <a:p>
            <a:pPr marL="0" marR="0" lvl="0" indent="304800" algn="l" defTabSz="914400" rtl="0" eaLnBrk="0" fontAlgn="base" latinLnBrk="0" hangingPunct="0">
              <a:lnSpc>
                <a:spcPct val="100000"/>
              </a:lnSpc>
              <a:spcBef>
                <a:spcPct val="0"/>
              </a:spcBef>
              <a:spcAft>
                <a:spcPct val="0"/>
              </a:spcAft>
              <a:buClrTx/>
              <a:buSzTx/>
              <a:buFontTx/>
              <a:buNone/>
            </a:pPr>
            <a:r>
              <a:rPr kumimoji="0" lang="zh-CN" altLang="en-US" sz="2800" b="0" i="0" u="none" strike="noStrike" cap="none" normalizeH="0" baseline="0" smtClean="0">
                <a:ln>
                  <a:noFill/>
                </a:ln>
                <a:solidFill>
                  <a:schemeClr val="tx1"/>
                </a:solidFill>
                <a:effectLst/>
                <a:latin typeface="Calibri" pitchFamily="34" charset="0"/>
                <a:ea typeface="宋体" panose="02010600030101010101" pitchFamily="2" charset="-122"/>
                <a:cs typeface="仿宋" pitchFamily="49" charset="-122"/>
              </a:rPr>
              <a:t>谢谢大家。</a:t>
            </a:r>
            <a:endParaRPr kumimoji="0" lang="zh-CN" altLang="en-US"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itchFamily="2" charset="-122"/>
            </a:endParaRPr>
          </a:p>
        </p:txBody>
      </p:sp>
      <p:pic>
        <p:nvPicPr>
          <p:cNvPr id="108546" name="New picture"/>
          <p:cNvPicPr/>
          <p:nvPr/>
        </p:nvPicPr>
        <p:blipFill>
          <a:blip r:embed="rId2"/>
          <a:stretch>
            <a:fillRect/>
          </a:stretch>
        </p:blipFill>
        <p:spPr>
          <a:xfrm>
            <a:off x="10642600" y="12077700"/>
            <a:ext cx="355600" cy="266700"/>
          </a:xfrm>
          <a:prstGeom prst="cube">
            <a:avLst/>
          </a:prstGeom>
        </p:spPr>
      </p:pic>
      <p:pic>
        <p:nvPicPr>
          <p:cNvPr id="108547" name="New picture"/>
          <p:cNvPicPr/>
          <p:nvPr/>
        </p:nvPicPr>
        <p:blipFill>
          <a:blip r:embed="rId3"/>
          <a:stretch>
            <a:fillRect/>
          </a:stretch>
        </p:blipFill>
        <p:spPr>
          <a:xfrm>
            <a:off x="12090400" y="11290300"/>
            <a:ext cx="317500" cy="228600"/>
          </a:xfrm>
          <a:prstGeom prst="cube">
            <a:avLst/>
          </a:prstGeom>
        </p:spPr>
      </p:pic>
      <p:pic>
        <p:nvPicPr>
          <p:cNvPr id="108548" name="New picture"/>
          <p:cNvPicPr/>
          <p:nvPr/>
        </p:nvPicPr>
        <p:blipFill>
          <a:blip r:embed="rId4"/>
          <a:stretch>
            <a:fillRect/>
          </a:stretch>
        </p:blipFill>
        <p:spPr>
          <a:xfrm>
            <a:off x="12560300" y="11899900"/>
            <a:ext cx="317500" cy="241300"/>
          </a:xfrm>
          <a:prstGeom prst="cube">
            <a:avLst/>
          </a:prstGeom>
        </p:spPr>
      </p:pic>
    </p:spTree>
  </p:cSld>
  <p:clrMapOvr>
    <a:masterClrMapping/>
  </p:clrMapOvr>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idx="4294967295"/>
          </p:nvPr>
        </p:nvSpPr>
        <p:spPr>
          <a:xfrm>
            <a:off x="186699" y="162529"/>
            <a:ext cx="11090672" cy="519937"/>
          </a:xfrm>
        </p:spPr>
        <p:txBody>
          <a:bodyPr/>
          <a:lstStyle/>
          <a:p>
            <a:br>
              <a:rPr lang="zh-CN" altLang="en-US" sz="3200">
                <a:solidFill>
                  <a:srgbClr val="FF0000"/>
                </a:solidFill>
                <a:latin typeface="微软雅黑" panose="020b0503020204020204" charset="-122"/>
                <a:ea typeface="微软雅黑"/>
                <a:sym typeface="Arial" panose="020b0604020202020204" pitchFamily="34" charset="0"/>
              </a:rPr>
            </a:br>
            <a:endParaRPr lang="zh-CN" altLang="en-US"/>
          </a:p>
        </p:txBody>
      </p:sp>
      <p:pic>
        <p:nvPicPr>
          <p:cNvPr id="3" name="图片 2"/>
          <p:cNvPicPr>
            <a:picLocks noChangeAspect="1"/>
          </p:cNvPicPr>
          <p:nvPr/>
        </p:nvPicPr>
        <p:blipFill>
          <a:blip r:embed="rId2"/>
          <a:stretch>
            <a:fillRect/>
          </a:stretch>
        </p:blipFill>
        <p:spPr>
          <a:xfrm>
            <a:off x="1837055" y="1945005"/>
            <a:ext cx="8802370" cy="4791710"/>
          </a:xfrm>
          <a:prstGeom prst="rect">
            <a:avLst/>
          </a:prstGeom>
        </p:spPr>
      </p:pic>
      <p:sp>
        <p:nvSpPr>
          <p:cNvPr id="4" name="文本框 3"/>
          <p:cNvSpPr txBox="1"/>
          <p:nvPr/>
        </p:nvSpPr>
        <p:spPr>
          <a:xfrm>
            <a:off x="2835962" y="752981"/>
            <a:ext cx="7040880" cy="1014730"/>
          </a:xfrm>
          <a:prstGeom prst="rect">
            <a:avLst/>
          </a:prstGeom>
          <a:noFill/>
        </p:spPr>
        <p:txBody>
          <a:bodyPr wrap="none" rtlCol="0">
            <a:spAutoFit/>
          </a:bodyPr>
          <a:lstStyle/>
          <a:p>
            <a:r>
              <a:rPr lang="zh-CN" altLang="zh-CN" sz="6000" b="1">
                <a:solidFill>
                  <a:srgbClr val="FF0000"/>
                </a:solidFill>
                <a:latin typeface="微软雅黑" panose="020b0503020204020204" charset="-122"/>
                <a:ea typeface="微软雅黑"/>
              </a:rPr>
              <a:t>科普真知，学以致用</a:t>
            </a:r>
            <a:endParaRPr lang="zh-CN" altLang="zh-CN" sz="6000" b="1">
              <a:solidFill>
                <a:srgbClr val="FF0000"/>
              </a:solidFill>
              <a:latin typeface="微软雅黑" panose="020b0503020204020204" charset="-122"/>
              <a:ea typeface="微软雅黑"/>
              <a:sym typeface="Arial" panose="020b060402020202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80">
                                          <p:stCondLst>
                                            <p:cond delay="0"/>
                                          </p:stCondLst>
                                        </p:cTn>
                                        <p:tgtEl>
                                          <p:spTgt spid="4"/>
                                        </p:tgtEl>
                                      </p:cBhvr>
                                    </p:animEffect>
                                    <p:anim calcmode="lin" valueType="num">
                                      <p:cBhvr>
                                        <p:cTn id="8"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13" dur="26">
                                          <p:stCondLst>
                                            <p:cond delay="650"/>
                                          </p:stCondLst>
                                        </p:cTn>
                                        <p:tgtEl>
                                          <p:spTgt spid="4"/>
                                        </p:tgtEl>
                                      </p:cBhvr>
                                      <p:to x="100000" y="60000"/>
                                    </p:animScale>
                                    <p:animScale>
                                      <p:cBhvr>
                                        <p:cTn id="14" dur="166" decel="50000">
                                          <p:stCondLst>
                                            <p:cond delay="676"/>
                                          </p:stCondLst>
                                        </p:cTn>
                                        <p:tgtEl>
                                          <p:spTgt spid="4"/>
                                        </p:tgtEl>
                                      </p:cBhvr>
                                      <p:to x="100000" y="100000"/>
                                    </p:animScale>
                                    <p:animScale>
                                      <p:cBhvr>
                                        <p:cTn id="15" dur="26">
                                          <p:stCondLst>
                                            <p:cond delay="1312"/>
                                          </p:stCondLst>
                                        </p:cTn>
                                        <p:tgtEl>
                                          <p:spTgt spid="4"/>
                                        </p:tgtEl>
                                      </p:cBhvr>
                                      <p:to x="100000" y="80000"/>
                                    </p:animScale>
                                    <p:animScale>
                                      <p:cBhvr>
                                        <p:cTn id="16" dur="166" decel="50000">
                                          <p:stCondLst>
                                            <p:cond delay="1338"/>
                                          </p:stCondLst>
                                        </p:cTn>
                                        <p:tgtEl>
                                          <p:spTgt spid="4"/>
                                        </p:tgtEl>
                                      </p:cBhvr>
                                      <p:to x="100000" y="100000"/>
                                    </p:animScale>
                                    <p:animScale>
                                      <p:cBhvr>
                                        <p:cTn id="17" dur="26">
                                          <p:stCondLst>
                                            <p:cond delay="1642"/>
                                          </p:stCondLst>
                                        </p:cTn>
                                        <p:tgtEl>
                                          <p:spTgt spid="4"/>
                                        </p:tgtEl>
                                      </p:cBhvr>
                                      <p:to x="100000" y="90000"/>
                                    </p:animScale>
                                    <p:animScale>
                                      <p:cBhvr>
                                        <p:cTn id="18" dur="166" decel="50000">
                                          <p:stCondLst>
                                            <p:cond delay="1668"/>
                                          </p:stCondLst>
                                        </p:cTn>
                                        <p:tgtEl>
                                          <p:spTgt spid="4"/>
                                        </p:tgtEl>
                                      </p:cBhvr>
                                      <p:to x="100000" y="100000"/>
                                    </p:animScale>
                                    <p:animScale>
                                      <p:cBhvr>
                                        <p:cTn id="19" dur="26">
                                          <p:stCondLst>
                                            <p:cond delay="1808"/>
                                          </p:stCondLst>
                                        </p:cTn>
                                        <p:tgtEl>
                                          <p:spTgt spid="4"/>
                                        </p:tgtEl>
                                      </p:cBhvr>
                                      <p:to x="100000" y="95000"/>
                                    </p:animScale>
                                    <p:animScale>
                                      <p:cBhvr>
                                        <p:cTn id="20" dur="166" decel="50000">
                                          <p:stCondLst>
                                            <p:cond delay="1834"/>
                                          </p:stCondLst>
                                        </p:cTn>
                                        <p:tgtEl>
                                          <p:spTgt spid="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2" name="直接连接符 1"/>
          <p:cNvCxnSpPr/>
          <p:nvPr/>
        </p:nvCxnSpPr>
        <p:spPr>
          <a:xfrm flipV="1">
            <a:off x="724218" y="880110"/>
            <a:ext cx="4137660" cy="7620"/>
          </a:xfrm>
          <a:prstGeom prst="line">
            <a:avLst/>
          </a:prstGeom>
          <a:ln w="28575">
            <a:solidFill>
              <a:srgbClr val="19AA39"/>
            </a:solidFill>
          </a:ln>
        </p:spPr>
        <p:style>
          <a:lnRef idx="1">
            <a:schemeClr val="accent1"/>
          </a:lnRef>
          <a:fillRef idx="0">
            <a:schemeClr val="accent1"/>
          </a:fillRef>
          <a:effectRef idx="0">
            <a:schemeClr val="accent1"/>
          </a:effectRef>
          <a:fontRef idx="minor">
            <a:schemeClr val="tx1"/>
          </a:fontRef>
        </p:style>
      </p:cxnSp>
      <p:sp>
        <p:nvSpPr>
          <p:cNvPr id="6" name="Text Placeholder 12"/>
          <p:cNvSpPr txBox="1"/>
          <p:nvPr/>
        </p:nvSpPr>
        <p:spPr>
          <a:xfrm>
            <a:off x="786130" y="99060"/>
            <a:ext cx="4013835" cy="666115"/>
          </a:xfrm>
          <a:prstGeom prst="rect">
            <a:avLst/>
          </a:prstGeom>
        </p:spPr>
        <p:txBody>
          <a:bodyPr lIns="0" tIns="60958" rIns="0" bIns="60958" anchor="ctr">
            <a:noAutofit/>
          </a:bodyPr>
          <a:lstStyle>
            <a:lvl1pPr marL="0" indent="0" algn="ctr" defTabSz="914400" rtl="0" eaLnBrk="1" latinLnBrk="0" hangingPunct="1">
              <a:spcBef>
                <a:spcPct val="20000"/>
              </a:spcBef>
              <a:buFont typeface="Arial" panose="020b0604020202020204" pitchFamily="34" charset="0"/>
              <a:buNone/>
              <a:defRPr sz="800" b="0" kern="1200" baseline="0">
                <a:solidFill>
                  <a:schemeClr val="tx1"/>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anose="020b0604020202020204"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zh-CN" sz="4800" b="1">
                <a:latin typeface="+mj-ea"/>
                <a:ea typeface="+mj-ea"/>
              </a:rPr>
              <a:t>访谈和访谈录</a:t>
            </a:r>
            <a:endParaRPr lang="zh-CN" sz="4800" b="1">
              <a:solidFill>
                <a:schemeClr val="tx1">
                  <a:lumMod val="75000"/>
                  <a:lumOff val="25000"/>
                </a:schemeClr>
              </a:solidFill>
              <a:latin typeface="+mj-ea"/>
              <a:ea typeface="+mj-ea"/>
            </a:endParaRPr>
          </a:p>
        </p:txBody>
      </p:sp>
      <p:sp>
        <p:nvSpPr>
          <p:cNvPr id="3" name="TextBox 39"/>
          <p:cNvSpPr txBox="1"/>
          <p:nvPr/>
        </p:nvSpPr>
        <p:spPr>
          <a:xfrm>
            <a:off x="416645" y="1021836"/>
            <a:ext cx="12025336" cy="5909262"/>
          </a:xfrm>
          <a:prstGeom prst="rect">
            <a:avLst/>
          </a:prstGeom>
        </p:spPr>
        <p:txBody>
          <a:bodyPr wrap="square" lIns="91391" tIns="45696" rIns="91391" bIns="45696">
            <a:spAutoFit/>
          </a:bodyPr>
          <a:lstStyle>
            <a:defPPr>
              <a:defRPr lang="zh-CN"/>
            </a:defPPr>
            <a:lvl1pPr>
              <a:lnSpc>
                <a:spcPct val="150000"/>
              </a:lnSpc>
              <a:defRPr sz="1400">
                <a:solidFill>
                  <a:schemeClr val="tx1">
                    <a:lumMod val="50000"/>
                    <a:lumOff val="50000"/>
                  </a:schemeClr>
                </a:solidFill>
                <a:latin typeface="微软雅黑" panose="020b0503020204020204" charset="-122"/>
                <a:ea typeface="微软雅黑"/>
                <a:cs typeface="Segoe UI Semilight" panose="020b0402040204020203" pitchFamily="34" charset="0"/>
              </a:defRPr>
            </a:lvl1pPr>
          </a:lstStyle>
          <a:p>
            <a:r>
              <a:rPr lang="zh-CN" altLang="zh-CN" sz="2800" b="1" smtClean="0">
                <a:solidFill>
                  <a:schemeClr val="tx1"/>
                </a:solidFill>
                <a:latin typeface="黑体" panose="02010609060101010101" pitchFamily="49" charset="-122"/>
                <a:ea typeface="黑体" panose="02010609060101010101" pitchFamily="49" charset="-122"/>
              </a:rPr>
              <a:t>“访谈”</a:t>
            </a:r>
            <a:r>
              <a:rPr lang="zh-CN" altLang="zh-CN" sz="2800" b="1">
                <a:solidFill>
                  <a:schemeClr val="tx1"/>
                </a:solidFill>
                <a:latin typeface="黑体" panose="02010609060101010101" pitchFamily="49" charset="-122"/>
                <a:ea typeface="黑体" panose="02010609060101010101" pitchFamily="49" charset="-122"/>
              </a:rPr>
              <a:t>是“访”与“谈”的结合，“访”有调查、探询之意。访谈强调了交流中探询的意味。访谈有关问题，通过被访者的答复来收集客观事实材料。访谈方式灵活多样，方便可行，可以按照研究的需要向不同类型的人了解不同类型的材料</a:t>
            </a:r>
            <a:r>
              <a:rPr lang="zh-CN" altLang="zh-CN" sz="2800" b="1" smtClean="0">
                <a:solidFill>
                  <a:schemeClr val="tx1"/>
                </a:solidFill>
                <a:latin typeface="黑体" panose="02010609060101010101" pitchFamily="49" charset="-122"/>
                <a:ea typeface="黑体" panose="02010609060101010101" pitchFamily="49" charset="-122"/>
              </a:rPr>
              <a:t>。</a:t>
            </a:r>
            <a:endParaRPr lang="en-US" altLang="zh-CN" sz="2800" b="1" smtClean="0">
              <a:solidFill>
                <a:schemeClr val="tx1"/>
              </a:solidFill>
              <a:latin typeface="黑体" panose="02010609060101010101" pitchFamily="49" charset="-122"/>
              <a:ea typeface="黑体" panose="02010609060101010101" pitchFamily="49" charset="-122"/>
            </a:endParaRPr>
          </a:p>
          <a:p>
            <a:r>
              <a:rPr lang="zh-CN" altLang="zh-CN" sz="2800" b="1" smtClean="0">
                <a:solidFill>
                  <a:schemeClr val="tx1"/>
                </a:solidFill>
                <a:latin typeface="黑体" panose="02010609060101010101" pitchFamily="49" charset="-122"/>
                <a:ea typeface="黑体" panose="02010609060101010101" pitchFamily="49" charset="-122"/>
              </a:rPr>
              <a:t>访谈录</a:t>
            </a:r>
            <a:r>
              <a:rPr lang="zh-CN" altLang="zh-CN" sz="2800" b="1">
                <a:solidFill>
                  <a:schemeClr val="tx1"/>
                </a:solidFill>
                <a:latin typeface="黑体" panose="02010609060101010101" pitchFamily="49" charset="-122"/>
                <a:ea typeface="黑体" panose="02010609060101010101" pitchFamily="49" charset="-122"/>
              </a:rPr>
              <a:t>是访谈员根据调查的需要，以口头形式，向被访者提出生活中需要对新闻人物、商业人物、科研人员等进行采访，以帮助了解情况、获取信息、推广经验等，这样写出的文章叫访谈录。它是新闻体裁的一种，是以访谈形式报道新闻人物的一种体式。</a:t>
            </a:r>
            <a:r>
              <a:rPr lang="zh-CN" altLang="zh-CN" sz="2800" b="1">
                <a:solidFill>
                  <a:srgbClr val="FF0000"/>
                </a:solidFill>
                <a:latin typeface="黑体" panose="02010609060101010101" pitchFamily="49" charset="-122"/>
                <a:ea typeface="黑体" panose="02010609060101010101" pitchFamily="49" charset="-122"/>
              </a:rPr>
              <a:t>按内容分为新闻访谈、商业访谈、科技访谈、军事访谈等；按形式大致分为当面访谈、电话访谈、网络访谈等。</a:t>
            </a:r>
          </a:p>
        </p:txBody>
      </p:sp>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circle(in)">
                                      <p:cBhvr>
                                        <p:cTn id="12" dur="2000"/>
                                        <p:tgtEl>
                                          <p:spTgt spid="6"/>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0" presetClass="entr" presetSubtype="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edge">
                                      <p:cBhvr>
                                        <p:cTn id="1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2" name="直接连接符 1"/>
          <p:cNvCxnSpPr/>
          <p:nvPr/>
        </p:nvCxnSpPr>
        <p:spPr>
          <a:xfrm flipV="1">
            <a:off x="724218" y="880110"/>
            <a:ext cx="4137660" cy="7620"/>
          </a:xfrm>
          <a:prstGeom prst="line">
            <a:avLst/>
          </a:prstGeom>
          <a:ln w="28575">
            <a:solidFill>
              <a:srgbClr val="19AA39"/>
            </a:solidFill>
          </a:ln>
        </p:spPr>
        <p:style>
          <a:lnRef idx="1">
            <a:schemeClr val="accent1"/>
          </a:lnRef>
          <a:fillRef idx="0">
            <a:schemeClr val="accent1"/>
          </a:fillRef>
          <a:effectRef idx="0">
            <a:schemeClr val="accent1"/>
          </a:effectRef>
          <a:fontRef idx="minor">
            <a:schemeClr val="tx1"/>
          </a:fontRef>
        </p:style>
      </p:cxnSp>
      <p:sp>
        <p:nvSpPr>
          <p:cNvPr id="6" name="Text Placeholder 12"/>
          <p:cNvSpPr txBox="1"/>
          <p:nvPr/>
        </p:nvSpPr>
        <p:spPr>
          <a:xfrm>
            <a:off x="786130" y="99060"/>
            <a:ext cx="4013835" cy="666115"/>
          </a:xfrm>
          <a:prstGeom prst="rect">
            <a:avLst/>
          </a:prstGeom>
        </p:spPr>
        <p:txBody>
          <a:bodyPr lIns="0" tIns="60958" rIns="0" bIns="60958" anchor="ctr">
            <a:noAutofit/>
          </a:bodyPr>
          <a:lstStyle>
            <a:lvl1pPr marL="0" indent="0" algn="ctr" defTabSz="914400" rtl="0" eaLnBrk="1" latinLnBrk="0" hangingPunct="1">
              <a:spcBef>
                <a:spcPct val="20000"/>
              </a:spcBef>
              <a:buFont typeface="Arial" panose="020b0604020202020204" pitchFamily="34" charset="0"/>
              <a:buNone/>
              <a:defRPr sz="800" b="0" kern="1200" baseline="0">
                <a:solidFill>
                  <a:schemeClr val="tx1"/>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anose="020b0604020202020204"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zh-CN" sz="4800" b="1" smtClean="0">
                <a:latin typeface="+mj-ea"/>
                <a:ea typeface="+mj-ea"/>
              </a:rPr>
              <a:t>访</a:t>
            </a:r>
            <a:r>
              <a:rPr lang="en-US" altLang="zh-CN" sz="4800" b="1" smtClean="0">
                <a:latin typeface="+mj-ea"/>
                <a:ea typeface="+mj-ea"/>
              </a:rPr>
              <a:t>  </a:t>
            </a:r>
            <a:r>
              <a:rPr lang="zh-CN" altLang="zh-CN" sz="4800" b="1" smtClean="0">
                <a:latin typeface="+mj-ea"/>
                <a:ea typeface="+mj-ea"/>
              </a:rPr>
              <a:t>谈</a:t>
            </a:r>
            <a:r>
              <a:rPr lang="en-US" altLang="zh-CN" sz="4800" b="1" smtClean="0">
                <a:latin typeface="+mj-ea"/>
                <a:ea typeface="+mj-ea"/>
              </a:rPr>
              <a:t>  </a:t>
            </a:r>
            <a:r>
              <a:rPr lang="zh-CN" altLang="zh-CN" sz="4800" b="1" smtClean="0">
                <a:latin typeface="+mj-ea"/>
                <a:ea typeface="+mj-ea"/>
              </a:rPr>
              <a:t>准</a:t>
            </a:r>
            <a:r>
              <a:rPr lang="en-US" altLang="zh-CN" sz="4800" b="1" smtClean="0">
                <a:latin typeface="+mj-ea"/>
                <a:ea typeface="+mj-ea"/>
              </a:rPr>
              <a:t>  </a:t>
            </a:r>
            <a:r>
              <a:rPr lang="zh-CN" altLang="zh-CN" sz="4800" b="1" smtClean="0">
                <a:latin typeface="+mj-ea"/>
                <a:ea typeface="+mj-ea"/>
              </a:rPr>
              <a:t>备</a:t>
            </a:r>
            <a:endParaRPr lang="zh-CN" altLang="en-US" sz="4800" b="1">
              <a:solidFill>
                <a:prstClr val="black">
                  <a:lumMod val="75000"/>
                  <a:lumOff val="25000"/>
                </a:prstClr>
              </a:solidFill>
              <a:latin typeface="+mj-ea"/>
              <a:ea typeface="+mj-ea"/>
            </a:endParaRPr>
          </a:p>
        </p:txBody>
      </p:sp>
      <p:sp>
        <p:nvSpPr>
          <p:cNvPr id="11" name="TextBox 39"/>
          <p:cNvSpPr txBox="1"/>
          <p:nvPr/>
        </p:nvSpPr>
        <p:spPr>
          <a:xfrm>
            <a:off x="453390" y="1015365"/>
            <a:ext cx="11951335" cy="2677608"/>
          </a:xfrm>
          <a:prstGeom prst="rect">
            <a:avLst/>
          </a:prstGeom>
        </p:spPr>
        <p:txBody>
          <a:bodyPr wrap="square" lIns="91391" tIns="45696" rIns="91391" bIns="45696">
            <a:spAutoFit/>
          </a:bodyPr>
          <a:lstStyle>
            <a:defPPr>
              <a:defRPr lang="zh-CN"/>
            </a:defPPr>
            <a:lvl1pPr>
              <a:lnSpc>
                <a:spcPct val="150000"/>
              </a:lnSpc>
              <a:defRPr sz="1400">
                <a:solidFill>
                  <a:schemeClr val="tx1">
                    <a:lumMod val="50000"/>
                    <a:lumOff val="50000"/>
                  </a:schemeClr>
                </a:solidFill>
                <a:latin typeface="微软雅黑" panose="020b0503020204020204" charset="-122"/>
                <a:ea typeface="微软雅黑"/>
                <a:cs typeface="Segoe UI Semilight" panose="020b0402040204020203" pitchFamily="34" charset="0"/>
              </a:defRPr>
            </a:lvl1pPr>
          </a:lstStyle>
          <a:p>
            <a:r>
              <a:rPr lang="zh-CN" altLang="zh-CN" sz="2800" b="1">
                <a:solidFill>
                  <a:schemeClr val="tx1"/>
                </a:solidFill>
                <a:latin typeface="黑体" panose="02010609060101010101" pitchFamily="49" charset="-122"/>
                <a:ea typeface="黑体" panose="02010609060101010101" pitchFamily="49" charset="-122"/>
              </a:rPr>
              <a:t>访谈之前要做充分准备。可以查阅相关材料，也可以实地考察或走访本地博物馆和档案馆等。先要了解采写的对象，确定访谈的主题（如传递信息的媒介有哪些、常见媒介的语言特点等），然后拟定采访提纲，根据访谈主题选定合适的访谈对象并征得对方同意。</a:t>
            </a:r>
            <a:r>
              <a:rPr lang="en-US" altLang="zh-CN" sz="2800" b="1">
                <a:solidFill>
                  <a:schemeClr val="tx1"/>
                </a:solidFill>
                <a:latin typeface="黑体" panose="02010609060101010101" pitchFamily="49" charset="-122"/>
                <a:ea typeface="黑体" panose="02010609060101010101" pitchFamily="49" charset="-122"/>
              </a:rPr>
              <a:t> </a:t>
            </a:r>
          </a:p>
        </p:txBody>
      </p:sp>
      <p:sp>
        <p:nvSpPr>
          <p:cNvPr id="3" name="TextBox 39"/>
          <p:cNvSpPr txBox="1"/>
          <p:nvPr/>
        </p:nvSpPr>
        <p:spPr>
          <a:xfrm>
            <a:off x="460146" y="3692973"/>
            <a:ext cx="11936959" cy="3321685"/>
          </a:xfrm>
          <a:prstGeom prst="rect">
            <a:avLst/>
          </a:prstGeom>
        </p:spPr>
        <p:txBody>
          <a:bodyPr wrap="square" lIns="91391" tIns="45696" rIns="91391" bIns="45696">
            <a:spAutoFit/>
          </a:bodyPr>
          <a:lstStyle>
            <a:defPPr>
              <a:defRPr lang="zh-CN"/>
            </a:defPPr>
            <a:lvl1pPr>
              <a:lnSpc>
                <a:spcPct val="150000"/>
              </a:lnSpc>
              <a:defRPr sz="1400">
                <a:solidFill>
                  <a:schemeClr val="tx1">
                    <a:lumMod val="50000"/>
                    <a:lumOff val="50000"/>
                  </a:schemeClr>
                </a:solidFill>
                <a:latin typeface="微软雅黑" panose="020b0503020204020204" charset="-122"/>
                <a:ea typeface="微软雅黑"/>
                <a:cs typeface="Segoe UI Semilight" panose="020b0402040204020203" pitchFamily="34" charset="0"/>
              </a:defRPr>
            </a:lvl1pPr>
          </a:lstStyle>
          <a:p>
            <a:r>
              <a:rPr lang="zh-CN" altLang="zh-CN" sz="2800" b="1">
                <a:solidFill>
                  <a:schemeClr val="tx1"/>
                </a:solidFill>
                <a:latin typeface="黑体" panose="02010609060101010101" pitchFamily="49" charset="-122"/>
                <a:ea typeface="黑体" panose="02010609060101010101" pitchFamily="49" charset="-122"/>
              </a:rPr>
              <a:t>访谈技巧：</a:t>
            </a:r>
            <a:r>
              <a:rPr lang="zh-CN" altLang="zh-CN" sz="2800" b="1">
                <a:solidFill>
                  <a:srgbClr val="FF0000"/>
                </a:solidFill>
                <a:latin typeface="黑体" panose="02010609060101010101" pitchFamily="49" charset="-122"/>
                <a:ea typeface="黑体" panose="02010609060101010101" pitchFamily="49" charset="-122"/>
              </a:rPr>
              <a:t>“三要六不要</a:t>
            </a:r>
            <a:r>
              <a:rPr lang="zh-CN" altLang="zh-CN" sz="2800" b="1" smtClean="0">
                <a:solidFill>
                  <a:srgbClr val="FF0000"/>
                </a:solidFill>
                <a:latin typeface="黑体" panose="02010609060101010101" pitchFamily="49" charset="-122"/>
                <a:ea typeface="黑体" panose="02010609060101010101" pitchFamily="49" charset="-122"/>
              </a:rPr>
              <a:t>”</a:t>
            </a:r>
            <a:endParaRPr lang="en-US" altLang="zh-CN" sz="2800" b="1" smtClean="0">
              <a:solidFill>
                <a:srgbClr val="FF0000"/>
              </a:solidFill>
              <a:latin typeface="黑体" panose="02010609060101010101" pitchFamily="49" charset="-122"/>
              <a:ea typeface="黑体" panose="02010609060101010101" pitchFamily="49" charset="-122"/>
            </a:endParaRPr>
          </a:p>
          <a:p>
            <a:r>
              <a:rPr lang="zh-CN" altLang="zh-CN" sz="2800" b="1" smtClean="0">
                <a:solidFill>
                  <a:schemeClr val="tx1"/>
                </a:solidFill>
                <a:latin typeface="黑体" panose="02010609060101010101" pitchFamily="49" charset="-122"/>
                <a:ea typeface="黑体" panose="02010609060101010101" pitchFamily="49" charset="-122"/>
              </a:rPr>
              <a:t>三</a:t>
            </a:r>
            <a:r>
              <a:rPr lang="zh-CN" altLang="zh-CN" sz="2800" b="1">
                <a:solidFill>
                  <a:schemeClr val="tx1"/>
                </a:solidFill>
                <a:latin typeface="黑体" panose="02010609060101010101" pitchFamily="49" charset="-122"/>
                <a:ea typeface="黑体" panose="02010609060101010101" pitchFamily="49" charset="-122"/>
              </a:rPr>
              <a:t>要</a:t>
            </a:r>
            <a:r>
              <a:rPr lang="zh-CN" altLang="en-US" sz="2800" b="1">
                <a:solidFill>
                  <a:schemeClr val="tx1"/>
                </a:solidFill>
                <a:latin typeface="黑体" panose="02010609060101010101" pitchFamily="49" charset="-122"/>
                <a:ea typeface="黑体" panose="02010609060101010101" pitchFamily="49" charset="-122"/>
              </a:rPr>
              <a:t>：</a:t>
            </a:r>
            <a:r>
              <a:rPr lang="zh-CN" altLang="zh-CN" sz="2800" b="1">
                <a:solidFill>
                  <a:schemeClr val="tx1"/>
                </a:solidFill>
                <a:latin typeface="黑体" panose="02010609060101010101" pitchFamily="49" charset="-122"/>
                <a:ea typeface="黑体" panose="02010609060101010101" pitchFamily="49" charset="-122"/>
              </a:rPr>
              <a:t>要控制好语速；要善于引导；要善于主导场面</a:t>
            </a:r>
            <a:r>
              <a:rPr lang="zh-CN" altLang="zh-CN" sz="2800" b="1" smtClean="0">
                <a:solidFill>
                  <a:schemeClr val="tx1"/>
                </a:solidFill>
                <a:latin typeface="黑体" panose="02010609060101010101" pitchFamily="49" charset="-122"/>
                <a:ea typeface="黑体" panose="02010609060101010101" pitchFamily="49" charset="-122"/>
              </a:rPr>
              <a:t>。</a:t>
            </a:r>
            <a:endParaRPr lang="en-US" altLang="zh-CN" sz="2800" b="1" smtClean="0">
              <a:solidFill>
                <a:schemeClr val="tx1"/>
              </a:solidFill>
              <a:latin typeface="黑体" panose="02010609060101010101" pitchFamily="49" charset="-122"/>
              <a:ea typeface="黑体" panose="02010609060101010101" pitchFamily="49" charset="-122"/>
            </a:endParaRPr>
          </a:p>
          <a:p>
            <a:r>
              <a:rPr lang="zh-CN" altLang="zh-CN" sz="2800" b="1" smtClean="0">
                <a:solidFill>
                  <a:schemeClr val="tx1"/>
                </a:solidFill>
                <a:latin typeface="黑体" panose="02010609060101010101" pitchFamily="49" charset="-122"/>
                <a:ea typeface="黑体" panose="02010609060101010101" pitchFamily="49" charset="-122"/>
              </a:rPr>
              <a:t>六</a:t>
            </a:r>
            <a:r>
              <a:rPr lang="zh-CN" altLang="zh-CN" sz="2800" b="1">
                <a:solidFill>
                  <a:schemeClr val="tx1"/>
                </a:solidFill>
                <a:latin typeface="黑体" panose="02010609060101010101" pitchFamily="49" charset="-122"/>
                <a:ea typeface="黑体" panose="02010609060101010101" pitchFamily="49" charset="-122"/>
              </a:rPr>
              <a:t>不要</a:t>
            </a:r>
            <a:r>
              <a:rPr lang="zh-CN" altLang="en-US" sz="2800" b="1">
                <a:solidFill>
                  <a:schemeClr val="tx1"/>
                </a:solidFill>
                <a:latin typeface="黑体" panose="02010609060101010101" pitchFamily="49" charset="-122"/>
                <a:ea typeface="黑体" panose="02010609060101010101" pitchFamily="49" charset="-122"/>
              </a:rPr>
              <a:t>：</a:t>
            </a:r>
            <a:r>
              <a:rPr lang="zh-CN" altLang="zh-CN" sz="2800" b="1">
                <a:solidFill>
                  <a:schemeClr val="tx1"/>
                </a:solidFill>
                <a:latin typeface="黑体" panose="02010609060101010101" pitchFamily="49" charset="-122"/>
                <a:ea typeface="黑体" panose="02010609060101010101" pitchFamily="49" charset="-122"/>
              </a:rPr>
              <a:t>不要过于主动；不要啰唆；自己不要急于下结论；不要一开始过度抬高被访谈者，比如“您的信息很重要”之类的；介绍自己的意见不要用“可能”等字眼，“随时可以问我”这种多余的话不要说。</a:t>
            </a:r>
            <a:r>
              <a:rPr lang="en-US" altLang="zh-CN" sz="2800" b="1">
                <a:solidFill>
                  <a:schemeClr val="tx1"/>
                </a:solidFill>
                <a:latin typeface="黑体" panose="02010609060101010101" pitchFamily="49" charset="-122"/>
                <a:ea typeface="黑体" panose="02010609060101010101" pitchFamily="49" charset="-122"/>
              </a:rPr>
              <a:t>   </a:t>
            </a:r>
          </a:p>
        </p:txBody>
      </p:sp>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circle(in)">
                                      <p:cBhvr>
                                        <p:cTn id="12" dur="2000"/>
                                        <p:tgtEl>
                                          <p:spTgt spid="6"/>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0" presetClass="entr" presetSubtype="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edge">
                                      <p:cBhvr>
                                        <p:cTn id="17" dur="2000"/>
                                        <p:tgtEl>
                                          <p:spTgt spid="11"/>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0" presetClass="entr" presetSubtype="0" fill="hold" grpId="0"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wedge">
                                      <p:cBhvr>
                                        <p:cTn id="22"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1" grpId="0"/>
      <p:bldP spid="3" grpId="0"/>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2" name="直接连接符 1"/>
          <p:cNvCxnSpPr/>
          <p:nvPr/>
        </p:nvCxnSpPr>
        <p:spPr>
          <a:xfrm flipV="1">
            <a:off x="1067435" y="880110"/>
            <a:ext cx="4137660" cy="7620"/>
          </a:xfrm>
          <a:prstGeom prst="line">
            <a:avLst/>
          </a:prstGeom>
          <a:ln w="28575">
            <a:solidFill>
              <a:srgbClr val="19AA39"/>
            </a:solidFill>
          </a:ln>
        </p:spPr>
        <p:style>
          <a:lnRef idx="1">
            <a:schemeClr val="accent1"/>
          </a:lnRef>
          <a:fillRef idx="0">
            <a:schemeClr val="accent1"/>
          </a:fillRef>
          <a:effectRef idx="0">
            <a:schemeClr val="accent1"/>
          </a:effectRef>
          <a:fontRef idx="minor">
            <a:schemeClr val="tx1"/>
          </a:fontRef>
        </p:style>
      </p:cxnSp>
      <p:sp>
        <p:nvSpPr>
          <p:cNvPr id="6" name="Text Placeholder 12"/>
          <p:cNvSpPr txBox="1"/>
          <p:nvPr/>
        </p:nvSpPr>
        <p:spPr>
          <a:xfrm>
            <a:off x="926782" y="86360"/>
            <a:ext cx="4418965" cy="666115"/>
          </a:xfrm>
          <a:prstGeom prst="rect">
            <a:avLst/>
          </a:prstGeom>
        </p:spPr>
        <p:txBody>
          <a:bodyPr lIns="0" tIns="60958" rIns="0" bIns="60958" anchor="ctr">
            <a:noAutofit/>
          </a:bodyPr>
          <a:lstStyle>
            <a:lvl1pPr marL="0" indent="0" algn="ctr" defTabSz="914400" rtl="0" eaLnBrk="1" latinLnBrk="0" hangingPunct="1">
              <a:spcBef>
                <a:spcPct val="20000"/>
              </a:spcBef>
              <a:buFont typeface="Arial" panose="020b0604020202020204" pitchFamily="34" charset="0"/>
              <a:buNone/>
              <a:defRPr sz="800" b="0" kern="1200" baseline="0">
                <a:solidFill>
                  <a:schemeClr val="tx1"/>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anose="020b0604020202020204"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zh-CN" sz="4800" b="1" smtClean="0">
                <a:latin typeface="+mj-ea"/>
                <a:ea typeface="+mj-ea"/>
              </a:rPr>
              <a:t>制定</a:t>
            </a:r>
            <a:r>
              <a:rPr lang="zh-CN" altLang="zh-CN" sz="4800" b="1">
                <a:latin typeface="+mj-ea"/>
                <a:ea typeface="+mj-ea"/>
              </a:rPr>
              <a:t>访谈记录表</a:t>
            </a:r>
            <a:endParaRPr lang="zh-CN" altLang="en-US" sz="4800" b="1">
              <a:solidFill>
                <a:prstClr val="black">
                  <a:lumMod val="75000"/>
                  <a:lumOff val="25000"/>
                </a:prstClr>
              </a:solidFill>
              <a:latin typeface="+mj-ea"/>
              <a:ea typeface="+mj-ea"/>
            </a:endParaRPr>
          </a:p>
        </p:txBody>
      </p:sp>
      <p:sp>
        <p:nvSpPr>
          <p:cNvPr id="11" name="TextBox 39"/>
          <p:cNvSpPr txBox="1"/>
          <p:nvPr/>
        </p:nvSpPr>
        <p:spPr>
          <a:xfrm>
            <a:off x="189865" y="1015365"/>
            <a:ext cx="12478171" cy="5909262"/>
          </a:xfrm>
          <a:prstGeom prst="rect">
            <a:avLst/>
          </a:prstGeom>
        </p:spPr>
        <p:txBody>
          <a:bodyPr wrap="square" lIns="91391" tIns="45696" rIns="91391" bIns="45696">
            <a:spAutoFit/>
          </a:bodyPr>
          <a:lstStyle>
            <a:defPPr>
              <a:defRPr lang="zh-CN"/>
            </a:defPPr>
            <a:lvl1pPr>
              <a:lnSpc>
                <a:spcPct val="150000"/>
              </a:lnSpc>
              <a:defRPr sz="1400">
                <a:solidFill>
                  <a:schemeClr val="tx1">
                    <a:lumMod val="50000"/>
                    <a:lumOff val="50000"/>
                  </a:schemeClr>
                </a:solidFill>
                <a:latin typeface="微软雅黑" panose="020b0503020204020204" charset="-122"/>
                <a:ea typeface="微软雅黑"/>
                <a:cs typeface="Segoe UI Semilight" panose="020b0402040204020203" pitchFamily="34" charset="0"/>
              </a:defRPr>
            </a:lvl1pPr>
          </a:lstStyle>
          <a:p>
            <a:pPr lvl="0"/>
            <a:r>
              <a:rPr lang="zh-CN" altLang="zh-CN" sz="2800" b="1" smtClean="0">
                <a:solidFill>
                  <a:schemeClr val="tx1"/>
                </a:solidFill>
                <a:latin typeface="黑体" panose="02010609060101010101" pitchFamily="49" charset="-122"/>
                <a:ea typeface="黑体" panose="02010609060101010101" pitchFamily="49" charset="-122"/>
              </a:rPr>
              <a:t>拟订</a:t>
            </a:r>
            <a:r>
              <a:rPr lang="zh-CN" altLang="zh-CN" sz="2800" b="1">
                <a:solidFill>
                  <a:schemeClr val="tx1"/>
                </a:solidFill>
                <a:latin typeface="黑体" panose="02010609060101010101" pitchFamily="49" charset="-122"/>
                <a:ea typeface="黑体" panose="02010609060101010101" pitchFamily="49" charset="-122"/>
              </a:rPr>
              <a:t>访谈提纲，所谓采访提纲就是记者在实施采访之前所拟定的有关采访计划和调查纲目（即采访问题）的书面内容。采访提纲在记者的调查采访活动中发挥着至关重要的作用</a:t>
            </a:r>
            <a:r>
              <a:rPr lang="zh-CN" altLang="zh-CN" sz="2800" b="1" smtClean="0">
                <a:solidFill>
                  <a:schemeClr val="tx1"/>
                </a:solidFill>
                <a:latin typeface="黑体" panose="02010609060101010101" pitchFamily="49" charset="-122"/>
                <a:ea typeface="黑体" panose="02010609060101010101" pitchFamily="49" charset="-122"/>
              </a:rPr>
              <a:t>。</a:t>
            </a:r>
            <a:endParaRPr lang="en-US" altLang="zh-CN" sz="2800" b="1" smtClean="0">
              <a:solidFill>
                <a:schemeClr val="tx1"/>
              </a:solidFill>
              <a:latin typeface="黑体" panose="02010609060101010101" pitchFamily="49" charset="-122"/>
              <a:ea typeface="黑体" panose="02010609060101010101" pitchFamily="49" charset="-122"/>
            </a:endParaRPr>
          </a:p>
          <a:p>
            <a:pPr lvl="0"/>
            <a:r>
              <a:rPr lang="zh-CN" altLang="zh-CN" sz="2800" b="1" smtClean="0">
                <a:solidFill>
                  <a:schemeClr val="tx1"/>
                </a:solidFill>
                <a:latin typeface="黑体" panose="02010609060101010101" pitchFamily="49" charset="-122"/>
                <a:ea typeface="黑体" panose="02010609060101010101" pitchFamily="49" charset="-122"/>
              </a:rPr>
              <a:t>采访</a:t>
            </a:r>
            <a:r>
              <a:rPr lang="zh-CN" altLang="zh-CN" sz="2800" b="1">
                <a:solidFill>
                  <a:schemeClr val="tx1"/>
                </a:solidFill>
                <a:latin typeface="黑体" panose="02010609060101010101" pitchFamily="49" charset="-122"/>
                <a:ea typeface="黑体" panose="02010609060101010101" pitchFamily="49" charset="-122"/>
              </a:rPr>
              <a:t>提纲包括两个方面：（</a:t>
            </a:r>
            <a:r>
              <a:rPr lang="en-US" altLang="zh-CN" sz="2800" b="1">
                <a:solidFill>
                  <a:schemeClr val="tx1"/>
                </a:solidFill>
                <a:latin typeface="黑体" panose="02010609060101010101" pitchFamily="49" charset="-122"/>
                <a:ea typeface="黑体" panose="02010609060101010101" pitchFamily="49" charset="-122"/>
              </a:rPr>
              <a:t>1</a:t>
            </a:r>
            <a:r>
              <a:rPr lang="zh-CN" altLang="zh-CN" sz="2800" b="1">
                <a:solidFill>
                  <a:schemeClr val="tx1"/>
                </a:solidFill>
                <a:latin typeface="黑体" panose="02010609060101010101" pitchFamily="49" charset="-122"/>
                <a:ea typeface="黑体" panose="02010609060101010101" pitchFamily="49" charset="-122"/>
              </a:rPr>
              <a:t>）</a:t>
            </a:r>
            <a:r>
              <a:rPr lang="zh-CN" altLang="zh-CN" sz="2800" b="1">
                <a:solidFill>
                  <a:srgbClr val="FF0000"/>
                </a:solidFill>
                <a:latin typeface="黑体" panose="02010609060101010101" pitchFamily="49" charset="-122"/>
                <a:ea typeface="黑体" panose="02010609060101010101" pitchFamily="49" charset="-122"/>
              </a:rPr>
              <a:t>采访计划</a:t>
            </a:r>
            <a:r>
              <a:rPr lang="zh-CN" altLang="zh-CN" sz="2800" b="1" smtClean="0">
                <a:solidFill>
                  <a:schemeClr val="tx1"/>
                </a:solidFill>
                <a:latin typeface="黑体" panose="02010609060101010101" pitchFamily="49" charset="-122"/>
                <a:ea typeface="黑体" panose="02010609060101010101" pitchFamily="49" charset="-122"/>
              </a:rPr>
              <a:t>，是</a:t>
            </a:r>
            <a:r>
              <a:rPr lang="zh-CN" altLang="zh-CN" sz="2800" b="1">
                <a:solidFill>
                  <a:schemeClr val="tx1"/>
                </a:solidFill>
                <a:latin typeface="黑体" panose="02010609060101010101" pitchFamily="49" charset="-122"/>
                <a:ea typeface="黑体" panose="02010609060101010101" pitchFamily="49" charset="-122"/>
              </a:rPr>
              <a:t>指大体的活动步骤、方式，确定要采访的部门、人员名单及其先后顺序，设想一下写什么体裁、多少字、采写周期等；拟写采访多少人，不同职业，不同地位，如农民、自由职业者、公务员、教师、自媒体等人，这样更有代表性。①注意选取的调查对象年龄、职业、地区、性别等信息；②调查者获取信息的渠道方式，首选媒介是哪一种；③最感兴趣的新闻点是什么。（</a:t>
            </a:r>
            <a:r>
              <a:rPr lang="en-US" altLang="zh-CN" sz="2800" b="1">
                <a:solidFill>
                  <a:schemeClr val="tx1"/>
                </a:solidFill>
                <a:latin typeface="黑体" panose="02010609060101010101" pitchFamily="49" charset="-122"/>
                <a:ea typeface="黑体" panose="02010609060101010101" pitchFamily="49" charset="-122"/>
              </a:rPr>
              <a:t>2</a:t>
            </a:r>
            <a:r>
              <a:rPr lang="zh-CN" altLang="zh-CN" sz="2800" b="1" smtClean="0">
                <a:solidFill>
                  <a:schemeClr val="tx1"/>
                </a:solidFill>
                <a:latin typeface="黑体" panose="02010609060101010101" pitchFamily="49" charset="-122"/>
                <a:ea typeface="黑体" panose="02010609060101010101" pitchFamily="49" charset="-122"/>
              </a:rPr>
              <a:t>）</a:t>
            </a:r>
            <a:r>
              <a:rPr lang="zh-CN" altLang="zh-CN" sz="2800" b="1" smtClean="0">
                <a:solidFill>
                  <a:srgbClr val="FF0000"/>
                </a:solidFill>
                <a:latin typeface="黑体" panose="02010609060101010101" pitchFamily="49" charset="-122"/>
                <a:ea typeface="黑体" panose="02010609060101010101" pitchFamily="49" charset="-122"/>
              </a:rPr>
              <a:t>调查纲目</a:t>
            </a:r>
            <a:r>
              <a:rPr lang="zh-CN" altLang="en-US" sz="2800" b="1" smtClean="0">
                <a:solidFill>
                  <a:schemeClr val="tx1"/>
                </a:solidFill>
                <a:latin typeface="黑体" panose="02010609060101010101" pitchFamily="49" charset="-122"/>
                <a:ea typeface="黑体" panose="02010609060101010101" pitchFamily="49" charset="-122"/>
              </a:rPr>
              <a:t>，</a:t>
            </a:r>
            <a:r>
              <a:rPr lang="zh-CN" altLang="zh-CN" sz="2800" b="1" smtClean="0">
                <a:solidFill>
                  <a:schemeClr val="tx1"/>
                </a:solidFill>
                <a:latin typeface="黑体" panose="02010609060101010101" pitchFamily="49" charset="-122"/>
                <a:ea typeface="黑体" panose="02010609060101010101" pitchFamily="49" charset="-122"/>
              </a:rPr>
              <a:t>是</a:t>
            </a:r>
            <a:r>
              <a:rPr lang="zh-CN" altLang="zh-CN" sz="2800" b="1">
                <a:solidFill>
                  <a:schemeClr val="tx1"/>
                </a:solidFill>
                <a:latin typeface="黑体" panose="02010609060101010101" pitchFamily="49" charset="-122"/>
                <a:ea typeface="黑体" panose="02010609060101010101" pitchFamily="49" charset="-122"/>
              </a:rPr>
              <a:t>指所要提问的大纲细目。</a:t>
            </a:r>
          </a:p>
        </p:txBody>
      </p:sp>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circle(in)">
                                      <p:cBhvr>
                                        <p:cTn id="12" dur="2000"/>
                                        <p:tgtEl>
                                          <p:spTgt spid="6"/>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0" presetClass="entr" presetSubtype="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edge">
                                      <p:cBhvr>
                                        <p:cTn id="17"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1" grpId="0"/>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 name="图片 2"/>
          <p:cNvPicPr>
            <a:picLocks noChangeAspect="1"/>
          </p:cNvPicPr>
          <p:nvPr/>
        </p:nvPicPr>
        <p:blipFill>
          <a:blip r:embed="rId2"/>
          <a:stretch>
            <a:fillRect/>
          </a:stretch>
        </p:blipFill>
        <p:spPr>
          <a:xfrm>
            <a:off x="1859915" y="1939290"/>
            <a:ext cx="8950325" cy="4740910"/>
          </a:xfrm>
          <a:prstGeom prst="rect">
            <a:avLst/>
          </a:prstGeom>
        </p:spPr>
      </p:pic>
      <p:sp>
        <p:nvSpPr>
          <p:cNvPr id="4" name="文本框 3"/>
          <p:cNvSpPr txBox="1"/>
          <p:nvPr/>
        </p:nvSpPr>
        <p:spPr>
          <a:xfrm>
            <a:off x="2503857" y="732026"/>
            <a:ext cx="7040880" cy="1014730"/>
          </a:xfrm>
          <a:prstGeom prst="rect">
            <a:avLst/>
          </a:prstGeom>
          <a:noFill/>
        </p:spPr>
        <p:txBody>
          <a:bodyPr wrap="none" rtlCol="0">
            <a:spAutoFit/>
          </a:bodyPr>
          <a:lstStyle/>
          <a:p>
            <a:r>
              <a:rPr lang="zh-CN" altLang="zh-CN" sz="6000" b="1">
                <a:solidFill>
                  <a:srgbClr val="FF0000"/>
                </a:solidFill>
                <a:latin typeface="+mj-ea"/>
                <a:ea typeface="+mj-ea"/>
              </a:rPr>
              <a:t>示例引路，规划活动</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80">
                                          <p:stCondLst>
                                            <p:cond delay="0"/>
                                          </p:stCondLst>
                                        </p:cTn>
                                        <p:tgtEl>
                                          <p:spTgt spid="4"/>
                                        </p:tgtEl>
                                      </p:cBhvr>
                                    </p:animEffect>
                                    <p:anim calcmode="lin" valueType="num">
                                      <p:cBhvr>
                                        <p:cTn id="8"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13" dur="26">
                                          <p:stCondLst>
                                            <p:cond delay="650"/>
                                          </p:stCondLst>
                                        </p:cTn>
                                        <p:tgtEl>
                                          <p:spTgt spid="4"/>
                                        </p:tgtEl>
                                      </p:cBhvr>
                                      <p:to x="100000" y="60000"/>
                                    </p:animScale>
                                    <p:animScale>
                                      <p:cBhvr>
                                        <p:cTn id="14" dur="166" decel="50000">
                                          <p:stCondLst>
                                            <p:cond delay="676"/>
                                          </p:stCondLst>
                                        </p:cTn>
                                        <p:tgtEl>
                                          <p:spTgt spid="4"/>
                                        </p:tgtEl>
                                      </p:cBhvr>
                                      <p:to x="100000" y="100000"/>
                                    </p:animScale>
                                    <p:animScale>
                                      <p:cBhvr>
                                        <p:cTn id="15" dur="26">
                                          <p:stCondLst>
                                            <p:cond delay="1312"/>
                                          </p:stCondLst>
                                        </p:cTn>
                                        <p:tgtEl>
                                          <p:spTgt spid="4"/>
                                        </p:tgtEl>
                                      </p:cBhvr>
                                      <p:to x="100000" y="80000"/>
                                    </p:animScale>
                                    <p:animScale>
                                      <p:cBhvr>
                                        <p:cTn id="16" dur="166" decel="50000">
                                          <p:stCondLst>
                                            <p:cond delay="1338"/>
                                          </p:stCondLst>
                                        </p:cTn>
                                        <p:tgtEl>
                                          <p:spTgt spid="4"/>
                                        </p:tgtEl>
                                      </p:cBhvr>
                                      <p:to x="100000" y="100000"/>
                                    </p:animScale>
                                    <p:animScale>
                                      <p:cBhvr>
                                        <p:cTn id="17" dur="26">
                                          <p:stCondLst>
                                            <p:cond delay="1642"/>
                                          </p:stCondLst>
                                        </p:cTn>
                                        <p:tgtEl>
                                          <p:spTgt spid="4"/>
                                        </p:tgtEl>
                                      </p:cBhvr>
                                      <p:to x="100000" y="90000"/>
                                    </p:animScale>
                                    <p:animScale>
                                      <p:cBhvr>
                                        <p:cTn id="18" dur="166" decel="50000">
                                          <p:stCondLst>
                                            <p:cond delay="1668"/>
                                          </p:stCondLst>
                                        </p:cTn>
                                        <p:tgtEl>
                                          <p:spTgt spid="4"/>
                                        </p:tgtEl>
                                      </p:cBhvr>
                                      <p:to x="100000" y="100000"/>
                                    </p:animScale>
                                    <p:animScale>
                                      <p:cBhvr>
                                        <p:cTn id="19" dur="26">
                                          <p:stCondLst>
                                            <p:cond delay="1808"/>
                                          </p:stCondLst>
                                        </p:cTn>
                                        <p:tgtEl>
                                          <p:spTgt spid="4"/>
                                        </p:tgtEl>
                                      </p:cBhvr>
                                      <p:to x="100000" y="95000"/>
                                    </p:animScale>
                                    <p:animScale>
                                      <p:cBhvr>
                                        <p:cTn id="20" dur="166" decel="50000">
                                          <p:stCondLst>
                                            <p:cond delay="1834"/>
                                          </p:stCondLst>
                                        </p:cTn>
                                        <p:tgtEl>
                                          <p:spTgt spid="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tags/tag1.xml><?xml version="1.0" encoding="utf-8"?>
<p:tagLst xmlns:p="http://schemas.openxmlformats.org/presentationml/2006/main">
  <p:tag name="KSO_WM_UNIT_TABLE_BEAUTIFY" val="smartTable{de23d257-2954-430e-be5a-a5847f4310ff}"/>
  <p:tag name="TABLE_COLORIDX" val="l"/>
  <p:tag name="TABLE_EMPHASIZE_COLOR" val="6579300"/>
  <p:tag name="TABLE_ONEKEY_SKIN_IDX" val="0"/>
  <p:tag name="TABLE_RECT" val="17*135.513*978.5*354.2"/>
  <p:tag name="TABLE_SKINIDX" val="-1"/>
</p:tagLst>
</file>

<file path=ppt/tags/tag2.xml><?xml version="1.0" encoding="utf-8"?>
<p:tagLst xmlns:p="http://schemas.openxmlformats.org/presentationml/2006/main">
  <p:tag name="AS_OS" val="Unix 3.10 unknown"/>
  <p:tag name="AS_RELEASE_DATE" val="2020.11.30"/>
  <p:tag name="AS_TITLE" val="Aspose.Slides for Java"/>
  <p:tag name="AS_VERSION" val="20.11"/>
</p:tagLst>
</file>

<file path=ppt/theme/theme1.xml><?xml version="1.0" encoding="utf-8"?>
<a:theme xmlns:r="http://schemas.openxmlformats.org/officeDocument/2006/relationships" xmlns:a="http://schemas.openxmlformats.org/drawingml/2006/main" name="自定义设计方案">
  <a:themeElements>
    <a:clrScheme name="自定义 2">
      <a:dk1>
        <a:sysClr val="windowText" lastClr="000000"/>
      </a:dk1>
      <a:lt1>
        <a:sysClr val="window" lastClr="FFFFFF"/>
      </a:lt1>
      <a:dk2>
        <a:srgbClr val="323232"/>
      </a:dk2>
      <a:lt2>
        <a:srgbClr val="8DC182"/>
      </a:lt2>
      <a:accent1>
        <a:srgbClr val="8DC182"/>
      </a:accent1>
      <a:accent2>
        <a:srgbClr val="B3D5AB"/>
      </a:accent2>
      <a:accent3>
        <a:srgbClr val="A9DB66"/>
      </a:accent3>
      <a:accent4>
        <a:srgbClr val="4E8542"/>
      </a:accent4>
      <a:accent5>
        <a:srgbClr val="3A6331"/>
      </a:accent5>
      <a:accent6>
        <a:srgbClr val="50771B"/>
      </a:accent6>
      <a:hlink>
        <a:srgbClr val="6B9F25"/>
      </a:hlink>
      <a:folHlink>
        <a:srgbClr val="B26B02"/>
      </a:folHlink>
    </a:clrScheme>
    <a:fontScheme name="Temp">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D9D9D9">
            <a:alpha val="50196"/>
          </a:srgbClr>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187</Paragraphs>
  <Slides>43</Slides>
  <Notes>37</Notes>
  <TotalTime>0</TotalTime>
  <HiddenSlides>0</HiddenSlides>
  <MMClips>0</MMClips>
  <ScaleCrop>0</ScaleCrop>
  <HeadingPairs>
    <vt:vector baseType="variant" size="6">
      <vt:variant>
        <vt:lpstr>Fonts used</vt:lpstr>
      </vt:variant>
      <vt:variant>
        <vt:i4>10</vt:i4>
      </vt:variant>
      <vt:variant>
        <vt:lpstr>Theme</vt:lpstr>
      </vt:variant>
      <vt:variant>
        <vt:i4>1</vt:i4>
      </vt:variant>
      <vt:variant>
        <vt:lpstr>Slide Titles</vt:lpstr>
      </vt:variant>
      <vt:variant>
        <vt:i4>43</vt:i4>
      </vt:variant>
    </vt:vector>
  </HeadingPairs>
  <TitlesOfParts>
    <vt:vector baseType="lpstr" size="54">
      <vt:lpstr>Arial</vt:lpstr>
      <vt:lpstr>微软雅黑</vt:lpstr>
      <vt:lpstr>宋体</vt:lpstr>
      <vt:lpstr>Calibri</vt:lpstr>
      <vt:lpstr>Aller Light</vt:lpstr>
      <vt:lpstr>Roboto</vt:lpstr>
      <vt:lpstr>Segoe UI Semilight</vt:lpstr>
      <vt:lpstr>黑体</vt:lpstr>
      <vt:lpstr>新宋体</vt:lpstr>
      <vt:lpstr>仿宋</vt:lpstr>
      <vt:lpstr>自定义设计方案</vt:lpstr>
      <vt:lpstr>PowerPoint Presentation</vt:lpstr>
      <vt:lpstr/>
      <vt:lpstr>PowerPoint Presentation</vt:lpstr>
      <vt:lpstr>PowerPoint Presentation</vt:lpstr>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2021-04-19T12:05:06.921</cp:lastPrinted>
  <dcterms:created xsi:type="dcterms:W3CDTF">2021-04-19T12:05:06Z</dcterms:created>
  <dcterms:modified xsi:type="dcterms:W3CDTF">2021-04-19T04:05:10Z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