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327" r:id="rId3"/>
    <p:sldId id="264" r:id="rId4"/>
    <p:sldId id="330" r:id="rId5"/>
    <p:sldId id="341" r:id="rId6"/>
    <p:sldId id="328" r:id="rId7"/>
    <p:sldId id="343" r:id="rId8"/>
    <p:sldId id="344" r:id="rId9"/>
    <p:sldId id="332" r:id="rId10"/>
    <p:sldId id="345" r:id="rId11"/>
    <p:sldId id="346" r:id="rId12"/>
    <p:sldId id="335" r:id="rId13"/>
    <p:sldId id="336" r:id="rId14"/>
    <p:sldId id="337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微软雅黑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微软雅黑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微软雅黑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微软雅黑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微软雅黑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微软雅黑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微软雅黑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微软雅黑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微软雅黑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作者" initials="作" lastIdx="0" clrIdx="1"/>
  <p:cmAuthor id="2" name="幸全" initials="幸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4042"/>
    <a:srgbClr val="F9680D"/>
    <a:srgbClr val="CE292F"/>
    <a:srgbClr val="F1AF4F"/>
    <a:srgbClr val="F1B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tags" Target="tags/tag76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Master" Target="slideMasters/slideMaster1.xml" /><Relationship Id="rId20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image" Target="../media/image1.png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image" Target="../media/image1.png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tags" Target="../tags/tag16.xml" /><Relationship Id="rId11" Type="http://schemas.openxmlformats.org/officeDocument/2006/relationships/image" Target="../media/image2.pn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tags" Target="../tags/tag14.xml" /><Relationship Id="rId9" Type="http://schemas.openxmlformats.org/officeDocument/2006/relationships/tags" Target="../tags/tag15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image" Target="../media/image2.png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image" Target="../media/image3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blipFill dpi="0" rotWithShape="1">
          <a:blip r:embed="rId4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999780" y="2085341"/>
            <a:ext cx="8135363" cy="1402108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8000" spc="600" baseline="0">
                <a:solidFill>
                  <a:schemeClr val="bg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999780" y="3566160"/>
            <a:ext cx="8135363" cy="81414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blipFill dpi="0" rotWithShape="1">
          <a:blip r:embed="rId4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080668" y="2014221"/>
            <a:ext cx="8030664" cy="1473228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</p:nvPr>
        </p:nvSpPr>
        <p:spPr>
          <a:xfrm>
            <a:off x="2080668" y="3613831"/>
            <a:ext cx="8030664" cy="958169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bg>
      <p:bgPr>
        <a:blipFill dpi="0" rotWithShape="1">
          <a:blip r:embed="rId11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等腰三角形 9"/>
          <p:cNvSpPr/>
          <p:nvPr userDrawn="1">
            <p:custDataLst>
              <p:tags r:id="rId1"/>
            </p:custDataLst>
          </p:nvPr>
        </p:nvSpPr>
        <p:spPr>
          <a:xfrm>
            <a:off x="3233738" y="935038"/>
            <a:ext cx="5738813" cy="3868738"/>
          </a:xfrm>
          <a:prstGeom prst="triangle">
            <a:avLst/>
          </a:prstGeom>
          <a:noFill/>
          <a:ln w="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4343399" y="3822575"/>
            <a:ext cx="3535681" cy="610485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2800" u="none" strike="noStrike" kern="1200" cap="none" spc="300" normalizeH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 rot="600000">
            <a:off x="1557016" y="870098"/>
            <a:ext cx="2086610" cy="1502411"/>
            <a:chOff x="120" y="1670"/>
            <a:chExt cx="3286" cy="2366"/>
          </a:xfrm>
          <a:solidFill>
            <a:schemeClr val="bg1">
              <a:alpha val="75000"/>
            </a:schemeClr>
          </a:solidFill>
        </p:grpSpPr>
        <p:sp>
          <p:nvSpPr>
            <p:cNvPr id="12" name="椭圆 11"/>
            <p:cNvSpPr/>
            <p:nvPr/>
          </p:nvSpPr>
          <p:spPr>
            <a:xfrm>
              <a:off x="2388" y="1670"/>
              <a:ext cx="1018" cy="1018"/>
            </a:xfrm>
            <a:prstGeom prst="ellipse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0" y="3664"/>
              <a:ext cx="372" cy="372"/>
            </a:xfrm>
            <a:prstGeom prst="ellipse">
              <a:avLst/>
            </a:prstGeom>
            <a:solidFill>
              <a:schemeClr val="bg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3"/>
            </p:custDataLst>
          </p:nvPr>
        </p:nvGrpSpPr>
        <p:grpSpPr>
          <a:xfrm rot="18600000">
            <a:off x="706999" y="3573780"/>
            <a:ext cx="2491932" cy="1037038"/>
            <a:chOff x="2417" y="1387"/>
            <a:chExt cx="3081" cy="1282"/>
          </a:xfrm>
          <a:solidFill>
            <a:schemeClr val="bg1">
              <a:alpha val="75000"/>
            </a:schemeClr>
          </a:solidFill>
        </p:grpSpPr>
        <p:sp>
          <p:nvSpPr>
            <p:cNvPr id="15" name="椭圆 14"/>
            <p:cNvSpPr/>
            <p:nvPr/>
          </p:nvSpPr>
          <p:spPr>
            <a:xfrm>
              <a:off x="2417" y="1387"/>
              <a:ext cx="1282" cy="12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6" name="椭圆 15"/>
            <p:cNvSpPr/>
            <p:nvPr/>
          </p:nvSpPr>
          <p:spPr>
            <a:xfrm>
              <a:off x="5160" y="2217"/>
              <a:ext cx="338" cy="338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20" name="椭圆 19"/>
          <p:cNvSpPr/>
          <p:nvPr userDrawn="1">
            <p:custDataLst>
              <p:tags r:id="rId4"/>
            </p:custDataLst>
          </p:nvPr>
        </p:nvSpPr>
        <p:spPr>
          <a:xfrm rot="600000">
            <a:off x="11193463" y="3168650"/>
            <a:ext cx="236538" cy="234950"/>
          </a:xfrm>
          <a:prstGeom prst="ellipse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1" name="椭圆 20"/>
          <p:cNvSpPr/>
          <p:nvPr userDrawn="1">
            <p:custDataLst>
              <p:tags r:id="rId5"/>
            </p:custDataLst>
          </p:nvPr>
        </p:nvSpPr>
        <p:spPr>
          <a:xfrm rot="600000">
            <a:off x="10182225" y="4279900"/>
            <a:ext cx="234950" cy="234950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2" name="椭圆 21"/>
          <p:cNvSpPr/>
          <p:nvPr userDrawn="1">
            <p:custDataLst>
              <p:tags r:id="rId6"/>
            </p:custDataLst>
          </p:nvPr>
        </p:nvSpPr>
        <p:spPr>
          <a:xfrm rot="18600000">
            <a:off x="2735263" y="5421313"/>
            <a:ext cx="198438" cy="198438"/>
          </a:xfrm>
          <a:prstGeom prst="ellips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 rot="7620000">
            <a:off x="9486659" y="931827"/>
            <a:ext cx="1808491" cy="1704399"/>
            <a:chOff x="2379" y="1571"/>
            <a:chExt cx="2236" cy="2107"/>
          </a:xfrm>
          <a:solidFill>
            <a:schemeClr val="bg1">
              <a:alpha val="75000"/>
            </a:schemeClr>
          </a:solidFill>
        </p:grpSpPr>
        <p:sp>
          <p:nvSpPr>
            <p:cNvPr id="18" name="椭圆 17"/>
            <p:cNvSpPr/>
            <p:nvPr/>
          </p:nvSpPr>
          <p:spPr>
            <a:xfrm>
              <a:off x="2379" y="1571"/>
              <a:ext cx="1282" cy="12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9" name="椭圆 18"/>
            <p:cNvSpPr/>
            <p:nvPr/>
          </p:nvSpPr>
          <p:spPr>
            <a:xfrm>
              <a:off x="4147" y="3210"/>
              <a:ext cx="468" cy="4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微软雅黑"/>
              </a:defRPr>
            </a:lvl1pPr>
            <a:lvl2pPr>
              <a:defRPr sz="1600" baseline="0">
                <a:latin typeface="Arial" panose="020b0604020202020204" pitchFamily="34" charset="0"/>
                <a:ea typeface="微软雅黑"/>
              </a:defRPr>
            </a:lvl2pPr>
            <a:lvl3pPr>
              <a:defRPr sz="1600" baseline="0">
                <a:latin typeface="Arial" panose="020b0604020202020204" pitchFamily="34" charset="0"/>
                <a:ea typeface="微软雅黑"/>
              </a:defRPr>
            </a:lvl3pPr>
            <a:lvl4pPr>
              <a:defRPr sz="1600" baseline="0">
                <a:latin typeface="Arial" panose="020b0604020202020204" pitchFamily="34" charset="0"/>
                <a:ea typeface="微软雅黑"/>
              </a:defRPr>
            </a:lvl4pPr>
            <a:lvl5pPr>
              <a:defRPr sz="16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dpi="0" rotWithShape="1">
          <a:blip r:embed="rId4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tags" Target="../tags/tag38.xml" /><Relationship Id="rId24" Type="http://schemas.openxmlformats.org/officeDocument/2006/relationships/tags" Target="../tags/tag39.xml" /><Relationship Id="rId25" Type="http://schemas.openxmlformats.org/officeDocument/2006/relationships/tags" Target="../tags/tag40.xml" /><Relationship Id="rId26" Type="http://schemas.openxmlformats.org/officeDocument/2006/relationships/tags" Target="../tags/tag41.xml" /><Relationship Id="rId27" Type="http://schemas.openxmlformats.org/officeDocument/2006/relationships/tags" Target="../tags/tag42.xml" /><Relationship Id="rId28" Type="http://schemas.openxmlformats.org/officeDocument/2006/relationships/tags" Target="../tags/tag43.xml" /><Relationship Id="rId29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4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2860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+mn-ea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2.xml" /><Relationship Id="rId11" Type="http://schemas.openxmlformats.org/officeDocument/2006/relationships/tags" Target="../tags/tag73.xml" /><Relationship Id="rId12" Type="http://schemas.openxmlformats.org/officeDocument/2006/relationships/tags" Target="../tags/tag74.xml" /><Relationship Id="rId13" Type="http://schemas.openxmlformats.org/officeDocument/2006/relationships/tags" Target="../tags/tag75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4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6.xml" /><Relationship Id="rId11" Type="http://schemas.openxmlformats.org/officeDocument/2006/relationships/tags" Target="../tags/tag57.xml" /><Relationship Id="rId12" Type="http://schemas.openxmlformats.org/officeDocument/2006/relationships/tags" Target="../tags/tag58.xml" /><Relationship Id="rId13" Type="http://schemas.openxmlformats.org/officeDocument/2006/relationships/tags" Target="../tags/tag59.xml" /><Relationship Id="rId14" Type="http://schemas.openxmlformats.org/officeDocument/2006/relationships/tags" Target="../tags/tag60.xml" /><Relationship Id="rId15" Type="http://schemas.openxmlformats.org/officeDocument/2006/relationships/tags" Target="../tags/tag61.xml" /><Relationship Id="rId16" Type="http://schemas.openxmlformats.org/officeDocument/2006/relationships/tags" Target="../tags/tag62.xml" /><Relationship Id="rId17" Type="http://schemas.openxmlformats.org/officeDocument/2006/relationships/tags" Target="../tags/tag63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tags" Target="../tags/tag5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标题 18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770505" y="568325"/>
            <a:ext cx="8135938" cy="5492750"/>
          </a:xfrm>
        </p:spPr>
        <p:txBody>
          <a:bodyPr vert="eaVert" lIns="90000" tIns="46800" rIns="90000" bIns="46800" anchor="b"/>
          <a:lstStyle/>
          <a:p>
            <a:pPr marL="0" indent="0" defTabSz="914400">
              <a:spcAft>
                <a:spcPct val="0"/>
              </a:spcAft>
              <a:buClrTx/>
              <a:buSzTx/>
              <a:buFontTx/>
            </a:pPr>
            <a:br>
              <a:rPr lang="zh-CN" altLang="en-US" kern="1200" spc="200" normalizeH="0" baseline="0">
                <a:latin typeface="楷体" panose="02010609060101010101" charset="-122"/>
                <a:ea typeface="楷体" panose="02010609060101010101" charset="-122"/>
                <a:cs typeface="+mj-cs"/>
              </a:rPr>
            </a:br>
            <a:br>
              <a:rPr lang="zh-CN" altLang="en-US" kern="1200" spc="200" normalizeH="0" baseline="0">
                <a:latin typeface="楷体" panose="02010609060101010101" charset="-122"/>
                <a:ea typeface="楷体" panose="02010609060101010101" charset="-122"/>
                <a:cs typeface="+mj-cs"/>
              </a:rPr>
            </a:br>
            <a:r>
              <a:rPr lang="zh-CN" altLang="en-US" kern="1200" spc="200" normalizeH="0" baseline="0">
                <a:latin typeface="楷体" panose="02010609060101010101" charset="-122"/>
                <a:ea typeface="楷体" panose="02010609060101010101" charset="-122"/>
                <a:cs typeface="+mj-cs"/>
              </a:rPr>
              <a:t> 赤壁赋</a:t>
            </a:r>
          </a:p>
        </p:txBody>
      </p:sp>
      <p:sp>
        <p:nvSpPr>
          <p:cNvPr id="18434" name="副标题 21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-1365432" y="2806700"/>
            <a:ext cx="8135937" cy="3386138"/>
          </a:xfrm>
        </p:spPr>
        <p:txBody>
          <a:bodyPr vert="eaVert" lIns="90000" tIns="46800" rIns="90000" bIns="46800" anchor="t"/>
          <a:lstStyle/>
          <a:p>
            <a:pPr defTabSz="91440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/>
            </a:pPr>
            <a:r>
              <a:rPr lang="zh-CN" altLang="en-US" sz="3200" b="1" kern="1200" spc="150" normalizeH="0" baseline="0">
                <a:latin typeface="楷体" panose="02010609060101010101" charset="-122"/>
                <a:ea typeface="楷体" panose="02010609060101010101" charset="-122"/>
                <a:cs typeface="+mn-cs"/>
              </a:rPr>
              <a:t>苏轼</a:t>
            </a:r>
          </a:p>
          <a:p>
            <a:pPr defTabSz="91440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/>
            </a:pPr>
            <a:endParaRPr lang="zh-CN" altLang="en-US" sz="3200" b="1" kern="1200" spc="150" normalizeH="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/>
            </a:pPr>
            <a:endParaRPr lang="zh-CN" altLang="en-US" sz="3200" b="1" kern="1200" spc="150" normalizeH="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/>
            </a:pPr>
            <a:endParaRPr lang="zh-CN" altLang="en-US" sz="3200" b="1" kern="1200" spc="150" normalizeH="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/>
            </a:pPr>
            <a:endParaRPr lang="zh-CN" altLang="en-US" sz="3200" b="1" kern="1200" spc="150" normalizeH="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/>
            </a:pPr>
            <a:endParaRPr lang="zh-CN" altLang="en-US" sz="3200" b="1" kern="1200" spc="150" normalizeH="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/>
            </a:pPr>
            <a:endParaRPr lang="zh-CN" altLang="en-US" sz="3200" b="1" kern="1200" spc="150" normalizeH="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6062663" y="555625"/>
            <a:ext cx="0" cy="4965700"/>
          </a:xfrm>
          <a:prstGeom prst="line">
            <a:avLst/>
          </a:prstGeom>
          <a:ln>
            <a:solidFill>
              <a:srgbClr val="F07F09"/>
            </a:solidFill>
            <a:prstDash val="sysDash"/>
          </a:ln>
        </p:spPr>
        <p:style>
          <a:lnRef idx="1">
            <a:srgbClr val="F07F09"/>
          </a:lnRef>
          <a:fillRef idx="0">
            <a:srgbClr val="F07F09"/>
          </a:fillRef>
          <a:effectRef idx="0">
            <a:srgbClr val="F07F09"/>
          </a:effectRef>
          <a:fontRef idx="minor">
            <a:srgbClr val="7B7B7B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 flipH="1">
            <a:off x="6175375" y="555625"/>
            <a:ext cx="0" cy="4965700"/>
          </a:xfrm>
          <a:prstGeom prst="line">
            <a:avLst/>
          </a:prstGeom>
          <a:ln>
            <a:solidFill>
              <a:srgbClr val="F07F09"/>
            </a:solidFill>
            <a:prstDash val="sysDash"/>
          </a:ln>
        </p:spPr>
        <p:style>
          <a:lnRef idx="1">
            <a:srgbClr val="F07F09"/>
          </a:lnRef>
          <a:fillRef idx="0">
            <a:srgbClr val="F07F09"/>
          </a:fillRef>
          <a:effectRef idx="0">
            <a:srgbClr val="F07F09"/>
          </a:effectRef>
          <a:fontRef idx="minor">
            <a:srgbClr val="7B7B7B"/>
          </a:fontRef>
        </p:style>
      </p:cxnSp>
      <p:sp>
        <p:nvSpPr>
          <p:cNvPr id="27651" name="文本框 13"/>
          <p:cNvSpPr txBox="1"/>
          <p:nvPr>
            <p:custDataLst>
              <p:tags r:id="rId4"/>
            </p:custDataLst>
          </p:nvPr>
        </p:nvSpPr>
        <p:spPr>
          <a:xfrm>
            <a:off x="6767513" y="1281113"/>
            <a:ext cx="2628900" cy="1055687"/>
          </a:xfrm>
          <a:prstGeom prst="rect">
            <a:avLst/>
          </a:prstGeom>
          <a:solidFill>
            <a:srgbClr val="FEFFFF"/>
          </a:solidFill>
          <a:ln w="3175" cap="flat" cmpd="sng">
            <a:solidFill>
              <a:srgbClr val="FBCC9A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/>
          <a:lstStyle/>
          <a:p>
            <a:pPr>
              <a:lnSpc>
                <a:spcPct val="150000"/>
              </a:lnSpc>
              <a:buSzTx/>
            </a:pPr>
            <a:r>
              <a:rPr lang="en-US" altLang="zh-CN" sz="2700" b="1">
                <a:solidFill>
                  <a:srgbClr val="F07F09"/>
                </a:solidFill>
                <a:latin typeface="Calibri"/>
                <a:ea typeface="微软雅黑"/>
              </a:rPr>
              <a:t>学习小组派一位发言人上台展示脚本设计，并阐释场景立意及亮点。</a:t>
            </a:r>
          </a:p>
        </p:txBody>
      </p:sp>
      <p:sp>
        <p:nvSpPr>
          <p:cNvPr id="16" name="同心圆 15"/>
          <p:cNvSpPr/>
          <p:nvPr>
            <p:custDataLst>
              <p:tags r:id="rId5"/>
            </p:custDataLst>
          </p:nvPr>
        </p:nvSpPr>
        <p:spPr>
          <a:xfrm>
            <a:off x="5965825" y="1654175"/>
            <a:ext cx="306388" cy="307975"/>
          </a:xfrm>
          <a:prstGeom prst="donut">
            <a:avLst>
              <a:gd name="adj" fmla="val 19784"/>
            </a:avLst>
          </a:prstGeom>
          <a:solidFill>
            <a:srgbClr val="F07F09">
              <a:alpha val="60000"/>
            </a:srgbClr>
          </a:solidFill>
          <a:ln>
            <a:noFill/>
          </a:ln>
        </p:spPr>
        <p:style>
          <a:lnRef idx="2">
            <a:srgbClr val="F07F09">
              <a:shade val="50000"/>
            </a:srgbClr>
          </a:lnRef>
          <a:fillRef idx="1">
            <a:srgbClr val="F07F09"/>
          </a:fillRef>
          <a:effectRef idx="0">
            <a:srgbClr val="F07F09"/>
          </a:effectRef>
          <a:fontRef idx="minor">
            <a:sysClr val="window" lastClr="FFFEFF"/>
          </a:fontRef>
        </p:style>
        <p:txBody>
          <a:bodyPr rtlCol="0" anchor="ctr">
            <a:normAutofit fontScale="45000" lnSpcReduction="20000"/>
          </a:bodyPr>
          <a:lstStyle/>
          <a:p>
            <a:pPr algn="ctr" fontAlgn="auto"/>
            <a:endParaRPr lang="zh-CN" altLang="en-US" strike="noStrike" noProof="1">
              <a:solidFill>
                <a:srgbClr val="7B7B7B"/>
              </a:solidFill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6"/>
            </p:custDataLst>
          </p:nvPr>
        </p:nvSpPr>
        <p:spPr>
          <a:xfrm>
            <a:off x="6064250" y="1754188"/>
            <a:ext cx="107950" cy="107950"/>
          </a:xfrm>
          <a:prstGeom prst="ellipse">
            <a:avLst/>
          </a:prstGeom>
          <a:solidFill>
            <a:srgbClr val="9F2936"/>
          </a:solidFill>
          <a:ln>
            <a:noFill/>
          </a:ln>
        </p:spPr>
        <p:style>
          <a:lnRef idx="2">
            <a:srgbClr val="F07F09">
              <a:shade val="50000"/>
            </a:srgbClr>
          </a:lnRef>
          <a:fillRef idx="1">
            <a:srgbClr val="F07F09"/>
          </a:fillRef>
          <a:effectRef idx="0">
            <a:srgbClr val="F07F09"/>
          </a:effectRef>
          <a:fontRef idx="minor">
            <a:sysClr val="window" lastClr="FFFEFF"/>
          </a:fontRef>
        </p:style>
        <p:txBody>
          <a:bodyPr rtlCol="0" anchor="ctr">
            <a:normAutofit fontScale="25000" lnSpcReduction="20000"/>
          </a:bodyPr>
          <a:lstStyle/>
          <a:p>
            <a:pPr algn="ctr" fontAlgn="auto"/>
            <a:endParaRPr lang="zh-CN" altLang="en-US" strike="noStrike" noProof="1"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>
            <a:off x="9466263" y="1279525"/>
            <a:ext cx="403225" cy="1055688"/>
          </a:xfrm>
          <a:prstGeom prst="rect">
            <a:avLst/>
          </a:prstGeom>
          <a:ln w="3175">
            <a:solidFill>
              <a:srgbClr val="F07F09"/>
            </a:solidFill>
          </a:ln>
        </p:spPr>
        <p:style>
          <a:lnRef idx="2">
            <a:srgbClr val="F07F09">
              <a:shade val="50000"/>
            </a:srgbClr>
          </a:lnRef>
          <a:fillRef idx="1">
            <a:srgbClr val="F07F09"/>
          </a:fillRef>
          <a:effectRef idx="0">
            <a:srgbClr val="F07F09"/>
          </a:effectRef>
          <a:fontRef idx="minor">
            <a:sysClr val="window" lastClr="FFFEFF"/>
          </a:fontRef>
        </p:style>
        <p:txBody>
          <a:bodyPr rtlCol="0" anchor="ctr">
            <a:normAutofit/>
          </a:bodyPr>
          <a:lstStyle/>
          <a:p>
            <a:pPr algn="ctr" fontAlgn="auto"/>
            <a:r>
              <a:rPr lang="en-US" altLang="zh-CN" sz="3200" strike="noStrike" noProof="1">
                <a:solidFill>
                  <a:sysClr val="window" lastClr="FFFEFF"/>
                </a:solidFill>
                <a:sym typeface="Arial" panose="020b0604020202020204" pitchFamily="34" charset="0"/>
              </a:rPr>
              <a:t>A</a:t>
            </a:r>
            <a:endParaRPr lang="zh-CN" altLang="en-US" sz="3200" strike="noStrike" noProof="1">
              <a:solidFill>
                <a:sysClr val="window" lastClr="FFFEFF"/>
              </a:solidFill>
              <a:sym typeface="Arial" panose="020b0604020202020204" pitchFamily="34" charset="0"/>
            </a:endParaRPr>
          </a:p>
        </p:txBody>
      </p:sp>
      <p:sp>
        <p:nvSpPr>
          <p:cNvPr id="27655" name="文本框 24"/>
          <p:cNvSpPr txBox="1"/>
          <p:nvPr>
            <p:custDataLst>
              <p:tags r:id="rId8"/>
            </p:custDataLst>
          </p:nvPr>
        </p:nvSpPr>
        <p:spPr>
          <a:xfrm flipH="1">
            <a:off x="2592388" y="3076575"/>
            <a:ext cx="2628900" cy="2082800"/>
          </a:xfrm>
          <a:prstGeom prst="rect">
            <a:avLst/>
          </a:prstGeom>
          <a:solidFill>
            <a:srgbClr val="FEFFFF"/>
          </a:solidFill>
          <a:ln w="3175" cap="flat" cmpd="sng">
            <a:solidFill>
              <a:srgbClr val="FBCC9A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/>
          <a:lstStyle/>
          <a:p>
            <a:pPr>
              <a:lnSpc>
                <a:spcPct val="150000"/>
              </a:lnSpc>
              <a:buSzTx/>
            </a:pPr>
            <a:r>
              <a:rPr lang="en-US" altLang="zh-CN" sz="2700" b="1">
                <a:solidFill>
                  <a:srgbClr val="F07F09"/>
                </a:solidFill>
                <a:latin typeface="Calibri"/>
                <a:ea typeface="微软雅黑"/>
              </a:rPr>
              <a:t>其他小组同学对脚本提出评价或质疑，发言人作答。</a:t>
            </a:r>
          </a:p>
        </p:txBody>
      </p:sp>
      <p:sp>
        <p:nvSpPr>
          <p:cNvPr id="28" name="同心圆 27"/>
          <p:cNvSpPr/>
          <p:nvPr>
            <p:custDataLst>
              <p:tags r:id="rId9"/>
            </p:custDataLst>
          </p:nvPr>
        </p:nvSpPr>
        <p:spPr>
          <a:xfrm flipH="1">
            <a:off x="5965825" y="4029075"/>
            <a:ext cx="306388" cy="307975"/>
          </a:xfrm>
          <a:prstGeom prst="donut">
            <a:avLst>
              <a:gd name="adj" fmla="val 19784"/>
            </a:avLst>
          </a:prstGeom>
          <a:solidFill>
            <a:srgbClr val="F07F09">
              <a:alpha val="60000"/>
            </a:srgbClr>
          </a:solidFill>
          <a:ln>
            <a:noFill/>
          </a:ln>
        </p:spPr>
        <p:style>
          <a:lnRef idx="2">
            <a:srgbClr val="F07F09">
              <a:shade val="50000"/>
            </a:srgbClr>
          </a:lnRef>
          <a:fillRef idx="1">
            <a:srgbClr val="F07F09"/>
          </a:fillRef>
          <a:effectRef idx="0">
            <a:srgbClr val="F07F09"/>
          </a:effectRef>
          <a:fontRef idx="minor">
            <a:sysClr val="window" lastClr="FFFEFF"/>
          </a:fontRef>
        </p:style>
        <p:txBody>
          <a:bodyPr rtlCol="0" anchor="ctr">
            <a:normAutofit fontScale="45000" lnSpcReduction="20000"/>
          </a:bodyPr>
          <a:lstStyle/>
          <a:p>
            <a:pPr algn="ctr" fontAlgn="auto"/>
            <a:endParaRPr lang="zh-CN" altLang="en-US" strike="noStrike" noProof="1">
              <a:solidFill>
                <a:srgbClr val="7B7B7B"/>
              </a:solidFill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>
            <p:custDataLst>
              <p:tags r:id="rId10"/>
            </p:custDataLst>
          </p:nvPr>
        </p:nvSpPr>
        <p:spPr>
          <a:xfrm flipH="1">
            <a:off x="6064250" y="4127500"/>
            <a:ext cx="107950" cy="109538"/>
          </a:xfrm>
          <a:prstGeom prst="ellipse">
            <a:avLst/>
          </a:prstGeom>
          <a:solidFill>
            <a:srgbClr val="9F2936"/>
          </a:solidFill>
          <a:ln>
            <a:noFill/>
          </a:ln>
        </p:spPr>
        <p:style>
          <a:lnRef idx="2">
            <a:srgbClr val="F07F09">
              <a:shade val="50000"/>
            </a:srgbClr>
          </a:lnRef>
          <a:fillRef idx="1">
            <a:srgbClr val="F07F09"/>
          </a:fillRef>
          <a:effectRef idx="0">
            <a:srgbClr val="F07F09"/>
          </a:effectRef>
          <a:fontRef idx="minor">
            <a:sysClr val="window" lastClr="FFFEFF"/>
          </a:fontRef>
        </p:style>
        <p:txBody>
          <a:bodyPr rtlCol="0" anchor="ctr">
            <a:normAutofit fontScale="25000" lnSpcReduction="20000"/>
          </a:bodyPr>
          <a:lstStyle/>
          <a:p>
            <a:pPr algn="ctr" fontAlgn="auto"/>
            <a:endParaRPr lang="zh-CN" altLang="en-US" strike="noStrike" noProof="1"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>
            <p:custDataLst>
              <p:tags r:id="rId11"/>
            </p:custDataLst>
          </p:nvPr>
        </p:nvSpPr>
        <p:spPr>
          <a:xfrm flipH="1">
            <a:off x="2128838" y="3654425"/>
            <a:ext cx="403225" cy="1055688"/>
          </a:xfrm>
          <a:prstGeom prst="rect">
            <a:avLst/>
          </a:prstGeom>
          <a:ln w="3175">
            <a:solidFill>
              <a:srgbClr val="F07F09"/>
            </a:solidFill>
          </a:ln>
        </p:spPr>
        <p:style>
          <a:lnRef idx="2">
            <a:srgbClr val="F07F09">
              <a:shade val="50000"/>
            </a:srgbClr>
          </a:lnRef>
          <a:fillRef idx="1">
            <a:srgbClr val="F07F09"/>
          </a:fillRef>
          <a:effectRef idx="0">
            <a:srgbClr val="F07F09"/>
          </a:effectRef>
          <a:fontRef idx="minor">
            <a:sysClr val="window" lastClr="FFFEFF"/>
          </a:fontRef>
        </p:style>
        <p:txBody>
          <a:bodyPr rtlCol="0" anchor="ctr">
            <a:normAutofit/>
          </a:bodyPr>
          <a:lstStyle/>
          <a:p>
            <a:pPr algn="ctr" fontAlgn="auto">
              <a:buClrTx/>
              <a:buSzTx/>
              <a:buFontTx/>
            </a:pPr>
            <a:r>
              <a:rPr lang="en-US" altLang="zh-CN" sz="3200" strike="noStrike" noProof="1">
                <a:solidFill>
                  <a:sysClr val="window" lastClr="FFFEFF"/>
                </a:solidFill>
                <a:sym typeface="Arial" panose="020b0604020202020204" pitchFamily="34" charset="0"/>
              </a:rPr>
              <a:t>B</a:t>
            </a:r>
          </a:p>
        </p:txBody>
      </p:sp>
      <p:sp>
        <p:nvSpPr>
          <p:cNvPr id="27659" name="矩形 17"/>
          <p:cNvSpPr/>
          <p:nvPr>
            <p:custDataLst>
              <p:tags r:id="rId12"/>
            </p:custDataLst>
          </p:nvPr>
        </p:nvSpPr>
        <p:spPr>
          <a:xfrm>
            <a:off x="2430463" y="5845175"/>
            <a:ext cx="7331075" cy="484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algn="ctr"/>
            <a:r>
              <a:rPr lang="zh-CN" altLang="en-US" sz="3600" b="1">
                <a:solidFill>
                  <a:srgbClr val="F07F09"/>
                </a:solidFill>
                <a:latin typeface="Calibri"/>
                <a:ea typeface="微软雅黑"/>
                <a:sym typeface="Arial" panose="020b0604020202020204" pitchFamily="34" charset="0"/>
              </a:rPr>
              <a:t>成果展示</a:t>
            </a: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4000"/>
            <a:ext cx="10304463" cy="3811588"/>
          </a:xfrm>
        </p:spPr>
        <p:txBody>
          <a:bodyPr>
            <a:normAutofit fontScale="90000"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活动二：探究黄州东坡精神内涵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36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古往今来，学者们对《赤壁赋》的解读莫衷一是，有遗世、怀古、讽今、畅游、述志等多种观点，请你结合前人评价及苏轼同时期作品，在全面了解苏轼当时的状况后，谈谈你对黄州东坡精神内涵的理解。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4000"/>
            <a:ext cx="10304463" cy="3811588"/>
          </a:xfrm>
        </p:spPr>
        <p:txBody>
          <a:bodyPr vert="horz" lIns="91440" tIns="45720" rIns="91440" bIns="45720" anchor="t"/>
          <a:lstStyle/>
          <a:p>
            <a:pPr defTabSz="914400" fontAlgn="base">
              <a:lnSpc>
                <a:spcPct val="140000"/>
              </a:lnSpc>
              <a:buClrTx/>
              <a:buSzTx/>
            </a:pPr>
            <a:r>
              <a:rPr lang="zh-CN" altLang="en-US" sz="3600" b="1" kern="1200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活动三：撰写黄州东坡文化节宣传语</a:t>
            </a:r>
          </a:p>
          <a:p>
            <a:pPr defTabSz="914400" fontAlgn="base">
              <a:lnSpc>
                <a:spcPct val="140000"/>
              </a:lnSpc>
              <a:buClrTx/>
              <a:buSzTx/>
            </a:pPr>
            <a:r>
              <a:rPr lang="en-US" altLang="zh-CN" sz="3600" b="1" kern="1200">
                <a:latin typeface="楷体" panose="02010609060101010101" charset="-122"/>
                <a:ea typeface="楷体" panose="02010609060101010101" charset="-122"/>
                <a:cs typeface="+mn-cs"/>
              </a:rPr>
              <a:t>    请同学们基于对黄州东坡精神内涵的理解后，为本次黄州东坡文化节撰写宣传语。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4000"/>
            <a:ext cx="10304463" cy="3811588"/>
          </a:xfrm>
        </p:spPr>
        <p:txBody>
          <a:bodyPr vert="horz" lIns="91440" tIns="45720" rIns="91440" bIns="45720" anchor="t"/>
          <a:lstStyle/>
          <a:p>
            <a:pPr defTabSz="914400" fontAlgn="base">
              <a:lnSpc>
                <a:spcPct val="140000"/>
              </a:lnSpc>
              <a:buClrTx/>
              <a:buSzTx/>
            </a:pPr>
            <a:r>
              <a:rPr lang="zh-CN" altLang="en-US" sz="4000" b="1" kern="1200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布置作业</a:t>
            </a:r>
          </a:p>
          <a:p>
            <a:pPr defTabSz="914400" fontAlgn="base">
              <a:lnSpc>
                <a:spcPct val="140000"/>
              </a:lnSpc>
              <a:buClrTx/>
              <a:buSzTx/>
            </a:pPr>
            <a:r>
              <a:rPr lang="en-US" altLang="zh-CN" sz="3600" b="1" kern="1200">
                <a:latin typeface="楷体" panose="02010609060101010101" charset="-122"/>
                <a:ea typeface="楷体" panose="02010609060101010101" charset="-122"/>
                <a:cs typeface="+mn-cs"/>
              </a:rPr>
              <a:t>    请同学们</a:t>
            </a:r>
            <a:r>
              <a:rPr lang="zh-CN" altLang="en-US" sz="3600" b="1" kern="1200">
                <a:latin typeface="楷体" panose="02010609060101010101" charset="-122"/>
                <a:ea typeface="楷体" panose="02010609060101010101" charset="-122"/>
                <a:cs typeface="+mn-cs"/>
              </a:rPr>
              <a:t>继续</a:t>
            </a:r>
            <a:r>
              <a:rPr lang="en-US" altLang="zh-CN" sz="3600" b="1" kern="1200">
                <a:latin typeface="楷体" panose="02010609060101010101" charset="-122"/>
                <a:ea typeface="楷体" panose="02010609060101010101" charset="-122"/>
                <a:cs typeface="+mn-cs"/>
              </a:rPr>
              <a:t>完善脚本设计，并尝试将其拍摄成视频短片。</a:t>
            </a:r>
          </a:p>
        </p:txBody>
      </p:sp>
      <p:pic>
        <p:nvPicPr>
          <p:cNvPr id="3072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38000" y="11277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838200" y="1524000"/>
            <a:ext cx="10304463" cy="3811588"/>
          </a:xfrm>
        </p:spPr>
        <p:txBody>
          <a:bodyPr>
            <a:normAutofit fontScale="90000"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400" b="1" i="0" u="none" strike="noStrike" kern="1200" cap="none" spc="0" normalizeH="0" baseline="0" noProof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情境任务：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36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2020年，第十一届东坡文化节将在黄州（今湖北黄冈市）举行，节目组决定将《赤壁赋》制作成视频宣传短片，用以传播黄州东坡文化，分享文赋之美。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36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我校文化底蕴深厚，将负责此次视频脚本制作，共襄文化盛举。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4000"/>
            <a:ext cx="10304463" cy="3811588"/>
          </a:xfrm>
        </p:spPr>
        <p:txBody>
          <a:bodyPr>
            <a:normAutofit fontScale="90000"/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rgbClr val="CE292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活动一：制作视频脚本</a:t>
            </a:r>
          </a:p>
          <a:p>
            <a:pPr marL="0" marR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3600" b="1" i="0" u="none" strike="noStrike" kern="1200" cap="none" spc="0" normalizeH="0" baseline="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赤壁赋》中有月夜赤壁、月下吹箫、主客悲叹、苏子释惑、主客欢聚等经典场景，请同学们分学习小组合作，选取其中的一个场景，细分成具体的镜头，配以合适的镜头、画面、音乐、旁白，制作《赤壁赋》的分镜头脚本，并阐释脚本立意及亮点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2286000"/>
            <a:ext cx="12192000" cy="4572000"/>
          </a:xfrm>
          <a:prstGeom prst="rect">
            <a:avLst/>
          </a:prstGeom>
          <a:pattFill prst="ltDnDiag">
            <a:fgClr>
              <a:srgbClr val="FFFFFF">
                <a:lumMod val="95000"/>
              </a:srgbClr>
            </a:fgClr>
            <a:bgClr>
              <a:srgbClr val="FFFFFF"/>
            </a:bgClr>
          </a:patt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/>
          <a:lstStyle/>
          <a:p>
            <a:pPr algn="ctr" fontAlgn="auto"/>
            <a:endParaRPr lang="zh-CN" altLang="en-US" sz="1200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57200" y="609600"/>
            <a:ext cx="11285538" cy="5638800"/>
          </a:xfrm>
          <a:prstGeom prst="rect">
            <a:avLst/>
          </a:prstGeom>
          <a:solidFill>
            <a:sysClr val="window" lastClr="FFFEFF"/>
          </a:solidFill>
          <a:ln>
            <a:noFill/>
          </a:ln>
          <a:effectLst>
            <a:outerShdw blurRad="127000" dist="38100" dir="5400000" algn="t" rotWithShape="0">
              <a:sysClr val="windowText" lastClr="000000">
                <a:lumMod val="95000"/>
                <a:lumOff val="5000"/>
                <a:alpha val="20000"/>
              </a:sysClr>
            </a:outerShdw>
          </a:effectLst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/>
          <a:lstStyle/>
          <a:p>
            <a:pPr algn="ctr" fontAlgn="auto"/>
            <a:endParaRPr kumimoji="1" lang="zh-CN" altLang="en-US" sz="1200" b="1" strike="noStrike" noProof="1">
              <a:solidFill>
                <a:sysClr val="window" lastClr="FFFE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4"/>
            </p:custDataLst>
          </p:nvPr>
        </p:nvCxnSpPr>
        <p:spPr>
          <a:xfrm>
            <a:off x="617538" y="4899025"/>
            <a:ext cx="10963275" cy="0"/>
          </a:xfrm>
          <a:prstGeom prst="line">
            <a:avLst/>
          </a:prstGeom>
          <a:ln w="25400" cap="rnd">
            <a:solidFill>
              <a:srgbClr val="8EAADC"/>
            </a:solidFill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>
            <p:custDataLst>
              <p:tags r:id="rId5"/>
            </p:custDataLst>
          </p:nvPr>
        </p:nvSpPr>
        <p:spPr>
          <a:xfrm>
            <a:off x="617538" y="1724025"/>
            <a:ext cx="3444875" cy="2589213"/>
          </a:xfrm>
          <a:prstGeom prst="rect">
            <a:avLst/>
          </a:prstGeom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>
            <a:noAutofit/>
          </a:bodyPr>
          <a:lstStyle/>
          <a:p>
            <a:pPr fontAlgn="auto">
              <a:lnSpc>
                <a:spcPct val="120000"/>
              </a:lnSpc>
            </a:pPr>
            <a:endParaRPr lang="zh-CN" altLang="en-US" sz="1200" strike="noStrike" spc="150" noProof="1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1" name="等腰三角形 30"/>
          <p:cNvSpPr/>
          <p:nvPr>
            <p:custDataLst>
              <p:tags r:id="rId6"/>
            </p:custDataLst>
          </p:nvPr>
        </p:nvSpPr>
        <p:spPr>
          <a:xfrm rot="10800000">
            <a:off x="620713" y="4313238"/>
            <a:ext cx="1725613" cy="241300"/>
          </a:xfrm>
          <a:prstGeom prst="triangle">
            <a:avLst>
              <a:gd name="adj" fmla="val 0"/>
            </a:avLst>
          </a:prstGeom>
          <a:solidFill>
            <a:srgbClr val="8590CA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endParaRPr lang="zh-CN" altLang="en-US" sz="1200" strike="noStrike" noProof="1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7"/>
            </p:custDataLst>
          </p:nvPr>
        </p:nvSpPr>
        <p:spPr>
          <a:xfrm>
            <a:off x="628650" y="2339975"/>
            <a:ext cx="3349625" cy="160496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sz="3100" strike="noStrike" spc="150" noProof="1">
                <a:solidFill>
                  <a:sysClr val="window" lastClr="FFFE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镜头角度：正、侧、斜侧、背面、俯、平、仰。</a:t>
            </a:r>
            <a:endParaRPr lang="en-US" sz="3100" strike="noStrike" spc="150" noProof="1">
              <a:solidFill>
                <a:sysClr val="window" lastClr="FFFE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椭圆 29"/>
          <p:cNvSpPr/>
          <p:nvPr>
            <p:custDataLst>
              <p:tags r:id="rId8"/>
            </p:custDataLst>
          </p:nvPr>
        </p:nvSpPr>
        <p:spPr>
          <a:xfrm>
            <a:off x="2163763" y="4716463"/>
            <a:ext cx="366713" cy="366713"/>
          </a:xfrm>
          <a:prstGeom prst="ellipse">
            <a:avLst/>
          </a:prstGeom>
          <a:solidFill>
            <a:srgbClr val="8590CA"/>
          </a:solidFill>
          <a:ln w="285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>
            <a:noAutofit/>
          </a:bodyPr>
          <a:lstStyle/>
          <a:p>
            <a:pPr algn="ctr" fontAlgn="auto">
              <a:lnSpc>
                <a:spcPct val="140000"/>
              </a:lnSpc>
            </a:pPr>
            <a:endParaRPr lang="zh-CN" altLang="en-US" sz="1100" strike="noStrike" noProof="1">
              <a:solidFill>
                <a:srgbClr val="FEFFFF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>
            <p:custDataLst>
              <p:tags r:id="rId9"/>
            </p:custDataLst>
          </p:nvPr>
        </p:nvSpPr>
        <p:spPr>
          <a:xfrm>
            <a:off x="4376738" y="1724025"/>
            <a:ext cx="3444875" cy="2589213"/>
          </a:xfrm>
          <a:prstGeom prst="rect">
            <a:avLst/>
          </a:pr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>
            <a:noAutofit/>
          </a:bodyPr>
          <a:lstStyle/>
          <a:p>
            <a:pPr fontAlgn="auto">
              <a:lnSpc>
                <a:spcPct val="120000"/>
              </a:lnSpc>
            </a:pPr>
            <a:endParaRPr lang="zh-CN" altLang="en-US" sz="3000" strike="noStrike" spc="150" noProof="1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1" name="等腰三角形 60"/>
          <p:cNvSpPr/>
          <p:nvPr>
            <p:custDataLst>
              <p:tags r:id="rId10"/>
            </p:custDataLst>
          </p:nvPr>
        </p:nvSpPr>
        <p:spPr>
          <a:xfrm rot="10800000">
            <a:off x="4379913" y="4313238"/>
            <a:ext cx="1725613" cy="241300"/>
          </a:xfrm>
          <a:prstGeom prst="triangle">
            <a:avLst>
              <a:gd name="adj" fmla="val 0"/>
            </a:avLst>
          </a:prstGeom>
          <a:solidFill>
            <a:srgbClr val="8EAADC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endParaRPr lang="zh-CN" altLang="en-US" sz="3000" strike="noStrike" noProof="1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>
            <p:custDataLst>
              <p:tags r:id="rId11"/>
            </p:custDataLst>
          </p:nvPr>
        </p:nvSpPr>
        <p:spPr>
          <a:xfrm>
            <a:off x="4387850" y="2339975"/>
            <a:ext cx="3349625" cy="135572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sz="3000" strike="noStrike" spc="150" noProof="1">
                <a:solidFill>
                  <a:sysClr val="window" lastClr="FFFE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镜头运动：推、拉、摇、移、跟、晃、旋转等拍摄法。</a:t>
            </a:r>
            <a:endParaRPr lang="en-US" sz="3000" strike="noStrike" spc="150" noProof="1">
              <a:solidFill>
                <a:sysClr val="window" lastClr="FFFE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5" name="矩形 64"/>
          <p:cNvSpPr/>
          <p:nvPr>
            <p:custDataLst>
              <p:tags r:id="rId12"/>
            </p:custDataLst>
          </p:nvPr>
        </p:nvSpPr>
        <p:spPr>
          <a:xfrm>
            <a:off x="8135938" y="1724025"/>
            <a:ext cx="3444875" cy="2589213"/>
          </a:xfrm>
          <a:prstGeom prst="rect">
            <a:avLst/>
          </a:pr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>
            <a:noAutofit/>
          </a:bodyPr>
          <a:lstStyle/>
          <a:p>
            <a:pPr fontAlgn="auto">
              <a:lnSpc>
                <a:spcPct val="120000"/>
              </a:lnSpc>
            </a:pPr>
            <a:endParaRPr lang="zh-CN" altLang="en-US" sz="3000" strike="noStrike" spc="150" noProof="1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6" name="等腰三角形 65"/>
          <p:cNvSpPr/>
          <p:nvPr>
            <p:custDataLst>
              <p:tags r:id="rId13"/>
            </p:custDataLst>
          </p:nvPr>
        </p:nvSpPr>
        <p:spPr>
          <a:xfrm rot="10800000">
            <a:off x="8139113" y="4313238"/>
            <a:ext cx="1725613" cy="241300"/>
          </a:xfrm>
          <a:prstGeom prst="triangle">
            <a:avLst>
              <a:gd name="adj" fmla="val 0"/>
            </a:avLst>
          </a:prstGeom>
          <a:solidFill>
            <a:srgbClr val="79B6D3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endParaRPr lang="zh-CN" altLang="en-US" sz="3000" strike="noStrike" noProof="1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>
            <p:custDataLst>
              <p:tags r:id="rId14"/>
            </p:custDataLst>
          </p:nvPr>
        </p:nvSpPr>
        <p:spPr>
          <a:xfrm>
            <a:off x="8147050" y="2339975"/>
            <a:ext cx="3349625" cy="135572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sz="3000" strike="noStrike" spc="150" noProof="1">
                <a:solidFill>
                  <a:sysClr val="window" lastClr="FFFE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镜头：大远景、远景、全景、中景、近景、特写、大特写等。</a:t>
            </a:r>
            <a:endParaRPr lang="en-US" sz="3000" strike="noStrike" spc="150" noProof="1">
              <a:solidFill>
                <a:sysClr val="window" lastClr="FFFE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" name="椭圆 67"/>
          <p:cNvSpPr/>
          <p:nvPr>
            <p:custDataLst>
              <p:tags r:id="rId15"/>
            </p:custDataLst>
          </p:nvPr>
        </p:nvSpPr>
        <p:spPr>
          <a:xfrm>
            <a:off x="5915025" y="4716463"/>
            <a:ext cx="368300" cy="366713"/>
          </a:xfrm>
          <a:prstGeom prst="ellipse">
            <a:avLst/>
          </a:prstGeom>
          <a:solidFill>
            <a:srgbClr val="8EAADC"/>
          </a:solidFill>
          <a:ln w="285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>
            <a:noAutofit/>
          </a:bodyPr>
          <a:lstStyle/>
          <a:p>
            <a:pPr algn="ctr" fontAlgn="auto">
              <a:lnSpc>
                <a:spcPct val="140000"/>
              </a:lnSpc>
            </a:pPr>
            <a:endParaRPr lang="zh-CN" altLang="en-US" sz="3000" strike="noStrike" noProof="1">
              <a:solidFill>
                <a:srgbClr val="FEFFFF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71" name="椭圆 70"/>
          <p:cNvSpPr/>
          <p:nvPr>
            <p:custDataLst>
              <p:tags r:id="rId16"/>
            </p:custDataLst>
          </p:nvPr>
        </p:nvSpPr>
        <p:spPr>
          <a:xfrm>
            <a:off x="9682163" y="4716463"/>
            <a:ext cx="366713" cy="366713"/>
          </a:xfrm>
          <a:prstGeom prst="ellipse">
            <a:avLst/>
          </a:prstGeom>
          <a:solidFill>
            <a:srgbClr val="79B6D3"/>
          </a:solidFill>
          <a:ln w="28575"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EFF"/>
          </a:fontRef>
        </p:style>
        <p:txBody>
          <a:bodyPr rtlCol="0" anchor="ctr">
            <a:noAutofit/>
          </a:bodyPr>
          <a:lstStyle/>
          <a:p>
            <a:pPr algn="ctr" fontAlgn="auto">
              <a:lnSpc>
                <a:spcPct val="140000"/>
              </a:lnSpc>
            </a:pPr>
            <a:endParaRPr lang="zh-CN" altLang="en-US" sz="3000" strike="noStrike" noProof="1">
              <a:solidFill>
                <a:srgbClr val="FEFFFF"/>
              </a:solidFill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</p:spTree>
    <p:custDataLst>
      <p:tags r:id="rId1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4000"/>
            <a:ext cx="10304463" cy="3811588"/>
          </a:xfrm>
        </p:spPr>
        <p:txBody>
          <a:bodyPr vert="horz" lIns="91440" tIns="45720" rIns="91440" bIns="45720" anchor="t"/>
          <a:lstStyle/>
          <a:p>
            <a:pPr defTabSz="914400">
              <a:buClrTx/>
              <a:buSzTx/>
            </a:pPr>
            <a:endParaRPr lang="zh-CN" altLang="en-US" kern="1200">
              <a:latin typeface="+mn-lt"/>
              <a:ea typeface="+mn-ea"/>
              <a:cs typeface="+mn-cs"/>
            </a:endParaRPr>
          </a:p>
        </p:txBody>
      </p:sp>
      <p:sp>
        <p:nvSpPr>
          <p:cNvPr id="22530" name="文本框 99"/>
          <p:cNvSpPr txBox="1"/>
          <p:nvPr/>
        </p:nvSpPr>
        <p:spPr>
          <a:xfrm>
            <a:off x="1179513" y="693738"/>
            <a:ext cx="7686675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en-US" altLang="zh-CN" sz="1200">
              <a:latin typeface="Calibri"/>
              <a:ea typeface="宋体" panose="02010600030101010101" pitchFamily="2" charset="-122"/>
            </a:endParaRPr>
          </a:p>
          <a:p>
            <a:r>
              <a:rPr lang="en-US" altLang="zh-CN" sz="1200">
                <a:latin typeface="Calibri"/>
                <a:ea typeface="宋体" panose="02010600030101010101" pitchFamily="2" charset="-122"/>
              </a:rPr>
              <a:t> </a:t>
            </a:r>
            <a:endParaRPr lang="zh-CN" altLang="zh-CN" sz="1200" b="1">
              <a:latin typeface="Calibri"/>
              <a:ea typeface="宋体" panose="02010600030101010101" pitchFamily="2" charset="-122"/>
            </a:endParaRPr>
          </a:p>
          <a:p>
            <a:endParaRPr lang="zh-CN" altLang="en-US">
              <a:latin typeface="Calibri"/>
              <a:ea typeface="微软雅黑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03300" y="1355725"/>
          <a:ext cx="10353675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945"/>
                <a:gridCol w="1218565"/>
                <a:gridCol w="870585"/>
                <a:gridCol w="2089785"/>
                <a:gridCol w="1024890"/>
                <a:gridCol w="4573905"/>
              </a:tblGrid>
              <a:tr h="8515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镜号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镜头角度及运动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镜头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画面内容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声音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旁白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53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俯，摇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大全景 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夜色朦胧，江水浩渺，赤壁临江独立。 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虫鸣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江天浩渺，夜色朦胧，赤壁临江独立，在漫长的时光中站成了永恒。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922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俯，推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远景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一叶扁舟，乘夜色而来。夜宿的水鸟被惊醒，扑棱一下飞走。 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桨声水鸟展翅声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谪居黄州三年的苏轼与几位好友泛一叶扁舟，同游赤壁。 </a:t>
                      </a:r>
                      <a:endParaRPr lang="en-US" altLang="en-US" sz="28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61" name="文本框 4"/>
          <p:cNvSpPr txBox="1"/>
          <p:nvPr/>
        </p:nvSpPr>
        <p:spPr>
          <a:xfrm>
            <a:off x="998538" y="561975"/>
            <a:ext cx="10358437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zh-CN" sz="3600" b="1">
                <a:solidFill>
                  <a:srgbClr val="BC4042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《赤壁赋》月夜赤壁场景分镜头脚本</a:t>
            </a:r>
            <a:endParaRPr lang="zh-CN" altLang="en-US" sz="3600" b="1">
              <a:solidFill>
                <a:srgbClr val="BC404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solidFill>
                <a:srgbClr val="BC404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4000"/>
            <a:ext cx="10304463" cy="3811588"/>
          </a:xfrm>
        </p:spPr>
        <p:txBody>
          <a:bodyPr vert="horz" lIns="91440" tIns="45720" rIns="91440" bIns="45720" anchor="t"/>
          <a:lstStyle/>
          <a:p>
            <a:pPr defTabSz="914400">
              <a:buClrTx/>
              <a:buSzTx/>
            </a:pPr>
            <a:endParaRPr lang="zh-CN" altLang="en-US" kern="120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65175" y="849313"/>
          <a:ext cx="10790555" cy="54864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7695"/>
                <a:gridCol w="1286510"/>
                <a:gridCol w="918210"/>
                <a:gridCol w="2026920"/>
                <a:gridCol w="1260475"/>
                <a:gridCol w="4690745"/>
              </a:tblGrid>
              <a:tr h="17195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平，晃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近景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舟中二三人，赏景饮酒。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杯盏声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清夜无尘、好风如水。友人们在舟中摇晃着互相劝酒道“酒斟时、须满十分。浮名浮利，虚苦劳神”。，清风明月不须一钱买，玉山自倒非人推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25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平，移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近景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清风拂过水面，友人诵诗。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虫鸣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又有同伴诵唱“月出皎兮，佼人僚兮。舒窈纠兮，劳心悄兮。”明月、美人，都让人心驰神往。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54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仰，拉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远景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月出东山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虫鸣山鸟鸣叫声鱼跃声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月亮悄然从东山徐徐升起，银辉遍洒人间。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25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平，摇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中景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水雾迷蒙，月色如霜。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清风声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白茫茫的水雾笼罩着江面，江天一色，波光潋滟。小舟不系，似欲江海寄余生。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4000"/>
            <a:ext cx="10304463" cy="3811588"/>
          </a:xfrm>
        </p:spPr>
        <p:txBody>
          <a:bodyPr vert="horz" lIns="91440" tIns="45720" rIns="91440" bIns="45720" anchor="t"/>
          <a:lstStyle/>
          <a:p>
            <a:pPr defTabSz="914400">
              <a:buClrTx/>
              <a:buSzTx/>
            </a:pPr>
            <a:endParaRPr lang="zh-CN" altLang="en-US" kern="1200"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38200" y="1524000"/>
          <a:ext cx="10303510" cy="32823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1025"/>
                <a:gridCol w="1227455"/>
                <a:gridCol w="876935"/>
                <a:gridCol w="1935480"/>
                <a:gridCol w="1203325"/>
                <a:gridCol w="4479290"/>
              </a:tblGrid>
              <a:tr h="232981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平，摇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全景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一苇渡江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清风声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凡世间的喧嚣退场，诗人忘却了乌台诗案的惨痛，鄙弃着人间蝇头微利、蜗角虚名，对这一江水，一壶酒，一溪云，就如神仙在空中御风而行般逍遥自在、内心澄明。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平，拉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特写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诗人神游，衣袂飘飘。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清风声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4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似乎此刻便欲乘风归去，羽化登仙。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4000"/>
            <a:ext cx="10304463" cy="3811588"/>
          </a:xfrm>
        </p:spPr>
        <p:txBody>
          <a:bodyPr vert="horz" lIns="91440" tIns="45720" rIns="91440" bIns="45720" anchor="t"/>
          <a:lstStyle/>
          <a:p>
            <a:pPr defTabSz="914400">
              <a:buClrTx/>
              <a:buSzTx/>
            </a:pPr>
            <a:endParaRPr lang="en-US" altLang="zh-CN" sz="3600" b="1" kern="1200"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>
              <a:buClrTx/>
              <a:buSzTx/>
            </a:pPr>
            <a:r>
              <a:rPr lang="zh-CN" altLang="zh-CN" sz="3600" b="1" kern="1200">
                <a:solidFill>
                  <a:srgbClr val="BC4042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脚本立意：</a:t>
            </a:r>
            <a:r>
              <a:rPr lang="en-US" altLang="zh-CN" sz="3600" b="1" kern="1200">
                <a:latin typeface="楷体" panose="02010609060101010101" charset="-122"/>
                <a:ea typeface="楷体" panose="02010609060101010101" charset="-122"/>
                <a:cs typeface="+mn-cs"/>
              </a:rPr>
              <a:t>展现月下赤壁的朦胧浩渺之美，以及苏轼泛舟其间飘飘欲仙的心境。</a:t>
            </a:r>
          </a:p>
          <a:p>
            <a:pPr defTabSz="914400">
              <a:buClrTx/>
              <a:buSzTx/>
            </a:pPr>
            <a:endParaRPr lang="zh-CN" altLang="zh-CN" sz="3600" b="1" kern="1200">
              <a:solidFill>
                <a:srgbClr val="BC4042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defTabSz="914400">
              <a:buClrTx/>
              <a:buSzTx/>
            </a:pPr>
            <a:r>
              <a:rPr lang="zh-CN" altLang="zh-CN" sz="3600" b="1" kern="1200">
                <a:solidFill>
                  <a:srgbClr val="BC4042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脚本亮点：</a:t>
            </a:r>
            <a:r>
              <a:rPr lang="en-US" altLang="zh-CN" sz="3600" b="1" kern="1200">
                <a:latin typeface="楷体" panose="02010609060101010101" charset="-122"/>
                <a:ea typeface="楷体" panose="02010609060101010101" charset="-122"/>
                <a:cs typeface="+mn-cs"/>
              </a:rPr>
              <a:t>江天浩渺之景触发了苏轼旷达之情，水月相生、情景交融。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4000"/>
            <a:ext cx="10304463" cy="3811588"/>
          </a:xfrm>
        </p:spPr>
        <p:txBody>
          <a:bodyPr vert="horz" lIns="91440" tIns="45720" rIns="91440" bIns="45720" anchor="t"/>
          <a:lstStyle/>
          <a:p>
            <a:pPr defTabSz="914400">
              <a:buClrTx/>
              <a:buSzTx/>
            </a:pPr>
            <a:endParaRPr lang="zh-CN" altLang="en-US" kern="1200">
              <a:latin typeface="+mn-lt"/>
              <a:ea typeface="+mn-ea"/>
              <a:cs typeface="+mn-cs"/>
            </a:endParaRPr>
          </a:p>
        </p:txBody>
      </p:sp>
      <p:sp>
        <p:nvSpPr>
          <p:cNvPr id="26626" name="文本框 99"/>
          <p:cNvSpPr txBox="1"/>
          <p:nvPr/>
        </p:nvSpPr>
        <p:spPr>
          <a:xfrm>
            <a:off x="1100138" y="1455738"/>
            <a:ext cx="9378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1200">
                <a:latin typeface="Calibri"/>
                <a:ea typeface="宋体" panose="02010600030101010101" pitchFamily="2" charset="-122"/>
              </a:rPr>
              <a:t>（</a:t>
            </a:r>
            <a:r>
              <a:rPr lang="en-US" altLang="zh-CN" sz="1200">
                <a:latin typeface="Calibri"/>
                <a:ea typeface="宋体" panose="02010600030101010101" pitchFamily="2" charset="-122"/>
              </a:rPr>
              <a:t>2</a:t>
            </a:r>
            <a:r>
              <a:rPr lang="zh-CN" altLang="zh-CN" sz="1200">
                <a:latin typeface="Calibri"/>
                <a:ea typeface="宋体" panose="02010600030101010101" pitchFamily="2" charset="-122"/>
              </a:rPr>
              <a:t>）小组合作，制作分镜头脚本</a:t>
            </a:r>
          </a:p>
          <a:p>
            <a:r>
              <a:rPr lang="zh-CN" altLang="zh-CN" sz="1200">
                <a:latin typeface="Calibri"/>
                <a:ea typeface="宋体" panose="02010600030101010101" pitchFamily="2" charset="-122"/>
              </a:rPr>
              <a:t>《赤壁赋》</a:t>
            </a:r>
            <a:r>
              <a:rPr lang="en-US" altLang="zh-CN" sz="1200" u="sng">
                <a:latin typeface="Calibri"/>
                <a:ea typeface="宋体" panose="02010600030101010101" pitchFamily="2" charset="-122"/>
              </a:rPr>
              <a:t>          </a:t>
            </a:r>
            <a:r>
              <a:rPr lang="zh-CN" altLang="zh-CN" sz="1200">
                <a:latin typeface="Calibri"/>
                <a:ea typeface="宋体" panose="02010600030101010101" pitchFamily="2" charset="-122"/>
              </a:rPr>
              <a:t>场景分镜头脚本</a:t>
            </a:r>
            <a:endParaRPr lang="zh-CN" altLang="en-US">
              <a:latin typeface="Calibri"/>
              <a:ea typeface="微软雅黑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904875" y="1455738"/>
          <a:ext cx="10170160" cy="49244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3980"/>
                <a:gridCol w="1337310"/>
                <a:gridCol w="1448435"/>
                <a:gridCol w="1278890"/>
                <a:gridCol w="1089025"/>
                <a:gridCol w="3652520"/>
              </a:tblGrid>
              <a:tr h="2181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镜号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镜头角度及运动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镜头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画面内容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声音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32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旁白</a:t>
                      </a:r>
                      <a:endParaRPr lang="en-US" altLang="en-US" sz="32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600" b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78" name="文本框 4"/>
          <p:cNvSpPr txBox="1"/>
          <p:nvPr/>
        </p:nvSpPr>
        <p:spPr>
          <a:xfrm>
            <a:off x="998538" y="561975"/>
            <a:ext cx="10358437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zh-CN" sz="3600" b="1">
                <a:solidFill>
                  <a:srgbClr val="BC4042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《赤壁赋》</a:t>
            </a:r>
            <a:r>
              <a:rPr lang="zh-CN" altLang="zh-CN" sz="3600" b="1" u="sng">
                <a:solidFill>
                  <a:srgbClr val="BC4042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       </a:t>
            </a:r>
            <a:r>
              <a:rPr lang="zh-CN" altLang="zh-CN" sz="3600" b="1">
                <a:solidFill>
                  <a:srgbClr val="BC4042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场景分镜头脚本</a:t>
            </a:r>
            <a:endParaRPr lang="zh-CN" altLang="en-US" sz="3600" b="1">
              <a:solidFill>
                <a:srgbClr val="BC404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>
              <a:solidFill>
                <a:srgbClr val="BC404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3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3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2734"/>
  <p:tag name="KSO_WM_TEMPLATE_MASTER_TYPE" val="0"/>
  <p:tag name="KSO_WM_TEMPLATE_SUBCATEGORY" val="0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34"/>
  <p:tag name="KSO_WM_UNIT_COMPATIBLE" val="0"/>
  <p:tag name="KSO_WM_UNIT_DIAGRAM_ISNUMVISUAL" val="0"/>
  <p:tag name="KSO_WM_UNIT_DIAGRAM_ISREFERUNIT" val="0"/>
  <p:tag name="KSO_WM_UNIT_HIGHLIGHT" val="0"/>
  <p:tag name="KSO_WM_UNIT_ID" val="custom20202734_1*a*1"/>
  <p:tag name="KSO_WM_UNIT_INDEX" val="1"/>
  <p:tag name="KSO_WM_UNIT_ISCONTENTSTITLE" val="0"/>
  <p:tag name="KSO_WM_UNIT_LAYERLEVEL" val="1"/>
  <p:tag name="KSO_WM_UNIT_NOCLEAR" val="0"/>
  <p:tag name="KSO_WM_UNIT_PRESET_TEXT" val="蓝色商务总结"/>
  <p:tag name="KSO_WM_UNIT_TYPE" val="a"/>
  <p:tag name="KSO_WM_UNIT_VALUE" val="8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734"/>
  <p:tag name="KSO_WM_UNIT_COMPATIBLE" val="0"/>
  <p:tag name="KSO_WM_UNIT_DIAGRAM_ISNUMVISUAL" val="0"/>
  <p:tag name="KSO_WM_UNIT_DIAGRAM_ISREFERUNIT" val="0"/>
  <p:tag name="KSO_WM_UNIT_HIGHLIGHT" val="0"/>
  <p:tag name="KSO_WM_UNIT_ID" val="custom20202734_1*b*1"/>
  <p:tag name="KSO_WM_UNIT_INDEX" val="1"/>
  <p:tag name="KSO_WM_UNIT_ISCONTENTSTITLE" val="0"/>
  <p:tag name="KSO_WM_UNIT_LAYERLEVEL" val="1"/>
  <p:tag name="KSO_WM_UNIT_NOCLEAR" val="0"/>
  <p:tag name="KSO_WM_UNIT_PRESET_TEXT" val="单击此处添加正文，文字是您思想的提炼，请尽量言简意赅的阐述观点。"/>
  <p:tag name="KSO_WM_UNIT_TYPE" val="b"/>
  <p:tag name="KSO_WM_UNIT_VALUE" val="68"/>
</p:tagLst>
</file>

<file path=ppt/tags/tag46.xml><?xml version="1.0" encoding="utf-8"?>
<p:tagLst xmlns:p="http://schemas.openxmlformats.org/presentationml/2006/main">
  <p:tag name="KSO_WM_BEAUTIFY_FLAG" val="#wm#"/>
  <p:tag name="KSO_WM_SLIDE_ID" val="custom2020273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0"/>
  <p:tag name="KSO_WM_TEMPLATE_INDEX" val="20202734"/>
  <p:tag name="KSO_WM_TEMPLATE_MASTER_TYPE" val="0"/>
  <p:tag name="KSO_WM_TEMPLATE_SUBCATEGORY" val="0"/>
  <p:tag name="KSO_WM_TEMPLATE_THUMBS_INDEX" val="1、4、7、8、9、10、15、16、17、19、20、22、23、29、30"/>
</p:tagLst>
</file>

<file path=ppt/tags/tag47.xml><?xml version="1.0" encoding="utf-8"?>
<p:tagLst xmlns:p="http://schemas.openxmlformats.org/presentationml/2006/main">
  <p:tag name="REFSHAPE" val="121208388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53_1*i*1"/>
  <p:tag name="KSO_WM_UNIT_INDEX" val="1"/>
  <p:tag name="KSO_WM_UNIT_LAYERLEVEL" val="1"/>
  <p:tag name="KSO_WM_UNIT_PLACING_PICTURE_MD4" val="0"/>
  <p:tag name="KSO_WM_UNIT_SM_LIMIT_TYPE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853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53_1*i*1"/>
  <p:tag name="KSO_WM_UNIT_INDEX" val="1"/>
  <p:tag name="KSO_WM_UNIT_LAYERLEVEL" val="1"/>
  <p:tag name="KSO_WM_UNIT_PLACING_PICTURE_MD4" val="0"/>
  <p:tag name="KSO_WM_UNIT_SM_LIMIT_TYPE" val="2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HIGHLIGHT" val="0"/>
  <p:tag name="KSO_WM_UNIT_ID" val="diagram726_3*l_i*1_1"/>
  <p:tag name="KSO_WM_UNIT_INDEX" val="1_1"/>
  <p:tag name="KSO_WM_UNIT_LAYERLEVEL" val="1_1"/>
  <p:tag name="KSO_WM_UNIT_LINE_FILL_TYPE" val="2"/>
  <p:tag name="KSO_WM_UNIT_LINE_FORE_SCHEMECOLOR_INDEX" val="6"/>
  <p:tag name="KSO_WM_UNIT_TYPE" val="l_i"/>
  <p:tag name="KSO_WM_UNIT_USESOURCEFORMAT_APPLY" val="1"/>
</p:tagLst>
</file>

<file path=ppt/tags/tag5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26_3*l_h_i*1_1_1"/>
  <p:tag name="KSO_WM_UNIT_INDEX" val="1_1_1"/>
  <p:tag name="KSO_WM_UNIT_LAYERLEVEL" val="1_1_1"/>
  <p:tag name="KSO_WM_UNIT_NOCLEAR" val="0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26_3*l_h_i*1_1_2"/>
  <p:tag name="KSO_WM_UNIT_INDEX" val="1_1_2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HIGHLIGHT" val="0"/>
  <p:tag name="KSO_WM_UNIT_ID" val="diagram726_3*l_h_f*1_1_1"/>
  <p:tag name="KSO_WM_UNIT_INDEX" val="1_1_1"/>
  <p:tag name="KSO_WM_UNIT_LAYERLEVEL" val="1_1_1"/>
  <p:tag name="KSO_WM_UNIT_NOCLEAR" val="0"/>
  <p:tag name="KSO_WM_UNIT_PRESET_TEXT" val="单击此处添加文本具体内容"/>
  <p:tag name="KSO_WM_UNIT_TEXT_FILL_FORE_SCHEMECOLOR_INDEX" val="14"/>
  <p:tag name="KSO_WM_UNIT_TEXT_FILL_TYPE" val="1"/>
  <p:tag name="KSO_WM_UNIT_TYPE" val="l_h_f"/>
  <p:tag name="KSO_WM_UNIT_USESOURCEFORMAT_APPLY" val="1"/>
  <p:tag name="KSO_WM_UNIT_VALUE" val="60"/>
</p:tagLst>
</file>

<file path=ppt/tags/tag5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726_3*l_h_i*1_1_3"/>
  <p:tag name="KSO_WM_UNIT_INDEX" val="1_1_3"/>
  <p:tag name="KSO_WM_UNIT_LAYERLEVEL" val="1_1_1"/>
  <p:tag name="KSO_WM_UNIT_TYPE" val="l_h_i"/>
  <p:tag name="KSO_WM_UNIT_USESOURCEFORMAT_APPLY" val="1"/>
</p:tagLst>
</file>

<file path=ppt/tags/tag5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726_3*l_h_i*1_2_1"/>
  <p:tag name="KSO_WM_UNIT_INDEX" val="1_2_1"/>
  <p:tag name="KSO_WM_UNIT_LAYERLEVEL" val="1_1_1"/>
  <p:tag name="KSO_WM_UNIT_NOCLEAR" val="0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726_3*l_h_i*1_2_2"/>
  <p:tag name="KSO_WM_UNIT_INDEX" val="1_2_2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HIGHLIGHT" val="0"/>
  <p:tag name="KSO_WM_UNIT_ID" val="diagram726_3*l_h_f*1_2_1"/>
  <p:tag name="KSO_WM_UNIT_INDEX" val="1_2_1"/>
  <p:tag name="KSO_WM_UNIT_LAYERLEVEL" val="1_1_1"/>
  <p:tag name="KSO_WM_UNIT_NOCLEAR" val="0"/>
  <p:tag name="KSO_WM_UNIT_PRESET_TEXT" val="单击此处添加文本具体内容"/>
  <p:tag name="KSO_WM_UNIT_TEXT_FILL_FORE_SCHEMECOLOR_INDEX" val="14"/>
  <p:tag name="KSO_WM_UNIT_TEXT_FILL_TYPE" val="1"/>
  <p:tag name="KSO_WM_UNIT_TYPE" val="l_h_f"/>
  <p:tag name="KSO_WM_UNIT_USESOURCEFORMAT_APPLY" val="1"/>
  <p:tag name="KSO_WM_UNIT_VALUE" val="60"/>
</p:tagLst>
</file>

<file path=ppt/tags/tag5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726_3*l_h_i*1_3_1"/>
  <p:tag name="KSO_WM_UNIT_INDEX" val="1_3_1"/>
  <p:tag name="KSO_WM_UNIT_LAYERLEVEL" val="1_1_1"/>
  <p:tag name="KSO_WM_UNIT_NOCLEAR" val="0"/>
  <p:tag name="KSO_WM_UNIT_TEXT_FILL_FORE_SCHEMECOLOR_INDEX" val="2"/>
  <p:tag name="KSO_WM_UNIT_TEXT_FILL_TYPE" val="1"/>
  <p:tag name="KSO_WM_UNIT_TYPE" val="l_h_i"/>
  <p:tag name="KSO_WM_UNIT_USESOURCEFORMAT_APPLY" val="1"/>
</p:tagLst>
</file>

<file path=ppt/tags/tag5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726_3*l_h_i*1_3_2"/>
  <p:tag name="KSO_WM_UNIT_INDEX" val="1_3_2"/>
  <p:tag name="KSO_WM_UNIT_LAYERLEVEL" val="1_1_1"/>
  <p:tag name="KSO_WM_UNIT_TEXT_FILL_FORE_SCHEMECOLOR_INDEX" val="2"/>
  <p:tag name="KSO_WM_UNIT_TEXT_FILL_TYPE" val="1"/>
  <p:tag name="KSO_WM_UNIT_TYPE" val="l_h_i"/>
  <p:tag name="KSO_WM_UNIT_USESOURCEFORMAT_APPLY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HIGHLIGHT" val="0"/>
  <p:tag name="KSO_WM_UNIT_ID" val="diagram726_3*l_h_f*1_3_1"/>
  <p:tag name="KSO_WM_UNIT_INDEX" val="1_3_1"/>
  <p:tag name="KSO_WM_UNIT_LAYERLEVEL" val="1_1_1"/>
  <p:tag name="KSO_WM_UNIT_NOCLEAR" val="0"/>
  <p:tag name="KSO_WM_UNIT_PRESET_TEXT" val="单击此处添加文本具体内容"/>
  <p:tag name="KSO_WM_UNIT_TEXT_FILL_FORE_SCHEMECOLOR_INDEX" val="14"/>
  <p:tag name="KSO_WM_UNIT_TEXT_FILL_TYPE" val="1"/>
  <p:tag name="KSO_WM_UNIT_TYPE" val="l_h_f"/>
  <p:tag name="KSO_WM_UNIT_USESOURCEFORMAT_APPLY" val="1"/>
  <p:tag name="KSO_WM_UNIT_VALUE" val="60"/>
</p:tagLst>
</file>

<file path=ppt/tags/tag6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726_3*l_h_i*1_2_3"/>
  <p:tag name="KSO_WM_UNIT_INDEX" val="1_2_3"/>
  <p:tag name="KSO_WM_UNIT_LAYERLEVEL" val="1_1_1"/>
  <p:tag name="KSO_WM_UNIT_TYPE" val="l_h_i"/>
  <p:tag name="KSO_WM_UNIT_USESOURCEFORMAT_APPLY" val="1"/>
</p:tagLst>
</file>

<file path=ppt/tags/tag6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726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726_3*l_h_i*1_3_3"/>
  <p:tag name="KSO_WM_UNIT_INDEX" val="1_3_3"/>
  <p:tag name="KSO_WM_UNIT_LAYERLEVEL" val="1_1_1"/>
  <p:tag name="KSO_WM_UNIT_TYPE" val="l_h_i"/>
  <p:tag name="KSO_WM_UNIT_USESOURCEFORMAT_APPLY" val="1"/>
</p:tagLst>
</file>

<file path=ppt/tags/tag63.xml><?xml version="1.0" encoding="utf-8"?>
<p:tagLst xmlns:p="http://schemas.openxmlformats.org/presentationml/2006/main">
  <p:tag name="KSO_WM_BEAUTIFY_FLAG" val="#wm#"/>
  <p:tag name="KSO_WM_SLIDE_BACKGROUND" val="[&quot;general&quot;,&quot;frame&quot;,&quot;bottomTop&quot;]"/>
  <p:tag name="KSO_WM_SLIDE_CAN_ADD_NAVIGATION" val="1"/>
  <p:tag name="KSO_WM_SLIDE_ID" val="diagram20201853_1"/>
  <p:tag name="KSO_WM_SLIDE_INDEX" val="1"/>
  <p:tag name="KSO_WM_SLIDE_ITEM_CNT" val="0"/>
  <p:tag name="KSO_WM_SLIDE_LAYOUT" val="d_i"/>
  <p:tag name="KSO_WM_SLIDE_LAYOUT_CNT" val="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.333333343,&#10;            &quot;topAbs&quot;: false,&#10;            &quot;type&quot;: &quot;bottomTop&quot;&#10;        }&#10;    ],&#10;    &quot;id&quot;: &quot;2020-02-27T16:43:17&quot;,&#10;    &quot;margin&quot;: {&#10;        &quot;bottom&quot;: 1.690000057220459,&#10;        &quot;left&quot;: 1.2699999809265137,&#10;        &quot;right&quot;: 1.2699999809265137,&#10;        &quot;top&quot;: 1.690000057220459&#10;    },&#10;    &quot;type&quot;: 1&#10;}&#10;"/>
  <p:tag name="KSO_WM_SLIDE_POSITION" val="0*47"/>
  <p:tag name="KSO_WM_SLIDE_RATIO" val="1.777778"/>
  <p:tag name="KSO_WM_SLIDE_SIZE" val="960*49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53"/>
  <p:tag name="KSO_WM_TEMPLATE_MASTER_TYPE" val="0"/>
  <p:tag name="KSO_WM_TEMPLATE_SUBCATEGORY" val="11"/>
</p:tagLst>
</file>

<file path=ppt/tags/tag6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ID" val="diagram160084_2*m_i*1_1"/>
  <p:tag name="KSO_WM_UNIT_INDEX" val="1_1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6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ID" val="diagram160084_2*m_i*1_2"/>
  <p:tag name="KSO_WM_UNIT_INDEX" val="1_2"/>
  <p:tag name="KSO_WM_UNIT_LAYERLEVEL" val="1_1"/>
  <p:tag name="KSO_WM_UNIT_LINE_FILL_TYPE" val="2"/>
  <p:tag name="KSO_WM_UNIT_LINE_FORE_SCHEMECOLOR_INDEX" val="5"/>
  <p:tag name="KSO_WM_UNIT_TYPE" val="m_i"/>
  <p:tag name="KSO_WM_UNIT_USESOURCEFORMAT_APPLY" val="1"/>
</p:tagLst>
</file>

<file path=ppt/tags/tag6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COMPATIBLE" val="0"/>
  <p:tag name="KSO_WM_UNIT_HIGHLIGHT" val="0"/>
  <p:tag name="KSO_WM_UNIT_ID" val="diagram160084_2*m_h_f*1_1_1"/>
  <p:tag name="KSO_WM_UNIT_INDEX" val="1_1_1"/>
  <p:tag name="KSO_WM_UNIT_LAYERLEVEL" val="1_1_1"/>
  <p:tag name="KSO_WM_UNIT_LINE_FILL_TYPE" val="2"/>
  <p:tag name="KSO_WM_UNIT_LINE_FORE_SCHEMECOLOR_INDEX" val="5"/>
  <p:tag name="KSO_WM_UNIT_PRESET_TEXT_INDEX" val="4"/>
  <p:tag name="KSO_WM_UNIT_PRESET_TEXT_LEN" val="35"/>
  <p:tag name="KSO_WM_UNIT_TEXT_FILL_FORE_SCHEMECOLOR_INDEX" val="5"/>
  <p:tag name="KSO_WM_UNIT_TEXT_FILL_TYPE" val="1"/>
  <p:tag name="KSO_WM_UNIT_TYPE" val="m_h_f"/>
  <p:tag name="KSO_WM_UNIT_USESOURCEFORMAT_APPLY" val="1"/>
  <p:tag name="KSO_WM_UNIT_VALUE" val="20"/>
</p:tagLst>
</file>

<file path=ppt/tags/tag6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FILL_FORE_SCHEMECOLOR_INDEX" val="5"/>
  <p:tag name="KSO_WM_UNIT_FILL_TYPE" val="1"/>
  <p:tag name="KSO_WM_UNIT_ID" val="diagram160084_2*m_i*1_3"/>
  <p:tag name="KSO_WM_UNIT_INDEX" val="1_3"/>
  <p:tag name="KSO_WM_UNIT_LAYERLEVEL" val="1_1"/>
  <p:tag name="KSO_WM_UNIT_TEXT_FILL_FORE_SCHEMECOLOR_INDEX" val="13"/>
  <p:tag name="KSO_WM_UNIT_TEXT_FILL_TYPE" val="1"/>
  <p:tag name="KSO_WM_UNIT_TYPE" val="m_i"/>
  <p:tag name="KSO_WM_UNIT_USESOURCEFORMAT_APPLY" val="1"/>
</p:tagLst>
</file>

<file path=ppt/tags/tag6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FILL_FORE_SCHEMECOLOR_INDEX" val="6"/>
  <p:tag name="KSO_WM_UNIT_FILL_TYPE" val="1"/>
  <p:tag name="KSO_WM_UNIT_ID" val="diagram160084_2*m_i*1_4"/>
  <p:tag name="KSO_WM_UNIT_INDEX" val="1_4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6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FILL_FORE_SCHEMECOLOR_INDEX" val="5"/>
  <p:tag name="KSO_WM_UNIT_FILL_TYPE" val="1"/>
  <p:tag name="KSO_WM_UNIT_ID" val="diagram160084_2*m_i*1_5"/>
  <p:tag name="KSO_WM_UNIT_INDEX" val="1_5"/>
  <p:tag name="KSO_WM_UNIT_LAYERLEVEL" val="1_1"/>
  <p:tag name="KSO_WM_UNIT_LINE_FILL_TYPE" val="2"/>
  <p:tag name="KSO_WM_UNIT_LINE_FORE_SCHEMECOLOR_INDEX" val="5"/>
  <p:tag name="KSO_WM_UNIT_TEXT_FILL_FORE_SCHEMECOLOR_INDEX" val="14"/>
  <p:tag name="KSO_WM_UNIT_TEXT_FILL_TYPE" val="1"/>
  <p:tag name="KSO_WM_UNIT_TYPE" val="m_i"/>
  <p:tag name="KSO_WM_UNIT_USESOURCEFORMAT_APPLY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COMPATIBLE" val="0"/>
  <p:tag name="KSO_WM_UNIT_HIGHLIGHT" val="0"/>
  <p:tag name="KSO_WM_UNIT_ID" val="diagram160084_2*m_h_f*1_2_1"/>
  <p:tag name="KSO_WM_UNIT_INDEX" val="1_2_1"/>
  <p:tag name="KSO_WM_UNIT_LAYERLEVEL" val="1_1_1"/>
  <p:tag name="KSO_WM_UNIT_LINE_FILL_TYPE" val="2"/>
  <p:tag name="KSO_WM_UNIT_LINE_FORE_SCHEMECOLOR_INDEX" val="5"/>
  <p:tag name="KSO_WM_UNIT_PRESET_TEXT_INDEX" val="4"/>
  <p:tag name="KSO_WM_UNIT_PRESET_TEXT_LEN" val="35"/>
  <p:tag name="KSO_WM_UNIT_TEXT_FILL_FORE_SCHEMECOLOR_INDEX" val="5"/>
  <p:tag name="KSO_WM_UNIT_TEXT_FILL_TYPE" val="1"/>
  <p:tag name="KSO_WM_UNIT_TYPE" val="m_h_f"/>
  <p:tag name="KSO_WM_UNIT_USESOURCEFORMAT_APPLY" val="1"/>
  <p:tag name="KSO_WM_UNIT_VALUE" val="20"/>
</p:tagLst>
</file>

<file path=ppt/tags/tag7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FILL_FORE_SCHEMECOLOR_INDEX" val="5"/>
  <p:tag name="KSO_WM_UNIT_FILL_TYPE" val="1"/>
  <p:tag name="KSO_WM_UNIT_ID" val="diagram160084_2*m_i*1_6"/>
  <p:tag name="KSO_WM_UNIT_INDEX" val="1_6"/>
  <p:tag name="KSO_WM_UNIT_LAYERLEVEL" val="1_1"/>
  <p:tag name="KSO_WM_UNIT_TEXT_FILL_FORE_SCHEMECOLOR_INDEX" val="13"/>
  <p:tag name="KSO_WM_UNIT_TEXT_FILL_TYPE" val="1"/>
  <p:tag name="KSO_WM_UNIT_TYPE" val="m_i"/>
  <p:tag name="KSO_WM_UNIT_USESOURCEFORMAT_APPLY" val="1"/>
</p:tagLst>
</file>

<file path=ppt/tags/tag7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FILL_FORE_SCHEMECOLOR_INDEX" val="6"/>
  <p:tag name="KSO_WM_UNIT_FILL_TYPE" val="1"/>
  <p:tag name="KSO_WM_UNIT_ID" val="diagram160084_2*m_i*1_7"/>
  <p:tag name="KSO_WM_UNIT_INDEX" val="1_7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7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160084"/>
  <p:tag name="KSO_WM_UNIT_CLEAR" val="1"/>
  <p:tag name="KSO_WM_UNIT_FILL_FORE_SCHEMECOLOR_INDEX" val="5"/>
  <p:tag name="KSO_WM_UNIT_FILL_TYPE" val="1"/>
  <p:tag name="KSO_WM_UNIT_ID" val="diagram160084_2*m_i*1_8"/>
  <p:tag name="KSO_WM_UNIT_INDEX" val="1_8"/>
  <p:tag name="KSO_WM_UNIT_LAYERLEVEL" val="1_1"/>
  <p:tag name="KSO_WM_UNIT_LINE_FILL_TYPE" val="2"/>
  <p:tag name="KSO_WM_UNIT_LINE_FORE_SCHEMECOLOR_INDEX" val="5"/>
  <p:tag name="KSO_WM_UNIT_TEXT_FILL_FORE_SCHEMECOLOR_INDEX" val="14"/>
  <p:tag name="KSO_WM_UNIT_TEXT_FILL_TYPE" val="1"/>
  <p:tag name="KSO_WM_UNIT_TYPE" val="m_i"/>
  <p:tag name="KSO_WM_UNIT_USESOURCEFORMAT_APPLY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160084"/>
  <p:tag name="KSO_WM_UNIT_CLEAR" val="1"/>
  <p:tag name="KSO_WM_UNIT_COMPATIBLE" val="1"/>
  <p:tag name="KSO_WM_UNIT_HIGHLIGHT" val="0"/>
  <p:tag name="KSO_WM_UNIT_ID" val="diagram160084_2*g*1"/>
  <p:tag name="KSO_WM_UNIT_INDEX" val="1"/>
  <p:tag name="KSO_WM_UNIT_LAYERLEVEL" val="1"/>
  <p:tag name="KSO_WM_UNIT_PRESET_TEXT_INDEX" val="3"/>
  <p:tag name="KSO_WM_UNIT_PRESET_TEXT_LEN" val="23"/>
  <p:tag name="KSO_WM_UNIT_RELATE_UNITID" val="diagram160084_2*m*1"/>
  <p:tag name="KSO_WM_UNIT_TYPE" val="g"/>
  <p:tag name="KSO_WM_UNIT_VALUE" val="28"/>
</p:tagLst>
</file>

<file path=ppt/tags/tag75.xml><?xml version="1.0" encoding="utf-8"?>
<p:tagLst xmlns:p="http://schemas.openxmlformats.org/presentationml/2006/main">
  <p:tag name="KSO_WM_BEAUTIFY_FLAG" val="#wm#"/>
  <p:tag name="KSO_WM_DIAGRAM_GROUP_CODE" val="m1-1"/>
  <p:tag name="KSO_WM_SLIDE_ID" val="diagram160084_2"/>
  <p:tag name="KSO_WM_SLIDE_INDEX" val="2"/>
  <p:tag name="KSO_WM_SLIDE_ITEM_CNT" val="2"/>
  <p:tag name="KSO_WM_SLIDE_LAYOUT" val="m_g"/>
  <p:tag name="KSO_WM_SLIDE_LAYOUT_CNT" val="1_1"/>
  <p:tag name="KSO_WM_SLIDE_POSITION" val="191*44"/>
  <p:tag name="KSO_WM_SLIDE_SIZE" val="577*454"/>
  <p:tag name="KSO_WM_SLIDE_TYPE" val="text"/>
  <p:tag name="KSO_WM_TAG_VERSION" val="1.0"/>
  <p:tag name="KSO_WM_TEMPLATE_CATEGORY" val="diagram"/>
  <p:tag name="KSO_WM_TEMPLATE_INDEX" val="160084"/>
</p:tagLst>
</file>

<file path=ppt/tags/tag76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EFF"/>
      </a:lt1>
      <a:dk2>
        <a:srgbClr val="253356"/>
      </a:dk2>
      <a:lt2>
        <a:srgbClr val="FFFFFF"/>
      </a:lt2>
      <a:accent1>
        <a:srgbClr val="1F74AD"/>
      </a:accent1>
      <a:accent2>
        <a:srgbClr val="3498DB"/>
      </a:accent2>
      <a:accent3>
        <a:srgbClr val="1AA3AA"/>
      </a:accent3>
      <a:accent4>
        <a:srgbClr val="69A35B"/>
      </a:accent4>
      <a:accent5>
        <a:srgbClr val="9BBB59"/>
      </a:accent5>
      <a:accent6>
        <a:srgbClr val="FFC00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28</Paragraphs>
  <Slides>13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14">
      <vt:lpstr>1_Office 主题​​</vt:lpstr>
      <vt:lpstr> 赤壁赋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2020-09-29T14:31:50.092</cp:lastPrinted>
  <dcterms:created xsi:type="dcterms:W3CDTF">2020-09-29T14:31:50Z</dcterms:created>
  <dcterms:modified xsi:type="dcterms:W3CDTF">2020-09-29T06:31:51Z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