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9"/>
  </p:handoutMasterIdLst>
  <p:sldIdLst>
    <p:sldId id="289" r:id="rId3"/>
    <p:sldId id="389" r:id="rId5"/>
    <p:sldId id="382" r:id="rId6"/>
    <p:sldId id="383" r:id="rId7"/>
    <p:sldId id="385" r:id="rId8"/>
    <p:sldId id="384" r:id="rId9"/>
    <p:sldId id="386" r:id="rId10"/>
    <p:sldId id="388" r:id="rId11"/>
    <p:sldId id="335" r:id="rId12"/>
    <p:sldId id="330" r:id="rId13"/>
    <p:sldId id="327" r:id="rId14"/>
    <p:sldId id="260" r:id="rId15"/>
    <p:sldId id="268" r:id="rId16"/>
    <p:sldId id="344" r:id="rId17"/>
    <p:sldId id="343" r:id="rId18"/>
    <p:sldId id="345" r:id="rId19"/>
    <p:sldId id="392" r:id="rId20"/>
    <p:sldId id="282" r:id="rId21"/>
    <p:sldId id="283" r:id="rId22"/>
    <p:sldId id="269" r:id="rId23"/>
    <p:sldId id="271" r:id="rId24"/>
    <p:sldId id="354" r:id="rId25"/>
    <p:sldId id="356" r:id="rId26"/>
    <p:sldId id="280" r:id="rId27"/>
    <p:sldId id="347" r:id="rId28"/>
    <p:sldId id="337" r:id="rId29"/>
    <p:sldId id="266" r:id="rId30"/>
    <p:sldId id="338" r:id="rId31"/>
    <p:sldId id="336" r:id="rId32"/>
    <p:sldId id="349" r:id="rId33"/>
    <p:sldId id="350" r:id="rId34"/>
    <p:sldId id="348" r:id="rId35"/>
    <p:sldId id="351" r:id="rId36"/>
    <p:sldId id="352" r:id="rId37"/>
    <p:sldId id="353" r:id="rId38"/>
    <p:sldId id="281" r:id="rId39"/>
    <p:sldId id="340" r:id="rId40"/>
    <p:sldId id="341" r:id="rId41"/>
    <p:sldId id="358" r:id="rId42"/>
    <p:sldId id="359" r:id="rId43"/>
    <p:sldId id="321" r:id="rId44"/>
    <p:sldId id="322" r:id="rId45"/>
    <p:sldId id="361" r:id="rId46"/>
    <p:sldId id="357" r:id="rId47"/>
    <p:sldId id="258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commentAuthors" Target="commentAuthors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2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2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3.xml"/><Relationship Id="rId1" Type="http://schemas.openxmlformats.org/officeDocument/2006/relationships/image" Target="../media/image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190" t="19076"/>
          <a:stretch>
            <a:fillRect/>
          </a:stretch>
        </p:blipFill>
        <p:spPr>
          <a:xfrm>
            <a:off x="2864485" y="3009900"/>
            <a:ext cx="6343650" cy="3848100"/>
          </a:xfrm>
          <a:prstGeom prst="rect">
            <a:avLst/>
          </a:prstGeom>
        </p:spPr>
      </p:pic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9281160" y="6061075"/>
            <a:ext cx="2999105" cy="796290"/>
          </a:xfrm>
        </p:spPr>
        <p:txBody>
          <a:bodyPr/>
          <a:p>
            <a:pPr lvl="0">
              <a:buClrTx/>
            </a:pPr>
            <a:fld id="{BB962C8B-B14F-4D97-AF65-F5344CB8AC3E}" type="datetime1"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7030A0"/>
                </a:solidFill>
                <a:effectLst/>
                <a:uFillTx/>
                <a:ea typeface="黑体" panose="02010609060101010101" charset="-122"/>
              </a:rPr>
            </a:fld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7030A0"/>
              </a:solidFill>
              <a:effectLst/>
              <a:uFillTx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02860" y="2112645"/>
            <a:ext cx="18669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400" b="1">
                <a:solidFill>
                  <a:srgbClr val="0000FF"/>
                </a:solidFill>
                <a:uFillTx/>
                <a:ea typeface="黑体" panose="02010609060101010101" charset="-122"/>
              </a:rPr>
              <a:t>张中行</a:t>
            </a:r>
            <a:endParaRPr lang="zh-CN" altLang="en-US" sz="4400" b="1">
              <a:solidFill>
                <a:srgbClr val="0000FF"/>
              </a:solidFill>
              <a:uFillTx/>
              <a:ea typeface="黑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4035" y="422275"/>
            <a:ext cx="8811260" cy="13220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80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00CCFF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charset="-122"/>
              </a:rPr>
              <a:t> 叶圣陶先生二三事</a:t>
            </a:r>
            <a:endParaRPr lang="zh-CN" altLang="en-US" sz="80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00CCFF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  <a:uFillTx/>
              <a:ea typeface="黑体" panose="02010609060101010101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24075" y="970915"/>
            <a:ext cx="812546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课文写了关于叶圣陶先生哪几方面的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品行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找到关键句，加以概括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381250" y="2449195"/>
            <a:ext cx="83966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关键句：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以上说待人厚，是叶圣陶先生为人的宽的一面。他还有严的一面，是律己，这包括正心修身和‘己欲立而立人，己欲达而达人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’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两方面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品行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待人宽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律己严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73580" y="628015"/>
            <a:ext cx="855916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作者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分别用了哪些事例来说明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这两方面的品行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736090" y="2655253"/>
            <a:ext cx="2138680" cy="31819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待人厚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律己严  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3945890" y="1847850"/>
            <a:ext cx="73590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①为吕叔湘的文章描标点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让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我帮他修润文章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③亲自送别客人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④为我寄来慰问信件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左大括号 8"/>
          <p:cNvSpPr/>
          <p:nvPr/>
        </p:nvSpPr>
        <p:spPr>
          <a:xfrm rot="10800000" flipH="1">
            <a:off x="3591560" y="2070100"/>
            <a:ext cx="283210" cy="1957070"/>
          </a:xfrm>
          <a:prstGeom prst="leftBrace">
            <a:avLst>
              <a:gd name="adj1" fmla="val 45098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 rot="10800000" flipH="1">
            <a:off x="3591560" y="4540250"/>
            <a:ext cx="354330" cy="1975485"/>
          </a:xfrm>
          <a:prstGeom prst="leftBrace">
            <a:avLst>
              <a:gd name="adj1" fmla="val 45098"/>
              <a:gd name="adj2" fmla="val 50000"/>
            </a:avLst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3945890" y="4375785"/>
            <a:ext cx="73590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①对自己的写作严格要求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②特别重视语言的“简洁”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②以身作则，追求完美，统一并监督“做”与“作”的使用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717800" y="801053"/>
            <a:ext cx="812546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划分段落，概括大意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837055" y="2136458"/>
            <a:ext cx="968756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第一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部分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 1 ）：叶老逝世我深感悲哀。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第二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部分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（1-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）：叶老待人宽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律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己严。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第三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部分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 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9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）：学叶老为人，学叶老为文。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03425" y="868680"/>
            <a:ext cx="875665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找出文中关于叶圣陶先生的描写，从中你感受到叶圣陶先生是什么样的人物形象？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74570" y="2944495"/>
            <a:ext cx="87528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（1）他说：“不必客气。这样反而费事，还是直接改上。不限于语言，有什么不妥都改。千万不要慎重，怕改得不妥。我觉得不妥再改回来。”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——待人平易，为学谦虚。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1956435" y="802005"/>
            <a:ext cx="91281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（2）他说他非常悔恨，真不该到天坛去看花。他看我的地址是公寓，以为公寓必是旅店一类，想到我在京城工作这么多年，最后沦为住旅店，感到很悲伤。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——待人真诚，关怀备至。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（3）一次听吕叔湘先生说，当年他在上海，有一天到叶先生屋里去，见叶先生伏案执笔改什么，走近一看，是描他的一篇文章的标点。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——治学严谨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2153920" y="1168400"/>
            <a:ext cx="86639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（4）可是下次还是照样来商量，好像应该做主的是我，不是他。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——诚恳谦逊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）有事，或无事，到东四八条他家去看他，告辞，拦阻他远送，无论怎样说，他一定还是走过三道门，四道台阶，送到大门外才告别，他鞠躬，口说谢谢，看着来人上路才转身回去。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——待人宽厚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2124075" y="1475423"/>
            <a:ext cx="86639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）凡是拿笔的人，尤其或有意或无意而写得不像话的人，都要常常想想叶圣陶先生的写话的主张，以及提出这种主张的深重的苦心。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——写文章用写话风格，文风方面重视简洁，重视语文力求完美。 叶圣陶先生热切的主张规范现代汉语包含规范的语法、修辞、词汇、标点等。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213610" y="1627505"/>
            <a:ext cx="956881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文中运用了哪些方法来写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叶圣陶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先生？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430780" y="3072448"/>
            <a:ext cx="82194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语言描写、动作描写、细节描写、侧面描写等。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834390"/>
            <a:ext cx="877570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一件件小事却蕴含着先生的种种美德，作者这么写有什么好处呢？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25980" y="2686050"/>
            <a:ext cx="84372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本文记叙的都是叶圣陶先生日常生活与工作中的小事，仅仅围绕先生高贵品质这一核心主题。作者选用这些小事，正是起到了见微知著，以小见大的作用。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1116648"/>
            <a:ext cx="847979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这对我们的写作又有什么启发呢？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646045" y="2887981"/>
            <a:ext cx="82981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注意选材，突出特点。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337310" y="604520"/>
            <a:ext cx="1014920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1955年的一个夜晚，夜色已经很深了，家人都已睡下了，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叶圣陶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还在挑灯笔耕，为当时的小学语文课本创作了一首儿歌《小小的船》：“弯弯的月儿小小的船，小小的船儿两头尖。我在小小的船里坐，只看见，闪闪的星星蓝蓝的天。”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写完后，叶圣陶非常兴奋，因为这首儿歌在他心中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酝酿了二十多年。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叶圣陶先生不仅作文认真，为人更是后世的典范。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今天，我们来学习《叶圣陶先生二三事》，进一步了解叶先生在文字和日常交往方面的过人品行。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导入新课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26615" y="1002665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文章开头写叶圣陶先生的逝世，为何还要写外面繁琐而响亮的鞭炮声？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308225" y="2670176"/>
            <a:ext cx="8298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叶圣陶先生逝世的时间是除夕，我们有除夕放鞭炮的习俗。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以乐景写哀情，用繁琐响亮的鞭炮声衬托“我”极度悲哀的心情。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856105" y="791528"/>
            <a:ext cx="8479790" cy="23482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“相识之后，交往渐多，感到过去的印象虽然不能说错，也失之太浅”，这句话中“过去的印象”指什么？“失之太浅”指什么？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46300" y="3237231"/>
            <a:ext cx="8298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“过去的印象”指：中先生的作品叶先生只是平实规矩而已。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“失之太浅”指：评价只看到了作品这一表面现象，没有触及品格。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856105" y="1355725"/>
            <a:ext cx="867664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写吕叔湘先生和叶圣陶先生的交往在结构上和内容上各起什么作用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146300" y="3020378"/>
            <a:ext cx="82981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结构上与第2段相照应，并且为下文写叶圣陶先生认真改稿作了铺垫。</a:t>
            </a:r>
            <a:endParaRPr 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内容上表现叶圣陶先生做事认真，堪为人之师表，突出文章中心。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55190" y="84455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第3段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中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不必客气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他却不放弃客气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是否矛盾？谈谈你的理由。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420620" y="2475865"/>
            <a:ext cx="84372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不矛盾。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“不必客气”是指叶圣陶先生为了能消除顾忌大胆修改他的文章所说的话，体现了叶圣陶先生不耻下问的品格；“他却不放弃客气”是指叶圣陶先生对作者尊重，若有不同意见一定亲自来和作者商酌，体现了他谦虚恳切的品质。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5640" y="965835"/>
            <a:ext cx="980440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叶圣陶先生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对己的严又严到什么程度呢？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25675" y="2008505"/>
            <a:ext cx="85242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写成文章，在这间房里念， 要让那间房里的人听着，是说话，不是念稿，才算及了格。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写完文章后，可以自己试念试听，看像话不像话，不像话，坚决改的程度。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你写成文章，给人家看，人家给你删去一两个字，意思没变，就证明你不行的程度。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2008505" y="1444625"/>
            <a:ext cx="88512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零碎的，写作的各个方面，小至一个标点，以至抄稿的格式，他都同样认真，不做到完全妥帖决不放松的程度。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叶圣陶做学问对己严格要求，语言运用简洁明了，时时提醒我们要常常想想叶圣陶先生的写话的主张，以及提出这种主张的深重的苦心。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253615" y="616268"/>
            <a:ext cx="847979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简要说说叶圣陶先生的语文主张。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35810" y="1539240"/>
            <a:ext cx="90887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叶圣陶先生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的语文主张，简而言之就是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写话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叶圣陶先生就是这样严格要求自己的：一旦所写的不像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话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，就坚决改。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写话的文章具有如下的风格： 平易自然，鲜明简洁，细致恳切，念，顺口，听，悦耳，说像话还不够，就是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话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。此外，还特别重视“简洁”。这不但是叶圣陶先生的主张，也是张中行先生本文的特点。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53590" y="72263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本文具有这样的“写话”风格吗？举例说说。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35200" y="2134553"/>
            <a:ext cx="829818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文具有这样的“写话”风格，如“前些年，一次听吕叔湘先生说，当年他在上海，有一天到叶先生屋里去，见叶先生伏案执笔改什么，走近一看，是描他的一篇文章的标点。这一次他受了教育，此后写文章，文字标点一定清清楚楚，不敢草率了事。”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记叙事件明白如话，通俗易懂。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837690" y="548005"/>
            <a:ext cx="909256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叶圣陶先生关于写文章要简洁的观点对你有什么启发？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410335" y="1689735"/>
            <a:ext cx="1018413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叶圣陶先生关于写文章要简洁的观点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对当今我们中学生浮躁的写作态度是一个很好的警示：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首先，我们写文章是要表达自己的思想，所以文风简洁、语言朴实不但是对自己的写作负责，而且节省了自己的时间。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其次，只有文风简洁、语言朴实的文章才容易被读者接受，才更有利于达到自己的写作目的。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再者，行文简洁、语言朴实的写作文风更贴近生活，更利于文化精髓的传承。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4370" y="782320"/>
            <a:ext cx="847979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文中哪些语句渗透了作者的感情？请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找出议论、抒情句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，谈谈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你的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理解。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944370" y="2603500"/>
            <a:ext cx="86144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（1）记得那是旧历丁卯年除夕，晚上得知这消息，外面正响着鞭炮，万想不到这繁碎而响亮的声音也把他送走了，心里立即罩上双层的悲哀。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哀悼、怀念。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12645" y="1129665"/>
            <a:ext cx="8630285" cy="50361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1、学习略读，学会通过抓住关键句段快速把握文章的主要内容的方法。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掌握本文通过若干件小事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以小见大刻画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人物的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方法。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品味文章行文平易、内涵深厚的写作特点。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学习叶圣陶先生严以律己、宽以待人的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过人品行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学习目标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2005330" y="1534478"/>
            <a:ext cx="86144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（2）《左传》说不朽有三种，居第一位的是立德。在这方面，就我熟悉的一些前辈说，叶圣陶先生总当排在最前列。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——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高度赞美。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（3）叶老既是躬行君子，又能学而不厌，诲人不倦，所以确是人之师表。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高度赞美。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1887220" y="672465"/>
            <a:ext cx="881189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（4）我看了信，也很悲伤，不是为自己的颠沛流离，是想到十年来的社会现象，像叶圣陶先生这样的人竟越来越少了。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怀念、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赞美。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（5）在我认识的一些前辈和同辈里，重视语文，努力求完美，并且以身作则，鞠躬尽瘁，叶圣陶先生应该说是第一位。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高度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赞美。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（6）叶圣陶先生，人，往矣，我常常想到他的业绩。 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——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怀念、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赞美。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5185410" y="1277620"/>
            <a:ext cx="29089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ct val="1000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主 旨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2117090" y="2428240"/>
            <a:ext cx="84054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本文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通过回忆与叶圣陶先生交往中的几件小事，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赞美了叶圣陶先生待人宽、律己严的高尚品行，同时歌颂了他的语文主张，表达了对叶圣陶先生的无限敬仰和缅怀之情。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6910" y="676910"/>
            <a:ext cx="847979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第1段“万想不到这繁碎而响亮的声音也把他送走了，心里立即罩上双层的悲哀。”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揣摩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万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”“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罩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的作用。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37715" y="2672715"/>
            <a:ext cx="83883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“万”字写出了作者没想到叶圣陶先生会在这时离世，写出了作者听闻此消息的震惊。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“罩”是笼罩之意，“罩”字写出了叶圣陶先生在除夕之时离 世带给作者巨大的悲哀，这种悲哀把整个心都占满了，痛苦悲伤之情难以形容。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语言赏析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54860" y="810895"/>
            <a:ext cx="8518525" cy="23482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第3段句子“凡是同叶圣陶先生有些交往的，无不为他的待人深厚而感动”，“凡是”“无不”能不能去掉，为什么？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530475" y="3376930"/>
            <a:ext cx="843724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不能。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“凡事”指所有，“无不”指全都，突出强调叶圣陶先生待人厚的优秀品质影响之广。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语言赏析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36115" y="518160"/>
            <a:ext cx="8943340" cy="29127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告辞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时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客人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拦阻他远送，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无论怎样说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，他一定还是走过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三道门，四道台阶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，送到大门外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告别，他鞠躬，口说谢谢，看着来人上路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才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转身回去。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体会加下划线词语的表达效果。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343150" y="3430905"/>
            <a:ext cx="84277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“一定还是”可以体现叶圣陶的坚持，对人的恭敬；“三道门，四道台阶”表明送另的路程之远，“才”体现送别时间之长、真心待人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这些加点词语体现了叶圣陶先生的一以贯之，宽厚待人。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语言赏析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45005" y="722630"/>
            <a:ext cx="8756015" cy="29127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晚年，记得有两次是已经不能起床，我同一些人去问候，告辞时，他总是举手打拱，还是不断地说谢谢。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这个句子使用了什么描写方法？有什么作用？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96770" y="3708400"/>
            <a:ext cx="88214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动作描写、语言描写。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叶圣陶先生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尽管患病在床，他仍依旧“举手打拱”，说着“谢谢”，细腻而生动地表现出宽厚待人、虚怀若谷。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语言赏析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1720215" y="900430"/>
            <a:ext cx="93541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感情表达方面。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本文是追忆故人的文章，对于叶圣陶先生的逝世，与其感情深厚的作者，内心有深重的悲哀。但在写作时，他是把这感情过滤了，或者可以说是把感情潜藏在文章深处。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在人物刻画方面。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本文主旨是记人。文章没有精细的描写和专门的抒情笔墨，而是以叙述为主，结合议论。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写作特色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8"/>
          <p:cNvSpPr txBox="1"/>
          <p:nvPr/>
        </p:nvSpPr>
        <p:spPr>
          <a:xfrm>
            <a:off x="1936750" y="1228090"/>
            <a:ext cx="89490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文风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方面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本文堪称实践叶先生语文主张的一个范例。其态度诚恳，叙述平实，语言朴素，所写正是简明而有条理的口头语，同时又不失其深致。但因作者并非空泛的叙议，而是通过一件件具体的事例来再现人物，所以仍有鲜明的形象性和动人的情感力量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写作特色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814830" y="1126490"/>
            <a:ext cx="9326245" cy="4605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这篇散文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通过对叶圣陶先生言行的记述，赞美了叶圣陶先生待人厚、律己严的高尚品德，字里行间洋溢着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作者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对叶圣陶先生深深的怀念、敬佩和赞美之情。同时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作者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也阐述了叶圣陶先生的写话主张，特别强调了写文章要“简明”的重要性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无论作文还是为人，叶圣陶先生都为我们树立了标杆。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课堂小结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4266565" y="811213"/>
            <a:ext cx="728472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张中行（1909—2006），原名张璇，学名张璿，河北香河人，著名学者、哲学家、散文家，“燕园三老”之一。主要从事语文、古典文学及思想史的研究。曾参加编写《汉语课本》《古代散文选》等。合作编著有《文言文选读》《文言读本续编》；编著有《文言常识》《文言津逮》《佛教与中国文学》《负暄琐话》等。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作者简介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4339" name="Picture 4" descr="07"/>
          <p:cNvPicPr>
            <a:picLocks noChangeAspect="1"/>
          </p:cNvPicPr>
          <p:nvPr/>
        </p:nvPicPr>
        <p:blipFill>
          <a:blip r:embed="rId1"/>
          <a:srcRect t="12178"/>
          <a:stretch>
            <a:fillRect/>
          </a:stretch>
        </p:blipFill>
        <p:spPr>
          <a:xfrm>
            <a:off x="91440" y="958215"/>
            <a:ext cx="3408045" cy="5605145"/>
          </a:xfrm>
          <a:prstGeom prst="rect">
            <a:avLst/>
          </a:prstGeom>
          <a:noFill/>
          <a:ln w="9525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8"/>
          <p:cNvSpPr txBox="1"/>
          <p:nvPr/>
        </p:nvSpPr>
        <p:spPr>
          <a:xfrm>
            <a:off x="2642870" y="1721485"/>
            <a:ext cx="78066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一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(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)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：叶老逝世我深感悲哀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二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(2-8)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：叶老待人宽律己严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三</a:t>
            </a:r>
            <a:r>
              <a:rPr lang="en-US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(9)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：学叶老为人，学叶老为文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27330" y="3045460"/>
            <a:ext cx="47072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叶圣陶先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生二三事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板书设计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9895205" y="2829243"/>
            <a:ext cx="26898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品德高尚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后世敬仰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flipH="1">
            <a:off x="9481185" y="2261235"/>
            <a:ext cx="325120" cy="2590800"/>
          </a:xfrm>
          <a:prstGeom prst="leftBrace">
            <a:avLst>
              <a:gd name="adj1" fmla="val 45098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左大括号 8"/>
          <p:cNvSpPr/>
          <p:nvPr/>
        </p:nvSpPr>
        <p:spPr>
          <a:xfrm rot="10800000" flipH="1">
            <a:off x="2428875" y="2437765"/>
            <a:ext cx="303530" cy="2414270"/>
          </a:xfrm>
          <a:prstGeom prst="leftBrace">
            <a:avLst>
              <a:gd name="adj1" fmla="val 45098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930400" y="619125"/>
            <a:ext cx="933767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请用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叶圣陶老先生简洁的文风来修改下面的句子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930400" y="2086610"/>
            <a:ext cx="956881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（1）我不禁忍不住为王民精彩的表演而喝彩。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去掉“忍不住”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2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减轻学生过重的课业负担，是目前中小学教学工作的当务之急。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去掉“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目前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”。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（3）你必须按时到达，否则如果你不按时到达，就无法赶上最后一班船。 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去掉“如果你不按时到达”。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134235" y="380683"/>
            <a:ext cx="938720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你能再举出一个待人宽厚的事例吗？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586865" y="1036320"/>
            <a:ext cx="9805670" cy="59029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12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管鲍之交：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管仲年轻时与鲍叔牙一齐做生意，赚了钱分帐时，管仲总是多拿一些。大家都很生气，鲍叔牙说：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管仲不是一个贪小便宜的人，他多拿是正因家里穷，我是心甘情愿让他多拿的。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之后，管仲参了军，每次打仗都缩在最后面，撤退时又跑在最前面，别人都骂他是个胆小鬼，鲍叔牙出面制止别人的耻笑，说管仲之因此这样做，是正因他家里有老母亲需要他赡养。管仲听了这些话，十分感动，说：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生我的是我的父母，而能真正了解我的却是鲍叔牙!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从此以后，他们俩结成了生死之交。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547495" y="985520"/>
            <a:ext cx="9544685" cy="57340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根据解释写出相应的成语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（1）学习总感到不满足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  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         )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（2）教导别人而不知疲倦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         )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（3）不以向比自己学识差或地位低的人去请教为可耻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               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         )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（4）用一笑来回答，表示不值得理会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         )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（5）小心翼翼地贡献出全部力量，直到死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(         )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7660005" y="2096770"/>
            <a:ext cx="38398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学而不厌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7660005" y="2741930"/>
            <a:ext cx="37604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诲人不倦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7660005" y="3750310"/>
            <a:ext cx="3611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不耻下问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7660005" y="4912995"/>
            <a:ext cx="4472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付之一笑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7660005" y="6074410"/>
            <a:ext cx="44723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鞠躬尽瘁，死而后已</a:t>
            </a:r>
            <a:endParaRPr lang="zh-CN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1"/>
          <a:stretch>
            <a:fillRect/>
          </a:stretch>
        </p:blipFill>
        <p:spPr>
          <a:xfrm>
            <a:off x="2747010" y="8314690"/>
            <a:ext cx="28575" cy="19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8" name="文本框 117"/>
          <p:cNvSpPr txBox="1"/>
          <p:nvPr/>
        </p:nvSpPr>
        <p:spPr>
          <a:xfrm>
            <a:off x="2747010" y="8333740"/>
            <a:ext cx="5080000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500" b="0">
                <a:ea typeface="宋体" panose="02010600030101010101" pitchFamily="2" charset="-122"/>
              </a:rPr>
              <a:t>5) 由于灾荒或战乱而流转离散。形容生活艰难，四处流浪。(颠沛流离)（6）形容做事</a:t>
            </a:r>
            <a:r>
              <a:rPr lang="zh-CN" sz="1500" b="0">
                <a:solidFill>
                  <a:srgbClr val="CC0000"/>
                </a:solidFill>
                <a:ea typeface="宋体" panose="02010600030101010101" pitchFamily="2" charset="-122"/>
              </a:rPr>
              <a:t>拖拉，</a:t>
            </a:r>
            <a:r>
              <a:rPr lang="zh-CN" sz="1500" b="0">
                <a:ea typeface="宋体" panose="02010600030101010101" pitchFamily="2" charset="-122"/>
              </a:rPr>
              <a:t>不爽利，不简洁。（拖沓）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1430020" y="846455"/>
            <a:ext cx="10215880" cy="57340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下列句子中标点符号使用有误的一项是（   ）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A.“满招损，谦受益”这句格言，流传到今天至少有两千年了。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B.语言，人们用来抒情达意；文字，人们用来记言记事。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C.从吆喝来说，我更喜欢卖硬面饽饽的：声音厚实，词儿朴素，就一声“硬面——饽饽”，光宣布卖的是什么，一点也不吹嘘什么。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D.他看上去才十七、八岁，一副有气无力的样子。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0580370" y="846455"/>
            <a:ext cx="12287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课堂检测</a:t>
            </a:r>
            <a:endParaRPr lang="zh-CN" altLang="en-US" sz="4000" b="1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6" name="内容占位符 1" descr="002564a5cf7418e9465b20"/>
          <p:cNvPicPr>
            <a:picLocks noChangeAspect="1"/>
          </p:cNvPicPr>
          <p:nvPr/>
        </p:nvPicPr>
        <p:blipFill>
          <a:blip r:embed="rId1"/>
          <a:srcRect r="10576" b="788"/>
          <a:stretch>
            <a:fillRect/>
          </a:stretch>
        </p:blipFill>
        <p:spPr>
          <a:xfrm>
            <a:off x="0" y="0"/>
            <a:ext cx="1225169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WordArt 3"/>
          <p:cNvSpPr/>
          <p:nvPr/>
        </p:nvSpPr>
        <p:spPr>
          <a:xfrm>
            <a:off x="2627630" y="1363345"/>
            <a:ext cx="6690360" cy="24745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fontAlgn="auto"/>
            <a:r>
              <a:rPr lang="zh-CN" altLang="en-US" sz="2700" b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再 见</a:t>
            </a:r>
            <a:endParaRPr lang="zh-CN" altLang="en-US" sz="2700" b="1"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471930" y="672148"/>
            <a:ext cx="970470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叶圣陶，原名叶绍钧、字秉臣、圣陶，现代作家、教育家、文学出版家和社会活动家，有“优秀的语言艺术家”之称。叶圣陶热切地主张规范现代汉语，它包含了规范的语法、修辞、词汇、标点、简化字和除去异体汉字。他又编纂和规范了出版物的汉字并且规定了汉语拼音方案，最先提出了“语文”一词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叶圣陶童话故事的开山鼻祖，他的《稻草人》是我国第一个用白话文写成的童话故事。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主要代表作品还有《古代英雄的石像》、《倪焕之》、《脚步集》、《西川集》等。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人物简介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925320" y="1444625"/>
            <a:ext cx="88436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作者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叶圣陶先生都是著名的语文学家。二人有多年的交往，感情深厚，亦师亦友。1988年叶圣陶先生辞世，三个月后，作者就写下了这篇文章。作者通过对叶圣陶先生言行的记录，赞美了叶圣陶先生的高尚品行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同时也颂扬了叶圣陶先生的语文主张。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背景链接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2235200" y="1116965"/>
            <a:ext cx="99574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草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率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shuài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商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酌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zhuó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譬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如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pì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 累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赘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zhuì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妥帖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tuǒ tiē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诲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人不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倦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huì juàn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拖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沓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tà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 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感慨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系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之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xì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监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督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tà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颠沛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流离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diān pèi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鞠躬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尽</a:t>
            </a:r>
            <a:r>
              <a:rPr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charset="-122"/>
                <a:ea typeface="黑体" panose="02010609060101010101" charset="-122"/>
                <a:sym typeface="+mn-ea"/>
              </a:rPr>
              <a:t>瘁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jū gōng cuì) </a:t>
            </a:r>
            <a:endParaRPr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字音字形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0759" name="TextBox 8"/>
          <p:cNvSpPr txBox="1"/>
          <p:nvPr/>
        </p:nvSpPr>
        <p:spPr>
          <a:xfrm>
            <a:off x="1589405" y="629285"/>
            <a:ext cx="10602595" cy="62725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修润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修改润色。  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商酌：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商量斟酌。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譬如：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比如。      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妥帖：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恰当，十分合适。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累赘：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不必要，麻烦。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拖沓：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不爽快，不简洁。</a:t>
            </a:r>
            <a:endParaRPr sz="3600" b="1" dirty="0">
              <a:solidFill>
                <a:srgbClr val="0000FF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诲人不倦：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指教导别人而不知疲倦。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不耻下问：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乐于向学问或地位比自己低的人学习，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          而不觉得不好意思。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颠沛流离：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生活艰难，四处流浪。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以身作则：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以自己的行为做出榜样。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朦胧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不清楚，模糊。文中指一种美学境界。</a:t>
            </a:r>
            <a:endParaRPr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感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慨系之：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对某件事有所感触而不禁慨叹。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词语释义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TextBox 8"/>
          <p:cNvSpPr txBox="1"/>
          <p:nvPr/>
        </p:nvSpPr>
        <p:spPr>
          <a:xfrm>
            <a:off x="2074545" y="1037273"/>
            <a:ext cx="847979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作者写这篇文章的缘由是什么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  <a:endParaRPr 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74545" y="2271395"/>
            <a:ext cx="84791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叶圣陶先生去世了，作者内心无比悲哀，写此文以示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怀</a:t>
            </a:r>
            <a:r>
              <a:rPr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念。</a:t>
            </a:r>
            <a:endParaRPr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整体把握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0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0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0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0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15"/>
</p:tagLst>
</file>

<file path=ppt/tags/tag6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1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2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3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4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5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6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7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8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9.xml><?xml version="1.0" encoding="utf-8"?>
<p:tagLst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6015</Words>
  <Application>WPS 演示</Application>
  <PresentationFormat>宽屏</PresentationFormat>
  <Paragraphs>347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黑体</vt:lpstr>
      <vt:lpstr>Calibri</vt:lpstr>
      <vt:lpstr>幼圆</vt:lpstr>
      <vt:lpstr>Wingdings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60</cp:revision>
  <dcterms:created xsi:type="dcterms:W3CDTF">2019-06-19T02:08:00Z</dcterms:created>
  <dcterms:modified xsi:type="dcterms:W3CDTF">2020-02-13T10:44:10Z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