
<file path=[Content_Types].xml><?xml version="1.0" encoding="utf-8"?>
<Types xmlns="http://schemas.openxmlformats.org/package/2006/content-types">
  <Default Extension="jpeg" ContentType="image/jpeg"/>
  <Default Extension="wav" ContentType="audio/x-wav"/>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4" r:id="rId4"/>
    <p:sldMasterId id="2147483686" r:id="rId5"/>
    <p:sldMasterId id="2147483698" r:id="rId6"/>
    <p:sldMasterId id="2147483710" r:id="rId7"/>
    <p:sldMasterId id="2147483722" r:id="rId8"/>
  </p:sldMasterIdLst>
  <p:sldIdLst>
    <p:sldId id="318" r:id="rId9"/>
    <p:sldId id="1222" r:id="rId10"/>
    <p:sldId id="1218" r:id="rId11"/>
    <p:sldId id="1219" r:id="rId12"/>
    <p:sldId id="1220" r:id="rId13"/>
    <p:sldId id="456" r:id="rId14"/>
    <p:sldId id="457" r:id="rId15"/>
    <p:sldId id="257" r:id="rId16"/>
    <p:sldId id="380" r:id="rId17"/>
    <p:sldId id="258" r:id="rId18"/>
    <p:sldId id="381" r:id="rId19"/>
    <p:sldId id="259" r:id="rId20"/>
    <p:sldId id="382" r:id="rId21"/>
    <p:sldId id="260" r:id="rId22"/>
    <p:sldId id="383" r:id="rId23"/>
    <p:sldId id="384" r:id="rId24"/>
    <p:sldId id="387" r:id="rId25"/>
    <p:sldId id="385" r:id="rId26"/>
    <p:sldId id="261" r:id="rId27"/>
    <p:sldId id="388" r:id="rId28"/>
    <p:sldId id="389" r:id="rId29"/>
    <p:sldId id="262" r:id="rId30"/>
    <p:sldId id="390" r:id="rId31"/>
    <p:sldId id="263" r:id="rId32"/>
    <p:sldId id="392" r:id="rId33"/>
    <p:sldId id="391" r:id="rId34"/>
    <p:sldId id="264" r:id="rId35"/>
    <p:sldId id="393" r:id="rId36"/>
    <p:sldId id="394" r:id="rId37"/>
    <p:sldId id="543" r:id="rId38"/>
    <p:sldId id="561" r:id="rId39"/>
    <p:sldId id="562" r:id="rId40"/>
    <p:sldId id="563" r:id="rId41"/>
    <p:sldId id="568" r:id="rId42"/>
    <p:sldId id="564" r:id="rId43"/>
    <p:sldId id="544" r:id="rId44"/>
    <p:sldId id="545" r:id="rId45"/>
    <p:sldId id="546" r:id="rId46"/>
    <p:sldId id="706" r:id="rId47"/>
    <p:sldId id="265" r:id="rId48"/>
    <p:sldId id="395" r:id="rId49"/>
    <p:sldId id="396" r:id="rId50"/>
    <p:sldId id="644" r:id="rId51"/>
    <p:sldId id="645" r:id="rId52"/>
    <p:sldId id="266" r:id="rId53"/>
    <p:sldId id="458" r:id="rId54"/>
    <p:sldId id="707" r:id="rId55"/>
    <p:sldId id="708" r:id="rId56"/>
    <p:sldId id="459" r:id="rId57"/>
    <p:sldId id="267" r:id="rId58"/>
    <p:sldId id="460" r:id="rId59"/>
    <p:sldId id="461" r:id="rId60"/>
    <p:sldId id="268" r:id="rId61"/>
    <p:sldId id="462" r:id="rId62"/>
    <p:sldId id="463" r:id="rId63"/>
    <p:sldId id="269" r:id="rId64"/>
    <p:sldId id="464" r:id="rId65"/>
    <p:sldId id="465" r:id="rId66"/>
    <p:sldId id="272" r:id="rId67"/>
    <p:sldId id="273" r:id="rId68"/>
    <p:sldId id="274" r:id="rId69"/>
    <p:sldId id="275" r:id="rId70"/>
    <p:sldId id="276" r:id="rId71"/>
    <p:sldId id="709" r:id="rId72"/>
    <p:sldId id="711" r:id="rId73"/>
    <p:sldId id="710" r:id="rId74"/>
    <p:sldId id="712" r:id="rId75"/>
    <p:sldId id="277" r:id="rId76"/>
    <p:sldId id="716" r:id="rId77"/>
    <p:sldId id="713" r:id="rId78"/>
    <p:sldId id="714" r:id="rId79"/>
    <p:sldId id="715" r:id="rId80"/>
    <p:sldId id="278" r:id="rId81"/>
    <p:sldId id="717" r:id="rId82"/>
    <p:sldId id="279" r:id="rId83"/>
    <p:sldId id="718" r:id="rId84"/>
    <p:sldId id="280" r:id="rId85"/>
    <p:sldId id="1221" r:id="rId86"/>
    <p:sldId id="719" r:id="rId87"/>
    <p:sldId id="281" r:id="rId88"/>
    <p:sldId id="720" r:id="rId89"/>
    <p:sldId id="282" r:id="rId90"/>
    <p:sldId id="721" r:id="rId91"/>
    <p:sldId id="283" r:id="rId92"/>
    <p:sldId id="722" r:id="rId93"/>
    <p:sldId id="723" r:id="rId94"/>
    <p:sldId id="284" r:id="rId95"/>
    <p:sldId id="724" r:id="rId96"/>
    <p:sldId id="285" r:id="rId97"/>
    <p:sldId id="725" r:id="rId98"/>
    <p:sldId id="726" r:id="rId99"/>
    <p:sldId id="286" r:id="rId100"/>
    <p:sldId id="727" r:id="rId101"/>
    <p:sldId id="287" r:id="rId102"/>
    <p:sldId id="729" r:id="rId103"/>
    <p:sldId id="288" r:id="rId104"/>
    <p:sldId id="730" r:id="rId105"/>
    <p:sldId id="289" r:id="rId106"/>
    <p:sldId id="731" r:id="rId107"/>
    <p:sldId id="732" r:id="rId108"/>
    <p:sldId id="290" r:id="rId109"/>
    <p:sldId id="733" r:id="rId110"/>
    <p:sldId id="734" r:id="rId111"/>
    <p:sldId id="291" r:id="rId112"/>
    <p:sldId id="735" r:id="rId113"/>
    <p:sldId id="736" r:id="rId114"/>
    <p:sldId id="292" r:id="rId115"/>
    <p:sldId id="737" r:id="rId116"/>
    <p:sldId id="738" r:id="rId117"/>
    <p:sldId id="293" r:id="rId118"/>
    <p:sldId id="739" r:id="rId119"/>
    <p:sldId id="294" r:id="rId120"/>
    <p:sldId id="740" r:id="rId121"/>
    <p:sldId id="295" r:id="rId122"/>
    <p:sldId id="741" r:id="rId123"/>
    <p:sldId id="296" r:id="rId124"/>
    <p:sldId id="836" r:id="rId125"/>
    <p:sldId id="742" r:id="rId126"/>
    <p:sldId id="297" r:id="rId127"/>
    <p:sldId id="743" r:id="rId128"/>
    <p:sldId id="298" r:id="rId129"/>
    <p:sldId id="744" r:id="rId130"/>
    <p:sldId id="745" r:id="rId131"/>
    <p:sldId id="299" r:id="rId132"/>
    <p:sldId id="746" r:id="rId133"/>
    <p:sldId id="300" r:id="rId134"/>
    <p:sldId id="301" r:id="rId135"/>
    <p:sldId id="747" r:id="rId136"/>
    <p:sldId id="748" r:id="rId137"/>
    <p:sldId id="749" r:id="rId138"/>
    <p:sldId id="750" r:id="rId139"/>
    <p:sldId id="303" r:id="rId140"/>
    <p:sldId id="751" r:id="rId141"/>
    <p:sldId id="304" r:id="rId142"/>
    <p:sldId id="752" r:id="rId143"/>
    <p:sldId id="1223" r:id="rId144"/>
    <p:sldId id="753" r:id="rId145"/>
    <p:sldId id="305" r:id="rId146"/>
    <p:sldId id="754" r:id="rId147"/>
    <p:sldId id="306" r:id="rId148"/>
    <p:sldId id="755" r:id="rId149"/>
    <p:sldId id="756" r:id="rId150"/>
    <p:sldId id="307" r:id="rId151"/>
    <p:sldId id="757" r:id="rId152"/>
    <p:sldId id="758" r:id="rId153"/>
    <p:sldId id="308" r:id="rId154"/>
    <p:sldId id="821" r:id="rId155"/>
    <p:sldId id="309" r:id="rId156"/>
    <p:sldId id="822" r:id="rId157"/>
    <p:sldId id="310" r:id="rId158"/>
    <p:sldId id="823" r:id="rId159"/>
    <p:sldId id="312" r:id="rId160"/>
    <p:sldId id="825" r:id="rId161"/>
    <p:sldId id="314" r:id="rId162"/>
    <p:sldId id="827" r:id="rId163"/>
    <p:sldId id="315" r:id="rId164"/>
    <p:sldId id="828" r:id="rId165"/>
    <p:sldId id="316" r:id="rId166"/>
    <p:sldId id="829" r:id="rId167"/>
    <p:sldId id="317" r:id="rId168"/>
    <p:sldId id="830" r:id="rId169"/>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67" d="100"/>
          <a:sy n="67" d="100"/>
        </p:scale>
        <p:origin x="-606" y="-90"/>
      </p:cViewPr>
      <p:guideLst>
        <p:guide orient="horz" pos="2137"/>
        <p:guide pos="288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1.xml"/><Relationship Id="rId98" Type="http://schemas.openxmlformats.org/officeDocument/2006/relationships/slide" Target="slides/slide90.xml"/><Relationship Id="rId97" Type="http://schemas.openxmlformats.org/officeDocument/2006/relationships/slide" Target="slides/slide89.xml"/><Relationship Id="rId96" Type="http://schemas.openxmlformats.org/officeDocument/2006/relationships/slide" Target="slides/slide88.xml"/><Relationship Id="rId95" Type="http://schemas.openxmlformats.org/officeDocument/2006/relationships/slide" Target="slides/slide87.xml"/><Relationship Id="rId94" Type="http://schemas.openxmlformats.org/officeDocument/2006/relationships/slide" Target="slides/slide86.xml"/><Relationship Id="rId93" Type="http://schemas.openxmlformats.org/officeDocument/2006/relationships/slide" Target="slides/slide85.xml"/><Relationship Id="rId92" Type="http://schemas.openxmlformats.org/officeDocument/2006/relationships/slide" Target="slides/slide84.xml"/><Relationship Id="rId91" Type="http://schemas.openxmlformats.org/officeDocument/2006/relationships/slide" Target="slides/slide83.xml"/><Relationship Id="rId90" Type="http://schemas.openxmlformats.org/officeDocument/2006/relationships/slide" Target="slides/slide82.xml"/><Relationship Id="rId9" Type="http://schemas.openxmlformats.org/officeDocument/2006/relationships/slide" Target="slides/slide1.xml"/><Relationship Id="rId89" Type="http://schemas.openxmlformats.org/officeDocument/2006/relationships/slide" Target="slides/slide81.xml"/><Relationship Id="rId88" Type="http://schemas.openxmlformats.org/officeDocument/2006/relationships/slide" Target="slides/slide80.xml"/><Relationship Id="rId87" Type="http://schemas.openxmlformats.org/officeDocument/2006/relationships/slide" Target="slides/slide79.xml"/><Relationship Id="rId86" Type="http://schemas.openxmlformats.org/officeDocument/2006/relationships/slide" Target="slides/slide78.xml"/><Relationship Id="rId85" Type="http://schemas.openxmlformats.org/officeDocument/2006/relationships/slide" Target="slides/slide77.xml"/><Relationship Id="rId84" Type="http://schemas.openxmlformats.org/officeDocument/2006/relationships/slide" Target="slides/slide76.xml"/><Relationship Id="rId83" Type="http://schemas.openxmlformats.org/officeDocument/2006/relationships/slide" Target="slides/slide75.xml"/><Relationship Id="rId82" Type="http://schemas.openxmlformats.org/officeDocument/2006/relationships/slide" Target="slides/slide74.xml"/><Relationship Id="rId81" Type="http://schemas.openxmlformats.org/officeDocument/2006/relationships/slide" Target="slides/slide73.xml"/><Relationship Id="rId80" Type="http://schemas.openxmlformats.org/officeDocument/2006/relationships/slide" Target="slides/slide72.xml"/><Relationship Id="rId8" Type="http://schemas.openxmlformats.org/officeDocument/2006/relationships/slideMaster" Target="slideMasters/slideMaster7.xml"/><Relationship Id="rId79" Type="http://schemas.openxmlformats.org/officeDocument/2006/relationships/slide" Target="slides/slide71.xml"/><Relationship Id="rId78" Type="http://schemas.openxmlformats.org/officeDocument/2006/relationships/slide" Target="slides/slide70.xml"/><Relationship Id="rId77" Type="http://schemas.openxmlformats.org/officeDocument/2006/relationships/slide" Target="slides/slide69.xml"/><Relationship Id="rId76" Type="http://schemas.openxmlformats.org/officeDocument/2006/relationships/slide" Target="slides/slide68.xml"/><Relationship Id="rId75" Type="http://schemas.openxmlformats.org/officeDocument/2006/relationships/slide" Target="slides/slide67.xml"/><Relationship Id="rId74" Type="http://schemas.openxmlformats.org/officeDocument/2006/relationships/slide" Target="slides/slide66.xml"/><Relationship Id="rId73" Type="http://schemas.openxmlformats.org/officeDocument/2006/relationships/slide" Target="slides/slide65.xml"/><Relationship Id="rId72" Type="http://schemas.openxmlformats.org/officeDocument/2006/relationships/slide" Target="slides/slide64.xml"/><Relationship Id="rId71" Type="http://schemas.openxmlformats.org/officeDocument/2006/relationships/slide" Target="slides/slide63.xml"/><Relationship Id="rId70" Type="http://schemas.openxmlformats.org/officeDocument/2006/relationships/slide" Target="slides/slide62.xml"/><Relationship Id="rId7" Type="http://schemas.openxmlformats.org/officeDocument/2006/relationships/slideMaster" Target="slideMasters/slideMaster6.xml"/><Relationship Id="rId69" Type="http://schemas.openxmlformats.org/officeDocument/2006/relationships/slide" Target="slides/slide61.xml"/><Relationship Id="rId68" Type="http://schemas.openxmlformats.org/officeDocument/2006/relationships/slide" Target="slides/slide60.xml"/><Relationship Id="rId67" Type="http://schemas.openxmlformats.org/officeDocument/2006/relationships/slide" Target="slides/slide59.xml"/><Relationship Id="rId66" Type="http://schemas.openxmlformats.org/officeDocument/2006/relationships/slide" Target="slides/slide58.xml"/><Relationship Id="rId65" Type="http://schemas.openxmlformats.org/officeDocument/2006/relationships/slide" Target="slides/slide57.xml"/><Relationship Id="rId64" Type="http://schemas.openxmlformats.org/officeDocument/2006/relationships/slide" Target="slides/slide56.xml"/><Relationship Id="rId63" Type="http://schemas.openxmlformats.org/officeDocument/2006/relationships/slide" Target="slides/slide55.xml"/><Relationship Id="rId62" Type="http://schemas.openxmlformats.org/officeDocument/2006/relationships/slide" Target="slides/slide54.xml"/><Relationship Id="rId61" Type="http://schemas.openxmlformats.org/officeDocument/2006/relationships/slide" Target="slides/slide53.xml"/><Relationship Id="rId60" Type="http://schemas.openxmlformats.org/officeDocument/2006/relationships/slide" Target="slides/slide52.xml"/><Relationship Id="rId6" Type="http://schemas.openxmlformats.org/officeDocument/2006/relationships/slideMaster" Target="slideMasters/slideMaster5.xml"/><Relationship Id="rId59" Type="http://schemas.openxmlformats.org/officeDocument/2006/relationships/slide" Target="slides/slide51.xml"/><Relationship Id="rId58" Type="http://schemas.openxmlformats.org/officeDocument/2006/relationships/slide" Target="slides/slide50.xml"/><Relationship Id="rId57" Type="http://schemas.openxmlformats.org/officeDocument/2006/relationships/slide" Target="slides/slide49.xml"/><Relationship Id="rId56" Type="http://schemas.openxmlformats.org/officeDocument/2006/relationships/slide" Target="slides/slide48.xml"/><Relationship Id="rId55" Type="http://schemas.openxmlformats.org/officeDocument/2006/relationships/slide" Target="slides/slide47.xml"/><Relationship Id="rId54" Type="http://schemas.openxmlformats.org/officeDocument/2006/relationships/slide" Target="slides/slide46.xml"/><Relationship Id="rId53" Type="http://schemas.openxmlformats.org/officeDocument/2006/relationships/slide" Target="slides/slide45.xml"/><Relationship Id="rId52" Type="http://schemas.openxmlformats.org/officeDocument/2006/relationships/slide" Target="slides/slide44.xml"/><Relationship Id="rId51" Type="http://schemas.openxmlformats.org/officeDocument/2006/relationships/slide" Target="slides/slide43.xml"/><Relationship Id="rId50" Type="http://schemas.openxmlformats.org/officeDocument/2006/relationships/slide" Target="slides/slide42.xml"/><Relationship Id="rId5" Type="http://schemas.openxmlformats.org/officeDocument/2006/relationships/slideMaster" Target="slideMasters/slideMaster4.xml"/><Relationship Id="rId49" Type="http://schemas.openxmlformats.org/officeDocument/2006/relationships/slide" Target="slides/slide41.xml"/><Relationship Id="rId48" Type="http://schemas.openxmlformats.org/officeDocument/2006/relationships/slide" Target="slides/slide40.xml"/><Relationship Id="rId47" Type="http://schemas.openxmlformats.org/officeDocument/2006/relationships/slide" Target="slides/slide39.xml"/><Relationship Id="rId46" Type="http://schemas.openxmlformats.org/officeDocument/2006/relationships/slide" Target="slides/slide38.xml"/><Relationship Id="rId45" Type="http://schemas.openxmlformats.org/officeDocument/2006/relationships/slide" Target="slides/slide37.xml"/><Relationship Id="rId44" Type="http://schemas.openxmlformats.org/officeDocument/2006/relationships/slide" Target="slides/slide36.xml"/><Relationship Id="rId43" Type="http://schemas.openxmlformats.org/officeDocument/2006/relationships/slide" Target="slides/slide35.xml"/><Relationship Id="rId42" Type="http://schemas.openxmlformats.org/officeDocument/2006/relationships/slide" Target="slides/slide34.xml"/><Relationship Id="rId41" Type="http://schemas.openxmlformats.org/officeDocument/2006/relationships/slide" Target="slides/slide33.xml"/><Relationship Id="rId40" Type="http://schemas.openxmlformats.org/officeDocument/2006/relationships/slide" Target="slides/slide32.xml"/><Relationship Id="rId4" Type="http://schemas.openxmlformats.org/officeDocument/2006/relationships/slideMaster" Target="slideMasters/slideMaster3.xml"/><Relationship Id="rId39" Type="http://schemas.openxmlformats.org/officeDocument/2006/relationships/slide" Target="slides/slide31.xml"/><Relationship Id="rId38" Type="http://schemas.openxmlformats.org/officeDocument/2006/relationships/slide" Target="slides/slide30.xml"/><Relationship Id="rId37" Type="http://schemas.openxmlformats.org/officeDocument/2006/relationships/slide" Target="slides/slide29.xml"/><Relationship Id="rId36" Type="http://schemas.openxmlformats.org/officeDocument/2006/relationships/slide" Target="slides/slide28.xml"/><Relationship Id="rId35" Type="http://schemas.openxmlformats.org/officeDocument/2006/relationships/slide" Target="slides/slide27.xml"/><Relationship Id="rId34" Type="http://schemas.openxmlformats.org/officeDocument/2006/relationships/slide" Target="slides/slide26.xml"/><Relationship Id="rId33" Type="http://schemas.openxmlformats.org/officeDocument/2006/relationships/slide" Target="slides/slide25.xml"/><Relationship Id="rId32" Type="http://schemas.openxmlformats.org/officeDocument/2006/relationships/slide" Target="slides/slide24.xml"/><Relationship Id="rId31" Type="http://schemas.openxmlformats.org/officeDocument/2006/relationships/slide" Target="slides/slide23.xml"/><Relationship Id="rId30" Type="http://schemas.openxmlformats.org/officeDocument/2006/relationships/slide" Target="slides/slide22.xml"/><Relationship Id="rId3" Type="http://schemas.openxmlformats.org/officeDocument/2006/relationships/slideMaster" Target="slideMasters/slideMaster2.xml"/><Relationship Id="rId29" Type="http://schemas.openxmlformats.org/officeDocument/2006/relationships/slide" Target="slides/slide21.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2" Type="http://schemas.openxmlformats.org/officeDocument/2006/relationships/tableStyles" Target="tableStyles.xml"/><Relationship Id="rId171" Type="http://schemas.openxmlformats.org/officeDocument/2006/relationships/viewProps" Target="viewProps.xml"/><Relationship Id="rId170" Type="http://schemas.openxmlformats.org/officeDocument/2006/relationships/presProps" Target="presProps.xml"/><Relationship Id="rId17" Type="http://schemas.openxmlformats.org/officeDocument/2006/relationships/slide" Target="slides/slide9.xml"/><Relationship Id="rId169" Type="http://schemas.openxmlformats.org/officeDocument/2006/relationships/slide" Target="slides/slide161.xml"/><Relationship Id="rId168" Type="http://schemas.openxmlformats.org/officeDocument/2006/relationships/slide" Target="slides/slide160.xml"/><Relationship Id="rId167" Type="http://schemas.openxmlformats.org/officeDocument/2006/relationships/slide" Target="slides/slide159.xml"/><Relationship Id="rId166" Type="http://schemas.openxmlformats.org/officeDocument/2006/relationships/slide" Target="slides/slide158.xml"/><Relationship Id="rId165" Type="http://schemas.openxmlformats.org/officeDocument/2006/relationships/slide" Target="slides/slide157.xml"/><Relationship Id="rId164" Type="http://schemas.openxmlformats.org/officeDocument/2006/relationships/slide" Target="slides/slide156.xml"/><Relationship Id="rId163" Type="http://schemas.openxmlformats.org/officeDocument/2006/relationships/slide" Target="slides/slide155.xml"/><Relationship Id="rId162" Type="http://schemas.openxmlformats.org/officeDocument/2006/relationships/slide" Target="slides/slide154.xml"/><Relationship Id="rId161" Type="http://schemas.openxmlformats.org/officeDocument/2006/relationships/slide" Target="slides/slide153.xml"/><Relationship Id="rId160" Type="http://schemas.openxmlformats.org/officeDocument/2006/relationships/slide" Target="slides/slide152.xml"/><Relationship Id="rId16" Type="http://schemas.openxmlformats.org/officeDocument/2006/relationships/slide" Target="slides/slide8.xml"/><Relationship Id="rId159" Type="http://schemas.openxmlformats.org/officeDocument/2006/relationships/slide" Target="slides/slide151.xml"/><Relationship Id="rId158" Type="http://schemas.openxmlformats.org/officeDocument/2006/relationships/slide" Target="slides/slide150.xml"/><Relationship Id="rId157" Type="http://schemas.openxmlformats.org/officeDocument/2006/relationships/slide" Target="slides/slide149.xml"/><Relationship Id="rId156" Type="http://schemas.openxmlformats.org/officeDocument/2006/relationships/slide" Target="slides/slide148.xml"/><Relationship Id="rId155" Type="http://schemas.openxmlformats.org/officeDocument/2006/relationships/slide" Target="slides/slide147.xml"/><Relationship Id="rId154" Type="http://schemas.openxmlformats.org/officeDocument/2006/relationships/slide" Target="slides/slide146.xml"/><Relationship Id="rId153" Type="http://schemas.openxmlformats.org/officeDocument/2006/relationships/slide" Target="slides/slide145.xml"/><Relationship Id="rId152" Type="http://schemas.openxmlformats.org/officeDocument/2006/relationships/slide" Target="slides/slide144.xml"/><Relationship Id="rId151" Type="http://schemas.openxmlformats.org/officeDocument/2006/relationships/slide" Target="slides/slide143.xml"/><Relationship Id="rId150" Type="http://schemas.openxmlformats.org/officeDocument/2006/relationships/slide" Target="slides/slide142.xml"/><Relationship Id="rId15" Type="http://schemas.openxmlformats.org/officeDocument/2006/relationships/slide" Target="slides/slide7.xml"/><Relationship Id="rId149" Type="http://schemas.openxmlformats.org/officeDocument/2006/relationships/slide" Target="slides/slide141.xml"/><Relationship Id="rId148" Type="http://schemas.openxmlformats.org/officeDocument/2006/relationships/slide" Target="slides/slide140.xml"/><Relationship Id="rId147" Type="http://schemas.openxmlformats.org/officeDocument/2006/relationships/slide" Target="slides/slide139.xml"/><Relationship Id="rId146" Type="http://schemas.openxmlformats.org/officeDocument/2006/relationships/slide" Target="slides/slide138.xml"/><Relationship Id="rId145" Type="http://schemas.openxmlformats.org/officeDocument/2006/relationships/slide" Target="slides/slide137.xml"/><Relationship Id="rId144" Type="http://schemas.openxmlformats.org/officeDocument/2006/relationships/slide" Target="slides/slide136.xml"/><Relationship Id="rId143" Type="http://schemas.openxmlformats.org/officeDocument/2006/relationships/slide" Target="slides/slide135.xml"/><Relationship Id="rId142" Type="http://schemas.openxmlformats.org/officeDocument/2006/relationships/slide" Target="slides/slide134.xml"/><Relationship Id="rId141" Type="http://schemas.openxmlformats.org/officeDocument/2006/relationships/slide" Target="slides/slide133.xml"/><Relationship Id="rId140" Type="http://schemas.openxmlformats.org/officeDocument/2006/relationships/slide" Target="slides/slide132.xml"/><Relationship Id="rId14" Type="http://schemas.openxmlformats.org/officeDocument/2006/relationships/slide" Target="slides/slide6.xml"/><Relationship Id="rId139" Type="http://schemas.openxmlformats.org/officeDocument/2006/relationships/slide" Target="slides/slide131.xml"/><Relationship Id="rId138" Type="http://schemas.openxmlformats.org/officeDocument/2006/relationships/slide" Target="slides/slide130.xml"/><Relationship Id="rId137" Type="http://schemas.openxmlformats.org/officeDocument/2006/relationships/slide" Target="slides/slide129.xml"/><Relationship Id="rId136" Type="http://schemas.openxmlformats.org/officeDocument/2006/relationships/slide" Target="slides/slide128.xml"/><Relationship Id="rId135" Type="http://schemas.openxmlformats.org/officeDocument/2006/relationships/slide" Target="slides/slide127.xml"/><Relationship Id="rId134" Type="http://schemas.openxmlformats.org/officeDocument/2006/relationships/slide" Target="slides/slide126.xml"/><Relationship Id="rId133" Type="http://schemas.openxmlformats.org/officeDocument/2006/relationships/slide" Target="slides/slide125.xml"/><Relationship Id="rId132" Type="http://schemas.openxmlformats.org/officeDocument/2006/relationships/slide" Target="slides/slide124.xml"/><Relationship Id="rId131" Type="http://schemas.openxmlformats.org/officeDocument/2006/relationships/slide" Target="slides/slide123.xml"/><Relationship Id="rId130" Type="http://schemas.openxmlformats.org/officeDocument/2006/relationships/slide" Target="slides/slide122.xml"/><Relationship Id="rId13" Type="http://schemas.openxmlformats.org/officeDocument/2006/relationships/slide" Target="slides/slide5.xml"/><Relationship Id="rId129" Type="http://schemas.openxmlformats.org/officeDocument/2006/relationships/slide" Target="slides/slide121.xml"/><Relationship Id="rId128" Type="http://schemas.openxmlformats.org/officeDocument/2006/relationships/slide" Target="slides/slide120.xml"/><Relationship Id="rId127" Type="http://schemas.openxmlformats.org/officeDocument/2006/relationships/slide" Target="slides/slide119.xml"/><Relationship Id="rId126" Type="http://schemas.openxmlformats.org/officeDocument/2006/relationships/slide" Target="slides/slide118.xml"/><Relationship Id="rId125" Type="http://schemas.openxmlformats.org/officeDocument/2006/relationships/slide" Target="slides/slide117.xml"/><Relationship Id="rId124" Type="http://schemas.openxmlformats.org/officeDocument/2006/relationships/slide" Target="slides/slide116.xml"/><Relationship Id="rId123" Type="http://schemas.openxmlformats.org/officeDocument/2006/relationships/slide" Target="slides/slide115.xml"/><Relationship Id="rId122" Type="http://schemas.openxmlformats.org/officeDocument/2006/relationships/slide" Target="slides/slide114.xml"/><Relationship Id="rId121" Type="http://schemas.openxmlformats.org/officeDocument/2006/relationships/slide" Target="slides/slide113.xml"/><Relationship Id="rId120" Type="http://schemas.openxmlformats.org/officeDocument/2006/relationships/slide" Target="slides/slide112.xml"/><Relationship Id="rId12" Type="http://schemas.openxmlformats.org/officeDocument/2006/relationships/slide" Target="slides/slide4.xml"/><Relationship Id="rId119" Type="http://schemas.openxmlformats.org/officeDocument/2006/relationships/slide" Target="slides/slide111.xml"/><Relationship Id="rId118" Type="http://schemas.openxmlformats.org/officeDocument/2006/relationships/slide" Target="slides/slide110.xml"/><Relationship Id="rId117" Type="http://schemas.openxmlformats.org/officeDocument/2006/relationships/slide" Target="slides/slide109.xml"/><Relationship Id="rId116" Type="http://schemas.openxmlformats.org/officeDocument/2006/relationships/slide" Target="slides/slide108.xml"/><Relationship Id="rId115" Type="http://schemas.openxmlformats.org/officeDocument/2006/relationships/slide" Target="slides/slide107.xml"/><Relationship Id="rId114" Type="http://schemas.openxmlformats.org/officeDocument/2006/relationships/slide" Target="slides/slide106.xml"/><Relationship Id="rId113" Type="http://schemas.openxmlformats.org/officeDocument/2006/relationships/slide" Target="slides/slide105.xml"/><Relationship Id="rId112" Type="http://schemas.openxmlformats.org/officeDocument/2006/relationships/slide" Target="slides/slide104.xml"/><Relationship Id="rId111" Type="http://schemas.openxmlformats.org/officeDocument/2006/relationships/slide" Target="slides/slide103.xml"/><Relationship Id="rId110" Type="http://schemas.openxmlformats.org/officeDocument/2006/relationships/slide" Target="slides/slide102.xml"/><Relationship Id="rId11" Type="http://schemas.openxmlformats.org/officeDocument/2006/relationships/slide" Target="slides/slide3.xml"/><Relationship Id="rId109" Type="http://schemas.openxmlformats.org/officeDocument/2006/relationships/slide" Target="slides/slide101.xml"/><Relationship Id="rId108" Type="http://schemas.openxmlformats.org/officeDocument/2006/relationships/slide" Target="slides/slide100.xml"/><Relationship Id="rId107" Type="http://schemas.openxmlformats.org/officeDocument/2006/relationships/slide" Target="slides/slide99.xml"/><Relationship Id="rId106" Type="http://schemas.openxmlformats.org/officeDocument/2006/relationships/slide" Target="slides/slide98.xml"/><Relationship Id="rId105" Type="http://schemas.openxmlformats.org/officeDocument/2006/relationships/slide" Target="slides/slide97.xml"/><Relationship Id="rId104" Type="http://schemas.openxmlformats.org/officeDocument/2006/relationships/slide" Target="slides/slide96.xml"/><Relationship Id="rId103" Type="http://schemas.openxmlformats.org/officeDocument/2006/relationships/slide" Target="slides/slide95.xml"/><Relationship Id="rId102" Type="http://schemas.openxmlformats.org/officeDocument/2006/relationships/slide" Target="slides/slide94.xml"/><Relationship Id="rId101" Type="http://schemas.openxmlformats.org/officeDocument/2006/relationships/slide" Target="slides/slide93.xml"/><Relationship Id="rId100" Type="http://schemas.openxmlformats.org/officeDocument/2006/relationships/slide" Target="slides/slide92.xml"/><Relationship Id="rId10" Type="http://schemas.openxmlformats.org/officeDocument/2006/relationships/slide" Target="slides/slide2.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050" name="Rectangle 2"/>
          <p:cNvSpPr>
            <a:spLocks noGrp="1" noRot="1" noChangeArrowheads="1"/>
          </p:cNvSpPr>
          <p:nvPr>
            <p:ph type="ctrTitle"/>
          </p:nvPr>
        </p:nvSpPr>
        <p:spPr>
          <a:xfrm>
            <a:off x="3962400" y="1066800"/>
            <a:ext cx="4648200" cy="1981200"/>
          </a:xfrm>
        </p:spPr>
        <p:txBody>
          <a:bodyPr/>
          <a:lstStyle>
            <a:lvl1pPr>
              <a:defRPr/>
            </a:lvl1pPr>
          </a:lstStyle>
          <a:p>
            <a:r>
              <a:rPr lang="zh-CN" altLang="en-US"/>
              <a:t>单击此处编辑母版标题样式</a:t>
            </a:r>
            <a:endParaRPr lang="zh-CN" altLang="en-US"/>
          </a:p>
        </p:txBody>
      </p:sp>
      <p:sp>
        <p:nvSpPr>
          <p:cNvPr id="2051" name="Rectangle 3"/>
          <p:cNvSpPr>
            <a:spLocks noGrp="1" noRot="1" noChangeArrowheads="1"/>
          </p:cNvSpPr>
          <p:nvPr>
            <p:ph type="subTitle" idx="1"/>
          </p:nvPr>
        </p:nvSpPr>
        <p:spPr>
          <a:xfrm>
            <a:off x="3962400" y="3657600"/>
            <a:ext cx="4572000" cy="1676400"/>
          </a:xfrm>
        </p:spPr>
        <p:txBody>
          <a:bodyPr/>
          <a:lstStyle>
            <a:lvl1pPr marL="0" indent="0" algn="ctr">
              <a:buFont typeface="Wingdings" panose="05000000000000000000" pitchFamily="2" charset="2"/>
              <a:buNone/>
              <a:defRPr/>
            </a:lvl1pPr>
          </a:lstStyle>
          <a:p>
            <a:r>
              <a:rPr lang="zh-CN" altLang="en-US"/>
              <a:t>单击此处编辑母版副标题样式</a:t>
            </a:r>
            <a:endParaRPr lang="zh-CN" altLang="en-US"/>
          </a:p>
        </p:txBody>
      </p:sp>
      <p:sp>
        <p:nvSpPr>
          <p:cNvPr id="7" name="Rectangle 4"/>
          <p:cNvSpPr>
            <a:spLocks noGrp="1" noChangeArrowheads="1"/>
          </p:cNvSpPr>
          <p:nvPr>
            <p:ph type="dt" sz="half" idx="2"/>
          </p:nvPr>
        </p:nvSpPr>
        <p:spPr bwMode="auto">
          <a:xfrm>
            <a:off x="301625" y="6076950"/>
            <a:ext cx="2289175" cy="47625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3124200" y="6076950"/>
            <a:ext cx="2895600" cy="47625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076950"/>
            <a:ext cx="2289175" cy="476250"/>
          </a:xfrm>
          <a:prstGeom prst="rect">
            <a:avLst/>
          </a:prstGeom>
          <a:noFill/>
          <a:ln>
            <a:miter lim="800000"/>
          </a:ln>
        </p:spPr>
        <p:txBody>
          <a:bodyPr vert="horz" wrap="square" lIns="91440" tIns="45720" rIns="91440" bIns="45720" numCol="1" anchor="t" anchorCtr="0" compatLnSpc="1"/>
          <a:p>
            <a:pPr algn="r"/>
            <a:fld id="{9A0DB2DC-4C9A-4742-B13C-FB6460FD3503}" type="slidenum">
              <a:rPr lang="zh-CN" altLang="en-US" dirty="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10363" y="685800"/>
            <a:ext cx="2135187"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56338" cy="5181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685800"/>
            <a:ext cx="854075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04800" y="1981200"/>
            <a:ext cx="4194175"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1375" y="1981200"/>
            <a:ext cx="4194175"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301625" y="685800"/>
            <a:ext cx="854075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94175"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651375" y="1981200"/>
            <a:ext cx="4194175"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4098" name="Rectangle 2"/>
          <p:cNvSpPr>
            <a:spLocks noGrp="1" noRot="1" noChangeArrowheads="1"/>
          </p:cNvSpPr>
          <p:nvPr>
            <p:ph type="ctrTitle"/>
          </p:nvPr>
        </p:nvSpPr>
        <p:spPr>
          <a:xfrm>
            <a:off x="3962400" y="1066800"/>
            <a:ext cx="4648200" cy="1981200"/>
          </a:xfrm>
        </p:spPr>
        <p:txBody>
          <a:bodyPr/>
          <a:lstStyle>
            <a:lvl1pPr>
              <a:defRPr/>
            </a:lvl1pPr>
          </a:lstStyle>
          <a:p>
            <a:r>
              <a:rPr lang="zh-CN" altLang="en-US"/>
              <a:t>单击此处编辑母版标题样式</a:t>
            </a:r>
            <a:endParaRPr lang="zh-CN" altLang="en-US"/>
          </a:p>
        </p:txBody>
      </p:sp>
      <p:sp>
        <p:nvSpPr>
          <p:cNvPr id="4099" name="Rectangle 3"/>
          <p:cNvSpPr>
            <a:spLocks noGrp="1" noRot="1" noChangeArrowheads="1"/>
          </p:cNvSpPr>
          <p:nvPr>
            <p:ph type="subTitle" idx="1"/>
          </p:nvPr>
        </p:nvSpPr>
        <p:spPr>
          <a:xfrm>
            <a:off x="3962400" y="3657600"/>
            <a:ext cx="4572000" cy="1676400"/>
          </a:xfrm>
        </p:spPr>
        <p:txBody>
          <a:bodyPr/>
          <a:lstStyle>
            <a:lvl1pPr marL="0" indent="0" algn="ctr">
              <a:buFont typeface="Wingdings" panose="05000000000000000000" pitchFamily="2" charset="2"/>
              <a:buNone/>
              <a:defRPr/>
            </a:lvl1pPr>
          </a:lstStyle>
          <a:p>
            <a:r>
              <a:rPr lang="zh-CN" altLang="en-US"/>
              <a:t>单击此处编辑母版副标题样式</a:t>
            </a:r>
            <a:endParaRPr lang="zh-CN" altLang="en-US"/>
          </a:p>
        </p:txBody>
      </p:sp>
      <p:sp>
        <p:nvSpPr>
          <p:cNvPr id="7" name="Rectangle 4"/>
          <p:cNvSpPr>
            <a:spLocks noGrp="1" noChangeArrowheads="1"/>
          </p:cNvSpPr>
          <p:nvPr>
            <p:ph type="dt" sz="half" idx="2"/>
          </p:nvPr>
        </p:nvSpPr>
        <p:spPr bwMode="auto">
          <a:xfrm>
            <a:off x="301625" y="6076950"/>
            <a:ext cx="2289175" cy="47625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3124200" y="6076950"/>
            <a:ext cx="2895600" cy="47625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076950"/>
            <a:ext cx="2289175" cy="476250"/>
          </a:xfrm>
          <a:prstGeom prst="rect">
            <a:avLst/>
          </a:prstGeom>
          <a:noFill/>
          <a:ln>
            <a:miter lim="800000"/>
          </a:ln>
        </p:spPr>
        <p:txBody>
          <a:bodyPr vert="horz" wrap="square" lIns="91440" tIns="45720" rIns="91440" bIns="45720" numCol="1" anchor="t" anchorCtr="0" compatLnSpc="1"/>
          <a:p>
            <a:pPr algn="r"/>
            <a:fld id="{9A0DB2DC-4C9A-4742-B13C-FB6460FD3503}" type="slidenum">
              <a:rPr lang="zh-CN" altLang="en-US" dirty="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1375"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10363" y="685800"/>
            <a:ext cx="2135187"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56338" cy="5181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showMasterPhAnim="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6146" name="Rectangle 2"/>
          <p:cNvSpPr>
            <a:spLocks noGrp="1" noRot="1" noChangeArrowheads="1"/>
          </p:cNvSpPr>
          <p:nvPr>
            <p:ph type="ctrTitle"/>
          </p:nvPr>
        </p:nvSpPr>
        <p:spPr>
          <a:xfrm>
            <a:off x="685800" y="2286000"/>
            <a:ext cx="7772400" cy="1143000"/>
          </a:xfrm>
        </p:spPr>
        <p:txBody>
          <a:bodyPr/>
          <a:lstStyle>
            <a:lvl1pPr>
              <a:defRPr/>
            </a:lvl1pPr>
          </a:lstStyle>
          <a:p>
            <a:r>
              <a:rPr lang="zh-CN" altLang="en-US"/>
              <a:t>单击此处编辑母版标题样式</a:t>
            </a:r>
            <a:endParaRPr lang="zh-CN" altLang="en-US"/>
          </a:p>
        </p:txBody>
      </p:sp>
      <p:sp>
        <p:nvSpPr>
          <p:cNvPr id="6147" name="Rectangle 3"/>
          <p:cNvSpPr>
            <a:spLocks noGrp="1" noRot="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r>
              <a:rPr lang="zh-CN" altLang="en-US"/>
              <a:t>单击此处编辑母版副标题样式</a:t>
            </a:r>
            <a:endParaRPr lang="zh-CN" altLang="en-US"/>
          </a:p>
        </p:txBody>
      </p:sp>
      <p:sp>
        <p:nvSpPr>
          <p:cNvPr id="7" name="Rectangle 4"/>
          <p:cNvSpPr>
            <a:spLocks noGrp="1" noChangeArrowheads="1"/>
          </p:cNvSpPr>
          <p:nvPr>
            <p:ph type="dt" sz="half" idx="2"/>
          </p:nvPr>
        </p:nvSpPr>
        <p:spPr bwMode="auto">
          <a:xfrm>
            <a:off x="301625" y="6245225"/>
            <a:ext cx="2289175" cy="47625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3124200" y="6245225"/>
            <a:ext cx="2895600" cy="47625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245225"/>
            <a:ext cx="2289175" cy="476250"/>
          </a:xfrm>
          <a:prstGeom prst="rect">
            <a:avLst/>
          </a:prstGeom>
          <a:noFill/>
          <a:ln>
            <a:miter lim="800000"/>
          </a:ln>
        </p:spPr>
        <p:txBody>
          <a:bodyPr vert="horz" wrap="square" lIns="91440" tIns="45720" rIns="91440" bIns="45720" numCol="1" anchor="t" anchorCtr="0" compatLnSpc="1"/>
          <a:p>
            <a:pPr algn="r"/>
            <a:fld id="{9A0DB2DC-4C9A-4742-B13C-FB6460FD3503}" type="slidenum">
              <a:rPr lang="zh-CN" altLang="en-US" dirty="0"/>
            </a:fld>
            <a:endParaRPr lang="zh-CN" altLang="en-US" dirty="0"/>
          </a:p>
        </p:txBody>
      </p:sp>
    </p:spTree>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53163"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1375"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1375"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10363" y="685800"/>
            <a:ext cx="2135187"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56338" cy="5181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1375"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10363" y="685800"/>
            <a:ext cx="2135187"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56338" cy="5181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slow">
    <p:cut/>
    <p:sndAc>
      <p:stSnd>
        <p:snd r:embed="rId2" name="drumroll.wav"/>
      </p:stSnd>
    </p:sndAc>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10242" name="Rectangle 2"/>
          <p:cNvSpPr>
            <a:spLocks noGrp="1" noRot="1" noChangeArrowheads="1"/>
          </p:cNvSpPr>
          <p:nvPr>
            <p:ph type="ctrTitle"/>
          </p:nvPr>
        </p:nvSpPr>
        <p:spPr>
          <a:xfrm>
            <a:off x="3962400" y="1066800"/>
            <a:ext cx="4648200" cy="1981200"/>
          </a:xfrm>
        </p:spPr>
        <p:txBody>
          <a:bodyPr/>
          <a:lstStyle>
            <a:lvl1pPr>
              <a:defRPr/>
            </a:lvl1pPr>
          </a:lstStyle>
          <a:p>
            <a:r>
              <a:rPr lang="zh-CN" altLang="en-US"/>
              <a:t>单击此处编辑母版标题样式</a:t>
            </a:r>
            <a:endParaRPr lang="zh-CN" altLang="en-US"/>
          </a:p>
        </p:txBody>
      </p:sp>
      <p:sp>
        <p:nvSpPr>
          <p:cNvPr id="10243" name="Rectangle 3"/>
          <p:cNvSpPr>
            <a:spLocks noGrp="1" noRot="1" noChangeArrowheads="1"/>
          </p:cNvSpPr>
          <p:nvPr>
            <p:ph type="subTitle" idx="1"/>
          </p:nvPr>
        </p:nvSpPr>
        <p:spPr>
          <a:xfrm>
            <a:off x="3962400" y="3657600"/>
            <a:ext cx="4572000" cy="1676400"/>
          </a:xfrm>
        </p:spPr>
        <p:txBody>
          <a:bodyPr/>
          <a:lstStyle>
            <a:lvl1pPr marL="0" indent="0" algn="ctr">
              <a:buFont typeface="Wingdings" panose="05000000000000000000" pitchFamily="2" charset="2"/>
              <a:buNone/>
              <a:defRPr/>
            </a:lvl1pPr>
          </a:lstStyle>
          <a:p>
            <a:r>
              <a:rPr lang="zh-CN" altLang="en-US"/>
              <a:t>单击此处编辑母版副标题样式</a:t>
            </a:r>
            <a:endParaRPr lang="zh-CN" altLang="en-US"/>
          </a:p>
        </p:txBody>
      </p:sp>
      <p:sp>
        <p:nvSpPr>
          <p:cNvPr id="7" name="Rectangle 4"/>
          <p:cNvSpPr>
            <a:spLocks noGrp="1" noChangeArrowheads="1"/>
          </p:cNvSpPr>
          <p:nvPr>
            <p:ph type="dt" sz="half" idx="2"/>
          </p:nvPr>
        </p:nvSpPr>
        <p:spPr bwMode="auto">
          <a:xfrm>
            <a:off x="301625" y="6076950"/>
            <a:ext cx="2289175" cy="47625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3124200" y="6076950"/>
            <a:ext cx="2895600" cy="47625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076950"/>
            <a:ext cx="2289175" cy="476250"/>
          </a:xfrm>
          <a:prstGeom prst="rect">
            <a:avLst/>
          </a:prstGeom>
          <a:noFill/>
          <a:ln>
            <a:miter lim="800000"/>
          </a:ln>
        </p:spPr>
        <p:txBody>
          <a:bodyPr vert="horz" wrap="square" lIns="91440" tIns="45720" rIns="91440" bIns="45720" numCol="1" anchor="t" anchorCtr="0" compatLnSpc="1"/>
          <a:p>
            <a:pPr algn="r"/>
            <a:fld id="{9A0DB2DC-4C9A-4742-B13C-FB6460FD3503}" type="slidenum">
              <a:rPr lang="zh-CN" altLang="en-US" dirty="0"/>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1375"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10363" y="685800"/>
            <a:ext cx="2135187"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56338" cy="5181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12290" name="Rectangle 2"/>
          <p:cNvSpPr>
            <a:spLocks noGrp="1" noRot="1" noChangeArrowheads="1"/>
          </p:cNvSpPr>
          <p:nvPr>
            <p:ph type="ctrTitle"/>
          </p:nvPr>
        </p:nvSpPr>
        <p:spPr>
          <a:xfrm>
            <a:off x="3962400" y="1066800"/>
            <a:ext cx="4648200" cy="1981200"/>
          </a:xfrm>
        </p:spPr>
        <p:txBody>
          <a:bodyPr/>
          <a:lstStyle>
            <a:lvl1pPr>
              <a:defRPr/>
            </a:lvl1pPr>
          </a:lstStyle>
          <a:p>
            <a:r>
              <a:rPr lang="zh-CN" altLang="en-US"/>
              <a:t>单击此处编辑母版标题样式</a:t>
            </a:r>
            <a:endParaRPr lang="zh-CN" altLang="en-US"/>
          </a:p>
        </p:txBody>
      </p:sp>
      <p:sp>
        <p:nvSpPr>
          <p:cNvPr id="12291" name="Rectangle 3"/>
          <p:cNvSpPr>
            <a:spLocks noGrp="1" noRot="1" noChangeArrowheads="1"/>
          </p:cNvSpPr>
          <p:nvPr>
            <p:ph type="subTitle" idx="1"/>
          </p:nvPr>
        </p:nvSpPr>
        <p:spPr>
          <a:xfrm>
            <a:off x="3962400" y="3657600"/>
            <a:ext cx="4572000" cy="1676400"/>
          </a:xfrm>
        </p:spPr>
        <p:txBody>
          <a:bodyPr/>
          <a:lstStyle>
            <a:lvl1pPr marL="0" indent="0" algn="ctr">
              <a:buFont typeface="Wingdings" panose="05000000000000000000" pitchFamily="2" charset="2"/>
              <a:buNone/>
              <a:defRPr/>
            </a:lvl1pPr>
          </a:lstStyle>
          <a:p>
            <a:r>
              <a:rPr lang="zh-CN" altLang="en-US"/>
              <a:t>单击此处编辑母版副标题样式</a:t>
            </a:r>
            <a:endParaRPr lang="zh-CN" altLang="en-US"/>
          </a:p>
        </p:txBody>
      </p:sp>
      <p:sp>
        <p:nvSpPr>
          <p:cNvPr id="7" name="Rectangle 4"/>
          <p:cNvSpPr>
            <a:spLocks noGrp="1" noChangeArrowheads="1"/>
          </p:cNvSpPr>
          <p:nvPr>
            <p:ph type="dt" sz="half" idx="2"/>
          </p:nvPr>
        </p:nvSpPr>
        <p:spPr bwMode="auto">
          <a:xfrm>
            <a:off x="301625" y="6076950"/>
            <a:ext cx="2289175" cy="47625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3124200" y="6076950"/>
            <a:ext cx="2895600" cy="47625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076950"/>
            <a:ext cx="2289175" cy="476250"/>
          </a:xfrm>
          <a:prstGeom prst="rect">
            <a:avLst/>
          </a:prstGeom>
          <a:noFill/>
          <a:ln>
            <a:miter lim="800000"/>
          </a:ln>
        </p:spPr>
        <p:txBody>
          <a:bodyPr vert="horz" wrap="square" lIns="91440" tIns="45720" rIns="91440" bIns="45720" numCol="1" anchor="t" anchorCtr="0" compatLnSpc="1"/>
          <a:p>
            <a:pPr algn="r"/>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1375"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10363" y="685800"/>
            <a:ext cx="2135187"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56338" cy="5181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2.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3" Type="http://schemas.openxmlformats.org/officeDocument/2006/relationships/theme" Target="../theme/theme3.xml"/><Relationship Id="rId12" Type="http://schemas.openxmlformats.org/officeDocument/2006/relationships/image" Target="../media/image4.jpeg"/><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4" Type="http://schemas.openxmlformats.org/officeDocument/2006/relationships/theme" Target="../theme/theme4.xml"/><Relationship Id="rId13" Type="http://schemas.openxmlformats.org/officeDocument/2006/relationships/audio" Target="../media/audio1.wav"/><Relationship Id="rId12" Type="http://schemas.openxmlformats.org/officeDocument/2006/relationships/image" Target="../media/image2.jpeg"/><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5.xml"/><Relationship Id="rId8" Type="http://schemas.openxmlformats.org/officeDocument/2006/relationships/slideLayout" Target="../slideLayouts/slideLayout54.xml"/><Relationship Id="rId7" Type="http://schemas.openxmlformats.org/officeDocument/2006/relationships/slideLayout" Target="../slideLayouts/slideLayout53.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4" Type="http://schemas.openxmlformats.org/officeDocument/2006/relationships/theme" Target="../theme/theme5.xml"/><Relationship Id="rId13" Type="http://schemas.openxmlformats.org/officeDocument/2006/relationships/audio" Target="../media/audio1.wav"/><Relationship Id="rId12" Type="http://schemas.openxmlformats.org/officeDocument/2006/relationships/image" Target="../media/image2.jpeg"/><Relationship Id="rId11" Type="http://schemas.openxmlformats.org/officeDocument/2006/relationships/slideLayout" Target="../slideLayouts/slideLayout57.xml"/><Relationship Id="rId10" Type="http://schemas.openxmlformats.org/officeDocument/2006/relationships/slideLayout" Target="../slideLayouts/slideLayout56.xml"/><Relationship Id="rId1"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6.xml"/><Relationship Id="rId8" Type="http://schemas.openxmlformats.org/officeDocument/2006/relationships/slideLayout" Target="../slideLayouts/slideLayout65.xml"/><Relationship Id="rId7" Type="http://schemas.openxmlformats.org/officeDocument/2006/relationships/slideLayout" Target="../slideLayouts/slideLayout64.xml"/><Relationship Id="rId6" Type="http://schemas.openxmlformats.org/officeDocument/2006/relationships/slideLayout" Target="../slideLayouts/slideLayout63.xml"/><Relationship Id="rId5" Type="http://schemas.openxmlformats.org/officeDocument/2006/relationships/slideLayout" Target="../slideLayouts/slideLayout62.xml"/><Relationship Id="rId4" Type="http://schemas.openxmlformats.org/officeDocument/2006/relationships/slideLayout" Target="../slideLayouts/slideLayout61.xml"/><Relationship Id="rId3" Type="http://schemas.openxmlformats.org/officeDocument/2006/relationships/slideLayout" Target="../slideLayouts/slideLayout60.xml"/><Relationship Id="rId2" Type="http://schemas.openxmlformats.org/officeDocument/2006/relationships/slideLayout" Target="../slideLayouts/slideLayout59.xml"/><Relationship Id="rId13" Type="http://schemas.openxmlformats.org/officeDocument/2006/relationships/theme" Target="../theme/theme6.xml"/><Relationship Id="rId12" Type="http://schemas.openxmlformats.org/officeDocument/2006/relationships/image" Target="../media/image2.jpeg"/><Relationship Id="rId11" Type="http://schemas.openxmlformats.org/officeDocument/2006/relationships/slideLayout" Target="../slideLayouts/slideLayout68.xml"/><Relationship Id="rId10" Type="http://schemas.openxmlformats.org/officeDocument/2006/relationships/slideLayout" Target="../slideLayouts/slideLayout67.xml"/><Relationship Id="rId1" Type="http://schemas.openxmlformats.org/officeDocument/2006/relationships/slideLayout" Target="../slideLayouts/slideLayout58.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7.xml"/><Relationship Id="rId8" Type="http://schemas.openxmlformats.org/officeDocument/2006/relationships/slideLayout" Target="../slideLayouts/slideLayout76.xml"/><Relationship Id="rId7" Type="http://schemas.openxmlformats.org/officeDocument/2006/relationships/slideLayout" Target="../slideLayouts/slideLayout75.xml"/><Relationship Id="rId6" Type="http://schemas.openxmlformats.org/officeDocument/2006/relationships/slideLayout" Target="../slideLayouts/slideLayout74.xml"/><Relationship Id="rId5" Type="http://schemas.openxmlformats.org/officeDocument/2006/relationships/slideLayout" Target="../slideLayouts/slideLayout73.xml"/><Relationship Id="rId4" Type="http://schemas.openxmlformats.org/officeDocument/2006/relationships/slideLayout" Target="../slideLayouts/slideLayout72.xml"/><Relationship Id="rId3" Type="http://schemas.openxmlformats.org/officeDocument/2006/relationships/slideLayout" Target="../slideLayouts/slideLayout71.xml"/><Relationship Id="rId2" Type="http://schemas.openxmlformats.org/officeDocument/2006/relationships/slideLayout" Target="../slideLayouts/slideLayout70.xml"/><Relationship Id="rId13" Type="http://schemas.openxmlformats.org/officeDocument/2006/relationships/theme" Target="../theme/theme7.xml"/><Relationship Id="rId12" Type="http://schemas.openxmlformats.org/officeDocument/2006/relationships/image" Target="../media/image2.jpeg"/><Relationship Id="rId11" Type="http://schemas.openxmlformats.org/officeDocument/2006/relationships/slideLayout" Target="../slideLayouts/slideLayout79.xml"/><Relationship Id="rId10" Type="http://schemas.openxmlformats.org/officeDocument/2006/relationships/slideLayout" Target="../slideLayouts/slideLayout78.xml"/><Relationship Id="rId1"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p:sp>
        <p:nvSpPr>
          <p:cNvPr id="1026" name="Rectangle 2"/>
          <p:cNvSpPr>
            <a:spLocks noGrp="1" noRot="1"/>
          </p:cNvSpPr>
          <p:nvPr>
            <p:ph type="title"/>
          </p:nvPr>
        </p:nvSpPr>
        <p:spPr>
          <a:xfrm>
            <a:off x="301625" y="6858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noRot="1"/>
          </p:cNvSpPr>
          <p:nvPr>
            <p:ph type="body" idx="1"/>
          </p:nvPr>
        </p:nvSpPr>
        <p:spPr>
          <a:xfrm>
            <a:off x="304800" y="1981200"/>
            <a:ext cx="8540750" cy="38862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301625" y="6019800"/>
            <a:ext cx="2289175"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019800"/>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019800"/>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2050" name="Rectangle 2"/>
          <p:cNvSpPr>
            <a:spLocks noGrp="1" noRot="1"/>
          </p:cNvSpPr>
          <p:nvPr>
            <p:ph type="title"/>
          </p:nvPr>
        </p:nvSpPr>
        <p:spPr>
          <a:xfrm>
            <a:off x="301625" y="6858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Rectangle 3"/>
          <p:cNvSpPr>
            <a:spLocks noGrp="1" noRot="1"/>
          </p:cNvSpPr>
          <p:nvPr>
            <p:ph type="body" idx="1"/>
          </p:nvPr>
        </p:nvSpPr>
        <p:spPr>
          <a:xfrm>
            <a:off x="304800" y="1981200"/>
            <a:ext cx="8540750" cy="38862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6" name="Rectangle 4"/>
          <p:cNvSpPr>
            <a:spLocks noGrp="1" noChangeArrowheads="1"/>
          </p:cNvSpPr>
          <p:nvPr>
            <p:ph type="dt" sz="half" idx="2"/>
          </p:nvPr>
        </p:nvSpPr>
        <p:spPr bwMode="auto">
          <a:xfrm>
            <a:off x="301625" y="6019800"/>
            <a:ext cx="2289175"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7" name="Rectangle 5"/>
          <p:cNvSpPr>
            <a:spLocks noGrp="1" noChangeArrowheads="1"/>
          </p:cNvSpPr>
          <p:nvPr>
            <p:ph type="ftr" sz="quarter" idx="3"/>
          </p:nvPr>
        </p:nvSpPr>
        <p:spPr bwMode="auto">
          <a:xfrm>
            <a:off x="3124200" y="6019800"/>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8" name="Rectangle 6"/>
          <p:cNvSpPr>
            <a:spLocks noGrp="1" noChangeArrowheads="1"/>
          </p:cNvSpPr>
          <p:nvPr>
            <p:ph type="sldNum" sz="quarter" idx="4"/>
          </p:nvPr>
        </p:nvSpPr>
        <p:spPr bwMode="auto">
          <a:xfrm>
            <a:off x="6553200" y="6019800"/>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sldNum="0"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5122" name="Rectangle 2"/>
          <p:cNvSpPr>
            <a:spLocks noGrp="1" noRot="1"/>
          </p:cNvSpPr>
          <p:nvPr>
            <p:ph type="title"/>
          </p:nvPr>
        </p:nvSpPr>
        <p:spPr>
          <a:xfrm>
            <a:off x="301625" y="6096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5123" name="Rectangle 3"/>
          <p:cNvSpPr>
            <a:spLocks noGrp="1" noRot="1"/>
          </p:cNvSpPr>
          <p:nvPr>
            <p:ph type="body" idx="1"/>
          </p:nvPr>
        </p:nvSpPr>
        <p:spPr>
          <a:xfrm>
            <a:off x="301625" y="1905000"/>
            <a:ext cx="8540750"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124"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5"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6"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ransition>
    <p:fade/>
  </p:transition>
  <p:hf sldNum="0"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4098" name="Rectangle 2"/>
          <p:cNvSpPr>
            <a:spLocks noGrp="1" noRot="1"/>
          </p:cNvSpPr>
          <p:nvPr>
            <p:ph type="title"/>
          </p:nvPr>
        </p:nvSpPr>
        <p:spPr>
          <a:xfrm>
            <a:off x="301625" y="6858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4099" name="Rectangle 3"/>
          <p:cNvSpPr>
            <a:spLocks noGrp="1" noRot="1"/>
          </p:cNvSpPr>
          <p:nvPr>
            <p:ph type="body" idx="1"/>
          </p:nvPr>
        </p:nvSpPr>
        <p:spPr>
          <a:xfrm>
            <a:off x="304800" y="1981200"/>
            <a:ext cx="8540750" cy="38862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172" name="Rectangle 4"/>
          <p:cNvSpPr>
            <a:spLocks noGrp="1" noChangeArrowheads="1"/>
          </p:cNvSpPr>
          <p:nvPr>
            <p:ph type="dt" sz="half" idx="2"/>
          </p:nvPr>
        </p:nvSpPr>
        <p:spPr bwMode="auto">
          <a:xfrm>
            <a:off x="301625" y="6019800"/>
            <a:ext cx="2289175" cy="476250"/>
          </a:xfrm>
          <a:prstGeom prst="rect">
            <a:avLst/>
          </a:prstGeom>
          <a:noFill/>
          <a:ln w="9525">
            <a:noFill/>
            <a:miter lim="800000"/>
          </a:ln>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73" name="Rectangle 5"/>
          <p:cNvSpPr>
            <a:spLocks noGrp="1" noChangeArrowheads="1"/>
          </p:cNvSpPr>
          <p:nvPr>
            <p:ph type="ftr" sz="quarter" idx="3"/>
          </p:nvPr>
        </p:nvSpPr>
        <p:spPr bwMode="auto">
          <a:xfrm>
            <a:off x="3124200" y="6019800"/>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74" name="Rectangle 6"/>
          <p:cNvSpPr>
            <a:spLocks noGrp="1" noChangeArrowheads="1"/>
          </p:cNvSpPr>
          <p:nvPr>
            <p:ph type="sldNum" sz="quarter" idx="4"/>
          </p:nvPr>
        </p:nvSpPr>
        <p:spPr bwMode="auto">
          <a:xfrm>
            <a:off x="6553200" y="6019800"/>
            <a:ext cx="2289175"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ransition spd="slow">
    <p:cut/>
    <p:sndAc>
      <p:stSnd>
        <p:snd r:embed="rId13" name="drumroll.wav"/>
      </p:stSnd>
    </p:sndAc>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5122" name="Rectangle 2"/>
          <p:cNvSpPr>
            <a:spLocks noGrp="1" noRot="1"/>
          </p:cNvSpPr>
          <p:nvPr>
            <p:ph type="title"/>
          </p:nvPr>
        </p:nvSpPr>
        <p:spPr>
          <a:xfrm>
            <a:off x="301625" y="6858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5123" name="Rectangle 3"/>
          <p:cNvSpPr>
            <a:spLocks noGrp="1" noRot="1"/>
          </p:cNvSpPr>
          <p:nvPr>
            <p:ph type="body" idx="1"/>
          </p:nvPr>
        </p:nvSpPr>
        <p:spPr>
          <a:xfrm>
            <a:off x="304800" y="1981200"/>
            <a:ext cx="8540750" cy="38862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8196" name="Rectangle 4"/>
          <p:cNvSpPr>
            <a:spLocks noGrp="1" noChangeArrowheads="1"/>
          </p:cNvSpPr>
          <p:nvPr>
            <p:ph type="dt" sz="half" idx="2"/>
          </p:nvPr>
        </p:nvSpPr>
        <p:spPr bwMode="auto">
          <a:xfrm>
            <a:off x="301625" y="6019800"/>
            <a:ext cx="2289175" cy="476250"/>
          </a:xfrm>
          <a:prstGeom prst="rect">
            <a:avLst/>
          </a:prstGeom>
          <a:noFill/>
          <a:ln w="9525">
            <a:noFill/>
            <a:miter lim="800000"/>
          </a:ln>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7" name="Rectangle 5"/>
          <p:cNvSpPr>
            <a:spLocks noGrp="1" noChangeArrowheads="1"/>
          </p:cNvSpPr>
          <p:nvPr>
            <p:ph type="ftr" sz="quarter" idx="3"/>
          </p:nvPr>
        </p:nvSpPr>
        <p:spPr bwMode="auto">
          <a:xfrm>
            <a:off x="3124200" y="6019800"/>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8" name="Rectangle 6"/>
          <p:cNvSpPr>
            <a:spLocks noGrp="1" noChangeArrowheads="1"/>
          </p:cNvSpPr>
          <p:nvPr>
            <p:ph type="sldNum" sz="quarter" idx="4"/>
          </p:nvPr>
        </p:nvSpPr>
        <p:spPr bwMode="auto">
          <a:xfrm>
            <a:off x="6553200" y="6019800"/>
            <a:ext cx="2289175"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ransition spd="slow">
    <p:cut/>
    <p:sndAc>
      <p:stSnd>
        <p:snd r:embed="rId13" name="drumroll.wav"/>
      </p:stSnd>
    </p:sndAc>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6146" name="Rectangle 2"/>
          <p:cNvSpPr>
            <a:spLocks noGrp="1" noRot="1"/>
          </p:cNvSpPr>
          <p:nvPr>
            <p:ph type="title"/>
          </p:nvPr>
        </p:nvSpPr>
        <p:spPr>
          <a:xfrm>
            <a:off x="301625" y="6858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6147" name="Rectangle 3"/>
          <p:cNvSpPr>
            <a:spLocks noGrp="1" noRot="1"/>
          </p:cNvSpPr>
          <p:nvPr>
            <p:ph type="body" idx="1"/>
          </p:nvPr>
        </p:nvSpPr>
        <p:spPr>
          <a:xfrm>
            <a:off x="304800" y="1981200"/>
            <a:ext cx="8540750" cy="38862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220" name="Rectangle 4"/>
          <p:cNvSpPr>
            <a:spLocks noGrp="1" noChangeArrowheads="1"/>
          </p:cNvSpPr>
          <p:nvPr>
            <p:ph type="dt" sz="half" idx="2"/>
          </p:nvPr>
        </p:nvSpPr>
        <p:spPr bwMode="auto">
          <a:xfrm>
            <a:off x="301625" y="6019800"/>
            <a:ext cx="2289175"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21" name="Rectangle 5"/>
          <p:cNvSpPr>
            <a:spLocks noGrp="1" noChangeArrowheads="1"/>
          </p:cNvSpPr>
          <p:nvPr>
            <p:ph type="ftr" sz="quarter" idx="3"/>
          </p:nvPr>
        </p:nvSpPr>
        <p:spPr bwMode="auto">
          <a:xfrm>
            <a:off x="3124200" y="6019800"/>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22" name="Rectangle 6"/>
          <p:cNvSpPr>
            <a:spLocks noGrp="1" noChangeArrowheads="1"/>
          </p:cNvSpPr>
          <p:nvPr>
            <p:ph type="sldNum" sz="quarter" idx="4"/>
          </p:nvPr>
        </p:nvSpPr>
        <p:spPr bwMode="auto">
          <a:xfrm>
            <a:off x="6553200" y="6019800"/>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hf sldNum="0"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7170" name="Rectangle 2"/>
          <p:cNvSpPr>
            <a:spLocks noGrp="1" noRot="1"/>
          </p:cNvSpPr>
          <p:nvPr>
            <p:ph type="title"/>
          </p:nvPr>
        </p:nvSpPr>
        <p:spPr>
          <a:xfrm>
            <a:off x="301625" y="6858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7171" name="Rectangle 3"/>
          <p:cNvSpPr>
            <a:spLocks noGrp="1" noRot="1"/>
          </p:cNvSpPr>
          <p:nvPr>
            <p:ph type="body" idx="1"/>
          </p:nvPr>
        </p:nvSpPr>
        <p:spPr>
          <a:xfrm>
            <a:off x="304800" y="1981200"/>
            <a:ext cx="8540750" cy="38862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268" name="Rectangle 4"/>
          <p:cNvSpPr>
            <a:spLocks noGrp="1" noChangeArrowheads="1"/>
          </p:cNvSpPr>
          <p:nvPr>
            <p:ph type="dt" sz="half" idx="2"/>
          </p:nvPr>
        </p:nvSpPr>
        <p:spPr bwMode="auto">
          <a:xfrm>
            <a:off x="301625" y="6019800"/>
            <a:ext cx="2289175"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69" name="Rectangle 5"/>
          <p:cNvSpPr>
            <a:spLocks noGrp="1" noChangeArrowheads="1"/>
          </p:cNvSpPr>
          <p:nvPr>
            <p:ph type="ftr" sz="quarter" idx="3"/>
          </p:nvPr>
        </p:nvSpPr>
        <p:spPr bwMode="auto">
          <a:xfrm>
            <a:off x="3124200" y="6019800"/>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70" name="Rectangle 6"/>
          <p:cNvSpPr>
            <a:spLocks noGrp="1" noChangeArrowheads="1"/>
          </p:cNvSpPr>
          <p:nvPr>
            <p:ph type="sldNum" sz="quarter" idx="4"/>
          </p:nvPr>
        </p:nvSpPr>
        <p:spPr bwMode="auto">
          <a:xfrm>
            <a:off x="6553200" y="6019800"/>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hf sldNum="0"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jpe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jpe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jpe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4.jpe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4.jpe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4.jpe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4.jpeg"/></Relationships>
</file>

<file path=ppt/slides/_rels/slide1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jpe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jpe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jpeg"/></Relationships>
</file>

<file path=ppt/slides/_rels/slide1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31532;&#19968;&#31456;%20142%20&#29983;&#26597;&#23376;%20&#29275;&#24076;&#27982;.wma" TargetMode="External"/><Relationship Id="rId1" Type="http://schemas.openxmlformats.org/officeDocument/2006/relationships/hyperlink" Target="&#31532;&#19968;&#31456;%20142%20&#26790;&#27743;&#21335;%20&#28201;&#24237;&#31584;.f4v" TargetMode="External"/></Relationships>
</file>

<file path=ppt/slides/_rels/slide1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31532;&#19968;&#31456;%20142%20&#37257;&#33457;&#38452;%20&#26446;&#28165;&#29031;.flv" TargetMode="External"/><Relationship Id="rId1" Type="http://schemas.openxmlformats.org/officeDocument/2006/relationships/hyperlink" Target="&#31532;&#19968;&#31456;%20142%20&#40551;&#40490;&#22825;%20&#26191;&#20960;&#36947;.f4v" TargetMode="Externa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4.jpe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jpeg"/></Relationships>
</file>

<file path=ppt/slides/_rels/slide14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4.jpe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4.jpe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jpe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jpe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jpe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jpe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15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jpe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15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jpe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jpe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1532;&#19968;&#31456;%2024%20&#38472;&#23376;&#26114;&#12298;&#24863;&#36935;&#20854;&#20108;&#12299;.mp3" TargetMode="External"/></Relationships>
</file>

<file path=ppt/slides/_rels/slide16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jpeg"/></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31532;&#19968;&#31456;%2034&#12298;&#20937;&#24030;&#35789;&#12299;&#29579;&#32752;.flv" TargetMode="External"/><Relationship Id="rId2" Type="http://schemas.openxmlformats.org/officeDocument/2006/relationships/hyperlink" Target="&#31532;&#19968;&#31456;%2034%20&#21776;&#35799;&#19977;&#30334;&#39318;069-&#20986;&#22622;%5b&#29579;&#20043;&#28067;%5d.flv" TargetMode="External"/><Relationship Id="rId1" Type="http://schemas.openxmlformats.org/officeDocument/2006/relationships/hyperlink" Target="&#31532;&#19968;&#31456;%2034&#12298;&#20986;&#22622;&#12299;%5b&#21776;%5d&#29579;&#26124;&#40836;.flv" TargetMode="Externa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31532;&#19968;&#31456;%2037&#40644;&#40548;&#27004;&#36865;&#23391;&#28009;&#28982;&#20043;&#24191;&#38517;%20%20&#21776;%20&#26446;&#30333;%20&#27754;&#21516;&#36149;&#26354;.flv" TargetMode="External"/><Relationship Id="rId2" Type="http://schemas.openxmlformats.org/officeDocument/2006/relationships/hyperlink" Target="&#31532;&#19968;&#31456;%2037%20&#36192;&#27754;&#20262;%20%20&#26446;&#30333;.flv" TargetMode="External"/><Relationship Id="rId1" Type="http://schemas.openxmlformats.org/officeDocument/2006/relationships/hyperlink" Target="&#31532;&#19968;&#31456;%2037%20&#26391;&#35829;&#12298;&#26395;&#24208;&#23665;&#28689;&#24067;&#12299;&#8212;&#8212;&#32463;&#20856;&#35799;&#25991;&#35829;&#35835;.flv"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19977;%2075.f4v" TargetMode="External"/><Relationship Id="rId1" Type="http://schemas.openxmlformats.org/officeDocument/2006/relationships/hyperlink" Target="&#38899;&#39057;&#65306;&#27611;&#27901;&#19996;&#35799;&#35789;\36&#35270;&#39057;&#65306;&#27611;&#27901;&#19996;&#21644;&#26472;&#24320;&#24935;&#30340;&#29233;&#24773;&#38271;&#27468;.wmv" TargetMode="Externa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audio" Target="../media/audio1.wav"/><Relationship Id="rId1" Type="http://schemas.openxmlformats.org/officeDocument/2006/relationships/image" Target="../media/image11.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audio" Target="../media/audio1.wav"/></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audio" Target="../media/audio1.wav"/></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audio" Target="../media/audio1.wav"/></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audio" Target="../media/audio1.wav"/></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audio" Target="../media/audio1.wav"/><Relationship Id="rId1" Type="http://schemas.openxmlformats.org/officeDocument/2006/relationships/hyperlink" Target="&#31532;&#19968;&#31456;%2043&#26446;&#30333;&#12298;&#34892;&#36335;&#38590;&#12299;MV.flv" TargetMode="Externa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audio" Target="../media/audio1.wav"/></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audio" Target="../media/audio1.wav"/></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audio" Target="../media/audio1.wav"/></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audio" Target="../media/audio1.wav"/><Relationship Id="rId1" Type="http://schemas.openxmlformats.org/officeDocument/2006/relationships/hyperlink" Target="&#31532;&#19968;&#31456;%2047%20&#34892;&#36335;&#38590;&#20043;&#20108;.mp3" TargetMode="Externa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mailto:zggdscxs@126.com" TargetMode="Externa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1532;&#19968;&#31456;%2051&#12298;&#26149;&#26395;&#12299;&#65288;&#26460;&#29995;&#65289;&#26391;&#35829;&#36341;&#31163;%20&#35270;&#39057;&#34001;&#34915;&#23396;&#23458;&#65288;&#28165;&#26224;&#65289;.f4v"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61.xml"/><Relationship Id="rId2" Type="http://schemas.openxmlformats.org/officeDocument/2006/relationships/image" Target="../media/image14.jpeg"/><Relationship Id="rId1" Type="http://schemas.openxmlformats.org/officeDocument/2006/relationships/hyperlink" Target="&#31532;&#19968;&#31456;%2055%20&#24247;&#26725;&#26391;&#35829;&#20316;&#21697;&#65306;&#28353;&#24030;&#35199;&#28071;&#65288;&#38886;&#24212;&#29289;&#65289;.flv" TargetMode="Externa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61.xml"/><Relationship Id="rId2" Type="http://schemas.openxmlformats.org/officeDocument/2006/relationships/image" Target="../media/image15.jpeg"/><Relationship Id="rId1" Type="http://schemas.openxmlformats.org/officeDocument/2006/relationships/hyperlink" Target="&#31532;&#19968;&#31456;%2056.&#36898;&#38634;&#23487;&#33433;&#33993;&#23665;&#20027;&#20154;.flv"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1532;&#19968;&#31456;%2059%20&#20799;&#31461;&#35799;&#27468;&#65306;&#24038;&#36801;&#33267;&#34013;&#20851;&#31034;&#20356;&#23385;&#28248;-&#38889;&#24840;.flv" TargetMode="Externa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31532;&#19968;&#31456;%2060%20&#38593;&#38376;&#22826;&#23432;&#34892;%20&#26446;&#36154;%20090727.flv" TargetMode="External"/><Relationship Id="rId1" Type="http://schemas.openxmlformats.org/officeDocument/2006/relationships/hyperlink" Target="&#31532;&#19968;&#31456;%2060%20&#21776;&#35799;-&#21476;&#31163;&#21035;.flv" TargetMode="Externa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6.GIF"/><Relationship Id="rId1" Type="http://schemas.openxmlformats.org/officeDocument/2006/relationships/hyperlink" Target="&#31532;&#19968;&#31456;%2067&#12298;&#20044;&#34915;&#24055;&#12299;%5b&#21776;%5d&#21016;&#31161;&#38177;.flv"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7.jpeg"/><Relationship Id="rId1" Type="http://schemas.openxmlformats.org/officeDocument/2006/relationships/hyperlink" Target="&#31532;&#19968;&#31456;%2068%20&#35199;&#22622;&#23665;&#24576;&#21476;.flv" TargetMode="Externa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8.jpeg"/><Relationship Id="rId1" Type="http://schemas.openxmlformats.org/officeDocument/2006/relationships/hyperlink" Target="&#31532;&#19968;&#31456;%2069&#12298;&#31481;&#26525;&#35789;&#12299;%5b&#21776;%5d&#21016;&#31161;&#38177;.flv" TargetMode="Externa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9.jpeg"/><Relationship Id="rId1" Type="http://schemas.openxmlformats.org/officeDocument/2006/relationships/hyperlink" Target="&#31532;&#19968;&#31456;%2070&#12298;&#27743;&#38634;&#12299;%5b&#21776;%5d&#26611;&#23447;&#20803;.flv" TargetMode="Externa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0.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1532;&#19968;&#31456;%2072&#36196;&#22721;%20&#26460;&#29287;.flv" TargetMode="Externa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1532;&#19968;&#31456;%2073%20-&#36807;&#21326;&#28165;&#23467;&#32477;&#21477;sd&#65288;&#27969;&#30021;&#65289;.f4v" TargetMode="Externa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0.jpeg"/></Relationships>
</file>

<file path=ppt/slides/_rels/slide6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hyperlink" Target="&#31532;&#19968;&#31456;%2077&#28165;&#26126;%20&#26460;&#29287;.flv" TargetMode="External"/><Relationship Id="rId3" Type="http://schemas.openxmlformats.org/officeDocument/2006/relationships/hyperlink" Target="&#31532;&#19968;&#31456;%2077%20&#24247;&#26725;&#26391;&#35829;&#20316;&#21697;&#65306;&#23665;&#34892;&#65288;&#26460;&#29287;&#65289;.flv" TargetMode="External"/><Relationship Id="rId2" Type="http://schemas.openxmlformats.org/officeDocument/2006/relationships/hyperlink" Target="&#31532;&#19968;&#31456;%2077%20&#24247;&#26725;&#26391;&#35829;&#20316;&#21697;&#65306;&#27850;&#31206;&#28142;&#65288;&#26460;&#29287;.flv" TargetMode="External"/><Relationship Id="rId1" Type="http://schemas.openxmlformats.org/officeDocument/2006/relationships/hyperlink" Target="&#31532;&#19968;&#31456;%2077%20&#27743;&#21335;&#26149;&#32477;&#21477;&#26391;&#35829;.flv" TargetMode="Externa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hyperlink" Target="mailto:zggdwxxs@126.com"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1532;&#19968;&#31456;%2079%20&#22812;&#38632;&#23492;&#21271;%20&#26446;&#21830;&#38544;&#65288;&#27969;&#30021;&#65289;.f4v" TargetMode="Externa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1532;&#19968;&#31456;%2080%20&#26446;&#21830;&#38544;-&#26080;&#39064;-&#26446;&#21830;&#38544;-&#26080;&#39064;&#20799;&#31461;&#23398;&#20064;-&#26446;&#21830;&#38544;-&#26080;&#39064;&#20799;&#31461;&#30693;&#35782;-&#20799;&#27468;&#32593;&#65288;&#28165;&#26224;&#65289;.f4v" TargetMode="Externa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jpe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jpe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1532;&#19968;&#31456;%2085&#12298;&#24518;&#31206;&#23077;&#12299;&#65288;&#26446;&#30333;&#65289;&#26391;&#35829;&#36341;&#31163;%20&#35270;&#39057;&#34001;&#34915;&#23396;&#23458;.flv" TargetMode="Externa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jpe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1532;&#19968;&#31456;%2088%20&#24518;&#27743;&#21335;%20&#20316;&#32773;%20&#21776;%20&#30333;&#23621;&#26131;%20&#26391;&#35829;%20&#20219;&#24535;&#23439;.flv" TargetMode="Externa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jpe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2.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2.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2.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2.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2"/>
          <p:cNvSpPr>
            <a:spLocks noGrp="1" noRot="1"/>
          </p:cNvSpPr>
          <p:nvPr>
            <p:ph type="ctrTitle"/>
          </p:nvPr>
        </p:nvSpPr>
        <p:spPr>
          <a:xfrm>
            <a:off x="3962400" y="260350"/>
            <a:ext cx="4648200" cy="1081088"/>
          </a:xfrm>
          <a:ln/>
        </p:spPr>
        <p:txBody>
          <a:bodyPr vert="horz" wrap="square" lIns="91440" tIns="45720" rIns="91440" bIns="45720" anchor="ctr"/>
          <a:p>
            <a:pPr eaLnBrk="1" hangingPunct="1">
              <a:buClrTx/>
              <a:buSzTx/>
              <a:buFontTx/>
            </a:pPr>
            <a:r>
              <a:rPr lang="zh-CN" altLang="en-US" b="1" dirty="0">
                <a:solidFill>
                  <a:srgbClr val="FF0000"/>
                </a:solidFill>
                <a:latin typeface="宋体" panose="02010600030101010101" pitchFamily="2" charset="-122"/>
                <a:ea typeface="+mj-ea"/>
                <a:cs typeface="+mj-cs"/>
              </a:rPr>
              <a:t>第一章 绪论</a:t>
            </a:r>
            <a:endParaRPr lang="zh-CN" altLang="en-US" b="1" dirty="0">
              <a:solidFill>
                <a:srgbClr val="FF0000"/>
              </a:solidFill>
              <a:latin typeface="宋体" panose="02010600030101010101" pitchFamily="2" charset="-122"/>
              <a:ea typeface="+mj-ea"/>
              <a:cs typeface="+mj-cs"/>
            </a:endParaRPr>
          </a:p>
        </p:txBody>
      </p:sp>
      <p:sp>
        <p:nvSpPr>
          <p:cNvPr id="13315" name="Rectangle 3"/>
          <p:cNvSpPr>
            <a:spLocks noGrp="1" noRot="1"/>
          </p:cNvSpPr>
          <p:nvPr>
            <p:ph type="subTitle" idx="1"/>
          </p:nvPr>
        </p:nvSpPr>
        <p:spPr>
          <a:xfrm>
            <a:off x="3962400" y="1557338"/>
            <a:ext cx="4572000" cy="3527425"/>
          </a:xfrm>
          <a:ln/>
        </p:spPr>
        <p:txBody>
          <a:bodyPr vert="horz" wrap="square" lIns="91440" tIns="45720" rIns="91440" bIns="45720" anchor="t"/>
          <a:p>
            <a:pPr eaLnBrk="1" hangingPunct="1">
              <a:buSzPct val="70000"/>
            </a:pPr>
            <a:r>
              <a:rPr lang="zh-CN" altLang="en-US" b="1" dirty="0">
                <a:solidFill>
                  <a:srgbClr val="000000"/>
                </a:solidFill>
                <a:latin typeface="+mn-lt"/>
                <a:ea typeface="+mn-ea"/>
                <a:cs typeface="+mn-cs"/>
              </a:rPr>
              <a:t>       </a:t>
            </a:r>
            <a:endParaRPr lang="zh-CN" altLang="en-US" b="1" dirty="0">
              <a:solidFill>
                <a:srgbClr val="000000"/>
              </a:solidFill>
              <a:latin typeface="+mn-lt"/>
              <a:ea typeface="+mn-ea"/>
              <a:cs typeface="+mn-cs"/>
            </a:endParaRPr>
          </a:p>
          <a:p>
            <a:pPr eaLnBrk="1" hangingPunct="1">
              <a:buSzPct val="70000"/>
            </a:pPr>
            <a:r>
              <a:rPr lang="zh-CN" altLang="en-US" b="1" dirty="0">
                <a:solidFill>
                  <a:srgbClr val="000000"/>
                </a:solidFill>
                <a:latin typeface="+mn-lt"/>
                <a:ea typeface="+mn-ea"/>
                <a:cs typeface="+mn-cs"/>
              </a:rPr>
              <a:t>中国古典诗词是中华文明一簇绚丽的奇葩花朵，装点了中国文学的百花园</a:t>
            </a:r>
            <a:endParaRPr lang="zh-CN" altLang="en-US" b="1" dirty="0">
              <a:solidFill>
                <a:srgbClr val="000000"/>
              </a:solidFill>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a:spLocks noGrp="1" noRot="1"/>
          </p:cNvSpPr>
          <p:nvPr>
            <p:ph type="title"/>
          </p:nvPr>
        </p:nvSpPr>
        <p:spPr>
          <a:xfrm>
            <a:off x="301625" y="404813"/>
            <a:ext cx="3838575" cy="576262"/>
          </a:xfrm>
          <a:ln/>
        </p:spPr>
        <p:txBody>
          <a:bodyPr vert="horz" wrap="square" lIns="91440" tIns="45720" rIns="91440" bIns="45720" anchor="ctr"/>
          <a:p>
            <a:pPr algn="l" eaLnBrk="1" hangingPunct="1"/>
            <a:r>
              <a:rPr lang="zh-CN" altLang="en-US" sz="2800" b="1" dirty="0">
                <a:solidFill>
                  <a:srgbClr val="FF0000"/>
                </a:solidFill>
                <a:latin typeface="宋体" panose="02010600030101010101" pitchFamily="2" charset="-122"/>
              </a:rPr>
              <a:t>二、初唐的诗歌成就</a:t>
            </a:r>
            <a:endParaRPr lang="zh-CN" altLang="en-US" sz="2800" b="1" dirty="0">
              <a:solidFill>
                <a:srgbClr val="FF0000"/>
              </a:solidFill>
              <a:latin typeface="宋体" panose="02010600030101010101" pitchFamily="2" charset="-122"/>
            </a:endParaRPr>
          </a:p>
        </p:txBody>
      </p:sp>
      <p:sp>
        <p:nvSpPr>
          <p:cNvPr id="22531" name="Rectangle 3"/>
          <p:cNvSpPr>
            <a:spLocks noGrp="1" noRot="1"/>
          </p:cNvSpPr>
          <p:nvPr>
            <p:ph sz="half" idx="1"/>
          </p:nvPr>
        </p:nvSpPr>
        <p:spPr>
          <a:xfrm>
            <a:off x="179388" y="1052513"/>
            <a:ext cx="4176712" cy="5616575"/>
          </a:xfrm>
          <a:ln/>
        </p:spPr>
        <p:txBody>
          <a:bodyPr vert="horz" wrap="square" lIns="91440" tIns="45720" rIns="91440" bIns="45720" anchor="t"/>
          <a:p>
            <a:pPr eaLnBrk="1" hangingPunct="1">
              <a:lnSpc>
                <a:spcPct val="80000"/>
              </a:lnSpc>
              <a:buSzPct val="70000"/>
            </a:pPr>
            <a:endParaRPr lang="zh-CN" altLang="en-US" sz="2900" b="1" dirty="0">
              <a:solidFill>
                <a:srgbClr val="008080"/>
              </a:solidFill>
              <a:latin typeface="宋体" panose="02010600030101010101" pitchFamily="2" charset="-122"/>
              <a:ea typeface="+mn-ea"/>
              <a:cs typeface="+mn-cs"/>
            </a:endParaRPr>
          </a:p>
          <a:p>
            <a:pPr eaLnBrk="1" hangingPunct="1">
              <a:lnSpc>
                <a:spcPct val="80000"/>
              </a:lnSpc>
              <a:buSzPct val="70000"/>
            </a:pPr>
            <a:endParaRPr lang="zh-CN" altLang="en-US" sz="2900" b="1" dirty="0">
              <a:solidFill>
                <a:srgbClr val="008080"/>
              </a:solidFill>
              <a:latin typeface="宋体" panose="02010600030101010101" pitchFamily="2" charset="-122"/>
              <a:ea typeface="+mn-ea"/>
              <a:cs typeface="+mn-cs"/>
            </a:endParaRPr>
          </a:p>
          <a:p>
            <a:pPr eaLnBrk="1" hangingPunct="1">
              <a:lnSpc>
                <a:spcPct val="80000"/>
              </a:lnSpc>
              <a:buSzPct val="70000"/>
            </a:pPr>
            <a:r>
              <a:rPr lang="zh-CN" altLang="en-US" sz="2900" b="1" dirty="0">
                <a:solidFill>
                  <a:srgbClr val="008080"/>
                </a:solidFill>
                <a:latin typeface="宋体" panose="02010600030101010101" pitchFamily="2" charset="-122"/>
                <a:ea typeface="+mn-ea"/>
                <a:cs typeface="+mn-cs"/>
              </a:rPr>
              <a:t>    初唐的诗歌成就：唐诗繁荣的准备阶段（风骨、声律、意境等方面的贡献）</a:t>
            </a:r>
            <a:endParaRPr lang="zh-CN" altLang="en-US" sz="2900" b="1" dirty="0">
              <a:solidFill>
                <a:srgbClr val="008080"/>
              </a:solidFill>
              <a:latin typeface="宋体" panose="02010600030101010101" pitchFamily="2" charset="-122"/>
              <a:ea typeface="+mn-ea"/>
              <a:cs typeface="+mn-cs"/>
            </a:endParaRPr>
          </a:p>
          <a:p>
            <a:pPr eaLnBrk="1" hangingPunct="1">
              <a:lnSpc>
                <a:spcPct val="80000"/>
              </a:lnSpc>
              <a:buSzPct val="70000"/>
            </a:pPr>
            <a:r>
              <a:rPr lang="zh-CN" altLang="en-US" sz="2900" b="1" dirty="0">
                <a:solidFill>
                  <a:srgbClr val="008080"/>
                </a:solidFill>
                <a:latin typeface="宋体" panose="02010600030101010101" pitchFamily="2" charset="-122"/>
                <a:ea typeface="+mn-ea"/>
                <a:cs typeface="+mn-cs"/>
              </a:rPr>
              <a:t>    </a:t>
            </a:r>
            <a:r>
              <a:rPr lang="en-US" altLang="zh-CN" sz="2900" b="1" dirty="0">
                <a:solidFill>
                  <a:srgbClr val="FF0000"/>
                </a:solidFill>
                <a:latin typeface="宋体" panose="02010600030101010101" pitchFamily="2" charset="-122"/>
                <a:ea typeface="+mn-ea"/>
                <a:cs typeface="+mn-cs"/>
              </a:rPr>
              <a:t>1</a:t>
            </a:r>
            <a:r>
              <a:rPr lang="zh-CN" altLang="en-US" sz="2900" b="1" dirty="0">
                <a:solidFill>
                  <a:srgbClr val="FF0000"/>
                </a:solidFill>
                <a:latin typeface="宋体" panose="02010600030101010101" pitchFamily="2" charset="-122"/>
                <a:ea typeface="+mn-ea"/>
                <a:cs typeface="+mn-cs"/>
              </a:rPr>
              <a:t>、初唐四杰：指初唐时期的王勃、杨炯、卢照邻、骆宾王四位诗人。</a:t>
            </a:r>
            <a:endParaRPr lang="zh-CN" altLang="en-US" sz="2900" b="1" dirty="0">
              <a:solidFill>
                <a:srgbClr val="FF0000"/>
              </a:solidFill>
              <a:latin typeface="宋体" panose="02010600030101010101" pitchFamily="2" charset="-122"/>
              <a:ea typeface="+mn-ea"/>
              <a:cs typeface="+mn-cs"/>
            </a:endParaRPr>
          </a:p>
        </p:txBody>
      </p:sp>
      <p:sp>
        <p:nvSpPr>
          <p:cNvPr id="22532" name="Rectangle 4"/>
          <p:cNvSpPr>
            <a:spLocks noGrp="1" noRot="1"/>
          </p:cNvSpPr>
          <p:nvPr>
            <p:ph sz="half" idx="2"/>
          </p:nvPr>
        </p:nvSpPr>
        <p:spPr>
          <a:ln/>
        </p:spPr>
        <p:txBody>
          <a:bodyPr vert="horz" wrap="square" lIns="91440" tIns="45720" rIns="91440" bIns="45720" anchor="t"/>
          <a:p>
            <a:pPr eaLnBrk="1" hangingPunct="1">
              <a:buSzPct val="70000"/>
            </a:pPr>
            <a:endParaRPr lang="zh-CN" altLang="en-US" dirty="0">
              <a:latin typeface="+mn-lt"/>
              <a:ea typeface="+mn-ea"/>
              <a:cs typeface="+mn-cs"/>
            </a:endParaRPr>
          </a:p>
        </p:txBody>
      </p:sp>
      <p:pic>
        <p:nvPicPr>
          <p:cNvPr id="22533" name="Picture 5" descr="b110e619483f1f69dab4bd18"/>
          <p:cNvPicPr>
            <a:picLocks noChangeAspect="1"/>
          </p:cNvPicPr>
          <p:nvPr/>
        </p:nvPicPr>
        <p:blipFill>
          <a:blip r:embed="rId1"/>
          <a:stretch>
            <a:fillRect/>
          </a:stretch>
        </p:blipFill>
        <p:spPr>
          <a:xfrm>
            <a:off x="4267200" y="0"/>
            <a:ext cx="4876800" cy="6731000"/>
          </a:xfrm>
          <a:prstGeom prst="rect">
            <a:avLst/>
          </a:prstGeom>
          <a:noFill/>
          <a:ln w="9525">
            <a:noFill/>
          </a:ln>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90"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114691" name="Rectangle 3"/>
          <p:cNvSpPr>
            <a:spLocks noGrp="1" noRot="1"/>
          </p:cNvSpPr>
          <p:nvPr>
            <p:ph idx="1"/>
          </p:nvPr>
        </p:nvSpPr>
        <p:spPr>
          <a:xfrm>
            <a:off x="304800" y="620713"/>
            <a:ext cx="8540750" cy="5246687"/>
          </a:xfrm>
          <a:ln/>
        </p:spPr>
        <p:txBody>
          <a:bodyPr vert="horz" wrap="square" lIns="91440" tIns="45720" rIns="91440" bIns="45720" anchor="t"/>
          <a:p>
            <a:pPr eaLnBrk="1" hangingPunct="1"/>
            <a:r>
              <a:rPr lang="zh-CN" altLang="en-US" sz="2800" b="1" dirty="0">
                <a:solidFill>
                  <a:schemeClr val="hlink"/>
                </a:solidFill>
                <a:latin typeface="宋体" panose="02010600030101010101" pitchFamily="2" charset="-122"/>
              </a:rPr>
              <a:t>      </a:t>
            </a:r>
            <a:r>
              <a:rPr lang="zh-CN" altLang="en-US" sz="2800" b="1" dirty="0">
                <a:solidFill>
                  <a:srgbClr val="FF0000"/>
                </a:solidFill>
                <a:latin typeface="宋体" panose="02010600030101010101" pitchFamily="2" charset="-122"/>
              </a:rPr>
              <a:t>周邦彦 ：为北宋词的集大成者</a:t>
            </a:r>
            <a:endParaRPr lang="zh-CN" altLang="en-US" sz="2800" b="1" dirty="0">
              <a:solidFill>
                <a:srgbClr val="FF0000"/>
              </a:solidFill>
              <a:latin typeface="宋体" panose="02010600030101010101" pitchFamily="2" charset="-122"/>
            </a:endParaRPr>
          </a:p>
          <a:p>
            <a:pPr eaLnBrk="1" hangingPunct="1"/>
            <a:r>
              <a:rPr lang="zh-CN" altLang="en-US" sz="2800" b="1" dirty="0">
                <a:solidFill>
                  <a:srgbClr val="FF0000"/>
                </a:solidFill>
                <a:latin typeface="宋体" panose="02010600030101010101" pitchFamily="2" charset="-122"/>
              </a:rPr>
              <a:t>   </a:t>
            </a:r>
            <a:r>
              <a:rPr lang="zh-CN" altLang="en-US" sz="2800" b="1" dirty="0">
                <a:latin typeface="宋体" panose="02010600030101010101" pitchFamily="2" charset="-122"/>
              </a:rPr>
              <a:t> “邦彦词上承温（庭筠）、韦（庄），下开姜（夔）、吴（文英），为南北宋之宗匠。词法之精，无逾邦彦者”。（周济</a:t>
            </a:r>
            <a:r>
              <a:rPr lang="en-US" altLang="zh-CN" sz="2800" b="1" dirty="0">
                <a:latin typeface="宋体" panose="02010600030101010101" pitchFamily="2" charset="-122"/>
              </a:rPr>
              <a:t>《</a:t>
            </a:r>
            <a:r>
              <a:rPr lang="zh-CN" altLang="en-US" sz="2800" b="1" dirty="0">
                <a:latin typeface="宋体" panose="02010600030101010101" pitchFamily="2" charset="-122"/>
              </a:rPr>
              <a:t>宋四家词选序</a:t>
            </a:r>
            <a:r>
              <a:rPr lang="en-US" altLang="zh-CN" sz="2800" b="1" dirty="0">
                <a:latin typeface="宋体" panose="02010600030101010101" pitchFamily="2" charset="-122"/>
              </a:rPr>
              <a:t>》</a:t>
            </a:r>
            <a:r>
              <a:rPr lang="zh-CN" altLang="en-US" sz="2800" b="1" dirty="0">
                <a:latin typeface="宋体" panose="02010600030101010101" pitchFamily="2" charset="-122"/>
              </a:rPr>
              <a:t>）</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周词在内容上仍然承袭婉约词的传统，以表现男女爱情、离愁别恨为主。但同样写离愁别恨，他写的多是自己的亲身经历，而不是泛泛代别人立言；多是追忆性的爱情回忆，而不是现在时的爱情描写。</a:t>
            </a:r>
            <a:r>
              <a:rPr lang="en-US" altLang="zh-CN" sz="2800" b="1" dirty="0">
                <a:latin typeface="宋体" panose="02010600030101010101" pitchFamily="2" charset="-122"/>
              </a:rPr>
              <a:t>《</a:t>
            </a:r>
            <a:r>
              <a:rPr lang="zh-CN" altLang="en-US" sz="2800" b="1" dirty="0">
                <a:latin typeface="宋体" panose="02010600030101010101" pitchFamily="2" charset="-122"/>
              </a:rPr>
              <a:t>瑞龙吟</a:t>
            </a:r>
            <a:r>
              <a:rPr lang="en-US" altLang="zh-CN" sz="2800" b="1" dirty="0">
                <a:latin typeface="宋体" panose="02010600030101010101" pitchFamily="2" charset="-122"/>
              </a:rPr>
              <a:t>》</a:t>
            </a:r>
            <a:r>
              <a:rPr lang="zh-CN" altLang="en-US" sz="2800" b="1" dirty="0">
                <a:latin typeface="宋体" panose="02010600030101010101" pitchFamily="2" charset="-122"/>
              </a:rPr>
              <a:t>（章台路）全写的是春游章台旧池，“因念个人痴小，乍窥门户。侵晨浅约宫黄，障风映舞，盈盈笑语”，物是人非的伤感极为动人。  </a:t>
            </a:r>
            <a:endParaRPr lang="zh-CN" altLang="en-US" sz="2800" b="1" dirty="0">
              <a:latin typeface="宋体" panose="02010600030101010101" pitchFamily="2" charset="-122"/>
            </a:endParaRPr>
          </a:p>
          <a:p>
            <a:pPr eaLnBrk="1" hangingPunct="1"/>
            <a:endParaRPr lang="zh-CN" altLang="en-US" sz="2800" b="1" dirty="0">
              <a:latin typeface="宋体" panose="02010600030101010101" pitchFamily="2" charset="-122"/>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Rectangle 2"/>
          <p:cNvSpPr>
            <a:spLocks noGrp="1" noRot="1"/>
          </p:cNvSpPr>
          <p:nvPr>
            <p:ph type="title"/>
          </p:nvPr>
        </p:nvSpPr>
        <p:spPr>
          <a:xfrm>
            <a:off x="301625" y="188913"/>
            <a:ext cx="8540750" cy="431800"/>
          </a:xfrm>
          <a:ln/>
        </p:spPr>
        <p:txBody>
          <a:bodyPr vert="horz" wrap="square" lIns="91440" tIns="45720" rIns="91440" bIns="45720" anchor="ctr"/>
          <a:p>
            <a:pPr eaLnBrk="1" hangingPunct="1"/>
            <a:r>
              <a:rPr lang="zh-CN" altLang="en-US" sz="3600" b="1" dirty="0">
                <a:solidFill>
                  <a:srgbClr val="008080"/>
                </a:solidFill>
                <a:latin typeface="宋体" panose="02010600030101010101" pitchFamily="2" charset="-122"/>
              </a:rPr>
              <a:t>七、宋代：宋词的发展概况（二）</a:t>
            </a:r>
            <a:endParaRPr lang="zh-CN" altLang="en-US" sz="3600" b="1" dirty="0">
              <a:solidFill>
                <a:srgbClr val="008080"/>
              </a:solidFill>
              <a:latin typeface="宋体" panose="02010600030101010101" pitchFamily="2" charset="-122"/>
            </a:endParaRPr>
          </a:p>
        </p:txBody>
      </p:sp>
      <p:sp>
        <p:nvSpPr>
          <p:cNvPr id="115715" name="Rectangle 3"/>
          <p:cNvSpPr>
            <a:spLocks noGrp="1" noRot="1"/>
          </p:cNvSpPr>
          <p:nvPr>
            <p:ph sz="half" idx="1"/>
          </p:nvPr>
        </p:nvSpPr>
        <p:spPr>
          <a:xfrm>
            <a:off x="304800" y="765175"/>
            <a:ext cx="4194175" cy="5616575"/>
          </a:xfrm>
          <a:ln/>
        </p:spPr>
        <p:txBody>
          <a:bodyPr vert="horz" wrap="square" lIns="91440" tIns="45720" rIns="91440" bIns="45720" anchor="t"/>
          <a:p>
            <a:pPr eaLnBrk="1" hangingPunct="1">
              <a:lnSpc>
                <a:spcPct val="90000"/>
              </a:lnSpc>
              <a:buSzPct val="70000"/>
            </a:pPr>
            <a:r>
              <a:rPr lang="zh-CN" altLang="en-US" sz="2400" b="1" dirty="0">
                <a:solidFill>
                  <a:schemeClr val="hlink"/>
                </a:solidFill>
                <a:latin typeface="宋体" panose="02010600030101010101" pitchFamily="2" charset="-122"/>
                <a:ea typeface="+mn-ea"/>
                <a:cs typeface="+mn-cs"/>
              </a:rPr>
              <a:t>    </a:t>
            </a:r>
            <a:r>
              <a:rPr lang="en-US" altLang="zh-CN" sz="2400" b="1" dirty="0">
                <a:solidFill>
                  <a:schemeClr val="hlink"/>
                </a:solidFill>
                <a:latin typeface="宋体" panose="02010600030101010101" pitchFamily="2" charset="-122"/>
                <a:ea typeface="+mn-ea"/>
                <a:cs typeface="+mn-cs"/>
              </a:rPr>
              <a:t>3</a:t>
            </a:r>
            <a:r>
              <a:rPr lang="zh-CN" altLang="en-US" sz="2400" b="1" dirty="0">
                <a:solidFill>
                  <a:schemeClr val="hlink"/>
                </a:solidFill>
                <a:latin typeface="宋体" panose="02010600030101010101" pitchFamily="2" charset="-122"/>
                <a:ea typeface="+mn-ea"/>
                <a:cs typeface="+mn-cs"/>
              </a:rPr>
              <a:t>、</a:t>
            </a:r>
            <a:r>
              <a:rPr lang="zh-CN" altLang="en-US" sz="2400" b="1" dirty="0">
                <a:latin typeface="宋体" panose="02010600030101010101" pitchFamily="2" charset="-122"/>
                <a:ea typeface="+mn-ea"/>
                <a:cs typeface="+mn-cs"/>
              </a:rPr>
              <a:t>从</a:t>
            </a:r>
            <a:r>
              <a:rPr lang="en-US" altLang="zh-CN" sz="2400" b="1" dirty="0">
                <a:latin typeface="宋体" panose="02010600030101010101" pitchFamily="2" charset="-122"/>
                <a:ea typeface="+mn-ea"/>
                <a:cs typeface="+mn-cs"/>
              </a:rPr>
              <a:t>1127</a:t>
            </a:r>
            <a:r>
              <a:rPr lang="zh-CN" altLang="en-US" sz="2400" b="1" dirty="0">
                <a:latin typeface="宋体" panose="02010600030101010101" pitchFamily="2" charset="-122"/>
                <a:ea typeface="+mn-ea"/>
                <a:cs typeface="+mn-cs"/>
              </a:rPr>
              <a:t>年到</a:t>
            </a:r>
            <a:r>
              <a:rPr lang="en-US" altLang="zh-CN" sz="2400" b="1" dirty="0">
                <a:latin typeface="宋体" panose="02010600030101010101" pitchFamily="2" charset="-122"/>
                <a:ea typeface="+mn-ea"/>
                <a:cs typeface="+mn-cs"/>
              </a:rPr>
              <a:t>1160</a:t>
            </a:r>
            <a:r>
              <a:rPr lang="zh-CN" altLang="en-US" sz="2400" b="1" dirty="0">
                <a:latin typeface="宋体" panose="02010600030101010101" pitchFamily="2" charset="-122"/>
                <a:ea typeface="+mn-ea"/>
                <a:cs typeface="+mn-cs"/>
              </a:rPr>
              <a:t>年，是宋词发展史上由北宋词向南宋词的</a:t>
            </a:r>
            <a:r>
              <a:rPr lang="zh-CN" altLang="en-US" sz="2400" b="1" dirty="0">
                <a:solidFill>
                  <a:srgbClr val="FF0000"/>
                </a:solidFill>
                <a:latin typeface="宋体" panose="02010600030101010101" pitchFamily="2" charset="-122"/>
                <a:ea typeface="+mn-ea"/>
                <a:cs typeface="+mn-cs"/>
              </a:rPr>
              <a:t>过渡期</a:t>
            </a:r>
            <a:r>
              <a:rPr lang="zh-CN" altLang="en-US" sz="2400" b="1" dirty="0">
                <a:solidFill>
                  <a:schemeClr val="hlink"/>
                </a:solidFill>
                <a:latin typeface="宋体" panose="02010600030101010101" pitchFamily="2" charset="-122"/>
                <a:ea typeface="+mn-ea"/>
                <a:cs typeface="+mn-cs"/>
              </a:rPr>
              <a:t>。</a:t>
            </a:r>
            <a:endParaRPr lang="zh-CN" altLang="en-US" sz="2400" b="1" dirty="0">
              <a:solidFill>
                <a:schemeClr val="hlink"/>
              </a:solidFill>
              <a:latin typeface="宋体" panose="02010600030101010101" pitchFamily="2" charset="-122"/>
              <a:ea typeface="+mn-ea"/>
              <a:cs typeface="+mn-cs"/>
            </a:endParaRPr>
          </a:p>
          <a:p>
            <a:pPr eaLnBrk="1" hangingPunct="1">
              <a:lnSpc>
                <a:spcPct val="90000"/>
              </a:lnSpc>
              <a:buSzPct val="70000"/>
            </a:pPr>
            <a:r>
              <a:rPr lang="zh-CN" altLang="en-US" sz="2400" b="1" dirty="0">
                <a:solidFill>
                  <a:schemeClr val="hlink"/>
                </a:solidFill>
                <a:latin typeface="宋体" panose="02010600030101010101" pitchFamily="2" charset="-122"/>
                <a:ea typeface="+mn-ea"/>
                <a:cs typeface="+mn-cs"/>
              </a:rPr>
              <a:t>    </a:t>
            </a:r>
            <a:r>
              <a:rPr lang="zh-CN" altLang="en-US" sz="2400" b="1" dirty="0">
                <a:latin typeface="宋体" panose="02010600030101010101" pitchFamily="2" charset="-122"/>
                <a:ea typeface="+mn-ea"/>
                <a:cs typeface="+mn-cs"/>
              </a:rPr>
              <a:t>从作家队伍来说，此期的代表人物多是由北宋入南宋的词人，如</a:t>
            </a:r>
            <a:r>
              <a:rPr lang="zh-CN" altLang="en-US" sz="2400" b="1" dirty="0">
                <a:solidFill>
                  <a:schemeClr val="hlink"/>
                </a:solidFill>
                <a:latin typeface="宋体" panose="02010600030101010101" pitchFamily="2" charset="-122"/>
                <a:ea typeface="+mn-ea"/>
                <a:cs typeface="+mn-cs"/>
              </a:rPr>
              <a:t>李清照、陈与义、朱敦儒、张元干</a:t>
            </a:r>
            <a:r>
              <a:rPr lang="zh-CN" altLang="en-US" sz="2400" b="1" dirty="0">
                <a:latin typeface="宋体" panose="02010600030101010101" pitchFamily="2" charset="-122"/>
                <a:ea typeface="+mn-ea"/>
                <a:cs typeface="+mn-cs"/>
              </a:rPr>
              <a:t>等。从创作来说，也鲜明地体现了过渡期的特点，他们早期的词多是婉约词，显然承接了北宋后期的特点，而后期词则多表达对国家命运的关怀。此期词往往将国家命运与个人价值的自我实现结合在一起，忧伤与愤慨成为最普遍的情绪。</a:t>
            </a:r>
            <a:endParaRPr lang="zh-CN" altLang="en-US" sz="2400" b="1" dirty="0">
              <a:latin typeface="宋体" panose="02010600030101010101" pitchFamily="2" charset="-122"/>
              <a:ea typeface="+mn-ea"/>
              <a:cs typeface="+mn-cs"/>
            </a:endParaRPr>
          </a:p>
        </p:txBody>
      </p:sp>
      <p:sp>
        <p:nvSpPr>
          <p:cNvPr id="115716" name="Rectangle 4"/>
          <p:cNvSpPr>
            <a:spLocks noGrp="1" noRot="1"/>
          </p:cNvSpPr>
          <p:nvPr>
            <p:ph sz="half" idx="2"/>
          </p:nvPr>
        </p:nvSpPr>
        <p:spPr>
          <a:xfrm flipV="1">
            <a:off x="4651375" y="765175"/>
            <a:ext cx="4194175" cy="76200"/>
          </a:xfrm>
          <a:ln/>
        </p:spPr>
        <p:txBody>
          <a:bodyPr vert="horz" wrap="square" lIns="91440" tIns="45720" rIns="91440" bIns="45720" anchor="t"/>
          <a:p>
            <a:pPr eaLnBrk="1" hangingPunct="1">
              <a:lnSpc>
                <a:spcPct val="80000"/>
              </a:lnSpc>
              <a:buSzPct val="70000"/>
            </a:pPr>
            <a:endParaRPr lang="zh-CN" altLang="en-US" b="1" dirty="0">
              <a:latin typeface="宋体" panose="02010600030101010101" pitchFamily="2" charset="-122"/>
              <a:ea typeface="+mn-ea"/>
              <a:cs typeface="+mn-cs"/>
            </a:endParaRPr>
          </a:p>
        </p:txBody>
      </p:sp>
      <p:pic>
        <p:nvPicPr>
          <p:cNvPr id="115717" name="Picture 5" descr="蝶恋花1"/>
          <p:cNvPicPr>
            <a:picLocks noChangeAspect="1"/>
          </p:cNvPicPr>
          <p:nvPr/>
        </p:nvPicPr>
        <p:blipFill>
          <a:blip r:embed="rId1"/>
          <a:stretch>
            <a:fillRect/>
          </a:stretch>
        </p:blipFill>
        <p:spPr>
          <a:xfrm>
            <a:off x="4718050" y="908050"/>
            <a:ext cx="4105275" cy="5854700"/>
          </a:xfrm>
          <a:prstGeom prst="rect">
            <a:avLst/>
          </a:prstGeom>
          <a:noFill/>
          <a:ln w="9525">
            <a:noFill/>
          </a:ln>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8"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116739" name="Rectangle 3"/>
          <p:cNvSpPr>
            <a:spLocks noGrp="1" noRot="1"/>
          </p:cNvSpPr>
          <p:nvPr>
            <p:ph idx="1"/>
          </p:nvPr>
        </p:nvSpPr>
        <p:spPr>
          <a:xfrm>
            <a:off x="304800" y="765175"/>
            <a:ext cx="8540750" cy="5102225"/>
          </a:xfrm>
          <a:ln/>
        </p:spPr>
        <p:txBody>
          <a:bodyPr vert="horz" wrap="square" lIns="91440" tIns="45720" rIns="91440" bIns="45720" anchor="t"/>
          <a:p>
            <a:pPr eaLnBrk="1" hangingPunct="1"/>
            <a:r>
              <a:rPr lang="zh-CN" altLang="en-US" sz="2800" b="1" dirty="0">
                <a:solidFill>
                  <a:schemeClr val="hlink"/>
                </a:solidFill>
                <a:latin typeface="宋体" panose="02010600030101010101" pitchFamily="2" charset="-122"/>
              </a:rPr>
              <a:t>     李清照</a:t>
            </a:r>
            <a:r>
              <a:rPr lang="zh-CN" altLang="en-US" sz="2800" b="1" dirty="0">
                <a:latin typeface="宋体" panose="02010600030101010101" pitchFamily="2" charset="-122"/>
              </a:rPr>
              <a:t> ：早期的词主要表现她作为少女和少妇的生活与情怀。</a:t>
            </a:r>
            <a:r>
              <a:rPr lang="en-US" altLang="zh-CN" sz="2800" b="1" dirty="0">
                <a:latin typeface="宋体" panose="02010600030101010101" pitchFamily="2" charset="-122"/>
              </a:rPr>
              <a:t>《</a:t>
            </a:r>
            <a:r>
              <a:rPr lang="zh-CN" altLang="en-US" sz="2800" b="1" dirty="0">
                <a:latin typeface="宋体" panose="02010600030101010101" pitchFamily="2" charset="-122"/>
              </a:rPr>
              <a:t>如梦令</a:t>
            </a:r>
            <a:r>
              <a:rPr lang="en-US" altLang="zh-CN" sz="2800" b="1" dirty="0">
                <a:latin typeface="宋体" panose="02010600030101010101" pitchFamily="2" charset="-122"/>
              </a:rPr>
              <a:t>》《</a:t>
            </a:r>
            <a:r>
              <a:rPr lang="zh-CN" altLang="en-US" sz="2800" b="1" dirty="0">
                <a:latin typeface="宋体" panose="02010600030101010101" pitchFamily="2" charset="-122"/>
              </a:rPr>
              <a:t>一剪梅</a:t>
            </a:r>
            <a:r>
              <a:rPr lang="en-US" altLang="zh-CN" sz="2800" b="1" dirty="0">
                <a:latin typeface="宋体" panose="02010600030101010101" pitchFamily="2" charset="-122"/>
              </a:rPr>
              <a:t>》《</a:t>
            </a:r>
            <a:r>
              <a:rPr lang="zh-CN" altLang="en-US" sz="2800" b="1" dirty="0">
                <a:latin typeface="宋体" panose="02010600030101010101" pitchFamily="2" charset="-122"/>
              </a:rPr>
              <a:t>醉花阴</a:t>
            </a:r>
            <a:r>
              <a:rPr lang="en-US" altLang="zh-CN" sz="2800" b="1" dirty="0">
                <a:latin typeface="宋体" panose="02010600030101010101" pitchFamily="2" charset="-122"/>
              </a:rPr>
              <a:t>》</a:t>
            </a:r>
            <a:r>
              <a:rPr lang="zh-CN" altLang="en-US" sz="2800" b="1" dirty="0">
                <a:latin typeface="宋体" panose="02010600030101010101" pitchFamily="2" charset="-122"/>
              </a:rPr>
              <a:t>。后期的作品主要表现她作为寡妇的身世之苦、故国之思以及孤寂无聊的心情，情调低沉，凄苦悲凉。例如</a:t>
            </a:r>
            <a:r>
              <a:rPr lang="en-US" altLang="zh-CN" sz="2800" b="1" dirty="0">
                <a:latin typeface="宋体" panose="02010600030101010101" pitchFamily="2" charset="-122"/>
              </a:rPr>
              <a:t>《</a:t>
            </a:r>
            <a:r>
              <a:rPr lang="zh-CN" altLang="en-US" sz="2800" b="1" dirty="0">
                <a:latin typeface="宋体" panose="02010600030101010101" pitchFamily="2" charset="-122"/>
              </a:rPr>
              <a:t>声声慢</a:t>
            </a:r>
            <a:r>
              <a:rPr lang="en-US" altLang="zh-CN" sz="2800" b="1" dirty="0">
                <a:latin typeface="宋体" panose="02010600030101010101" pitchFamily="2" charset="-122"/>
              </a:rPr>
              <a:t>》</a:t>
            </a:r>
            <a:r>
              <a:rPr lang="zh-CN" altLang="en-US" sz="2800" b="1" dirty="0">
                <a:latin typeface="宋体" panose="02010600030101010101" pitchFamily="2" charset="-122"/>
              </a:rPr>
              <a:t>（寻寻觅觅）、</a:t>
            </a:r>
            <a:r>
              <a:rPr lang="en-US" altLang="zh-CN" sz="2800" b="1" dirty="0">
                <a:latin typeface="宋体" panose="02010600030101010101" pitchFamily="2" charset="-122"/>
              </a:rPr>
              <a:t>《</a:t>
            </a:r>
            <a:r>
              <a:rPr lang="zh-CN" altLang="en-US" sz="2800" b="1" dirty="0">
                <a:latin typeface="宋体" panose="02010600030101010101" pitchFamily="2" charset="-122"/>
              </a:rPr>
              <a:t>永遇乐</a:t>
            </a:r>
            <a:r>
              <a:rPr lang="en-US" altLang="zh-CN" sz="2800" b="1" dirty="0">
                <a:latin typeface="宋体" panose="02010600030101010101" pitchFamily="2" charset="-122"/>
              </a:rPr>
              <a:t>》</a:t>
            </a:r>
            <a:r>
              <a:rPr lang="zh-CN" altLang="en-US" sz="2800" b="1" dirty="0">
                <a:latin typeface="宋体" panose="02010600030101010101" pitchFamily="2" charset="-122"/>
              </a:rPr>
              <a:t>（落日熔金）等。</a:t>
            </a:r>
            <a:endParaRPr lang="zh-CN" altLang="en-US" sz="2800" b="1" dirty="0">
              <a:latin typeface="宋体" panose="02010600030101010101" pitchFamily="2" charset="-122"/>
            </a:endParaRPr>
          </a:p>
          <a:p>
            <a:pPr eaLnBrk="1" hangingPunct="1"/>
            <a:r>
              <a:rPr lang="zh-CN" altLang="en-US" sz="2800" b="1" dirty="0">
                <a:solidFill>
                  <a:schemeClr val="hlink"/>
                </a:solidFill>
                <a:latin typeface="宋体" panose="02010600030101010101" pitchFamily="2" charset="-122"/>
              </a:rPr>
              <a:t>     张元干</a:t>
            </a:r>
            <a:r>
              <a:rPr lang="zh-CN" altLang="en-US" sz="2800" b="1" dirty="0">
                <a:latin typeface="宋体" panose="02010600030101010101" pitchFamily="2" charset="-122"/>
              </a:rPr>
              <a:t> ：词则慷慨悲凉，豪放壮阔，将身世之感与国家之忧打成一片，成为辛弃疾、陆游词的先声。</a:t>
            </a:r>
            <a:r>
              <a:rPr lang="en-US" altLang="zh-CN" sz="2800" b="1" dirty="0">
                <a:latin typeface="宋体" panose="02010600030101010101" pitchFamily="2" charset="-122"/>
              </a:rPr>
              <a:t>《</a:t>
            </a:r>
            <a:r>
              <a:rPr lang="zh-CN" altLang="en-US" sz="2800" b="1" dirty="0">
                <a:latin typeface="宋体" panose="02010600030101010101" pitchFamily="2" charset="-122"/>
              </a:rPr>
              <a:t>贺新郎</a:t>
            </a:r>
            <a:r>
              <a:rPr lang="en-US" altLang="zh-CN" sz="2800" b="1" dirty="0">
                <a:latin typeface="宋体" panose="02010600030101010101" pitchFamily="2" charset="-122"/>
              </a:rPr>
              <a:t>》</a:t>
            </a:r>
            <a:r>
              <a:rPr lang="zh-CN" altLang="en-US" sz="2800" b="1" dirty="0">
                <a:latin typeface="宋体" panose="02010600030101010101" pitchFamily="2" charset="-122"/>
              </a:rPr>
              <a:t>（寄李伯纪丞相）、</a:t>
            </a:r>
            <a:r>
              <a:rPr lang="en-US" altLang="zh-CN" sz="2800" b="1" dirty="0">
                <a:latin typeface="宋体" panose="02010600030101010101" pitchFamily="2" charset="-122"/>
              </a:rPr>
              <a:t>《</a:t>
            </a:r>
            <a:r>
              <a:rPr lang="zh-CN" altLang="en-US" sz="2800" b="1" dirty="0">
                <a:latin typeface="宋体" panose="02010600030101010101" pitchFamily="2" charset="-122"/>
              </a:rPr>
              <a:t>水调歌头</a:t>
            </a:r>
            <a:r>
              <a:rPr lang="en-US" altLang="zh-CN" sz="2800" b="1" dirty="0">
                <a:latin typeface="宋体" panose="02010600030101010101" pitchFamily="2" charset="-122"/>
              </a:rPr>
              <a:t>》</a:t>
            </a:r>
            <a:r>
              <a:rPr lang="zh-CN" altLang="en-US" sz="2800" b="1" dirty="0">
                <a:latin typeface="宋体" panose="02010600030101010101" pitchFamily="2" charset="-122"/>
              </a:rPr>
              <a:t>（举手钓鳌客）就是这方面的代表作。</a:t>
            </a:r>
            <a:endParaRPr lang="zh-CN" altLang="en-US" sz="2800" b="1" dirty="0">
              <a:latin typeface="宋体" panose="02010600030101010101" pitchFamily="2" charset="-122"/>
            </a:endParaRPr>
          </a:p>
          <a:p>
            <a:pPr eaLnBrk="1" hangingPunct="1"/>
            <a:endParaRPr lang="zh-CN" altLang="en-US" sz="2800" b="1" dirty="0">
              <a:latin typeface="宋体" panose="02010600030101010101" pitchFamily="2" charset="-122"/>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2"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117763" name="Rectangle 3"/>
          <p:cNvSpPr>
            <a:spLocks noGrp="1" noRot="1"/>
          </p:cNvSpPr>
          <p:nvPr>
            <p:ph idx="1"/>
          </p:nvPr>
        </p:nvSpPr>
        <p:spPr>
          <a:xfrm>
            <a:off x="304800" y="620713"/>
            <a:ext cx="8540750" cy="5246687"/>
          </a:xfrm>
          <a:ln/>
        </p:spPr>
        <p:txBody>
          <a:bodyPr vert="horz" wrap="square" lIns="91440" tIns="45720" rIns="91440" bIns="45720" anchor="t"/>
          <a:p>
            <a:pPr eaLnBrk="1" hangingPunct="1"/>
            <a:r>
              <a:rPr lang="zh-CN" altLang="en-US" b="1" dirty="0">
                <a:solidFill>
                  <a:schemeClr val="hlink"/>
                </a:solidFill>
                <a:latin typeface="宋体" panose="02010600030101010101" pitchFamily="2" charset="-122"/>
              </a:rPr>
              <a:t>     朱敦儒</a:t>
            </a:r>
            <a:r>
              <a:rPr lang="zh-CN" altLang="en-US" b="1" dirty="0">
                <a:latin typeface="宋体" panose="02010600030101010101" pitchFamily="2" charset="-122"/>
              </a:rPr>
              <a:t> ：词大致分为两大类：一类表现隐逸，主要见于早期和晚年。例如</a:t>
            </a:r>
            <a:r>
              <a:rPr lang="en-US" altLang="zh-CN" b="1" dirty="0">
                <a:latin typeface="宋体" panose="02010600030101010101" pitchFamily="2" charset="-122"/>
              </a:rPr>
              <a:t>《</a:t>
            </a:r>
            <a:r>
              <a:rPr lang="zh-CN" altLang="en-US" b="1" dirty="0">
                <a:latin typeface="宋体" panose="02010600030101010101" pitchFamily="2" charset="-122"/>
              </a:rPr>
              <a:t>鹧鸪天</a:t>
            </a:r>
            <a:r>
              <a:rPr lang="en-US" altLang="zh-CN" b="1" dirty="0">
                <a:latin typeface="宋体" panose="02010600030101010101" pitchFamily="2" charset="-122"/>
              </a:rPr>
              <a:t>》</a:t>
            </a:r>
            <a:r>
              <a:rPr lang="zh-CN" altLang="en-US" b="1" dirty="0">
                <a:latin typeface="宋体" panose="02010600030101010101" pitchFamily="2" charset="-122"/>
              </a:rPr>
              <a:t>（西都作）以“清都山水郎”自居，另一类则是表现忧国伤世，主要是他中年时期的作品。例如</a:t>
            </a:r>
            <a:r>
              <a:rPr lang="en-US" altLang="zh-CN" b="1" dirty="0">
                <a:latin typeface="宋体" panose="02010600030101010101" pitchFamily="2" charset="-122"/>
              </a:rPr>
              <a:t>《</a:t>
            </a:r>
            <a:r>
              <a:rPr lang="zh-CN" altLang="en-US" b="1" dirty="0">
                <a:latin typeface="宋体" panose="02010600030101010101" pitchFamily="2" charset="-122"/>
              </a:rPr>
              <a:t>水龙吟</a:t>
            </a:r>
            <a:r>
              <a:rPr lang="en-US" altLang="zh-CN" b="1" dirty="0">
                <a:latin typeface="宋体" panose="02010600030101010101" pitchFamily="2" charset="-122"/>
              </a:rPr>
              <a:t>》</a:t>
            </a:r>
            <a:r>
              <a:rPr lang="zh-CN" altLang="en-US" b="1" dirty="0">
                <a:latin typeface="宋体" panose="02010600030101010101" pitchFamily="2" charset="-122"/>
              </a:rPr>
              <a:t>（放船千里凌波去）、</a:t>
            </a:r>
            <a:r>
              <a:rPr lang="en-US" altLang="zh-CN" b="1" dirty="0">
                <a:latin typeface="宋体" panose="02010600030101010101" pitchFamily="2" charset="-122"/>
              </a:rPr>
              <a:t>《</a:t>
            </a:r>
            <a:r>
              <a:rPr lang="zh-CN" altLang="en-US" b="1" dirty="0">
                <a:latin typeface="宋体" panose="02010600030101010101" pitchFamily="2" charset="-122"/>
              </a:rPr>
              <a:t>相见欢</a:t>
            </a:r>
            <a:r>
              <a:rPr lang="en-US" altLang="zh-CN" b="1" dirty="0">
                <a:latin typeface="宋体" panose="02010600030101010101" pitchFamily="2" charset="-122"/>
              </a:rPr>
              <a:t>》</a:t>
            </a:r>
            <a:r>
              <a:rPr lang="zh-CN" altLang="en-US" b="1" dirty="0">
                <a:latin typeface="宋体" panose="02010600030101010101" pitchFamily="2" charset="-122"/>
              </a:rPr>
              <a:t>（金陵城上西楼）等。</a:t>
            </a:r>
            <a:endParaRPr lang="zh-CN" altLang="en-US" b="1" dirty="0">
              <a:latin typeface="宋体" panose="02010600030101010101" pitchFamily="2" charset="-122"/>
            </a:endParaRPr>
          </a:p>
          <a:p>
            <a:pPr eaLnBrk="1" hangingPunct="1"/>
            <a:r>
              <a:rPr lang="zh-CN" altLang="en-US" b="1" dirty="0">
                <a:solidFill>
                  <a:schemeClr val="hlink"/>
                </a:solidFill>
                <a:latin typeface="宋体" panose="02010600030101010101" pitchFamily="2" charset="-122"/>
              </a:rPr>
              <a:t>     张孝祥</a:t>
            </a:r>
            <a:r>
              <a:rPr lang="zh-CN" altLang="en-US" b="1" dirty="0">
                <a:latin typeface="宋体" panose="02010600030101010101" pitchFamily="2" charset="-122"/>
              </a:rPr>
              <a:t> ：词很多是表现爱国感情的，例如他的代表作</a:t>
            </a:r>
            <a:r>
              <a:rPr lang="en-US" altLang="zh-CN" b="1" dirty="0">
                <a:latin typeface="宋体" panose="02010600030101010101" pitchFamily="2" charset="-122"/>
              </a:rPr>
              <a:t>《</a:t>
            </a:r>
            <a:r>
              <a:rPr lang="zh-CN" altLang="en-US" b="1" dirty="0">
                <a:latin typeface="宋体" panose="02010600030101010101" pitchFamily="2" charset="-122"/>
              </a:rPr>
              <a:t>六州歌头</a:t>
            </a:r>
            <a:r>
              <a:rPr lang="en-US" altLang="zh-CN" b="1" dirty="0">
                <a:latin typeface="宋体" panose="02010600030101010101" pitchFamily="2" charset="-122"/>
              </a:rPr>
              <a:t>》</a:t>
            </a:r>
            <a:r>
              <a:rPr lang="zh-CN" altLang="en-US" b="1" dirty="0">
                <a:latin typeface="宋体" panose="02010600030101010101" pitchFamily="2" charset="-122"/>
              </a:rPr>
              <a:t>（长淮望断）既表现了对中原被金人占领的悲伤、对南宋朝庭安于现状的愤慨，又表现了自己壮志难酬、老大无成的哀伤。 </a:t>
            </a:r>
            <a:endParaRPr lang="zh-CN" altLang="en-US" b="1" dirty="0">
              <a:latin typeface="宋体" panose="02010600030101010101" pitchFamily="2" charset="-122"/>
            </a:endParaRPr>
          </a:p>
          <a:p>
            <a:pPr eaLnBrk="1" hangingPunct="1"/>
            <a:endParaRPr lang="zh-CN" altLang="en-US" b="1" dirty="0">
              <a:latin typeface="宋体" panose="02010600030101010101" pitchFamily="2" charset="-122"/>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Rectangle 2"/>
          <p:cNvSpPr>
            <a:spLocks noGrp="1" noRot="1"/>
          </p:cNvSpPr>
          <p:nvPr>
            <p:ph type="title"/>
          </p:nvPr>
        </p:nvSpPr>
        <p:spPr>
          <a:xfrm>
            <a:off x="301625" y="188913"/>
            <a:ext cx="8540750" cy="431800"/>
          </a:xfrm>
          <a:ln/>
        </p:spPr>
        <p:txBody>
          <a:bodyPr vert="horz" wrap="square" lIns="91440" tIns="45720" rIns="91440" bIns="45720" anchor="ctr"/>
          <a:p>
            <a:pPr eaLnBrk="1" hangingPunct="1"/>
            <a:r>
              <a:rPr lang="zh-CN" altLang="en-US" sz="3600" b="1" dirty="0">
                <a:solidFill>
                  <a:srgbClr val="008080"/>
                </a:solidFill>
                <a:latin typeface="宋体" panose="02010600030101010101" pitchFamily="2" charset="-122"/>
              </a:rPr>
              <a:t>七、宋代：宋词的发展概况（二）</a:t>
            </a:r>
            <a:endParaRPr lang="zh-CN" altLang="en-US" sz="3600" b="1" dirty="0">
              <a:solidFill>
                <a:srgbClr val="008080"/>
              </a:solidFill>
              <a:latin typeface="宋体" panose="02010600030101010101" pitchFamily="2" charset="-122"/>
            </a:endParaRPr>
          </a:p>
        </p:txBody>
      </p:sp>
      <p:sp>
        <p:nvSpPr>
          <p:cNvPr id="118787" name="Rectangle 3"/>
          <p:cNvSpPr>
            <a:spLocks noGrp="1" noRot="1"/>
          </p:cNvSpPr>
          <p:nvPr>
            <p:ph sz="half" idx="1"/>
          </p:nvPr>
        </p:nvSpPr>
        <p:spPr>
          <a:xfrm>
            <a:off x="304800" y="765175"/>
            <a:ext cx="4194175" cy="5616575"/>
          </a:xfrm>
          <a:ln/>
        </p:spPr>
        <p:txBody>
          <a:bodyPr vert="horz" wrap="square" lIns="91440" tIns="45720" rIns="91440" bIns="45720" anchor="t"/>
          <a:p>
            <a:pPr eaLnBrk="1" hangingPunct="1">
              <a:lnSpc>
                <a:spcPct val="90000"/>
              </a:lnSpc>
              <a:buSzPct val="70000"/>
            </a:pPr>
            <a:r>
              <a:rPr lang="zh-CN" altLang="en-US" sz="2400" b="1" dirty="0">
                <a:solidFill>
                  <a:schemeClr val="hlink"/>
                </a:solidFill>
                <a:latin typeface="宋体" panose="02010600030101010101" pitchFamily="2" charset="-122"/>
                <a:ea typeface="+mn-ea"/>
                <a:cs typeface="+mn-cs"/>
              </a:rPr>
              <a:t>     4、</a:t>
            </a:r>
            <a:r>
              <a:rPr lang="zh-CN" altLang="en-US" sz="2400" b="1" dirty="0">
                <a:latin typeface="宋体" panose="02010600030101010101" pitchFamily="2" charset="-122"/>
                <a:ea typeface="+mn-ea"/>
                <a:cs typeface="+mn-cs"/>
              </a:rPr>
              <a:t>从1160至1220年前后是宋词发展的</a:t>
            </a:r>
            <a:r>
              <a:rPr lang="zh-CN" altLang="en-US" sz="2400" b="1" dirty="0">
                <a:solidFill>
                  <a:schemeClr val="hlink"/>
                </a:solidFill>
                <a:latin typeface="宋体" panose="02010600030101010101" pitchFamily="2" charset="-122"/>
                <a:ea typeface="+mn-ea"/>
                <a:cs typeface="+mn-cs"/>
              </a:rPr>
              <a:t>中兴期</a:t>
            </a:r>
            <a:r>
              <a:rPr lang="zh-CN" altLang="en-US" sz="2400" b="1" dirty="0">
                <a:latin typeface="宋体" panose="02010600030101010101" pitchFamily="2" charset="-122"/>
                <a:ea typeface="+mn-ea"/>
                <a:cs typeface="+mn-cs"/>
              </a:rPr>
              <a:t>。经过南渡初期的相对低落，这一时期涌现了</a:t>
            </a:r>
            <a:r>
              <a:rPr lang="zh-CN" altLang="en-US" sz="2400" b="1" dirty="0">
                <a:solidFill>
                  <a:schemeClr val="hlink"/>
                </a:solidFill>
                <a:latin typeface="宋体" panose="02010600030101010101" pitchFamily="2" charset="-122"/>
                <a:ea typeface="+mn-ea"/>
                <a:cs typeface="+mn-cs"/>
              </a:rPr>
              <a:t>辛弃疾、陈亮、刘过、姜夔、陆游</a:t>
            </a:r>
            <a:r>
              <a:rPr lang="zh-CN" altLang="en-US" sz="2400" b="1" dirty="0">
                <a:latin typeface="宋体" panose="02010600030101010101" pitchFamily="2" charset="-122"/>
                <a:ea typeface="+mn-ea"/>
                <a:cs typeface="+mn-cs"/>
              </a:rPr>
              <a:t>等著名词人。</a:t>
            </a:r>
            <a:endParaRPr lang="zh-CN" altLang="en-US" sz="2400" b="1" dirty="0">
              <a:latin typeface="宋体" panose="02010600030101010101" pitchFamily="2" charset="-122"/>
              <a:ea typeface="+mn-ea"/>
              <a:cs typeface="+mn-cs"/>
            </a:endParaRPr>
          </a:p>
          <a:p>
            <a:pPr eaLnBrk="1" hangingPunct="1">
              <a:lnSpc>
                <a:spcPct val="90000"/>
              </a:lnSpc>
              <a:buSzPct val="70000"/>
            </a:pPr>
            <a:r>
              <a:rPr lang="zh-CN" altLang="en-US" sz="2400" b="1" dirty="0">
                <a:latin typeface="宋体" panose="02010600030101010101" pitchFamily="2" charset="-122"/>
                <a:ea typeface="+mn-ea"/>
                <a:cs typeface="+mn-cs"/>
              </a:rPr>
              <a:t>      此期词创作从两方向来发展，一以辛弃疾与陈亮、刘过等辛派词人为代表，主要表现爱国情感与怀才不遇的苦闷，以议论为词，以文为词，风格粗犷豪放；</a:t>
            </a:r>
            <a:endParaRPr lang="en-US" altLang="zh-CN" sz="2400" b="1" dirty="0">
              <a:latin typeface="宋体" panose="02010600030101010101" pitchFamily="2" charset="-122"/>
              <a:ea typeface="+mn-ea"/>
              <a:cs typeface="+mn-cs"/>
            </a:endParaRPr>
          </a:p>
          <a:p>
            <a:pPr eaLnBrk="1" hangingPunct="1">
              <a:lnSpc>
                <a:spcPct val="90000"/>
              </a:lnSpc>
              <a:buSzPct val="70000"/>
            </a:pPr>
            <a:r>
              <a:rPr lang="en-US" altLang="zh-CN" sz="2400" b="1" dirty="0">
                <a:latin typeface="宋体" panose="02010600030101010101" pitchFamily="2" charset="-122"/>
                <a:ea typeface="+mn-ea"/>
                <a:cs typeface="+mn-cs"/>
              </a:rPr>
              <a:t>     </a:t>
            </a:r>
            <a:r>
              <a:rPr lang="zh-CN" altLang="en-US" sz="2400" b="1" dirty="0">
                <a:latin typeface="宋体" panose="02010600030101010101" pitchFamily="2" charset="-122"/>
                <a:ea typeface="+mn-ea"/>
                <a:cs typeface="+mn-cs"/>
              </a:rPr>
              <a:t>一以姜夔等人为代表，多咏物之作和表现失恋的感伤，强调艺术，注重音律、意境、用字，风格婉约。 </a:t>
            </a:r>
            <a:endParaRPr lang="zh-CN" altLang="en-US" sz="2400" b="1" dirty="0">
              <a:latin typeface="宋体" panose="02010600030101010101" pitchFamily="2" charset="-122"/>
              <a:ea typeface="+mn-ea"/>
              <a:cs typeface="+mn-cs"/>
            </a:endParaRPr>
          </a:p>
        </p:txBody>
      </p:sp>
      <p:sp>
        <p:nvSpPr>
          <p:cNvPr id="118788" name="Rectangle 4"/>
          <p:cNvSpPr>
            <a:spLocks noGrp="1" noRot="1"/>
          </p:cNvSpPr>
          <p:nvPr>
            <p:ph sz="half" idx="2"/>
          </p:nvPr>
        </p:nvSpPr>
        <p:spPr>
          <a:xfrm>
            <a:off x="4651375" y="838200"/>
            <a:ext cx="4194175" cy="76200"/>
          </a:xfrm>
          <a:ln/>
        </p:spPr>
        <p:txBody>
          <a:bodyPr vert="horz" wrap="square" lIns="91440" tIns="45720" rIns="91440" bIns="45720" anchor="t"/>
          <a:p>
            <a:pPr eaLnBrk="1" hangingPunct="1">
              <a:buSzPct val="70000"/>
            </a:pPr>
            <a:endParaRPr lang="zh-CN" altLang="en-US" b="1" dirty="0">
              <a:latin typeface="宋体" panose="02010600030101010101" pitchFamily="2" charset="-122"/>
              <a:ea typeface="+mn-ea"/>
              <a:cs typeface="+mn-cs"/>
            </a:endParaRPr>
          </a:p>
        </p:txBody>
      </p:sp>
      <p:pic>
        <p:nvPicPr>
          <p:cNvPr id="118789" name="Picture 5" descr="蝶恋花1"/>
          <p:cNvPicPr>
            <a:picLocks noChangeAspect="1"/>
          </p:cNvPicPr>
          <p:nvPr/>
        </p:nvPicPr>
        <p:blipFill>
          <a:blip r:embed="rId1"/>
          <a:stretch>
            <a:fillRect/>
          </a:stretch>
        </p:blipFill>
        <p:spPr>
          <a:xfrm>
            <a:off x="4787900" y="836613"/>
            <a:ext cx="4105275" cy="6021387"/>
          </a:xfrm>
          <a:prstGeom prst="rect">
            <a:avLst/>
          </a:prstGeom>
          <a:noFill/>
          <a:ln w="9525">
            <a:noFill/>
          </a:ln>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0"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119811" name="Rectangle 3"/>
          <p:cNvSpPr>
            <a:spLocks noGrp="1" noRot="1"/>
          </p:cNvSpPr>
          <p:nvPr>
            <p:ph idx="1"/>
          </p:nvPr>
        </p:nvSpPr>
        <p:spPr>
          <a:xfrm>
            <a:off x="304800" y="693738"/>
            <a:ext cx="8540750" cy="5173662"/>
          </a:xfrm>
          <a:ln/>
        </p:spPr>
        <p:txBody>
          <a:bodyPr vert="horz" wrap="square" lIns="91440" tIns="45720" rIns="91440" bIns="45720" anchor="t"/>
          <a:p>
            <a:pPr eaLnBrk="1" hangingPunct="1"/>
            <a:r>
              <a:rPr lang="zh-CN" altLang="en-US" sz="2800" b="1" dirty="0">
                <a:solidFill>
                  <a:schemeClr val="hlink"/>
                </a:solidFill>
                <a:latin typeface="宋体" panose="02010600030101010101" pitchFamily="2" charset="-122"/>
              </a:rPr>
              <a:t>     辛弃疾</a:t>
            </a:r>
            <a:r>
              <a:rPr lang="zh-CN" altLang="en-US" sz="2800" b="1" dirty="0">
                <a:latin typeface="宋体" panose="02010600030101010101" pitchFamily="2" charset="-122"/>
              </a:rPr>
              <a:t>：</a:t>
            </a:r>
            <a:r>
              <a:rPr lang="en-US" altLang="zh-CN" sz="2800" b="1" dirty="0">
                <a:solidFill>
                  <a:srgbClr val="FF0000"/>
                </a:solidFill>
                <a:latin typeface="宋体" panose="02010600030101010101" pitchFamily="2" charset="-122"/>
              </a:rPr>
              <a:t>《</a:t>
            </a:r>
            <a:r>
              <a:rPr lang="zh-CN" altLang="en-US" sz="2800" b="1" dirty="0">
                <a:solidFill>
                  <a:srgbClr val="FF0000"/>
                </a:solidFill>
                <a:latin typeface="宋体" panose="02010600030101010101" pitchFamily="2" charset="-122"/>
              </a:rPr>
              <a:t>稼轩词</a:t>
            </a:r>
            <a:r>
              <a:rPr lang="en-US" altLang="zh-CN" sz="2800" b="1" dirty="0">
                <a:solidFill>
                  <a:srgbClr val="FF0000"/>
                </a:solidFill>
                <a:latin typeface="宋体" panose="02010600030101010101" pitchFamily="2" charset="-122"/>
              </a:rPr>
              <a:t>》</a:t>
            </a:r>
            <a:r>
              <a:rPr lang="zh-CN" altLang="en-US" sz="2800" b="1" dirty="0">
                <a:solidFill>
                  <a:srgbClr val="FF0000"/>
                </a:solidFill>
                <a:latin typeface="宋体" panose="02010600030101010101" pitchFamily="2" charset="-122"/>
              </a:rPr>
              <a:t>不是传统的文人词，而是英雄之词。 </a:t>
            </a:r>
            <a:endParaRPr lang="zh-CN" altLang="en-US" sz="2800" b="1" dirty="0">
              <a:solidFill>
                <a:srgbClr val="FF0000"/>
              </a:solidFill>
              <a:latin typeface="宋体" panose="02010600030101010101" pitchFamily="2" charset="-122"/>
            </a:endParaRPr>
          </a:p>
          <a:p>
            <a:pPr eaLnBrk="1" hangingPunct="1"/>
            <a:r>
              <a:rPr lang="zh-CN" altLang="en-US" sz="2800" b="1" dirty="0">
                <a:solidFill>
                  <a:srgbClr val="FF0000"/>
                </a:solidFill>
                <a:latin typeface="宋体" panose="02010600030101010101" pitchFamily="2" charset="-122"/>
              </a:rPr>
              <a:t>    </a:t>
            </a:r>
            <a:r>
              <a:rPr lang="zh-CN" altLang="en-US" sz="2800" b="1" dirty="0">
                <a:latin typeface="宋体" panose="02010600030101010101" pitchFamily="2" charset="-122"/>
              </a:rPr>
              <a:t>“慷慨纵横，有不可一世之概，于倚声家为变调；而异军特起，能于剪红刻翠之外，屹然别立一宗”。（</a:t>
            </a:r>
            <a:r>
              <a:rPr lang="en-US" altLang="zh-CN" sz="2800" b="1" dirty="0">
                <a:latin typeface="宋体" panose="02010600030101010101" pitchFamily="2" charset="-122"/>
              </a:rPr>
              <a:t>《</a:t>
            </a:r>
            <a:r>
              <a:rPr lang="zh-CN" altLang="en-US" sz="2800" b="1" dirty="0">
                <a:latin typeface="宋体" panose="02010600030101010101" pitchFamily="2" charset="-122"/>
              </a:rPr>
              <a:t>四库全书总目提要</a:t>
            </a:r>
            <a:r>
              <a:rPr lang="en-US" altLang="zh-CN" sz="2800" b="1" dirty="0">
                <a:latin typeface="宋体" panose="02010600030101010101" pitchFamily="2" charset="-122"/>
              </a:rPr>
              <a:t>》</a:t>
            </a:r>
            <a:r>
              <a:rPr lang="zh-CN" altLang="en-US" sz="2800" b="1" dirty="0">
                <a:latin typeface="宋体" panose="02010600030101010101" pitchFamily="2" charset="-122"/>
              </a:rPr>
              <a:t>）辛弃疾的词虽也写离愁别恨，但更多的是表现失路之悲、家国之忧、不平之气、愤懑之情。同时也不乏农村风光、自然景色的描写。</a:t>
            </a:r>
            <a:r>
              <a:rPr lang="en-US" altLang="zh-CN" sz="2800" b="1" dirty="0">
                <a:latin typeface="宋体" panose="02010600030101010101" pitchFamily="2" charset="-122"/>
              </a:rPr>
              <a:t>《</a:t>
            </a:r>
            <a:r>
              <a:rPr lang="zh-CN" altLang="en-US" sz="2800" b="1" dirty="0">
                <a:latin typeface="宋体" panose="02010600030101010101" pitchFamily="2" charset="-122"/>
              </a:rPr>
              <a:t>玉楼春</a:t>
            </a:r>
            <a:r>
              <a:rPr lang="en-US" altLang="zh-CN" sz="2800" b="1" dirty="0">
                <a:latin typeface="宋体" panose="02010600030101010101" pitchFamily="2" charset="-122"/>
              </a:rPr>
              <a:t>》</a:t>
            </a:r>
            <a:r>
              <a:rPr lang="zh-CN" altLang="en-US" sz="2800" b="1" dirty="0">
                <a:latin typeface="宋体" panose="02010600030101010101" pitchFamily="2" charset="-122"/>
              </a:rPr>
              <a:t>、</a:t>
            </a:r>
            <a:r>
              <a:rPr lang="en-US" altLang="zh-CN" sz="2800" b="1" dirty="0">
                <a:latin typeface="宋体" panose="02010600030101010101" pitchFamily="2" charset="-122"/>
              </a:rPr>
              <a:t>《</a:t>
            </a:r>
            <a:r>
              <a:rPr lang="zh-CN" altLang="en-US" sz="2800" b="1" dirty="0">
                <a:latin typeface="宋体" panose="02010600030101010101" pitchFamily="2" charset="-122"/>
              </a:rPr>
              <a:t>丑奴儿</a:t>
            </a:r>
            <a:r>
              <a:rPr lang="en-US" altLang="zh-CN" sz="2800" b="1" dirty="0">
                <a:latin typeface="宋体" panose="02010600030101010101" pitchFamily="2" charset="-122"/>
              </a:rPr>
              <a:t>》</a:t>
            </a:r>
            <a:r>
              <a:rPr lang="zh-CN" altLang="en-US" sz="2800" b="1" dirty="0">
                <a:latin typeface="宋体" panose="02010600030101010101" pitchFamily="2" charset="-122"/>
              </a:rPr>
              <a:t>、</a:t>
            </a:r>
            <a:r>
              <a:rPr lang="en-US" altLang="zh-CN" sz="2800" b="1" dirty="0">
                <a:latin typeface="宋体" panose="02010600030101010101" pitchFamily="2" charset="-122"/>
              </a:rPr>
              <a:t>《</a:t>
            </a:r>
            <a:r>
              <a:rPr lang="zh-CN" altLang="en-US" sz="2800" b="1" dirty="0">
                <a:latin typeface="宋体" panose="02010600030101010101" pitchFamily="2" charset="-122"/>
              </a:rPr>
              <a:t>念奴娇</a:t>
            </a:r>
            <a:r>
              <a:rPr lang="en-US" altLang="zh-CN" sz="2800" b="1" dirty="0">
                <a:latin typeface="宋体" panose="02010600030101010101" pitchFamily="2" charset="-122"/>
              </a:rPr>
              <a:t>》</a:t>
            </a:r>
            <a:r>
              <a:rPr lang="zh-CN" altLang="en-US" sz="2800" b="1" dirty="0">
                <a:latin typeface="宋体" panose="02010600030101010101" pitchFamily="2" charset="-122"/>
              </a:rPr>
              <a:t>、</a:t>
            </a:r>
            <a:r>
              <a:rPr lang="en-US" altLang="zh-CN" sz="2800" b="1" dirty="0">
                <a:latin typeface="宋体" panose="02010600030101010101" pitchFamily="2" charset="-122"/>
              </a:rPr>
              <a:t>《</a:t>
            </a:r>
            <a:r>
              <a:rPr lang="zh-CN" altLang="en-US" sz="2800" b="1" dirty="0">
                <a:latin typeface="宋体" panose="02010600030101010101" pitchFamily="2" charset="-122"/>
              </a:rPr>
              <a:t>祝英台近</a:t>
            </a:r>
            <a:r>
              <a:rPr lang="en-US" altLang="zh-CN" sz="2800" b="1" dirty="0">
                <a:latin typeface="宋体" panose="02010600030101010101" pitchFamily="2" charset="-122"/>
              </a:rPr>
              <a:t>》</a:t>
            </a:r>
            <a:r>
              <a:rPr lang="zh-CN" altLang="en-US" sz="2800" b="1" dirty="0">
                <a:latin typeface="宋体" panose="02010600030101010101" pitchFamily="2" charset="-122"/>
              </a:rPr>
              <a:t>、</a:t>
            </a:r>
            <a:r>
              <a:rPr lang="en-US" altLang="zh-CN" sz="2800" b="1" dirty="0">
                <a:latin typeface="宋体" panose="02010600030101010101" pitchFamily="2" charset="-122"/>
              </a:rPr>
              <a:t>《</a:t>
            </a:r>
            <a:r>
              <a:rPr lang="zh-CN" altLang="en-US" sz="2800" b="1" dirty="0">
                <a:latin typeface="宋体" panose="02010600030101010101" pitchFamily="2" charset="-122"/>
              </a:rPr>
              <a:t>摸鱼儿</a:t>
            </a:r>
            <a:r>
              <a:rPr lang="en-US" altLang="zh-CN" sz="2800" b="1" dirty="0">
                <a:latin typeface="宋体" panose="02010600030101010101" pitchFamily="2" charset="-122"/>
              </a:rPr>
              <a:t>》</a:t>
            </a:r>
            <a:r>
              <a:rPr lang="zh-CN" altLang="en-US" sz="2800" b="1" dirty="0">
                <a:latin typeface="宋体" panose="02010600030101010101" pitchFamily="2" charset="-122"/>
              </a:rPr>
              <a:t>、</a:t>
            </a:r>
            <a:r>
              <a:rPr lang="en-US" altLang="zh-CN" sz="2800" b="1" dirty="0">
                <a:latin typeface="宋体" panose="02010600030101010101" pitchFamily="2" charset="-122"/>
              </a:rPr>
              <a:t>《</a:t>
            </a:r>
            <a:r>
              <a:rPr lang="zh-CN" altLang="en-US" sz="2800" b="1" dirty="0">
                <a:latin typeface="宋体" panose="02010600030101010101" pitchFamily="2" charset="-122"/>
              </a:rPr>
              <a:t>水龙吟</a:t>
            </a:r>
            <a:r>
              <a:rPr lang="en-US" altLang="zh-CN" sz="2800" b="1" dirty="0">
                <a:latin typeface="宋体" panose="02010600030101010101" pitchFamily="2" charset="-122"/>
              </a:rPr>
              <a:t>》</a:t>
            </a:r>
            <a:r>
              <a:rPr lang="zh-CN" altLang="en-US" sz="2800" b="1" dirty="0">
                <a:latin typeface="宋体" panose="02010600030101010101" pitchFamily="2" charset="-122"/>
              </a:rPr>
              <a:t>、</a:t>
            </a:r>
            <a:r>
              <a:rPr lang="en-US" altLang="zh-CN" sz="2800" b="1" dirty="0">
                <a:latin typeface="宋体" panose="02010600030101010101" pitchFamily="2" charset="-122"/>
              </a:rPr>
              <a:t>《</a:t>
            </a:r>
            <a:r>
              <a:rPr lang="zh-CN" altLang="en-US" sz="2800" b="1" dirty="0">
                <a:latin typeface="宋体" panose="02010600030101010101" pitchFamily="2" charset="-122"/>
              </a:rPr>
              <a:t>西江月</a:t>
            </a:r>
            <a:r>
              <a:rPr lang="en-US" altLang="zh-CN" sz="2800" b="1" dirty="0">
                <a:latin typeface="宋体" panose="02010600030101010101" pitchFamily="2" charset="-122"/>
              </a:rPr>
              <a:t>》</a:t>
            </a:r>
            <a:r>
              <a:rPr lang="zh-CN" altLang="en-US" sz="2800" b="1" dirty="0">
                <a:latin typeface="宋体" panose="02010600030101010101" pitchFamily="2" charset="-122"/>
              </a:rPr>
              <a:t>。  </a:t>
            </a:r>
            <a:endParaRPr lang="zh-CN" altLang="en-US" sz="2800" b="1" dirty="0">
              <a:latin typeface="宋体" panose="02010600030101010101" pitchFamily="2" charset="-122"/>
            </a:endParaRPr>
          </a:p>
          <a:p>
            <a:pPr eaLnBrk="1" hangingPunct="1"/>
            <a:endParaRPr lang="zh-CN" altLang="en-US" sz="2800" b="1" dirty="0">
              <a:latin typeface="宋体" panose="02010600030101010101" pitchFamily="2" charset="-122"/>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4"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120835" name="Rectangle 3"/>
          <p:cNvSpPr>
            <a:spLocks noGrp="1" noRot="1"/>
          </p:cNvSpPr>
          <p:nvPr>
            <p:ph idx="1"/>
          </p:nvPr>
        </p:nvSpPr>
        <p:spPr>
          <a:xfrm>
            <a:off x="304800" y="620713"/>
            <a:ext cx="8540750" cy="5246687"/>
          </a:xfrm>
          <a:ln/>
        </p:spPr>
        <p:txBody>
          <a:bodyPr vert="horz" wrap="square" lIns="91440" tIns="45720" rIns="91440" bIns="45720" anchor="t"/>
          <a:p>
            <a:pPr eaLnBrk="1" hangingPunct="1"/>
            <a:r>
              <a:rPr lang="zh-CN" altLang="en-US" sz="2800" b="1" dirty="0">
                <a:solidFill>
                  <a:schemeClr val="hlink"/>
                </a:solidFill>
                <a:latin typeface="宋体" panose="02010600030101010101" pitchFamily="2" charset="-122"/>
              </a:rPr>
              <a:t>     姜夔</a:t>
            </a:r>
            <a:r>
              <a:rPr lang="zh-CN" altLang="en-US" sz="2800" b="1" dirty="0">
                <a:latin typeface="宋体" panose="02010600030101010101" pitchFamily="2" charset="-122"/>
              </a:rPr>
              <a:t> ：承袭了周邦彦的衣钵，在词的格律、辞藻等方面下功夫，从另一方向发展了宋词。姜词大多为记游及咏物之作，抒发的情感也多为身世飘零和情场失意的感叹，如</a:t>
            </a:r>
            <a:r>
              <a:rPr lang="en-US" altLang="zh-CN" sz="2800" b="1" dirty="0">
                <a:latin typeface="宋体" panose="02010600030101010101" pitchFamily="2" charset="-122"/>
              </a:rPr>
              <a:t>《</a:t>
            </a:r>
            <a:r>
              <a:rPr lang="zh-CN" altLang="en-US" sz="2800" b="1" dirty="0">
                <a:latin typeface="宋体" panose="02010600030101010101" pitchFamily="2" charset="-122"/>
              </a:rPr>
              <a:t>暗香</a:t>
            </a:r>
            <a:r>
              <a:rPr lang="en-US" altLang="zh-CN" sz="2800" b="1" dirty="0">
                <a:latin typeface="宋体" panose="02010600030101010101" pitchFamily="2" charset="-122"/>
              </a:rPr>
              <a:t>》</a:t>
            </a:r>
            <a:r>
              <a:rPr lang="zh-CN" altLang="en-US" sz="2800" b="1" dirty="0">
                <a:latin typeface="宋体" panose="02010600030101010101" pitchFamily="2" charset="-122"/>
              </a:rPr>
              <a:t>、</a:t>
            </a:r>
            <a:r>
              <a:rPr lang="en-US" altLang="zh-CN" sz="2800" b="1" dirty="0">
                <a:latin typeface="宋体" panose="02010600030101010101" pitchFamily="2" charset="-122"/>
              </a:rPr>
              <a:t>《</a:t>
            </a:r>
            <a:r>
              <a:rPr lang="zh-CN" altLang="en-US" sz="2800" b="1" dirty="0">
                <a:latin typeface="宋体" panose="02010600030101010101" pitchFamily="2" charset="-122"/>
              </a:rPr>
              <a:t>疏影</a:t>
            </a:r>
            <a:r>
              <a:rPr lang="en-US" altLang="zh-CN" sz="2800" b="1" dirty="0">
                <a:latin typeface="宋体" panose="02010600030101010101" pitchFamily="2" charset="-122"/>
              </a:rPr>
              <a:t>》</a:t>
            </a:r>
            <a:r>
              <a:rPr lang="zh-CN" altLang="en-US" sz="2800" b="1" dirty="0">
                <a:latin typeface="宋体" panose="02010600030101010101" pitchFamily="2" charset="-122"/>
              </a:rPr>
              <a:t>。其中也有表现对国事忧患，如</a:t>
            </a:r>
            <a:r>
              <a:rPr lang="en-US" altLang="zh-CN" sz="2800" b="1" dirty="0">
                <a:latin typeface="宋体" panose="02010600030101010101" pitchFamily="2" charset="-122"/>
              </a:rPr>
              <a:t>《</a:t>
            </a:r>
            <a:r>
              <a:rPr lang="zh-CN" altLang="en-US" sz="2800" b="1" dirty="0">
                <a:latin typeface="宋体" panose="02010600030101010101" pitchFamily="2" charset="-122"/>
              </a:rPr>
              <a:t>扬州慢</a:t>
            </a:r>
            <a:r>
              <a:rPr lang="en-US" altLang="zh-CN" sz="2800" b="1" dirty="0">
                <a:latin typeface="宋体" panose="02010600030101010101" pitchFamily="2" charset="-122"/>
              </a:rPr>
              <a:t>》</a:t>
            </a:r>
            <a:r>
              <a:rPr lang="zh-CN" altLang="en-US" sz="2800" b="1" dirty="0">
                <a:latin typeface="宋体" panose="02010600030101010101" pitchFamily="2" charset="-122"/>
              </a:rPr>
              <a:t>。</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姜词虽然在内容上并无特别之处，但艺术上颇为精致。前人说姜词 </a:t>
            </a:r>
            <a:r>
              <a:rPr lang="zh-CN" altLang="en-US" sz="2800" b="1" dirty="0">
                <a:solidFill>
                  <a:srgbClr val="FF0000"/>
                </a:solidFill>
                <a:latin typeface="宋体" panose="02010600030101010101" pitchFamily="2" charset="-122"/>
              </a:rPr>
              <a:t>“清空”</a:t>
            </a:r>
            <a:r>
              <a:rPr lang="zh-CN" altLang="en-US" sz="2800" b="1" dirty="0">
                <a:latin typeface="宋体" panose="02010600030101010101" pitchFamily="2" charset="-122"/>
              </a:rPr>
              <a:t>。即情感上主要表现高洁士大夫情怀，艺术表现上避实就虚，侧重于空灵的境界，色彩上偏于素净。</a:t>
            </a:r>
            <a:endParaRPr lang="zh-CN" altLang="en-US" sz="2800" b="1" dirty="0">
              <a:latin typeface="宋体" panose="02010600030101010101" pitchFamily="2" charset="-122"/>
            </a:endParaRPr>
          </a:p>
          <a:p>
            <a:pPr eaLnBrk="1" hangingPunct="1"/>
            <a:endParaRPr lang="zh-CN" altLang="en-US" sz="2800" b="1" dirty="0">
              <a:latin typeface="宋体" panose="02010600030101010101" pitchFamily="2" charset="-122"/>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8" name="Rectangle 2"/>
          <p:cNvSpPr>
            <a:spLocks noGrp="1" noRot="1"/>
          </p:cNvSpPr>
          <p:nvPr>
            <p:ph type="title"/>
          </p:nvPr>
        </p:nvSpPr>
        <p:spPr>
          <a:xfrm>
            <a:off x="301625" y="188913"/>
            <a:ext cx="8540750" cy="431800"/>
          </a:xfrm>
          <a:ln/>
        </p:spPr>
        <p:txBody>
          <a:bodyPr vert="horz" wrap="square" lIns="91440" tIns="45720" rIns="91440" bIns="45720" anchor="ctr"/>
          <a:p>
            <a:pPr eaLnBrk="1" hangingPunct="1"/>
            <a:r>
              <a:rPr lang="zh-CN" altLang="en-US" sz="3600" b="1" dirty="0">
                <a:solidFill>
                  <a:srgbClr val="008080"/>
                </a:solidFill>
                <a:latin typeface="宋体" panose="02010600030101010101" pitchFamily="2" charset="-122"/>
              </a:rPr>
              <a:t>七、宋代：宋词的发展概况（二）</a:t>
            </a:r>
            <a:endParaRPr lang="zh-CN" altLang="en-US" sz="3600" b="1" dirty="0">
              <a:solidFill>
                <a:srgbClr val="008080"/>
              </a:solidFill>
              <a:latin typeface="宋体" panose="02010600030101010101" pitchFamily="2" charset="-122"/>
            </a:endParaRPr>
          </a:p>
        </p:txBody>
      </p:sp>
      <p:sp>
        <p:nvSpPr>
          <p:cNvPr id="121859" name="Rectangle 3"/>
          <p:cNvSpPr>
            <a:spLocks noGrp="1" noRot="1"/>
          </p:cNvSpPr>
          <p:nvPr>
            <p:ph sz="half" idx="1"/>
          </p:nvPr>
        </p:nvSpPr>
        <p:spPr>
          <a:xfrm>
            <a:off x="304800" y="765175"/>
            <a:ext cx="4194175" cy="5616575"/>
          </a:xfrm>
          <a:ln/>
        </p:spPr>
        <p:txBody>
          <a:bodyPr vert="horz" wrap="square" lIns="91440" tIns="45720" rIns="91440" bIns="45720" anchor="t"/>
          <a:p>
            <a:pPr eaLnBrk="1" hangingPunct="1">
              <a:buSzPct val="70000"/>
            </a:pPr>
            <a:r>
              <a:rPr lang="zh-CN" altLang="en-US" b="1" dirty="0">
                <a:solidFill>
                  <a:schemeClr val="hlink"/>
                </a:solidFill>
                <a:latin typeface="宋体" panose="02010600030101010101" pitchFamily="2" charset="-122"/>
                <a:ea typeface="+mn-ea"/>
                <a:cs typeface="+mn-cs"/>
              </a:rPr>
              <a:t>    </a:t>
            </a:r>
            <a:r>
              <a:rPr lang="en-US" altLang="zh-CN" b="1" dirty="0">
                <a:solidFill>
                  <a:schemeClr val="hlink"/>
                </a:solidFill>
                <a:latin typeface="宋体" panose="02010600030101010101" pitchFamily="2" charset="-122"/>
                <a:ea typeface="+mn-ea"/>
                <a:cs typeface="+mn-cs"/>
              </a:rPr>
              <a:t>5</a:t>
            </a:r>
            <a:r>
              <a:rPr lang="zh-CN" altLang="en-US" b="1" dirty="0">
                <a:solidFill>
                  <a:schemeClr val="hlink"/>
                </a:solidFill>
                <a:latin typeface="宋体" panose="02010600030101010101" pitchFamily="2" charset="-122"/>
                <a:ea typeface="+mn-ea"/>
                <a:cs typeface="+mn-cs"/>
              </a:rPr>
              <a:t>、</a:t>
            </a:r>
            <a:r>
              <a:rPr lang="zh-CN" altLang="en-US" b="1" dirty="0">
                <a:latin typeface="宋体" panose="02010600030101010101" pitchFamily="2" charset="-122"/>
                <a:ea typeface="+mn-ea"/>
                <a:cs typeface="+mn-cs"/>
              </a:rPr>
              <a:t>从</a:t>
            </a:r>
            <a:r>
              <a:rPr lang="en-US" altLang="zh-CN" b="1" dirty="0">
                <a:latin typeface="宋体" panose="02010600030101010101" pitchFamily="2" charset="-122"/>
                <a:ea typeface="+mn-ea"/>
                <a:cs typeface="+mn-cs"/>
              </a:rPr>
              <a:t>1120</a:t>
            </a:r>
            <a:r>
              <a:rPr lang="zh-CN" altLang="en-US" b="1" dirty="0">
                <a:latin typeface="宋体" panose="02010600030101010101" pitchFamily="2" charset="-122"/>
                <a:ea typeface="+mn-ea"/>
                <a:cs typeface="+mn-cs"/>
              </a:rPr>
              <a:t>到</a:t>
            </a:r>
            <a:r>
              <a:rPr lang="en-US" altLang="zh-CN" b="1" dirty="0">
                <a:latin typeface="宋体" panose="02010600030101010101" pitchFamily="2" charset="-122"/>
                <a:ea typeface="+mn-ea"/>
                <a:cs typeface="+mn-cs"/>
              </a:rPr>
              <a:t>1279</a:t>
            </a:r>
            <a:r>
              <a:rPr lang="zh-CN" altLang="en-US" b="1" dirty="0">
                <a:latin typeface="宋体" panose="02010600030101010101" pitchFamily="2" charset="-122"/>
                <a:ea typeface="+mn-ea"/>
                <a:cs typeface="+mn-cs"/>
              </a:rPr>
              <a:t>年南宋灭亡前后，词的创作也走向</a:t>
            </a:r>
            <a:r>
              <a:rPr lang="zh-CN" altLang="en-US" b="1" dirty="0">
                <a:solidFill>
                  <a:schemeClr val="hlink"/>
                </a:solidFill>
                <a:latin typeface="宋体" panose="02010600030101010101" pitchFamily="2" charset="-122"/>
                <a:ea typeface="+mn-ea"/>
                <a:cs typeface="+mn-cs"/>
              </a:rPr>
              <a:t>衰落期</a:t>
            </a:r>
            <a:r>
              <a:rPr lang="zh-CN" altLang="en-US" b="1" dirty="0">
                <a:latin typeface="宋体" panose="02010600030101010101" pitchFamily="2" charset="-122"/>
                <a:ea typeface="+mn-ea"/>
                <a:cs typeface="+mn-cs"/>
              </a:rPr>
              <a:t>。此期也有一些比较著名的词人，如</a:t>
            </a:r>
            <a:r>
              <a:rPr lang="zh-CN" altLang="en-US" b="1" dirty="0">
                <a:solidFill>
                  <a:schemeClr val="hlink"/>
                </a:solidFill>
                <a:latin typeface="宋体" panose="02010600030101010101" pitchFamily="2" charset="-122"/>
                <a:ea typeface="+mn-ea"/>
                <a:cs typeface="+mn-cs"/>
              </a:rPr>
              <a:t>吴文英、周密、王沂孙、蒋捷、张炎、刘克庄、刘辰翁</a:t>
            </a:r>
            <a:r>
              <a:rPr lang="zh-CN" altLang="en-US" b="1" dirty="0">
                <a:latin typeface="宋体" panose="02010600030101010101" pitchFamily="2" charset="-122"/>
                <a:ea typeface="+mn-ea"/>
                <a:cs typeface="+mn-cs"/>
              </a:rPr>
              <a:t>等，但他们只不过是辛弃疾和姜夔的余绪，没有一人能取得较大的突破。</a:t>
            </a:r>
            <a:endParaRPr lang="zh-CN" altLang="en-US" b="1" dirty="0">
              <a:latin typeface="宋体" panose="02010600030101010101" pitchFamily="2" charset="-122"/>
              <a:ea typeface="+mn-ea"/>
              <a:cs typeface="+mn-cs"/>
            </a:endParaRPr>
          </a:p>
        </p:txBody>
      </p:sp>
      <p:sp>
        <p:nvSpPr>
          <p:cNvPr id="121860" name="Rectangle 4"/>
          <p:cNvSpPr>
            <a:spLocks noGrp="1" noRot="1"/>
          </p:cNvSpPr>
          <p:nvPr>
            <p:ph sz="half" idx="2"/>
          </p:nvPr>
        </p:nvSpPr>
        <p:spPr>
          <a:xfrm flipV="1">
            <a:off x="4651375" y="765175"/>
            <a:ext cx="4194175" cy="76200"/>
          </a:xfrm>
          <a:ln/>
        </p:spPr>
        <p:txBody>
          <a:bodyPr vert="horz" wrap="square" lIns="91440" tIns="45720" rIns="91440" bIns="45720" anchor="t"/>
          <a:p>
            <a:pPr eaLnBrk="1" hangingPunct="1">
              <a:buSzPct val="70000"/>
            </a:pPr>
            <a:endParaRPr lang="zh-CN" altLang="en-US" dirty="0">
              <a:latin typeface="宋体" panose="02010600030101010101" pitchFamily="2" charset="-122"/>
              <a:ea typeface="+mn-ea"/>
              <a:cs typeface="+mn-cs"/>
            </a:endParaRPr>
          </a:p>
        </p:txBody>
      </p:sp>
      <p:pic>
        <p:nvPicPr>
          <p:cNvPr id="121861" name="Picture 5" descr="蝶恋花1"/>
          <p:cNvPicPr>
            <a:picLocks noChangeAspect="1"/>
          </p:cNvPicPr>
          <p:nvPr/>
        </p:nvPicPr>
        <p:blipFill>
          <a:blip r:embed="rId1"/>
          <a:stretch>
            <a:fillRect/>
          </a:stretch>
        </p:blipFill>
        <p:spPr>
          <a:xfrm>
            <a:off x="4787900" y="836613"/>
            <a:ext cx="4105275" cy="6021387"/>
          </a:xfrm>
          <a:prstGeom prst="rect">
            <a:avLst/>
          </a:prstGeom>
          <a:noFill/>
          <a:ln w="9525">
            <a:noFill/>
          </a:ln>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2" name="Rectangle 2"/>
          <p:cNvSpPr>
            <a:spLocks noGrp="1" noRot="1"/>
          </p:cNvSpPr>
          <p:nvPr>
            <p:ph type="title"/>
          </p:nvPr>
        </p:nvSpPr>
        <p:spPr>
          <a:xfrm flipV="1">
            <a:off x="301625" y="549275"/>
            <a:ext cx="8540750" cy="136525"/>
          </a:xfrm>
          <a:ln/>
        </p:spPr>
        <p:txBody>
          <a:bodyPr vert="horz" wrap="square" lIns="91440" tIns="45720" rIns="91440" bIns="45720" anchor="ctr"/>
          <a:p>
            <a:pPr eaLnBrk="1" hangingPunct="1"/>
            <a:endParaRPr lang="zh-CN" altLang="en-US" dirty="0"/>
          </a:p>
        </p:txBody>
      </p:sp>
      <p:sp>
        <p:nvSpPr>
          <p:cNvPr id="122883" name="Rectangle 3"/>
          <p:cNvSpPr>
            <a:spLocks noGrp="1" noRot="1"/>
          </p:cNvSpPr>
          <p:nvPr>
            <p:ph idx="1"/>
          </p:nvPr>
        </p:nvSpPr>
        <p:spPr>
          <a:xfrm>
            <a:off x="304800" y="765175"/>
            <a:ext cx="8540750" cy="5102225"/>
          </a:xfrm>
          <a:ln/>
        </p:spPr>
        <p:txBody>
          <a:bodyPr vert="horz" wrap="square" lIns="91440" tIns="45720" rIns="91440" bIns="45720" anchor="t"/>
          <a:p>
            <a:pPr eaLnBrk="1" hangingPunct="1"/>
            <a:r>
              <a:rPr lang="zh-CN" altLang="en-US" sz="2800" b="1" dirty="0">
                <a:latin typeface="宋体" panose="02010600030101010101" pitchFamily="2" charset="-122"/>
              </a:rPr>
              <a:t>     此期词主要有两大类，一以吴文英、史达祖、周密、王沂孙、张炎为代表，沿着姜夔的道路，多在艺术上用功，多通过咏物的方式寄托亡国之恨；一以刘克庄、刘辰翁等为代表，沿着辛弃疾的路线，多直接表现爱国之情，以文为词，以议论为词，风格豪放粗犷。</a:t>
            </a:r>
            <a:endParaRPr lang="zh-CN" altLang="en-US" sz="2800" b="1" dirty="0">
              <a:latin typeface="宋体" panose="02010600030101010101" pitchFamily="2" charset="-122"/>
            </a:endParaRPr>
          </a:p>
          <a:p>
            <a:pPr eaLnBrk="1" hangingPunct="1"/>
            <a:r>
              <a:rPr lang="zh-CN" altLang="en-US" sz="2800" b="1" dirty="0">
                <a:solidFill>
                  <a:schemeClr val="hlink"/>
                </a:solidFill>
                <a:latin typeface="宋体" panose="02010600030101010101" pitchFamily="2" charset="-122"/>
              </a:rPr>
              <a:t>     吴文英</a:t>
            </a:r>
            <a:r>
              <a:rPr lang="zh-CN" altLang="en-US" sz="2800" b="1" dirty="0">
                <a:latin typeface="宋体" panose="02010600030101010101" pitchFamily="2" charset="-122"/>
              </a:rPr>
              <a:t>：内容上也多咏物抒怀，艺术上也讲究音律，与姜词不同，吴词更加注意辞藻，意象密集而又思绪大幅跳跃，且多用典故，读来颇嫌晦涩。人称其为词家之李商隐。</a:t>
            </a:r>
            <a:r>
              <a:rPr lang="en-US" altLang="zh-CN" sz="2800" b="1" dirty="0">
                <a:latin typeface="宋体" panose="02010600030101010101" pitchFamily="2" charset="-122"/>
              </a:rPr>
              <a:t>《</a:t>
            </a:r>
            <a:r>
              <a:rPr lang="zh-CN" altLang="en-US" sz="2800" b="1" dirty="0">
                <a:latin typeface="宋体" panose="02010600030101010101" pitchFamily="2" charset="-122"/>
              </a:rPr>
              <a:t>八声甘州</a:t>
            </a:r>
            <a:r>
              <a:rPr lang="en-US" altLang="zh-CN" sz="2800" b="1" dirty="0">
                <a:latin typeface="宋体" panose="02010600030101010101" pitchFamily="2" charset="-122"/>
              </a:rPr>
              <a:t>·</a:t>
            </a:r>
            <a:r>
              <a:rPr lang="zh-CN" altLang="en-US" sz="2800" b="1" dirty="0">
                <a:latin typeface="宋体" panose="02010600030101010101" pitchFamily="2" charset="-122"/>
              </a:rPr>
              <a:t>渺空烟</a:t>
            </a:r>
            <a:r>
              <a:rPr lang="en-US" altLang="zh-CN" sz="2800" b="1" dirty="0">
                <a:latin typeface="宋体" panose="02010600030101010101" pitchFamily="2" charset="-122"/>
              </a:rPr>
              <a:t>》</a:t>
            </a:r>
            <a:r>
              <a:rPr lang="en-US" altLang="zh-CN" sz="2800" dirty="0"/>
              <a:t> </a:t>
            </a:r>
            <a:endParaRPr lang="en-US" altLang="zh-CN" sz="2800" dirty="0"/>
          </a:p>
          <a:p>
            <a:pPr eaLnBrk="1" hangingPunct="1"/>
            <a:endParaRPr lang="zh-CN" altLang="en-US" sz="2800"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6"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123907" name="Rectangle 3"/>
          <p:cNvSpPr>
            <a:spLocks noGrp="1" noRot="1"/>
          </p:cNvSpPr>
          <p:nvPr>
            <p:ph idx="1"/>
          </p:nvPr>
        </p:nvSpPr>
        <p:spPr>
          <a:xfrm>
            <a:off x="304800" y="836613"/>
            <a:ext cx="8540750" cy="5030787"/>
          </a:xfrm>
          <a:ln/>
        </p:spPr>
        <p:txBody>
          <a:bodyPr vert="horz" wrap="square" lIns="91440" tIns="45720" rIns="91440" bIns="45720" anchor="t"/>
          <a:p>
            <a:pPr eaLnBrk="1" hangingPunct="1"/>
            <a:r>
              <a:rPr lang="zh-CN" altLang="en-US" b="1" dirty="0">
                <a:solidFill>
                  <a:schemeClr val="hlink"/>
                </a:solidFill>
                <a:latin typeface="宋体" panose="02010600030101010101" pitchFamily="2" charset="-122"/>
              </a:rPr>
              <a:t>     刘克庄、刘辰翁</a:t>
            </a:r>
            <a:r>
              <a:rPr lang="zh-CN" altLang="en-US" b="1" dirty="0">
                <a:latin typeface="宋体" panose="02010600030101010101" pitchFamily="2" charset="-122"/>
              </a:rPr>
              <a:t>等人，他们的词以表现爱国情感为主，粗犷豪放，颇多议论，与辛弃疾的词有类似之处，因此，习惯上常将他们列为辛派词人。</a:t>
            </a:r>
            <a:endParaRPr lang="zh-CN" altLang="en-US" b="1" dirty="0">
              <a:latin typeface="宋体" panose="02010600030101010101" pitchFamily="2" charset="-122"/>
            </a:endParaRPr>
          </a:p>
          <a:p>
            <a:pPr eaLnBrk="1" hangingPunct="1"/>
            <a:r>
              <a:rPr lang="zh-CN" altLang="en-US" b="1" dirty="0">
                <a:latin typeface="宋体" panose="02010600030101010101" pitchFamily="2" charset="-122"/>
              </a:rPr>
              <a:t>     但在以文为词，以议论为词上比辛弃疾走得更远，而且不像辛词那样变化多端，因而艺术成就便远远不及辛弃疾。</a:t>
            </a:r>
            <a:r>
              <a:rPr lang="zh-CN" altLang="en-US" dirty="0">
                <a:latin typeface="宋体" panose="02010600030101010101" pitchFamily="2" charset="-122"/>
              </a:rPr>
              <a:t> </a:t>
            </a:r>
            <a:endParaRPr lang="zh-CN" altLang="en-US" dirty="0">
              <a:latin typeface="宋体" panose="02010600030101010101" pitchFamily="2" charset="-122"/>
            </a:endParaRPr>
          </a:p>
          <a:p>
            <a:pPr eaLnBrk="1" hangingPunct="1"/>
            <a:endParaRPr lang="zh-CN" altLang="en-US" sz="2000" dirty="0">
              <a:latin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23555" name="Rectangle 3"/>
          <p:cNvSpPr>
            <a:spLocks noGrp="1" noRot="1"/>
          </p:cNvSpPr>
          <p:nvPr>
            <p:ph idx="1"/>
          </p:nvPr>
        </p:nvSpPr>
        <p:spPr>
          <a:xfrm>
            <a:off x="-17462" y="620713"/>
            <a:ext cx="9126537" cy="5903912"/>
          </a:xfrm>
          <a:ln/>
        </p:spPr>
        <p:txBody>
          <a:bodyPr vert="horz" wrap="square" lIns="91440" tIns="45720" rIns="91440" bIns="45720" anchor="t"/>
          <a:p>
            <a:pPr eaLnBrk="1" hangingPunct="1"/>
            <a:r>
              <a:rPr lang="zh-CN" altLang="en-US" b="1" dirty="0"/>
              <a:t>      </a:t>
            </a:r>
            <a:r>
              <a:rPr lang="zh-CN" altLang="en-US" b="1" dirty="0">
                <a:solidFill>
                  <a:srgbClr val="FF0000"/>
                </a:solidFill>
              </a:rPr>
              <a:t>  闻一多也评说他们</a:t>
            </a:r>
            <a:r>
              <a:rPr lang="zh-CN" altLang="en-US" b="1" dirty="0">
                <a:solidFill>
                  <a:srgbClr val="FF0000"/>
                </a:solidFill>
                <a:latin typeface="宋体" panose="02010600030101010101" pitchFamily="2" charset="-122"/>
              </a:rPr>
              <a:t>“</a:t>
            </a:r>
            <a:r>
              <a:rPr lang="zh-CN" altLang="en-US" b="1" dirty="0">
                <a:solidFill>
                  <a:srgbClr val="FF0000"/>
                </a:solidFill>
              </a:rPr>
              <a:t>年少而才高，官小而名大，行为都相当浪漫，遭遇尤其悲惨。</a:t>
            </a:r>
            <a:r>
              <a:rPr lang="zh-CN" altLang="en-US" b="1" dirty="0">
                <a:solidFill>
                  <a:srgbClr val="FF0000"/>
                </a:solidFill>
                <a:latin typeface="宋体" panose="02010600030101010101" pitchFamily="2" charset="-122"/>
              </a:rPr>
              <a:t>”</a:t>
            </a:r>
            <a:r>
              <a:rPr lang="zh-CN" altLang="en-US" b="1" dirty="0">
                <a:solidFill>
                  <a:srgbClr val="FF0000"/>
                </a:solidFill>
              </a:rPr>
              <a:t>  </a:t>
            </a:r>
            <a:endParaRPr lang="zh-CN" altLang="en-US" b="1" dirty="0">
              <a:solidFill>
                <a:srgbClr val="FF0000"/>
              </a:solidFill>
            </a:endParaRPr>
          </a:p>
          <a:p>
            <a:pPr eaLnBrk="1" hangingPunct="1"/>
            <a:r>
              <a:rPr lang="zh-CN" altLang="en-US" b="1" dirty="0">
                <a:solidFill>
                  <a:srgbClr val="FF0000"/>
                </a:solidFill>
              </a:rPr>
              <a:t>      </a:t>
            </a:r>
            <a:r>
              <a:rPr lang="zh-CN" altLang="en-US" b="1" dirty="0"/>
              <a:t>王勃因戏作</a:t>
            </a:r>
            <a:r>
              <a:rPr lang="en-US" altLang="zh-CN" b="1" dirty="0"/>
              <a:t>《</a:t>
            </a:r>
            <a:r>
              <a:rPr lang="zh-CN" altLang="en-US" b="1" dirty="0"/>
              <a:t>檄英王鸡</a:t>
            </a:r>
            <a:r>
              <a:rPr lang="en-US" altLang="zh-CN" b="1" dirty="0"/>
              <a:t>》</a:t>
            </a:r>
            <a:r>
              <a:rPr lang="zh-CN" altLang="en-US" b="1" dirty="0"/>
              <a:t>文，被高宗逐出王府，后因私杀官奴，犯死罪，最终溺水而死。</a:t>
            </a:r>
            <a:endParaRPr lang="zh-CN" altLang="en-US" b="1" dirty="0"/>
          </a:p>
          <a:p>
            <a:pPr eaLnBrk="1" hangingPunct="1"/>
            <a:r>
              <a:rPr lang="zh-CN" altLang="en-US" b="1" dirty="0"/>
              <a:t>       卢照邻一生不得志，因政治上的失意和病痛的折磨，自投颍水而死。</a:t>
            </a:r>
            <a:endParaRPr lang="zh-CN" altLang="en-US" b="1" dirty="0"/>
          </a:p>
          <a:p>
            <a:pPr eaLnBrk="1" hangingPunct="1"/>
            <a:r>
              <a:rPr lang="zh-CN" altLang="en-US" b="1" dirty="0"/>
              <a:t>      骆宾王因多次上书议论天下大事，获罪入狱，后随徐敬业在扬州起兵反对武则天，兵败不知所终。他们四人中三人死于非命。</a:t>
            </a:r>
            <a:endParaRPr lang="zh-CN" altLang="en-US" b="1" dirty="0"/>
          </a:p>
          <a:p>
            <a:pPr eaLnBrk="1" hangingPunct="1"/>
            <a:r>
              <a:rPr lang="zh-CN" altLang="en-US" b="1" dirty="0"/>
              <a:t>      其中杨炯的境遇稍好，但也只做过盈川令的小官，最后死于任上。</a:t>
            </a:r>
            <a:endParaRPr lang="zh-CN" altLang="en-US" b="1" dirty="0"/>
          </a:p>
          <a:p>
            <a:pPr eaLnBrk="1" hangingPunct="1"/>
            <a:endParaRPr lang="zh-CN" altLang="en-US" b="1"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30" name="Rectangle 2"/>
          <p:cNvSpPr>
            <a:spLocks noGrp="1" noRot="1"/>
          </p:cNvSpPr>
          <p:nvPr>
            <p:ph type="title"/>
          </p:nvPr>
        </p:nvSpPr>
        <p:spPr>
          <a:xfrm>
            <a:off x="301625" y="188913"/>
            <a:ext cx="7223125" cy="503237"/>
          </a:xfrm>
          <a:ln/>
        </p:spPr>
        <p:txBody>
          <a:bodyPr vert="horz" wrap="square" lIns="91440" tIns="45720" rIns="91440" bIns="45720" anchor="ctr"/>
          <a:p>
            <a:pPr eaLnBrk="1" hangingPunct="1"/>
            <a:r>
              <a:rPr lang="zh-CN" altLang="en-US" sz="4000" b="1" dirty="0">
                <a:solidFill>
                  <a:srgbClr val="FF0000"/>
                </a:solidFill>
              </a:rPr>
              <a:t>八、</a:t>
            </a:r>
            <a:r>
              <a:rPr lang="zh-CN" altLang="en-US" sz="4000" b="1" dirty="0">
                <a:solidFill>
                  <a:srgbClr val="FF0000"/>
                </a:solidFill>
                <a:latin typeface="宋体" panose="02010600030101010101" pitchFamily="2" charset="-122"/>
              </a:rPr>
              <a:t>诗体和词体的文学特征</a:t>
            </a:r>
            <a:endParaRPr lang="zh-CN" altLang="en-US" sz="4000" b="1" dirty="0">
              <a:solidFill>
                <a:srgbClr val="FF0000"/>
              </a:solidFill>
              <a:latin typeface="宋体" panose="02010600030101010101" pitchFamily="2" charset="-122"/>
            </a:endParaRPr>
          </a:p>
        </p:txBody>
      </p:sp>
      <p:sp>
        <p:nvSpPr>
          <p:cNvPr id="124931" name="Rectangle 3"/>
          <p:cNvSpPr>
            <a:spLocks noGrp="1" noRot="1"/>
          </p:cNvSpPr>
          <p:nvPr>
            <p:ph sz="half" idx="1"/>
          </p:nvPr>
        </p:nvSpPr>
        <p:spPr>
          <a:xfrm>
            <a:off x="179388" y="765175"/>
            <a:ext cx="6985000" cy="5688013"/>
          </a:xfrm>
          <a:ln/>
        </p:spPr>
        <p:txBody>
          <a:bodyPr vert="horz" wrap="square" lIns="91440" tIns="45720" rIns="91440" bIns="45720" anchor="t"/>
          <a:p>
            <a:pPr eaLnBrk="1" hangingPunct="1">
              <a:lnSpc>
                <a:spcPct val="80000"/>
              </a:lnSpc>
              <a:buSzPct val="70000"/>
            </a:pPr>
            <a:r>
              <a:rPr lang="zh-CN" altLang="en-US" sz="3200" b="1" dirty="0">
                <a:solidFill>
                  <a:schemeClr val="hlink"/>
                </a:solidFill>
                <a:latin typeface="宋体" panose="02010600030101010101" pitchFamily="2" charset="-122"/>
                <a:ea typeface="+mn-ea"/>
                <a:cs typeface="+mn-cs"/>
              </a:rPr>
              <a:t>    </a:t>
            </a:r>
            <a:r>
              <a:rPr lang="en-US" altLang="zh-CN" sz="3200" b="1" dirty="0">
                <a:solidFill>
                  <a:schemeClr val="hlink"/>
                </a:solidFill>
                <a:latin typeface="宋体" panose="02010600030101010101" pitchFamily="2" charset="-122"/>
                <a:ea typeface="+mn-ea"/>
                <a:cs typeface="+mn-cs"/>
              </a:rPr>
              <a:t>1</a:t>
            </a:r>
            <a:r>
              <a:rPr lang="zh-CN" altLang="en-US" sz="3200" b="1" dirty="0">
                <a:solidFill>
                  <a:schemeClr val="hlink"/>
                </a:solidFill>
                <a:latin typeface="宋体" panose="02010600030101010101" pitchFamily="2" charset="-122"/>
                <a:ea typeface="+mn-ea"/>
                <a:cs typeface="+mn-cs"/>
              </a:rPr>
              <a:t>、从诗词和音乐的关系上来看：词与音乐的关系比诗与音乐的关系更密切。</a:t>
            </a:r>
            <a:endParaRPr lang="zh-CN" altLang="en-US" sz="3200" b="1" dirty="0">
              <a:solidFill>
                <a:schemeClr val="hlink"/>
              </a:solidFill>
              <a:latin typeface="宋体" panose="02010600030101010101" pitchFamily="2" charset="-122"/>
              <a:ea typeface="+mn-ea"/>
              <a:cs typeface="+mn-cs"/>
            </a:endParaRPr>
          </a:p>
          <a:p>
            <a:pPr eaLnBrk="1" hangingPunct="1">
              <a:lnSpc>
                <a:spcPct val="80000"/>
              </a:lnSpc>
              <a:buSzPct val="70000"/>
            </a:pPr>
            <a:r>
              <a:rPr lang="zh-CN" altLang="en-US" b="1" dirty="0">
                <a:latin typeface="宋体" panose="02010600030101010101" pitchFamily="2" charset="-122"/>
                <a:ea typeface="+mn-ea"/>
                <a:cs typeface="+mn-cs"/>
              </a:rPr>
              <a:t>    中国古代诗歌一开始便与音乐结下了不解之缘。</a:t>
            </a:r>
            <a:r>
              <a:rPr lang="en-US" altLang="zh-CN" b="1" dirty="0">
                <a:solidFill>
                  <a:srgbClr val="FF0000"/>
                </a:solidFill>
                <a:latin typeface="宋体" panose="02010600030101010101" pitchFamily="2" charset="-122"/>
                <a:ea typeface="+mn-ea"/>
                <a:cs typeface="+mn-cs"/>
              </a:rPr>
              <a:t>《</a:t>
            </a:r>
            <a:r>
              <a:rPr lang="zh-CN" altLang="en-US" b="1" dirty="0">
                <a:solidFill>
                  <a:srgbClr val="FF0000"/>
                </a:solidFill>
                <a:latin typeface="宋体" panose="02010600030101010101" pitchFamily="2" charset="-122"/>
                <a:ea typeface="+mn-ea"/>
                <a:cs typeface="+mn-cs"/>
              </a:rPr>
              <a:t>尚书</a:t>
            </a:r>
            <a:r>
              <a:rPr lang="en-US" altLang="zh-CN" b="1" dirty="0">
                <a:solidFill>
                  <a:srgbClr val="FF0000"/>
                </a:solidFill>
                <a:latin typeface="宋体" panose="02010600030101010101" pitchFamily="2" charset="-122"/>
                <a:ea typeface="+mn-ea"/>
                <a:cs typeface="+mn-cs"/>
              </a:rPr>
              <a:t>》</a:t>
            </a:r>
            <a:r>
              <a:rPr lang="zh-CN" altLang="en-US" b="1" dirty="0">
                <a:solidFill>
                  <a:srgbClr val="FF0000"/>
                </a:solidFill>
                <a:latin typeface="宋体" panose="02010600030101010101" pitchFamily="2" charset="-122"/>
                <a:ea typeface="+mn-ea"/>
                <a:cs typeface="+mn-cs"/>
              </a:rPr>
              <a:t>曰： “诗言志，歌永言，声依永，律和声。</a:t>
            </a:r>
            <a:r>
              <a:rPr lang="zh-CN" altLang="en-US" b="1" dirty="0">
                <a:solidFill>
                  <a:schemeClr val="tx2"/>
                </a:solidFill>
                <a:latin typeface="宋体" panose="02010600030101010101" pitchFamily="2" charset="-122"/>
                <a:ea typeface="+mn-ea"/>
                <a:cs typeface="+mn-cs"/>
              </a:rPr>
              <a:t>”</a:t>
            </a:r>
            <a:r>
              <a:rPr lang="zh-CN" altLang="en-US" b="1" dirty="0">
                <a:latin typeface="宋体" panose="02010600030101010101" pitchFamily="2" charset="-122"/>
                <a:ea typeface="+mn-ea"/>
                <a:cs typeface="+mn-cs"/>
              </a:rPr>
              <a:t>就是说诗是用来表达人们的情感意志的，歌则是用来咏唱那些表达思想情感的言辞，五声旋律紧紧地依附着歌唱，而律吕则是用来调偕五声。可见言志之诗和歌唱关系之密切。从原始歌谣到 “诗三百篇”，都是诗乐一体，密不可分。</a:t>
            </a:r>
            <a:endParaRPr lang="zh-CN" altLang="en-US" b="1" dirty="0">
              <a:latin typeface="宋体" panose="02010600030101010101" pitchFamily="2" charset="-122"/>
              <a:ea typeface="+mn-ea"/>
              <a:cs typeface="+mn-cs"/>
            </a:endParaRPr>
          </a:p>
          <a:p>
            <a:pPr eaLnBrk="1" hangingPunct="1">
              <a:lnSpc>
                <a:spcPct val="80000"/>
              </a:lnSpc>
              <a:buSzPct val="70000"/>
            </a:pPr>
            <a:endParaRPr lang="zh-CN" altLang="en-US" sz="2400" b="1" dirty="0">
              <a:solidFill>
                <a:srgbClr val="008080"/>
              </a:solidFill>
              <a:latin typeface="宋体" panose="02010600030101010101" pitchFamily="2" charset="-122"/>
              <a:ea typeface="+mn-ea"/>
              <a:cs typeface="+mn-cs"/>
            </a:endParaRPr>
          </a:p>
        </p:txBody>
      </p:sp>
      <p:sp>
        <p:nvSpPr>
          <p:cNvPr id="124932" name="Rectangle 4"/>
          <p:cNvSpPr>
            <a:spLocks noGrp="1" noRot="1"/>
          </p:cNvSpPr>
          <p:nvPr>
            <p:ph sz="half" idx="2"/>
          </p:nvPr>
        </p:nvSpPr>
        <p:spPr>
          <a:xfrm>
            <a:off x="7308850" y="1981200"/>
            <a:ext cx="1536700" cy="3886200"/>
          </a:xfrm>
          <a:ln/>
        </p:spPr>
        <p:txBody>
          <a:bodyPr vert="horz" wrap="square" lIns="91440" tIns="45720" rIns="91440" bIns="45720" anchor="t"/>
          <a:p>
            <a:pPr eaLnBrk="1" hangingPunct="1">
              <a:lnSpc>
                <a:spcPct val="80000"/>
              </a:lnSpc>
              <a:buSzPct val="70000"/>
            </a:pPr>
            <a:endParaRPr lang="zh-CN" altLang="en-US" sz="1800" dirty="0">
              <a:latin typeface="+mn-lt"/>
              <a:ea typeface="+mn-ea"/>
              <a:cs typeface="+mn-cs"/>
            </a:endParaRPr>
          </a:p>
        </p:txBody>
      </p:sp>
      <p:pic>
        <p:nvPicPr>
          <p:cNvPr id="124933" name="Picture 5" descr="荒村生断霭，古寺语流莺6"/>
          <p:cNvPicPr>
            <a:picLocks noChangeAspect="1"/>
          </p:cNvPicPr>
          <p:nvPr/>
        </p:nvPicPr>
        <p:blipFill>
          <a:blip r:embed="rId1"/>
          <a:stretch>
            <a:fillRect/>
          </a:stretch>
        </p:blipFill>
        <p:spPr>
          <a:xfrm>
            <a:off x="7235825" y="188913"/>
            <a:ext cx="1908175" cy="6408737"/>
          </a:xfrm>
          <a:prstGeom prst="rect">
            <a:avLst/>
          </a:prstGeom>
          <a:noFill/>
          <a:ln w="9525">
            <a:noFill/>
          </a:ln>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4" name="Rectangle 2"/>
          <p:cNvSpPr>
            <a:spLocks noGrp="1" noRot="1"/>
          </p:cNvSpPr>
          <p:nvPr>
            <p:ph type="title"/>
          </p:nvPr>
        </p:nvSpPr>
        <p:spPr>
          <a:xfrm>
            <a:off x="301625" y="685800"/>
            <a:ext cx="8540750" cy="150813"/>
          </a:xfrm>
          <a:ln/>
        </p:spPr>
        <p:txBody>
          <a:bodyPr vert="horz" wrap="square" lIns="91440" tIns="45720" rIns="91440" bIns="45720" anchor="ctr"/>
          <a:p>
            <a:pPr eaLnBrk="1" hangingPunct="1"/>
            <a:endParaRPr lang="zh-CN" altLang="en-US" dirty="0"/>
          </a:p>
        </p:txBody>
      </p:sp>
      <p:sp>
        <p:nvSpPr>
          <p:cNvPr id="125955" name="Rectangle 3"/>
          <p:cNvSpPr>
            <a:spLocks noGrp="1" noRot="1"/>
          </p:cNvSpPr>
          <p:nvPr>
            <p:ph idx="1"/>
          </p:nvPr>
        </p:nvSpPr>
        <p:spPr>
          <a:xfrm>
            <a:off x="306388" y="404813"/>
            <a:ext cx="8540750" cy="5976937"/>
          </a:xfrm>
          <a:ln/>
        </p:spPr>
        <p:txBody>
          <a:bodyPr vert="horz" wrap="square" lIns="91440" tIns="45720" rIns="91440" bIns="45720" anchor="t"/>
          <a:p>
            <a:pPr eaLnBrk="1" hangingPunct="1">
              <a:lnSpc>
                <a:spcPct val="90000"/>
              </a:lnSpc>
            </a:pPr>
            <a:r>
              <a:rPr lang="zh-CN" altLang="en-US" sz="2400" b="1" dirty="0">
                <a:latin typeface="宋体" panose="02010600030101010101" pitchFamily="2" charset="-122"/>
              </a:rPr>
              <a:t>      战国时代，楚地歌辞本来也是合楚地音乐而歌的，如</a:t>
            </a:r>
            <a:r>
              <a:rPr lang="en-US" altLang="zh-CN" sz="2400" b="1" dirty="0">
                <a:latin typeface="宋体" panose="02010600030101010101" pitchFamily="2" charset="-122"/>
              </a:rPr>
              <a:t>《</a:t>
            </a:r>
            <a:r>
              <a:rPr lang="zh-CN" altLang="en-US" sz="2400" b="1" dirty="0">
                <a:latin typeface="宋体" panose="02010600030101010101" pitchFamily="2" charset="-122"/>
              </a:rPr>
              <a:t>孺子歌</a:t>
            </a:r>
            <a:r>
              <a:rPr lang="en-US" altLang="zh-CN" sz="2400" b="1" dirty="0">
                <a:latin typeface="宋体" panose="02010600030101010101" pitchFamily="2" charset="-122"/>
              </a:rPr>
              <a:t>》</a:t>
            </a:r>
            <a:r>
              <a:rPr lang="zh-CN" altLang="en-US" sz="2400" b="1" dirty="0">
                <a:latin typeface="宋体" panose="02010600030101010101" pitchFamily="2" charset="-122"/>
              </a:rPr>
              <a:t>等；而在屈原的笔下开始发生变化。一方面他的</a:t>
            </a:r>
            <a:r>
              <a:rPr lang="en-US" altLang="zh-CN" sz="2400" b="1" dirty="0">
                <a:latin typeface="宋体" panose="02010600030101010101" pitchFamily="2" charset="-122"/>
              </a:rPr>
              <a:t>《 </a:t>
            </a:r>
            <a:r>
              <a:rPr lang="zh-CN" altLang="en-US" sz="2400" b="1" dirty="0">
                <a:latin typeface="宋体" panose="02010600030101010101" pitchFamily="2" charset="-122"/>
              </a:rPr>
              <a:t>九歌</a:t>
            </a:r>
            <a:r>
              <a:rPr lang="en-US" altLang="zh-CN" sz="2400" b="1" dirty="0">
                <a:latin typeface="宋体" panose="02010600030101010101" pitchFamily="2" charset="-122"/>
              </a:rPr>
              <a:t>》</a:t>
            </a:r>
            <a:r>
              <a:rPr lang="zh-CN" altLang="en-US" sz="2400" b="1" dirty="0">
                <a:latin typeface="宋体" panose="02010600030101010101" pitchFamily="2" charset="-122"/>
              </a:rPr>
              <a:t>仍按乐调写新辞，另一方面他的</a:t>
            </a:r>
            <a:r>
              <a:rPr lang="en-US" altLang="zh-CN" sz="2400" b="1" dirty="0">
                <a:latin typeface="宋体" panose="02010600030101010101" pitchFamily="2" charset="-122"/>
              </a:rPr>
              <a:t>《 </a:t>
            </a:r>
            <a:r>
              <a:rPr lang="zh-CN" altLang="en-US" sz="2400" b="1" dirty="0">
                <a:latin typeface="宋体" panose="02010600030101010101" pitchFamily="2" charset="-122"/>
              </a:rPr>
              <a:t>离骚</a:t>
            </a:r>
            <a:r>
              <a:rPr lang="en-US" altLang="zh-CN" sz="2400" b="1" dirty="0">
                <a:latin typeface="宋体" panose="02010600030101010101" pitchFamily="2" charset="-122"/>
              </a:rPr>
              <a:t>》</a:t>
            </a:r>
            <a:r>
              <a:rPr lang="zh-CN" altLang="en-US" sz="2400" b="1" dirty="0">
                <a:latin typeface="宋体" panose="02010600030101010101" pitchFamily="2" charset="-122"/>
              </a:rPr>
              <a:t>中的主体部分则只能诵读而不能歌能唱，全诗３７３句、但有２４９０字只能诵读而不能唱。这就开始将</a:t>
            </a:r>
            <a:r>
              <a:rPr lang="zh-CN" altLang="en-US" sz="2400" b="1" dirty="0">
                <a:solidFill>
                  <a:schemeClr val="hlink"/>
                </a:solidFill>
                <a:latin typeface="宋体" panose="02010600030101010101" pitchFamily="2" charset="-122"/>
              </a:rPr>
              <a:t>配乐而歌的“ 诗”，</a:t>
            </a:r>
            <a:r>
              <a:rPr lang="zh-CN" altLang="en-US" sz="2400" b="1" dirty="0">
                <a:latin typeface="宋体" panose="02010600030101010101" pitchFamily="2" charset="-122"/>
              </a:rPr>
              <a:t>演变成为纯语言艺术的</a:t>
            </a:r>
            <a:r>
              <a:rPr lang="zh-CN" altLang="en-US" sz="2400" b="1" dirty="0">
                <a:solidFill>
                  <a:schemeClr val="hlink"/>
                </a:solidFill>
                <a:latin typeface="宋体" panose="02010600030101010101" pitchFamily="2" charset="-122"/>
              </a:rPr>
              <a:t>“徒诗”。</a:t>
            </a:r>
            <a:r>
              <a:rPr lang="zh-CN" altLang="en-US" sz="2400" b="1" dirty="0">
                <a:latin typeface="宋体" panose="02010600030101010101" pitchFamily="2" charset="-122"/>
              </a:rPr>
              <a:t>屈原开始了个人独立歌唱的新时代，这在中国诗歌发展史上具有划时代的意义。</a:t>
            </a:r>
            <a:endParaRPr lang="zh-CN" altLang="en-US" sz="2400" b="1" dirty="0">
              <a:latin typeface="宋体" panose="02010600030101010101" pitchFamily="2" charset="-122"/>
            </a:endParaRPr>
          </a:p>
          <a:p>
            <a:pPr eaLnBrk="1" hangingPunct="1">
              <a:lnSpc>
                <a:spcPct val="90000"/>
              </a:lnSpc>
            </a:pPr>
            <a:r>
              <a:rPr lang="zh-CN" altLang="en-US" sz="2400" b="1" dirty="0">
                <a:latin typeface="宋体" panose="02010600030101010101" pitchFamily="2" charset="-122"/>
              </a:rPr>
              <a:t>     汉代的乐府诗是配乐歌唱的，但诗人创作的兴奋点已不在诗歌能否入乐演唱。汉末建安 “三曹”“七子”的诗也有一些是按乐府旧调写成，但摆脱音乐而写诗，已经逐渐成为诗歌创作的主流；作诗重在抒发情感，诗的文学生命开始高于诗的音乐生命。再往后，摆脱音乐的诗人们，又转向向构成诗歌最基本的要素</a:t>
            </a:r>
            <a:r>
              <a:rPr lang="en-US" altLang="zh-CN" sz="2400" b="1" dirty="0">
                <a:latin typeface="宋体" panose="02010600030101010101" pitchFamily="2" charset="-122"/>
              </a:rPr>
              <a:t>——</a:t>
            </a:r>
            <a:r>
              <a:rPr lang="zh-CN" altLang="en-US" sz="2400" b="1" dirty="0">
                <a:latin typeface="宋体" panose="02010600030101010101" pitchFamily="2" charset="-122"/>
              </a:rPr>
              <a:t>语言去寻求节奏和音律之美，这就是南朝齐永明年间出现的</a:t>
            </a:r>
            <a:r>
              <a:rPr lang="zh-CN" altLang="en-US" sz="2400" b="1" dirty="0">
                <a:solidFill>
                  <a:schemeClr val="hlink"/>
                </a:solidFill>
                <a:latin typeface="宋体" panose="02010600030101010101" pitchFamily="2" charset="-122"/>
              </a:rPr>
              <a:t>“永明体”</a:t>
            </a:r>
            <a:r>
              <a:rPr lang="zh-CN" altLang="en-US" sz="2400" b="1" dirty="0">
                <a:latin typeface="宋体" panose="02010600030101010101" pitchFamily="2" charset="-122"/>
              </a:rPr>
              <a:t>诗。“永明体”的出现，标志着脱离音乐之后的纯语言之诗发展到一个日臻完美的阶段。 </a:t>
            </a:r>
            <a:endParaRPr lang="zh-CN" altLang="en-US" sz="2400" b="1" dirty="0">
              <a:latin typeface="宋体" panose="02010600030101010101" pitchFamily="2" charset="-122"/>
            </a:endParaRPr>
          </a:p>
          <a:p>
            <a:pPr eaLnBrk="1" hangingPunct="1">
              <a:lnSpc>
                <a:spcPct val="90000"/>
              </a:lnSpc>
            </a:pPr>
            <a:endParaRPr lang="zh-CN" altLang="en-US" sz="2400" b="1" dirty="0">
              <a:solidFill>
                <a:srgbClr val="008080"/>
              </a:solidFill>
              <a:latin typeface="宋体" panose="02010600030101010101" pitchFamily="2" charset="-122"/>
            </a:endParaRPr>
          </a:p>
          <a:p>
            <a:pPr eaLnBrk="1" hangingPunct="1">
              <a:lnSpc>
                <a:spcPct val="90000"/>
              </a:lnSpc>
            </a:pPr>
            <a:endParaRPr lang="zh-CN" altLang="en-US" sz="1800" b="1" dirty="0">
              <a:solidFill>
                <a:srgbClr val="008080"/>
              </a:solidFill>
              <a:latin typeface="宋体" panose="02010600030101010101" pitchFamily="2" charset="-122"/>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Rectangle 2"/>
          <p:cNvSpPr>
            <a:spLocks noGrp="1" noRot="1"/>
          </p:cNvSpPr>
          <p:nvPr>
            <p:ph type="title"/>
          </p:nvPr>
        </p:nvSpPr>
        <p:spPr>
          <a:xfrm>
            <a:off x="301625" y="188913"/>
            <a:ext cx="7223125" cy="503237"/>
          </a:xfrm>
          <a:ln/>
        </p:spPr>
        <p:txBody>
          <a:bodyPr vert="horz" wrap="square" lIns="91440" tIns="45720" rIns="91440" bIns="45720" anchor="ctr"/>
          <a:p>
            <a:pPr eaLnBrk="1" hangingPunct="1"/>
            <a:r>
              <a:rPr lang="zh-CN" altLang="en-US" sz="4000" b="1" dirty="0"/>
              <a:t>八、</a:t>
            </a:r>
            <a:r>
              <a:rPr lang="zh-CN" altLang="en-US" sz="4000" b="1" dirty="0">
                <a:solidFill>
                  <a:srgbClr val="008080"/>
                </a:solidFill>
                <a:latin typeface="宋体" panose="02010600030101010101" pitchFamily="2" charset="-122"/>
              </a:rPr>
              <a:t>诗体和词体的文学特征</a:t>
            </a:r>
            <a:endParaRPr lang="zh-CN" altLang="en-US" sz="4000" b="1" dirty="0">
              <a:solidFill>
                <a:srgbClr val="008080"/>
              </a:solidFill>
              <a:latin typeface="宋体" panose="02010600030101010101" pitchFamily="2" charset="-122"/>
            </a:endParaRPr>
          </a:p>
        </p:txBody>
      </p:sp>
      <p:sp>
        <p:nvSpPr>
          <p:cNvPr id="126979" name="Rectangle 3"/>
          <p:cNvSpPr>
            <a:spLocks noGrp="1" noRot="1"/>
          </p:cNvSpPr>
          <p:nvPr>
            <p:ph sz="half" idx="1"/>
          </p:nvPr>
        </p:nvSpPr>
        <p:spPr>
          <a:xfrm>
            <a:off x="179388" y="765175"/>
            <a:ext cx="6985000" cy="5688013"/>
          </a:xfrm>
          <a:ln/>
        </p:spPr>
        <p:txBody>
          <a:bodyPr vert="horz" wrap="square" lIns="91440" tIns="45720" rIns="91440" bIns="45720" anchor="t"/>
          <a:p>
            <a:pPr eaLnBrk="1" hangingPunct="1">
              <a:buSzPct val="70000"/>
            </a:pPr>
            <a:r>
              <a:rPr lang="zh-CN" altLang="en-US" b="1" dirty="0">
                <a:latin typeface="宋体" panose="02010600030101010101" pitchFamily="2" charset="-122"/>
                <a:ea typeface="+mn-ea"/>
                <a:cs typeface="+mn-cs"/>
              </a:rPr>
              <a:t>     词是在音乐的土壤萌芽和诞生的。唐五代时人们称词为</a:t>
            </a:r>
            <a:r>
              <a:rPr lang="zh-CN" altLang="en-US" b="1" dirty="0">
                <a:solidFill>
                  <a:schemeClr val="tx2"/>
                </a:solidFill>
                <a:latin typeface="宋体" panose="02010600030101010101" pitchFamily="2" charset="-122"/>
                <a:ea typeface="+mn-ea"/>
                <a:cs typeface="+mn-cs"/>
              </a:rPr>
              <a:t>“曲子” 或“曲子词”，</a:t>
            </a:r>
            <a:r>
              <a:rPr lang="zh-CN" altLang="en-US" b="1" dirty="0">
                <a:latin typeface="宋体" panose="02010600030101010101" pitchFamily="2" charset="-122"/>
                <a:ea typeface="+mn-ea"/>
                <a:cs typeface="+mn-cs"/>
              </a:rPr>
              <a:t>如：敦煌抄本中有</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云谣集杂曲子</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；五代欧阳炯于广政三年所作</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花间集叙</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中称所集为</a:t>
            </a:r>
            <a:r>
              <a:rPr lang="zh-CN" altLang="en-US" b="1" dirty="0">
                <a:solidFill>
                  <a:schemeClr val="tx2"/>
                </a:solidFill>
                <a:latin typeface="宋体" panose="02010600030101010101" pitchFamily="2" charset="-122"/>
                <a:ea typeface="+mn-ea"/>
                <a:cs typeface="+mn-cs"/>
              </a:rPr>
              <a:t>“诗客曲子词”；</a:t>
            </a:r>
            <a:r>
              <a:rPr lang="zh-CN" altLang="en-US" b="1" dirty="0">
                <a:latin typeface="宋体" panose="02010600030101010101" pitchFamily="2" charset="-122"/>
                <a:ea typeface="+mn-ea"/>
                <a:cs typeface="+mn-cs"/>
              </a:rPr>
              <a:t>花间词人和凝入相后人称</a:t>
            </a:r>
            <a:r>
              <a:rPr lang="zh-CN" altLang="en-US" b="1" dirty="0">
                <a:solidFill>
                  <a:schemeClr val="tx2"/>
                </a:solidFill>
                <a:latin typeface="宋体" panose="02010600030101010101" pitchFamily="2" charset="-122"/>
                <a:ea typeface="+mn-ea"/>
                <a:cs typeface="+mn-cs"/>
              </a:rPr>
              <a:t>“曲子相公”</a:t>
            </a:r>
            <a:r>
              <a:rPr lang="zh-CN" altLang="en-US" b="1" dirty="0">
                <a:latin typeface="宋体" panose="02010600030101010101" pitchFamily="2" charset="-122"/>
                <a:ea typeface="+mn-ea"/>
                <a:cs typeface="+mn-cs"/>
              </a:rPr>
              <a:t>等。</a:t>
            </a:r>
            <a:endParaRPr lang="zh-CN" altLang="en-US" sz="2400" b="1" dirty="0">
              <a:latin typeface="宋体" panose="02010600030101010101" pitchFamily="2" charset="-122"/>
              <a:ea typeface="+mn-ea"/>
              <a:cs typeface="+mn-cs"/>
            </a:endParaRPr>
          </a:p>
          <a:p>
            <a:pPr eaLnBrk="1" hangingPunct="1">
              <a:buSzPct val="70000"/>
            </a:pPr>
            <a:endParaRPr lang="zh-CN" altLang="en-US" sz="2400" b="1" dirty="0">
              <a:solidFill>
                <a:srgbClr val="008080"/>
              </a:solidFill>
              <a:latin typeface="宋体" panose="02010600030101010101" pitchFamily="2" charset="-122"/>
              <a:ea typeface="+mn-ea"/>
              <a:cs typeface="+mn-cs"/>
            </a:endParaRPr>
          </a:p>
          <a:p>
            <a:pPr eaLnBrk="1" hangingPunct="1">
              <a:buSzPct val="70000"/>
            </a:pPr>
            <a:endParaRPr lang="zh-CN" altLang="en-US" sz="2000" b="1" dirty="0">
              <a:solidFill>
                <a:srgbClr val="008080"/>
              </a:solidFill>
              <a:latin typeface="宋体" panose="02010600030101010101" pitchFamily="2" charset="-122"/>
              <a:ea typeface="+mn-ea"/>
              <a:cs typeface="+mn-cs"/>
            </a:endParaRPr>
          </a:p>
        </p:txBody>
      </p:sp>
      <p:sp>
        <p:nvSpPr>
          <p:cNvPr id="126980" name="Rectangle 4"/>
          <p:cNvSpPr>
            <a:spLocks noGrp="1" noRot="1"/>
          </p:cNvSpPr>
          <p:nvPr>
            <p:ph sz="half" idx="2"/>
          </p:nvPr>
        </p:nvSpPr>
        <p:spPr>
          <a:xfrm>
            <a:off x="7308850" y="1981200"/>
            <a:ext cx="1536700" cy="3886200"/>
          </a:xfrm>
          <a:ln/>
        </p:spPr>
        <p:txBody>
          <a:bodyPr vert="horz" wrap="square" lIns="91440" tIns="45720" rIns="91440" bIns="45720" anchor="t"/>
          <a:p>
            <a:pPr eaLnBrk="1" hangingPunct="1">
              <a:lnSpc>
                <a:spcPct val="80000"/>
              </a:lnSpc>
              <a:buSzPct val="70000"/>
            </a:pPr>
            <a:endParaRPr lang="zh-CN" altLang="en-US" sz="2000" dirty="0">
              <a:latin typeface="+mn-lt"/>
              <a:ea typeface="+mn-ea"/>
              <a:cs typeface="+mn-cs"/>
            </a:endParaRPr>
          </a:p>
        </p:txBody>
      </p:sp>
      <p:pic>
        <p:nvPicPr>
          <p:cNvPr id="126981" name="Picture 5" descr="荒村生断霭，古寺语流莺6"/>
          <p:cNvPicPr>
            <a:picLocks noChangeAspect="1"/>
          </p:cNvPicPr>
          <p:nvPr/>
        </p:nvPicPr>
        <p:blipFill>
          <a:blip r:embed="rId1"/>
          <a:stretch>
            <a:fillRect/>
          </a:stretch>
        </p:blipFill>
        <p:spPr>
          <a:xfrm>
            <a:off x="7235825" y="188913"/>
            <a:ext cx="1908175" cy="6408737"/>
          </a:xfrm>
          <a:prstGeom prst="rect">
            <a:avLst/>
          </a:prstGeom>
          <a:noFill/>
          <a:ln w="9525">
            <a:noFill/>
          </a:ln>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2" name="Rectangle 2"/>
          <p:cNvSpPr>
            <a:spLocks noGrp="1" noRot="1"/>
          </p:cNvSpPr>
          <p:nvPr>
            <p:ph type="title"/>
          </p:nvPr>
        </p:nvSpPr>
        <p:spPr>
          <a:xfrm>
            <a:off x="301625" y="685800"/>
            <a:ext cx="8540750" cy="295275"/>
          </a:xfrm>
          <a:ln/>
        </p:spPr>
        <p:txBody>
          <a:bodyPr vert="horz" wrap="square" lIns="91440" tIns="45720" rIns="91440" bIns="45720" anchor="ctr"/>
          <a:p>
            <a:pPr eaLnBrk="1" hangingPunct="1"/>
            <a:endParaRPr lang="zh-CN" altLang="en-US" dirty="0"/>
          </a:p>
        </p:txBody>
      </p:sp>
      <p:sp>
        <p:nvSpPr>
          <p:cNvPr id="128003" name="Rectangle 3"/>
          <p:cNvSpPr>
            <a:spLocks noGrp="1" noRot="1"/>
          </p:cNvSpPr>
          <p:nvPr>
            <p:ph idx="1"/>
          </p:nvPr>
        </p:nvSpPr>
        <p:spPr>
          <a:xfrm>
            <a:off x="304800" y="765175"/>
            <a:ext cx="8540750" cy="5102225"/>
          </a:xfrm>
          <a:ln/>
        </p:spPr>
        <p:txBody>
          <a:bodyPr vert="horz" wrap="square" lIns="91440" tIns="45720" rIns="91440" bIns="45720" anchor="t"/>
          <a:p>
            <a:pPr eaLnBrk="1" hangingPunct="1"/>
            <a:r>
              <a:rPr lang="zh-CN" altLang="en-US" sz="2800" b="1" dirty="0">
                <a:latin typeface="宋体" panose="02010600030101010101" pitchFamily="2" charset="-122"/>
              </a:rPr>
              <a:t>      入宋后这种称法仍然存在。晏殊曾问柳永</a:t>
            </a:r>
            <a:r>
              <a:rPr lang="zh-CN" altLang="en-US" sz="2800" b="1" dirty="0">
                <a:solidFill>
                  <a:schemeClr val="tx2"/>
                </a:solidFill>
                <a:latin typeface="宋体" panose="02010600030101010101" pitchFamily="2" charset="-122"/>
              </a:rPr>
              <a:t>：“贤俊作曲子么？”答道： “只如相公，亦作曲子。”</a:t>
            </a:r>
            <a:r>
              <a:rPr lang="zh-CN" altLang="en-US" sz="2800" b="1" dirty="0">
                <a:latin typeface="宋体" panose="02010600030101010101" pitchFamily="2" charset="-122"/>
              </a:rPr>
              <a:t>直到南宋时，朱熹仍称 </a:t>
            </a:r>
            <a:r>
              <a:rPr lang="zh-CN" altLang="en-US" sz="2800" b="1" dirty="0">
                <a:solidFill>
                  <a:schemeClr val="tx2"/>
                </a:solidFill>
                <a:latin typeface="宋体" panose="02010600030101010101" pitchFamily="2" charset="-122"/>
              </a:rPr>
              <a:t>“长短句，今曲子便是。”</a:t>
            </a:r>
            <a:r>
              <a:rPr lang="zh-CN" altLang="en-US" sz="2800" b="1" dirty="0">
                <a:latin typeface="宋体" panose="02010600030101010101" pitchFamily="2" charset="-122"/>
              </a:rPr>
              <a:t>王灼在</a:t>
            </a:r>
            <a:r>
              <a:rPr lang="en-US" altLang="zh-CN" sz="2800" b="1" dirty="0">
                <a:latin typeface="宋体" panose="02010600030101010101" pitchFamily="2" charset="-122"/>
              </a:rPr>
              <a:t>《 </a:t>
            </a:r>
            <a:r>
              <a:rPr lang="zh-CN" altLang="en-US" sz="2800" b="1" dirty="0">
                <a:latin typeface="宋体" panose="02010600030101010101" pitchFamily="2" charset="-122"/>
              </a:rPr>
              <a:t>碧鸡漫志</a:t>
            </a:r>
            <a:r>
              <a:rPr lang="en-US" altLang="zh-CN" sz="2800" b="1" dirty="0">
                <a:latin typeface="宋体" panose="02010600030101010101" pitchFamily="2" charset="-122"/>
              </a:rPr>
              <a:t>》</a:t>
            </a:r>
            <a:r>
              <a:rPr lang="zh-CN" altLang="en-US" sz="2800" b="1" dirty="0">
                <a:latin typeface="宋体" panose="02010600030101010101" pitchFamily="2" charset="-122"/>
              </a:rPr>
              <a:t>曰</a:t>
            </a:r>
            <a:r>
              <a:rPr lang="zh-CN" altLang="en-US" sz="2800" b="1" dirty="0">
                <a:solidFill>
                  <a:schemeClr val="tx2"/>
                </a:solidFill>
                <a:latin typeface="宋体" panose="02010600030101010101" pitchFamily="2" charset="-122"/>
              </a:rPr>
              <a:t>：“古乐府变为今曲子。”</a:t>
            </a:r>
            <a:endParaRPr lang="zh-CN" altLang="en-US" sz="2800" b="1" dirty="0">
              <a:solidFill>
                <a:schemeClr val="tx2"/>
              </a:solidFill>
              <a:latin typeface="宋体" panose="02010600030101010101" pitchFamily="2" charset="-122"/>
            </a:endParaRPr>
          </a:p>
          <a:p>
            <a:pPr eaLnBrk="1" hangingPunct="1"/>
            <a:r>
              <a:rPr lang="zh-CN" altLang="en-US" sz="2800" b="1" dirty="0">
                <a:solidFill>
                  <a:schemeClr val="tx2"/>
                </a:solidFill>
                <a:latin typeface="宋体" panose="02010600030101010101" pitchFamily="2" charset="-122"/>
              </a:rPr>
              <a:t>     </a:t>
            </a:r>
            <a:r>
              <a:rPr lang="zh-CN" altLang="en-US" sz="2800" b="1" dirty="0">
                <a:solidFill>
                  <a:srgbClr val="FF0000"/>
                </a:solidFill>
                <a:latin typeface="宋体" panose="02010600030101010101" pitchFamily="2" charset="-122"/>
              </a:rPr>
              <a:t>两宋词人词集的名称中，有称“乐章”</a:t>
            </a:r>
            <a:r>
              <a:rPr lang="zh-CN" altLang="en-US" sz="2800" b="1" dirty="0">
                <a:solidFill>
                  <a:schemeClr val="tx2"/>
                </a:solidFill>
                <a:latin typeface="宋体" panose="02010600030101010101" pitchFamily="2" charset="-122"/>
              </a:rPr>
              <a:t>（</a:t>
            </a:r>
            <a:r>
              <a:rPr lang="zh-CN" altLang="en-US" sz="2800" b="1" dirty="0">
                <a:latin typeface="宋体" panose="02010600030101010101" pitchFamily="2" charset="-122"/>
              </a:rPr>
              <a:t>如柳永</a:t>
            </a:r>
            <a:r>
              <a:rPr lang="en-US" altLang="zh-CN" sz="2800" b="1" dirty="0">
                <a:latin typeface="宋体" panose="02010600030101010101" pitchFamily="2" charset="-122"/>
              </a:rPr>
              <a:t>《 </a:t>
            </a:r>
            <a:r>
              <a:rPr lang="zh-CN" altLang="en-US" sz="2800" b="1" dirty="0">
                <a:latin typeface="宋体" panose="02010600030101010101" pitchFamily="2" charset="-122"/>
              </a:rPr>
              <a:t>乐章集</a:t>
            </a:r>
            <a:r>
              <a:rPr lang="en-US" altLang="zh-CN" sz="2800" b="1" dirty="0">
                <a:latin typeface="宋体" panose="02010600030101010101" pitchFamily="2" charset="-122"/>
              </a:rPr>
              <a:t>》</a:t>
            </a:r>
            <a:r>
              <a:rPr lang="zh-CN" altLang="en-US" sz="2800" b="1" dirty="0">
                <a:latin typeface="宋体" panose="02010600030101010101" pitchFamily="2" charset="-122"/>
              </a:rPr>
              <a:t>），有称</a:t>
            </a:r>
            <a:r>
              <a:rPr lang="zh-CN" altLang="en-US" sz="2800" b="1" dirty="0">
                <a:solidFill>
                  <a:schemeClr val="tx2"/>
                </a:solidFill>
                <a:latin typeface="宋体" panose="02010600030101010101" pitchFamily="2" charset="-122"/>
              </a:rPr>
              <a:t>“</a:t>
            </a:r>
            <a:r>
              <a:rPr lang="zh-CN" altLang="en-US" sz="2800" b="1" dirty="0">
                <a:solidFill>
                  <a:srgbClr val="FF0000"/>
                </a:solidFill>
                <a:latin typeface="宋体" panose="02010600030101010101" pitchFamily="2" charset="-122"/>
              </a:rPr>
              <a:t>乐府</a:t>
            </a:r>
            <a:r>
              <a:rPr lang="zh-CN" altLang="en-US" sz="2800" b="1" dirty="0">
                <a:solidFill>
                  <a:schemeClr val="tx2"/>
                </a:solidFill>
                <a:latin typeface="宋体" panose="02010600030101010101" pitchFamily="2" charset="-122"/>
              </a:rPr>
              <a:t>”（</a:t>
            </a:r>
            <a:r>
              <a:rPr lang="zh-CN" altLang="en-US" sz="2800" b="1" dirty="0">
                <a:latin typeface="宋体" panose="02010600030101010101" pitchFamily="2" charset="-122"/>
              </a:rPr>
              <a:t>如苏轼</a:t>
            </a:r>
            <a:r>
              <a:rPr lang="en-US" altLang="zh-CN" sz="2800" b="1" dirty="0">
                <a:latin typeface="宋体" panose="02010600030101010101" pitchFamily="2" charset="-122"/>
              </a:rPr>
              <a:t>《 </a:t>
            </a:r>
            <a:r>
              <a:rPr lang="zh-CN" altLang="en-US" sz="2800" b="1" dirty="0">
                <a:latin typeface="宋体" panose="02010600030101010101" pitchFamily="2" charset="-122"/>
              </a:rPr>
              <a:t>东坡乐府</a:t>
            </a:r>
            <a:r>
              <a:rPr lang="en-US" altLang="zh-CN" sz="2800" b="1" dirty="0">
                <a:latin typeface="宋体" panose="02010600030101010101" pitchFamily="2" charset="-122"/>
              </a:rPr>
              <a:t>》</a:t>
            </a:r>
            <a:r>
              <a:rPr lang="zh-CN" altLang="en-US" sz="2800" b="1" dirty="0">
                <a:latin typeface="宋体" panose="02010600030101010101" pitchFamily="2" charset="-122"/>
              </a:rPr>
              <a:t>），有称</a:t>
            </a:r>
            <a:r>
              <a:rPr lang="zh-CN" altLang="en-US" sz="2800" b="1" dirty="0">
                <a:solidFill>
                  <a:srgbClr val="FF0000"/>
                </a:solidFill>
                <a:latin typeface="宋体" panose="02010600030101010101" pitchFamily="2" charset="-122"/>
              </a:rPr>
              <a:t>“ 歌词”</a:t>
            </a:r>
            <a:r>
              <a:rPr lang="zh-CN" altLang="en-US" sz="2800" b="1" dirty="0">
                <a:latin typeface="宋体" panose="02010600030101010101" pitchFamily="2" charset="-122"/>
              </a:rPr>
              <a:t> （如鲖阳居士</a:t>
            </a:r>
            <a:r>
              <a:rPr lang="en-US" altLang="zh-CN" sz="2800" b="1" dirty="0">
                <a:latin typeface="宋体" panose="02010600030101010101" pitchFamily="2" charset="-122"/>
              </a:rPr>
              <a:t>《 </a:t>
            </a:r>
            <a:r>
              <a:rPr lang="zh-CN" altLang="en-US" sz="2800" b="1" dirty="0">
                <a:latin typeface="宋体" panose="02010600030101010101" pitchFamily="2" charset="-122"/>
              </a:rPr>
              <a:t>复雅歌词</a:t>
            </a:r>
            <a:r>
              <a:rPr lang="en-US" altLang="zh-CN" sz="2800" b="1" dirty="0">
                <a:latin typeface="宋体" panose="02010600030101010101" pitchFamily="2" charset="-122"/>
              </a:rPr>
              <a:t>》</a:t>
            </a:r>
            <a:r>
              <a:rPr lang="zh-CN" altLang="en-US" sz="2800" b="1" dirty="0">
                <a:latin typeface="宋体" panose="02010600030101010101" pitchFamily="2" charset="-122"/>
              </a:rPr>
              <a:t>），还有称</a:t>
            </a:r>
            <a:r>
              <a:rPr lang="zh-CN" altLang="en-US" sz="2800" b="1" dirty="0">
                <a:solidFill>
                  <a:srgbClr val="FF0000"/>
                </a:solidFill>
                <a:latin typeface="宋体" panose="02010600030101010101" pitchFamily="2" charset="-122"/>
              </a:rPr>
              <a:t>“歌曲”</a:t>
            </a:r>
            <a:r>
              <a:rPr lang="zh-CN" altLang="en-US" sz="2800" b="1" dirty="0">
                <a:latin typeface="宋体" panose="02010600030101010101" pitchFamily="2" charset="-122"/>
              </a:rPr>
              <a:t> （如姜夔</a:t>
            </a:r>
            <a:r>
              <a:rPr lang="en-US" altLang="zh-CN" sz="2800" b="1" dirty="0">
                <a:latin typeface="宋体" panose="02010600030101010101" pitchFamily="2" charset="-122"/>
              </a:rPr>
              <a:t>《 </a:t>
            </a:r>
            <a:r>
              <a:rPr lang="zh-CN" altLang="en-US" sz="2800" b="1" dirty="0">
                <a:latin typeface="宋体" panose="02010600030101010101" pitchFamily="2" charset="-122"/>
              </a:rPr>
              <a:t>白石道人歌曲</a:t>
            </a:r>
            <a:r>
              <a:rPr lang="en-US" altLang="zh-CN" sz="2800" b="1" dirty="0">
                <a:latin typeface="宋体" panose="02010600030101010101" pitchFamily="2" charset="-122"/>
              </a:rPr>
              <a:t>》</a:t>
            </a:r>
            <a:r>
              <a:rPr lang="zh-CN" altLang="en-US" sz="2800" b="1" dirty="0">
                <a:latin typeface="宋体" panose="02010600030101010101" pitchFamily="2" charset="-122"/>
              </a:rPr>
              <a:t>）等等。其实这些名称，似异而实同，</a:t>
            </a:r>
            <a:r>
              <a:rPr lang="zh-CN" altLang="en-US" sz="2800" b="1" dirty="0">
                <a:solidFill>
                  <a:srgbClr val="FF0000"/>
                </a:solidFill>
                <a:latin typeface="宋体" panose="02010600030101010101" pitchFamily="2" charset="-122"/>
              </a:rPr>
              <a:t>都表明词的音乐性质。</a:t>
            </a:r>
            <a:endParaRPr lang="zh-CN" altLang="en-US" sz="2800" b="1" dirty="0">
              <a:solidFill>
                <a:srgbClr val="FF0000"/>
              </a:solidFill>
              <a:latin typeface="宋体" panose="02010600030101010101" pitchFamily="2" charset="-122"/>
            </a:endParaRPr>
          </a:p>
          <a:p>
            <a:pPr eaLnBrk="1" hangingPunct="1"/>
            <a:endParaRPr lang="zh-CN" altLang="en-US" sz="2800" b="1" dirty="0">
              <a:solidFill>
                <a:srgbClr val="FF0000"/>
              </a:solidFill>
              <a:latin typeface="宋体" panose="02010600030101010101" pitchFamily="2" charset="-122"/>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6" name="Rectangle 2"/>
          <p:cNvSpPr>
            <a:spLocks noGrp="1" noRot="1"/>
          </p:cNvSpPr>
          <p:nvPr>
            <p:ph type="title"/>
          </p:nvPr>
        </p:nvSpPr>
        <p:spPr>
          <a:xfrm>
            <a:off x="301625" y="188913"/>
            <a:ext cx="7223125" cy="503237"/>
          </a:xfrm>
          <a:ln/>
        </p:spPr>
        <p:txBody>
          <a:bodyPr vert="horz" wrap="square" lIns="91440" tIns="45720" rIns="91440" bIns="45720" anchor="ctr"/>
          <a:p>
            <a:pPr eaLnBrk="1" hangingPunct="1"/>
            <a:r>
              <a:rPr lang="zh-CN" altLang="en-US" sz="4000" b="1" dirty="0"/>
              <a:t>八、</a:t>
            </a:r>
            <a:r>
              <a:rPr lang="zh-CN" altLang="en-US" sz="4000" b="1" dirty="0">
                <a:solidFill>
                  <a:srgbClr val="008080"/>
                </a:solidFill>
                <a:latin typeface="宋体" panose="02010600030101010101" pitchFamily="2" charset="-122"/>
              </a:rPr>
              <a:t>诗体和词体的文学特征</a:t>
            </a:r>
            <a:endParaRPr lang="zh-CN" altLang="en-US" sz="4000" b="1" dirty="0">
              <a:solidFill>
                <a:srgbClr val="008080"/>
              </a:solidFill>
              <a:latin typeface="宋体" panose="02010600030101010101" pitchFamily="2" charset="-122"/>
            </a:endParaRPr>
          </a:p>
        </p:txBody>
      </p:sp>
      <p:sp>
        <p:nvSpPr>
          <p:cNvPr id="129027" name="Rectangle 3"/>
          <p:cNvSpPr>
            <a:spLocks noGrp="1" noRot="1"/>
          </p:cNvSpPr>
          <p:nvPr>
            <p:ph sz="half" idx="1"/>
          </p:nvPr>
        </p:nvSpPr>
        <p:spPr>
          <a:xfrm>
            <a:off x="179388" y="765175"/>
            <a:ext cx="6985000" cy="5688013"/>
          </a:xfrm>
          <a:ln/>
        </p:spPr>
        <p:txBody>
          <a:bodyPr vert="horz" wrap="square" lIns="91440" tIns="45720" rIns="91440" bIns="45720" anchor="t"/>
          <a:p>
            <a:pPr eaLnBrk="1" hangingPunct="1">
              <a:buSzPct val="70000"/>
            </a:pPr>
            <a:r>
              <a:rPr lang="zh-CN" altLang="en-US" b="1" dirty="0">
                <a:solidFill>
                  <a:schemeClr val="hlink"/>
                </a:solidFill>
                <a:latin typeface="宋体" panose="02010600030101010101" pitchFamily="2" charset="-122"/>
                <a:ea typeface="+mn-ea"/>
                <a:cs typeface="+mn-cs"/>
              </a:rPr>
              <a:t>    </a:t>
            </a:r>
            <a:endParaRPr lang="zh-CN" altLang="en-US" b="1" dirty="0">
              <a:solidFill>
                <a:schemeClr val="hlink"/>
              </a:solidFill>
              <a:latin typeface="宋体" panose="02010600030101010101" pitchFamily="2" charset="-122"/>
              <a:ea typeface="+mn-ea"/>
              <a:cs typeface="+mn-cs"/>
            </a:endParaRPr>
          </a:p>
          <a:p>
            <a:pPr eaLnBrk="1" hangingPunct="1">
              <a:buSzPct val="70000"/>
            </a:pPr>
            <a:r>
              <a:rPr lang="zh-CN" altLang="en-US" b="1" dirty="0">
                <a:solidFill>
                  <a:schemeClr val="hlink"/>
                </a:solidFill>
                <a:latin typeface="宋体" panose="02010600030101010101" pitchFamily="2" charset="-122"/>
                <a:ea typeface="+mn-ea"/>
                <a:cs typeface="+mn-cs"/>
              </a:rPr>
              <a:t>    词的合乐和诗的合乐是有区别的。</a:t>
            </a:r>
            <a:r>
              <a:rPr lang="zh-CN" altLang="en-US" b="1" dirty="0">
                <a:latin typeface="宋体" panose="02010600030101010101" pitchFamily="2" charset="-122"/>
                <a:ea typeface="+mn-ea"/>
                <a:cs typeface="+mn-cs"/>
              </a:rPr>
              <a:t>主要表现在两个方面：</a:t>
            </a:r>
            <a:endParaRPr lang="zh-CN" altLang="en-US" b="1" dirty="0">
              <a:latin typeface="宋体" panose="02010600030101010101" pitchFamily="2" charset="-122"/>
              <a:ea typeface="+mn-ea"/>
              <a:cs typeface="+mn-cs"/>
            </a:endParaRPr>
          </a:p>
          <a:p>
            <a:pPr eaLnBrk="1" hangingPunct="1">
              <a:buSzPct val="70000"/>
            </a:pPr>
            <a:r>
              <a:rPr lang="zh-CN" altLang="en-US" b="1" dirty="0">
                <a:latin typeface="宋体" panose="02010600030101010101" pitchFamily="2" charset="-122"/>
                <a:ea typeface="+mn-ea"/>
                <a:cs typeface="+mn-cs"/>
              </a:rPr>
              <a:t>   </a:t>
            </a:r>
            <a:r>
              <a:rPr lang="zh-CN" altLang="en-US" b="1" dirty="0">
                <a:solidFill>
                  <a:srgbClr val="FF0000"/>
                </a:solidFill>
                <a:latin typeface="宋体" panose="02010600030101010101" pitchFamily="2" charset="-122"/>
                <a:ea typeface="+mn-ea"/>
                <a:cs typeface="+mn-cs"/>
              </a:rPr>
              <a:t> 一所配合的音乐体系不同</a:t>
            </a:r>
            <a:r>
              <a:rPr lang="zh-CN" altLang="en-US" b="1" dirty="0">
                <a:latin typeface="宋体" panose="02010600030101010101" pitchFamily="2" charset="-122"/>
                <a:ea typeface="+mn-ea"/>
                <a:cs typeface="+mn-cs"/>
              </a:rPr>
              <a:t>。先秦音乐一般称为</a:t>
            </a:r>
            <a:r>
              <a:rPr lang="zh-CN" altLang="en-US" b="1" dirty="0">
                <a:solidFill>
                  <a:schemeClr val="hlink"/>
                </a:solidFill>
                <a:latin typeface="宋体" panose="02010600030101010101" pitchFamily="2" charset="-122"/>
                <a:ea typeface="+mn-ea"/>
                <a:cs typeface="+mn-cs"/>
              </a:rPr>
              <a:t>雅乐</a:t>
            </a:r>
            <a:r>
              <a:rPr lang="zh-CN" altLang="en-US" b="1" dirty="0">
                <a:latin typeface="宋体" panose="02010600030101010101" pitchFamily="2" charset="-122"/>
                <a:ea typeface="+mn-ea"/>
                <a:cs typeface="+mn-cs"/>
              </a:rPr>
              <a:t>，与</a:t>
            </a:r>
            <a:r>
              <a:rPr lang="zh-CN" altLang="en-US" b="1" dirty="0">
                <a:solidFill>
                  <a:schemeClr val="hlink"/>
                </a:solidFill>
                <a:latin typeface="宋体" panose="02010600030101010101" pitchFamily="2" charset="-122"/>
                <a:ea typeface="+mn-ea"/>
                <a:cs typeface="+mn-cs"/>
              </a:rPr>
              <a:t>郑声</a:t>
            </a:r>
            <a:r>
              <a:rPr lang="zh-CN" altLang="en-US" b="1" dirty="0">
                <a:latin typeface="宋体" panose="02010600030101010101" pitchFamily="2" charset="-122"/>
                <a:ea typeface="+mn-ea"/>
                <a:cs typeface="+mn-cs"/>
              </a:rPr>
              <a:t>相对；汉魏六朝时的乐府诗所配音乐是</a:t>
            </a:r>
            <a:r>
              <a:rPr lang="zh-CN" altLang="en-US" b="1" dirty="0">
                <a:solidFill>
                  <a:schemeClr val="hlink"/>
                </a:solidFill>
                <a:latin typeface="宋体" panose="02010600030101010101" pitchFamily="2" charset="-122"/>
                <a:ea typeface="+mn-ea"/>
                <a:cs typeface="+mn-cs"/>
              </a:rPr>
              <a:t>清乐</a:t>
            </a:r>
            <a:r>
              <a:rPr lang="zh-CN" altLang="en-US" b="1" dirty="0">
                <a:latin typeface="宋体" panose="02010600030101010101" pitchFamily="2" charset="-122"/>
                <a:ea typeface="+mn-ea"/>
                <a:cs typeface="+mn-cs"/>
              </a:rPr>
              <a:t>。与词相配合的是</a:t>
            </a:r>
            <a:r>
              <a:rPr lang="zh-CN" altLang="en-US" b="1" dirty="0">
                <a:solidFill>
                  <a:schemeClr val="hlink"/>
                </a:solidFill>
                <a:latin typeface="宋体" panose="02010600030101010101" pitchFamily="2" charset="-122"/>
                <a:ea typeface="+mn-ea"/>
                <a:cs typeface="+mn-cs"/>
              </a:rPr>
              <a:t>燕（宴）乐</a:t>
            </a:r>
            <a:r>
              <a:rPr lang="zh-CN" altLang="en-US" b="1" dirty="0">
                <a:latin typeface="宋体" panose="02010600030101010101" pitchFamily="2" charset="-122"/>
                <a:ea typeface="+mn-ea"/>
                <a:cs typeface="+mn-cs"/>
              </a:rPr>
              <a:t>。</a:t>
            </a:r>
            <a:r>
              <a:rPr lang="zh-CN" altLang="en-US" b="1" dirty="0">
                <a:solidFill>
                  <a:schemeClr val="hlink"/>
                </a:solidFill>
                <a:latin typeface="宋体" panose="02010600030101010101" pitchFamily="2" charset="-122"/>
                <a:ea typeface="+mn-ea"/>
                <a:cs typeface="+mn-cs"/>
              </a:rPr>
              <a:t>燕（宴）乐</a:t>
            </a:r>
            <a:r>
              <a:rPr lang="zh-CN" altLang="en-US" b="1" dirty="0">
                <a:latin typeface="宋体" panose="02010600030101010101" pitchFamily="2" charset="-122"/>
                <a:ea typeface="+mn-ea"/>
                <a:cs typeface="+mn-cs"/>
              </a:rPr>
              <a:t>本来是指在宴饮欢会场合演奏的音乐，但隋唐时所称“</a:t>
            </a:r>
            <a:r>
              <a:rPr lang="zh-CN" altLang="en-US" b="1" dirty="0">
                <a:solidFill>
                  <a:schemeClr val="hlink"/>
                </a:solidFill>
                <a:latin typeface="宋体" panose="02010600030101010101" pitchFamily="2" charset="-122"/>
                <a:ea typeface="+mn-ea"/>
                <a:cs typeface="+mn-cs"/>
              </a:rPr>
              <a:t>燕（宴）乐</a:t>
            </a:r>
            <a:r>
              <a:rPr lang="zh-CN" altLang="en-US" b="1" dirty="0">
                <a:latin typeface="宋体" panose="02010600030101010101" pitchFamily="2" charset="-122"/>
                <a:ea typeface="+mn-ea"/>
                <a:cs typeface="+mn-cs"/>
              </a:rPr>
              <a:t>”的意思有变化，</a:t>
            </a:r>
            <a:r>
              <a:rPr lang="zh-CN" altLang="en-US" b="1" dirty="0">
                <a:solidFill>
                  <a:schemeClr val="tx2"/>
                </a:solidFill>
                <a:latin typeface="宋体" panose="02010600030101010101" pitchFamily="2" charset="-122"/>
                <a:ea typeface="+mn-ea"/>
                <a:cs typeface="+mn-cs"/>
              </a:rPr>
              <a:t>主要是指六朝以来域外音乐（胡夷新声）与中原民乐、传统清乐、宗教音乐（法曲）相融合而形成的一种新兴的音乐。</a:t>
            </a:r>
            <a:endParaRPr lang="zh-CN" altLang="en-US" b="1" dirty="0">
              <a:solidFill>
                <a:schemeClr val="tx2"/>
              </a:solidFill>
              <a:latin typeface="宋体" panose="02010600030101010101" pitchFamily="2" charset="-122"/>
              <a:ea typeface="+mn-ea"/>
              <a:cs typeface="+mn-cs"/>
            </a:endParaRPr>
          </a:p>
          <a:p>
            <a:pPr eaLnBrk="1" hangingPunct="1">
              <a:buSzPct val="70000"/>
            </a:pPr>
            <a:endParaRPr lang="zh-CN" altLang="en-US" sz="2400" b="1" dirty="0">
              <a:solidFill>
                <a:srgbClr val="008080"/>
              </a:solidFill>
              <a:latin typeface="宋体" panose="02010600030101010101" pitchFamily="2" charset="-122"/>
              <a:ea typeface="+mn-ea"/>
              <a:cs typeface="+mn-cs"/>
            </a:endParaRPr>
          </a:p>
          <a:p>
            <a:pPr eaLnBrk="1" hangingPunct="1">
              <a:buSzPct val="70000"/>
            </a:pPr>
            <a:endParaRPr lang="zh-CN" altLang="en-US" sz="2000" b="1" dirty="0">
              <a:solidFill>
                <a:srgbClr val="008080"/>
              </a:solidFill>
              <a:latin typeface="宋体" panose="02010600030101010101" pitchFamily="2" charset="-122"/>
              <a:ea typeface="+mn-ea"/>
              <a:cs typeface="+mn-cs"/>
            </a:endParaRPr>
          </a:p>
        </p:txBody>
      </p:sp>
      <p:sp>
        <p:nvSpPr>
          <p:cNvPr id="129028" name="Rectangle 4"/>
          <p:cNvSpPr>
            <a:spLocks noGrp="1" noRot="1"/>
          </p:cNvSpPr>
          <p:nvPr>
            <p:ph sz="half" idx="2"/>
          </p:nvPr>
        </p:nvSpPr>
        <p:spPr>
          <a:xfrm>
            <a:off x="7308850" y="1981200"/>
            <a:ext cx="1536700" cy="3886200"/>
          </a:xfrm>
          <a:ln/>
        </p:spPr>
        <p:txBody>
          <a:bodyPr vert="horz" wrap="square" lIns="91440" tIns="45720" rIns="91440" bIns="45720" anchor="t"/>
          <a:p>
            <a:pPr eaLnBrk="1" hangingPunct="1">
              <a:lnSpc>
                <a:spcPct val="80000"/>
              </a:lnSpc>
              <a:buSzPct val="70000"/>
            </a:pPr>
            <a:endParaRPr lang="zh-CN" altLang="en-US" sz="1800" dirty="0">
              <a:latin typeface="+mn-lt"/>
              <a:ea typeface="+mn-ea"/>
              <a:cs typeface="+mn-cs"/>
            </a:endParaRPr>
          </a:p>
        </p:txBody>
      </p:sp>
      <p:pic>
        <p:nvPicPr>
          <p:cNvPr id="129029" name="Picture 5" descr="荒村生断霭，古寺语流莺6"/>
          <p:cNvPicPr>
            <a:picLocks noChangeAspect="1"/>
          </p:cNvPicPr>
          <p:nvPr/>
        </p:nvPicPr>
        <p:blipFill>
          <a:blip r:embed="rId1"/>
          <a:stretch>
            <a:fillRect/>
          </a:stretch>
        </p:blipFill>
        <p:spPr>
          <a:xfrm>
            <a:off x="7235825" y="188913"/>
            <a:ext cx="1908175" cy="6408737"/>
          </a:xfrm>
          <a:prstGeom prst="rect">
            <a:avLst/>
          </a:prstGeom>
          <a:noFill/>
          <a:ln w="9525">
            <a:noFill/>
          </a:ln>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130051" name="Rectangle 3"/>
          <p:cNvSpPr>
            <a:spLocks noGrp="1" noRot="1"/>
          </p:cNvSpPr>
          <p:nvPr>
            <p:ph idx="1"/>
          </p:nvPr>
        </p:nvSpPr>
        <p:spPr>
          <a:xfrm>
            <a:off x="304800" y="477838"/>
            <a:ext cx="8540750" cy="5389562"/>
          </a:xfrm>
          <a:ln/>
        </p:spPr>
        <p:txBody>
          <a:bodyPr vert="horz" wrap="square" lIns="91440" tIns="45720" rIns="91440" bIns="45720" anchor="t"/>
          <a:p>
            <a:pPr eaLnBrk="1" hangingPunct="1"/>
            <a:r>
              <a:rPr lang="zh-CN" altLang="en-US" sz="2800" b="1" dirty="0">
                <a:latin typeface="宋体" panose="02010600030101010101" pitchFamily="2" charset="-122"/>
              </a:rPr>
              <a:t>    </a:t>
            </a:r>
            <a:r>
              <a:rPr lang="zh-CN" altLang="en-US" sz="2800" b="1" dirty="0">
                <a:solidFill>
                  <a:srgbClr val="FF0000"/>
                </a:solidFill>
                <a:latin typeface="宋体" panose="02010600030101010101" pitchFamily="2" charset="-122"/>
              </a:rPr>
              <a:t>二与乐配合的方式不同。</a:t>
            </a:r>
            <a:r>
              <a:rPr lang="zh-CN" altLang="en-US" sz="2800" b="1" dirty="0">
                <a:latin typeface="宋体" panose="02010600030101010101" pitchFamily="2" charset="-122"/>
              </a:rPr>
              <a:t>诗与乐相配的形式基本上是</a:t>
            </a:r>
            <a:r>
              <a:rPr lang="zh-CN" altLang="en-US" sz="2800" b="1" dirty="0">
                <a:solidFill>
                  <a:schemeClr val="hlink"/>
                </a:solidFill>
                <a:latin typeface="宋体" panose="02010600030101010101" pitchFamily="2" charset="-122"/>
              </a:rPr>
              <a:t>“以乐就诗”，</a:t>
            </a:r>
            <a:r>
              <a:rPr lang="zh-CN" altLang="en-US" sz="2800" b="1" dirty="0">
                <a:latin typeface="宋体" panose="02010600030101010101" pitchFamily="2" charset="-122"/>
              </a:rPr>
              <a:t>即先有诗，然后给诗配乐；而词大体上（自度曲除外）是</a:t>
            </a:r>
            <a:r>
              <a:rPr lang="zh-CN" altLang="en-US" sz="2800" b="1" dirty="0">
                <a:solidFill>
                  <a:schemeClr val="hlink"/>
                </a:solidFill>
                <a:latin typeface="宋体" panose="02010600030101010101" pitchFamily="2" charset="-122"/>
              </a:rPr>
              <a:t>“以诗就乐”，</a:t>
            </a:r>
            <a:r>
              <a:rPr lang="zh-CN" altLang="en-US" sz="2800" b="1" dirty="0">
                <a:latin typeface="宋体" panose="02010600030101010101" pitchFamily="2" charset="-122"/>
              </a:rPr>
              <a:t>倚声填词，言合于声。因为音乐的曲子有长短、旋律有繁简、节拍有急缓等因素，就使得合乐而歌的歌词，句式上有长有短，调子也千变万化。可以说词的基本体制，是被音乐陶铸而成的。所以说词体文学是词与乐的较为完美的一种结合。音乐对词的影响，可以说是深入骨髓的；即便是到了南宋后，词已经不再完全入乐歌唱、而成为一种新的韵律诗歌后，按词谱所规定的韵律乐调所填的词体文学的肌体中，音乐的烙印依然是不可抹煞的。</a:t>
            </a:r>
            <a:endParaRPr lang="zh-CN" altLang="en-US" sz="2800" b="1" dirty="0">
              <a:latin typeface="宋体" panose="02010600030101010101" pitchFamily="2" charset="-122"/>
            </a:endParaRPr>
          </a:p>
          <a:p>
            <a:pPr eaLnBrk="1" hangingPunct="1"/>
            <a:endParaRPr lang="zh-CN" altLang="en-US" sz="2800" b="1" dirty="0">
              <a:latin typeface="宋体" panose="02010600030101010101" pitchFamily="2" charset="-122"/>
            </a:endParaRPr>
          </a:p>
          <a:p>
            <a:pPr eaLnBrk="1" hangingPunct="1"/>
            <a:endParaRPr lang="zh-CN" altLang="en-US" sz="1800" b="1" dirty="0">
              <a:latin typeface="宋体" panose="02010600030101010101" pitchFamily="2" charset="-122"/>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Rectangle 2"/>
          <p:cNvSpPr>
            <a:spLocks noGrp="1" noRot="1"/>
          </p:cNvSpPr>
          <p:nvPr>
            <p:ph type="title"/>
          </p:nvPr>
        </p:nvSpPr>
        <p:spPr>
          <a:xfrm>
            <a:off x="1979613" y="188913"/>
            <a:ext cx="6862762" cy="576262"/>
          </a:xfrm>
          <a:ln/>
        </p:spPr>
        <p:txBody>
          <a:bodyPr vert="horz" wrap="square" lIns="91440" tIns="45720" rIns="91440" bIns="45720" anchor="ctr"/>
          <a:p>
            <a:pPr eaLnBrk="1" hangingPunct="1"/>
            <a:r>
              <a:rPr lang="zh-CN" altLang="en-US" sz="4000" b="1" dirty="0"/>
              <a:t>八、</a:t>
            </a:r>
            <a:r>
              <a:rPr lang="zh-CN" altLang="en-US" sz="4000" b="1" dirty="0">
                <a:solidFill>
                  <a:srgbClr val="008080"/>
                </a:solidFill>
                <a:latin typeface="宋体" panose="02010600030101010101" pitchFamily="2" charset="-122"/>
              </a:rPr>
              <a:t>诗体和词体的文学特征</a:t>
            </a:r>
            <a:endParaRPr lang="zh-CN" altLang="en-US" sz="4000" b="1" dirty="0">
              <a:solidFill>
                <a:srgbClr val="008080"/>
              </a:solidFill>
              <a:latin typeface="宋体" panose="02010600030101010101" pitchFamily="2" charset="-122"/>
            </a:endParaRPr>
          </a:p>
        </p:txBody>
      </p:sp>
      <p:sp>
        <p:nvSpPr>
          <p:cNvPr id="131075" name="Rectangle 3"/>
          <p:cNvSpPr>
            <a:spLocks noGrp="1" noRot="1"/>
          </p:cNvSpPr>
          <p:nvPr>
            <p:ph sz="half" idx="1"/>
          </p:nvPr>
        </p:nvSpPr>
        <p:spPr>
          <a:xfrm>
            <a:off x="304800" y="1981200"/>
            <a:ext cx="1603375" cy="3886200"/>
          </a:xfrm>
          <a:ln/>
        </p:spPr>
        <p:txBody>
          <a:bodyPr vert="horz" wrap="square" lIns="91440" tIns="45720" rIns="91440" bIns="45720" anchor="t"/>
          <a:p>
            <a:pPr eaLnBrk="1" hangingPunct="1">
              <a:lnSpc>
                <a:spcPct val="80000"/>
              </a:lnSpc>
              <a:buClr>
                <a:schemeClr val="hlink"/>
              </a:buClr>
              <a:buSzPct val="70000"/>
              <a:buFont typeface="Wingdings" panose="05000000000000000000" pitchFamily="2" charset="2"/>
            </a:pPr>
            <a:endParaRPr lang="zh-CN" altLang="en-US" sz="2000" dirty="0"/>
          </a:p>
        </p:txBody>
      </p:sp>
      <p:sp>
        <p:nvSpPr>
          <p:cNvPr id="131076" name="Rectangle 4"/>
          <p:cNvSpPr>
            <a:spLocks noGrp="1" noRot="1"/>
          </p:cNvSpPr>
          <p:nvPr>
            <p:ph type="body" sz="half" idx="2"/>
          </p:nvPr>
        </p:nvSpPr>
        <p:spPr>
          <a:xfrm>
            <a:off x="1979613" y="836613"/>
            <a:ext cx="6985000" cy="5832475"/>
          </a:xfrm>
          <a:ln/>
        </p:spPr>
        <p:txBody>
          <a:bodyPr vert="horz" wrap="square" lIns="91440" tIns="45720" rIns="91440" bIns="45720" anchor="t"/>
          <a:p>
            <a:pPr eaLnBrk="1" hangingPunct="1">
              <a:buClr>
                <a:schemeClr val="hlink"/>
              </a:buClr>
              <a:buSzPct val="70000"/>
              <a:buFont typeface="Wingdings" panose="05000000000000000000" pitchFamily="2" charset="2"/>
            </a:pPr>
            <a:r>
              <a:rPr lang="zh-CN" altLang="en-US" sz="2800" b="1" dirty="0">
                <a:solidFill>
                  <a:schemeClr val="hlink"/>
                </a:solidFill>
                <a:latin typeface="宋体" panose="02010600030101010101" pitchFamily="2" charset="-122"/>
              </a:rPr>
              <a:t>   </a:t>
            </a:r>
            <a:endParaRPr lang="zh-CN" altLang="en-US" sz="28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endParaRPr lang="zh-CN" altLang="en-US" sz="28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800" b="1" dirty="0">
                <a:solidFill>
                  <a:schemeClr val="hlink"/>
                </a:solidFill>
                <a:latin typeface="宋体" panose="02010600030101010101" pitchFamily="2" charset="-122"/>
              </a:rPr>
              <a:t>     2、从诗词外部的形式上看 ：</a:t>
            </a:r>
            <a:endParaRPr lang="en-US" altLang="zh-CN" sz="28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endParaRPr lang="zh-CN" altLang="en-US" sz="28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800" b="1" dirty="0">
                <a:solidFill>
                  <a:schemeClr val="hlink"/>
                </a:solidFill>
                <a:latin typeface="宋体" panose="02010600030101010101" pitchFamily="2" charset="-122"/>
              </a:rPr>
              <a:t>     诗的句式整齐，而词的句式长短不齐（整齐美与错落美）；</a:t>
            </a:r>
            <a:endParaRPr lang="en-US" altLang="zh-CN" sz="28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endParaRPr lang="en-US" altLang="zh-CN" sz="28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r>
              <a:rPr lang="en-US" altLang="zh-CN" sz="2800" b="1" dirty="0">
                <a:solidFill>
                  <a:schemeClr val="hlink"/>
                </a:solidFill>
                <a:latin typeface="宋体" panose="02010600030101010101" pitchFamily="2" charset="-122"/>
              </a:rPr>
              <a:t>     </a:t>
            </a:r>
            <a:r>
              <a:rPr lang="zh-CN" altLang="en-US" sz="2800" b="1" dirty="0">
                <a:solidFill>
                  <a:schemeClr val="hlink"/>
                </a:solidFill>
                <a:latin typeface="宋体" panose="02010600030101010101" pitchFamily="2" charset="-122"/>
              </a:rPr>
              <a:t>诗的句法比较固定、单一，词的句法灵活多样。</a:t>
            </a:r>
            <a:endParaRPr lang="zh-CN" altLang="en-US" sz="28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800" b="1" dirty="0">
                <a:latin typeface="宋体" panose="02010600030101010101" pitchFamily="2" charset="-122"/>
              </a:rPr>
              <a:t>  </a:t>
            </a:r>
            <a:endParaRPr lang="zh-CN" altLang="en-US" sz="2800" b="1" dirty="0">
              <a:latin typeface="宋体" panose="02010600030101010101" pitchFamily="2" charset="-122"/>
            </a:endParaRPr>
          </a:p>
        </p:txBody>
      </p:sp>
      <p:pic>
        <p:nvPicPr>
          <p:cNvPr id="131077" name="Picture 5" descr="荒村生断霭，古寺语流莺6"/>
          <p:cNvPicPr>
            <a:picLocks noChangeAspect="1"/>
          </p:cNvPicPr>
          <p:nvPr/>
        </p:nvPicPr>
        <p:blipFill>
          <a:blip r:embed="rId1"/>
          <a:stretch>
            <a:fillRect/>
          </a:stretch>
        </p:blipFill>
        <p:spPr>
          <a:xfrm>
            <a:off x="0" y="260350"/>
            <a:ext cx="1908175" cy="6408738"/>
          </a:xfrm>
          <a:prstGeom prst="rect">
            <a:avLst/>
          </a:prstGeom>
          <a:noFill/>
          <a:ln w="9525">
            <a:noFill/>
          </a:ln>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8"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132099" name="Rectangle 3"/>
          <p:cNvSpPr>
            <a:spLocks noGrp="1" noRot="1"/>
          </p:cNvSpPr>
          <p:nvPr>
            <p:ph idx="1"/>
          </p:nvPr>
        </p:nvSpPr>
        <p:spPr>
          <a:xfrm>
            <a:off x="304800" y="549275"/>
            <a:ext cx="8540750" cy="5318125"/>
          </a:xfrm>
          <a:ln/>
        </p:spPr>
        <p:txBody>
          <a:bodyPr vert="horz" wrap="square" lIns="91440" tIns="45720" rIns="91440" bIns="45720" anchor="t"/>
          <a:p>
            <a:pPr eaLnBrk="1" hangingPunct="1">
              <a:lnSpc>
                <a:spcPct val="90000"/>
              </a:lnSpc>
            </a:pPr>
            <a:r>
              <a:rPr lang="zh-CN" altLang="en-US" b="1" dirty="0">
                <a:latin typeface="宋体" panose="02010600030101010101" pitchFamily="2" charset="-122"/>
              </a:rPr>
              <a:t>     诗歌句子的内部结构：</a:t>
            </a:r>
            <a:endParaRPr lang="zh-CN" altLang="en-US" b="1" dirty="0">
              <a:latin typeface="宋体" panose="02010600030101010101" pitchFamily="2" charset="-122"/>
            </a:endParaRPr>
          </a:p>
          <a:p>
            <a:pPr eaLnBrk="1" hangingPunct="1">
              <a:lnSpc>
                <a:spcPct val="90000"/>
              </a:lnSpc>
            </a:pPr>
            <a:r>
              <a:rPr lang="zh-CN" altLang="en-US" b="1" dirty="0">
                <a:latin typeface="宋体" panose="02010600030101010101" pitchFamily="2" charset="-122"/>
              </a:rPr>
              <a:t>     四言诗一般是上二下二。如</a:t>
            </a:r>
            <a:r>
              <a:rPr lang="zh-CN" altLang="en-US" b="1" dirty="0">
                <a:solidFill>
                  <a:schemeClr val="hlink"/>
                </a:solidFill>
                <a:latin typeface="宋体" panose="02010600030101010101" pitchFamily="2" charset="-122"/>
              </a:rPr>
              <a:t>窈窕</a:t>
            </a:r>
            <a:r>
              <a:rPr lang="zh-CN" altLang="en-US" b="1" dirty="0">
                <a:solidFill>
                  <a:schemeClr val="tx2"/>
                </a:solidFill>
                <a:latin typeface="宋体" panose="02010600030101010101" pitchFamily="2" charset="-122"/>
              </a:rPr>
              <a:t>淑女</a:t>
            </a:r>
            <a:r>
              <a:rPr lang="zh-CN" altLang="en-US" b="1" dirty="0">
                <a:latin typeface="宋体" panose="02010600030101010101" pitchFamily="2" charset="-122"/>
              </a:rPr>
              <a:t>，</a:t>
            </a:r>
            <a:r>
              <a:rPr lang="zh-CN" altLang="en-US" b="1" dirty="0">
                <a:solidFill>
                  <a:schemeClr val="hlink"/>
                </a:solidFill>
                <a:latin typeface="宋体" panose="02010600030101010101" pitchFamily="2" charset="-122"/>
              </a:rPr>
              <a:t>君子</a:t>
            </a:r>
            <a:r>
              <a:rPr lang="zh-CN" altLang="en-US" b="1" dirty="0">
                <a:solidFill>
                  <a:schemeClr val="tx2"/>
                </a:solidFill>
                <a:latin typeface="宋体" panose="02010600030101010101" pitchFamily="2" charset="-122"/>
              </a:rPr>
              <a:t>好逑</a:t>
            </a:r>
            <a:r>
              <a:rPr lang="zh-CN" altLang="en-US" b="1" dirty="0">
                <a:latin typeface="宋体" panose="02010600030101010101" pitchFamily="2" charset="-122"/>
              </a:rPr>
              <a:t>。</a:t>
            </a:r>
            <a:endParaRPr lang="zh-CN" altLang="en-US" b="1" dirty="0">
              <a:latin typeface="宋体" panose="02010600030101010101" pitchFamily="2" charset="-122"/>
            </a:endParaRPr>
          </a:p>
          <a:p>
            <a:pPr eaLnBrk="1" hangingPunct="1">
              <a:lnSpc>
                <a:spcPct val="90000"/>
              </a:lnSpc>
            </a:pPr>
            <a:r>
              <a:rPr lang="zh-CN" altLang="en-US" b="1" dirty="0">
                <a:latin typeface="宋体" panose="02010600030101010101" pitchFamily="2" charset="-122"/>
              </a:rPr>
              <a:t>    五言诗一般是上二下三。如</a:t>
            </a:r>
            <a:r>
              <a:rPr lang="zh-CN" altLang="en-US" b="1" dirty="0">
                <a:solidFill>
                  <a:schemeClr val="hlink"/>
                </a:solidFill>
                <a:latin typeface="宋体" panose="02010600030101010101" pitchFamily="2" charset="-122"/>
              </a:rPr>
              <a:t>大漠</a:t>
            </a:r>
            <a:r>
              <a:rPr lang="zh-CN" altLang="en-US" b="1" dirty="0">
                <a:solidFill>
                  <a:schemeClr val="tx2"/>
                </a:solidFill>
                <a:latin typeface="宋体" panose="02010600030101010101" pitchFamily="2" charset="-122"/>
              </a:rPr>
              <a:t>孤烟直</a:t>
            </a:r>
            <a:r>
              <a:rPr lang="zh-CN" altLang="en-US" b="1" dirty="0">
                <a:latin typeface="宋体" panose="02010600030101010101" pitchFamily="2" charset="-122"/>
              </a:rPr>
              <a:t>，</a:t>
            </a:r>
            <a:r>
              <a:rPr lang="zh-CN" altLang="en-US" b="1" dirty="0">
                <a:solidFill>
                  <a:schemeClr val="hlink"/>
                </a:solidFill>
                <a:latin typeface="宋体" panose="02010600030101010101" pitchFamily="2" charset="-122"/>
              </a:rPr>
              <a:t>长河</a:t>
            </a:r>
            <a:r>
              <a:rPr lang="zh-CN" altLang="en-US" b="1" dirty="0">
                <a:solidFill>
                  <a:schemeClr val="tx2"/>
                </a:solidFill>
                <a:latin typeface="宋体" panose="02010600030101010101" pitchFamily="2" charset="-122"/>
              </a:rPr>
              <a:t>落日圆</a:t>
            </a:r>
            <a:r>
              <a:rPr lang="zh-CN" altLang="en-US" b="1" dirty="0">
                <a:latin typeface="宋体" panose="02010600030101010101" pitchFamily="2" charset="-122"/>
              </a:rPr>
              <a:t>；</a:t>
            </a:r>
            <a:r>
              <a:rPr lang="zh-CN" altLang="en-US" b="1" dirty="0">
                <a:solidFill>
                  <a:schemeClr val="hlink"/>
                </a:solidFill>
                <a:latin typeface="宋体" panose="02010600030101010101" pitchFamily="2" charset="-122"/>
              </a:rPr>
              <a:t>明月松间照</a:t>
            </a:r>
            <a:r>
              <a:rPr lang="zh-CN" altLang="en-US" b="1" dirty="0">
                <a:latin typeface="宋体" panose="02010600030101010101" pitchFamily="2" charset="-122"/>
              </a:rPr>
              <a:t>。</a:t>
            </a:r>
            <a:r>
              <a:rPr lang="zh-CN" altLang="en-US" b="1" dirty="0">
                <a:solidFill>
                  <a:schemeClr val="hlink"/>
                </a:solidFill>
                <a:latin typeface="宋体" panose="02010600030101010101" pitchFamily="2" charset="-122"/>
              </a:rPr>
              <a:t>清泉</a:t>
            </a:r>
            <a:r>
              <a:rPr lang="zh-CN" altLang="en-US" b="1" dirty="0">
                <a:solidFill>
                  <a:schemeClr val="tx2"/>
                </a:solidFill>
                <a:latin typeface="宋体" panose="02010600030101010101" pitchFamily="2" charset="-122"/>
              </a:rPr>
              <a:t>石上流</a:t>
            </a:r>
            <a:r>
              <a:rPr lang="zh-CN" altLang="en-US" b="1" dirty="0">
                <a:latin typeface="宋体" panose="02010600030101010101" pitchFamily="2" charset="-122"/>
              </a:rPr>
              <a:t>等。</a:t>
            </a:r>
            <a:endParaRPr lang="zh-CN" altLang="en-US" b="1" dirty="0">
              <a:latin typeface="宋体" panose="02010600030101010101" pitchFamily="2" charset="-122"/>
            </a:endParaRPr>
          </a:p>
          <a:p>
            <a:pPr eaLnBrk="1" hangingPunct="1">
              <a:lnSpc>
                <a:spcPct val="90000"/>
              </a:lnSpc>
            </a:pPr>
            <a:r>
              <a:rPr lang="zh-CN" altLang="en-US" b="1" dirty="0">
                <a:latin typeface="宋体" panose="02010600030101010101" pitchFamily="2" charset="-122"/>
              </a:rPr>
              <a:t>     七言诗一般是“四三”或“二二三”。“四三”如：</a:t>
            </a:r>
            <a:r>
              <a:rPr lang="zh-CN" altLang="en-US" b="1" dirty="0">
                <a:solidFill>
                  <a:schemeClr val="hlink"/>
                </a:solidFill>
                <a:latin typeface="宋体" panose="02010600030101010101" pitchFamily="2" charset="-122"/>
              </a:rPr>
              <a:t>无边落叶</a:t>
            </a:r>
            <a:r>
              <a:rPr lang="zh-CN" altLang="en-US" b="1" dirty="0">
                <a:solidFill>
                  <a:schemeClr val="tx2"/>
                </a:solidFill>
                <a:latin typeface="宋体" panose="02010600030101010101" pitchFamily="2" charset="-122"/>
              </a:rPr>
              <a:t>萧萧下</a:t>
            </a:r>
            <a:r>
              <a:rPr lang="zh-CN" altLang="en-US" b="1" dirty="0">
                <a:latin typeface="宋体" panose="02010600030101010101" pitchFamily="2" charset="-122"/>
              </a:rPr>
              <a:t>，</a:t>
            </a:r>
            <a:r>
              <a:rPr lang="zh-CN" altLang="en-US" b="1" dirty="0">
                <a:solidFill>
                  <a:schemeClr val="hlink"/>
                </a:solidFill>
                <a:latin typeface="宋体" panose="02010600030101010101" pitchFamily="2" charset="-122"/>
              </a:rPr>
              <a:t>不尽长江</a:t>
            </a:r>
            <a:r>
              <a:rPr lang="zh-CN" altLang="en-US" b="1" dirty="0">
                <a:solidFill>
                  <a:schemeClr val="tx2"/>
                </a:solidFill>
                <a:latin typeface="宋体" panose="02010600030101010101" pitchFamily="2" charset="-122"/>
              </a:rPr>
              <a:t>滚滚来</a:t>
            </a:r>
            <a:r>
              <a:rPr lang="zh-CN" altLang="en-US" b="1" dirty="0">
                <a:latin typeface="宋体" panose="02010600030101010101" pitchFamily="2" charset="-122"/>
              </a:rPr>
              <a:t>。天门中断</a:t>
            </a:r>
            <a:r>
              <a:rPr lang="zh-CN" altLang="en-US" b="1" dirty="0">
                <a:solidFill>
                  <a:schemeClr val="tx2"/>
                </a:solidFill>
                <a:latin typeface="宋体" panose="02010600030101010101" pitchFamily="2" charset="-122"/>
              </a:rPr>
              <a:t>楚江开</a:t>
            </a:r>
            <a:r>
              <a:rPr lang="zh-CN" altLang="en-US" b="1" dirty="0">
                <a:latin typeface="宋体" panose="02010600030101010101" pitchFamily="2" charset="-122"/>
              </a:rPr>
              <a:t>，碧水东流</a:t>
            </a:r>
            <a:r>
              <a:rPr lang="zh-CN" altLang="en-US" b="1" dirty="0">
                <a:solidFill>
                  <a:schemeClr val="tx2"/>
                </a:solidFill>
                <a:latin typeface="宋体" panose="02010600030101010101" pitchFamily="2" charset="-122"/>
              </a:rPr>
              <a:t>至此回</a:t>
            </a:r>
            <a:r>
              <a:rPr lang="zh-CN" altLang="en-US" b="1" dirty="0">
                <a:latin typeface="宋体" panose="02010600030101010101" pitchFamily="2" charset="-122"/>
              </a:rPr>
              <a:t>。</a:t>
            </a:r>
            <a:endParaRPr lang="en-US" altLang="zh-CN" b="1" dirty="0">
              <a:latin typeface="宋体" panose="02010600030101010101" pitchFamily="2" charset="-122"/>
            </a:endParaRPr>
          </a:p>
          <a:p>
            <a:pPr eaLnBrk="1" hangingPunct="1">
              <a:lnSpc>
                <a:spcPct val="90000"/>
              </a:lnSpc>
            </a:pPr>
            <a:r>
              <a:rPr lang="en-US" altLang="zh-CN" b="1" dirty="0">
                <a:latin typeface="宋体" panose="02010600030101010101" pitchFamily="2" charset="-122"/>
              </a:rPr>
              <a:t>    </a:t>
            </a:r>
            <a:r>
              <a:rPr lang="zh-CN" altLang="en-US" b="1" dirty="0">
                <a:latin typeface="宋体" panose="02010600030101010101" pitchFamily="2" charset="-122"/>
              </a:rPr>
              <a:t>“二二三”如“</a:t>
            </a:r>
            <a:r>
              <a:rPr lang="zh-CN" altLang="en-US" b="1" dirty="0">
                <a:solidFill>
                  <a:schemeClr val="hlink"/>
                </a:solidFill>
                <a:latin typeface="宋体" panose="02010600030101010101" pitchFamily="2" charset="-122"/>
              </a:rPr>
              <a:t>羌笛</a:t>
            </a:r>
            <a:r>
              <a:rPr lang="zh-CN" altLang="en-US" b="1" dirty="0">
                <a:solidFill>
                  <a:schemeClr val="tx2"/>
                </a:solidFill>
                <a:latin typeface="宋体" panose="02010600030101010101" pitchFamily="2" charset="-122"/>
              </a:rPr>
              <a:t>何须</a:t>
            </a:r>
            <a:r>
              <a:rPr lang="zh-CN" altLang="en-US" b="1" dirty="0">
                <a:latin typeface="宋体" panose="02010600030101010101" pitchFamily="2" charset="-122"/>
              </a:rPr>
              <a:t>怨杨柳，</a:t>
            </a:r>
            <a:r>
              <a:rPr lang="zh-CN" altLang="en-US" b="1" dirty="0">
                <a:solidFill>
                  <a:schemeClr val="hlink"/>
                </a:solidFill>
                <a:latin typeface="宋体" panose="02010600030101010101" pitchFamily="2" charset="-122"/>
              </a:rPr>
              <a:t>春风</a:t>
            </a:r>
            <a:r>
              <a:rPr lang="zh-CN" altLang="en-US" b="1" dirty="0">
                <a:solidFill>
                  <a:schemeClr val="tx2"/>
                </a:solidFill>
                <a:latin typeface="宋体" panose="02010600030101010101" pitchFamily="2" charset="-122"/>
              </a:rPr>
              <a:t>不渡</a:t>
            </a:r>
            <a:r>
              <a:rPr lang="zh-CN" altLang="en-US" b="1" dirty="0">
                <a:latin typeface="宋体" panose="02010600030101010101" pitchFamily="2" charset="-122"/>
              </a:rPr>
              <a:t>玉门关。”等</a:t>
            </a:r>
            <a:endParaRPr lang="zh-CN" altLang="en-US" b="1" dirty="0">
              <a:latin typeface="宋体" panose="02010600030101010101" pitchFamily="2" charset="-122"/>
            </a:endParaRPr>
          </a:p>
          <a:p>
            <a:pPr eaLnBrk="1" hangingPunct="1">
              <a:lnSpc>
                <a:spcPct val="90000"/>
              </a:lnSpc>
            </a:pPr>
            <a:endParaRPr lang="zh-CN" altLang="en-US" b="1" dirty="0">
              <a:latin typeface="宋体" panose="02010600030101010101" pitchFamily="2" charset="-122"/>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2"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133123" name="Rectangle 3"/>
          <p:cNvSpPr>
            <a:spLocks noGrp="1" noRot="1"/>
          </p:cNvSpPr>
          <p:nvPr>
            <p:ph idx="1"/>
          </p:nvPr>
        </p:nvSpPr>
        <p:spPr>
          <a:xfrm>
            <a:off x="304800" y="765175"/>
            <a:ext cx="8540750" cy="5102225"/>
          </a:xfrm>
          <a:ln/>
        </p:spPr>
        <p:txBody>
          <a:bodyPr vert="horz" wrap="square" lIns="91440" tIns="45720" rIns="91440" bIns="45720" anchor="t"/>
          <a:p>
            <a:pPr eaLnBrk="1" hangingPunct="1">
              <a:lnSpc>
                <a:spcPct val="80000"/>
              </a:lnSpc>
            </a:pPr>
            <a:r>
              <a:rPr lang="zh-CN" altLang="en-US" sz="2800" b="1" dirty="0">
                <a:latin typeface="宋体" panose="02010600030101010101" pitchFamily="2" charset="-122"/>
              </a:rPr>
              <a:t>    词的句法：依从乐句的节拍而调整变动，不管是四字句、五字句、六字句、还是七字句、八字句、九字句，不同的词谱均有着不同的句法。</a:t>
            </a:r>
            <a:endParaRPr lang="zh-CN" altLang="en-US" sz="2800" b="1" dirty="0">
              <a:latin typeface="宋体" panose="02010600030101010101" pitchFamily="2" charset="-122"/>
            </a:endParaRPr>
          </a:p>
          <a:p>
            <a:pPr algn="just" eaLnBrk="1" hangingPunct="1">
              <a:lnSpc>
                <a:spcPct val="80000"/>
              </a:lnSpc>
            </a:pPr>
            <a:r>
              <a:rPr lang="zh-CN" altLang="en-US" sz="2800" b="1" dirty="0">
                <a:latin typeface="宋体" panose="02010600030101010101" pitchFamily="2" charset="-122"/>
              </a:rPr>
              <a:t>    清初赖以邠在《 填词图谱·凡例》中指出： </a:t>
            </a:r>
            <a:endParaRPr lang="zh-CN" altLang="en-US" sz="2800" b="1" dirty="0">
              <a:latin typeface="宋体" panose="02010600030101010101" pitchFamily="2" charset="-122"/>
            </a:endParaRPr>
          </a:p>
          <a:p>
            <a:pPr algn="just" eaLnBrk="1" hangingPunct="1">
              <a:lnSpc>
                <a:spcPct val="80000"/>
              </a:lnSpc>
            </a:pPr>
            <a:r>
              <a:rPr lang="zh-CN" altLang="en-US" sz="2800" b="1" dirty="0">
                <a:latin typeface="宋体" panose="02010600030101010101" pitchFamily="2" charset="-122"/>
              </a:rPr>
              <a:t>词中句读，不可不辨，有四字句而上一下三、中两字相连者，有五字句而上一下四者（ 笔者注：还有二、一、二者，如“</a:t>
            </a:r>
            <a:r>
              <a:rPr lang="zh-CN" altLang="en-US" sz="2800" b="1" dirty="0">
                <a:solidFill>
                  <a:schemeClr val="hlink"/>
                </a:solidFill>
                <a:latin typeface="宋体" panose="02010600030101010101" pitchFamily="2" charset="-122"/>
              </a:rPr>
              <a:t>灯火</a:t>
            </a:r>
            <a:r>
              <a:rPr lang="zh-CN" altLang="en-US" sz="2800" b="1" dirty="0">
                <a:solidFill>
                  <a:schemeClr val="tx2"/>
                </a:solidFill>
                <a:latin typeface="宋体" panose="02010600030101010101" pitchFamily="2" charset="-122"/>
              </a:rPr>
              <a:t>已</a:t>
            </a:r>
            <a:r>
              <a:rPr lang="zh-CN" altLang="en-US" sz="2800" b="1" dirty="0">
                <a:solidFill>
                  <a:schemeClr val="hlink"/>
                </a:solidFill>
                <a:latin typeface="宋体" panose="02010600030101010101" pitchFamily="2" charset="-122"/>
              </a:rPr>
              <a:t>黄昏</a:t>
            </a:r>
            <a:r>
              <a:rPr lang="zh-CN" altLang="en-US" sz="2800" b="1" dirty="0">
                <a:latin typeface="宋体" panose="02010600030101010101" pitchFamily="2" charset="-122"/>
              </a:rPr>
              <a:t>”）</a:t>
            </a:r>
            <a:r>
              <a:rPr lang="en-US" altLang="zh-CN" sz="2800" b="1" dirty="0">
                <a:latin typeface="宋体" panose="02010600030101010101" pitchFamily="2" charset="-122"/>
              </a:rPr>
              <a:t>;</a:t>
            </a:r>
            <a:endParaRPr lang="en-US" altLang="zh-CN" sz="2800" b="1" dirty="0">
              <a:latin typeface="宋体" panose="02010600030101010101" pitchFamily="2" charset="-122"/>
            </a:endParaRPr>
          </a:p>
          <a:p>
            <a:pPr algn="just" eaLnBrk="1" hangingPunct="1">
              <a:lnSpc>
                <a:spcPct val="80000"/>
              </a:lnSpc>
            </a:pPr>
            <a:r>
              <a:rPr lang="en-US" altLang="zh-CN" sz="2800" b="1" dirty="0">
                <a:latin typeface="宋体" panose="02010600030101010101" pitchFamily="2" charset="-122"/>
              </a:rPr>
              <a:t>    </a:t>
            </a:r>
            <a:r>
              <a:rPr lang="zh-CN" altLang="en-US" sz="2800" b="1" dirty="0">
                <a:latin typeface="宋体" panose="02010600030101010101" pitchFamily="2" charset="-122"/>
              </a:rPr>
              <a:t>有六字句而上三下三者（ 笔者注：还有二、二、二者，如“</a:t>
            </a:r>
            <a:r>
              <a:rPr lang="zh-CN" altLang="en-US" sz="2800" b="1" dirty="0">
                <a:solidFill>
                  <a:schemeClr val="hlink"/>
                </a:solidFill>
                <a:latin typeface="宋体" panose="02010600030101010101" pitchFamily="2" charset="-122"/>
              </a:rPr>
              <a:t>夜月</a:t>
            </a:r>
            <a:r>
              <a:rPr lang="zh-CN" altLang="en-US" sz="2800" b="1" dirty="0">
                <a:solidFill>
                  <a:schemeClr val="tx2"/>
                </a:solidFill>
                <a:latin typeface="宋体" panose="02010600030101010101" pitchFamily="2" charset="-122"/>
              </a:rPr>
              <a:t>一帘</a:t>
            </a:r>
            <a:r>
              <a:rPr lang="zh-CN" altLang="en-US" sz="2800" b="1" dirty="0">
                <a:latin typeface="宋体" panose="02010600030101010101" pitchFamily="2" charset="-122"/>
              </a:rPr>
              <a:t>幽梦，</a:t>
            </a:r>
            <a:r>
              <a:rPr lang="zh-CN" altLang="en-US" sz="2800" b="1" dirty="0">
                <a:solidFill>
                  <a:schemeClr val="hlink"/>
                </a:solidFill>
                <a:latin typeface="宋体" panose="02010600030101010101" pitchFamily="2" charset="-122"/>
              </a:rPr>
              <a:t>春风</a:t>
            </a:r>
            <a:r>
              <a:rPr lang="zh-CN" altLang="en-US" sz="2800" b="1" dirty="0">
                <a:solidFill>
                  <a:schemeClr val="tx2"/>
                </a:solidFill>
                <a:latin typeface="宋体" panose="02010600030101010101" pitchFamily="2" charset="-122"/>
              </a:rPr>
              <a:t>十里</a:t>
            </a:r>
            <a:r>
              <a:rPr lang="zh-CN" altLang="en-US" sz="2800" b="1" dirty="0">
                <a:latin typeface="宋体" panose="02010600030101010101" pitchFamily="2" charset="-122"/>
              </a:rPr>
              <a:t>柔情”）</a:t>
            </a:r>
            <a:r>
              <a:rPr lang="en-US" altLang="zh-CN" sz="2800" b="1" dirty="0">
                <a:latin typeface="宋体" panose="02010600030101010101" pitchFamily="2" charset="-122"/>
              </a:rPr>
              <a:t>;</a:t>
            </a:r>
            <a:endParaRPr lang="en-US" altLang="zh-CN" sz="2800" b="1" dirty="0">
              <a:latin typeface="宋体" panose="02010600030101010101" pitchFamily="2" charset="-122"/>
            </a:endParaRPr>
          </a:p>
          <a:p>
            <a:pPr algn="just" eaLnBrk="1" hangingPunct="1">
              <a:lnSpc>
                <a:spcPct val="80000"/>
              </a:lnSpc>
            </a:pPr>
            <a:r>
              <a:rPr lang="en-US" altLang="zh-CN" sz="2800" b="1" dirty="0">
                <a:latin typeface="宋体" panose="02010600030101010101" pitchFamily="2" charset="-122"/>
              </a:rPr>
              <a:t>    </a:t>
            </a:r>
            <a:r>
              <a:rPr lang="zh-CN" altLang="en-US" sz="2800" b="1" dirty="0">
                <a:latin typeface="宋体" panose="02010600030101010101" pitchFamily="2" charset="-122"/>
              </a:rPr>
              <a:t>有七字句而上三下四者，有八字句而上一下七、或上五下三、上三下五者，有九字句而上四下五、或上六下三、上三下六者。此等句法，不可枚举。 </a:t>
            </a:r>
            <a:endParaRPr lang="zh-CN" altLang="en-US" sz="2800" b="1" dirty="0">
              <a:latin typeface="宋体" panose="02010600030101010101" pitchFamily="2" charset="-122"/>
            </a:endParaRPr>
          </a:p>
          <a:p>
            <a:pPr eaLnBrk="1" hangingPunct="1">
              <a:lnSpc>
                <a:spcPct val="80000"/>
              </a:lnSpc>
            </a:pPr>
            <a:endParaRPr lang="zh-CN" altLang="en-US" sz="2800" b="1" dirty="0">
              <a:solidFill>
                <a:srgbClr val="008080"/>
              </a:solidFill>
              <a:latin typeface="宋体" panose="02010600030101010101" pitchFamily="2" charset="-122"/>
            </a:endParaRPr>
          </a:p>
          <a:p>
            <a:pPr eaLnBrk="1" hangingPunct="1">
              <a:lnSpc>
                <a:spcPct val="80000"/>
              </a:lnSpc>
            </a:pPr>
            <a:endParaRPr lang="zh-CN" altLang="en-US" sz="2000" b="1" dirty="0">
              <a:solidFill>
                <a:srgbClr val="008080"/>
              </a:solidFill>
              <a:latin typeface="宋体" panose="02010600030101010101" pitchFamily="2" charset="-122"/>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6" name="Rectangle 2"/>
          <p:cNvSpPr>
            <a:spLocks noGrp="1" noRot="1"/>
          </p:cNvSpPr>
          <p:nvPr>
            <p:ph type="title"/>
          </p:nvPr>
        </p:nvSpPr>
        <p:spPr>
          <a:xfrm>
            <a:off x="1979613" y="188913"/>
            <a:ext cx="6862762" cy="576262"/>
          </a:xfrm>
          <a:ln/>
        </p:spPr>
        <p:txBody>
          <a:bodyPr vert="horz" wrap="square" lIns="91440" tIns="45720" rIns="91440" bIns="45720" anchor="ctr"/>
          <a:p>
            <a:pPr eaLnBrk="1" hangingPunct="1"/>
            <a:r>
              <a:rPr lang="zh-CN" altLang="en-US" sz="4000" b="1" dirty="0"/>
              <a:t>八、</a:t>
            </a:r>
            <a:r>
              <a:rPr lang="zh-CN" altLang="en-US" sz="4000" b="1" dirty="0">
                <a:solidFill>
                  <a:srgbClr val="008080"/>
                </a:solidFill>
                <a:latin typeface="宋体" panose="02010600030101010101" pitchFamily="2" charset="-122"/>
              </a:rPr>
              <a:t>诗体和词体的文学特征</a:t>
            </a:r>
            <a:endParaRPr lang="zh-CN" altLang="en-US" sz="4000" b="1" dirty="0">
              <a:solidFill>
                <a:srgbClr val="008080"/>
              </a:solidFill>
              <a:latin typeface="宋体" panose="02010600030101010101" pitchFamily="2" charset="-122"/>
            </a:endParaRPr>
          </a:p>
        </p:txBody>
      </p:sp>
      <p:sp>
        <p:nvSpPr>
          <p:cNvPr id="134147" name="Rectangle 3"/>
          <p:cNvSpPr>
            <a:spLocks noGrp="1" noRot="1"/>
          </p:cNvSpPr>
          <p:nvPr>
            <p:ph sz="half" idx="1"/>
          </p:nvPr>
        </p:nvSpPr>
        <p:spPr>
          <a:xfrm>
            <a:off x="304800" y="1981200"/>
            <a:ext cx="1603375" cy="3886200"/>
          </a:xfrm>
          <a:ln/>
        </p:spPr>
        <p:txBody>
          <a:bodyPr vert="horz" wrap="square" lIns="91440" tIns="45720" rIns="91440" bIns="45720" anchor="t"/>
          <a:p>
            <a:pPr eaLnBrk="1" hangingPunct="1">
              <a:lnSpc>
                <a:spcPct val="90000"/>
              </a:lnSpc>
              <a:buClr>
                <a:schemeClr val="hlink"/>
              </a:buClr>
              <a:buSzPct val="70000"/>
              <a:buFont typeface="Wingdings" panose="05000000000000000000" pitchFamily="2" charset="2"/>
            </a:pPr>
            <a:endParaRPr lang="zh-CN" altLang="en-US" sz="2400" dirty="0"/>
          </a:p>
        </p:txBody>
      </p:sp>
      <p:sp>
        <p:nvSpPr>
          <p:cNvPr id="134148" name="Rectangle 4"/>
          <p:cNvSpPr>
            <a:spLocks noGrp="1" noRot="1"/>
          </p:cNvSpPr>
          <p:nvPr>
            <p:ph type="body" sz="half" idx="2"/>
          </p:nvPr>
        </p:nvSpPr>
        <p:spPr>
          <a:xfrm>
            <a:off x="1979613" y="836613"/>
            <a:ext cx="6985000" cy="5832475"/>
          </a:xfrm>
          <a:ln/>
        </p:spPr>
        <p:txBody>
          <a:bodyPr vert="horz" wrap="square" lIns="91440" tIns="45720" rIns="91440" bIns="45720" anchor="t"/>
          <a:p>
            <a:pPr eaLnBrk="1" hangingPunct="1">
              <a:buClr>
                <a:schemeClr val="hlink"/>
              </a:buClr>
              <a:buSzPct val="70000"/>
              <a:buFont typeface="Wingdings" panose="05000000000000000000" pitchFamily="2" charset="2"/>
            </a:pPr>
            <a:r>
              <a:rPr lang="zh-CN" altLang="en-US" sz="2800" b="1" dirty="0">
                <a:solidFill>
                  <a:schemeClr val="hlink"/>
                </a:solidFill>
                <a:latin typeface="宋体" panose="02010600030101010101" pitchFamily="2" charset="-122"/>
              </a:rPr>
              <a:t>   </a:t>
            </a:r>
            <a:endParaRPr lang="zh-CN" altLang="en-US" sz="28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endParaRPr lang="zh-CN" altLang="en-US" sz="28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800" b="1" dirty="0">
                <a:solidFill>
                  <a:schemeClr val="hlink"/>
                </a:solidFill>
                <a:latin typeface="宋体" panose="02010600030101010101" pitchFamily="2" charset="-122"/>
              </a:rPr>
              <a:t>    </a:t>
            </a:r>
            <a:r>
              <a:rPr lang="en-US" altLang="zh-CN" sz="2800" b="1" dirty="0">
                <a:solidFill>
                  <a:schemeClr val="hlink"/>
                </a:solidFill>
                <a:latin typeface="宋体" panose="02010600030101010101" pitchFamily="2" charset="-122"/>
              </a:rPr>
              <a:t>2</a:t>
            </a:r>
            <a:r>
              <a:rPr lang="zh-CN" altLang="en-US" sz="2800" b="1" dirty="0">
                <a:solidFill>
                  <a:schemeClr val="hlink"/>
                </a:solidFill>
                <a:latin typeface="宋体" panose="02010600030101010101" pitchFamily="2" charset="-122"/>
              </a:rPr>
              <a:t>、从诗词外部的形式上看 ：</a:t>
            </a:r>
            <a:endParaRPr lang="zh-CN" altLang="en-US" sz="28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800" b="1" dirty="0">
                <a:solidFill>
                  <a:schemeClr val="hlink"/>
                </a:solidFill>
                <a:latin typeface="宋体" panose="02010600030101010101" pitchFamily="2" charset="-122"/>
              </a:rPr>
              <a:t>    诗的押韵比较固定，词的押韵呈多样化。</a:t>
            </a:r>
            <a:endParaRPr lang="zh-CN" altLang="en-US" sz="2800" b="1" dirty="0">
              <a:solidFill>
                <a:schemeClr val="hlink"/>
              </a:solidFill>
              <a:latin typeface="宋体" panose="02010600030101010101" pitchFamily="2" charset="-122"/>
            </a:endParaRPr>
          </a:p>
          <a:p>
            <a:pPr algn="just" eaLnBrk="1" hangingPunct="1">
              <a:buClr>
                <a:schemeClr val="hlink"/>
              </a:buClr>
              <a:buSzPct val="70000"/>
              <a:buFont typeface="Wingdings" panose="05000000000000000000" pitchFamily="2" charset="2"/>
            </a:pPr>
            <a:r>
              <a:rPr lang="zh-CN" altLang="en-US" sz="2800" b="1" dirty="0">
                <a:latin typeface="宋体" panose="02010600030101010101" pitchFamily="2" charset="-122"/>
              </a:rPr>
              <a:t>    诗歌：两句一韵，首句可押韵可不押韵，</a:t>
            </a:r>
            <a:r>
              <a:rPr lang="zh-CN" altLang="en-US" sz="2800" b="1" dirty="0">
                <a:solidFill>
                  <a:srgbClr val="FF0000"/>
                </a:solidFill>
                <a:latin typeface="宋体" panose="02010600030101010101" pitchFamily="2" charset="-122"/>
              </a:rPr>
              <a:t>偶句必须押韵</a:t>
            </a:r>
            <a:r>
              <a:rPr lang="zh-CN" altLang="en-US" sz="2800" b="1" dirty="0">
                <a:latin typeface="宋体" panose="02010600030101010101" pitchFamily="2" charset="-122"/>
              </a:rPr>
              <a:t>；必须押平声韵；必须一韵到底。不能重韵、叠韵和句中韵。</a:t>
            </a:r>
            <a:endParaRPr lang="zh-CN" altLang="en-US" sz="2800" b="1" dirty="0">
              <a:latin typeface="宋体" panose="02010600030101010101" pitchFamily="2" charset="-122"/>
            </a:endParaRPr>
          </a:p>
        </p:txBody>
      </p:sp>
      <p:pic>
        <p:nvPicPr>
          <p:cNvPr id="134149" name="Picture 5" descr="荒村生断霭，古寺语流莺6"/>
          <p:cNvPicPr>
            <a:picLocks noChangeAspect="1"/>
          </p:cNvPicPr>
          <p:nvPr/>
        </p:nvPicPr>
        <p:blipFill>
          <a:blip r:embed="rId1"/>
          <a:stretch>
            <a:fillRect/>
          </a:stretch>
        </p:blipFill>
        <p:spPr>
          <a:xfrm>
            <a:off x="0" y="260350"/>
            <a:ext cx="1908175" cy="6408738"/>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2"/>
          <p:cNvSpPr>
            <a:spLocks noGrp="1" noRot="1"/>
          </p:cNvSpPr>
          <p:nvPr>
            <p:ph type="title"/>
          </p:nvPr>
        </p:nvSpPr>
        <p:spPr>
          <a:xfrm>
            <a:off x="301625" y="685800"/>
            <a:ext cx="8540750" cy="655638"/>
          </a:xfrm>
          <a:ln/>
        </p:spPr>
        <p:txBody>
          <a:bodyPr vert="horz" wrap="square" lIns="91440" tIns="45720" rIns="91440" bIns="45720" anchor="ctr"/>
          <a:p>
            <a:pPr eaLnBrk="1" hangingPunct="1"/>
            <a:r>
              <a:rPr lang="zh-CN" altLang="en-US" b="1" dirty="0">
                <a:solidFill>
                  <a:srgbClr val="FF0000"/>
                </a:solidFill>
                <a:latin typeface="宋体" panose="02010600030101010101" pitchFamily="2" charset="-122"/>
              </a:rPr>
              <a:t>二、初唐的诗歌成就</a:t>
            </a:r>
            <a:endParaRPr lang="zh-CN" altLang="en-US" b="1" dirty="0">
              <a:solidFill>
                <a:srgbClr val="FF0000"/>
              </a:solidFill>
              <a:latin typeface="宋体" panose="02010600030101010101" pitchFamily="2" charset="-122"/>
            </a:endParaRPr>
          </a:p>
        </p:txBody>
      </p:sp>
      <p:sp>
        <p:nvSpPr>
          <p:cNvPr id="24579" name="Rectangle 3"/>
          <p:cNvSpPr>
            <a:spLocks noGrp="1" noRot="1"/>
          </p:cNvSpPr>
          <p:nvPr>
            <p:ph idx="1"/>
          </p:nvPr>
        </p:nvSpPr>
        <p:spPr>
          <a:xfrm>
            <a:off x="304800" y="1557338"/>
            <a:ext cx="8540750" cy="4310062"/>
          </a:xfrm>
          <a:ln/>
        </p:spPr>
        <p:txBody>
          <a:bodyPr vert="horz" wrap="square" lIns="91440" tIns="45720" rIns="91440" bIns="45720" anchor="t"/>
          <a:p>
            <a:pPr eaLnBrk="1" hangingPunct="1">
              <a:lnSpc>
                <a:spcPct val="80000"/>
              </a:lnSpc>
            </a:pPr>
            <a:r>
              <a:rPr lang="zh-CN" altLang="en-US" b="1" dirty="0">
                <a:solidFill>
                  <a:schemeClr val="tx2"/>
                </a:solidFill>
                <a:latin typeface="宋体" panose="02010600030101010101" pitchFamily="2" charset="-122"/>
              </a:rPr>
              <a:t>   反映在诗歌创作，“</a:t>
            </a:r>
            <a:r>
              <a:rPr lang="zh-CN" altLang="en-US" b="1" dirty="0">
                <a:latin typeface="宋体" panose="02010600030101010101" pitchFamily="2" charset="-122"/>
              </a:rPr>
              <a:t>犹如一股狂飙突进的飓风，把初唐诗文从宫廷吹到了市井，从台阁移到了江山塞漠。</a:t>
            </a:r>
            <a:r>
              <a:rPr lang="zh-CN" altLang="en-US" b="1" dirty="0">
                <a:solidFill>
                  <a:schemeClr val="tx2"/>
                </a:solidFill>
                <a:latin typeface="宋体" panose="02010600030101010101" pitchFamily="2" charset="-122"/>
              </a:rPr>
              <a:t>”</a:t>
            </a:r>
            <a:r>
              <a:rPr lang="en-US" altLang="zh-CN" b="1" dirty="0">
                <a:solidFill>
                  <a:schemeClr val="tx2"/>
                </a:solidFill>
                <a:latin typeface="宋体" panose="02010600030101010101" pitchFamily="2" charset="-122"/>
              </a:rPr>
              <a:t>(</a:t>
            </a:r>
            <a:r>
              <a:rPr lang="zh-CN" altLang="en-US" b="1" dirty="0">
                <a:solidFill>
                  <a:schemeClr val="tx2"/>
                </a:solidFill>
                <a:latin typeface="宋体" panose="02010600030101010101" pitchFamily="2" charset="-122"/>
              </a:rPr>
              <a:t>闻一多</a:t>
            </a:r>
            <a:r>
              <a:rPr lang="en-US" altLang="zh-CN" b="1" dirty="0">
                <a:solidFill>
                  <a:schemeClr val="tx2"/>
                </a:solidFill>
                <a:latin typeface="宋体" panose="02010600030101010101" pitchFamily="2" charset="-122"/>
              </a:rPr>
              <a:t>)</a:t>
            </a:r>
            <a:r>
              <a:rPr lang="zh-CN" altLang="en-US" b="1" dirty="0">
                <a:solidFill>
                  <a:schemeClr val="tx2"/>
                </a:solidFill>
                <a:latin typeface="宋体" panose="02010600030101010101" pitchFamily="2" charset="-122"/>
              </a:rPr>
              <a:t>，使诗歌的</a:t>
            </a:r>
            <a:r>
              <a:rPr lang="zh-CN" altLang="en-US" b="1" dirty="0">
                <a:solidFill>
                  <a:srgbClr val="FF0000"/>
                </a:solidFill>
                <a:latin typeface="宋体" panose="02010600030101010101" pitchFamily="2" charset="-122"/>
              </a:rPr>
              <a:t>题材内容由“上官体”的应制、奉和转向对江山塞漠的描绘和个人性灵的抒写，风格也由纤柔卑弱变为明丽清新。</a:t>
            </a:r>
            <a:r>
              <a:rPr lang="zh-CN" altLang="en-US" dirty="0">
                <a:solidFill>
                  <a:srgbClr val="FF0000"/>
                </a:solidFill>
                <a:latin typeface="宋体" panose="02010600030101010101" pitchFamily="2" charset="-122"/>
              </a:rPr>
              <a:t> </a:t>
            </a:r>
            <a:endParaRPr lang="zh-CN" altLang="en-US" b="1" dirty="0">
              <a:solidFill>
                <a:srgbClr val="FF0000"/>
              </a:solidFill>
              <a:latin typeface="宋体" panose="02010600030101010101" pitchFamily="2" charset="-122"/>
            </a:endParaRPr>
          </a:p>
          <a:p>
            <a:pPr eaLnBrk="1" hangingPunct="1">
              <a:lnSpc>
                <a:spcPct val="80000"/>
              </a:lnSpc>
            </a:pPr>
            <a:r>
              <a:rPr lang="zh-CN" altLang="en-US" b="1" dirty="0">
                <a:solidFill>
                  <a:schemeClr val="tx2"/>
                </a:solidFill>
                <a:latin typeface="宋体" panose="02010600030101010101" pitchFamily="2" charset="-122"/>
              </a:rPr>
              <a:t>   如</a:t>
            </a:r>
            <a:r>
              <a:rPr lang="zh-CN" altLang="en-US" b="1" dirty="0">
                <a:solidFill>
                  <a:srgbClr val="FF0000"/>
                </a:solidFill>
                <a:latin typeface="宋体" panose="02010600030101010101" pitchFamily="2" charset="-122"/>
              </a:rPr>
              <a:t>王勃的“海内存知己，天涯若比邻”</a:t>
            </a:r>
            <a:r>
              <a:rPr lang="zh-CN" altLang="en-US" b="1" dirty="0">
                <a:solidFill>
                  <a:schemeClr val="tx2"/>
                </a:solidFill>
                <a:latin typeface="宋体" panose="02010600030101010101" pitchFamily="2" charset="-122"/>
              </a:rPr>
              <a:t>（</a:t>
            </a:r>
            <a:r>
              <a:rPr lang="en-US" altLang="zh-CN" b="1" dirty="0">
                <a:solidFill>
                  <a:schemeClr val="tx2"/>
                </a:solidFill>
                <a:latin typeface="宋体" panose="02010600030101010101" pitchFamily="2" charset="-122"/>
              </a:rPr>
              <a:t>《 </a:t>
            </a:r>
            <a:r>
              <a:rPr lang="zh-CN" altLang="en-US" b="1" dirty="0">
                <a:solidFill>
                  <a:schemeClr val="tx2"/>
                </a:solidFill>
                <a:latin typeface="宋体" panose="02010600030101010101" pitchFamily="2" charset="-122"/>
              </a:rPr>
              <a:t>送杜少府之任蜀川</a:t>
            </a:r>
            <a:r>
              <a:rPr lang="en-US" altLang="zh-CN" b="1" dirty="0">
                <a:solidFill>
                  <a:schemeClr val="tx2"/>
                </a:solidFill>
                <a:latin typeface="宋体" panose="02010600030101010101" pitchFamily="2" charset="-122"/>
              </a:rPr>
              <a:t>》</a:t>
            </a:r>
            <a:r>
              <a:rPr lang="zh-CN" altLang="en-US" b="1" dirty="0">
                <a:solidFill>
                  <a:schemeClr val="tx2"/>
                </a:solidFill>
                <a:latin typeface="宋体" panose="02010600030101010101" pitchFamily="2" charset="-122"/>
              </a:rPr>
              <a:t>）；</a:t>
            </a:r>
            <a:endParaRPr lang="zh-CN" altLang="en-US" b="1" dirty="0">
              <a:solidFill>
                <a:schemeClr val="tx2"/>
              </a:solidFill>
              <a:latin typeface="宋体" panose="02010600030101010101" pitchFamily="2" charset="-122"/>
            </a:endParaRPr>
          </a:p>
          <a:p>
            <a:pPr eaLnBrk="1" hangingPunct="1">
              <a:lnSpc>
                <a:spcPct val="80000"/>
              </a:lnSpc>
            </a:pPr>
            <a:r>
              <a:rPr lang="zh-CN" altLang="en-US" b="1" dirty="0">
                <a:solidFill>
                  <a:schemeClr val="tx2"/>
                </a:solidFill>
                <a:latin typeface="宋体" panose="02010600030101010101" pitchFamily="2" charset="-122"/>
              </a:rPr>
              <a:t>   </a:t>
            </a:r>
            <a:r>
              <a:rPr lang="zh-CN" altLang="en-US" b="1" dirty="0">
                <a:solidFill>
                  <a:srgbClr val="FF0000"/>
                </a:solidFill>
                <a:latin typeface="宋体" panose="02010600030101010101" pitchFamily="2" charset="-122"/>
              </a:rPr>
              <a:t>杨炯的“宁为百夫长，胜作一书生”</a:t>
            </a:r>
            <a:r>
              <a:rPr lang="zh-CN" altLang="en-US" b="1" dirty="0">
                <a:solidFill>
                  <a:schemeClr val="tx2"/>
                </a:solidFill>
                <a:latin typeface="宋体" panose="02010600030101010101" pitchFamily="2" charset="-122"/>
              </a:rPr>
              <a:t>（</a:t>
            </a:r>
            <a:r>
              <a:rPr lang="en-US" altLang="zh-CN" b="1" dirty="0">
                <a:solidFill>
                  <a:schemeClr val="tx2"/>
                </a:solidFill>
                <a:latin typeface="宋体" panose="02010600030101010101" pitchFamily="2" charset="-122"/>
              </a:rPr>
              <a:t>《</a:t>
            </a:r>
            <a:r>
              <a:rPr lang="zh-CN" altLang="en-US" b="1" dirty="0">
                <a:solidFill>
                  <a:schemeClr val="tx2"/>
                </a:solidFill>
                <a:latin typeface="宋体" panose="02010600030101010101" pitchFamily="2" charset="-122"/>
              </a:rPr>
              <a:t>从军行</a:t>
            </a:r>
            <a:r>
              <a:rPr lang="en-US" altLang="zh-CN" b="1" dirty="0">
                <a:solidFill>
                  <a:schemeClr val="tx2"/>
                </a:solidFill>
                <a:latin typeface="宋体" panose="02010600030101010101" pitchFamily="2" charset="-122"/>
              </a:rPr>
              <a:t>》</a:t>
            </a:r>
            <a:r>
              <a:rPr lang="zh-CN" altLang="en-US" b="1" dirty="0">
                <a:solidFill>
                  <a:schemeClr val="tx2"/>
                </a:solidFill>
                <a:latin typeface="宋体" panose="02010600030101010101" pitchFamily="2" charset="-122"/>
              </a:rPr>
              <a:t>）</a:t>
            </a:r>
            <a:endParaRPr lang="zh-CN" altLang="en-US" dirty="0">
              <a:solidFill>
                <a:schemeClr val="tx2"/>
              </a:solidFill>
              <a:latin typeface="宋体" panose="02010600030101010101" pitchFamily="2" charset="-122"/>
            </a:endParaRPr>
          </a:p>
        </p:txBody>
      </p:sp>
      <p:sp>
        <p:nvSpPr>
          <p:cNvPr id="24580" name="AutoShape 4"/>
          <p:cNvSpPr/>
          <p:nvPr/>
        </p:nvSpPr>
        <p:spPr>
          <a:xfrm flipV="1">
            <a:off x="3924300" y="6450013"/>
            <a:ext cx="144463" cy="74612"/>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rot="10800000" wrap="none" anchor="ctr"/>
          <a:p>
            <a:pPr algn="ctr"/>
            <a:endParaRPr lang="zh-CN" altLang="en-US" dirty="0">
              <a:latin typeface="Arial" panose="020B0604020202020204" pitchFamily="34" charset="0"/>
            </a:endParaRPr>
          </a:p>
        </p:txBody>
      </p:sp>
      <p:sp>
        <p:nvSpPr>
          <p:cNvPr id="24581" name="AutoShape 5"/>
          <p:cNvSpPr/>
          <p:nvPr/>
        </p:nvSpPr>
        <p:spPr>
          <a:xfrm>
            <a:off x="4500563" y="5805488"/>
            <a:ext cx="4176712" cy="792162"/>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wrap="none" anchor="ctr"/>
          <a:p>
            <a:pPr algn="ctr"/>
            <a:r>
              <a:rPr lang="zh-CN" altLang="en-US" sz="4400" b="1" dirty="0">
                <a:solidFill>
                  <a:srgbClr val="FF0000"/>
                </a:solidFill>
                <a:latin typeface="Arial" panose="020B0604020202020204" pitchFamily="34" charset="0"/>
              </a:rPr>
              <a:t>腹有诗书气自华</a:t>
            </a:r>
            <a:endParaRPr lang="zh-CN" altLang="en-US" sz="4400" b="1" dirty="0">
              <a:solidFill>
                <a:srgbClr val="FF0000"/>
              </a:solidFill>
              <a:latin typeface="Arial" panose="020B0604020202020204" pitchFamily="34" charset="0"/>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Rectangle 2"/>
          <p:cNvSpPr>
            <a:spLocks noGrp="1" noRot="1"/>
          </p:cNvSpPr>
          <p:nvPr>
            <p:ph type="title"/>
          </p:nvPr>
        </p:nvSpPr>
        <p:spPr>
          <a:xfrm>
            <a:off x="301625" y="685800"/>
            <a:ext cx="8540750" cy="79375"/>
          </a:xfrm>
          <a:ln/>
        </p:spPr>
        <p:txBody>
          <a:bodyPr vert="horz" wrap="square" lIns="91440" tIns="45720" rIns="91440" bIns="45720" anchor="ctr"/>
          <a:p>
            <a:pPr eaLnBrk="1" hangingPunct="1"/>
            <a:endParaRPr lang="zh-CN" altLang="en-US" dirty="0"/>
          </a:p>
        </p:txBody>
      </p:sp>
      <p:sp>
        <p:nvSpPr>
          <p:cNvPr id="135171" name="Rectangle 3"/>
          <p:cNvSpPr>
            <a:spLocks noGrp="1" noRot="1"/>
          </p:cNvSpPr>
          <p:nvPr>
            <p:ph idx="1"/>
          </p:nvPr>
        </p:nvSpPr>
        <p:spPr>
          <a:xfrm>
            <a:off x="304800" y="1052513"/>
            <a:ext cx="8540750" cy="4814887"/>
          </a:xfrm>
          <a:ln/>
        </p:spPr>
        <p:txBody>
          <a:bodyPr vert="horz" wrap="square" lIns="91440" tIns="45720" rIns="91440" bIns="45720" anchor="t"/>
          <a:p>
            <a:pPr algn="just" eaLnBrk="1" hangingPunct="1"/>
            <a:r>
              <a:rPr lang="zh-CN" altLang="en-US" sz="2400" b="1" dirty="0">
                <a:solidFill>
                  <a:schemeClr val="hlink"/>
                </a:solidFill>
                <a:latin typeface="宋体" panose="02010600030101010101" pitchFamily="2" charset="-122"/>
              </a:rPr>
              <a:t>     </a:t>
            </a:r>
            <a:r>
              <a:rPr lang="zh-CN" altLang="en-US" sz="2400" b="1" dirty="0">
                <a:solidFill>
                  <a:srgbClr val="FF0000"/>
                </a:solidFill>
                <a:latin typeface="宋体" panose="02010600030101010101" pitchFamily="2" charset="-122"/>
              </a:rPr>
              <a:t>重韵：连续两句重复一韵。</a:t>
            </a:r>
            <a:endParaRPr lang="zh-CN" altLang="en-US" sz="2400" b="1" dirty="0">
              <a:solidFill>
                <a:srgbClr val="FF0000"/>
              </a:solidFill>
              <a:latin typeface="宋体" panose="02010600030101010101" pitchFamily="2" charset="-122"/>
            </a:endParaRPr>
          </a:p>
          <a:p>
            <a:pPr algn="just" eaLnBrk="1" hangingPunct="1"/>
            <a:r>
              <a:rPr lang="zh-CN" altLang="en-US" sz="2400" b="1" dirty="0">
                <a:solidFill>
                  <a:srgbClr val="FF0000"/>
                </a:solidFill>
                <a:latin typeface="宋体" panose="02010600030101010101" pitchFamily="2" charset="-122"/>
              </a:rPr>
              <a:t>     叠韵：连续两句或句中连续两字重复一韵</a:t>
            </a:r>
            <a:endParaRPr lang="zh-CN" altLang="en-US" sz="2400" b="1" dirty="0">
              <a:solidFill>
                <a:srgbClr val="FF0000"/>
              </a:solidFill>
              <a:latin typeface="宋体" panose="02010600030101010101" pitchFamily="2" charset="-122"/>
            </a:endParaRPr>
          </a:p>
          <a:p>
            <a:pPr algn="just" eaLnBrk="1" hangingPunct="1"/>
            <a:endParaRPr lang="zh-CN" altLang="en-US" sz="2400" b="1" dirty="0">
              <a:latin typeface="宋体" panose="02010600030101010101" pitchFamily="2" charset="-122"/>
            </a:endParaRPr>
          </a:p>
          <a:p>
            <a:pPr algn="just" eaLnBrk="1" hangingPunct="1"/>
            <a:r>
              <a:rPr lang="zh-CN" altLang="en-US" sz="2400" b="1" dirty="0">
                <a:latin typeface="宋体" panose="02010600030101010101" pitchFamily="2" charset="-122"/>
              </a:rPr>
              <a:t>     词：每种词调有着不同的押韵规则，既可一句一韵，两句一韵，也可三、四句一韵等；</a:t>
            </a:r>
            <a:endParaRPr lang="zh-CN" altLang="en-US" sz="2400" b="1" dirty="0">
              <a:latin typeface="宋体" panose="02010600030101010101" pitchFamily="2" charset="-122"/>
            </a:endParaRPr>
          </a:p>
          <a:p>
            <a:pPr algn="just" eaLnBrk="1" hangingPunct="1"/>
            <a:r>
              <a:rPr lang="zh-CN" altLang="en-US" sz="2400" b="1" dirty="0">
                <a:latin typeface="宋体" panose="02010600030101010101" pitchFamily="2" charset="-122"/>
              </a:rPr>
              <a:t>     词韵可平可仄，也可平仄通押；一首词中，可以换韵；可以重韵、叠韵和句中韵。</a:t>
            </a:r>
            <a:endParaRPr lang="zh-CN" altLang="en-US" sz="2400" b="1" dirty="0">
              <a:latin typeface="宋体" panose="02010600030101010101" pitchFamily="2" charset="-122"/>
            </a:endParaRPr>
          </a:p>
          <a:p>
            <a:pPr algn="just" eaLnBrk="1" hangingPunct="1"/>
            <a:r>
              <a:rPr lang="zh-CN" altLang="en-US" sz="2400" b="1" dirty="0">
                <a:latin typeface="宋体" panose="02010600030101010101" pitchFamily="2" charset="-122"/>
              </a:rPr>
              <a:t>     词的重韵如李清照的</a:t>
            </a:r>
            <a:r>
              <a:rPr lang="en-US" altLang="zh-CN" sz="2400" b="1" dirty="0">
                <a:latin typeface="宋体" panose="02010600030101010101" pitchFamily="2" charset="-122"/>
              </a:rPr>
              <a:t>《</a:t>
            </a:r>
            <a:r>
              <a:rPr lang="zh-CN" altLang="en-US" sz="2400" b="1" dirty="0">
                <a:latin typeface="宋体" panose="02010600030101010101" pitchFamily="2" charset="-122"/>
              </a:rPr>
              <a:t>如梦令</a:t>
            </a:r>
            <a:r>
              <a:rPr lang="en-US" altLang="zh-CN" sz="2400" b="1" dirty="0">
                <a:latin typeface="宋体" panose="02010600030101010101" pitchFamily="2" charset="-122"/>
              </a:rPr>
              <a:t>》</a:t>
            </a:r>
            <a:r>
              <a:rPr lang="zh-CN" altLang="en-US" sz="2400" b="1" dirty="0">
                <a:latin typeface="宋体" panose="02010600030101010101" pitchFamily="2" charset="-122"/>
              </a:rPr>
              <a:t>（昨夜雨疏风骤）中的五、六句：知否？知否？</a:t>
            </a:r>
            <a:endParaRPr lang="zh-CN" altLang="en-US" sz="2400" b="1" dirty="0">
              <a:latin typeface="宋体" panose="02010600030101010101" pitchFamily="2" charset="-122"/>
            </a:endParaRPr>
          </a:p>
          <a:p>
            <a:pPr algn="just" eaLnBrk="1" hangingPunct="1"/>
            <a:r>
              <a:rPr lang="zh-CN" altLang="en-US" sz="2400" b="1" dirty="0">
                <a:latin typeface="宋体" panose="02010600030101010101" pitchFamily="2" charset="-122"/>
              </a:rPr>
              <a:t>      词的叠韵如白居易的</a:t>
            </a:r>
            <a:r>
              <a:rPr lang="en-US" altLang="zh-CN" sz="2400" b="1" dirty="0">
                <a:latin typeface="宋体" panose="02010600030101010101" pitchFamily="2" charset="-122"/>
              </a:rPr>
              <a:t>《</a:t>
            </a:r>
            <a:r>
              <a:rPr lang="zh-CN" altLang="en-US" sz="2400" b="1" dirty="0">
                <a:latin typeface="宋体" panose="02010600030101010101" pitchFamily="2" charset="-122"/>
              </a:rPr>
              <a:t>长相思</a:t>
            </a:r>
            <a:r>
              <a:rPr lang="en-US" altLang="zh-CN" sz="2400" b="1" dirty="0">
                <a:latin typeface="宋体" panose="02010600030101010101" pitchFamily="2" charset="-122"/>
              </a:rPr>
              <a:t>》</a:t>
            </a:r>
            <a:r>
              <a:rPr lang="zh-CN" altLang="en-US" sz="2400" b="1" dirty="0">
                <a:latin typeface="宋体" panose="02010600030101010101" pitchFamily="2" charset="-122"/>
              </a:rPr>
              <a:t>（汴水流）：思悠悠，恨悠悠，恨到归时方始休，月明人倚楼。</a:t>
            </a:r>
            <a:endParaRPr lang="zh-CN" altLang="en-US" sz="2400" b="1" dirty="0">
              <a:latin typeface="宋体" panose="02010600030101010101" pitchFamily="2" charset="-122"/>
            </a:endParaRPr>
          </a:p>
          <a:p>
            <a:pPr eaLnBrk="1" hangingPunct="1"/>
            <a:endParaRPr lang="zh-CN" altLang="en-US" sz="2400" b="1" dirty="0">
              <a:latin typeface="宋体" panose="02010600030101010101" pitchFamily="2" charset="-122"/>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Rectangle 2"/>
          <p:cNvSpPr>
            <a:spLocks noGrp="1" noRot="1"/>
          </p:cNvSpPr>
          <p:nvPr>
            <p:ph type="title"/>
          </p:nvPr>
        </p:nvSpPr>
        <p:spPr>
          <a:xfrm>
            <a:off x="1979613" y="188913"/>
            <a:ext cx="6862762" cy="576262"/>
          </a:xfrm>
          <a:ln/>
        </p:spPr>
        <p:txBody>
          <a:bodyPr vert="horz" wrap="square" lIns="91440" tIns="45720" rIns="91440" bIns="45720" anchor="ctr"/>
          <a:p>
            <a:pPr eaLnBrk="1" hangingPunct="1"/>
            <a:r>
              <a:rPr lang="zh-CN" altLang="en-US" sz="4000" b="1" dirty="0"/>
              <a:t>八、</a:t>
            </a:r>
            <a:r>
              <a:rPr lang="zh-CN" altLang="en-US" sz="4000" b="1" dirty="0">
                <a:solidFill>
                  <a:srgbClr val="008080"/>
                </a:solidFill>
                <a:latin typeface="宋体" panose="02010600030101010101" pitchFamily="2" charset="-122"/>
              </a:rPr>
              <a:t>诗体和词体的文学特征</a:t>
            </a:r>
            <a:endParaRPr lang="zh-CN" altLang="en-US" sz="4000" b="1" dirty="0">
              <a:solidFill>
                <a:srgbClr val="008080"/>
              </a:solidFill>
              <a:latin typeface="宋体" panose="02010600030101010101" pitchFamily="2" charset="-122"/>
            </a:endParaRPr>
          </a:p>
        </p:txBody>
      </p:sp>
      <p:sp>
        <p:nvSpPr>
          <p:cNvPr id="136195" name="Rectangle 3"/>
          <p:cNvSpPr>
            <a:spLocks noGrp="1" noRot="1"/>
          </p:cNvSpPr>
          <p:nvPr>
            <p:ph sz="half" idx="1"/>
          </p:nvPr>
        </p:nvSpPr>
        <p:spPr>
          <a:xfrm>
            <a:off x="304800" y="1981200"/>
            <a:ext cx="1603375" cy="3886200"/>
          </a:xfrm>
          <a:ln/>
        </p:spPr>
        <p:txBody>
          <a:bodyPr vert="horz" wrap="square" lIns="91440" tIns="45720" rIns="91440" bIns="45720" anchor="t"/>
          <a:p>
            <a:pPr eaLnBrk="1" hangingPunct="1">
              <a:lnSpc>
                <a:spcPct val="80000"/>
              </a:lnSpc>
              <a:buClr>
                <a:schemeClr val="hlink"/>
              </a:buClr>
              <a:buSzPct val="70000"/>
              <a:buFont typeface="Wingdings" panose="05000000000000000000" pitchFamily="2" charset="2"/>
            </a:pPr>
            <a:endParaRPr lang="zh-CN" altLang="en-US" sz="2000" dirty="0"/>
          </a:p>
        </p:txBody>
      </p:sp>
      <p:sp>
        <p:nvSpPr>
          <p:cNvPr id="136196" name="Rectangle 4"/>
          <p:cNvSpPr>
            <a:spLocks noGrp="1" noRot="1"/>
          </p:cNvSpPr>
          <p:nvPr>
            <p:ph type="body" sz="half" idx="2"/>
          </p:nvPr>
        </p:nvSpPr>
        <p:spPr>
          <a:xfrm>
            <a:off x="1979613" y="836613"/>
            <a:ext cx="6985000" cy="5832475"/>
          </a:xfrm>
          <a:ln/>
        </p:spPr>
        <p:txBody>
          <a:bodyPr vert="horz" wrap="square" lIns="91440" tIns="45720" rIns="91440" bIns="45720" anchor="t"/>
          <a:p>
            <a:pPr eaLnBrk="1" hangingPunct="1">
              <a:buClr>
                <a:schemeClr val="hlink"/>
              </a:buClr>
              <a:buSzPct val="70000"/>
              <a:buFont typeface="Wingdings" panose="05000000000000000000" pitchFamily="2" charset="2"/>
            </a:pPr>
            <a:r>
              <a:rPr lang="en-US" altLang="zh-CN" sz="2800" b="1" dirty="0">
                <a:solidFill>
                  <a:schemeClr val="hlink"/>
                </a:solidFill>
                <a:latin typeface="宋体" panose="02010600030101010101" pitchFamily="2" charset="-122"/>
              </a:rPr>
              <a:t>     2</a:t>
            </a:r>
            <a:r>
              <a:rPr lang="zh-CN" altLang="en-US" sz="2800" b="1" dirty="0">
                <a:solidFill>
                  <a:schemeClr val="hlink"/>
                </a:solidFill>
                <a:latin typeface="宋体" panose="02010600030101010101" pitchFamily="2" charset="-122"/>
              </a:rPr>
              <a:t>、从诗词外部的形式上看 ：</a:t>
            </a:r>
            <a:endParaRPr lang="zh-CN" altLang="en-US" sz="28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800" b="1" dirty="0">
                <a:solidFill>
                  <a:schemeClr val="hlink"/>
                </a:solidFill>
                <a:latin typeface="宋体" panose="02010600030101010101" pitchFamily="2" charset="-122"/>
              </a:rPr>
              <a:t>     诗的对仗比较固定，词的对仗多样。</a:t>
            </a:r>
            <a:endParaRPr lang="zh-CN" altLang="en-US" sz="28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800" b="1" dirty="0">
                <a:latin typeface="宋体" panose="02010600030101010101" pitchFamily="2" charset="-122"/>
              </a:rPr>
              <a:t>     对仗的基本要求是前后两句字数相等、句式结构相同、词性相对、词意相关。先秦散文就已经有对仗，如；“满遭损，谦受益。”（</a:t>
            </a:r>
            <a:r>
              <a:rPr lang="en-US" altLang="zh-CN" sz="2800" b="1" dirty="0">
                <a:latin typeface="宋体" panose="02010600030101010101" pitchFamily="2" charset="-122"/>
              </a:rPr>
              <a:t>《 </a:t>
            </a:r>
            <a:r>
              <a:rPr lang="zh-CN" altLang="en-US" sz="2800" b="1" dirty="0">
                <a:latin typeface="宋体" panose="02010600030101010101" pitchFamily="2" charset="-122"/>
              </a:rPr>
              <a:t>尚书</a:t>
            </a:r>
            <a:r>
              <a:rPr lang="en-US" altLang="zh-CN" sz="2800" b="1" dirty="0">
                <a:latin typeface="宋体" panose="02010600030101010101" pitchFamily="2" charset="-122"/>
              </a:rPr>
              <a:t>·</a:t>
            </a:r>
            <a:r>
              <a:rPr lang="zh-CN" altLang="en-US" sz="2800" b="1" dirty="0">
                <a:latin typeface="宋体" panose="02010600030101010101" pitchFamily="2" charset="-122"/>
              </a:rPr>
              <a:t>大禹谟</a:t>
            </a:r>
            <a:r>
              <a:rPr lang="en-US" altLang="zh-CN" sz="2800" b="1" dirty="0">
                <a:latin typeface="宋体" panose="02010600030101010101" pitchFamily="2" charset="-122"/>
              </a:rPr>
              <a:t>》</a:t>
            </a:r>
            <a:r>
              <a:rPr lang="zh-CN" altLang="en-US" sz="2800" b="1" dirty="0">
                <a:latin typeface="宋体" panose="02010600030101010101" pitchFamily="2" charset="-122"/>
              </a:rPr>
              <a:t>）</a:t>
            </a:r>
            <a:endParaRPr lang="zh-CN" altLang="en-US" sz="2800" b="1" dirty="0">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800" b="1" dirty="0">
                <a:latin typeface="宋体" panose="02010600030101010101" pitchFamily="2" charset="-122"/>
              </a:rPr>
              <a:t>     唐代定型的格律诗则严格规定第二联和第三联必须对仗，而且起句和对句平仄相反，特别是最后一个字必须仄起平收</a:t>
            </a:r>
            <a:r>
              <a:rPr lang="zh-CN" altLang="en-US" sz="2800" b="1" dirty="0">
                <a:solidFill>
                  <a:schemeClr val="tx2"/>
                </a:solidFill>
                <a:latin typeface="宋体" panose="02010600030101010101" pitchFamily="2" charset="-122"/>
              </a:rPr>
              <a:t>。“江间波浪兼天涌，塞上风云接地阴。”  </a:t>
            </a:r>
            <a:endParaRPr lang="zh-CN" altLang="en-US" sz="2800" b="1" dirty="0">
              <a:solidFill>
                <a:schemeClr val="tx2"/>
              </a:solidFill>
              <a:latin typeface="宋体" panose="02010600030101010101" pitchFamily="2" charset="-122"/>
            </a:endParaRPr>
          </a:p>
          <a:p>
            <a:pPr eaLnBrk="1" hangingPunct="1">
              <a:buClr>
                <a:schemeClr val="hlink"/>
              </a:buClr>
              <a:buSzPct val="70000"/>
              <a:buFont typeface="Wingdings" panose="05000000000000000000" pitchFamily="2" charset="2"/>
            </a:pPr>
            <a:endParaRPr lang="zh-CN" altLang="en-US" sz="2800" dirty="0">
              <a:solidFill>
                <a:srgbClr val="008080"/>
              </a:solidFill>
              <a:latin typeface="宋体" panose="02010600030101010101" pitchFamily="2" charset="-122"/>
            </a:endParaRPr>
          </a:p>
        </p:txBody>
      </p:sp>
      <p:pic>
        <p:nvPicPr>
          <p:cNvPr id="136197" name="Picture 5" descr="荒村生断霭，古寺语流莺6"/>
          <p:cNvPicPr>
            <a:picLocks noChangeAspect="1"/>
          </p:cNvPicPr>
          <p:nvPr/>
        </p:nvPicPr>
        <p:blipFill>
          <a:blip r:embed="rId1"/>
          <a:stretch>
            <a:fillRect/>
          </a:stretch>
        </p:blipFill>
        <p:spPr>
          <a:xfrm>
            <a:off x="0" y="260350"/>
            <a:ext cx="1908175" cy="6408738"/>
          </a:xfrm>
          <a:prstGeom prst="rect">
            <a:avLst/>
          </a:prstGeom>
          <a:noFill/>
          <a:ln w="9525">
            <a:noFill/>
          </a:ln>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8" name="Rectangle 2"/>
          <p:cNvSpPr>
            <a:spLocks noGrp="1" noRot="1"/>
          </p:cNvSpPr>
          <p:nvPr>
            <p:ph type="title"/>
          </p:nvPr>
        </p:nvSpPr>
        <p:spPr>
          <a:xfrm>
            <a:off x="301625" y="685800"/>
            <a:ext cx="8540750" cy="79375"/>
          </a:xfrm>
          <a:ln/>
        </p:spPr>
        <p:txBody>
          <a:bodyPr vert="horz" wrap="square" lIns="91440" tIns="45720" rIns="91440" bIns="45720" anchor="ctr"/>
          <a:p>
            <a:pPr eaLnBrk="1" hangingPunct="1"/>
            <a:endParaRPr lang="zh-CN" altLang="en-US" dirty="0"/>
          </a:p>
        </p:txBody>
      </p:sp>
      <p:sp>
        <p:nvSpPr>
          <p:cNvPr id="137219" name="Rectangle 3"/>
          <p:cNvSpPr>
            <a:spLocks noGrp="1" noRot="1"/>
          </p:cNvSpPr>
          <p:nvPr>
            <p:ph idx="1"/>
          </p:nvPr>
        </p:nvSpPr>
        <p:spPr>
          <a:xfrm>
            <a:off x="306388" y="838200"/>
            <a:ext cx="8539162" cy="5616575"/>
          </a:xfrm>
          <a:ln/>
        </p:spPr>
        <p:txBody>
          <a:bodyPr vert="horz" wrap="square" lIns="91440" tIns="45720" rIns="91440" bIns="45720" anchor="t"/>
          <a:p>
            <a:pPr eaLnBrk="1" hangingPunct="1"/>
            <a:r>
              <a:rPr lang="zh-CN" altLang="en-US" sz="2800" b="1" dirty="0">
                <a:latin typeface="宋体" panose="02010600030101010101" pitchFamily="2" charset="-122"/>
              </a:rPr>
              <a:t>    词在对仗上比较灵活，并不要求某两句必须对仗。在不同的词调中，用不用对仗？词中何处用对仗？都没有统一的要求。</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只是当某种词调中的一些相邻的句子字数相等、平仄相反时，某一作者便将这两句对仗一下，以增强词的艺术效果。</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a:t>
            </a:r>
            <a:endParaRPr lang="zh-CN" altLang="en-US" sz="2800" dirty="0">
              <a:solidFill>
                <a:srgbClr val="008080"/>
              </a:solidFill>
              <a:latin typeface="宋体" panose="02010600030101010101" pitchFamily="2" charset="-122"/>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2"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138243" name="Rectangle 3"/>
          <p:cNvSpPr>
            <a:spLocks noGrp="1" noRot="1"/>
          </p:cNvSpPr>
          <p:nvPr>
            <p:ph idx="1"/>
          </p:nvPr>
        </p:nvSpPr>
        <p:spPr>
          <a:xfrm>
            <a:off x="304800" y="909638"/>
            <a:ext cx="8540750" cy="4957762"/>
          </a:xfrm>
          <a:ln/>
        </p:spPr>
        <p:txBody>
          <a:bodyPr vert="horz" wrap="square" lIns="91440" tIns="45720" rIns="91440" bIns="45720" anchor="t"/>
          <a:p>
            <a:pPr eaLnBrk="1" hangingPunct="1">
              <a:lnSpc>
                <a:spcPct val="90000"/>
              </a:lnSpc>
            </a:pPr>
            <a:r>
              <a:rPr lang="zh-CN" altLang="en-US" sz="2800" b="1" dirty="0">
                <a:latin typeface="宋体" panose="02010600030101010101" pitchFamily="2" charset="-122"/>
              </a:rPr>
              <a:t>    换言之，词中句与句的对仗，并非词的格律要求上所规定的；而是最初某词人在某一词牌中的某处用了对偶句，或者因为这个词人名气很大，大家以此马首是瞻而效法之；或者因为这一首词艺术精湛，脍炙人口，遂为人所模仿承袭；于是这一词牌中的某处两句，便渐渐地固定为对仗句。</a:t>
            </a:r>
            <a:endParaRPr lang="zh-CN" altLang="en-US" sz="2800" b="1" dirty="0">
              <a:latin typeface="宋体" panose="02010600030101010101" pitchFamily="2" charset="-122"/>
            </a:endParaRPr>
          </a:p>
          <a:p>
            <a:pPr eaLnBrk="1" hangingPunct="1">
              <a:lnSpc>
                <a:spcPct val="90000"/>
              </a:lnSpc>
            </a:pPr>
            <a:r>
              <a:rPr lang="zh-CN" altLang="en-US" sz="2800" b="1" dirty="0">
                <a:latin typeface="宋体" panose="02010600030101010101" pitchFamily="2" charset="-122"/>
              </a:rPr>
              <a:t>    如秦观《 鹊桥仙》词的上下片的开头两句</a:t>
            </a:r>
            <a:endParaRPr lang="en-US" altLang="zh-CN" sz="2800" b="1" dirty="0">
              <a:latin typeface="宋体" panose="02010600030101010101" pitchFamily="2" charset="-122"/>
            </a:endParaRPr>
          </a:p>
          <a:p>
            <a:pPr eaLnBrk="1" hangingPunct="1">
              <a:lnSpc>
                <a:spcPct val="90000"/>
              </a:lnSpc>
            </a:pPr>
            <a:r>
              <a:rPr lang="en-US" altLang="zh-CN" sz="2800" b="1" dirty="0">
                <a:solidFill>
                  <a:schemeClr val="tx2"/>
                </a:solidFill>
                <a:latin typeface="宋体" panose="02010600030101010101" pitchFamily="2" charset="-122"/>
              </a:rPr>
              <a:t>   </a:t>
            </a:r>
            <a:r>
              <a:rPr lang="zh-CN" altLang="en-US" sz="2800" b="1" dirty="0">
                <a:solidFill>
                  <a:srgbClr val="FF0000"/>
                </a:solidFill>
                <a:latin typeface="宋体" panose="02010600030101010101" pitchFamily="2" charset="-122"/>
              </a:rPr>
              <a:t>“纤云弄巧，飞星传恨” </a:t>
            </a:r>
            <a:r>
              <a:rPr lang="en-US" altLang="zh-CN" sz="2800" b="1" dirty="0">
                <a:solidFill>
                  <a:srgbClr val="FF0000"/>
                </a:solidFill>
                <a:latin typeface="宋体" panose="02010600030101010101" pitchFamily="2" charset="-122"/>
              </a:rPr>
              <a:t>;</a:t>
            </a:r>
            <a:endParaRPr lang="en-US" altLang="zh-CN" sz="2800" b="1" dirty="0">
              <a:solidFill>
                <a:srgbClr val="FF0000"/>
              </a:solidFill>
              <a:latin typeface="宋体" panose="02010600030101010101" pitchFamily="2" charset="-122"/>
            </a:endParaRPr>
          </a:p>
          <a:p>
            <a:pPr eaLnBrk="1" hangingPunct="1">
              <a:lnSpc>
                <a:spcPct val="90000"/>
              </a:lnSpc>
            </a:pPr>
            <a:r>
              <a:rPr lang="en-US" altLang="zh-CN" sz="2800" b="1" dirty="0">
                <a:solidFill>
                  <a:srgbClr val="FF0000"/>
                </a:solidFill>
                <a:latin typeface="宋体" panose="02010600030101010101" pitchFamily="2" charset="-122"/>
              </a:rPr>
              <a:t>    </a:t>
            </a:r>
            <a:r>
              <a:rPr lang="zh-CN" altLang="en-US" sz="2800" b="1" dirty="0">
                <a:solidFill>
                  <a:srgbClr val="FF0000"/>
                </a:solidFill>
                <a:latin typeface="宋体" panose="02010600030101010101" pitchFamily="2" charset="-122"/>
              </a:rPr>
              <a:t>“ 柔情似水，佳期如梦”</a:t>
            </a:r>
            <a:endParaRPr lang="en-US" altLang="zh-CN" sz="2800" b="1" dirty="0">
              <a:solidFill>
                <a:srgbClr val="FF0000"/>
              </a:solidFill>
              <a:latin typeface="宋体" panose="02010600030101010101" pitchFamily="2" charset="-122"/>
            </a:endParaRPr>
          </a:p>
          <a:p>
            <a:pPr eaLnBrk="1" hangingPunct="1">
              <a:lnSpc>
                <a:spcPct val="90000"/>
              </a:lnSpc>
            </a:pPr>
            <a:r>
              <a:rPr lang="en-US" altLang="zh-CN" sz="2800" b="1" dirty="0">
                <a:latin typeface="宋体" panose="02010600030101010101" pitchFamily="2" charset="-122"/>
              </a:rPr>
              <a:t>    </a:t>
            </a:r>
            <a:r>
              <a:rPr lang="zh-CN" altLang="en-US" sz="2800" b="1" dirty="0">
                <a:latin typeface="宋体" panose="02010600030101010101" pitchFamily="2" charset="-122"/>
              </a:rPr>
              <a:t>都是对仗句，后人再填《 鹊桥仙》词时，也大体沿用此例。</a:t>
            </a:r>
            <a:r>
              <a:rPr lang="zh-CN" altLang="en-US" sz="2800" dirty="0"/>
              <a:t> </a:t>
            </a:r>
            <a:endParaRPr lang="zh-CN" altLang="en-US" sz="2800" dirty="0">
              <a:solidFill>
                <a:srgbClr val="008080"/>
              </a:solidFill>
              <a:latin typeface="宋体" panose="02010600030101010101" pitchFamily="2" charset="-122"/>
            </a:endParaRPr>
          </a:p>
          <a:p>
            <a:pPr eaLnBrk="1" hangingPunct="1">
              <a:lnSpc>
                <a:spcPct val="90000"/>
              </a:lnSpc>
            </a:pPr>
            <a:endParaRPr lang="zh-CN" altLang="en-US" sz="2800" dirty="0">
              <a:solidFill>
                <a:srgbClr val="008080"/>
              </a:solidFill>
              <a:latin typeface="宋体" panose="02010600030101010101" pitchFamily="2" charset="-122"/>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Rectangle 2"/>
          <p:cNvSpPr>
            <a:spLocks noGrp="1" noRot="1"/>
          </p:cNvSpPr>
          <p:nvPr>
            <p:ph type="title"/>
          </p:nvPr>
        </p:nvSpPr>
        <p:spPr>
          <a:xfrm>
            <a:off x="1979613" y="188913"/>
            <a:ext cx="6862762" cy="576262"/>
          </a:xfrm>
          <a:ln/>
        </p:spPr>
        <p:txBody>
          <a:bodyPr vert="horz" wrap="square" lIns="91440" tIns="45720" rIns="91440" bIns="45720" anchor="ctr"/>
          <a:p>
            <a:pPr eaLnBrk="1" hangingPunct="1"/>
            <a:r>
              <a:rPr lang="zh-CN" altLang="en-US" sz="4000" b="1" dirty="0"/>
              <a:t>八、</a:t>
            </a:r>
            <a:r>
              <a:rPr lang="zh-CN" altLang="en-US" sz="4000" b="1" dirty="0">
                <a:solidFill>
                  <a:srgbClr val="008080"/>
                </a:solidFill>
                <a:latin typeface="宋体" panose="02010600030101010101" pitchFamily="2" charset="-122"/>
              </a:rPr>
              <a:t>诗体和词体的文学特征</a:t>
            </a:r>
            <a:endParaRPr lang="zh-CN" altLang="en-US" sz="4000" b="1" dirty="0">
              <a:solidFill>
                <a:srgbClr val="008080"/>
              </a:solidFill>
              <a:latin typeface="宋体" panose="02010600030101010101" pitchFamily="2" charset="-122"/>
            </a:endParaRPr>
          </a:p>
        </p:txBody>
      </p:sp>
      <p:sp>
        <p:nvSpPr>
          <p:cNvPr id="139267" name="Rectangle 3"/>
          <p:cNvSpPr>
            <a:spLocks noGrp="1" noRot="1"/>
          </p:cNvSpPr>
          <p:nvPr>
            <p:ph sz="half" idx="1"/>
          </p:nvPr>
        </p:nvSpPr>
        <p:spPr>
          <a:xfrm>
            <a:off x="304800" y="1981200"/>
            <a:ext cx="1603375" cy="3886200"/>
          </a:xfrm>
          <a:ln/>
        </p:spPr>
        <p:txBody>
          <a:bodyPr vert="horz" wrap="square" lIns="91440" tIns="45720" rIns="91440" bIns="45720" anchor="t"/>
          <a:p>
            <a:pPr eaLnBrk="1" hangingPunct="1">
              <a:lnSpc>
                <a:spcPct val="80000"/>
              </a:lnSpc>
              <a:buClr>
                <a:schemeClr val="hlink"/>
              </a:buClr>
              <a:buSzPct val="70000"/>
              <a:buFont typeface="Wingdings" panose="05000000000000000000" pitchFamily="2" charset="2"/>
            </a:pPr>
            <a:endParaRPr lang="zh-CN" altLang="en-US" sz="1800" dirty="0"/>
          </a:p>
        </p:txBody>
      </p:sp>
      <p:sp>
        <p:nvSpPr>
          <p:cNvPr id="139268" name="Rectangle 4"/>
          <p:cNvSpPr>
            <a:spLocks noGrp="1" noRot="1"/>
          </p:cNvSpPr>
          <p:nvPr>
            <p:ph type="body" sz="half" idx="2"/>
          </p:nvPr>
        </p:nvSpPr>
        <p:spPr>
          <a:xfrm>
            <a:off x="1979613" y="836613"/>
            <a:ext cx="6985000" cy="5832475"/>
          </a:xfrm>
          <a:ln/>
        </p:spPr>
        <p:txBody>
          <a:bodyPr vert="horz" wrap="square" lIns="91440" tIns="45720" rIns="91440" bIns="45720" anchor="t"/>
          <a:p>
            <a:pPr eaLnBrk="1" hangingPunct="1">
              <a:buClr>
                <a:schemeClr val="hlink"/>
              </a:buClr>
              <a:buSzPct val="70000"/>
              <a:buFont typeface="Wingdings" panose="05000000000000000000" pitchFamily="2" charset="2"/>
            </a:pPr>
            <a:r>
              <a:rPr lang="zh-CN" altLang="en-US" sz="2400" b="1" dirty="0">
                <a:solidFill>
                  <a:schemeClr val="hlink"/>
                </a:solidFill>
                <a:latin typeface="宋体" panose="02010600030101010101" pitchFamily="2" charset="-122"/>
              </a:rPr>
              <a:t>   2、从诗词外部的形式上看 ：</a:t>
            </a:r>
            <a:endParaRPr lang="zh-CN" altLang="en-US" sz="24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400" b="1" dirty="0">
                <a:solidFill>
                  <a:schemeClr val="hlink"/>
                </a:solidFill>
                <a:latin typeface="宋体" panose="02010600030101010101" pitchFamily="2" charset="-122"/>
              </a:rPr>
              <a:t>   诗的对仗比较固定，词的对仗多样。</a:t>
            </a:r>
            <a:endParaRPr lang="zh-CN" altLang="en-US" sz="24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400" b="1" dirty="0"/>
              <a:t>    词中对仗，并非词的格律所要求的，所以不是固定不变的。即便是某一词人在某一词牌的某两句中用了对仗，而且用得很好，但别人也完全可以在填这相同词牌的相同两句时不用对仗。</a:t>
            </a:r>
            <a:endParaRPr lang="zh-CN" altLang="en-US" sz="2400" b="1" dirty="0"/>
          </a:p>
          <a:p>
            <a:pPr eaLnBrk="1" hangingPunct="1">
              <a:buClr>
                <a:schemeClr val="hlink"/>
              </a:buClr>
              <a:buSzPct val="70000"/>
              <a:buFont typeface="Wingdings" panose="05000000000000000000" pitchFamily="2" charset="2"/>
            </a:pPr>
            <a:r>
              <a:rPr lang="zh-CN" altLang="en-US" sz="2400" b="1" dirty="0"/>
              <a:t>      如晏几道的《 鹧鸪天》词的上片第三、四句</a:t>
            </a:r>
            <a:endParaRPr lang="en-US" altLang="zh-CN" sz="2400" b="1" dirty="0"/>
          </a:p>
          <a:p>
            <a:pPr eaLnBrk="1" hangingPunct="1">
              <a:buClr>
                <a:schemeClr val="hlink"/>
              </a:buClr>
              <a:buSzPct val="70000"/>
              <a:buFont typeface="Wingdings" panose="05000000000000000000" pitchFamily="2" charset="2"/>
            </a:pPr>
            <a:r>
              <a:rPr lang="en-US" altLang="zh-CN" sz="2400" b="1" dirty="0"/>
              <a:t>     </a:t>
            </a:r>
            <a:r>
              <a:rPr lang="zh-CN" altLang="en-US" sz="2400" b="1" dirty="0">
                <a:solidFill>
                  <a:srgbClr val="FF0000"/>
                </a:solidFill>
              </a:rPr>
              <a:t>“舞低杨柳楼心月，歌尽桃花扇底风”，</a:t>
            </a:r>
            <a:endParaRPr lang="en-US" altLang="zh-CN" sz="2400" b="1" dirty="0">
              <a:solidFill>
                <a:srgbClr val="FF0000"/>
              </a:solidFill>
            </a:endParaRPr>
          </a:p>
          <a:p>
            <a:pPr eaLnBrk="1" hangingPunct="1">
              <a:buClr>
                <a:schemeClr val="hlink"/>
              </a:buClr>
              <a:buSzPct val="70000"/>
              <a:buFont typeface="Wingdings" panose="05000000000000000000" pitchFamily="2" charset="2"/>
            </a:pPr>
            <a:r>
              <a:rPr lang="zh-CN" altLang="en-US" sz="2400" b="1" dirty="0"/>
              <a:t>极美！但贺铸所填《 鹧鸪天》词的上片第三、四句却是</a:t>
            </a:r>
            <a:endParaRPr lang="en-US" altLang="zh-CN" sz="2400" b="1" dirty="0"/>
          </a:p>
          <a:p>
            <a:pPr eaLnBrk="1" hangingPunct="1">
              <a:buClr>
                <a:schemeClr val="hlink"/>
              </a:buClr>
              <a:buSzPct val="70000"/>
              <a:buFont typeface="Wingdings" panose="05000000000000000000" pitchFamily="2" charset="2"/>
            </a:pPr>
            <a:r>
              <a:rPr lang="en-US" altLang="zh-CN" sz="2400" b="1" dirty="0">
                <a:solidFill>
                  <a:schemeClr val="tx2"/>
                </a:solidFill>
              </a:rPr>
              <a:t>       </a:t>
            </a:r>
            <a:r>
              <a:rPr lang="zh-CN" altLang="en-US" sz="2400" b="1" dirty="0">
                <a:solidFill>
                  <a:srgbClr val="FF0000"/>
                </a:solidFill>
              </a:rPr>
              <a:t>“梧桐半死清霜后，头白鸳鸯失伴飞”，</a:t>
            </a:r>
            <a:endParaRPr lang="en-US" altLang="zh-CN" sz="2400" b="1" dirty="0">
              <a:solidFill>
                <a:srgbClr val="FF0000"/>
              </a:solidFill>
            </a:endParaRPr>
          </a:p>
          <a:p>
            <a:pPr eaLnBrk="1" hangingPunct="1">
              <a:buClr>
                <a:schemeClr val="hlink"/>
              </a:buClr>
              <a:buSzPct val="70000"/>
              <a:buFont typeface="Wingdings" panose="05000000000000000000" pitchFamily="2" charset="2"/>
            </a:pPr>
            <a:r>
              <a:rPr lang="en-US" altLang="zh-CN" sz="2400" b="1" dirty="0"/>
              <a:t> </a:t>
            </a:r>
            <a:r>
              <a:rPr lang="zh-CN" altLang="en-US" sz="2400" b="1" dirty="0"/>
              <a:t>虽然也很精彩，但不对仗。</a:t>
            </a:r>
            <a:endParaRPr lang="zh-CN" altLang="en-US" sz="2400" b="1" dirty="0"/>
          </a:p>
        </p:txBody>
      </p:sp>
      <p:pic>
        <p:nvPicPr>
          <p:cNvPr id="139269" name="Picture 5" descr="荒村生断霭，古寺语流莺6"/>
          <p:cNvPicPr>
            <a:picLocks noChangeAspect="1"/>
          </p:cNvPicPr>
          <p:nvPr/>
        </p:nvPicPr>
        <p:blipFill>
          <a:blip r:embed="rId1"/>
          <a:stretch>
            <a:fillRect/>
          </a:stretch>
        </p:blipFill>
        <p:spPr>
          <a:xfrm>
            <a:off x="0" y="260350"/>
            <a:ext cx="1908175" cy="6408738"/>
          </a:xfrm>
          <a:prstGeom prst="rect">
            <a:avLst/>
          </a:prstGeom>
          <a:noFill/>
          <a:ln w="9525">
            <a:noFill/>
          </a:ln>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90"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140291" name="Rectangle 3"/>
          <p:cNvSpPr>
            <a:spLocks noGrp="1" noRot="1"/>
          </p:cNvSpPr>
          <p:nvPr>
            <p:ph idx="1"/>
          </p:nvPr>
        </p:nvSpPr>
        <p:spPr>
          <a:xfrm>
            <a:off x="304800" y="0"/>
            <a:ext cx="8540750" cy="6669088"/>
          </a:xfrm>
          <a:ln/>
        </p:spPr>
        <p:txBody>
          <a:bodyPr vert="horz" wrap="square" lIns="91440" tIns="45720" rIns="91440" bIns="45720" anchor="t"/>
          <a:p>
            <a:pPr eaLnBrk="1" hangingPunct="1">
              <a:lnSpc>
                <a:spcPct val="90000"/>
              </a:lnSpc>
            </a:pPr>
            <a:r>
              <a:rPr lang="zh-CN" altLang="en-US" sz="2400" b="1" dirty="0"/>
              <a:t>       另外，律诗的对仗有</a:t>
            </a:r>
            <a:r>
              <a:rPr lang="zh-CN" altLang="en-US" sz="2400" b="1" dirty="0">
                <a:solidFill>
                  <a:schemeClr val="hlink"/>
                </a:solidFill>
              </a:rPr>
              <a:t>五言对、七言对</a:t>
            </a:r>
            <a:r>
              <a:rPr lang="zh-CN" altLang="en-US" sz="2400" b="1" dirty="0"/>
              <a:t>两种（个别六言对），而词的对仗除五七这两种形式为多外，其他形式还很丰富。</a:t>
            </a:r>
            <a:endParaRPr lang="en-US" altLang="zh-CN" sz="2400" b="1" dirty="0"/>
          </a:p>
          <a:p>
            <a:pPr eaLnBrk="1" hangingPunct="1">
              <a:lnSpc>
                <a:spcPct val="90000"/>
              </a:lnSpc>
            </a:pPr>
            <a:r>
              <a:rPr lang="en-US" altLang="zh-CN" sz="2400" b="1" dirty="0"/>
              <a:t>        </a:t>
            </a:r>
            <a:r>
              <a:rPr lang="zh-CN" altLang="en-US" sz="2400" b="1" dirty="0"/>
              <a:t>如</a:t>
            </a:r>
            <a:r>
              <a:rPr lang="zh-CN" altLang="en-US" sz="2400" b="1" dirty="0">
                <a:solidFill>
                  <a:schemeClr val="hlink"/>
                </a:solidFill>
              </a:rPr>
              <a:t>三言对</a:t>
            </a:r>
            <a:r>
              <a:rPr lang="zh-CN" altLang="en-US" sz="2400" b="1" dirty="0"/>
              <a:t>（如张志和的</a:t>
            </a:r>
            <a:r>
              <a:rPr lang="zh-CN" altLang="en-US" sz="2400" b="1" dirty="0">
                <a:solidFill>
                  <a:schemeClr val="tx2"/>
                </a:solidFill>
              </a:rPr>
              <a:t>“青箬笠，绿蓑衣”；</a:t>
            </a:r>
            <a:endParaRPr lang="en-US" altLang="zh-CN" sz="2400" b="1" dirty="0">
              <a:solidFill>
                <a:schemeClr val="tx2"/>
              </a:solidFill>
            </a:endParaRPr>
          </a:p>
          <a:p>
            <a:pPr eaLnBrk="1" hangingPunct="1">
              <a:lnSpc>
                <a:spcPct val="90000"/>
              </a:lnSpc>
            </a:pPr>
            <a:r>
              <a:rPr lang="en-US" altLang="zh-CN" sz="2400" b="1" dirty="0">
                <a:solidFill>
                  <a:schemeClr val="hlink"/>
                </a:solidFill>
              </a:rPr>
              <a:t>        </a:t>
            </a:r>
            <a:r>
              <a:rPr lang="zh-CN" altLang="en-US" sz="2400" b="1" dirty="0">
                <a:solidFill>
                  <a:schemeClr val="hlink"/>
                </a:solidFill>
              </a:rPr>
              <a:t>四言对</a:t>
            </a:r>
            <a:r>
              <a:rPr lang="zh-CN" altLang="en-US" sz="2400" b="1" dirty="0"/>
              <a:t>（如王雱pāng  的</a:t>
            </a:r>
            <a:r>
              <a:rPr lang="zh-CN" altLang="en-US" sz="2400" b="1" dirty="0">
                <a:solidFill>
                  <a:schemeClr val="tx2"/>
                </a:solidFill>
              </a:rPr>
              <a:t>“丁香枝上，豆蔻梢头”</a:t>
            </a:r>
            <a:r>
              <a:rPr lang="zh-CN" altLang="en-US" sz="2400" b="1" dirty="0"/>
              <a:t>等）、</a:t>
            </a:r>
            <a:r>
              <a:rPr lang="en-US" altLang="zh-CN" sz="2400" b="1" dirty="0"/>
              <a:t>  </a:t>
            </a:r>
            <a:endParaRPr lang="en-US" altLang="zh-CN" sz="2400" b="1" dirty="0"/>
          </a:p>
          <a:p>
            <a:pPr eaLnBrk="1" hangingPunct="1">
              <a:lnSpc>
                <a:spcPct val="90000"/>
              </a:lnSpc>
            </a:pPr>
            <a:r>
              <a:rPr lang="en-US" altLang="zh-CN" sz="2400" b="1" dirty="0">
                <a:solidFill>
                  <a:schemeClr val="hlink"/>
                </a:solidFill>
              </a:rPr>
              <a:t>       </a:t>
            </a:r>
            <a:r>
              <a:rPr lang="zh-CN" altLang="en-US" sz="2400" b="1" dirty="0">
                <a:solidFill>
                  <a:schemeClr val="hlink"/>
                </a:solidFill>
              </a:rPr>
              <a:t>六言对</a:t>
            </a:r>
            <a:r>
              <a:rPr lang="zh-CN" altLang="en-US" sz="2400" b="1" dirty="0"/>
              <a:t>（如朱敦儒的</a:t>
            </a:r>
            <a:r>
              <a:rPr lang="zh-CN" altLang="en-US" sz="2400" b="1" dirty="0">
                <a:solidFill>
                  <a:schemeClr val="tx2"/>
                </a:solidFill>
              </a:rPr>
              <a:t>“青史几番春梦，红尘多少奇才”</a:t>
            </a:r>
            <a:r>
              <a:rPr lang="zh-CN" altLang="en-US" sz="2400" b="1" dirty="0"/>
              <a:t>等）</a:t>
            </a:r>
            <a:endParaRPr lang="zh-CN" altLang="en-US" sz="2400" b="1" dirty="0"/>
          </a:p>
          <a:p>
            <a:pPr eaLnBrk="1" hangingPunct="1">
              <a:lnSpc>
                <a:spcPct val="90000"/>
              </a:lnSpc>
            </a:pPr>
            <a:r>
              <a:rPr lang="zh-CN" altLang="en-US" sz="2400" b="1" dirty="0"/>
              <a:t>       再有，诗中只有两句一对仗，而词中却可以三句一组，互为对仗，其形式犹鼎之三足，故又称为</a:t>
            </a:r>
            <a:r>
              <a:rPr lang="zh-CN" altLang="en-US" sz="2400" b="1" dirty="0">
                <a:solidFill>
                  <a:schemeClr val="hlink"/>
                </a:solidFill>
              </a:rPr>
              <a:t>鼎足对</a:t>
            </a:r>
            <a:r>
              <a:rPr lang="zh-CN" altLang="en-US" sz="2400" b="1" dirty="0"/>
              <a:t>。</a:t>
            </a:r>
            <a:endParaRPr lang="en-US" altLang="zh-CN" sz="2400" b="1" dirty="0"/>
          </a:p>
          <a:p>
            <a:pPr eaLnBrk="1" hangingPunct="1">
              <a:lnSpc>
                <a:spcPct val="90000"/>
              </a:lnSpc>
            </a:pPr>
            <a:r>
              <a:rPr lang="en-US" altLang="zh-CN" sz="2400" b="1" dirty="0">
                <a:solidFill>
                  <a:schemeClr val="hlink"/>
                </a:solidFill>
              </a:rPr>
              <a:t>       </a:t>
            </a:r>
            <a:r>
              <a:rPr lang="zh-CN" altLang="en-US" sz="2400" b="1" dirty="0">
                <a:solidFill>
                  <a:schemeClr val="hlink"/>
                </a:solidFill>
              </a:rPr>
              <a:t>三言鼎足对</a:t>
            </a:r>
            <a:r>
              <a:rPr lang="zh-CN" altLang="en-US" sz="2400" b="1" dirty="0"/>
              <a:t>如苏轼的</a:t>
            </a:r>
            <a:r>
              <a:rPr lang="zh-CN" altLang="en-US" sz="2400" b="1" dirty="0">
                <a:solidFill>
                  <a:schemeClr val="tx2"/>
                </a:solidFill>
              </a:rPr>
              <a:t>“ 湖中月，江边柳，陇头云”（</a:t>
            </a:r>
            <a:r>
              <a:rPr lang="zh-CN" altLang="en-US" sz="2400" b="1" dirty="0"/>
              <a:t>《 行香子》）</a:t>
            </a:r>
            <a:r>
              <a:rPr lang="en-US" altLang="zh-CN" sz="2400" b="1" dirty="0"/>
              <a:t>;</a:t>
            </a:r>
            <a:endParaRPr lang="en-US" altLang="zh-CN" sz="2400" b="1" dirty="0"/>
          </a:p>
          <a:p>
            <a:pPr eaLnBrk="1" hangingPunct="1">
              <a:lnSpc>
                <a:spcPct val="90000"/>
              </a:lnSpc>
            </a:pPr>
            <a:r>
              <a:rPr lang="en-US" altLang="zh-CN" sz="2400" b="1" dirty="0"/>
              <a:t>        </a:t>
            </a:r>
            <a:r>
              <a:rPr lang="zh-CN" altLang="en-US" sz="2400" b="1" dirty="0"/>
              <a:t>陆游的</a:t>
            </a:r>
            <a:r>
              <a:rPr lang="zh-CN" altLang="en-US" sz="2400" b="1" dirty="0">
                <a:solidFill>
                  <a:schemeClr val="tx2"/>
                </a:solidFill>
              </a:rPr>
              <a:t>“</a:t>
            </a:r>
            <a:r>
              <a:rPr lang="zh-CN" altLang="en-US" sz="2400" b="1" dirty="0">
                <a:solidFill>
                  <a:srgbClr val="FF0000"/>
                </a:solidFill>
              </a:rPr>
              <a:t>胡未灭，鬓先秋，泪空流”</a:t>
            </a:r>
            <a:r>
              <a:rPr lang="zh-CN" altLang="en-US" sz="2400" b="1" dirty="0"/>
              <a:t> （《 诉衷情》）等等。</a:t>
            </a:r>
            <a:endParaRPr lang="en-US" altLang="zh-CN" sz="2400" b="1" dirty="0"/>
          </a:p>
          <a:p>
            <a:pPr eaLnBrk="1" hangingPunct="1">
              <a:lnSpc>
                <a:spcPct val="90000"/>
              </a:lnSpc>
            </a:pPr>
            <a:r>
              <a:rPr lang="en-US" altLang="zh-CN" sz="2400" b="1" dirty="0">
                <a:solidFill>
                  <a:schemeClr val="hlink"/>
                </a:solidFill>
              </a:rPr>
              <a:t>        </a:t>
            </a:r>
            <a:r>
              <a:rPr lang="zh-CN" altLang="en-US" sz="2400" b="1" dirty="0">
                <a:solidFill>
                  <a:schemeClr val="hlink"/>
                </a:solidFill>
              </a:rPr>
              <a:t>四言的鼎足对</a:t>
            </a:r>
            <a:r>
              <a:rPr lang="zh-CN" altLang="en-US" sz="2400" b="1" dirty="0"/>
              <a:t>如谢逸的</a:t>
            </a:r>
            <a:r>
              <a:rPr lang="zh-CN" altLang="en-US" sz="2400" b="1" dirty="0">
                <a:solidFill>
                  <a:schemeClr val="tx2"/>
                </a:solidFill>
              </a:rPr>
              <a:t>“昨夜浓欢，今朝别酒，明日行客”</a:t>
            </a:r>
            <a:r>
              <a:rPr lang="zh-CN" altLang="en-US" sz="2400" b="1" dirty="0"/>
              <a:t> （《 柳梢青》）</a:t>
            </a:r>
            <a:r>
              <a:rPr lang="en-US" altLang="zh-CN" sz="2400" b="1" dirty="0"/>
              <a:t>;</a:t>
            </a:r>
            <a:endParaRPr lang="en-US" altLang="zh-CN" sz="2400" b="1" dirty="0"/>
          </a:p>
          <a:p>
            <a:pPr eaLnBrk="1" hangingPunct="1">
              <a:lnSpc>
                <a:spcPct val="90000"/>
              </a:lnSpc>
            </a:pPr>
            <a:r>
              <a:rPr lang="en-US" altLang="zh-CN" sz="2400" b="1" dirty="0"/>
              <a:t>        </a:t>
            </a:r>
            <a:r>
              <a:rPr lang="zh-CN" altLang="en-US" sz="2400" b="1" dirty="0"/>
              <a:t>朱淑真的</a:t>
            </a:r>
            <a:r>
              <a:rPr lang="zh-CN" altLang="en-US" sz="2400" b="1" dirty="0">
                <a:solidFill>
                  <a:schemeClr val="tx2"/>
                </a:solidFill>
              </a:rPr>
              <a:t>“绿杨影里，海棠亭畔，红杏墙头”（</a:t>
            </a:r>
            <a:r>
              <a:rPr lang="zh-CN" altLang="en-US" sz="2400" b="1" dirty="0"/>
              <a:t>《 眼儿媚》）等等。</a:t>
            </a:r>
            <a:r>
              <a:rPr lang="zh-CN" altLang="en-US" sz="2400" dirty="0"/>
              <a:t> </a:t>
            </a:r>
            <a:endParaRPr lang="zh-CN" altLang="en-US" sz="2400" dirty="0"/>
          </a:p>
          <a:p>
            <a:pPr eaLnBrk="1" hangingPunct="1">
              <a:lnSpc>
                <a:spcPct val="90000"/>
              </a:lnSpc>
            </a:pPr>
            <a:endParaRPr lang="zh-CN" altLang="en-US" sz="2400"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4" name="Rectangle 2"/>
          <p:cNvSpPr>
            <a:spLocks noGrp="1" noRot="1"/>
          </p:cNvSpPr>
          <p:nvPr>
            <p:ph type="title"/>
          </p:nvPr>
        </p:nvSpPr>
        <p:spPr>
          <a:xfrm>
            <a:off x="1979613" y="188913"/>
            <a:ext cx="6862762" cy="576262"/>
          </a:xfrm>
          <a:ln/>
        </p:spPr>
        <p:txBody>
          <a:bodyPr vert="horz" wrap="square" lIns="91440" tIns="45720" rIns="91440" bIns="45720" anchor="ctr"/>
          <a:p>
            <a:pPr eaLnBrk="1" hangingPunct="1"/>
            <a:r>
              <a:rPr lang="zh-CN" altLang="en-US" sz="4000" b="1" dirty="0"/>
              <a:t>八、</a:t>
            </a:r>
            <a:r>
              <a:rPr lang="zh-CN" altLang="en-US" sz="4000" b="1" dirty="0">
                <a:solidFill>
                  <a:srgbClr val="008080"/>
                </a:solidFill>
                <a:latin typeface="宋体" panose="02010600030101010101" pitchFamily="2" charset="-122"/>
              </a:rPr>
              <a:t>诗体和词体的文学特征</a:t>
            </a:r>
            <a:endParaRPr lang="zh-CN" altLang="en-US" sz="4000" b="1" dirty="0">
              <a:solidFill>
                <a:srgbClr val="008080"/>
              </a:solidFill>
              <a:latin typeface="宋体" panose="02010600030101010101" pitchFamily="2" charset="-122"/>
            </a:endParaRPr>
          </a:p>
        </p:txBody>
      </p:sp>
      <p:sp>
        <p:nvSpPr>
          <p:cNvPr id="141315" name="Rectangle 3"/>
          <p:cNvSpPr>
            <a:spLocks noGrp="1" noRot="1"/>
          </p:cNvSpPr>
          <p:nvPr>
            <p:ph sz="half" idx="1"/>
          </p:nvPr>
        </p:nvSpPr>
        <p:spPr>
          <a:xfrm>
            <a:off x="304800" y="1981200"/>
            <a:ext cx="1603375" cy="3886200"/>
          </a:xfrm>
          <a:ln/>
        </p:spPr>
        <p:txBody>
          <a:bodyPr vert="horz" wrap="square" lIns="91440" tIns="45720" rIns="91440" bIns="45720" anchor="t"/>
          <a:p>
            <a:pPr eaLnBrk="1" hangingPunct="1">
              <a:buClr>
                <a:schemeClr val="hlink"/>
              </a:buClr>
              <a:buSzPct val="70000"/>
              <a:buFont typeface="Wingdings" panose="05000000000000000000" pitchFamily="2" charset="2"/>
            </a:pPr>
            <a:endParaRPr lang="zh-CN" altLang="en-US" sz="2800" dirty="0"/>
          </a:p>
        </p:txBody>
      </p:sp>
      <p:sp>
        <p:nvSpPr>
          <p:cNvPr id="141316" name="Rectangle 4"/>
          <p:cNvSpPr>
            <a:spLocks noGrp="1" noRot="1"/>
          </p:cNvSpPr>
          <p:nvPr>
            <p:ph type="body" sz="half" idx="2"/>
          </p:nvPr>
        </p:nvSpPr>
        <p:spPr>
          <a:xfrm>
            <a:off x="1979613" y="836613"/>
            <a:ext cx="6985000" cy="5832475"/>
          </a:xfrm>
          <a:ln/>
        </p:spPr>
        <p:txBody>
          <a:bodyPr vert="horz" wrap="square" lIns="91440" tIns="45720" rIns="91440" bIns="45720" anchor="t"/>
          <a:p>
            <a:pPr eaLnBrk="1" hangingPunct="1">
              <a:buClr>
                <a:schemeClr val="hlink"/>
              </a:buClr>
              <a:buSzPct val="70000"/>
              <a:buFont typeface="Wingdings" panose="05000000000000000000" pitchFamily="2" charset="2"/>
            </a:pPr>
            <a:r>
              <a:rPr lang="en-US" altLang="zh-CN" sz="2800" b="1" dirty="0">
                <a:solidFill>
                  <a:schemeClr val="hlink"/>
                </a:solidFill>
                <a:latin typeface="宋体" panose="02010600030101010101" pitchFamily="2" charset="-122"/>
              </a:rPr>
              <a:t>    2</a:t>
            </a:r>
            <a:r>
              <a:rPr lang="zh-CN" altLang="en-US" sz="2800" b="1" dirty="0">
                <a:solidFill>
                  <a:schemeClr val="hlink"/>
                </a:solidFill>
                <a:latin typeface="宋体" panose="02010600030101010101" pitchFamily="2" charset="-122"/>
              </a:rPr>
              <a:t>、从诗词外部的形式上看 ：</a:t>
            </a:r>
            <a:endParaRPr lang="zh-CN" altLang="en-US" sz="28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800" b="1" dirty="0">
                <a:solidFill>
                  <a:schemeClr val="hlink"/>
                </a:solidFill>
                <a:latin typeface="宋体" panose="02010600030101010101" pitchFamily="2" charset="-122"/>
              </a:rPr>
              <a:t>   诗的体式较少，词的体式丰富。</a:t>
            </a:r>
            <a:endParaRPr lang="zh-CN" altLang="en-US" sz="28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800" b="1" dirty="0"/>
              <a:t>      诗在体式上只有五古、七古、五律、七律、 五绝、七绝、排律、歌行体等有数的几种。</a:t>
            </a:r>
            <a:endParaRPr lang="zh-CN" altLang="en-US" sz="2800" b="1" dirty="0"/>
          </a:p>
          <a:p>
            <a:pPr eaLnBrk="1" hangingPunct="1">
              <a:buClr>
                <a:schemeClr val="hlink"/>
              </a:buClr>
              <a:buSzPct val="70000"/>
              <a:buFont typeface="Wingdings" panose="05000000000000000000" pitchFamily="2" charset="2"/>
            </a:pPr>
            <a:r>
              <a:rPr lang="zh-CN" altLang="en-US" sz="2800" b="1" dirty="0"/>
              <a:t>       而词的体式则十分繁富。</a:t>
            </a:r>
            <a:endParaRPr lang="zh-CN" altLang="en-US" sz="2800" b="1" dirty="0"/>
          </a:p>
          <a:p>
            <a:pPr eaLnBrk="1" hangingPunct="1">
              <a:buClr>
                <a:schemeClr val="hlink"/>
              </a:buClr>
              <a:buSzPct val="70000"/>
              <a:buFont typeface="Wingdings" panose="05000000000000000000" pitchFamily="2" charset="2"/>
            </a:pPr>
            <a:r>
              <a:rPr lang="zh-CN" altLang="en-US" sz="2800" b="1" dirty="0"/>
              <a:t>       </a:t>
            </a:r>
            <a:r>
              <a:rPr lang="zh-CN" altLang="en-US" sz="2800" b="1" dirty="0">
                <a:solidFill>
                  <a:srgbClr val="FF0000"/>
                </a:solidFill>
              </a:rPr>
              <a:t>清人万树的</a:t>
            </a:r>
            <a:r>
              <a:rPr lang="en-US" altLang="zh-CN" sz="2800" b="1" dirty="0">
                <a:solidFill>
                  <a:srgbClr val="FF0000"/>
                </a:solidFill>
              </a:rPr>
              <a:t>《 </a:t>
            </a:r>
            <a:r>
              <a:rPr lang="zh-CN" altLang="en-US" sz="2800" b="1" dirty="0">
                <a:solidFill>
                  <a:srgbClr val="FF0000"/>
                </a:solidFill>
              </a:rPr>
              <a:t>词律</a:t>
            </a:r>
            <a:r>
              <a:rPr lang="en-US" altLang="zh-CN" sz="2800" b="1" dirty="0">
                <a:solidFill>
                  <a:srgbClr val="FF0000"/>
                </a:solidFill>
              </a:rPr>
              <a:t>》</a:t>
            </a:r>
            <a:r>
              <a:rPr lang="zh-CN" altLang="en-US" sz="2800" b="1" dirty="0">
                <a:solidFill>
                  <a:srgbClr val="FF0000"/>
                </a:solidFill>
              </a:rPr>
              <a:t>中共收词调６６０调，词体１１８０体</a:t>
            </a:r>
            <a:r>
              <a:rPr lang="en-US" altLang="zh-CN" sz="2800" b="1" dirty="0">
                <a:solidFill>
                  <a:srgbClr val="FF0000"/>
                </a:solidFill>
              </a:rPr>
              <a:t>;</a:t>
            </a:r>
            <a:endParaRPr lang="en-US" altLang="zh-CN" sz="2800" b="1" dirty="0">
              <a:solidFill>
                <a:srgbClr val="FF0000"/>
              </a:solidFill>
            </a:endParaRPr>
          </a:p>
          <a:p>
            <a:pPr eaLnBrk="1" hangingPunct="1">
              <a:buClr>
                <a:schemeClr val="hlink"/>
              </a:buClr>
              <a:buSzPct val="70000"/>
              <a:buFont typeface="Wingdings" panose="05000000000000000000" pitchFamily="2" charset="2"/>
            </a:pPr>
            <a:r>
              <a:rPr lang="en-US" altLang="zh-CN" sz="2800" b="1" dirty="0">
                <a:solidFill>
                  <a:srgbClr val="FF0000"/>
                </a:solidFill>
              </a:rPr>
              <a:t>     《 </a:t>
            </a:r>
            <a:r>
              <a:rPr lang="zh-CN" altLang="en-US" sz="2800" b="1" dirty="0">
                <a:solidFill>
                  <a:srgbClr val="FF0000"/>
                </a:solidFill>
              </a:rPr>
              <a:t>钦定词谱</a:t>
            </a:r>
            <a:r>
              <a:rPr lang="en-US" altLang="zh-CN" sz="2800" b="1" dirty="0">
                <a:solidFill>
                  <a:srgbClr val="FF0000"/>
                </a:solidFill>
              </a:rPr>
              <a:t>》</a:t>
            </a:r>
            <a:r>
              <a:rPr lang="zh-CN" altLang="en-US" sz="2800" b="1" dirty="0">
                <a:solidFill>
                  <a:srgbClr val="FF0000"/>
                </a:solidFill>
              </a:rPr>
              <a:t>中，则一共收词调８２６调，词体则有２３０６体。</a:t>
            </a:r>
            <a:endParaRPr lang="zh-CN" altLang="en-US" sz="2800" b="1" dirty="0">
              <a:solidFill>
                <a:srgbClr val="FF0000"/>
              </a:solidFill>
            </a:endParaRPr>
          </a:p>
          <a:p>
            <a:pPr eaLnBrk="1" hangingPunct="1">
              <a:buClr>
                <a:schemeClr val="hlink"/>
              </a:buClr>
              <a:buSzPct val="70000"/>
              <a:buFont typeface="Wingdings" panose="05000000000000000000" pitchFamily="2" charset="2"/>
            </a:pPr>
            <a:r>
              <a:rPr lang="zh-CN" altLang="en-US" sz="2800" b="1" dirty="0">
                <a:solidFill>
                  <a:srgbClr val="FF0000"/>
                </a:solidFill>
              </a:rPr>
              <a:t>      </a:t>
            </a:r>
            <a:r>
              <a:rPr lang="zh-CN" altLang="en-US" sz="2800" b="1" dirty="0"/>
              <a:t>一种文学样式中，有如此多的体式，这在世界诗歌史上，也是绝无仅有的。</a:t>
            </a:r>
            <a:endParaRPr lang="zh-CN" altLang="en-US" sz="2800" b="1" dirty="0"/>
          </a:p>
        </p:txBody>
      </p:sp>
      <p:pic>
        <p:nvPicPr>
          <p:cNvPr id="141317" name="Picture 5" descr="荒村生断霭，古寺语流莺6"/>
          <p:cNvPicPr>
            <a:picLocks noChangeAspect="1"/>
          </p:cNvPicPr>
          <p:nvPr/>
        </p:nvPicPr>
        <p:blipFill>
          <a:blip r:embed="rId1"/>
          <a:stretch>
            <a:fillRect/>
          </a:stretch>
        </p:blipFill>
        <p:spPr>
          <a:xfrm>
            <a:off x="0" y="260350"/>
            <a:ext cx="1908175" cy="6408738"/>
          </a:xfrm>
          <a:prstGeom prst="rect">
            <a:avLst/>
          </a:prstGeom>
          <a:noFill/>
          <a:ln w="9525">
            <a:noFill/>
          </a:ln>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338" name="Rectangle 2"/>
          <p:cNvSpPr>
            <a:spLocks noGrp="1" noRot="1"/>
          </p:cNvSpPr>
          <p:nvPr>
            <p:ph type="title"/>
          </p:nvPr>
        </p:nvSpPr>
        <p:spPr>
          <a:xfrm>
            <a:off x="301625" y="188913"/>
            <a:ext cx="7223125" cy="503237"/>
          </a:xfrm>
          <a:ln/>
        </p:spPr>
        <p:txBody>
          <a:bodyPr vert="horz" wrap="square" lIns="91440" tIns="45720" rIns="91440" bIns="45720" anchor="ctr"/>
          <a:p>
            <a:pPr eaLnBrk="1" hangingPunct="1"/>
            <a:r>
              <a:rPr lang="zh-CN" altLang="en-US" sz="4000" b="1" dirty="0"/>
              <a:t>八、</a:t>
            </a:r>
            <a:r>
              <a:rPr lang="zh-CN" altLang="en-US" sz="4000" b="1" dirty="0">
                <a:solidFill>
                  <a:srgbClr val="008080"/>
                </a:solidFill>
                <a:latin typeface="宋体" panose="02010600030101010101" pitchFamily="2" charset="-122"/>
              </a:rPr>
              <a:t>诗体和词体的文学特征</a:t>
            </a:r>
            <a:endParaRPr lang="zh-CN" altLang="en-US" sz="4000" b="1" dirty="0">
              <a:solidFill>
                <a:srgbClr val="008080"/>
              </a:solidFill>
              <a:latin typeface="宋体" panose="02010600030101010101" pitchFamily="2" charset="-122"/>
            </a:endParaRPr>
          </a:p>
        </p:txBody>
      </p:sp>
      <p:sp>
        <p:nvSpPr>
          <p:cNvPr id="142339" name="Rectangle 3"/>
          <p:cNvSpPr>
            <a:spLocks noGrp="1" noRot="1"/>
          </p:cNvSpPr>
          <p:nvPr>
            <p:ph sz="half" idx="1"/>
          </p:nvPr>
        </p:nvSpPr>
        <p:spPr>
          <a:xfrm>
            <a:off x="179388" y="765175"/>
            <a:ext cx="6985000" cy="5688013"/>
          </a:xfrm>
          <a:ln/>
        </p:spPr>
        <p:txBody>
          <a:bodyPr vert="horz" wrap="square" lIns="91440" tIns="45720" rIns="91440" bIns="45720" anchor="t"/>
          <a:p>
            <a:pPr eaLnBrk="1" hangingPunct="1">
              <a:buSzPct val="70000"/>
            </a:pPr>
            <a:r>
              <a:rPr lang="zh-CN" altLang="en-US" sz="3600" b="1" dirty="0">
                <a:solidFill>
                  <a:schemeClr val="hlink"/>
                </a:solidFill>
                <a:latin typeface="宋体" panose="02010600030101010101" pitchFamily="2" charset="-122"/>
                <a:ea typeface="+mn-ea"/>
                <a:cs typeface="+mn-cs"/>
              </a:rPr>
              <a:t>   3、从诗词的题材上看：</a:t>
            </a:r>
            <a:endParaRPr lang="zh-CN" altLang="en-US" sz="3600" b="1" dirty="0">
              <a:solidFill>
                <a:schemeClr val="hlink"/>
              </a:solidFill>
              <a:latin typeface="宋体" panose="02010600030101010101" pitchFamily="2" charset="-122"/>
              <a:ea typeface="+mn-ea"/>
              <a:cs typeface="+mn-cs"/>
            </a:endParaRPr>
          </a:p>
          <a:p>
            <a:pPr eaLnBrk="1" hangingPunct="1">
              <a:buSzPct val="70000"/>
            </a:pPr>
            <a:endParaRPr lang="en-US" altLang="zh-CN" sz="3600" b="1" dirty="0">
              <a:solidFill>
                <a:schemeClr val="hlink"/>
              </a:solidFill>
              <a:latin typeface="宋体" panose="02010600030101010101" pitchFamily="2" charset="-122"/>
              <a:ea typeface="+mn-ea"/>
              <a:cs typeface="+mn-cs"/>
            </a:endParaRPr>
          </a:p>
          <a:p>
            <a:pPr eaLnBrk="1" hangingPunct="1">
              <a:buSzPct val="70000"/>
            </a:pPr>
            <a:r>
              <a:rPr lang="en-US" altLang="zh-CN" sz="3600" b="1" dirty="0">
                <a:solidFill>
                  <a:schemeClr val="hlink"/>
                </a:solidFill>
                <a:latin typeface="宋体" panose="02010600030101010101" pitchFamily="2" charset="-122"/>
                <a:ea typeface="+mn-ea"/>
                <a:cs typeface="+mn-cs"/>
              </a:rPr>
              <a:t>     </a:t>
            </a:r>
            <a:r>
              <a:rPr lang="zh-CN" altLang="en-US" sz="3600" b="1" dirty="0">
                <a:solidFill>
                  <a:schemeClr val="hlink"/>
                </a:solidFill>
                <a:latin typeface="宋体" panose="02010600030101010101" pitchFamily="2" charset="-122"/>
                <a:ea typeface="+mn-ea"/>
                <a:cs typeface="+mn-cs"/>
              </a:rPr>
              <a:t>诗歌的题材特点：从“诗言志”（《尚书》）到“诗缘情而绮靡（陆机《文赋》）的理论主张的变化</a:t>
            </a:r>
            <a:r>
              <a:rPr lang="en-US" altLang="zh-CN" sz="3600" b="1" dirty="0">
                <a:solidFill>
                  <a:schemeClr val="hlink"/>
                </a:solidFill>
                <a:latin typeface="宋体" panose="02010600030101010101" pitchFamily="2" charset="-122"/>
                <a:ea typeface="+mn-ea"/>
                <a:cs typeface="+mn-cs"/>
              </a:rPr>
              <a:t>;</a:t>
            </a:r>
            <a:endParaRPr lang="en-US" altLang="zh-CN" sz="3600" b="1" dirty="0">
              <a:solidFill>
                <a:schemeClr val="hlink"/>
              </a:solidFill>
              <a:latin typeface="宋体" panose="02010600030101010101" pitchFamily="2" charset="-122"/>
              <a:ea typeface="+mn-ea"/>
              <a:cs typeface="+mn-cs"/>
            </a:endParaRPr>
          </a:p>
          <a:p>
            <a:pPr eaLnBrk="1" hangingPunct="1">
              <a:buSzPct val="70000"/>
            </a:pPr>
            <a:r>
              <a:rPr lang="en-US" altLang="zh-CN" sz="3600" b="1" dirty="0">
                <a:solidFill>
                  <a:schemeClr val="hlink"/>
                </a:solidFill>
                <a:latin typeface="宋体" panose="02010600030101010101" pitchFamily="2" charset="-122"/>
                <a:ea typeface="+mn-ea"/>
                <a:cs typeface="+mn-cs"/>
              </a:rPr>
              <a:t>    </a:t>
            </a:r>
            <a:r>
              <a:rPr lang="zh-CN" altLang="en-US" sz="3600" b="1" dirty="0">
                <a:solidFill>
                  <a:schemeClr val="hlink"/>
                </a:solidFill>
                <a:latin typeface="宋体" panose="02010600030101010101" pitchFamily="2" charset="-122"/>
                <a:ea typeface="+mn-ea"/>
                <a:cs typeface="+mn-cs"/>
              </a:rPr>
              <a:t>即从偏重政治主题到重视抒情。</a:t>
            </a:r>
            <a:endParaRPr lang="zh-CN" altLang="en-US" sz="3600" b="1" dirty="0">
              <a:solidFill>
                <a:schemeClr val="hlink"/>
              </a:solidFill>
              <a:latin typeface="宋体" panose="02010600030101010101" pitchFamily="2" charset="-122"/>
              <a:ea typeface="+mn-ea"/>
              <a:cs typeface="+mn-cs"/>
            </a:endParaRPr>
          </a:p>
          <a:p>
            <a:pPr eaLnBrk="1" hangingPunct="1">
              <a:buSzPct val="70000"/>
            </a:pPr>
            <a:endParaRPr lang="zh-CN" altLang="en-US" sz="3600" b="1" dirty="0">
              <a:solidFill>
                <a:srgbClr val="008080"/>
              </a:solidFill>
              <a:latin typeface="宋体" panose="02010600030101010101" pitchFamily="2" charset="-122"/>
              <a:ea typeface="+mn-ea"/>
              <a:cs typeface="+mn-cs"/>
            </a:endParaRPr>
          </a:p>
          <a:p>
            <a:pPr eaLnBrk="1" hangingPunct="1">
              <a:buSzPct val="70000"/>
            </a:pPr>
            <a:endParaRPr lang="zh-CN" altLang="en-US" sz="2400" b="1" dirty="0">
              <a:solidFill>
                <a:srgbClr val="008080"/>
              </a:solidFill>
              <a:latin typeface="宋体" panose="02010600030101010101" pitchFamily="2" charset="-122"/>
              <a:ea typeface="+mn-ea"/>
              <a:cs typeface="+mn-cs"/>
            </a:endParaRPr>
          </a:p>
        </p:txBody>
      </p:sp>
      <p:sp>
        <p:nvSpPr>
          <p:cNvPr id="142340" name="Rectangle 4"/>
          <p:cNvSpPr>
            <a:spLocks noGrp="1" noRot="1"/>
          </p:cNvSpPr>
          <p:nvPr>
            <p:ph sz="half" idx="2"/>
          </p:nvPr>
        </p:nvSpPr>
        <p:spPr>
          <a:xfrm>
            <a:off x="7308850" y="1981200"/>
            <a:ext cx="1536700" cy="3886200"/>
          </a:xfrm>
          <a:ln/>
        </p:spPr>
        <p:txBody>
          <a:bodyPr vert="horz" wrap="square" lIns="91440" tIns="45720" rIns="91440" bIns="45720" anchor="t"/>
          <a:p>
            <a:pPr eaLnBrk="1" hangingPunct="1">
              <a:lnSpc>
                <a:spcPct val="90000"/>
              </a:lnSpc>
              <a:buSzPct val="70000"/>
            </a:pPr>
            <a:endParaRPr lang="zh-CN" altLang="en-US" sz="2000" dirty="0">
              <a:latin typeface="+mn-lt"/>
              <a:ea typeface="+mn-ea"/>
              <a:cs typeface="+mn-cs"/>
            </a:endParaRPr>
          </a:p>
        </p:txBody>
      </p:sp>
      <p:pic>
        <p:nvPicPr>
          <p:cNvPr id="142341" name="Picture 5" descr="荒村生断霭，古寺语流莺6"/>
          <p:cNvPicPr>
            <a:picLocks noChangeAspect="1"/>
          </p:cNvPicPr>
          <p:nvPr/>
        </p:nvPicPr>
        <p:blipFill>
          <a:blip r:embed="rId1"/>
          <a:stretch>
            <a:fillRect/>
          </a:stretch>
        </p:blipFill>
        <p:spPr>
          <a:xfrm>
            <a:off x="7235825" y="188913"/>
            <a:ext cx="1908175" cy="6408737"/>
          </a:xfrm>
          <a:prstGeom prst="rect">
            <a:avLst/>
          </a:prstGeom>
          <a:noFill/>
          <a:ln w="9525">
            <a:noFill/>
          </a:ln>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62"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143363" name="Rectangle 3"/>
          <p:cNvSpPr>
            <a:spLocks noGrp="1" noRot="1"/>
          </p:cNvSpPr>
          <p:nvPr>
            <p:ph idx="1"/>
          </p:nvPr>
        </p:nvSpPr>
        <p:spPr>
          <a:xfrm>
            <a:off x="304800" y="765175"/>
            <a:ext cx="8540750" cy="5102225"/>
          </a:xfrm>
          <a:ln/>
        </p:spPr>
        <p:txBody>
          <a:bodyPr vert="horz" wrap="square" lIns="91440" tIns="45720" rIns="91440" bIns="45720" anchor="t"/>
          <a:p>
            <a:pPr eaLnBrk="1" hangingPunct="1"/>
            <a:r>
              <a:rPr lang="zh-CN" altLang="en-US" sz="2800" b="1" dirty="0">
                <a:latin typeface="宋体" panose="02010600030101010101" pitchFamily="2" charset="-122"/>
              </a:rPr>
              <a:t>      </a:t>
            </a:r>
            <a:r>
              <a:rPr lang="zh-CN" altLang="en-US" sz="2800" b="1" dirty="0">
                <a:solidFill>
                  <a:srgbClr val="FF0000"/>
                </a:solidFill>
                <a:latin typeface="宋体" panose="02010600030101010101" pitchFamily="2" charset="-122"/>
              </a:rPr>
              <a:t>中国历代诗歌理论的开山纲领便是“诗言志”</a:t>
            </a:r>
            <a:r>
              <a:rPr lang="zh-CN" altLang="en-US" sz="2800" b="1" dirty="0">
                <a:solidFill>
                  <a:schemeClr val="tx2"/>
                </a:solidFill>
                <a:latin typeface="宋体" panose="02010600030101010101" pitchFamily="2" charset="-122"/>
              </a:rPr>
              <a:t>（</a:t>
            </a:r>
            <a:r>
              <a:rPr lang="en-US" altLang="zh-CN" sz="2800" b="1" dirty="0">
                <a:latin typeface="宋体" panose="02010600030101010101" pitchFamily="2" charset="-122"/>
              </a:rPr>
              <a:t>《 </a:t>
            </a:r>
            <a:r>
              <a:rPr lang="zh-CN" altLang="en-US" sz="2800" b="1" dirty="0">
                <a:latin typeface="宋体" panose="02010600030101010101" pitchFamily="2" charset="-122"/>
              </a:rPr>
              <a:t>尚书</a:t>
            </a:r>
            <a:r>
              <a:rPr lang="en-US" altLang="zh-CN" sz="2800" b="1" dirty="0">
                <a:latin typeface="宋体" panose="02010600030101010101" pitchFamily="2" charset="-122"/>
              </a:rPr>
              <a:t>》</a:t>
            </a:r>
            <a:r>
              <a:rPr lang="zh-CN" altLang="en-US" sz="2800" b="1" dirty="0">
                <a:latin typeface="宋体" panose="02010600030101010101" pitchFamily="2" charset="-122"/>
              </a:rPr>
              <a:t>）。其“志”的性质，用孔子的话说</a:t>
            </a:r>
            <a:r>
              <a:rPr lang="zh-CN" altLang="en-US" sz="2800" b="1" dirty="0">
                <a:solidFill>
                  <a:schemeClr val="tx2"/>
                </a:solidFill>
                <a:latin typeface="宋体" panose="02010600030101010101" pitchFamily="2" charset="-122"/>
              </a:rPr>
              <a:t>：“诗三百，一言以蔽之：思无邪。”</a:t>
            </a:r>
            <a:endParaRPr lang="zh-CN" altLang="en-US" sz="2800" b="1" dirty="0">
              <a:solidFill>
                <a:schemeClr val="tx2"/>
              </a:solidFill>
              <a:latin typeface="宋体" panose="02010600030101010101" pitchFamily="2" charset="-122"/>
            </a:endParaRPr>
          </a:p>
          <a:p>
            <a:pPr eaLnBrk="1" hangingPunct="1"/>
            <a:r>
              <a:rPr lang="zh-CN" altLang="en-US" sz="2800" b="1" dirty="0">
                <a:solidFill>
                  <a:schemeClr val="tx2"/>
                </a:solidFill>
                <a:latin typeface="宋体" panose="02010600030101010101" pitchFamily="2" charset="-122"/>
              </a:rPr>
              <a:t>     </a:t>
            </a:r>
            <a:r>
              <a:rPr lang="zh-CN" altLang="en-US" sz="2800" b="1" dirty="0">
                <a:latin typeface="宋体" panose="02010600030101010101" pitchFamily="2" charset="-122"/>
              </a:rPr>
              <a:t>言志的诗，要求具有从思想感情和情操意志上影响人改造人的作用，具有对社会的伦理道德的规范作用和风俗民情的教化作用。所以诗歌在题材内容上偏重政治主题，以关系到国家兴亡、民生疾苦、胸怀抱负、宦海浮沉等内容为主；即便写到男女之情，也“发乎情，止乎礼义”。</a:t>
            </a:r>
            <a:endParaRPr lang="zh-CN" altLang="en-US" sz="2800" b="1" dirty="0">
              <a:latin typeface="宋体" panose="02010600030101010101" pitchFamily="2" charset="-122"/>
            </a:endParaRPr>
          </a:p>
          <a:p>
            <a:pPr eaLnBrk="1" hangingPunct="1"/>
            <a:endParaRPr lang="zh-CN" altLang="en-US" sz="2800" b="1" dirty="0">
              <a:latin typeface="宋体" panose="02010600030101010101" pitchFamily="2" charset="-122"/>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4386"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144387" name="Rectangle 3"/>
          <p:cNvSpPr>
            <a:spLocks noGrp="1" noRot="1"/>
          </p:cNvSpPr>
          <p:nvPr>
            <p:ph idx="1"/>
          </p:nvPr>
        </p:nvSpPr>
        <p:spPr>
          <a:xfrm>
            <a:off x="304800" y="765175"/>
            <a:ext cx="8540750" cy="5102225"/>
          </a:xfrm>
          <a:ln/>
        </p:spPr>
        <p:txBody>
          <a:bodyPr vert="horz" wrap="square" lIns="91440" tIns="45720" rIns="91440" bIns="45720" anchor="t"/>
          <a:p>
            <a:pPr eaLnBrk="1" hangingPunct="1"/>
            <a:r>
              <a:rPr lang="zh-CN" altLang="en-US" b="1" dirty="0">
                <a:latin typeface="宋体" panose="02010600030101010101" pitchFamily="2" charset="-122"/>
              </a:rPr>
              <a:t>      魏晋南北朝时代，进入 </a:t>
            </a:r>
            <a:r>
              <a:rPr lang="zh-CN" altLang="en-US" b="1" dirty="0">
                <a:solidFill>
                  <a:schemeClr val="tx2"/>
                </a:solidFill>
                <a:latin typeface="宋体" panose="02010600030101010101" pitchFamily="2" charset="-122"/>
              </a:rPr>
              <a:t>“文学的自觉时代”，</a:t>
            </a:r>
            <a:r>
              <a:rPr lang="zh-CN" altLang="en-US" b="1" dirty="0">
                <a:latin typeface="宋体" panose="02010600030101010101" pitchFamily="2" charset="-122"/>
              </a:rPr>
              <a:t>诗歌理论上有新的突破。陆机在</a:t>
            </a:r>
            <a:r>
              <a:rPr lang="en-US" altLang="zh-CN" b="1" dirty="0">
                <a:latin typeface="宋体" panose="02010600030101010101" pitchFamily="2" charset="-122"/>
              </a:rPr>
              <a:t>《 </a:t>
            </a:r>
            <a:r>
              <a:rPr lang="zh-CN" altLang="en-US" b="1" dirty="0">
                <a:latin typeface="宋体" panose="02010600030101010101" pitchFamily="2" charset="-122"/>
              </a:rPr>
              <a:t>文赋</a:t>
            </a:r>
            <a:r>
              <a:rPr lang="en-US" altLang="zh-CN" b="1" dirty="0">
                <a:latin typeface="宋体" panose="02010600030101010101" pitchFamily="2" charset="-122"/>
              </a:rPr>
              <a:t>》</a:t>
            </a:r>
            <a:r>
              <a:rPr lang="zh-CN" altLang="en-US" b="1" dirty="0">
                <a:latin typeface="宋体" panose="02010600030101010101" pitchFamily="2" charset="-122"/>
              </a:rPr>
              <a:t>中提出了</a:t>
            </a:r>
            <a:r>
              <a:rPr lang="zh-CN" altLang="en-US" b="1" dirty="0">
                <a:solidFill>
                  <a:schemeClr val="tx2"/>
                </a:solidFill>
                <a:latin typeface="宋体" panose="02010600030101010101" pitchFamily="2" charset="-122"/>
              </a:rPr>
              <a:t>“诗缘情而绮靡”</a:t>
            </a:r>
            <a:r>
              <a:rPr lang="zh-CN" altLang="en-US" b="1" dirty="0">
                <a:latin typeface="宋体" panose="02010600030101010101" pitchFamily="2" charset="-122"/>
              </a:rPr>
              <a:t>的主张，钟嵘在</a:t>
            </a:r>
            <a:r>
              <a:rPr lang="en-US" altLang="zh-CN" b="1" dirty="0">
                <a:latin typeface="宋体" panose="02010600030101010101" pitchFamily="2" charset="-122"/>
              </a:rPr>
              <a:t>《 </a:t>
            </a:r>
            <a:r>
              <a:rPr lang="zh-CN" altLang="en-US" b="1" dirty="0">
                <a:latin typeface="宋体" panose="02010600030101010101" pitchFamily="2" charset="-122"/>
              </a:rPr>
              <a:t>诗品序</a:t>
            </a:r>
            <a:r>
              <a:rPr lang="en-US" altLang="zh-CN" b="1" dirty="0">
                <a:latin typeface="宋体" panose="02010600030101010101" pitchFamily="2" charset="-122"/>
              </a:rPr>
              <a:t>》</a:t>
            </a:r>
            <a:r>
              <a:rPr lang="zh-CN" altLang="en-US" b="1" dirty="0">
                <a:latin typeface="宋体" panose="02010600030101010101" pitchFamily="2" charset="-122"/>
              </a:rPr>
              <a:t>中也提出</a:t>
            </a:r>
            <a:r>
              <a:rPr lang="zh-CN" altLang="en-US" b="1" dirty="0">
                <a:solidFill>
                  <a:schemeClr val="tx2"/>
                </a:solidFill>
                <a:latin typeface="宋体" panose="02010600030101010101" pitchFamily="2" charset="-122"/>
              </a:rPr>
              <a:t>“感荡心灵，非陈诗何以展其义，非长歌何以骋其情”</a:t>
            </a:r>
            <a:r>
              <a:rPr lang="zh-CN" altLang="en-US" b="1" dirty="0">
                <a:latin typeface="宋体" panose="02010600030101010101" pitchFamily="2" charset="-122"/>
              </a:rPr>
              <a:t>的主张。在诗歌创作上，开始吟咏一己之情，特别是齐梁陈时期的宫体诗，内容上描写女子的体态神韵、愁思艳情。这些表明当时诗坛上明显地弥漫着一种</a:t>
            </a:r>
            <a:r>
              <a:rPr lang="zh-CN" altLang="en-US" b="1" dirty="0">
                <a:solidFill>
                  <a:schemeClr val="tx2"/>
                </a:solidFill>
                <a:latin typeface="宋体" panose="02010600030101010101" pitchFamily="2" charset="-122"/>
              </a:rPr>
              <a:t>“重情”</a:t>
            </a:r>
            <a:r>
              <a:rPr lang="zh-CN" altLang="en-US" b="1" dirty="0">
                <a:latin typeface="宋体" panose="02010600030101010101" pitchFamily="2" charset="-122"/>
              </a:rPr>
              <a:t> 风气。</a:t>
            </a:r>
            <a:endParaRPr lang="zh-CN" altLang="en-US" b="1" dirty="0">
              <a:latin typeface="宋体" panose="02010600030101010101" pitchFamily="2" charset="-122"/>
            </a:endParaRPr>
          </a:p>
          <a:p>
            <a:pPr eaLnBrk="1" hangingPunct="1"/>
            <a:endParaRPr lang="zh-CN" altLang="en-US" b="1" dirty="0">
              <a:latin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25603" name="Rectangle 3"/>
          <p:cNvSpPr>
            <a:spLocks noGrp="1" noRot="1"/>
          </p:cNvSpPr>
          <p:nvPr>
            <p:ph idx="1"/>
          </p:nvPr>
        </p:nvSpPr>
        <p:spPr>
          <a:xfrm>
            <a:off x="304800" y="836613"/>
            <a:ext cx="8540750" cy="5030787"/>
          </a:xfrm>
          <a:ln/>
        </p:spPr>
        <p:txBody>
          <a:bodyPr vert="horz" wrap="square" lIns="91440" tIns="45720" rIns="91440" bIns="45720" anchor="t"/>
          <a:p>
            <a:pPr eaLnBrk="1" hangingPunct="1">
              <a:lnSpc>
                <a:spcPct val="90000"/>
              </a:lnSpc>
            </a:pPr>
            <a:r>
              <a:rPr lang="zh-CN" altLang="en-US" b="1" dirty="0">
                <a:solidFill>
                  <a:schemeClr val="tx2"/>
                </a:solidFill>
                <a:latin typeface="宋体" panose="02010600030101010101" pitchFamily="2" charset="-122"/>
              </a:rPr>
              <a:t>    卢照邻的“</a:t>
            </a:r>
            <a:r>
              <a:rPr lang="zh-CN" altLang="en-US" b="1" dirty="0">
                <a:latin typeface="宋体" panose="02010600030101010101" pitchFamily="2" charset="-122"/>
              </a:rPr>
              <a:t>得成比目何辞死，愿作鸳鸯不羡仙</a:t>
            </a:r>
            <a:r>
              <a:rPr lang="zh-CN" altLang="en-US" b="1" dirty="0">
                <a:solidFill>
                  <a:schemeClr val="tx2"/>
                </a:solidFill>
                <a:latin typeface="宋体" panose="02010600030101010101" pitchFamily="2" charset="-122"/>
              </a:rPr>
              <a:t>”（</a:t>
            </a:r>
            <a:r>
              <a:rPr lang="en-US" altLang="zh-CN" b="1" dirty="0">
                <a:solidFill>
                  <a:schemeClr val="tx2"/>
                </a:solidFill>
                <a:latin typeface="宋体" panose="02010600030101010101" pitchFamily="2" charset="-122"/>
              </a:rPr>
              <a:t>《</a:t>
            </a:r>
            <a:r>
              <a:rPr lang="zh-CN" altLang="en-US" b="1" dirty="0">
                <a:solidFill>
                  <a:schemeClr val="tx2"/>
                </a:solidFill>
                <a:latin typeface="宋体" panose="02010600030101010101" pitchFamily="2" charset="-122"/>
              </a:rPr>
              <a:t>长安古意</a:t>
            </a:r>
            <a:r>
              <a:rPr lang="en-US" altLang="zh-CN" b="1" dirty="0">
                <a:solidFill>
                  <a:schemeClr val="tx2"/>
                </a:solidFill>
                <a:latin typeface="宋体" panose="02010600030101010101" pitchFamily="2" charset="-122"/>
              </a:rPr>
              <a:t>》</a:t>
            </a:r>
            <a:r>
              <a:rPr lang="zh-CN" altLang="en-US" b="1" dirty="0">
                <a:solidFill>
                  <a:schemeClr val="tx2"/>
                </a:solidFill>
                <a:latin typeface="宋体" panose="02010600030101010101" pitchFamily="2" charset="-122"/>
              </a:rPr>
              <a:t>）；</a:t>
            </a:r>
            <a:endParaRPr lang="zh-CN" altLang="en-US" b="1" dirty="0">
              <a:solidFill>
                <a:schemeClr val="tx2"/>
              </a:solidFill>
              <a:latin typeface="宋体" panose="02010600030101010101" pitchFamily="2" charset="-122"/>
            </a:endParaRPr>
          </a:p>
          <a:p>
            <a:pPr eaLnBrk="1" hangingPunct="1">
              <a:lnSpc>
                <a:spcPct val="90000"/>
              </a:lnSpc>
            </a:pPr>
            <a:r>
              <a:rPr lang="zh-CN" altLang="en-US" b="1" dirty="0">
                <a:solidFill>
                  <a:schemeClr val="tx2"/>
                </a:solidFill>
                <a:latin typeface="宋体" panose="02010600030101010101" pitchFamily="2" charset="-122"/>
              </a:rPr>
              <a:t>    骆宾王的“</a:t>
            </a:r>
            <a:r>
              <a:rPr lang="zh-CN" altLang="en-US" b="1" dirty="0">
                <a:latin typeface="宋体" panose="02010600030101010101" pitchFamily="2" charset="-122"/>
              </a:rPr>
              <a:t>此地别燕丹，壮士发冲冠。昔时人已没，今日水犹寒</a:t>
            </a:r>
            <a:r>
              <a:rPr lang="zh-CN" altLang="en-US" b="1" dirty="0">
                <a:solidFill>
                  <a:schemeClr val="tx2"/>
                </a:solidFill>
                <a:latin typeface="宋体" panose="02010600030101010101" pitchFamily="2" charset="-122"/>
              </a:rPr>
              <a:t>。”（</a:t>
            </a:r>
            <a:r>
              <a:rPr lang="en-US" altLang="zh-CN" b="1" dirty="0">
                <a:solidFill>
                  <a:schemeClr val="tx2"/>
                </a:solidFill>
                <a:latin typeface="宋体" panose="02010600030101010101" pitchFamily="2" charset="-122"/>
              </a:rPr>
              <a:t>《</a:t>
            </a:r>
            <a:r>
              <a:rPr lang="zh-CN" altLang="en-US" b="1" dirty="0">
                <a:solidFill>
                  <a:schemeClr val="tx2"/>
                </a:solidFill>
                <a:latin typeface="宋体" panose="02010600030101010101" pitchFamily="2" charset="-122"/>
              </a:rPr>
              <a:t>于易水送人一绝</a:t>
            </a:r>
            <a:r>
              <a:rPr lang="en-US" altLang="zh-CN" b="1" dirty="0">
                <a:solidFill>
                  <a:schemeClr val="tx2"/>
                </a:solidFill>
                <a:latin typeface="宋体" panose="02010600030101010101" pitchFamily="2" charset="-122"/>
              </a:rPr>
              <a:t>》</a:t>
            </a:r>
            <a:r>
              <a:rPr lang="zh-CN" altLang="en-US" b="1" dirty="0">
                <a:solidFill>
                  <a:schemeClr val="tx2"/>
                </a:solidFill>
                <a:latin typeface="宋体" panose="02010600030101010101" pitchFamily="2" charset="-122"/>
              </a:rPr>
              <a:t>）。</a:t>
            </a:r>
            <a:endParaRPr lang="zh-CN" altLang="en-US" b="1" dirty="0">
              <a:solidFill>
                <a:schemeClr val="tx2"/>
              </a:solidFill>
              <a:latin typeface="宋体" panose="02010600030101010101" pitchFamily="2" charset="-122"/>
            </a:endParaRPr>
          </a:p>
          <a:p>
            <a:pPr eaLnBrk="1" hangingPunct="1">
              <a:lnSpc>
                <a:spcPct val="90000"/>
              </a:lnSpc>
            </a:pPr>
            <a:r>
              <a:rPr lang="zh-CN" altLang="en-US" b="1" dirty="0">
                <a:solidFill>
                  <a:schemeClr val="tx2"/>
                </a:solidFill>
                <a:latin typeface="宋体" panose="02010600030101010101" pitchFamily="2" charset="-122"/>
              </a:rPr>
              <a:t>    诗歌的内容和形式才有所开拓。但他们仍未摆脱六朝后期“采丽竞繁”的影响。</a:t>
            </a:r>
            <a:endParaRPr lang="zh-CN" altLang="en-US" b="1" dirty="0">
              <a:solidFill>
                <a:schemeClr val="tx2"/>
              </a:solidFill>
              <a:latin typeface="宋体" panose="02010600030101010101" pitchFamily="2" charset="-122"/>
            </a:endParaRPr>
          </a:p>
          <a:p>
            <a:pPr eaLnBrk="1" hangingPunct="1">
              <a:lnSpc>
                <a:spcPct val="90000"/>
              </a:lnSpc>
            </a:pPr>
            <a:r>
              <a:rPr lang="zh-CN" altLang="en-US" b="1" dirty="0">
                <a:solidFill>
                  <a:srgbClr val="FF0000"/>
                </a:solidFill>
                <a:latin typeface="宋体" panose="02010600030101010101" pitchFamily="2" charset="-122"/>
              </a:rPr>
              <a:t>杜甫</a:t>
            </a:r>
            <a:r>
              <a:rPr lang="zh-CN" altLang="en-US" b="1" dirty="0">
                <a:solidFill>
                  <a:schemeClr val="tx2"/>
                </a:solidFill>
                <a:latin typeface="宋体" panose="02010600030101010101" pitchFamily="2" charset="-122"/>
              </a:rPr>
              <a:t>在</a:t>
            </a:r>
            <a:r>
              <a:rPr lang="en-US" altLang="zh-CN" b="1" dirty="0">
                <a:solidFill>
                  <a:srgbClr val="FF0000"/>
                </a:solidFill>
                <a:latin typeface="宋体" panose="02010600030101010101" pitchFamily="2" charset="-122"/>
              </a:rPr>
              <a:t>《 </a:t>
            </a:r>
            <a:r>
              <a:rPr lang="zh-CN" altLang="en-US" b="1" dirty="0">
                <a:solidFill>
                  <a:srgbClr val="FF0000"/>
                </a:solidFill>
                <a:latin typeface="宋体" panose="02010600030101010101" pitchFamily="2" charset="-122"/>
              </a:rPr>
              <a:t>戏为六绝句</a:t>
            </a:r>
            <a:r>
              <a:rPr lang="en-US" altLang="zh-CN" b="1" dirty="0">
                <a:solidFill>
                  <a:srgbClr val="FF0000"/>
                </a:solidFill>
                <a:latin typeface="宋体" panose="02010600030101010101" pitchFamily="2" charset="-122"/>
              </a:rPr>
              <a:t>》</a:t>
            </a:r>
            <a:r>
              <a:rPr lang="zh-CN" altLang="en-US" b="1" dirty="0">
                <a:solidFill>
                  <a:schemeClr val="tx2"/>
                </a:solidFill>
                <a:latin typeface="宋体" panose="02010600030101010101" pitchFamily="2" charset="-122"/>
              </a:rPr>
              <a:t>（其二）中称赞道：“</a:t>
            </a:r>
            <a:r>
              <a:rPr lang="zh-CN" altLang="en-US" b="1" dirty="0">
                <a:latin typeface="宋体" panose="02010600030101010101" pitchFamily="2" charset="-122"/>
              </a:rPr>
              <a:t>王杨卢骆当时体，轻薄为文哂未休。</a:t>
            </a:r>
            <a:endParaRPr lang="zh-CN" altLang="en-US" b="1" dirty="0">
              <a:latin typeface="宋体" panose="02010600030101010101" pitchFamily="2" charset="-122"/>
            </a:endParaRPr>
          </a:p>
          <a:p>
            <a:pPr eaLnBrk="1" hangingPunct="1">
              <a:lnSpc>
                <a:spcPct val="90000"/>
              </a:lnSpc>
            </a:pPr>
            <a:r>
              <a:rPr lang="zh-CN" altLang="en-US" b="1" dirty="0">
                <a:latin typeface="宋体" panose="02010600030101010101" pitchFamily="2" charset="-122"/>
              </a:rPr>
              <a:t>  </a:t>
            </a:r>
            <a:r>
              <a:rPr lang="zh-CN" altLang="en-US" b="1" dirty="0">
                <a:solidFill>
                  <a:srgbClr val="FF0000"/>
                </a:solidFill>
                <a:latin typeface="宋体" panose="02010600030101010101" pitchFamily="2" charset="-122"/>
              </a:rPr>
              <a:t>尔曹身与名俱灭，不废江河万古流。”</a:t>
            </a:r>
            <a:r>
              <a:rPr lang="zh-CN" altLang="en-US" dirty="0">
                <a:solidFill>
                  <a:srgbClr val="FF0000"/>
                </a:solidFill>
                <a:latin typeface="宋体" panose="02010600030101010101" pitchFamily="2" charset="-122"/>
              </a:rPr>
              <a:t> </a:t>
            </a:r>
            <a:endParaRPr lang="zh-CN" altLang="en-US" dirty="0">
              <a:solidFill>
                <a:srgbClr val="FF0000"/>
              </a:solidFill>
              <a:latin typeface="宋体" panose="02010600030101010101" pitchFamily="2" charset="-122"/>
            </a:endParaRPr>
          </a:p>
          <a:p>
            <a:pPr eaLnBrk="1" hangingPunct="1">
              <a:lnSpc>
                <a:spcPct val="90000"/>
              </a:lnSpc>
            </a:pPr>
            <a:endParaRPr lang="zh-CN" altLang="en-US" dirty="0">
              <a:solidFill>
                <a:srgbClr val="FF0000"/>
              </a:solidFill>
              <a:latin typeface="宋体" panose="02010600030101010101" pitchFamily="2" charset="-122"/>
            </a:endParaRPr>
          </a:p>
          <a:p>
            <a:pPr eaLnBrk="1" hangingPunct="1">
              <a:lnSpc>
                <a:spcPct val="90000"/>
              </a:lnSpc>
            </a:pPr>
            <a:endParaRPr lang="zh-CN" altLang="en-US" dirty="0">
              <a:solidFill>
                <a:srgbClr val="FF0000"/>
              </a:solidFill>
              <a:latin typeface="宋体" panose="02010600030101010101" pitchFamily="2" charset="-122"/>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5410"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145411" name="Rectangle 3"/>
          <p:cNvSpPr>
            <a:spLocks noGrp="1" noRot="1"/>
          </p:cNvSpPr>
          <p:nvPr>
            <p:ph idx="1"/>
          </p:nvPr>
        </p:nvSpPr>
        <p:spPr>
          <a:xfrm>
            <a:off x="304800" y="693738"/>
            <a:ext cx="8540750" cy="5173662"/>
          </a:xfrm>
          <a:ln/>
        </p:spPr>
        <p:txBody>
          <a:bodyPr vert="horz" wrap="square" lIns="91440" tIns="45720" rIns="91440" bIns="45720" anchor="t"/>
          <a:p>
            <a:pPr eaLnBrk="1" hangingPunct="1"/>
            <a:r>
              <a:rPr lang="zh-CN" altLang="en-US" sz="2800" b="1" dirty="0">
                <a:latin typeface="宋体" panose="02010600030101010101" pitchFamily="2" charset="-122"/>
              </a:rPr>
              <a:t>     文学艺术作品中所抒发的感情：一类是着重表现社会性的群体所共有的情感，诸如爱国情感、民族情感等；另一类是着重表现作者个体的自我情感，诸如亲情恩怨、爱情悲欢。诗和词都是抒情艺术；但诗中所抒之情，大都属于前一类。</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其上焉者辅助教化，补察时政，救济民瘼，泄导人情。如</a:t>
            </a:r>
            <a:r>
              <a:rPr lang="en-US" altLang="zh-CN" sz="2800" b="1" dirty="0">
                <a:latin typeface="宋体" panose="02010600030101010101" pitchFamily="2" charset="-122"/>
              </a:rPr>
              <a:t>《 </a:t>
            </a:r>
            <a:r>
              <a:rPr lang="zh-CN" altLang="en-US" sz="2800" b="1" dirty="0">
                <a:latin typeface="宋体" panose="02010600030101010101" pitchFamily="2" charset="-122"/>
              </a:rPr>
              <a:t>诗经</a:t>
            </a:r>
            <a:r>
              <a:rPr lang="en-US" altLang="zh-CN" sz="2800" b="1" dirty="0">
                <a:solidFill>
                  <a:schemeClr val="tx2"/>
                </a:solidFill>
                <a:latin typeface="宋体" panose="02010600030101010101" pitchFamily="2" charset="-122"/>
              </a:rPr>
              <a:t>》“ </a:t>
            </a:r>
            <a:r>
              <a:rPr lang="zh-CN" altLang="en-US" sz="2800" b="1" dirty="0">
                <a:solidFill>
                  <a:schemeClr val="tx2"/>
                </a:solidFill>
                <a:latin typeface="宋体" panose="02010600030101010101" pitchFamily="2" charset="-122"/>
              </a:rPr>
              <a:t>饥者歌其食，劳者歌其事”</a:t>
            </a:r>
            <a:r>
              <a:rPr lang="zh-CN" altLang="en-US" sz="2800" b="1" dirty="0">
                <a:latin typeface="宋体" panose="02010600030101010101" pitchFamily="2" charset="-122"/>
              </a:rPr>
              <a:t> （何休</a:t>
            </a:r>
            <a:r>
              <a:rPr lang="en-US" altLang="zh-CN" sz="2800" b="1" dirty="0">
                <a:latin typeface="宋体" panose="02010600030101010101" pitchFamily="2" charset="-122"/>
              </a:rPr>
              <a:t>《 </a:t>
            </a:r>
            <a:r>
              <a:rPr lang="zh-CN" altLang="en-US" sz="2800" b="1" dirty="0">
                <a:latin typeface="宋体" panose="02010600030101010101" pitchFamily="2" charset="-122"/>
              </a:rPr>
              <a:t>春秋公羊传</a:t>
            </a:r>
            <a:r>
              <a:rPr lang="en-US" altLang="zh-CN" sz="2800" b="1" dirty="0">
                <a:latin typeface="宋体" panose="02010600030101010101" pitchFamily="2" charset="-122"/>
              </a:rPr>
              <a:t>·</a:t>
            </a:r>
            <a:r>
              <a:rPr lang="zh-CN" altLang="en-US" sz="2800" b="1" dirty="0">
                <a:latin typeface="宋体" panose="02010600030101010101" pitchFamily="2" charset="-122"/>
              </a:rPr>
              <a:t>宣公十五年解诂</a:t>
            </a:r>
            <a:r>
              <a:rPr lang="en-US" altLang="zh-CN" sz="2800" b="1" dirty="0">
                <a:latin typeface="宋体" panose="02010600030101010101" pitchFamily="2" charset="-122"/>
              </a:rPr>
              <a:t>》</a:t>
            </a:r>
            <a:r>
              <a:rPr lang="zh-CN" altLang="en-US" sz="2800" b="1" dirty="0">
                <a:latin typeface="宋体" panose="02010600030101010101" pitchFamily="2" charset="-122"/>
              </a:rPr>
              <a:t>）的传统，汉乐府</a:t>
            </a:r>
            <a:r>
              <a:rPr lang="zh-CN" altLang="en-US" sz="2800" b="1" dirty="0">
                <a:solidFill>
                  <a:schemeClr val="tx2"/>
                </a:solidFill>
                <a:latin typeface="宋体" panose="02010600030101010101" pitchFamily="2" charset="-122"/>
              </a:rPr>
              <a:t>“感于哀乐，缘事而发”</a:t>
            </a:r>
            <a:r>
              <a:rPr lang="zh-CN" altLang="en-US" sz="2800" b="1" dirty="0">
                <a:latin typeface="宋体" panose="02010600030101010101" pitchFamily="2" charset="-122"/>
              </a:rPr>
              <a:t> （班固</a:t>
            </a:r>
            <a:r>
              <a:rPr lang="en-US" altLang="zh-CN" sz="2800" b="1" dirty="0">
                <a:latin typeface="宋体" panose="02010600030101010101" pitchFamily="2" charset="-122"/>
              </a:rPr>
              <a:t>《 </a:t>
            </a:r>
            <a:r>
              <a:rPr lang="zh-CN" altLang="en-US" sz="2800" b="1" dirty="0">
                <a:latin typeface="宋体" panose="02010600030101010101" pitchFamily="2" charset="-122"/>
              </a:rPr>
              <a:t>汉书</a:t>
            </a:r>
            <a:r>
              <a:rPr lang="en-US" altLang="zh-CN" sz="2800" b="1" dirty="0">
                <a:latin typeface="宋体" panose="02010600030101010101" pitchFamily="2" charset="-122"/>
              </a:rPr>
              <a:t>·</a:t>
            </a:r>
            <a:r>
              <a:rPr lang="zh-CN" altLang="en-US" sz="2800" b="1" dirty="0">
                <a:latin typeface="宋体" panose="02010600030101010101" pitchFamily="2" charset="-122"/>
              </a:rPr>
              <a:t>艺文志</a:t>
            </a:r>
            <a:r>
              <a:rPr lang="en-US" altLang="zh-CN" sz="2800" b="1" dirty="0">
                <a:latin typeface="宋体" panose="02010600030101010101" pitchFamily="2" charset="-122"/>
              </a:rPr>
              <a:t>》</a:t>
            </a:r>
            <a:r>
              <a:rPr lang="zh-CN" altLang="en-US" sz="2800" b="1" dirty="0">
                <a:latin typeface="宋体" panose="02010600030101010101" pitchFamily="2" charset="-122"/>
              </a:rPr>
              <a:t>）的精神，中唐诗人白居易提出的</a:t>
            </a:r>
            <a:r>
              <a:rPr lang="zh-CN" altLang="en-US" sz="2800" b="1" dirty="0">
                <a:solidFill>
                  <a:schemeClr val="tx2"/>
                </a:solidFill>
                <a:latin typeface="宋体" panose="02010600030101010101" pitchFamily="2" charset="-122"/>
              </a:rPr>
              <a:t>“文章合为时而著，歌诗合为事而作”</a:t>
            </a:r>
            <a:r>
              <a:rPr lang="zh-CN" altLang="en-US" sz="2800" b="1" dirty="0">
                <a:latin typeface="宋体" panose="02010600030101010101" pitchFamily="2" charset="-122"/>
              </a:rPr>
              <a:t> （</a:t>
            </a:r>
            <a:r>
              <a:rPr lang="en-US" altLang="zh-CN" sz="2800" b="1" dirty="0">
                <a:latin typeface="宋体" panose="02010600030101010101" pitchFamily="2" charset="-122"/>
              </a:rPr>
              <a:t>《 </a:t>
            </a:r>
            <a:r>
              <a:rPr lang="zh-CN" altLang="en-US" sz="2800" b="1" dirty="0">
                <a:latin typeface="宋体" panose="02010600030101010101" pitchFamily="2" charset="-122"/>
              </a:rPr>
              <a:t>与元九书</a:t>
            </a:r>
            <a:r>
              <a:rPr lang="en-US" altLang="zh-CN" sz="2800" b="1" dirty="0">
                <a:latin typeface="宋体" panose="02010600030101010101" pitchFamily="2" charset="-122"/>
              </a:rPr>
              <a:t>》</a:t>
            </a:r>
            <a:r>
              <a:rPr lang="zh-CN" altLang="en-US" sz="2800" b="1" dirty="0">
                <a:latin typeface="宋体" panose="02010600030101010101" pitchFamily="2" charset="-122"/>
              </a:rPr>
              <a:t>）的主张等等。</a:t>
            </a:r>
            <a:endParaRPr lang="zh-CN" altLang="en-US" sz="2800" b="1" dirty="0">
              <a:latin typeface="宋体" panose="02010600030101010101" pitchFamily="2" charset="-122"/>
            </a:endParaRPr>
          </a:p>
          <a:p>
            <a:pPr eaLnBrk="1" hangingPunct="1"/>
            <a:endParaRPr lang="zh-CN" altLang="en-US" sz="2800" b="1" dirty="0">
              <a:latin typeface="宋体" panose="02010600030101010101" pitchFamily="2" charset="-122"/>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4" name="Rectangle 2"/>
          <p:cNvSpPr>
            <a:spLocks noGrp="1" noRot="1"/>
          </p:cNvSpPr>
          <p:nvPr>
            <p:ph type="title"/>
          </p:nvPr>
        </p:nvSpPr>
        <p:spPr>
          <a:xfrm>
            <a:off x="301625" y="685800"/>
            <a:ext cx="8540750" cy="79375"/>
          </a:xfrm>
          <a:ln/>
        </p:spPr>
        <p:txBody>
          <a:bodyPr vert="horz" wrap="square" lIns="91440" tIns="45720" rIns="91440" bIns="45720" anchor="ctr"/>
          <a:p>
            <a:pPr eaLnBrk="1" hangingPunct="1"/>
            <a:endParaRPr lang="zh-CN" altLang="en-US" dirty="0"/>
          </a:p>
        </p:txBody>
      </p:sp>
      <p:sp>
        <p:nvSpPr>
          <p:cNvPr id="146435" name="Rectangle 3"/>
          <p:cNvSpPr>
            <a:spLocks noGrp="1" noRot="1"/>
          </p:cNvSpPr>
          <p:nvPr>
            <p:ph idx="1"/>
          </p:nvPr>
        </p:nvSpPr>
        <p:spPr>
          <a:xfrm>
            <a:off x="304800" y="765175"/>
            <a:ext cx="8540750" cy="5102225"/>
          </a:xfrm>
          <a:ln/>
        </p:spPr>
        <p:txBody>
          <a:bodyPr vert="horz" wrap="square" lIns="91440" tIns="45720" rIns="91440" bIns="45720" anchor="t"/>
          <a:p>
            <a:pPr eaLnBrk="1" hangingPunct="1"/>
            <a:r>
              <a:rPr lang="zh-CN" altLang="en-US" sz="2800" b="1" dirty="0">
                <a:latin typeface="宋体" panose="02010600030101010101" pitchFamily="2" charset="-122"/>
              </a:rPr>
              <a:t>     其次焉者抒发作者的理想抱负，多为胸中块垒、大志豪情。如屈原抒发的是</a:t>
            </a:r>
            <a:r>
              <a:rPr lang="zh-CN" altLang="en-US" sz="2800" b="1" dirty="0">
                <a:solidFill>
                  <a:schemeClr val="tx2"/>
                </a:solidFill>
                <a:latin typeface="宋体" panose="02010600030101010101" pitchFamily="2" charset="-122"/>
              </a:rPr>
              <a:t>“亦余心之所善兮，虽九死其犹未悔”</a:t>
            </a:r>
            <a:r>
              <a:rPr lang="zh-CN" altLang="en-US" sz="2800" b="1" dirty="0">
                <a:latin typeface="宋体" panose="02010600030101010101" pitchFamily="2" charset="-122"/>
              </a:rPr>
              <a:t> （</a:t>
            </a:r>
            <a:r>
              <a:rPr lang="en-US" altLang="zh-CN" sz="2800" b="1" dirty="0">
                <a:latin typeface="宋体" panose="02010600030101010101" pitchFamily="2" charset="-122"/>
              </a:rPr>
              <a:t>《</a:t>
            </a:r>
            <a:r>
              <a:rPr lang="zh-CN" altLang="en-US" sz="2800" b="1" dirty="0">
                <a:latin typeface="宋体" panose="02010600030101010101" pitchFamily="2" charset="-122"/>
              </a:rPr>
              <a:t>离骚</a:t>
            </a:r>
            <a:r>
              <a:rPr lang="en-US" altLang="zh-CN" sz="2800" b="1" dirty="0">
                <a:latin typeface="宋体" panose="02010600030101010101" pitchFamily="2" charset="-122"/>
              </a:rPr>
              <a:t>》</a:t>
            </a:r>
            <a:r>
              <a:rPr lang="zh-CN" altLang="en-US" sz="2800" b="1" dirty="0">
                <a:latin typeface="宋体" panose="02010600030101010101" pitchFamily="2" charset="-122"/>
              </a:rPr>
              <a:t>）的追求理想至死不悔的精神，杜甫抒发的是</a:t>
            </a:r>
            <a:r>
              <a:rPr lang="zh-CN" altLang="en-US" sz="2800" b="1" dirty="0">
                <a:solidFill>
                  <a:schemeClr val="tx2"/>
                </a:solidFill>
                <a:latin typeface="宋体" panose="02010600030101010101" pitchFamily="2" charset="-122"/>
              </a:rPr>
              <a:t>“安得广厦千万间，大庇天下寒士俱欢颜</a:t>
            </a:r>
            <a:r>
              <a:rPr lang="en-US" altLang="zh-CN" sz="2800" b="1" dirty="0">
                <a:solidFill>
                  <a:schemeClr val="tx2"/>
                </a:solidFill>
                <a:latin typeface="宋体" panose="02010600030101010101" pitchFamily="2" charset="-122"/>
              </a:rPr>
              <a:t>……</a:t>
            </a:r>
            <a:r>
              <a:rPr lang="zh-CN" altLang="en-US" sz="2800" b="1" dirty="0">
                <a:solidFill>
                  <a:schemeClr val="tx2"/>
                </a:solidFill>
                <a:latin typeface="宋体" panose="02010600030101010101" pitchFamily="2" charset="-122"/>
              </a:rPr>
              <a:t>吾庐独破受冻死亦足”</a:t>
            </a:r>
            <a:r>
              <a:rPr lang="zh-CN" altLang="en-US" sz="2800" b="1" dirty="0">
                <a:latin typeface="宋体" panose="02010600030101010101" pitchFamily="2" charset="-122"/>
              </a:rPr>
              <a:t> （</a:t>
            </a:r>
            <a:r>
              <a:rPr lang="en-US" altLang="zh-CN" sz="2800" b="1" dirty="0">
                <a:latin typeface="宋体" panose="02010600030101010101" pitchFamily="2" charset="-122"/>
              </a:rPr>
              <a:t>《 </a:t>
            </a:r>
            <a:r>
              <a:rPr lang="zh-CN" altLang="en-US" sz="2800" b="1" dirty="0">
                <a:latin typeface="宋体" panose="02010600030101010101" pitchFamily="2" charset="-122"/>
              </a:rPr>
              <a:t>茅屋为秋风所破歌</a:t>
            </a:r>
            <a:r>
              <a:rPr lang="en-US" altLang="zh-CN" sz="2800" b="1" dirty="0">
                <a:latin typeface="宋体" panose="02010600030101010101" pitchFamily="2" charset="-122"/>
              </a:rPr>
              <a:t>》</a:t>
            </a:r>
            <a:r>
              <a:rPr lang="zh-CN" altLang="en-US" sz="2800" b="1" dirty="0">
                <a:latin typeface="宋体" panose="02010600030101010101" pitchFamily="2" charset="-122"/>
              </a:rPr>
              <a:t>）的伟大的利他主义精神等等。这些是诗中言情之主流。</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诗中也写到男女之情，但多限于夫妇间离情别恨、相思悼亡等；即便是涉及到少女怀春、少男求爱的内容，其表现手法也多用比兴，隐约朦胧，如</a:t>
            </a:r>
            <a:r>
              <a:rPr lang="zh-CN" altLang="en-US" sz="2800" b="1" dirty="0">
                <a:solidFill>
                  <a:schemeClr val="tx2"/>
                </a:solidFill>
                <a:latin typeface="宋体" panose="02010600030101010101" pitchFamily="2" charset="-122"/>
              </a:rPr>
              <a:t>“ 蒹葭苍苍，白露为霜；所谓伊人，在水一方。”（</a:t>
            </a:r>
            <a:r>
              <a:rPr lang="en-US" altLang="zh-CN" sz="2800" b="1" dirty="0">
                <a:latin typeface="宋体" panose="02010600030101010101" pitchFamily="2" charset="-122"/>
              </a:rPr>
              <a:t>《 </a:t>
            </a:r>
            <a:r>
              <a:rPr lang="zh-CN" altLang="en-US" sz="2800" b="1" dirty="0">
                <a:latin typeface="宋体" panose="02010600030101010101" pitchFamily="2" charset="-122"/>
              </a:rPr>
              <a:t>诗经</a:t>
            </a:r>
            <a:r>
              <a:rPr lang="en-US" altLang="zh-CN" sz="2800" b="1" dirty="0">
                <a:latin typeface="宋体" panose="02010600030101010101" pitchFamily="2" charset="-122"/>
              </a:rPr>
              <a:t>·</a:t>
            </a:r>
            <a:r>
              <a:rPr lang="zh-CN" altLang="en-US" sz="2800" b="1" dirty="0">
                <a:latin typeface="宋体" panose="02010600030101010101" pitchFamily="2" charset="-122"/>
              </a:rPr>
              <a:t>秦风</a:t>
            </a:r>
            <a:r>
              <a:rPr lang="en-US" altLang="zh-CN" sz="2800" b="1" dirty="0">
                <a:latin typeface="宋体" panose="02010600030101010101" pitchFamily="2" charset="-122"/>
              </a:rPr>
              <a:t>·</a:t>
            </a:r>
            <a:r>
              <a:rPr lang="zh-CN" altLang="en-US" sz="2800" b="1" dirty="0">
                <a:latin typeface="宋体" panose="02010600030101010101" pitchFamily="2" charset="-122"/>
              </a:rPr>
              <a:t>蒹葭</a:t>
            </a:r>
            <a:r>
              <a:rPr lang="en-US" altLang="zh-CN" sz="2800" b="1" dirty="0">
                <a:latin typeface="宋体" panose="02010600030101010101" pitchFamily="2" charset="-122"/>
              </a:rPr>
              <a:t>》</a:t>
            </a:r>
            <a:r>
              <a:rPr lang="zh-CN" altLang="en-US" sz="2800" b="1" dirty="0">
                <a:latin typeface="宋体" panose="02010600030101010101" pitchFamily="2" charset="-122"/>
              </a:rPr>
              <a:t>）。 </a:t>
            </a:r>
            <a:endParaRPr lang="zh-CN" altLang="en-US" sz="2800" b="1" dirty="0">
              <a:latin typeface="宋体" panose="02010600030101010101" pitchFamily="2" charset="-122"/>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8" name="Rectangle 2"/>
          <p:cNvSpPr>
            <a:spLocks noGrp="1" noRot="1"/>
          </p:cNvSpPr>
          <p:nvPr>
            <p:ph type="title"/>
          </p:nvPr>
        </p:nvSpPr>
        <p:spPr>
          <a:xfrm>
            <a:off x="301625" y="188913"/>
            <a:ext cx="7223125" cy="503237"/>
          </a:xfrm>
          <a:ln/>
        </p:spPr>
        <p:txBody>
          <a:bodyPr vert="horz" wrap="square" lIns="91440" tIns="45720" rIns="91440" bIns="45720" anchor="ctr"/>
          <a:p>
            <a:pPr eaLnBrk="1" hangingPunct="1"/>
            <a:r>
              <a:rPr lang="zh-CN" altLang="en-US" sz="4000" b="1" dirty="0"/>
              <a:t>八、</a:t>
            </a:r>
            <a:r>
              <a:rPr lang="zh-CN" altLang="en-US" sz="4000" b="1" dirty="0">
                <a:solidFill>
                  <a:srgbClr val="008080"/>
                </a:solidFill>
                <a:latin typeface="宋体" panose="02010600030101010101" pitchFamily="2" charset="-122"/>
              </a:rPr>
              <a:t>诗体和词体的文学特征</a:t>
            </a:r>
            <a:endParaRPr lang="zh-CN" altLang="en-US" sz="4000" b="1" dirty="0">
              <a:solidFill>
                <a:srgbClr val="008080"/>
              </a:solidFill>
              <a:latin typeface="宋体" panose="02010600030101010101" pitchFamily="2" charset="-122"/>
            </a:endParaRPr>
          </a:p>
        </p:txBody>
      </p:sp>
      <p:sp>
        <p:nvSpPr>
          <p:cNvPr id="147459" name="Rectangle 3"/>
          <p:cNvSpPr>
            <a:spLocks noGrp="1" noRot="1"/>
          </p:cNvSpPr>
          <p:nvPr>
            <p:ph sz="half" idx="1"/>
          </p:nvPr>
        </p:nvSpPr>
        <p:spPr>
          <a:xfrm>
            <a:off x="179388" y="765175"/>
            <a:ext cx="6985000" cy="5688013"/>
          </a:xfrm>
          <a:ln/>
        </p:spPr>
        <p:txBody>
          <a:bodyPr vert="horz" wrap="square" lIns="91440" tIns="45720" rIns="91440" bIns="45720" anchor="t"/>
          <a:p>
            <a:pPr eaLnBrk="1" hangingPunct="1">
              <a:buSzPct val="70000"/>
            </a:pPr>
            <a:r>
              <a:rPr lang="en-US" altLang="zh-CN" b="1" dirty="0">
                <a:solidFill>
                  <a:schemeClr val="hlink"/>
                </a:solidFill>
                <a:latin typeface="宋体" panose="02010600030101010101" pitchFamily="2" charset="-122"/>
                <a:ea typeface="+mn-ea"/>
                <a:cs typeface="+mn-cs"/>
              </a:rPr>
              <a:t>    3</a:t>
            </a:r>
            <a:r>
              <a:rPr lang="zh-CN" altLang="en-US" b="1" dirty="0">
                <a:solidFill>
                  <a:schemeClr val="hlink"/>
                </a:solidFill>
                <a:latin typeface="宋体" panose="02010600030101010101" pitchFamily="2" charset="-122"/>
                <a:ea typeface="+mn-ea"/>
                <a:cs typeface="+mn-cs"/>
              </a:rPr>
              <a:t>、从诗词的题材上看：</a:t>
            </a:r>
            <a:endParaRPr lang="zh-CN" altLang="en-US" b="1" dirty="0">
              <a:solidFill>
                <a:schemeClr val="hlink"/>
              </a:solidFill>
              <a:latin typeface="宋体" panose="02010600030101010101" pitchFamily="2" charset="-122"/>
              <a:ea typeface="+mn-ea"/>
              <a:cs typeface="+mn-cs"/>
            </a:endParaRPr>
          </a:p>
          <a:p>
            <a:pPr eaLnBrk="1" hangingPunct="1">
              <a:buSzPct val="70000"/>
            </a:pPr>
            <a:endParaRPr lang="zh-CN" altLang="en-US" b="1" dirty="0">
              <a:solidFill>
                <a:schemeClr val="hlink"/>
              </a:solidFill>
              <a:latin typeface="宋体" panose="02010600030101010101" pitchFamily="2" charset="-122"/>
              <a:ea typeface="+mn-ea"/>
              <a:cs typeface="+mn-cs"/>
            </a:endParaRPr>
          </a:p>
          <a:p>
            <a:pPr eaLnBrk="1" hangingPunct="1">
              <a:buSzPct val="70000"/>
            </a:pPr>
            <a:r>
              <a:rPr lang="zh-CN" altLang="en-US" b="1" dirty="0">
                <a:solidFill>
                  <a:schemeClr val="hlink"/>
                </a:solidFill>
                <a:latin typeface="宋体" panose="02010600030101010101" pitchFamily="2" charset="-122"/>
                <a:ea typeface="+mn-ea"/>
                <a:cs typeface="+mn-cs"/>
              </a:rPr>
              <a:t>    词在题材内容上的一个显著特色，主要抒写男欢女爱的恋情。</a:t>
            </a:r>
            <a:r>
              <a:rPr lang="zh-CN" altLang="en-US" dirty="0">
                <a:latin typeface="宋体" panose="02010600030101010101" pitchFamily="2" charset="-122"/>
                <a:ea typeface="+mn-ea"/>
                <a:cs typeface="+mn-cs"/>
              </a:rPr>
              <a:t> </a:t>
            </a:r>
            <a:endParaRPr lang="zh-CN" altLang="en-US" b="1" dirty="0">
              <a:solidFill>
                <a:schemeClr val="hlink"/>
              </a:solidFill>
              <a:latin typeface="宋体" panose="02010600030101010101" pitchFamily="2" charset="-122"/>
              <a:ea typeface="+mn-ea"/>
              <a:cs typeface="+mn-cs"/>
            </a:endParaRPr>
          </a:p>
          <a:p>
            <a:pPr eaLnBrk="1" hangingPunct="1">
              <a:buSzPct val="70000"/>
            </a:pPr>
            <a:endParaRPr lang="zh-CN" altLang="en-US" b="1" dirty="0">
              <a:latin typeface="宋体" panose="02010600030101010101" pitchFamily="2" charset="-122"/>
              <a:ea typeface="+mn-ea"/>
              <a:cs typeface="+mn-cs"/>
            </a:endParaRPr>
          </a:p>
          <a:p>
            <a:pPr eaLnBrk="1" hangingPunct="1">
              <a:buSzPct val="70000"/>
            </a:pPr>
            <a:r>
              <a:rPr lang="zh-CN" altLang="en-US" b="1" dirty="0">
                <a:latin typeface="宋体" panose="02010600030101010101" pitchFamily="2" charset="-122"/>
                <a:ea typeface="+mn-ea"/>
                <a:cs typeface="+mn-cs"/>
              </a:rPr>
              <a:t>    唐代民间敦煌曲子词中，有一半左右是</a:t>
            </a:r>
            <a:r>
              <a:rPr lang="zh-CN" altLang="en-US" b="1" dirty="0">
                <a:solidFill>
                  <a:schemeClr val="tx2"/>
                </a:solidFill>
                <a:latin typeface="宋体" panose="02010600030101010101" pitchFamily="2" charset="-122"/>
                <a:ea typeface="+mn-ea"/>
                <a:cs typeface="+mn-cs"/>
              </a:rPr>
              <a:t>“言闺情与花柳者”；</a:t>
            </a:r>
            <a:r>
              <a:rPr lang="zh-CN" altLang="en-US" b="1" dirty="0">
                <a:latin typeface="宋体" panose="02010600030101010101" pitchFamily="2" charset="-122"/>
                <a:ea typeface="+mn-ea"/>
                <a:cs typeface="+mn-cs"/>
              </a:rPr>
              <a:t>到了晚唐五代及宋初的士大夫文人词，更是不出“艳科”范围，连篇累牍，大都是</a:t>
            </a:r>
            <a:r>
              <a:rPr lang="zh-CN" altLang="en-US" b="1" dirty="0">
                <a:solidFill>
                  <a:schemeClr val="tx2"/>
                </a:solidFill>
                <a:latin typeface="宋体" panose="02010600030101010101" pitchFamily="2" charset="-122"/>
                <a:ea typeface="+mn-ea"/>
                <a:cs typeface="+mn-cs"/>
              </a:rPr>
              <a:t>“簸弄风月，陶写性情”</a:t>
            </a:r>
            <a:r>
              <a:rPr lang="zh-CN" altLang="en-US" b="1" dirty="0">
                <a:latin typeface="宋体" panose="02010600030101010101" pitchFamily="2" charset="-122"/>
                <a:ea typeface="+mn-ea"/>
                <a:cs typeface="+mn-cs"/>
              </a:rPr>
              <a:t>（张炎</a:t>
            </a:r>
            <a:r>
              <a:rPr lang="en-US" altLang="zh-CN" b="1" dirty="0">
                <a:latin typeface="宋体" panose="02010600030101010101" pitchFamily="2" charset="-122"/>
                <a:ea typeface="+mn-ea"/>
                <a:cs typeface="+mn-cs"/>
              </a:rPr>
              <a:t>《 </a:t>
            </a:r>
            <a:r>
              <a:rPr lang="zh-CN" altLang="en-US" b="1" dirty="0">
                <a:latin typeface="宋体" panose="02010600030101010101" pitchFamily="2" charset="-122"/>
                <a:ea typeface="+mn-ea"/>
                <a:cs typeface="+mn-cs"/>
              </a:rPr>
              <a:t>词源</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）之作。这里所谓“ 性情”，主要指男女柔情，幽怨闲情。</a:t>
            </a:r>
            <a:endParaRPr lang="zh-CN" altLang="en-US" b="1" dirty="0">
              <a:solidFill>
                <a:srgbClr val="008080"/>
              </a:solidFill>
              <a:latin typeface="宋体" panose="02010600030101010101" pitchFamily="2" charset="-122"/>
              <a:ea typeface="+mn-ea"/>
              <a:cs typeface="+mn-cs"/>
            </a:endParaRPr>
          </a:p>
        </p:txBody>
      </p:sp>
      <p:sp>
        <p:nvSpPr>
          <p:cNvPr id="147460" name="Rectangle 4"/>
          <p:cNvSpPr>
            <a:spLocks noGrp="1" noRot="1"/>
          </p:cNvSpPr>
          <p:nvPr>
            <p:ph sz="half" idx="2"/>
          </p:nvPr>
        </p:nvSpPr>
        <p:spPr>
          <a:xfrm>
            <a:off x="7308850" y="1981200"/>
            <a:ext cx="1536700" cy="3886200"/>
          </a:xfrm>
          <a:ln/>
        </p:spPr>
        <p:txBody>
          <a:bodyPr vert="horz" wrap="square" lIns="91440" tIns="45720" rIns="91440" bIns="45720" anchor="t"/>
          <a:p>
            <a:pPr eaLnBrk="1" hangingPunct="1">
              <a:lnSpc>
                <a:spcPct val="80000"/>
              </a:lnSpc>
              <a:buSzPct val="70000"/>
            </a:pPr>
            <a:endParaRPr lang="zh-CN" altLang="en-US" sz="2400" dirty="0">
              <a:latin typeface="+mn-lt"/>
              <a:ea typeface="+mn-ea"/>
              <a:cs typeface="+mn-cs"/>
            </a:endParaRPr>
          </a:p>
        </p:txBody>
      </p:sp>
      <p:pic>
        <p:nvPicPr>
          <p:cNvPr id="147461" name="Picture 5" descr="荒村生断霭，古寺语流莺6"/>
          <p:cNvPicPr>
            <a:picLocks noChangeAspect="1"/>
          </p:cNvPicPr>
          <p:nvPr/>
        </p:nvPicPr>
        <p:blipFill>
          <a:blip r:embed="rId1"/>
          <a:stretch>
            <a:fillRect/>
          </a:stretch>
        </p:blipFill>
        <p:spPr>
          <a:xfrm>
            <a:off x="7235825" y="188913"/>
            <a:ext cx="1908175" cy="6408737"/>
          </a:xfrm>
          <a:prstGeom prst="rect">
            <a:avLst/>
          </a:prstGeom>
          <a:noFill/>
          <a:ln w="9525">
            <a:noFill/>
          </a:ln>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2" name="Rectangle 2"/>
          <p:cNvSpPr>
            <a:spLocks noGrp="1" noRot="1"/>
          </p:cNvSpPr>
          <p:nvPr>
            <p:ph type="title"/>
          </p:nvPr>
        </p:nvSpPr>
        <p:spPr>
          <a:xfrm>
            <a:off x="301625" y="685800"/>
            <a:ext cx="8540750" cy="150813"/>
          </a:xfrm>
          <a:ln/>
        </p:spPr>
        <p:txBody>
          <a:bodyPr vert="horz" wrap="square" lIns="91440" tIns="45720" rIns="91440" bIns="45720" anchor="ctr"/>
          <a:p>
            <a:pPr eaLnBrk="1" hangingPunct="1"/>
            <a:endParaRPr lang="zh-CN" altLang="en-US" dirty="0"/>
          </a:p>
        </p:txBody>
      </p:sp>
      <p:sp>
        <p:nvSpPr>
          <p:cNvPr id="148483" name="Rectangle 3"/>
          <p:cNvSpPr>
            <a:spLocks noGrp="1" noRot="1"/>
          </p:cNvSpPr>
          <p:nvPr>
            <p:ph idx="1"/>
          </p:nvPr>
        </p:nvSpPr>
        <p:spPr>
          <a:xfrm>
            <a:off x="304800" y="909638"/>
            <a:ext cx="8540750" cy="4957762"/>
          </a:xfrm>
          <a:ln/>
        </p:spPr>
        <p:txBody>
          <a:bodyPr vert="horz" wrap="square" lIns="91440" tIns="45720" rIns="91440" bIns="45720" anchor="t"/>
          <a:p>
            <a:pPr eaLnBrk="1" hangingPunct="1"/>
            <a:r>
              <a:rPr lang="zh-CN" altLang="en-US" b="1" dirty="0">
                <a:latin typeface="宋体" panose="02010600030101010101" pitchFamily="2" charset="-122"/>
              </a:rPr>
              <a:t>    这一点不仅唐五代“花间词”是如此，不仅北宋前期二晏欧柳词是如此，即便是豪放词雄风振起、苏辛词如洪钟大吕在词坛回荡之时，词中描写女性的生活命运、描写与女性相关的情感，或借助于男女爱情描写而另有寄托的情形，照样十分突出。可以毫不夸张地说，陶写男女之情、风格婉约的词，在词史上的正宗地位从来没有从根本上被动摇过。男女爱情题材的词，在全部词史中一直占有主导地位，而且这一类词也最能代表词体文学的特色。</a:t>
            </a:r>
            <a:r>
              <a:rPr lang="zh-CN" altLang="en-US" dirty="0">
                <a:latin typeface="宋体" panose="02010600030101010101" pitchFamily="2" charset="-122"/>
              </a:rPr>
              <a:t> </a:t>
            </a:r>
            <a:endParaRPr lang="zh-CN" altLang="en-US" b="1" dirty="0">
              <a:solidFill>
                <a:srgbClr val="008080"/>
              </a:solidFill>
              <a:latin typeface="宋体" panose="02010600030101010101" pitchFamily="2" charset="-122"/>
            </a:endParaRPr>
          </a:p>
          <a:p>
            <a:pPr eaLnBrk="1" hangingPunct="1"/>
            <a:endParaRPr lang="zh-CN" altLang="en-US" b="1" dirty="0">
              <a:solidFill>
                <a:srgbClr val="008080"/>
              </a:solidFill>
              <a:latin typeface="宋体" panose="02010600030101010101" pitchFamily="2" charset="-122"/>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9506" name="Rectangle 2"/>
          <p:cNvSpPr>
            <a:spLocks noGrp="1" noRot="1"/>
          </p:cNvSpPr>
          <p:nvPr>
            <p:ph type="title"/>
          </p:nvPr>
        </p:nvSpPr>
        <p:spPr>
          <a:xfrm>
            <a:off x="301625" y="188913"/>
            <a:ext cx="7223125" cy="503237"/>
          </a:xfrm>
          <a:ln/>
        </p:spPr>
        <p:txBody>
          <a:bodyPr vert="horz" wrap="square" lIns="91440" tIns="45720" rIns="91440" bIns="45720" anchor="ctr"/>
          <a:p>
            <a:pPr eaLnBrk="1" hangingPunct="1"/>
            <a:r>
              <a:rPr lang="zh-CN" altLang="en-US" sz="4000" b="1" dirty="0"/>
              <a:t>八、</a:t>
            </a:r>
            <a:r>
              <a:rPr lang="zh-CN" altLang="en-US" sz="4000" b="1" dirty="0">
                <a:solidFill>
                  <a:srgbClr val="008080"/>
                </a:solidFill>
                <a:latin typeface="宋体" panose="02010600030101010101" pitchFamily="2" charset="-122"/>
              </a:rPr>
              <a:t>诗体和词体的文学特征</a:t>
            </a:r>
            <a:endParaRPr lang="zh-CN" altLang="en-US" sz="4000" b="1" dirty="0">
              <a:solidFill>
                <a:srgbClr val="008080"/>
              </a:solidFill>
              <a:latin typeface="宋体" panose="02010600030101010101" pitchFamily="2" charset="-122"/>
            </a:endParaRPr>
          </a:p>
        </p:txBody>
      </p:sp>
      <p:sp>
        <p:nvSpPr>
          <p:cNvPr id="149507" name="Rectangle 3"/>
          <p:cNvSpPr>
            <a:spLocks noGrp="1" noRot="1"/>
          </p:cNvSpPr>
          <p:nvPr>
            <p:ph sz="half" idx="1"/>
          </p:nvPr>
        </p:nvSpPr>
        <p:spPr>
          <a:xfrm>
            <a:off x="179388" y="765175"/>
            <a:ext cx="6985000" cy="5688013"/>
          </a:xfrm>
          <a:ln/>
        </p:spPr>
        <p:txBody>
          <a:bodyPr vert="horz" wrap="square" lIns="91440" tIns="45720" rIns="91440" bIns="45720" anchor="t"/>
          <a:p>
            <a:pPr eaLnBrk="1" hangingPunct="1">
              <a:buSzPct val="70000"/>
            </a:pPr>
            <a:r>
              <a:rPr lang="en-US" altLang="zh-CN" sz="3200" b="1" dirty="0">
                <a:solidFill>
                  <a:schemeClr val="hlink"/>
                </a:solidFill>
                <a:latin typeface="宋体" panose="02010600030101010101" pitchFamily="2" charset="-122"/>
                <a:ea typeface="+mn-ea"/>
                <a:cs typeface="+mn-cs"/>
              </a:rPr>
              <a:t>3</a:t>
            </a:r>
            <a:r>
              <a:rPr lang="zh-CN" altLang="en-US" sz="3200" b="1" dirty="0">
                <a:solidFill>
                  <a:schemeClr val="hlink"/>
                </a:solidFill>
                <a:latin typeface="宋体" panose="02010600030101010101" pitchFamily="2" charset="-122"/>
                <a:ea typeface="+mn-ea"/>
                <a:cs typeface="+mn-cs"/>
              </a:rPr>
              <a:t>、从诗词的题材上看：</a:t>
            </a:r>
            <a:r>
              <a:rPr lang="zh-CN" altLang="en-US" sz="3200" b="1" dirty="0">
                <a:latin typeface="宋体" panose="02010600030101010101" pitchFamily="2" charset="-122"/>
                <a:ea typeface="+mn-ea"/>
                <a:cs typeface="+mn-cs"/>
              </a:rPr>
              <a:t> </a:t>
            </a:r>
            <a:endParaRPr lang="zh-CN" altLang="en-US" sz="3200" b="1" dirty="0">
              <a:solidFill>
                <a:schemeClr val="hlink"/>
              </a:solidFill>
              <a:latin typeface="宋体" panose="02010600030101010101" pitchFamily="2" charset="-122"/>
              <a:ea typeface="+mn-ea"/>
              <a:cs typeface="+mn-cs"/>
            </a:endParaRPr>
          </a:p>
          <a:p>
            <a:pPr eaLnBrk="1" hangingPunct="1">
              <a:buSzPct val="70000"/>
            </a:pPr>
            <a:r>
              <a:rPr lang="zh-CN" altLang="en-US" sz="3200" b="1" dirty="0">
                <a:solidFill>
                  <a:schemeClr val="hlink"/>
                </a:solidFill>
                <a:latin typeface="宋体" panose="02010600030101010101" pitchFamily="2" charset="-122"/>
                <a:ea typeface="+mn-ea"/>
                <a:cs typeface="+mn-cs"/>
              </a:rPr>
              <a:t>   词是一种专以描摹人的心态和情感为能事的一种文体。</a:t>
            </a:r>
            <a:endParaRPr lang="zh-CN" altLang="en-US" sz="3200" b="1" dirty="0">
              <a:solidFill>
                <a:schemeClr val="hlink"/>
              </a:solidFill>
              <a:latin typeface="宋体" panose="02010600030101010101" pitchFamily="2" charset="-122"/>
              <a:ea typeface="+mn-ea"/>
              <a:cs typeface="+mn-cs"/>
            </a:endParaRPr>
          </a:p>
          <a:p>
            <a:pPr eaLnBrk="1" hangingPunct="1">
              <a:buSzPct val="70000"/>
            </a:pPr>
            <a:r>
              <a:rPr lang="zh-CN" altLang="en-US" sz="3200" b="1" dirty="0">
                <a:solidFill>
                  <a:schemeClr val="hlink"/>
                </a:solidFill>
                <a:latin typeface="宋体" panose="02010600030101010101" pitchFamily="2" charset="-122"/>
                <a:ea typeface="+mn-ea"/>
                <a:cs typeface="+mn-cs"/>
              </a:rPr>
              <a:t>   词是最富有女性纯情之美的一种独特的文学样式</a:t>
            </a:r>
            <a:r>
              <a:rPr lang="zh-CN" altLang="en-US" sz="4000" b="1" dirty="0">
                <a:solidFill>
                  <a:schemeClr val="hlink"/>
                </a:solidFill>
                <a:latin typeface="宋体" panose="02010600030101010101" pitchFamily="2" charset="-122"/>
                <a:ea typeface="+mn-ea"/>
                <a:cs typeface="+mn-cs"/>
              </a:rPr>
              <a:t>。</a:t>
            </a:r>
            <a:endParaRPr lang="en-US" altLang="zh-CN" sz="4000" b="1" dirty="0">
              <a:solidFill>
                <a:schemeClr val="hlink"/>
              </a:solidFill>
              <a:latin typeface="宋体" panose="02010600030101010101" pitchFamily="2" charset="-122"/>
              <a:ea typeface="+mn-ea"/>
              <a:cs typeface="+mn-cs"/>
            </a:endParaRPr>
          </a:p>
          <a:p>
            <a:pPr eaLnBrk="1" hangingPunct="1">
              <a:buSzPct val="70000"/>
            </a:pPr>
            <a:r>
              <a:rPr lang="en-US" altLang="zh-CN" b="1" dirty="0">
                <a:solidFill>
                  <a:schemeClr val="tx2"/>
                </a:solidFill>
                <a:latin typeface="宋体" panose="02010600030101010101" pitchFamily="2" charset="-122"/>
                <a:ea typeface="+mn-ea"/>
                <a:cs typeface="+mn-cs"/>
              </a:rPr>
              <a:t>   </a:t>
            </a:r>
            <a:r>
              <a:rPr lang="zh-CN" altLang="en-US" b="1" dirty="0">
                <a:solidFill>
                  <a:schemeClr val="tx2"/>
                </a:solidFill>
                <a:latin typeface="宋体" panose="02010600030101010101" pitchFamily="2" charset="-122"/>
                <a:ea typeface="+mn-ea"/>
                <a:cs typeface="+mn-cs"/>
              </a:rPr>
              <a:t>“其情长，其味永，其为言也哀以思，其感人也深以婉。”（</a:t>
            </a:r>
            <a:r>
              <a:rPr lang="zh-CN" altLang="en-US" b="1" dirty="0">
                <a:latin typeface="宋体" panose="02010600030101010101" pitchFamily="2" charset="-122"/>
                <a:ea typeface="+mn-ea"/>
                <a:cs typeface="+mn-cs"/>
              </a:rPr>
              <a:t>清·陈廷焯《 白雨斋词话》）</a:t>
            </a:r>
            <a:endParaRPr lang="zh-CN" altLang="en-US" b="1" dirty="0">
              <a:latin typeface="宋体" panose="02010600030101010101" pitchFamily="2" charset="-122"/>
              <a:ea typeface="+mn-ea"/>
              <a:cs typeface="+mn-cs"/>
            </a:endParaRPr>
          </a:p>
          <a:p>
            <a:pPr eaLnBrk="1" hangingPunct="1">
              <a:buSzPct val="70000"/>
            </a:pPr>
            <a:r>
              <a:rPr lang="zh-CN" altLang="en-US" b="1" dirty="0">
                <a:latin typeface="宋体" panose="02010600030101010101" pitchFamily="2" charset="-122"/>
                <a:ea typeface="+mn-ea"/>
                <a:cs typeface="+mn-cs"/>
              </a:rPr>
              <a:t>   </a:t>
            </a:r>
            <a:r>
              <a:rPr lang="en-US" altLang="zh-CN" b="1" dirty="0">
                <a:latin typeface="宋体" panose="02010600030101010101" pitchFamily="2" charset="-122"/>
                <a:ea typeface="+mn-ea"/>
                <a:cs typeface="+mn-cs"/>
              </a:rPr>
              <a:t>  </a:t>
            </a:r>
            <a:r>
              <a:rPr lang="zh-CN" altLang="en-US" b="1" dirty="0">
                <a:latin typeface="宋体" panose="02010600030101010101" pitchFamily="2" charset="-122"/>
                <a:ea typeface="+mn-ea"/>
                <a:cs typeface="+mn-cs"/>
              </a:rPr>
              <a:t>清人查礼也曾经指出</a:t>
            </a:r>
            <a:r>
              <a:rPr lang="zh-CN" altLang="en-US" b="1" dirty="0">
                <a:solidFill>
                  <a:schemeClr val="tx2"/>
                </a:solidFill>
                <a:latin typeface="宋体" panose="02010600030101010101" pitchFamily="2" charset="-122"/>
                <a:ea typeface="+mn-ea"/>
                <a:cs typeface="+mn-cs"/>
              </a:rPr>
              <a:t>：“情有文不能达、诗不能道者，而独于长短句中可以委婉形容之。”（</a:t>
            </a:r>
            <a:r>
              <a:rPr lang="zh-CN" altLang="en-US" b="1" dirty="0">
                <a:latin typeface="宋体" panose="02010600030101010101" pitchFamily="2" charset="-122"/>
                <a:ea typeface="+mn-ea"/>
                <a:cs typeface="+mn-cs"/>
              </a:rPr>
              <a:t>《 铜鼓书堂词话》）</a:t>
            </a:r>
            <a:endParaRPr lang="en-US" altLang="zh-CN" b="1" dirty="0">
              <a:latin typeface="宋体" panose="02010600030101010101" pitchFamily="2" charset="-122"/>
              <a:ea typeface="+mn-ea"/>
              <a:cs typeface="+mn-cs"/>
            </a:endParaRPr>
          </a:p>
          <a:p>
            <a:pPr eaLnBrk="1" hangingPunct="1">
              <a:buSzPct val="70000"/>
            </a:pPr>
            <a:endParaRPr lang="zh-CN" altLang="en-US" sz="4000" b="1" dirty="0">
              <a:solidFill>
                <a:schemeClr val="hlink"/>
              </a:solidFill>
              <a:latin typeface="宋体" panose="02010600030101010101" pitchFamily="2" charset="-122"/>
              <a:ea typeface="+mn-ea"/>
              <a:cs typeface="+mn-cs"/>
            </a:endParaRPr>
          </a:p>
          <a:p>
            <a:pPr eaLnBrk="1" hangingPunct="1">
              <a:buSzPct val="70000"/>
            </a:pPr>
            <a:endParaRPr lang="zh-CN" altLang="en-US" sz="4000" b="1" dirty="0">
              <a:solidFill>
                <a:srgbClr val="008080"/>
              </a:solidFill>
              <a:latin typeface="宋体" panose="02010600030101010101" pitchFamily="2" charset="-122"/>
              <a:ea typeface="+mn-ea"/>
              <a:cs typeface="+mn-cs"/>
            </a:endParaRPr>
          </a:p>
        </p:txBody>
      </p:sp>
      <p:sp>
        <p:nvSpPr>
          <p:cNvPr id="149508" name="Rectangle 4"/>
          <p:cNvSpPr>
            <a:spLocks noGrp="1" noRot="1"/>
          </p:cNvSpPr>
          <p:nvPr>
            <p:ph sz="half" idx="2"/>
          </p:nvPr>
        </p:nvSpPr>
        <p:spPr>
          <a:xfrm>
            <a:off x="7308850" y="1981200"/>
            <a:ext cx="1536700" cy="3886200"/>
          </a:xfrm>
          <a:ln/>
        </p:spPr>
        <p:txBody>
          <a:bodyPr vert="horz" wrap="square" lIns="91440" tIns="45720" rIns="91440" bIns="45720" anchor="t"/>
          <a:p>
            <a:pPr eaLnBrk="1" hangingPunct="1">
              <a:lnSpc>
                <a:spcPct val="80000"/>
              </a:lnSpc>
              <a:buSzPct val="70000"/>
            </a:pPr>
            <a:endParaRPr lang="zh-CN" altLang="en-US" sz="1800" dirty="0">
              <a:latin typeface="+mn-lt"/>
              <a:ea typeface="+mn-ea"/>
              <a:cs typeface="+mn-cs"/>
            </a:endParaRPr>
          </a:p>
        </p:txBody>
      </p:sp>
      <p:pic>
        <p:nvPicPr>
          <p:cNvPr id="149509" name="Picture 5" descr="荒村生断霭，古寺语流莺6"/>
          <p:cNvPicPr>
            <a:picLocks noChangeAspect="1"/>
          </p:cNvPicPr>
          <p:nvPr/>
        </p:nvPicPr>
        <p:blipFill>
          <a:blip r:embed="rId1"/>
          <a:stretch>
            <a:fillRect/>
          </a:stretch>
        </p:blipFill>
        <p:spPr>
          <a:xfrm>
            <a:off x="7235825" y="188913"/>
            <a:ext cx="1908175" cy="6408737"/>
          </a:xfrm>
          <a:prstGeom prst="rect">
            <a:avLst/>
          </a:prstGeom>
          <a:noFill/>
          <a:ln w="9525">
            <a:noFill/>
          </a:ln>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0530" name="Rectangle 2"/>
          <p:cNvSpPr>
            <a:spLocks noGrp="1" noRot="1"/>
          </p:cNvSpPr>
          <p:nvPr>
            <p:ph type="title"/>
          </p:nvPr>
        </p:nvSpPr>
        <p:spPr>
          <a:xfrm>
            <a:off x="301625" y="685800"/>
            <a:ext cx="8540750" cy="79375"/>
          </a:xfrm>
          <a:ln/>
        </p:spPr>
        <p:txBody>
          <a:bodyPr vert="horz" wrap="square" lIns="91440" tIns="45720" rIns="91440" bIns="45720" anchor="ctr"/>
          <a:p>
            <a:pPr eaLnBrk="1" hangingPunct="1"/>
            <a:endParaRPr lang="zh-CN" altLang="en-US" dirty="0"/>
          </a:p>
        </p:txBody>
      </p:sp>
      <p:sp>
        <p:nvSpPr>
          <p:cNvPr id="150531" name="Rectangle 3"/>
          <p:cNvSpPr>
            <a:spLocks noGrp="1" noRot="1"/>
          </p:cNvSpPr>
          <p:nvPr>
            <p:ph idx="1"/>
          </p:nvPr>
        </p:nvSpPr>
        <p:spPr>
          <a:xfrm>
            <a:off x="304800" y="0"/>
            <a:ext cx="8540750" cy="6858000"/>
          </a:xfrm>
          <a:ln/>
        </p:spPr>
        <p:txBody>
          <a:bodyPr vert="horz" wrap="square" lIns="91440" tIns="45720" rIns="91440" bIns="45720" anchor="t"/>
          <a:p>
            <a:pPr algn="ctr" eaLnBrk="1" hangingPunct="1"/>
            <a:r>
              <a:rPr lang="en-US" altLang="zh-CN" sz="2800" b="1" dirty="0">
                <a:latin typeface="宋体" panose="02010600030101010101" pitchFamily="2" charset="-122"/>
              </a:rPr>
              <a:t> </a:t>
            </a:r>
            <a:r>
              <a:rPr lang="zh-CN" altLang="en-US" sz="2800" b="1" dirty="0">
                <a:latin typeface="宋体" panose="02010600030101010101" pitchFamily="2" charset="-122"/>
                <a:hlinkClick r:id="rId1" action="ppaction://hlinkfile"/>
              </a:rPr>
              <a:t>《 梦江南》温庭筠</a:t>
            </a:r>
            <a:endParaRPr lang="zh-CN" altLang="en-US" sz="2800" b="1" dirty="0">
              <a:latin typeface="宋体" panose="02010600030101010101" pitchFamily="2" charset="-122"/>
            </a:endParaRPr>
          </a:p>
          <a:p>
            <a:pPr algn="ctr" eaLnBrk="1" hangingPunct="1"/>
            <a:r>
              <a:rPr lang="zh-CN" altLang="en-US" sz="2800" b="1" dirty="0">
                <a:solidFill>
                  <a:srgbClr val="FF0000"/>
                </a:solidFill>
                <a:latin typeface="宋体" panose="02010600030101010101" pitchFamily="2" charset="-122"/>
              </a:rPr>
              <a:t>梳洗罢，独倚望江楼。</a:t>
            </a:r>
            <a:endParaRPr lang="en-US" altLang="zh-CN" sz="2800" b="1" dirty="0">
              <a:solidFill>
                <a:srgbClr val="FF0000"/>
              </a:solidFill>
              <a:latin typeface="宋体" panose="02010600030101010101" pitchFamily="2" charset="-122"/>
            </a:endParaRPr>
          </a:p>
          <a:p>
            <a:pPr algn="ctr" eaLnBrk="1" hangingPunct="1"/>
            <a:r>
              <a:rPr lang="zh-CN" altLang="en-US" sz="2800" b="1" dirty="0">
                <a:solidFill>
                  <a:srgbClr val="FF0000"/>
                </a:solidFill>
                <a:latin typeface="宋体" panose="02010600030101010101" pitchFamily="2" charset="-122"/>
              </a:rPr>
              <a:t>过尽千帆皆不是，斜晖脉脉水悠悠。</a:t>
            </a:r>
            <a:endParaRPr lang="en-US" altLang="zh-CN" sz="2800" b="1" dirty="0">
              <a:solidFill>
                <a:srgbClr val="FF0000"/>
              </a:solidFill>
              <a:latin typeface="宋体" panose="02010600030101010101" pitchFamily="2" charset="-122"/>
            </a:endParaRPr>
          </a:p>
          <a:p>
            <a:pPr algn="ctr" eaLnBrk="1" hangingPunct="1"/>
            <a:r>
              <a:rPr lang="zh-CN" altLang="en-US" sz="2800" b="1" dirty="0">
                <a:solidFill>
                  <a:srgbClr val="FF0000"/>
                </a:solidFill>
                <a:latin typeface="宋体" panose="02010600030101010101" pitchFamily="2" charset="-122"/>
              </a:rPr>
              <a:t>肠断白蘋洲</a:t>
            </a:r>
            <a:r>
              <a:rPr lang="zh-CN" altLang="en-US" sz="2800" b="1" dirty="0">
                <a:solidFill>
                  <a:schemeClr val="tx2"/>
                </a:solidFill>
                <a:latin typeface="宋体" panose="02010600030101010101" pitchFamily="2" charset="-122"/>
              </a:rPr>
              <a:t>。</a:t>
            </a:r>
            <a:r>
              <a:rPr lang="zh-CN" altLang="en-US" sz="2800" b="1" dirty="0">
                <a:latin typeface="宋体" panose="02010600030101010101" pitchFamily="2" charset="-122"/>
              </a:rPr>
              <a:t> </a:t>
            </a:r>
            <a:endParaRPr lang="en-US" altLang="zh-CN" sz="2800" b="1" dirty="0">
              <a:latin typeface="宋体" panose="02010600030101010101" pitchFamily="2" charset="-122"/>
            </a:endParaRPr>
          </a:p>
          <a:p>
            <a:pPr algn="ctr" eaLnBrk="1" hangingPunct="1"/>
            <a:endParaRPr lang="en-US" altLang="zh-CN" sz="2800" b="1" dirty="0">
              <a:latin typeface="宋体" panose="02010600030101010101" pitchFamily="2" charset="-122"/>
            </a:endParaRPr>
          </a:p>
          <a:p>
            <a:pPr algn="ctr" eaLnBrk="1" hangingPunct="1"/>
            <a:r>
              <a:rPr lang="zh-CN" altLang="en-US" sz="2800" b="1" dirty="0">
                <a:latin typeface="宋体" panose="02010600030101010101" pitchFamily="2" charset="-122"/>
              </a:rPr>
              <a:t> </a:t>
            </a:r>
            <a:r>
              <a:rPr lang="zh-CN" altLang="en-US" sz="2800" b="1" dirty="0">
                <a:latin typeface="宋体" panose="02010600030101010101" pitchFamily="2" charset="-122"/>
                <a:hlinkClick r:id="rId2" action="ppaction://hlinkfile"/>
              </a:rPr>
              <a:t>《 生查子》</a:t>
            </a:r>
            <a:r>
              <a:rPr lang="zh-CN" altLang="en-US" sz="2800" b="1" dirty="0">
                <a:latin typeface="宋体" panose="02010600030101010101" pitchFamily="2" charset="-122"/>
              </a:rPr>
              <a:t> </a:t>
            </a:r>
            <a:r>
              <a:rPr lang="zh-CN" altLang="en-US" sz="2800" b="1" dirty="0">
                <a:latin typeface="宋体" panose="02010600030101010101" pitchFamily="2" charset="-122"/>
                <a:hlinkClick r:id="rId2" action="ppaction://hlinkfile"/>
              </a:rPr>
              <a:t>牛希济</a:t>
            </a:r>
            <a:endParaRPr lang="en-US" altLang="zh-CN" sz="2800" b="1" dirty="0">
              <a:latin typeface="宋体" panose="02010600030101010101" pitchFamily="2" charset="-122"/>
            </a:endParaRPr>
          </a:p>
          <a:p>
            <a:pPr algn="ctr" eaLnBrk="1" hangingPunct="1"/>
            <a:r>
              <a:rPr lang="zh-CN" altLang="en-US" sz="2800" b="1" dirty="0">
                <a:solidFill>
                  <a:schemeClr val="tx2"/>
                </a:solidFill>
                <a:latin typeface="宋体" panose="02010600030101010101" pitchFamily="2" charset="-122"/>
              </a:rPr>
              <a:t>语已多，情未了。</a:t>
            </a:r>
            <a:endParaRPr lang="zh-CN" altLang="en-US" sz="2800" b="1" dirty="0">
              <a:solidFill>
                <a:schemeClr val="tx2"/>
              </a:solidFill>
              <a:latin typeface="宋体" panose="02010600030101010101" pitchFamily="2" charset="-122"/>
            </a:endParaRPr>
          </a:p>
          <a:p>
            <a:pPr algn="ctr" eaLnBrk="1" hangingPunct="1"/>
            <a:r>
              <a:rPr lang="zh-CN" altLang="en-US" sz="2800" b="1" dirty="0">
                <a:solidFill>
                  <a:schemeClr val="tx2"/>
                </a:solidFill>
                <a:latin typeface="宋体" panose="02010600030101010101" pitchFamily="2" charset="-122"/>
              </a:rPr>
              <a:t>回首犹重道</a:t>
            </a:r>
            <a:r>
              <a:rPr lang="en-US" altLang="zh-CN" sz="2800" b="1" dirty="0">
                <a:solidFill>
                  <a:schemeClr val="tx2"/>
                </a:solidFill>
                <a:latin typeface="宋体" panose="02010600030101010101" pitchFamily="2" charset="-122"/>
              </a:rPr>
              <a:t>：</a:t>
            </a:r>
            <a:endParaRPr lang="en-US" altLang="zh-CN" sz="2800" b="1" dirty="0">
              <a:solidFill>
                <a:schemeClr val="tx2"/>
              </a:solidFill>
              <a:latin typeface="宋体" panose="02010600030101010101" pitchFamily="2" charset="-122"/>
            </a:endParaRPr>
          </a:p>
          <a:p>
            <a:pPr algn="ctr" eaLnBrk="1" hangingPunct="1"/>
            <a:r>
              <a:rPr lang="en-US" altLang="zh-CN" sz="2800" b="1" dirty="0">
                <a:solidFill>
                  <a:schemeClr val="tx2"/>
                </a:solidFill>
                <a:latin typeface="宋体" panose="02010600030101010101" pitchFamily="2" charset="-122"/>
              </a:rPr>
              <a:t>‘记得绿罗裙，处处怜芳草。’</a:t>
            </a:r>
            <a:endParaRPr lang="en-US" altLang="zh-CN" sz="2800" b="1" dirty="0">
              <a:latin typeface="宋体" panose="02010600030101010101" pitchFamily="2" charset="-122"/>
            </a:endParaRPr>
          </a:p>
          <a:p>
            <a:pPr algn="ctr" eaLnBrk="1" hangingPunct="1"/>
            <a:r>
              <a:rPr lang="zh-CN" altLang="en-US" sz="2800" b="1" dirty="0">
                <a:latin typeface="宋体" panose="02010600030101010101" pitchFamily="2" charset="-122"/>
              </a:rPr>
              <a:t> </a:t>
            </a:r>
            <a:endParaRPr lang="zh-CN" altLang="en-US" sz="2800" b="1" dirty="0">
              <a:solidFill>
                <a:schemeClr val="tx2"/>
              </a:solidFill>
              <a:latin typeface="宋体" panose="02010600030101010101" pitchFamily="2" charset="-122"/>
            </a:endParaRPr>
          </a:p>
        </p:txBody>
      </p:sp>
      <p:sp>
        <p:nvSpPr>
          <p:cNvPr id="150532" name="AutoShape 5"/>
          <p:cNvSpPr/>
          <p:nvPr/>
        </p:nvSpPr>
        <p:spPr>
          <a:xfrm>
            <a:off x="6659563" y="188913"/>
            <a:ext cx="2484437" cy="719137"/>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31</a:t>
            </a:r>
            <a:r>
              <a:rPr lang="zh-CN" altLang="en-US" b="1" dirty="0">
                <a:solidFill>
                  <a:srgbClr val="FF0000"/>
                </a:solidFill>
                <a:latin typeface="Arial" panose="020B0604020202020204" pitchFamily="34" charset="0"/>
              </a:rPr>
              <a:t>梦江南 温庭筠</a:t>
            </a:r>
            <a:r>
              <a:rPr lang="en-US" altLang="zh-CN" b="1" dirty="0">
                <a:solidFill>
                  <a:srgbClr val="FF0000"/>
                </a:solidFill>
                <a:latin typeface="Arial" panose="020B0604020202020204" pitchFamily="34" charset="0"/>
              </a:rPr>
              <a:t>.f4v1</a:t>
            </a:r>
            <a:endParaRPr lang="zh-CN" altLang="en-US" b="1" dirty="0">
              <a:solidFill>
                <a:srgbClr val="FF0000"/>
              </a:solidFill>
              <a:latin typeface="Arial" panose="020B0604020202020204" pitchFamily="34" charset="0"/>
            </a:endParaRPr>
          </a:p>
        </p:txBody>
      </p:sp>
      <p:sp>
        <p:nvSpPr>
          <p:cNvPr id="150533" name="AutoShape 6"/>
          <p:cNvSpPr/>
          <p:nvPr/>
        </p:nvSpPr>
        <p:spPr>
          <a:xfrm>
            <a:off x="6516688" y="2924175"/>
            <a:ext cx="2087562" cy="936625"/>
          </a:xfrm>
          <a:prstGeom prst="wedgeRectCallout">
            <a:avLst>
              <a:gd name="adj1" fmla="val -43750"/>
              <a:gd name="adj2" fmla="val 70000"/>
            </a:avLst>
          </a:prstGeom>
          <a:solidFill>
            <a:schemeClr val="accent1"/>
          </a:solidFill>
          <a:ln w="9525" cap="flat" cmpd="sng">
            <a:solidFill>
              <a:schemeClr val="tx1"/>
            </a:solidFill>
            <a:prstDash val="solid"/>
            <a:miter/>
            <a:headEnd type="none" w="med" len="med"/>
            <a:tailEnd type="none" w="med" len="med"/>
          </a:ln>
        </p:spPr>
        <p:txBody>
          <a:bodyPr/>
          <a:p>
            <a:pPr algn="ctr"/>
            <a:r>
              <a:rPr lang="en-US" altLang="zh-CN" sz="2400" b="1" dirty="0">
                <a:solidFill>
                  <a:srgbClr val="FF0000"/>
                </a:solidFill>
                <a:latin typeface="Arial" panose="020B0604020202020204" pitchFamily="34" charset="0"/>
              </a:rPr>
              <a:t>32</a:t>
            </a:r>
            <a:r>
              <a:rPr lang="zh-CN" altLang="en-US" sz="2400" b="1" dirty="0">
                <a:solidFill>
                  <a:srgbClr val="FF0000"/>
                </a:solidFill>
                <a:latin typeface="Arial" panose="020B0604020202020204" pitchFamily="34" charset="0"/>
              </a:rPr>
              <a:t>生查子 牛希济</a:t>
            </a:r>
            <a:r>
              <a:rPr lang="en-US" altLang="zh-CN" sz="2400" b="1" dirty="0">
                <a:solidFill>
                  <a:srgbClr val="FF0000"/>
                </a:solidFill>
                <a:latin typeface="Arial" panose="020B0604020202020204" pitchFamily="34" charset="0"/>
              </a:rPr>
              <a:t>.wma1</a:t>
            </a:r>
            <a:endParaRPr lang="zh-CN" altLang="en-US" sz="2400" b="1" dirty="0">
              <a:solidFill>
                <a:srgbClr val="FF0000"/>
              </a:solidFill>
              <a:latin typeface="Arial" panose="020B0604020202020204" pitchFamily="34" charset="0"/>
            </a:endParaRPr>
          </a:p>
        </p:txBody>
      </p:sp>
      <p:sp>
        <p:nvSpPr>
          <p:cNvPr id="150534" name="AutoShape 7"/>
          <p:cNvSpPr/>
          <p:nvPr/>
        </p:nvSpPr>
        <p:spPr>
          <a:xfrm>
            <a:off x="179388" y="0"/>
            <a:ext cx="1944687" cy="620713"/>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b="1" dirty="0">
                <a:solidFill>
                  <a:srgbClr val="FF0000"/>
                </a:solidFill>
                <a:latin typeface="Arial" panose="020B0604020202020204" pitchFamily="34" charset="0"/>
              </a:rPr>
              <a:t>欣赏三遍再背诵</a:t>
            </a:r>
            <a:endParaRPr lang="zh-CN" altLang="en-US" b="1" dirty="0">
              <a:solidFill>
                <a:srgbClr val="FF0000"/>
              </a:solidFill>
              <a:latin typeface="Arial" panose="020B0604020202020204" pitchFamily="34" charset="0"/>
            </a:endParaRPr>
          </a:p>
        </p:txBody>
      </p:sp>
      <p:sp>
        <p:nvSpPr>
          <p:cNvPr id="150535" name="AutoShape 8"/>
          <p:cNvSpPr/>
          <p:nvPr/>
        </p:nvSpPr>
        <p:spPr>
          <a:xfrm>
            <a:off x="2987675" y="5084763"/>
            <a:ext cx="2700338" cy="674687"/>
          </a:xfrm>
          <a:prstGeom prst="wedgeRoundRectCallout">
            <a:avLst>
              <a:gd name="adj1" fmla="val -42181"/>
              <a:gd name="adj2" fmla="val 118704"/>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000" b="1" dirty="0">
                <a:solidFill>
                  <a:srgbClr val="FF0000"/>
                </a:solidFill>
                <a:latin typeface="Arial" panose="020B0604020202020204" pitchFamily="34" charset="0"/>
              </a:rPr>
              <a:t>背诵：</a:t>
            </a:r>
            <a:endParaRPr lang="zh-CN" altLang="en-US" sz="2000" b="1" dirty="0">
              <a:solidFill>
                <a:srgbClr val="FF0000"/>
              </a:solidFill>
              <a:latin typeface="Arial" panose="020B0604020202020204" pitchFamily="34" charset="0"/>
            </a:endParaRPr>
          </a:p>
          <a:p>
            <a:pPr algn="ctr"/>
            <a:r>
              <a:rPr lang="zh-CN" altLang="en-US" sz="2000" b="1" dirty="0">
                <a:solidFill>
                  <a:srgbClr val="FF0000"/>
                </a:solidFill>
                <a:latin typeface="Arial" panose="020B0604020202020204" pitchFamily="34" charset="0"/>
              </a:rPr>
              <a:t>腹有诗书气自华</a:t>
            </a:r>
            <a:endParaRPr lang="zh-CN" altLang="en-US" sz="2000" b="1" dirty="0">
              <a:solidFill>
                <a:srgbClr val="FF0000"/>
              </a:solidFill>
              <a:latin typeface="Arial" panose="020B0604020202020204" pitchFamily="34" charset="0"/>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554" name="Rectangle 2"/>
          <p:cNvSpPr>
            <a:spLocks noGrp="1" noRot="1"/>
          </p:cNvSpPr>
          <p:nvPr>
            <p:ph type="title"/>
          </p:nvPr>
        </p:nvSpPr>
        <p:spPr>
          <a:xfrm>
            <a:off x="301625" y="609600"/>
            <a:ext cx="8540750" cy="76200"/>
          </a:xfrm>
          <a:ln/>
        </p:spPr>
        <p:txBody>
          <a:bodyPr vert="horz" wrap="square" lIns="91440" tIns="45720" rIns="91440" bIns="45720" anchor="ctr"/>
          <a:p>
            <a:pPr eaLnBrk="1" hangingPunct="1"/>
            <a:endParaRPr lang="zh-CN" altLang="en-US" sz="4000" dirty="0"/>
          </a:p>
        </p:txBody>
      </p:sp>
      <p:sp>
        <p:nvSpPr>
          <p:cNvPr id="151555" name="Rectangle 3"/>
          <p:cNvSpPr>
            <a:spLocks noGrp="1" noRot="1"/>
          </p:cNvSpPr>
          <p:nvPr>
            <p:ph idx="1"/>
          </p:nvPr>
        </p:nvSpPr>
        <p:spPr>
          <a:xfrm>
            <a:off x="304800" y="188913"/>
            <a:ext cx="8540750" cy="5678487"/>
          </a:xfrm>
          <a:ln/>
        </p:spPr>
        <p:txBody>
          <a:bodyPr vert="horz" wrap="square" lIns="91440" tIns="45720" rIns="91440" bIns="45720" anchor="t"/>
          <a:p>
            <a:pPr algn="ctr" eaLnBrk="1" hangingPunct="1"/>
            <a:r>
              <a:rPr lang="zh-CN" altLang="en-US" sz="2800" b="1" dirty="0">
                <a:latin typeface="宋体" panose="02010600030101010101" pitchFamily="2" charset="-122"/>
                <a:hlinkClick r:id="rId1" action="ppaction://hlinkfile"/>
              </a:rPr>
              <a:t>《 鹧鸪天》晏几道</a:t>
            </a:r>
            <a:endParaRPr lang="zh-CN" altLang="en-US" sz="2800" b="1" dirty="0">
              <a:latin typeface="宋体" panose="02010600030101010101" pitchFamily="2" charset="-122"/>
            </a:endParaRPr>
          </a:p>
          <a:p>
            <a:pPr algn="ctr" eaLnBrk="1" hangingPunct="1"/>
            <a:r>
              <a:rPr lang="zh-CN" altLang="en-US" sz="2800" b="1" dirty="0">
                <a:solidFill>
                  <a:schemeClr val="tx2"/>
                </a:solidFill>
                <a:latin typeface="宋体" panose="02010600030101010101" pitchFamily="2" charset="-122"/>
              </a:rPr>
              <a:t>彩袖殷勤捧玉钟，当年拚却醉颜红。</a:t>
            </a:r>
            <a:endParaRPr lang="en-US" altLang="zh-CN" sz="2800" b="1" dirty="0">
              <a:solidFill>
                <a:schemeClr val="tx2"/>
              </a:solidFill>
              <a:latin typeface="宋体" panose="02010600030101010101" pitchFamily="2" charset="-122"/>
            </a:endParaRPr>
          </a:p>
          <a:p>
            <a:pPr algn="ctr" eaLnBrk="1" hangingPunct="1"/>
            <a:r>
              <a:rPr lang="zh-CN" altLang="en-US" sz="2800" b="1" dirty="0">
                <a:solidFill>
                  <a:schemeClr val="tx2"/>
                </a:solidFill>
                <a:latin typeface="宋体" panose="02010600030101010101" pitchFamily="2" charset="-122"/>
              </a:rPr>
              <a:t>舞低杨柳楼心月，歌尽桃花扇底风。</a:t>
            </a:r>
            <a:endParaRPr lang="en-US" altLang="zh-CN" sz="2800" b="1" dirty="0">
              <a:solidFill>
                <a:schemeClr val="tx2"/>
              </a:solidFill>
              <a:latin typeface="宋体" panose="02010600030101010101" pitchFamily="2" charset="-122"/>
            </a:endParaRPr>
          </a:p>
          <a:p>
            <a:pPr algn="ctr" eaLnBrk="1" hangingPunct="1"/>
            <a:endParaRPr lang="en-US" altLang="zh-CN" sz="2800" b="1" dirty="0">
              <a:solidFill>
                <a:schemeClr val="tx2"/>
              </a:solidFill>
              <a:latin typeface="宋体" panose="02010600030101010101" pitchFamily="2" charset="-122"/>
            </a:endParaRPr>
          </a:p>
          <a:p>
            <a:pPr algn="ctr" eaLnBrk="1" hangingPunct="1"/>
            <a:r>
              <a:rPr lang="zh-CN" altLang="en-US" sz="2800" b="1" dirty="0">
                <a:latin typeface="宋体" panose="02010600030101010101" pitchFamily="2" charset="-122"/>
              </a:rPr>
              <a:t>   </a:t>
            </a:r>
            <a:r>
              <a:rPr lang="zh-CN" altLang="en-US" sz="2800" b="1" dirty="0">
                <a:latin typeface="宋体" panose="02010600030101010101" pitchFamily="2" charset="-122"/>
                <a:hlinkClick r:id="rId2" action="ppaction://hlinkfile"/>
              </a:rPr>
              <a:t>《 醉花阴 》李清照</a:t>
            </a:r>
            <a:endParaRPr lang="zh-CN" altLang="en-US" sz="2800" b="1" dirty="0">
              <a:latin typeface="宋体" panose="02010600030101010101" pitchFamily="2" charset="-122"/>
            </a:endParaRPr>
          </a:p>
          <a:p>
            <a:pPr algn="ctr" eaLnBrk="1" hangingPunct="1"/>
            <a:r>
              <a:rPr lang="zh-CN" altLang="en-US" sz="2800" b="1" dirty="0">
                <a:solidFill>
                  <a:schemeClr val="tx2"/>
                </a:solidFill>
                <a:latin typeface="宋体" panose="02010600030101010101" pitchFamily="2" charset="-122"/>
              </a:rPr>
              <a:t>东篱把酒黄昏后，有暗香盈袖。</a:t>
            </a:r>
            <a:endParaRPr lang="en-US" altLang="zh-CN" sz="2800" b="1" dirty="0">
              <a:solidFill>
                <a:schemeClr val="tx2"/>
              </a:solidFill>
              <a:latin typeface="宋体" panose="02010600030101010101" pitchFamily="2" charset="-122"/>
            </a:endParaRPr>
          </a:p>
          <a:p>
            <a:pPr algn="ctr" eaLnBrk="1" hangingPunct="1"/>
            <a:r>
              <a:rPr lang="zh-CN" altLang="en-US" sz="2800" b="1" dirty="0">
                <a:solidFill>
                  <a:schemeClr val="tx2"/>
                </a:solidFill>
                <a:latin typeface="宋体" panose="02010600030101010101" pitchFamily="2" charset="-122"/>
              </a:rPr>
              <a:t>莫道不销魂，帘卷西风，人比黄花瘦。</a:t>
            </a:r>
            <a:endParaRPr lang="zh-CN" altLang="en-US" sz="2800" b="1" dirty="0">
              <a:solidFill>
                <a:schemeClr val="tx2"/>
              </a:solidFill>
              <a:latin typeface="宋体" panose="02010600030101010101" pitchFamily="2" charset="-122"/>
            </a:endParaRPr>
          </a:p>
          <a:p>
            <a:pPr eaLnBrk="1" hangingPunct="1"/>
            <a:endParaRPr lang="zh-CN" altLang="en-US" dirty="0"/>
          </a:p>
        </p:txBody>
      </p:sp>
      <p:sp>
        <p:nvSpPr>
          <p:cNvPr id="151556" name="AutoShape 4"/>
          <p:cNvSpPr/>
          <p:nvPr/>
        </p:nvSpPr>
        <p:spPr>
          <a:xfrm>
            <a:off x="6877050" y="0"/>
            <a:ext cx="2266950" cy="692150"/>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33</a:t>
            </a:r>
            <a:r>
              <a:rPr lang="zh-CN" altLang="en-US" b="1" dirty="0">
                <a:solidFill>
                  <a:srgbClr val="FF0000"/>
                </a:solidFill>
                <a:latin typeface="Arial" panose="020B0604020202020204" pitchFamily="34" charset="0"/>
              </a:rPr>
              <a:t>鹧鸪天 晏几道</a:t>
            </a:r>
            <a:r>
              <a:rPr lang="en-US" altLang="zh-CN" b="1" dirty="0">
                <a:solidFill>
                  <a:srgbClr val="FF0000"/>
                </a:solidFill>
                <a:latin typeface="Arial" panose="020B0604020202020204" pitchFamily="34" charset="0"/>
              </a:rPr>
              <a:t>.f4v1</a:t>
            </a:r>
            <a:endParaRPr lang="zh-CN" altLang="en-US" b="1" dirty="0">
              <a:solidFill>
                <a:srgbClr val="FF0000"/>
              </a:solidFill>
              <a:latin typeface="Arial" panose="020B0604020202020204" pitchFamily="34" charset="0"/>
            </a:endParaRPr>
          </a:p>
        </p:txBody>
      </p:sp>
      <p:sp>
        <p:nvSpPr>
          <p:cNvPr id="151557" name="AutoShape 5"/>
          <p:cNvSpPr/>
          <p:nvPr/>
        </p:nvSpPr>
        <p:spPr>
          <a:xfrm>
            <a:off x="6948488" y="1989138"/>
            <a:ext cx="1944687" cy="719137"/>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en-US" altLang="zh-CN" b="1" dirty="0">
                <a:solidFill>
                  <a:srgbClr val="FF0000"/>
                </a:solidFill>
                <a:latin typeface="Arial" panose="020B0604020202020204" pitchFamily="34" charset="0"/>
              </a:rPr>
              <a:t>34</a:t>
            </a:r>
            <a:r>
              <a:rPr lang="zh-CN" altLang="en-US" b="1" dirty="0">
                <a:solidFill>
                  <a:srgbClr val="FF0000"/>
                </a:solidFill>
                <a:latin typeface="Arial" panose="020B0604020202020204" pitchFamily="34" charset="0"/>
              </a:rPr>
              <a:t>醉花阴 李清照</a:t>
            </a:r>
            <a:r>
              <a:rPr lang="en-US" altLang="zh-CN" b="1" dirty="0">
                <a:solidFill>
                  <a:srgbClr val="FF0000"/>
                </a:solidFill>
                <a:latin typeface="Arial" panose="020B0604020202020204" pitchFamily="34" charset="0"/>
              </a:rPr>
              <a:t>.flv2</a:t>
            </a:r>
            <a:endParaRPr lang="zh-CN" altLang="en-US" b="1" dirty="0">
              <a:solidFill>
                <a:srgbClr val="FF0000"/>
              </a:solidFill>
              <a:latin typeface="Arial" panose="020B0604020202020204" pitchFamily="34" charset="0"/>
            </a:endParaRPr>
          </a:p>
        </p:txBody>
      </p:sp>
      <p:sp>
        <p:nvSpPr>
          <p:cNvPr id="151558" name="AutoShape 6"/>
          <p:cNvSpPr/>
          <p:nvPr/>
        </p:nvSpPr>
        <p:spPr>
          <a:xfrm>
            <a:off x="179388" y="0"/>
            <a:ext cx="1944687" cy="620713"/>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b="1" dirty="0">
                <a:solidFill>
                  <a:srgbClr val="FF0000"/>
                </a:solidFill>
                <a:latin typeface="Arial" panose="020B0604020202020204" pitchFamily="34" charset="0"/>
              </a:rPr>
              <a:t>欣赏三遍再背诵</a:t>
            </a:r>
            <a:endParaRPr lang="zh-CN" altLang="en-US" b="1" dirty="0">
              <a:solidFill>
                <a:srgbClr val="FF0000"/>
              </a:solidFill>
              <a:latin typeface="Arial" panose="020B0604020202020204" pitchFamily="34" charset="0"/>
            </a:endParaRPr>
          </a:p>
        </p:txBody>
      </p:sp>
      <p:sp>
        <p:nvSpPr>
          <p:cNvPr id="151559" name="AutoShape 7"/>
          <p:cNvSpPr/>
          <p:nvPr/>
        </p:nvSpPr>
        <p:spPr>
          <a:xfrm>
            <a:off x="3419475" y="4221163"/>
            <a:ext cx="2700338" cy="674687"/>
          </a:xfrm>
          <a:prstGeom prst="wedgeRoundRectCallout">
            <a:avLst>
              <a:gd name="adj1" fmla="val -42181"/>
              <a:gd name="adj2" fmla="val 118704"/>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000" b="1" dirty="0">
                <a:solidFill>
                  <a:srgbClr val="FF0000"/>
                </a:solidFill>
                <a:latin typeface="Arial" panose="020B0604020202020204" pitchFamily="34" charset="0"/>
              </a:rPr>
              <a:t>背诵：</a:t>
            </a:r>
            <a:endParaRPr lang="zh-CN" altLang="en-US" sz="2000" b="1" dirty="0">
              <a:solidFill>
                <a:srgbClr val="FF0000"/>
              </a:solidFill>
              <a:latin typeface="Arial" panose="020B0604020202020204" pitchFamily="34" charset="0"/>
            </a:endParaRPr>
          </a:p>
          <a:p>
            <a:pPr algn="ctr"/>
            <a:r>
              <a:rPr lang="zh-CN" altLang="en-US" sz="2000" b="1" dirty="0">
                <a:solidFill>
                  <a:srgbClr val="FF0000"/>
                </a:solidFill>
                <a:latin typeface="Arial" panose="020B0604020202020204" pitchFamily="34" charset="0"/>
              </a:rPr>
              <a:t>腹有诗书气自华</a:t>
            </a:r>
            <a:endParaRPr lang="zh-CN" altLang="en-US" sz="2000" b="1" dirty="0">
              <a:solidFill>
                <a:srgbClr val="FF0000"/>
              </a:solidFill>
              <a:latin typeface="Arial" panose="020B0604020202020204" pitchFamily="34" charset="0"/>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2578"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152579" name="Rectangle 3"/>
          <p:cNvSpPr>
            <a:spLocks noGrp="1" noRot="1"/>
          </p:cNvSpPr>
          <p:nvPr>
            <p:ph idx="1"/>
          </p:nvPr>
        </p:nvSpPr>
        <p:spPr>
          <a:xfrm>
            <a:off x="304800" y="909638"/>
            <a:ext cx="8540750" cy="4957762"/>
          </a:xfrm>
          <a:ln/>
        </p:spPr>
        <p:txBody>
          <a:bodyPr vert="horz" wrap="square" lIns="91440" tIns="45720" rIns="91440" bIns="45720" anchor="t"/>
          <a:p>
            <a:pPr eaLnBrk="1" hangingPunct="1"/>
            <a:r>
              <a:rPr lang="zh-CN" altLang="en-US" b="1" dirty="0">
                <a:latin typeface="宋体" panose="02010600030101010101" pitchFamily="2" charset="-122"/>
              </a:rPr>
              <a:t>     清人谢章铤在</a:t>
            </a:r>
            <a:r>
              <a:rPr lang="en-US" altLang="zh-CN" b="1" dirty="0">
                <a:latin typeface="宋体" panose="02010600030101010101" pitchFamily="2" charset="-122"/>
              </a:rPr>
              <a:t>《</a:t>
            </a:r>
            <a:r>
              <a:rPr lang="zh-CN" altLang="en-US" b="1" dirty="0">
                <a:latin typeface="宋体" panose="02010600030101010101" pitchFamily="2" charset="-122"/>
              </a:rPr>
              <a:t>赌棋山庄词话</a:t>
            </a:r>
            <a:r>
              <a:rPr lang="en-US" altLang="zh-CN" b="1" dirty="0">
                <a:latin typeface="宋体" panose="02010600030101010101" pitchFamily="2" charset="-122"/>
              </a:rPr>
              <a:t>》</a:t>
            </a:r>
            <a:r>
              <a:rPr lang="zh-CN" altLang="en-US" b="1" dirty="0">
                <a:latin typeface="宋体" panose="02010600030101010101" pitchFamily="2" charset="-122"/>
              </a:rPr>
              <a:t>中巧妙地作过一个形象的比喻：“</a:t>
            </a:r>
            <a:r>
              <a:rPr lang="zh-CN" altLang="en-US" b="1" dirty="0">
                <a:solidFill>
                  <a:schemeClr val="tx2"/>
                </a:solidFill>
                <a:latin typeface="宋体" panose="02010600030101010101" pitchFamily="2" charset="-122"/>
              </a:rPr>
              <a:t>词体如美人，含娇掩媚，秋波微转。正视之一态，旁视之又一态；近窥之一态，远窥之又一态。”</a:t>
            </a:r>
            <a:endParaRPr lang="zh-CN" altLang="en-US" b="1" dirty="0">
              <a:solidFill>
                <a:schemeClr val="tx2"/>
              </a:solidFill>
              <a:latin typeface="宋体" panose="02010600030101010101" pitchFamily="2" charset="-122"/>
            </a:endParaRPr>
          </a:p>
          <a:p>
            <a:pPr eaLnBrk="1" hangingPunct="1"/>
            <a:r>
              <a:rPr lang="zh-CN" altLang="en-US" b="1" dirty="0">
                <a:solidFill>
                  <a:schemeClr val="tx2"/>
                </a:solidFill>
                <a:latin typeface="宋体" panose="02010600030101010101" pitchFamily="2" charset="-122"/>
              </a:rPr>
              <a:t>    </a:t>
            </a:r>
            <a:r>
              <a:rPr lang="zh-CN" altLang="en-US" b="1" dirty="0">
                <a:latin typeface="宋体" panose="02010600030101010101" pitchFamily="2" charset="-122"/>
              </a:rPr>
              <a:t>由此可见，词以描写男欢女爱、相思离别为主要内容，而且描写得细腻真切，甚至放浪不羁、无所顾忌，这使得词在题材上呈现出女性化、纯情化、香艳化的鲜明特色。</a:t>
            </a:r>
            <a:endParaRPr lang="zh-CN" altLang="en-US" b="1" dirty="0">
              <a:solidFill>
                <a:srgbClr val="008080"/>
              </a:solidFill>
              <a:latin typeface="宋体" panose="02010600030101010101" pitchFamily="2" charset="-122"/>
            </a:endParaRPr>
          </a:p>
          <a:p>
            <a:pPr eaLnBrk="1" hangingPunct="1"/>
            <a:endParaRPr lang="zh-CN" altLang="en-US" b="1" dirty="0">
              <a:solidFill>
                <a:srgbClr val="008080"/>
              </a:solidFill>
              <a:latin typeface="宋体" panose="02010600030101010101" pitchFamily="2" charset="-122"/>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02" name="Rectangle 2"/>
          <p:cNvSpPr>
            <a:spLocks noGrp="1" noRot="1"/>
          </p:cNvSpPr>
          <p:nvPr>
            <p:ph type="title"/>
          </p:nvPr>
        </p:nvSpPr>
        <p:spPr>
          <a:xfrm>
            <a:off x="1979613" y="188913"/>
            <a:ext cx="6862762" cy="576262"/>
          </a:xfrm>
          <a:ln/>
        </p:spPr>
        <p:txBody>
          <a:bodyPr vert="horz" wrap="square" lIns="91440" tIns="45720" rIns="91440" bIns="45720" anchor="ctr"/>
          <a:p>
            <a:pPr eaLnBrk="1" hangingPunct="1"/>
            <a:r>
              <a:rPr lang="zh-CN" altLang="en-US" sz="4000" b="1" dirty="0"/>
              <a:t>八、</a:t>
            </a:r>
            <a:r>
              <a:rPr lang="zh-CN" altLang="en-US" sz="4000" b="1" dirty="0">
                <a:solidFill>
                  <a:srgbClr val="008080"/>
                </a:solidFill>
                <a:latin typeface="宋体" panose="02010600030101010101" pitchFamily="2" charset="-122"/>
              </a:rPr>
              <a:t>诗体和词体的文学特征</a:t>
            </a:r>
            <a:endParaRPr lang="zh-CN" altLang="en-US" sz="4000" b="1" dirty="0">
              <a:solidFill>
                <a:srgbClr val="008080"/>
              </a:solidFill>
              <a:latin typeface="宋体" panose="02010600030101010101" pitchFamily="2" charset="-122"/>
            </a:endParaRPr>
          </a:p>
        </p:txBody>
      </p:sp>
      <p:sp>
        <p:nvSpPr>
          <p:cNvPr id="153603" name="Rectangle 3"/>
          <p:cNvSpPr>
            <a:spLocks noGrp="1" noRot="1"/>
          </p:cNvSpPr>
          <p:nvPr>
            <p:ph sz="half" idx="1"/>
          </p:nvPr>
        </p:nvSpPr>
        <p:spPr>
          <a:xfrm>
            <a:off x="304800" y="1981200"/>
            <a:ext cx="1603375" cy="3886200"/>
          </a:xfrm>
          <a:ln/>
        </p:spPr>
        <p:txBody>
          <a:bodyPr vert="horz" wrap="square" lIns="91440" tIns="45720" rIns="91440" bIns="45720" anchor="t"/>
          <a:p>
            <a:pPr eaLnBrk="1" hangingPunct="1">
              <a:lnSpc>
                <a:spcPct val="80000"/>
              </a:lnSpc>
              <a:buClr>
                <a:schemeClr val="hlink"/>
              </a:buClr>
              <a:buSzPct val="70000"/>
              <a:buFont typeface="Wingdings" panose="05000000000000000000" pitchFamily="2" charset="2"/>
            </a:pPr>
            <a:endParaRPr lang="zh-CN" altLang="en-US" sz="2400" dirty="0"/>
          </a:p>
        </p:txBody>
      </p:sp>
      <p:sp>
        <p:nvSpPr>
          <p:cNvPr id="153604" name="Rectangle 4"/>
          <p:cNvSpPr>
            <a:spLocks noGrp="1" noRot="1"/>
          </p:cNvSpPr>
          <p:nvPr>
            <p:ph type="body" sz="half" idx="2"/>
          </p:nvPr>
        </p:nvSpPr>
        <p:spPr>
          <a:xfrm>
            <a:off x="1979613" y="836613"/>
            <a:ext cx="6985000" cy="5832475"/>
          </a:xfrm>
          <a:ln/>
        </p:spPr>
        <p:txBody>
          <a:bodyPr vert="horz" wrap="square" lIns="91440" tIns="45720" rIns="91440" bIns="45720" anchor="t"/>
          <a:p>
            <a:pPr eaLnBrk="1" hangingPunct="1">
              <a:buClr>
                <a:schemeClr val="hlink"/>
              </a:buClr>
              <a:buSzPct val="70000"/>
              <a:buFont typeface="Wingdings" panose="05000000000000000000" pitchFamily="2" charset="2"/>
            </a:pPr>
            <a:r>
              <a:rPr lang="en-US" altLang="zh-CN" sz="2800" b="1" dirty="0">
                <a:solidFill>
                  <a:schemeClr val="hlink"/>
                </a:solidFill>
                <a:latin typeface="宋体" panose="02010600030101010101" pitchFamily="2" charset="-122"/>
              </a:rPr>
              <a:t>    4</a:t>
            </a:r>
            <a:r>
              <a:rPr lang="zh-CN" altLang="en-US" sz="2800" b="1" dirty="0">
                <a:solidFill>
                  <a:schemeClr val="hlink"/>
                </a:solidFill>
                <a:latin typeface="宋体" panose="02010600030101010101" pitchFamily="2" charset="-122"/>
              </a:rPr>
              <a:t>、</a:t>
            </a:r>
            <a:r>
              <a:rPr lang="zh-CN" altLang="en-US" sz="2800" b="1" dirty="0">
                <a:solidFill>
                  <a:schemeClr val="hlink"/>
                </a:solidFill>
              </a:rPr>
              <a:t>从诗词的风格上看</a:t>
            </a:r>
            <a:r>
              <a:rPr lang="zh-CN" altLang="en-US" sz="2800" b="1" dirty="0">
                <a:solidFill>
                  <a:schemeClr val="hlink"/>
                </a:solidFill>
                <a:latin typeface="宋体" panose="02010600030101010101" pitchFamily="2" charset="-122"/>
              </a:rPr>
              <a:t>：</a:t>
            </a:r>
            <a:endParaRPr lang="zh-CN" altLang="en-US" sz="28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800" b="1" dirty="0"/>
              <a:t>       王国维在</a:t>
            </a:r>
            <a:r>
              <a:rPr lang="en-US" altLang="zh-CN" sz="2800" b="1" dirty="0"/>
              <a:t>《 </a:t>
            </a:r>
            <a:r>
              <a:rPr lang="zh-CN" altLang="en-US" sz="2800" b="1" dirty="0"/>
              <a:t>人间词话</a:t>
            </a:r>
            <a:r>
              <a:rPr lang="en-US" altLang="zh-CN" sz="2800" b="1" dirty="0"/>
              <a:t>》</a:t>
            </a:r>
            <a:r>
              <a:rPr lang="zh-CN" altLang="en-US" sz="2800" b="1" dirty="0"/>
              <a:t>云</a:t>
            </a:r>
            <a:r>
              <a:rPr lang="zh-CN" altLang="en-US" sz="2800" b="1" dirty="0">
                <a:solidFill>
                  <a:schemeClr val="tx2"/>
                </a:solidFill>
              </a:rPr>
              <a:t>：“词之为体，要眇宜修；能言诗之所不能言，而不能尽言诗之所能言。诗之境阔，词之言长。”</a:t>
            </a:r>
            <a:r>
              <a:rPr lang="zh-CN" altLang="en-US" sz="2800" dirty="0">
                <a:solidFill>
                  <a:schemeClr val="tx2"/>
                </a:solidFill>
              </a:rPr>
              <a:t> </a:t>
            </a:r>
            <a:endParaRPr lang="zh-CN" altLang="en-US" sz="2800" dirty="0">
              <a:solidFill>
                <a:schemeClr val="tx2"/>
              </a:solidFill>
            </a:endParaRPr>
          </a:p>
          <a:p>
            <a:pPr eaLnBrk="1" hangingPunct="1">
              <a:buClr>
                <a:schemeClr val="hlink"/>
              </a:buClr>
              <a:buSzPct val="70000"/>
              <a:buFont typeface="Wingdings" panose="05000000000000000000" pitchFamily="2" charset="2"/>
            </a:pPr>
            <a:r>
              <a:rPr lang="zh-CN" altLang="en-US" sz="2800" b="1" dirty="0">
                <a:solidFill>
                  <a:schemeClr val="hlink"/>
                </a:solidFill>
              </a:rPr>
              <a:t>  </a:t>
            </a:r>
            <a:endParaRPr lang="zh-CN" altLang="en-US" sz="2800" b="1" dirty="0">
              <a:solidFill>
                <a:schemeClr val="hlink"/>
              </a:solidFill>
            </a:endParaRPr>
          </a:p>
          <a:p>
            <a:pPr eaLnBrk="1" hangingPunct="1">
              <a:buClr>
                <a:schemeClr val="hlink"/>
              </a:buClr>
              <a:buSzPct val="70000"/>
              <a:buFont typeface="Wingdings" panose="05000000000000000000" pitchFamily="2" charset="2"/>
            </a:pPr>
            <a:r>
              <a:rPr lang="zh-CN" altLang="en-US" sz="2800" b="1" dirty="0">
                <a:solidFill>
                  <a:schemeClr val="hlink"/>
                </a:solidFill>
              </a:rPr>
              <a:t>       “诗庄词媚”，</a:t>
            </a:r>
            <a:r>
              <a:rPr lang="zh-CN" altLang="en-US" sz="2800" b="1" dirty="0"/>
              <a:t>不仅指题材而言，更主要的是指与题材相关联的风格来说的。有时即便是相同的题材，但诗和词所呈现的风格却大不相同。</a:t>
            </a:r>
            <a:endParaRPr lang="zh-CN" altLang="en-US" sz="2800" b="1" dirty="0"/>
          </a:p>
        </p:txBody>
      </p:sp>
      <p:pic>
        <p:nvPicPr>
          <p:cNvPr id="153605" name="Picture 5" descr="荒村生断霭，古寺语流莺6"/>
          <p:cNvPicPr>
            <a:picLocks noChangeAspect="1"/>
          </p:cNvPicPr>
          <p:nvPr/>
        </p:nvPicPr>
        <p:blipFill>
          <a:blip r:embed="rId1"/>
          <a:stretch>
            <a:fillRect/>
          </a:stretch>
        </p:blipFill>
        <p:spPr>
          <a:xfrm>
            <a:off x="0" y="260350"/>
            <a:ext cx="1908175" cy="6408738"/>
          </a:xfrm>
          <a:prstGeom prst="rect">
            <a:avLst/>
          </a:prstGeom>
          <a:noFill/>
          <a:ln w="9525">
            <a:noFill/>
          </a:ln>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626" name="Rectangle 2"/>
          <p:cNvSpPr>
            <a:spLocks noGrp="1" noRot="1"/>
          </p:cNvSpPr>
          <p:nvPr>
            <p:ph type="title"/>
          </p:nvPr>
        </p:nvSpPr>
        <p:spPr>
          <a:xfrm>
            <a:off x="301625" y="685800"/>
            <a:ext cx="8540750" cy="79375"/>
          </a:xfrm>
          <a:ln/>
        </p:spPr>
        <p:txBody>
          <a:bodyPr vert="horz" wrap="square" lIns="91440" tIns="45720" rIns="91440" bIns="45720" anchor="ctr"/>
          <a:p>
            <a:pPr eaLnBrk="1" hangingPunct="1"/>
            <a:endParaRPr lang="zh-CN" altLang="en-US" dirty="0"/>
          </a:p>
        </p:txBody>
      </p:sp>
      <p:sp>
        <p:nvSpPr>
          <p:cNvPr id="154627" name="Rectangle 3"/>
          <p:cNvSpPr>
            <a:spLocks noGrp="1" noRot="1"/>
          </p:cNvSpPr>
          <p:nvPr>
            <p:ph idx="1"/>
          </p:nvPr>
        </p:nvSpPr>
        <p:spPr>
          <a:xfrm>
            <a:off x="304800" y="477838"/>
            <a:ext cx="8540750" cy="5389562"/>
          </a:xfrm>
          <a:ln/>
        </p:spPr>
        <p:txBody>
          <a:bodyPr vert="horz" wrap="square" lIns="91440" tIns="45720" rIns="91440" bIns="45720" anchor="t"/>
          <a:p>
            <a:pPr eaLnBrk="1" hangingPunct="1">
              <a:lnSpc>
                <a:spcPct val="80000"/>
              </a:lnSpc>
            </a:pPr>
            <a:r>
              <a:rPr lang="zh-CN" altLang="en-US" sz="1800" b="1" dirty="0"/>
              <a:t>   如怀古题材的诗，风格大都沉郁苍凉，如</a:t>
            </a:r>
            <a:endParaRPr lang="en-US" altLang="zh-CN" sz="1800" b="1" dirty="0"/>
          </a:p>
          <a:p>
            <a:pPr eaLnBrk="1" hangingPunct="1">
              <a:lnSpc>
                <a:spcPct val="80000"/>
              </a:lnSpc>
            </a:pPr>
            <a:endParaRPr lang="en-US" altLang="zh-CN" sz="1800" b="1" dirty="0"/>
          </a:p>
          <a:p>
            <a:pPr eaLnBrk="1" hangingPunct="1">
              <a:lnSpc>
                <a:spcPct val="80000"/>
              </a:lnSpc>
            </a:pPr>
            <a:endParaRPr lang="zh-CN" altLang="en-US" sz="1800" b="1" dirty="0"/>
          </a:p>
          <a:p>
            <a:pPr eaLnBrk="1" hangingPunct="1">
              <a:lnSpc>
                <a:spcPct val="80000"/>
              </a:lnSpc>
            </a:pPr>
            <a:r>
              <a:rPr lang="zh-CN" altLang="en-US" sz="1800" b="1" dirty="0"/>
              <a:t>  《 西塞山怀古》刘禹锡：</a:t>
            </a:r>
            <a:endParaRPr lang="zh-CN" altLang="en-US" sz="1800" b="1" dirty="0"/>
          </a:p>
          <a:p>
            <a:pPr eaLnBrk="1" hangingPunct="1">
              <a:lnSpc>
                <a:spcPct val="80000"/>
              </a:lnSpc>
            </a:pPr>
            <a:r>
              <a:rPr lang="zh-CN" altLang="en-US" sz="1800" b="1" dirty="0">
                <a:solidFill>
                  <a:schemeClr val="tx2"/>
                </a:solidFill>
              </a:rPr>
              <a:t>“王濬楼船下益州，金陵王气黯然收。</a:t>
            </a:r>
            <a:endParaRPr lang="zh-CN" altLang="en-US" sz="1800" b="1" dirty="0">
              <a:solidFill>
                <a:schemeClr val="tx2"/>
              </a:solidFill>
            </a:endParaRPr>
          </a:p>
          <a:p>
            <a:pPr eaLnBrk="1" hangingPunct="1">
              <a:lnSpc>
                <a:spcPct val="80000"/>
              </a:lnSpc>
            </a:pPr>
            <a:r>
              <a:rPr lang="zh-CN" altLang="en-US" sz="1800" b="1" dirty="0">
                <a:solidFill>
                  <a:schemeClr val="tx2"/>
                </a:solidFill>
              </a:rPr>
              <a:t>千寻铁锁沉江底，一片降幡出石头。</a:t>
            </a:r>
            <a:endParaRPr lang="zh-CN" altLang="en-US" sz="1800" b="1" dirty="0">
              <a:solidFill>
                <a:schemeClr val="tx2"/>
              </a:solidFill>
            </a:endParaRPr>
          </a:p>
          <a:p>
            <a:pPr eaLnBrk="1" hangingPunct="1">
              <a:lnSpc>
                <a:spcPct val="80000"/>
              </a:lnSpc>
            </a:pPr>
            <a:r>
              <a:rPr lang="zh-CN" altLang="en-US" sz="1800" b="1" dirty="0">
                <a:solidFill>
                  <a:schemeClr val="tx2"/>
                </a:solidFill>
              </a:rPr>
              <a:t>人世几回伤往事，山形依旧枕寒流。</a:t>
            </a:r>
            <a:endParaRPr lang="zh-CN" altLang="en-US" sz="1800" b="1" dirty="0">
              <a:solidFill>
                <a:schemeClr val="tx2"/>
              </a:solidFill>
            </a:endParaRPr>
          </a:p>
          <a:p>
            <a:pPr eaLnBrk="1" hangingPunct="1">
              <a:lnSpc>
                <a:spcPct val="80000"/>
              </a:lnSpc>
            </a:pPr>
            <a:r>
              <a:rPr lang="zh-CN" altLang="en-US" sz="1800" b="1" dirty="0">
                <a:solidFill>
                  <a:schemeClr val="tx2"/>
                </a:solidFill>
              </a:rPr>
              <a:t>今逢四海为家日，故垒萧萧芦荻秋。”</a:t>
            </a:r>
            <a:endParaRPr lang="zh-CN" altLang="en-US" sz="1800" b="1" dirty="0">
              <a:solidFill>
                <a:schemeClr val="tx2"/>
              </a:solidFill>
            </a:endParaRPr>
          </a:p>
          <a:p>
            <a:pPr eaLnBrk="1" hangingPunct="1">
              <a:lnSpc>
                <a:spcPct val="80000"/>
              </a:lnSpc>
            </a:pPr>
            <a:endParaRPr lang="zh-CN" altLang="en-US" sz="1800" b="1" dirty="0">
              <a:solidFill>
                <a:schemeClr val="tx2"/>
              </a:solidFill>
            </a:endParaRPr>
          </a:p>
          <a:p>
            <a:pPr eaLnBrk="1" hangingPunct="1">
              <a:lnSpc>
                <a:spcPct val="80000"/>
              </a:lnSpc>
            </a:pPr>
            <a:r>
              <a:rPr lang="zh-CN" altLang="en-US" sz="1800" b="1" dirty="0">
                <a:solidFill>
                  <a:schemeClr val="tx2"/>
                </a:solidFill>
              </a:rPr>
              <a:t>      </a:t>
            </a:r>
            <a:r>
              <a:rPr lang="zh-CN" altLang="en-US" sz="1800" b="1" dirty="0"/>
              <a:t>即景抒情，感伤往事，故垒残破，愈显沉痛。而在怀古题材的词中，也往往插入艳情，如</a:t>
            </a:r>
            <a:endParaRPr lang="en-US" altLang="zh-CN" sz="1800" b="1" dirty="0"/>
          </a:p>
          <a:p>
            <a:pPr eaLnBrk="1" hangingPunct="1">
              <a:lnSpc>
                <a:spcPct val="80000"/>
              </a:lnSpc>
            </a:pPr>
            <a:endParaRPr lang="zh-CN" altLang="en-US" sz="1800" b="1" dirty="0"/>
          </a:p>
          <a:p>
            <a:pPr eaLnBrk="1" hangingPunct="1">
              <a:lnSpc>
                <a:spcPct val="80000"/>
              </a:lnSpc>
            </a:pPr>
            <a:r>
              <a:rPr lang="zh-CN" altLang="en-US" sz="1800" b="1" dirty="0"/>
              <a:t>     王安石《 桂枝香》</a:t>
            </a:r>
            <a:endParaRPr lang="zh-CN" altLang="en-US" sz="1800" b="1" dirty="0"/>
          </a:p>
          <a:p>
            <a:pPr eaLnBrk="1" hangingPunct="1">
              <a:lnSpc>
                <a:spcPct val="80000"/>
              </a:lnSpc>
            </a:pPr>
            <a:r>
              <a:rPr lang="zh-CN" altLang="en-US" sz="1800" b="1" dirty="0"/>
              <a:t> </a:t>
            </a:r>
            <a:r>
              <a:rPr lang="zh-CN" altLang="en-US" sz="1800" b="1" dirty="0">
                <a:solidFill>
                  <a:schemeClr val="tx2"/>
                </a:solidFill>
              </a:rPr>
              <a:t>“六朝旧事随流水，但寒烟衰草凝绿。</a:t>
            </a:r>
            <a:endParaRPr lang="zh-CN" altLang="en-US" sz="1800" b="1" dirty="0">
              <a:solidFill>
                <a:schemeClr val="tx2"/>
              </a:solidFill>
            </a:endParaRPr>
          </a:p>
          <a:p>
            <a:pPr eaLnBrk="1" hangingPunct="1">
              <a:lnSpc>
                <a:spcPct val="80000"/>
              </a:lnSpc>
            </a:pPr>
            <a:r>
              <a:rPr lang="zh-CN" altLang="en-US" sz="1800" b="1" dirty="0">
                <a:solidFill>
                  <a:schemeClr val="tx2"/>
                </a:solidFill>
              </a:rPr>
              <a:t>至今商女，时时犹唱，《后庭》遗曲。”</a:t>
            </a:r>
            <a:endParaRPr lang="zh-CN" altLang="en-US" sz="1800" b="1" dirty="0">
              <a:solidFill>
                <a:schemeClr val="tx2"/>
              </a:solidFill>
            </a:endParaRPr>
          </a:p>
          <a:p>
            <a:pPr eaLnBrk="1" hangingPunct="1">
              <a:lnSpc>
                <a:spcPct val="80000"/>
              </a:lnSpc>
            </a:pPr>
            <a:endParaRPr lang="zh-CN" altLang="en-US" sz="1800" b="1" dirty="0">
              <a:solidFill>
                <a:schemeClr val="tx2"/>
              </a:solidFill>
            </a:endParaRPr>
          </a:p>
          <a:p>
            <a:pPr eaLnBrk="1" hangingPunct="1">
              <a:lnSpc>
                <a:spcPct val="80000"/>
              </a:lnSpc>
            </a:pPr>
            <a:r>
              <a:rPr lang="zh-CN" altLang="en-US" sz="1800" b="1" dirty="0"/>
              <a:t>全词由此而笼罩上一层冷艳的氛围。</a:t>
            </a:r>
            <a:endParaRPr lang="zh-CN" altLang="en-US" sz="1800" b="1" dirty="0"/>
          </a:p>
          <a:p>
            <a:pPr eaLnBrk="1" hangingPunct="1">
              <a:lnSpc>
                <a:spcPct val="80000"/>
              </a:lnSpc>
            </a:pPr>
            <a:r>
              <a:rPr lang="zh-CN" altLang="en-US" sz="1800" b="1" dirty="0"/>
              <a:t>又如苏轼《 念奴娇·赤壁怀古》词，在豪语健笔中，插入一句</a:t>
            </a:r>
            <a:r>
              <a:rPr lang="zh-CN" altLang="en-US" sz="1800" b="1" dirty="0">
                <a:solidFill>
                  <a:schemeClr val="tx2"/>
                </a:solidFill>
              </a:rPr>
              <a:t>“小乔初嫁了”，</a:t>
            </a:r>
            <a:r>
              <a:rPr lang="zh-CN" altLang="en-US" sz="1800" b="1" dirty="0"/>
              <a:t>温情柔笔，相映生色。</a:t>
            </a:r>
            <a:endParaRPr lang="zh-CN" altLang="en-US" sz="1800" b="1" dirty="0"/>
          </a:p>
          <a:p>
            <a:pPr eaLnBrk="1" hangingPunct="1">
              <a:lnSpc>
                <a:spcPct val="80000"/>
              </a:lnSpc>
            </a:pPr>
            <a:endParaRPr lang="zh-CN" altLang="en-US" sz="18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2"/>
          <p:cNvSpPr>
            <a:spLocks noGrp="1" noRot="1"/>
          </p:cNvSpPr>
          <p:nvPr>
            <p:ph type="title"/>
          </p:nvPr>
        </p:nvSpPr>
        <p:spPr>
          <a:xfrm>
            <a:off x="323850" y="404813"/>
            <a:ext cx="4032250" cy="503237"/>
          </a:xfrm>
          <a:ln/>
        </p:spPr>
        <p:txBody>
          <a:bodyPr vert="horz" wrap="square" lIns="91440" tIns="45720" rIns="91440" bIns="45720" anchor="ctr"/>
          <a:p>
            <a:pPr eaLnBrk="1" hangingPunct="1"/>
            <a:r>
              <a:rPr lang="zh-CN" altLang="en-US" sz="2800" b="1" dirty="0">
                <a:solidFill>
                  <a:srgbClr val="008080"/>
                </a:solidFill>
                <a:latin typeface="宋体" panose="02010600030101010101" pitchFamily="2" charset="-122"/>
              </a:rPr>
              <a:t>二、初唐的诗歌成就</a:t>
            </a:r>
            <a:endParaRPr lang="zh-CN" altLang="en-US" sz="2800" b="1" dirty="0">
              <a:solidFill>
                <a:srgbClr val="008080"/>
              </a:solidFill>
              <a:latin typeface="宋体" panose="02010600030101010101" pitchFamily="2" charset="-122"/>
            </a:endParaRPr>
          </a:p>
        </p:txBody>
      </p:sp>
      <p:sp>
        <p:nvSpPr>
          <p:cNvPr id="26627" name="Rectangle 3"/>
          <p:cNvSpPr>
            <a:spLocks noGrp="1" noRot="1"/>
          </p:cNvSpPr>
          <p:nvPr>
            <p:ph sz="half" idx="1"/>
          </p:nvPr>
        </p:nvSpPr>
        <p:spPr>
          <a:xfrm>
            <a:off x="304800" y="981075"/>
            <a:ext cx="4338638" cy="5543550"/>
          </a:xfrm>
          <a:ln/>
        </p:spPr>
        <p:txBody>
          <a:bodyPr vert="horz" wrap="square" lIns="91440" tIns="45720" rIns="91440" bIns="45720" anchor="t"/>
          <a:p>
            <a:pPr eaLnBrk="1" hangingPunct="1">
              <a:buSzPct val="70000"/>
            </a:pPr>
            <a:r>
              <a:rPr lang="zh-CN" altLang="en-US" sz="2400" b="1" dirty="0">
                <a:solidFill>
                  <a:schemeClr val="hlink"/>
                </a:solidFill>
                <a:latin typeface="宋体" panose="02010600030101010101" pitchFamily="2" charset="-122"/>
                <a:ea typeface="+mn-ea"/>
                <a:cs typeface="+mn-cs"/>
              </a:rPr>
              <a:t>   </a:t>
            </a:r>
            <a:r>
              <a:rPr lang="en-US" altLang="zh-CN" sz="2400" b="1" dirty="0">
                <a:solidFill>
                  <a:schemeClr val="hlink"/>
                </a:solidFill>
                <a:latin typeface="宋体" panose="02010600030101010101" pitchFamily="2" charset="-122"/>
                <a:ea typeface="+mn-ea"/>
                <a:cs typeface="+mn-cs"/>
              </a:rPr>
              <a:t>2</a:t>
            </a:r>
            <a:r>
              <a:rPr lang="zh-CN" altLang="en-US" sz="2400" b="1" dirty="0">
                <a:solidFill>
                  <a:schemeClr val="hlink"/>
                </a:solidFill>
                <a:latin typeface="宋体" panose="02010600030101010101" pitchFamily="2" charset="-122"/>
                <a:ea typeface="+mn-ea"/>
                <a:cs typeface="+mn-cs"/>
              </a:rPr>
              <a:t>、陈子昂</a:t>
            </a:r>
            <a:endParaRPr lang="zh-CN" altLang="en-US" sz="2400" b="1" dirty="0">
              <a:solidFill>
                <a:schemeClr val="hlink"/>
              </a:solidFill>
              <a:latin typeface="宋体" panose="02010600030101010101" pitchFamily="2" charset="-122"/>
              <a:ea typeface="+mn-ea"/>
              <a:cs typeface="+mn-cs"/>
            </a:endParaRPr>
          </a:p>
          <a:p>
            <a:pPr eaLnBrk="1" hangingPunct="1">
              <a:buSzPct val="70000"/>
            </a:pPr>
            <a:r>
              <a:rPr lang="zh-CN" altLang="en-US" sz="2400" b="1" dirty="0">
                <a:solidFill>
                  <a:srgbClr val="FF0000"/>
                </a:solidFill>
                <a:latin typeface="宋体" panose="02010600030101010101" pitchFamily="2" charset="-122"/>
                <a:ea typeface="+mn-ea"/>
                <a:cs typeface="+mn-cs"/>
              </a:rPr>
              <a:t>  唐代初期诗歌，沿袭六朝余习，风格绮靡纤弱，陈子昂挺身而出，力图扭转这种倾向。</a:t>
            </a:r>
            <a:endParaRPr lang="zh-CN" altLang="en-US" sz="2400" b="1" dirty="0">
              <a:solidFill>
                <a:srgbClr val="FF0000"/>
              </a:solidFill>
              <a:latin typeface="宋体" panose="02010600030101010101" pitchFamily="2" charset="-122"/>
              <a:ea typeface="+mn-ea"/>
              <a:cs typeface="+mn-cs"/>
            </a:endParaRPr>
          </a:p>
          <a:p>
            <a:pPr eaLnBrk="1" hangingPunct="1">
              <a:buSzPct val="70000"/>
            </a:pPr>
            <a:r>
              <a:rPr lang="zh-CN" altLang="en-US" sz="2400" b="1" dirty="0">
                <a:solidFill>
                  <a:srgbClr val="FF0000"/>
                </a:solidFill>
                <a:latin typeface="宋体" panose="02010600030101010101" pitchFamily="2" charset="-122"/>
                <a:ea typeface="+mn-ea"/>
                <a:cs typeface="+mn-cs"/>
              </a:rPr>
              <a:t>   </a:t>
            </a:r>
            <a:r>
              <a:rPr lang="zh-CN" altLang="en-US" sz="2400" b="1" dirty="0">
                <a:latin typeface="宋体" panose="02010600030101010101" pitchFamily="2" charset="-122"/>
                <a:ea typeface="+mn-ea"/>
                <a:cs typeface="+mn-cs"/>
              </a:rPr>
              <a:t>在</a:t>
            </a:r>
            <a:r>
              <a:rPr lang="en-US" altLang="zh-CN" sz="2400" b="1" dirty="0">
                <a:latin typeface="宋体" panose="02010600030101010101" pitchFamily="2" charset="-122"/>
                <a:ea typeface="+mn-ea"/>
                <a:cs typeface="+mn-cs"/>
              </a:rPr>
              <a:t>《</a:t>
            </a:r>
            <a:r>
              <a:rPr lang="zh-CN" altLang="en-US" sz="2400" b="1" dirty="0">
                <a:latin typeface="宋体" panose="02010600030101010101" pitchFamily="2" charset="-122"/>
                <a:ea typeface="+mn-ea"/>
                <a:cs typeface="+mn-cs"/>
              </a:rPr>
              <a:t>与东方左史虬修竹篇序</a:t>
            </a:r>
            <a:r>
              <a:rPr lang="en-US" altLang="zh-CN" sz="2400" b="1" dirty="0">
                <a:latin typeface="宋体" panose="02010600030101010101" pitchFamily="2" charset="-122"/>
                <a:ea typeface="+mn-ea"/>
                <a:cs typeface="+mn-cs"/>
              </a:rPr>
              <a:t>》</a:t>
            </a:r>
            <a:r>
              <a:rPr lang="zh-CN" altLang="en-US" sz="2400" b="1" dirty="0">
                <a:latin typeface="宋体" panose="02010600030101010101" pitchFamily="2" charset="-122"/>
                <a:ea typeface="+mn-ea"/>
                <a:cs typeface="+mn-cs"/>
              </a:rPr>
              <a:t>一文中慨叹</a:t>
            </a:r>
            <a:r>
              <a:rPr lang="zh-CN" altLang="en-US" sz="2400" b="1" dirty="0">
                <a:solidFill>
                  <a:schemeClr val="tx2"/>
                </a:solidFill>
                <a:latin typeface="宋体" panose="02010600030101010101" pitchFamily="2" charset="-122"/>
                <a:ea typeface="+mn-ea"/>
                <a:cs typeface="+mn-cs"/>
              </a:rPr>
              <a:t>“汉魏风骨</a:t>
            </a:r>
            <a:r>
              <a:rPr lang="en-US" altLang="zh-CN" sz="2400" b="1" dirty="0">
                <a:solidFill>
                  <a:schemeClr val="tx2"/>
                </a:solidFill>
                <a:latin typeface="宋体" panose="02010600030101010101" pitchFamily="2" charset="-122"/>
                <a:ea typeface="+mn-ea"/>
                <a:cs typeface="+mn-cs"/>
              </a:rPr>
              <a:t>,</a:t>
            </a:r>
            <a:r>
              <a:rPr lang="zh-CN" altLang="en-US" sz="2400" b="1" dirty="0">
                <a:solidFill>
                  <a:schemeClr val="tx2"/>
                </a:solidFill>
                <a:latin typeface="宋体" panose="02010600030101010101" pitchFamily="2" charset="-122"/>
                <a:ea typeface="+mn-ea"/>
                <a:cs typeface="+mn-cs"/>
              </a:rPr>
              <a:t>晋宋莫传”</a:t>
            </a:r>
            <a:r>
              <a:rPr lang="zh-CN" altLang="en-US" sz="2400" b="1" dirty="0">
                <a:latin typeface="宋体" panose="02010600030101010101" pitchFamily="2" charset="-122"/>
                <a:ea typeface="+mn-ea"/>
                <a:cs typeface="+mn-cs"/>
              </a:rPr>
              <a:t>；批评</a:t>
            </a:r>
            <a:r>
              <a:rPr lang="zh-CN" altLang="en-US" sz="2400" b="1" dirty="0">
                <a:solidFill>
                  <a:schemeClr val="tx2"/>
                </a:solidFill>
                <a:latin typeface="宋体" panose="02010600030101010101" pitchFamily="2" charset="-122"/>
                <a:ea typeface="+mn-ea"/>
                <a:cs typeface="+mn-cs"/>
              </a:rPr>
              <a:t>“齐梁间诗</a:t>
            </a:r>
            <a:r>
              <a:rPr lang="en-US" altLang="zh-CN" sz="2400" b="1" dirty="0">
                <a:solidFill>
                  <a:schemeClr val="tx2"/>
                </a:solidFill>
                <a:latin typeface="宋体" panose="02010600030101010101" pitchFamily="2" charset="-122"/>
                <a:ea typeface="+mn-ea"/>
                <a:cs typeface="+mn-cs"/>
              </a:rPr>
              <a:t>,</a:t>
            </a:r>
            <a:r>
              <a:rPr lang="zh-CN" altLang="en-US" sz="2400" b="1" dirty="0">
                <a:solidFill>
                  <a:schemeClr val="tx2"/>
                </a:solidFill>
                <a:latin typeface="宋体" panose="02010600030101010101" pitchFamily="2" charset="-122"/>
                <a:ea typeface="+mn-ea"/>
                <a:cs typeface="+mn-cs"/>
              </a:rPr>
              <a:t>采丽竞繁</a:t>
            </a:r>
            <a:r>
              <a:rPr lang="en-US" altLang="zh-CN" sz="2400" b="1" dirty="0">
                <a:solidFill>
                  <a:schemeClr val="tx2"/>
                </a:solidFill>
                <a:latin typeface="宋体" panose="02010600030101010101" pitchFamily="2" charset="-122"/>
                <a:ea typeface="+mn-ea"/>
                <a:cs typeface="+mn-cs"/>
              </a:rPr>
              <a:t>,</a:t>
            </a:r>
            <a:r>
              <a:rPr lang="zh-CN" altLang="en-US" sz="2400" b="1" dirty="0">
                <a:solidFill>
                  <a:schemeClr val="tx2"/>
                </a:solidFill>
                <a:latin typeface="宋体" panose="02010600030101010101" pitchFamily="2" charset="-122"/>
                <a:ea typeface="+mn-ea"/>
                <a:cs typeface="+mn-cs"/>
              </a:rPr>
              <a:t>而兴寄都绝”</a:t>
            </a:r>
            <a:r>
              <a:rPr lang="zh-CN" altLang="en-US" sz="2400" b="1" dirty="0">
                <a:latin typeface="宋体" panose="02010600030101010101" pitchFamily="2" charset="-122"/>
                <a:ea typeface="+mn-ea"/>
                <a:cs typeface="+mn-cs"/>
              </a:rPr>
              <a:t>。称美东方虬</a:t>
            </a:r>
            <a:r>
              <a:rPr lang="en-US" altLang="zh-CN" sz="2400" b="1" dirty="0">
                <a:latin typeface="宋体" panose="02010600030101010101" pitchFamily="2" charset="-122"/>
                <a:ea typeface="+mn-ea"/>
                <a:cs typeface="+mn-cs"/>
              </a:rPr>
              <a:t>《</a:t>
            </a:r>
            <a:r>
              <a:rPr lang="zh-CN" altLang="en-US" sz="2400" b="1" dirty="0">
                <a:latin typeface="宋体" panose="02010600030101010101" pitchFamily="2" charset="-122"/>
                <a:ea typeface="+mn-ea"/>
                <a:cs typeface="+mn-cs"/>
              </a:rPr>
              <a:t>咏孤桐篇</a:t>
            </a:r>
            <a:r>
              <a:rPr lang="en-US" altLang="zh-CN" sz="2400" b="1" dirty="0">
                <a:solidFill>
                  <a:schemeClr val="tx2"/>
                </a:solidFill>
                <a:latin typeface="宋体" panose="02010600030101010101" pitchFamily="2" charset="-122"/>
                <a:ea typeface="+mn-ea"/>
                <a:cs typeface="+mn-cs"/>
              </a:rPr>
              <a:t>》“</a:t>
            </a:r>
            <a:r>
              <a:rPr lang="zh-CN" altLang="en-US" sz="2400" b="1" dirty="0">
                <a:solidFill>
                  <a:schemeClr val="tx2"/>
                </a:solidFill>
                <a:latin typeface="宋体" panose="02010600030101010101" pitchFamily="2" charset="-122"/>
                <a:ea typeface="+mn-ea"/>
                <a:cs typeface="+mn-cs"/>
              </a:rPr>
              <a:t>骨气端翔，音情顿挫，光英朗练，有金石声”；“不图正始之音，复睹于兹，可使建安作者，相视而笑”</a:t>
            </a:r>
            <a:r>
              <a:rPr lang="zh-CN" altLang="en-US" sz="2400" b="1" dirty="0">
                <a:latin typeface="宋体" panose="02010600030101010101" pitchFamily="2" charset="-122"/>
                <a:ea typeface="+mn-ea"/>
                <a:cs typeface="+mn-cs"/>
              </a:rPr>
              <a:t>。</a:t>
            </a:r>
            <a:endParaRPr lang="zh-CN" altLang="en-US" sz="1000" b="1" dirty="0">
              <a:latin typeface="+mn-lt"/>
              <a:ea typeface="+mn-ea"/>
              <a:cs typeface="+mn-cs"/>
            </a:endParaRPr>
          </a:p>
        </p:txBody>
      </p:sp>
      <p:sp>
        <p:nvSpPr>
          <p:cNvPr id="26628" name="Rectangle 4"/>
          <p:cNvSpPr>
            <a:spLocks noGrp="1" noRot="1"/>
          </p:cNvSpPr>
          <p:nvPr>
            <p:ph sz="half" idx="2"/>
          </p:nvPr>
        </p:nvSpPr>
        <p:spPr>
          <a:ln/>
        </p:spPr>
        <p:txBody>
          <a:bodyPr vert="horz" wrap="square" lIns="91440" tIns="45720" rIns="91440" bIns="45720" anchor="t"/>
          <a:p>
            <a:pPr eaLnBrk="1" hangingPunct="1">
              <a:lnSpc>
                <a:spcPct val="80000"/>
              </a:lnSpc>
              <a:buSzPct val="70000"/>
            </a:pPr>
            <a:endParaRPr lang="zh-CN" altLang="en-US" sz="800" dirty="0">
              <a:latin typeface="+mn-lt"/>
              <a:ea typeface="+mn-ea"/>
              <a:cs typeface="+mn-cs"/>
            </a:endParaRPr>
          </a:p>
        </p:txBody>
      </p:sp>
      <p:pic>
        <p:nvPicPr>
          <p:cNvPr id="26629" name="Picture 5" descr="a0_20_52_01300000157105121284525574548_s"/>
          <p:cNvPicPr>
            <a:picLocks noChangeAspect="1"/>
          </p:cNvPicPr>
          <p:nvPr/>
        </p:nvPicPr>
        <p:blipFill>
          <a:blip r:embed="rId1"/>
          <a:stretch>
            <a:fillRect/>
          </a:stretch>
        </p:blipFill>
        <p:spPr>
          <a:xfrm>
            <a:off x="4643438" y="692150"/>
            <a:ext cx="4500562" cy="5473700"/>
          </a:xfrm>
          <a:prstGeom prst="rect">
            <a:avLst/>
          </a:prstGeom>
          <a:noFill/>
          <a:ln w="9525">
            <a:noFill/>
          </a:ln>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5650" name="Rectangle 2"/>
          <p:cNvSpPr>
            <a:spLocks noGrp="1" noRot="1"/>
          </p:cNvSpPr>
          <p:nvPr>
            <p:ph type="title"/>
          </p:nvPr>
        </p:nvSpPr>
        <p:spPr>
          <a:xfrm>
            <a:off x="1979613" y="188913"/>
            <a:ext cx="6862762" cy="576262"/>
          </a:xfrm>
          <a:ln/>
        </p:spPr>
        <p:txBody>
          <a:bodyPr vert="horz" wrap="square" lIns="91440" tIns="45720" rIns="91440" bIns="45720" anchor="ctr"/>
          <a:p>
            <a:pPr eaLnBrk="1" hangingPunct="1"/>
            <a:r>
              <a:rPr lang="zh-CN" altLang="en-US" sz="4000" b="1" dirty="0"/>
              <a:t>八、</a:t>
            </a:r>
            <a:r>
              <a:rPr lang="zh-CN" altLang="en-US" sz="4000" b="1" dirty="0">
                <a:solidFill>
                  <a:srgbClr val="008080"/>
                </a:solidFill>
                <a:latin typeface="宋体" panose="02010600030101010101" pitchFamily="2" charset="-122"/>
              </a:rPr>
              <a:t>诗体和词体的文学特征</a:t>
            </a:r>
            <a:endParaRPr lang="zh-CN" altLang="en-US" sz="4000" b="1" dirty="0">
              <a:solidFill>
                <a:srgbClr val="008080"/>
              </a:solidFill>
              <a:latin typeface="宋体" panose="02010600030101010101" pitchFamily="2" charset="-122"/>
            </a:endParaRPr>
          </a:p>
        </p:txBody>
      </p:sp>
      <p:sp>
        <p:nvSpPr>
          <p:cNvPr id="155651" name="Rectangle 3"/>
          <p:cNvSpPr>
            <a:spLocks noGrp="1" noRot="1"/>
          </p:cNvSpPr>
          <p:nvPr>
            <p:ph sz="half" idx="1"/>
          </p:nvPr>
        </p:nvSpPr>
        <p:spPr>
          <a:xfrm>
            <a:off x="304800" y="1981200"/>
            <a:ext cx="1603375" cy="3886200"/>
          </a:xfrm>
          <a:ln/>
        </p:spPr>
        <p:txBody>
          <a:bodyPr vert="horz" wrap="square" lIns="91440" tIns="45720" rIns="91440" bIns="45720" anchor="t"/>
          <a:p>
            <a:pPr eaLnBrk="1" hangingPunct="1">
              <a:lnSpc>
                <a:spcPct val="80000"/>
              </a:lnSpc>
              <a:buClr>
                <a:schemeClr val="hlink"/>
              </a:buClr>
              <a:buSzPct val="70000"/>
              <a:buFont typeface="Wingdings" panose="05000000000000000000" pitchFamily="2" charset="2"/>
            </a:pPr>
            <a:endParaRPr lang="zh-CN" altLang="en-US" sz="1800" dirty="0"/>
          </a:p>
        </p:txBody>
      </p:sp>
      <p:sp>
        <p:nvSpPr>
          <p:cNvPr id="155652" name="Rectangle 4"/>
          <p:cNvSpPr>
            <a:spLocks noGrp="1" noRot="1"/>
          </p:cNvSpPr>
          <p:nvPr>
            <p:ph type="body" sz="half" idx="2"/>
          </p:nvPr>
        </p:nvSpPr>
        <p:spPr>
          <a:xfrm>
            <a:off x="1979613" y="836613"/>
            <a:ext cx="6985000" cy="5832475"/>
          </a:xfrm>
          <a:ln/>
        </p:spPr>
        <p:txBody>
          <a:bodyPr vert="horz" wrap="square" lIns="91440" tIns="45720" rIns="91440" bIns="45720" anchor="t"/>
          <a:p>
            <a:pPr eaLnBrk="1" hangingPunct="1">
              <a:buClr>
                <a:schemeClr val="hlink"/>
              </a:buClr>
              <a:buSzPct val="70000"/>
              <a:buFont typeface="Wingdings" panose="05000000000000000000" pitchFamily="2" charset="2"/>
            </a:pPr>
            <a:r>
              <a:rPr lang="zh-CN" altLang="en-US" sz="2800" b="1" dirty="0">
                <a:solidFill>
                  <a:schemeClr val="hlink"/>
                </a:solidFill>
                <a:latin typeface="宋体" panose="02010600030101010101" pitchFamily="2" charset="-122"/>
              </a:rPr>
              <a:t>    </a:t>
            </a:r>
            <a:r>
              <a:rPr lang="en-US" altLang="zh-CN" sz="2800" b="1" dirty="0">
                <a:solidFill>
                  <a:schemeClr val="hlink"/>
                </a:solidFill>
                <a:latin typeface="宋体" panose="02010600030101010101" pitchFamily="2" charset="-122"/>
              </a:rPr>
              <a:t>5</a:t>
            </a:r>
            <a:r>
              <a:rPr lang="zh-CN" altLang="en-US" sz="2800" b="1" dirty="0">
                <a:solidFill>
                  <a:schemeClr val="hlink"/>
                </a:solidFill>
                <a:latin typeface="宋体" panose="02010600030101010101" pitchFamily="2" charset="-122"/>
              </a:rPr>
              <a:t>、从诗词的语言特色上看 ：词的语言追求轻灵细巧。</a:t>
            </a:r>
            <a:endParaRPr lang="zh-CN" altLang="en-US" sz="28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800" b="1" dirty="0">
                <a:latin typeface="宋体" panose="02010600030101010101" pitchFamily="2" charset="-122"/>
              </a:rPr>
              <a:t>    诗中所常用的</a:t>
            </a:r>
            <a:r>
              <a:rPr lang="zh-CN" altLang="en-US" sz="2800" b="1" dirty="0">
                <a:solidFill>
                  <a:schemeClr val="tx2"/>
                </a:solidFill>
                <a:latin typeface="宋体" panose="02010600030101010101" pitchFamily="2" charset="-122"/>
              </a:rPr>
              <a:t>铁马秋风、大漠风尘、长河落日、急湍飞瀑</a:t>
            </a:r>
            <a:r>
              <a:rPr lang="zh-CN" altLang="en-US" sz="2800" b="1" dirty="0">
                <a:latin typeface="宋体" panose="02010600030101010101" pitchFamily="2" charset="-122"/>
              </a:rPr>
              <a:t>这类词语，在后起的豪放词中或可见到；但被视为词坛正宗的婉约词，为表达委婉细腻的情思，特别偏爱如</a:t>
            </a:r>
            <a:r>
              <a:rPr lang="zh-CN" altLang="en-US" sz="2800" b="1" dirty="0">
                <a:solidFill>
                  <a:schemeClr val="hlink"/>
                </a:solidFill>
                <a:latin typeface="宋体" panose="02010600030101010101" pitchFamily="2" charset="-122"/>
              </a:rPr>
              <a:t>微雨淡月、飞絮残红、流萤寒蝉、云鬓香腮</a:t>
            </a:r>
            <a:r>
              <a:rPr lang="zh-CN" altLang="en-US" sz="2800" b="1" dirty="0">
                <a:latin typeface="宋体" panose="02010600030101010101" pitchFamily="2" charset="-122"/>
              </a:rPr>
              <a:t>等词语。</a:t>
            </a:r>
            <a:endParaRPr lang="zh-CN" altLang="en-US" sz="2800" b="1" dirty="0">
              <a:latin typeface="宋体" panose="02010600030101010101" pitchFamily="2" charset="-122"/>
            </a:endParaRPr>
          </a:p>
        </p:txBody>
      </p:sp>
      <p:pic>
        <p:nvPicPr>
          <p:cNvPr id="155653" name="Picture 5" descr="荒村生断霭，古寺语流莺6"/>
          <p:cNvPicPr>
            <a:picLocks noChangeAspect="1"/>
          </p:cNvPicPr>
          <p:nvPr/>
        </p:nvPicPr>
        <p:blipFill>
          <a:blip r:embed="rId1"/>
          <a:stretch>
            <a:fillRect/>
          </a:stretch>
        </p:blipFill>
        <p:spPr>
          <a:xfrm>
            <a:off x="0" y="260350"/>
            <a:ext cx="1908175" cy="6408738"/>
          </a:xfrm>
          <a:prstGeom prst="rect">
            <a:avLst/>
          </a:prstGeom>
          <a:noFill/>
          <a:ln w="9525">
            <a:noFill/>
          </a:ln>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6674" name="Rectangle 2"/>
          <p:cNvSpPr>
            <a:spLocks noGrp="1" noRot="1"/>
          </p:cNvSpPr>
          <p:nvPr>
            <p:ph type="title"/>
          </p:nvPr>
        </p:nvSpPr>
        <p:spPr>
          <a:xfrm flipV="1">
            <a:off x="301625" y="549275"/>
            <a:ext cx="8540750" cy="136525"/>
          </a:xfrm>
          <a:ln/>
        </p:spPr>
        <p:txBody>
          <a:bodyPr vert="horz" wrap="square" lIns="91440" tIns="45720" rIns="91440" bIns="45720" anchor="ctr"/>
          <a:p>
            <a:pPr eaLnBrk="1" hangingPunct="1"/>
            <a:endParaRPr lang="zh-CN" altLang="en-US" dirty="0"/>
          </a:p>
        </p:txBody>
      </p:sp>
      <p:sp>
        <p:nvSpPr>
          <p:cNvPr id="156675" name="Rectangle 3"/>
          <p:cNvSpPr>
            <a:spLocks noGrp="1" noRot="1"/>
          </p:cNvSpPr>
          <p:nvPr>
            <p:ph idx="1"/>
          </p:nvPr>
        </p:nvSpPr>
        <p:spPr>
          <a:xfrm>
            <a:off x="304800" y="765175"/>
            <a:ext cx="8540750" cy="5102225"/>
          </a:xfrm>
          <a:ln/>
        </p:spPr>
        <p:txBody>
          <a:bodyPr vert="horz" wrap="square" lIns="91440" tIns="45720" rIns="91440" bIns="45720" anchor="t"/>
          <a:p>
            <a:pPr eaLnBrk="1" hangingPunct="1">
              <a:lnSpc>
                <a:spcPct val="90000"/>
              </a:lnSpc>
            </a:pPr>
            <a:r>
              <a:rPr lang="zh-CN" altLang="en-US" sz="2800" b="1" dirty="0">
                <a:latin typeface="宋体" panose="02010600030101010101" pitchFamily="2" charset="-122"/>
              </a:rPr>
              <a:t>     而在美化修饰时，则喜欢浸带上浓重的女性色彩和闺阁气息。如词中写灯，一般不说</a:t>
            </a:r>
            <a:r>
              <a:rPr lang="zh-CN" altLang="en-US" sz="2800" b="1" dirty="0">
                <a:solidFill>
                  <a:schemeClr val="tx2"/>
                </a:solidFill>
                <a:latin typeface="宋体" panose="02010600030101010101" pitchFamily="2" charset="-122"/>
              </a:rPr>
              <a:t>油灯、明灯</a:t>
            </a:r>
            <a:r>
              <a:rPr lang="zh-CN" altLang="en-US" sz="2800" b="1" dirty="0">
                <a:latin typeface="宋体" panose="02010600030101010101" pitchFamily="2" charset="-122"/>
              </a:rPr>
              <a:t>，而常用</a:t>
            </a:r>
            <a:r>
              <a:rPr lang="zh-CN" altLang="en-US" sz="2800" b="1" dirty="0">
                <a:solidFill>
                  <a:schemeClr val="hlink"/>
                </a:solidFill>
                <a:latin typeface="宋体" panose="02010600030101010101" pitchFamily="2" charset="-122"/>
              </a:rPr>
              <a:t>银灯</a:t>
            </a:r>
            <a:r>
              <a:rPr lang="zh-CN" altLang="en-US" sz="2800" b="1" dirty="0">
                <a:latin typeface="宋体" panose="02010600030101010101" pitchFamily="2" charset="-122"/>
              </a:rPr>
              <a:t>，既给人形象上的晶亮之美，又让人读起来清脆浏亮。或者写作</a:t>
            </a:r>
            <a:r>
              <a:rPr lang="zh-CN" altLang="en-US" sz="2800" b="1" dirty="0">
                <a:solidFill>
                  <a:schemeClr val="hlink"/>
                </a:solidFill>
                <a:latin typeface="宋体" panose="02010600030101010101" pitchFamily="2" charset="-122"/>
              </a:rPr>
              <a:t>青灯、孤灯、残灯</a:t>
            </a:r>
            <a:r>
              <a:rPr lang="zh-CN" altLang="en-US" sz="2800" b="1" dirty="0">
                <a:latin typeface="宋体" panose="02010600030101010101" pitchFamily="2" charset="-122"/>
              </a:rPr>
              <a:t>，带有一种凄冷哀婉的感情色彩。尤其突出的是韦庄在</a:t>
            </a:r>
            <a:r>
              <a:rPr lang="en-US" altLang="zh-CN" sz="2800" b="1" dirty="0">
                <a:latin typeface="宋体" panose="02010600030101010101" pitchFamily="2" charset="-122"/>
              </a:rPr>
              <a:t>《 </a:t>
            </a:r>
            <a:r>
              <a:rPr lang="zh-CN" altLang="en-US" sz="2800" b="1" dirty="0">
                <a:latin typeface="宋体" panose="02010600030101010101" pitchFamily="2" charset="-122"/>
              </a:rPr>
              <a:t>菩萨蛮</a:t>
            </a:r>
            <a:r>
              <a:rPr lang="en-US" altLang="zh-CN" sz="2800" b="1" dirty="0">
                <a:latin typeface="宋体" panose="02010600030101010101" pitchFamily="2" charset="-122"/>
              </a:rPr>
              <a:t>》</a:t>
            </a:r>
            <a:r>
              <a:rPr lang="zh-CN" altLang="en-US" sz="2800" b="1" dirty="0">
                <a:latin typeface="宋体" panose="02010600030101010101" pitchFamily="2" charset="-122"/>
              </a:rPr>
              <a:t>词中写道</a:t>
            </a:r>
            <a:r>
              <a:rPr lang="zh-CN" altLang="en-US" sz="2800" b="1" dirty="0">
                <a:solidFill>
                  <a:schemeClr val="tx2"/>
                </a:solidFill>
                <a:latin typeface="宋体" panose="02010600030101010101" pitchFamily="2" charset="-122"/>
              </a:rPr>
              <a:t>：“红楼别夜堪惆怅，香灯半卷流苏帐。残月出门时，美人和泪辞。”</a:t>
            </a:r>
            <a:endParaRPr lang="zh-CN" altLang="en-US" sz="2800" b="1" dirty="0">
              <a:solidFill>
                <a:schemeClr val="tx2"/>
              </a:solidFill>
              <a:latin typeface="宋体" panose="02010600030101010101" pitchFamily="2" charset="-122"/>
            </a:endParaRPr>
          </a:p>
          <a:p>
            <a:pPr eaLnBrk="1" hangingPunct="1">
              <a:lnSpc>
                <a:spcPct val="90000"/>
              </a:lnSpc>
            </a:pPr>
            <a:r>
              <a:rPr lang="zh-CN" altLang="en-US" sz="2800" b="1" dirty="0">
                <a:solidFill>
                  <a:schemeClr val="tx2"/>
                </a:solidFill>
                <a:latin typeface="宋体" panose="02010600030101010101" pitchFamily="2" charset="-122"/>
              </a:rPr>
              <a:t>     </a:t>
            </a:r>
            <a:r>
              <a:rPr lang="zh-CN" altLang="en-US" sz="2800" b="1" dirty="0">
                <a:solidFill>
                  <a:schemeClr val="hlink"/>
                </a:solidFill>
                <a:latin typeface="宋体" panose="02010600030101010101" pitchFamily="2" charset="-122"/>
              </a:rPr>
              <a:t>香灯</a:t>
            </a:r>
            <a:r>
              <a:rPr lang="zh-CN" altLang="en-US" sz="2800" b="1" dirty="0">
                <a:latin typeface="宋体" panose="02010600030101010101" pitchFamily="2" charset="-122"/>
              </a:rPr>
              <a:t>，明显地沾染上女性的脂粉气。与此相似的还有</a:t>
            </a:r>
            <a:r>
              <a:rPr lang="zh-CN" altLang="en-US" sz="2800" b="1" dirty="0">
                <a:solidFill>
                  <a:schemeClr val="hlink"/>
                </a:solidFill>
                <a:latin typeface="宋体" panose="02010600030101010101" pitchFamily="2" charset="-122"/>
              </a:rPr>
              <a:t>香雾、香云、香风、香车、香尘、香钿、香笺、香烛、香泪</a:t>
            </a:r>
            <a:r>
              <a:rPr lang="zh-CN" altLang="en-US" sz="2800" b="1" dirty="0">
                <a:latin typeface="宋体" panose="02010600030101010101" pitchFamily="2" charset="-122"/>
              </a:rPr>
              <a:t>等，甚至连抽象的愁思都带有香气，称之为</a:t>
            </a:r>
            <a:r>
              <a:rPr lang="zh-CN" altLang="en-US" sz="2800" b="1" dirty="0">
                <a:solidFill>
                  <a:schemeClr val="hlink"/>
                </a:solidFill>
                <a:latin typeface="宋体" panose="02010600030101010101" pitchFamily="2" charset="-122"/>
              </a:rPr>
              <a:t>香愁</a:t>
            </a:r>
            <a:r>
              <a:rPr lang="zh-CN" altLang="en-US" sz="2800" b="1" dirty="0">
                <a:latin typeface="宋体" panose="02010600030101010101" pitchFamily="2" charset="-122"/>
              </a:rPr>
              <a:t>；连虚幻的梦境都带有香气，称之为</a:t>
            </a:r>
            <a:r>
              <a:rPr lang="zh-CN" altLang="en-US" sz="2800" b="1" dirty="0">
                <a:solidFill>
                  <a:schemeClr val="hlink"/>
                </a:solidFill>
                <a:latin typeface="宋体" panose="02010600030101010101" pitchFamily="2" charset="-122"/>
              </a:rPr>
              <a:t>香梦</a:t>
            </a:r>
            <a:r>
              <a:rPr lang="zh-CN" altLang="en-US" sz="2800" b="1" dirty="0">
                <a:latin typeface="宋体" panose="02010600030101010101" pitchFamily="2" charset="-122"/>
              </a:rPr>
              <a:t>。</a:t>
            </a:r>
            <a:endParaRPr lang="zh-CN" altLang="en-US" sz="2800" b="1" dirty="0">
              <a:latin typeface="宋体" panose="02010600030101010101" pitchFamily="2" charset="-122"/>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7698"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157699" name="Rectangle 3"/>
          <p:cNvSpPr>
            <a:spLocks noGrp="1" noRot="1"/>
          </p:cNvSpPr>
          <p:nvPr>
            <p:ph idx="1"/>
          </p:nvPr>
        </p:nvSpPr>
        <p:spPr>
          <a:xfrm>
            <a:off x="304800" y="765175"/>
            <a:ext cx="8540750" cy="5102225"/>
          </a:xfrm>
          <a:ln/>
        </p:spPr>
        <p:txBody>
          <a:bodyPr vert="horz" wrap="square" lIns="91440" tIns="45720" rIns="91440" bIns="45720" anchor="t"/>
          <a:p>
            <a:pPr eaLnBrk="1" hangingPunct="1"/>
            <a:r>
              <a:rPr lang="zh-CN" altLang="en-US" sz="2800" b="1" dirty="0">
                <a:latin typeface="宋体" panose="02010600030101010101" pitchFamily="2" charset="-122"/>
              </a:rPr>
              <a:t>     如此修饰状物不用说在文中不宜，就是在诗中也失之纤柔香艳，但在词中则出色当行，习以为常。如写</a:t>
            </a:r>
            <a:r>
              <a:rPr lang="zh-CN" altLang="en-US" sz="2800" b="1" dirty="0">
                <a:solidFill>
                  <a:schemeClr val="tx2"/>
                </a:solidFill>
                <a:latin typeface="宋体" panose="02010600030101010101" pitchFamily="2" charset="-122"/>
              </a:rPr>
              <a:t>窗</a:t>
            </a:r>
            <a:r>
              <a:rPr lang="zh-CN" altLang="en-US" sz="2800" b="1" dirty="0">
                <a:latin typeface="宋体" panose="02010600030101010101" pitchFamily="2" charset="-122"/>
              </a:rPr>
              <a:t>，在</a:t>
            </a:r>
            <a:r>
              <a:rPr lang="zh-CN" altLang="en-US" sz="2800" b="1" dirty="0">
                <a:solidFill>
                  <a:schemeClr val="hlink"/>
                </a:solidFill>
                <a:latin typeface="宋体" panose="02010600030101010101" pitchFamily="2" charset="-122"/>
              </a:rPr>
              <a:t>小窗、纱窗、明窗</a:t>
            </a:r>
            <a:r>
              <a:rPr lang="zh-CN" altLang="en-US" sz="2800" b="1" dirty="0">
                <a:latin typeface="宋体" panose="02010600030101010101" pitchFamily="2" charset="-122"/>
              </a:rPr>
              <a:t>外，还修饰成</a:t>
            </a:r>
            <a:r>
              <a:rPr lang="zh-CN" altLang="en-US" sz="2800" b="1" dirty="0">
                <a:solidFill>
                  <a:schemeClr val="hlink"/>
                </a:solidFill>
                <a:latin typeface="宋体" panose="02010600030101010101" pitchFamily="2" charset="-122"/>
              </a:rPr>
              <a:t>绿窗</a:t>
            </a:r>
            <a:r>
              <a:rPr lang="zh-CN" altLang="en-US" sz="2800" b="1" dirty="0">
                <a:solidFill>
                  <a:schemeClr val="tx2"/>
                </a:solidFill>
                <a:latin typeface="宋体" panose="02010600030101010101" pitchFamily="2" charset="-122"/>
              </a:rPr>
              <a:t>：“花落子规啼，绿窗残梦迷。”（</a:t>
            </a:r>
            <a:r>
              <a:rPr lang="zh-CN" altLang="en-US" sz="2800" b="1" dirty="0">
                <a:latin typeface="宋体" panose="02010600030101010101" pitchFamily="2" charset="-122"/>
              </a:rPr>
              <a:t>温庭筠</a:t>
            </a:r>
            <a:r>
              <a:rPr lang="en-US" altLang="zh-CN" sz="2800" b="1" dirty="0">
                <a:latin typeface="宋体" panose="02010600030101010101" pitchFamily="2" charset="-122"/>
              </a:rPr>
              <a:t>《 </a:t>
            </a:r>
            <a:r>
              <a:rPr lang="zh-CN" altLang="en-US" sz="2800" b="1" dirty="0">
                <a:latin typeface="宋体" panose="02010600030101010101" pitchFamily="2" charset="-122"/>
              </a:rPr>
              <a:t>菩萨蛮</a:t>
            </a:r>
            <a:r>
              <a:rPr lang="en-US" altLang="zh-CN" sz="2800" b="1" dirty="0">
                <a:latin typeface="宋体" panose="02010600030101010101" pitchFamily="2" charset="-122"/>
              </a:rPr>
              <a:t>》</a:t>
            </a:r>
            <a:r>
              <a:rPr lang="zh-CN" altLang="en-US" sz="2800" b="1" dirty="0">
                <a:solidFill>
                  <a:schemeClr val="tx2"/>
                </a:solidFill>
                <a:latin typeface="宋体" panose="02010600030101010101" pitchFamily="2" charset="-122"/>
              </a:rPr>
              <a:t>）“劝我早归家，绿窗人似花。”（</a:t>
            </a:r>
            <a:r>
              <a:rPr lang="zh-CN" altLang="en-US" sz="2800" b="1" dirty="0">
                <a:latin typeface="宋体" panose="02010600030101010101" pitchFamily="2" charset="-122"/>
              </a:rPr>
              <a:t>韦庄</a:t>
            </a:r>
            <a:r>
              <a:rPr lang="en-US" altLang="zh-CN" sz="2800" b="1" dirty="0">
                <a:latin typeface="宋体" panose="02010600030101010101" pitchFamily="2" charset="-122"/>
              </a:rPr>
              <a:t>《 </a:t>
            </a:r>
            <a:r>
              <a:rPr lang="zh-CN" altLang="en-US" sz="2800" b="1" dirty="0">
                <a:latin typeface="宋体" panose="02010600030101010101" pitchFamily="2" charset="-122"/>
              </a:rPr>
              <a:t>菩萨蛮</a:t>
            </a:r>
            <a:r>
              <a:rPr lang="en-US" altLang="zh-CN" sz="2800" b="1" dirty="0">
                <a:latin typeface="宋体" panose="02010600030101010101" pitchFamily="2" charset="-122"/>
              </a:rPr>
              <a:t>》</a:t>
            </a:r>
            <a:r>
              <a:rPr lang="zh-CN" altLang="en-US" sz="2800" b="1" dirty="0">
                <a:latin typeface="宋体" panose="02010600030101010101" pitchFamily="2" charset="-122"/>
              </a:rPr>
              <a:t>）等等。写</a:t>
            </a:r>
            <a:r>
              <a:rPr lang="zh-CN" altLang="en-US" sz="2800" b="1" dirty="0">
                <a:solidFill>
                  <a:schemeClr val="tx2"/>
                </a:solidFill>
                <a:latin typeface="宋体" panose="02010600030101010101" pitchFamily="2" charset="-122"/>
              </a:rPr>
              <a:t>桥</a:t>
            </a:r>
            <a:r>
              <a:rPr lang="zh-CN" altLang="en-US" sz="2800" b="1" dirty="0">
                <a:latin typeface="宋体" panose="02010600030101010101" pitchFamily="2" charset="-122"/>
              </a:rPr>
              <a:t>，在</a:t>
            </a:r>
            <a:r>
              <a:rPr lang="zh-CN" altLang="en-US" sz="2800" b="1" dirty="0">
                <a:solidFill>
                  <a:schemeClr val="hlink"/>
                </a:solidFill>
                <a:latin typeface="宋体" panose="02010600030101010101" pitchFamily="2" charset="-122"/>
              </a:rPr>
              <a:t>小桥、长桥、虹桥、板桥</a:t>
            </a:r>
            <a:r>
              <a:rPr lang="zh-CN" altLang="en-US" sz="2800" b="1" dirty="0">
                <a:latin typeface="宋体" panose="02010600030101010101" pitchFamily="2" charset="-122"/>
              </a:rPr>
              <a:t>外，还修饰成</a:t>
            </a:r>
            <a:r>
              <a:rPr lang="zh-CN" altLang="en-US" sz="2800" b="1" dirty="0">
                <a:solidFill>
                  <a:schemeClr val="hlink"/>
                </a:solidFill>
                <a:latin typeface="宋体" panose="02010600030101010101" pitchFamily="2" charset="-122"/>
              </a:rPr>
              <a:t>斜桥</a:t>
            </a:r>
            <a:r>
              <a:rPr lang="zh-CN" altLang="en-US" sz="2800" b="1" dirty="0">
                <a:solidFill>
                  <a:schemeClr val="tx2"/>
                </a:solidFill>
                <a:latin typeface="宋体" panose="02010600030101010101" pitchFamily="2" charset="-122"/>
              </a:rPr>
              <a:t>：“骑马倚斜桥，满楼红袖招。”（</a:t>
            </a:r>
            <a:r>
              <a:rPr lang="zh-CN" altLang="en-US" sz="2800" b="1" dirty="0">
                <a:latin typeface="宋体" panose="02010600030101010101" pitchFamily="2" charset="-122"/>
              </a:rPr>
              <a:t>韦庄</a:t>
            </a:r>
            <a:r>
              <a:rPr lang="en-US" altLang="zh-CN" sz="2800" b="1" dirty="0">
                <a:latin typeface="宋体" panose="02010600030101010101" pitchFamily="2" charset="-122"/>
              </a:rPr>
              <a:t>《 </a:t>
            </a:r>
            <a:r>
              <a:rPr lang="zh-CN" altLang="en-US" sz="2800" b="1" dirty="0">
                <a:latin typeface="宋体" panose="02010600030101010101" pitchFamily="2" charset="-122"/>
              </a:rPr>
              <a:t>菩萨蛮</a:t>
            </a:r>
            <a:r>
              <a:rPr lang="en-US" altLang="zh-CN" sz="2800" b="1" dirty="0">
                <a:latin typeface="宋体" panose="02010600030101010101" pitchFamily="2" charset="-122"/>
              </a:rPr>
              <a:t>》</a:t>
            </a:r>
            <a:r>
              <a:rPr lang="zh-CN" altLang="en-US" sz="2800" b="1" dirty="0">
                <a:latin typeface="宋体" panose="02010600030101010101" pitchFamily="2" charset="-122"/>
              </a:rPr>
              <a:t>）以“绿”字状窗、以“斜”字状桥等等，都与词的婉媚风格相关。如此用语，有助于词达到“极有情致，尽态穷妍”的艺术境界。 </a:t>
            </a:r>
            <a:endParaRPr lang="zh-CN" altLang="en-US" sz="2800" b="1" dirty="0">
              <a:latin typeface="宋体" panose="02010600030101010101" pitchFamily="2" charset="-122"/>
            </a:endParaRPr>
          </a:p>
          <a:p>
            <a:pPr eaLnBrk="1" hangingPunct="1"/>
            <a:endParaRPr lang="zh-CN" altLang="en-US" sz="2800" b="1" dirty="0">
              <a:latin typeface="宋体" panose="02010600030101010101" pitchFamily="2" charset="-122"/>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8722" name="Rectangle 2"/>
          <p:cNvSpPr>
            <a:spLocks noGrp="1" noRot="1"/>
          </p:cNvSpPr>
          <p:nvPr>
            <p:ph type="title"/>
          </p:nvPr>
        </p:nvSpPr>
        <p:spPr>
          <a:xfrm>
            <a:off x="1979613" y="188913"/>
            <a:ext cx="6862762" cy="576262"/>
          </a:xfrm>
          <a:ln/>
        </p:spPr>
        <p:txBody>
          <a:bodyPr vert="horz" wrap="square" lIns="91440" tIns="45720" rIns="91440" bIns="45720" anchor="ctr"/>
          <a:p>
            <a:pPr eaLnBrk="1" hangingPunct="1"/>
            <a:r>
              <a:rPr lang="zh-CN" altLang="en-US" sz="4000" b="1" dirty="0"/>
              <a:t>八、</a:t>
            </a:r>
            <a:r>
              <a:rPr lang="zh-CN" altLang="en-US" sz="4000" b="1" dirty="0">
                <a:solidFill>
                  <a:srgbClr val="008080"/>
                </a:solidFill>
                <a:latin typeface="宋体" panose="02010600030101010101" pitchFamily="2" charset="-122"/>
              </a:rPr>
              <a:t>诗体和词体的文学特征</a:t>
            </a:r>
            <a:endParaRPr lang="zh-CN" altLang="en-US" sz="4000" b="1" dirty="0">
              <a:solidFill>
                <a:srgbClr val="008080"/>
              </a:solidFill>
              <a:latin typeface="宋体" panose="02010600030101010101" pitchFamily="2" charset="-122"/>
            </a:endParaRPr>
          </a:p>
        </p:txBody>
      </p:sp>
      <p:sp>
        <p:nvSpPr>
          <p:cNvPr id="158723" name="Rectangle 3"/>
          <p:cNvSpPr>
            <a:spLocks noGrp="1" noRot="1"/>
          </p:cNvSpPr>
          <p:nvPr>
            <p:ph sz="half" idx="1"/>
          </p:nvPr>
        </p:nvSpPr>
        <p:spPr>
          <a:xfrm>
            <a:off x="304800" y="1981200"/>
            <a:ext cx="1603375" cy="3886200"/>
          </a:xfrm>
          <a:ln/>
        </p:spPr>
        <p:txBody>
          <a:bodyPr vert="horz" wrap="square" lIns="91440" tIns="45720" rIns="91440" bIns="45720" anchor="t"/>
          <a:p>
            <a:pPr eaLnBrk="1" hangingPunct="1">
              <a:lnSpc>
                <a:spcPct val="80000"/>
              </a:lnSpc>
              <a:buClr>
                <a:schemeClr val="hlink"/>
              </a:buClr>
              <a:buSzPct val="70000"/>
              <a:buFont typeface="Wingdings" panose="05000000000000000000" pitchFamily="2" charset="2"/>
            </a:pPr>
            <a:endParaRPr lang="zh-CN" altLang="en-US" sz="1800" dirty="0"/>
          </a:p>
        </p:txBody>
      </p:sp>
      <p:sp>
        <p:nvSpPr>
          <p:cNvPr id="158724" name="Rectangle 4"/>
          <p:cNvSpPr>
            <a:spLocks noGrp="1" noRot="1"/>
          </p:cNvSpPr>
          <p:nvPr>
            <p:ph type="body" sz="half" idx="2"/>
          </p:nvPr>
        </p:nvSpPr>
        <p:spPr>
          <a:xfrm>
            <a:off x="1979613" y="836613"/>
            <a:ext cx="6985000" cy="5832475"/>
          </a:xfrm>
          <a:ln/>
        </p:spPr>
        <p:txBody>
          <a:bodyPr vert="horz" wrap="square" lIns="91440" tIns="45720" rIns="91440" bIns="45720" anchor="t"/>
          <a:p>
            <a:pPr eaLnBrk="1" hangingPunct="1">
              <a:buClr>
                <a:schemeClr val="hlink"/>
              </a:buClr>
              <a:buSzPct val="70000"/>
              <a:buFont typeface="Wingdings" panose="05000000000000000000" pitchFamily="2" charset="2"/>
            </a:pPr>
            <a:r>
              <a:rPr lang="en-US" altLang="zh-CN" sz="2800" b="1" dirty="0">
                <a:solidFill>
                  <a:schemeClr val="hlink"/>
                </a:solidFill>
                <a:latin typeface="宋体" panose="02010600030101010101" pitchFamily="2" charset="-122"/>
              </a:rPr>
              <a:t>5</a:t>
            </a:r>
            <a:r>
              <a:rPr lang="zh-CN" altLang="en-US" sz="2800" b="1" dirty="0">
                <a:solidFill>
                  <a:schemeClr val="hlink"/>
                </a:solidFill>
                <a:latin typeface="宋体" panose="02010600030101010101" pitchFamily="2" charset="-122"/>
              </a:rPr>
              <a:t>、从诗词的语言特色上看 ：词的语言还追求色彩鲜美。</a:t>
            </a:r>
            <a:endParaRPr lang="zh-CN" altLang="en-US" sz="28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800" b="1" dirty="0">
                <a:latin typeface="宋体" panose="02010600030101010101" pitchFamily="2" charset="-122"/>
              </a:rPr>
              <a:t>色彩不仅显示出客观事物的形象美，而且还可以起到烘托气氛、暗示情感、渲染意绪等作用。诗中也追求语言的色彩美，如“两个黄鹂鸣翠柳，一行白鹭上青天”（杜甫</a:t>
            </a:r>
            <a:r>
              <a:rPr lang="en-US" altLang="zh-CN" sz="2800" b="1" dirty="0">
                <a:latin typeface="宋体" panose="02010600030101010101" pitchFamily="2" charset="-122"/>
              </a:rPr>
              <a:t>《 </a:t>
            </a:r>
            <a:r>
              <a:rPr lang="zh-CN" altLang="en-US" sz="2800" b="1" dirty="0">
                <a:latin typeface="宋体" panose="02010600030101010101" pitchFamily="2" charset="-122"/>
              </a:rPr>
              <a:t>绝句四首</a:t>
            </a:r>
            <a:r>
              <a:rPr lang="en-US" altLang="zh-CN" sz="2800" b="1" dirty="0">
                <a:latin typeface="宋体" panose="02010600030101010101" pitchFamily="2" charset="-122"/>
              </a:rPr>
              <a:t>》</a:t>
            </a:r>
            <a:r>
              <a:rPr lang="zh-CN" altLang="en-US" sz="2800" b="1" dirty="0">
                <a:latin typeface="宋体" panose="02010600030101010101" pitchFamily="2" charset="-122"/>
              </a:rPr>
              <a:t>其三）、“江碧鸟逾白，山青花欲燃。”（杜甫</a:t>
            </a:r>
            <a:r>
              <a:rPr lang="en-US" altLang="zh-CN" sz="2800" b="1" dirty="0">
                <a:latin typeface="宋体" panose="02010600030101010101" pitchFamily="2" charset="-122"/>
              </a:rPr>
              <a:t>《 </a:t>
            </a:r>
            <a:r>
              <a:rPr lang="zh-CN" altLang="en-US" sz="2800" b="1" dirty="0">
                <a:latin typeface="宋体" panose="02010600030101010101" pitchFamily="2" charset="-122"/>
              </a:rPr>
              <a:t>绝句二首</a:t>
            </a:r>
            <a:r>
              <a:rPr lang="en-US" altLang="zh-CN" sz="2800" b="1" dirty="0">
                <a:latin typeface="宋体" panose="02010600030101010101" pitchFamily="2" charset="-122"/>
              </a:rPr>
              <a:t>》</a:t>
            </a:r>
            <a:r>
              <a:rPr lang="zh-CN" altLang="en-US" sz="2800" b="1" dirty="0">
                <a:latin typeface="宋体" panose="02010600030101010101" pitchFamily="2" charset="-122"/>
              </a:rPr>
              <a:t>其二）。</a:t>
            </a:r>
            <a:endParaRPr lang="zh-CN" altLang="en-US" sz="2800" b="1" dirty="0">
              <a:latin typeface="宋体" panose="02010600030101010101" pitchFamily="2" charset="-122"/>
            </a:endParaRPr>
          </a:p>
          <a:p>
            <a:pPr eaLnBrk="1" hangingPunct="1">
              <a:buClr>
                <a:schemeClr val="hlink"/>
              </a:buClr>
              <a:buSzPct val="70000"/>
              <a:buFont typeface="Wingdings" panose="05000000000000000000" pitchFamily="2" charset="2"/>
            </a:pPr>
            <a:endParaRPr lang="zh-CN" altLang="en-US" sz="2800" b="1" dirty="0">
              <a:latin typeface="宋体" panose="02010600030101010101" pitchFamily="2" charset="-122"/>
            </a:endParaRPr>
          </a:p>
        </p:txBody>
      </p:sp>
      <p:pic>
        <p:nvPicPr>
          <p:cNvPr id="158725" name="Picture 5" descr="荒村生断霭，古寺语流莺6"/>
          <p:cNvPicPr>
            <a:picLocks noChangeAspect="1"/>
          </p:cNvPicPr>
          <p:nvPr/>
        </p:nvPicPr>
        <p:blipFill>
          <a:blip r:embed="rId1"/>
          <a:stretch>
            <a:fillRect/>
          </a:stretch>
        </p:blipFill>
        <p:spPr>
          <a:xfrm>
            <a:off x="0" y="260350"/>
            <a:ext cx="1908175" cy="6408738"/>
          </a:xfrm>
          <a:prstGeom prst="rect">
            <a:avLst/>
          </a:prstGeom>
          <a:noFill/>
          <a:ln w="9525">
            <a:noFill/>
          </a:ln>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9746"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159747" name="Rectangle 3"/>
          <p:cNvSpPr>
            <a:spLocks noGrp="1" noRot="1"/>
          </p:cNvSpPr>
          <p:nvPr>
            <p:ph idx="1"/>
          </p:nvPr>
        </p:nvSpPr>
        <p:spPr>
          <a:xfrm>
            <a:off x="304800" y="620713"/>
            <a:ext cx="8540750" cy="5246687"/>
          </a:xfrm>
          <a:ln/>
        </p:spPr>
        <p:txBody>
          <a:bodyPr vert="horz" wrap="square" lIns="91440" tIns="45720" rIns="91440" bIns="45720" anchor="t"/>
          <a:p>
            <a:pPr eaLnBrk="1" hangingPunct="1"/>
            <a:r>
              <a:rPr lang="zh-CN" altLang="en-US" sz="2400" b="1" dirty="0">
                <a:latin typeface="宋体" panose="02010600030101010101" pitchFamily="2" charset="-122"/>
              </a:rPr>
              <a:t>      词人通过对色彩的细致描绘，以唤起读者的联想和情绪体验，往往意蕴更加丰厚。如范仲淹词</a:t>
            </a:r>
            <a:r>
              <a:rPr lang="en-US" altLang="zh-CN" sz="2400" b="1" dirty="0">
                <a:latin typeface="宋体" panose="02010600030101010101" pitchFamily="2" charset="-122"/>
              </a:rPr>
              <a:t>《</a:t>
            </a:r>
            <a:r>
              <a:rPr lang="zh-CN" altLang="en-US" sz="2400" b="1" dirty="0">
                <a:latin typeface="宋体" panose="02010600030101010101" pitchFamily="2" charset="-122"/>
              </a:rPr>
              <a:t>苏幕遮</a:t>
            </a:r>
            <a:r>
              <a:rPr lang="en-US" altLang="zh-CN" sz="2400" b="1" dirty="0">
                <a:latin typeface="宋体" panose="02010600030101010101" pitchFamily="2" charset="-122"/>
              </a:rPr>
              <a:t>》</a:t>
            </a:r>
            <a:r>
              <a:rPr lang="zh-CN" altLang="en-US" sz="2400" b="1" dirty="0">
                <a:latin typeface="宋体" panose="02010600030101010101" pitchFamily="2" charset="-122"/>
              </a:rPr>
              <a:t>上阕</a:t>
            </a:r>
            <a:r>
              <a:rPr lang="zh-CN" altLang="en-US" sz="2400" b="1" dirty="0">
                <a:solidFill>
                  <a:schemeClr val="tx2"/>
                </a:solidFill>
                <a:latin typeface="宋体" panose="02010600030101010101" pitchFamily="2" charset="-122"/>
              </a:rPr>
              <a:t>：“碧云天，黄叶地。秋色连波，波上寒烟翠。山映斜阳天接水。芳草无情，更在斜阳外。”</a:t>
            </a:r>
            <a:r>
              <a:rPr lang="zh-CN" altLang="en-US" sz="2400" b="1" dirty="0">
                <a:latin typeface="宋体" panose="02010600030101010101" pitchFamily="2" charset="-122"/>
              </a:rPr>
              <a:t>词中的碧云、黄叶、翠波、芳草、夕阳等黄、绿、青为主的类似色，构成了一幅美丽的苍凉深秋图，与下阕所抒“黯乡魂，追旅思”的羁旅愁怀，和谐化一，相得益彰，遂成绝唱。</a:t>
            </a:r>
            <a:endParaRPr lang="zh-CN" altLang="en-US" sz="2400" b="1" dirty="0">
              <a:latin typeface="宋体" panose="02010600030101010101" pitchFamily="2" charset="-122"/>
            </a:endParaRPr>
          </a:p>
          <a:p>
            <a:pPr eaLnBrk="1" hangingPunct="1"/>
            <a:r>
              <a:rPr lang="zh-CN" altLang="en-US" sz="2400" b="1" dirty="0">
                <a:latin typeface="宋体" panose="02010600030101010101" pitchFamily="2" charset="-122"/>
              </a:rPr>
              <a:t>      又如红和绿这一对互补色历来为词家所偏爱。如宋祁</a:t>
            </a:r>
            <a:r>
              <a:rPr lang="en-US" altLang="zh-CN" sz="2400" b="1" dirty="0">
                <a:latin typeface="宋体" panose="02010600030101010101" pitchFamily="2" charset="-122"/>
              </a:rPr>
              <a:t>《 </a:t>
            </a:r>
            <a:r>
              <a:rPr lang="zh-CN" altLang="en-US" sz="2400" b="1" dirty="0">
                <a:latin typeface="宋体" panose="02010600030101010101" pitchFamily="2" charset="-122"/>
              </a:rPr>
              <a:t>玉楼春</a:t>
            </a:r>
            <a:r>
              <a:rPr lang="en-US" altLang="zh-CN" sz="2400" b="1" dirty="0">
                <a:latin typeface="宋体" panose="02010600030101010101" pitchFamily="2" charset="-122"/>
              </a:rPr>
              <a:t>》</a:t>
            </a:r>
            <a:r>
              <a:rPr lang="en-US" altLang="zh-CN" sz="2400" b="1" dirty="0">
                <a:solidFill>
                  <a:schemeClr val="tx2"/>
                </a:solidFill>
                <a:latin typeface="宋体" panose="02010600030101010101" pitchFamily="2" charset="-122"/>
              </a:rPr>
              <a:t>“</a:t>
            </a:r>
            <a:r>
              <a:rPr lang="zh-CN" altLang="en-US" sz="2400" b="1" dirty="0">
                <a:solidFill>
                  <a:schemeClr val="tx2"/>
                </a:solidFill>
                <a:latin typeface="宋体" panose="02010600030101010101" pitchFamily="2" charset="-122"/>
              </a:rPr>
              <a:t>绿杨烟外晓寒轻，红杏枝头春意闹”、</a:t>
            </a:r>
            <a:r>
              <a:rPr lang="zh-CN" altLang="en-US" sz="2400" b="1" dirty="0">
                <a:latin typeface="宋体" panose="02010600030101010101" pitchFamily="2" charset="-122"/>
              </a:rPr>
              <a:t>柳永</a:t>
            </a:r>
            <a:r>
              <a:rPr lang="en-US" altLang="zh-CN" sz="2400" b="1" dirty="0">
                <a:latin typeface="宋体" panose="02010600030101010101" pitchFamily="2" charset="-122"/>
              </a:rPr>
              <a:t>《 </a:t>
            </a:r>
            <a:r>
              <a:rPr lang="zh-CN" altLang="en-US" sz="2400" b="1" dirty="0">
                <a:latin typeface="宋体" panose="02010600030101010101" pitchFamily="2" charset="-122"/>
              </a:rPr>
              <a:t>定风波</a:t>
            </a:r>
            <a:r>
              <a:rPr lang="en-US" altLang="zh-CN" sz="2400" b="1" dirty="0">
                <a:latin typeface="宋体" panose="02010600030101010101" pitchFamily="2" charset="-122"/>
              </a:rPr>
              <a:t>》</a:t>
            </a:r>
            <a:r>
              <a:rPr lang="en-US" altLang="zh-CN" sz="2400" b="1" dirty="0">
                <a:solidFill>
                  <a:schemeClr val="tx2"/>
                </a:solidFill>
                <a:latin typeface="宋体" panose="02010600030101010101" pitchFamily="2" charset="-122"/>
              </a:rPr>
              <a:t>“</a:t>
            </a:r>
            <a:r>
              <a:rPr lang="zh-CN" altLang="en-US" sz="2400" b="1" dirty="0">
                <a:solidFill>
                  <a:schemeClr val="tx2"/>
                </a:solidFill>
                <a:latin typeface="宋体" panose="02010600030101010101" pitchFamily="2" charset="-122"/>
              </a:rPr>
              <a:t>自春来，惨绿愁红，芳心是事可可”、</a:t>
            </a:r>
            <a:r>
              <a:rPr lang="zh-CN" altLang="en-US" sz="2400" b="1" dirty="0">
                <a:latin typeface="宋体" panose="02010600030101010101" pitchFamily="2" charset="-122"/>
              </a:rPr>
              <a:t>李清照</a:t>
            </a:r>
            <a:r>
              <a:rPr lang="en-US" altLang="zh-CN" sz="2400" b="1" dirty="0">
                <a:latin typeface="宋体" panose="02010600030101010101" pitchFamily="2" charset="-122"/>
              </a:rPr>
              <a:t>《 </a:t>
            </a:r>
            <a:r>
              <a:rPr lang="zh-CN" altLang="en-US" sz="2400" b="1" dirty="0">
                <a:latin typeface="宋体" panose="02010600030101010101" pitchFamily="2" charset="-122"/>
              </a:rPr>
              <a:t>如梦令</a:t>
            </a:r>
            <a:r>
              <a:rPr lang="en-US" altLang="zh-CN" sz="2400" b="1" dirty="0">
                <a:latin typeface="宋体" panose="02010600030101010101" pitchFamily="2" charset="-122"/>
              </a:rPr>
              <a:t>》</a:t>
            </a:r>
            <a:r>
              <a:rPr lang="en-US" altLang="zh-CN" sz="2400" b="1" dirty="0">
                <a:solidFill>
                  <a:schemeClr val="tx2"/>
                </a:solidFill>
                <a:latin typeface="宋体" panose="02010600030101010101" pitchFamily="2" charset="-122"/>
              </a:rPr>
              <a:t>“</a:t>
            </a:r>
            <a:r>
              <a:rPr lang="zh-CN" altLang="en-US" sz="2400" b="1" dirty="0">
                <a:solidFill>
                  <a:schemeClr val="tx2"/>
                </a:solidFill>
                <a:latin typeface="宋体" panose="02010600030101010101" pitchFamily="2" charset="-122"/>
              </a:rPr>
              <a:t>应是绿肥红瘦”、</a:t>
            </a:r>
            <a:r>
              <a:rPr lang="zh-CN" altLang="en-US" sz="2400" b="1" dirty="0">
                <a:latin typeface="宋体" panose="02010600030101010101" pitchFamily="2" charset="-122"/>
              </a:rPr>
              <a:t>蒋捷</a:t>
            </a:r>
            <a:r>
              <a:rPr lang="en-US" altLang="zh-CN" sz="2400" b="1" dirty="0">
                <a:latin typeface="宋体" panose="02010600030101010101" pitchFamily="2" charset="-122"/>
              </a:rPr>
              <a:t>《</a:t>
            </a:r>
            <a:r>
              <a:rPr lang="zh-CN" altLang="en-US" sz="2400" b="1" dirty="0">
                <a:latin typeface="宋体" panose="02010600030101010101" pitchFamily="2" charset="-122"/>
              </a:rPr>
              <a:t>一剪梅</a:t>
            </a:r>
            <a:r>
              <a:rPr lang="en-US" altLang="zh-CN" sz="2400" b="1" dirty="0">
                <a:latin typeface="宋体" panose="02010600030101010101" pitchFamily="2" charset="-122"/>
              </a:rPr>
              <a:t>》</a:t>
            </a:r>
            <a:r>
              <a:rPr lang="en-US" altLang="zh-CN" sz="2400" b="1" dirty="0">
                <a:solidFill>
                  <a:schemeClr val="tx2"/>
                </a:solidFill>
                <a:latin typeface="宋体" panose="02010600030101010101" pitchFamily="2" charset="-122"/>
              </a:rPr>
              <a:t>“</a:t>
            </a:r>
            <a:r>
              <a:rPr lang="zh-CN" altLang="en-US" sz="2400" b="1" dirty="0">
                <a:solidFill>
                  <a:schemeClr val="tx2"/>
                </a:solidFill>
                <a:latin typeface="宋体" panose="02010600030101010101" pitchFamily="2" charset="-122"/>
              </a:rPr>
              <a:t>流光容易把人抛，红了樱桃，绿了芭蕉。”</a:t>
            </a:r>
            <a:r>
              <a:rPr lang="zh-CN" altLang="en-US" sz="2400" b="1" dirty="0">
                <a:latin typeface="宋体" panose="02010600030101010101" pitchFamily="2" charset="-122"/>
              </a:rPr>
              <a:t>等等，鲜明的色彩使画面生动活泼，一方面在人们的视觉上产生了一种赏心悦目之美，另一方面又使人们的情感跌宕起伏，造成激动人心的艺术效果。</a:t>
            </a:r>
            <a:endParaRPr lang="zh-CN" altLang="en-US" sz="2400" b="1" dirty="0">
              <a:latin typeface="宋体" panose="02010600030101010101" pitchFamily="2" charset="-122"/>
            </a:endParaRPr>
          </a:p>
          <a:p>
            <a:pPr eaLnBrk="1" hangingPunct="1"/>
            <a:endParaRPr lang="zh-CN" altLang="en-US" sz="2400" b="1" dirty="0">
              <a:latin typeface="宋体" panose="02010600030101010101" pitchFamily="2" charset="-122"/>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0770" name="Rectangle 2"/>
          <p:cNvSpPr>
            <a:spLocks noGrp="1" noRot="1"/>
          </p:cNvSpPr>
          <p:nvPr>
            <p:ph type="title"/>
          </p:nvPr>
        </p:nvSpPr>
        <p:spPr>
          <a:xfrm flipV="1">
            <a:off x="301625" y="549275"/>
            <a:ext cx="8540750" cy="136525"/>
          </a:xfrm>
          <a:ln/>
        </p:spPr>
        <p:txBody>
          <a:bodyPr vert="horz" wrap="square" lIns="91440" tIns="45720" rIns="91440" bIns="45720" anchor="ctr"/>
          <a:p>
            <a:pPr eaLnBrk="1" hangingPunct="1"/>
            <a:endParaRPr lang="zh-CN" altLang="en-US" dirty="0"/>
          </a:p>
        </p:txBody>
      </p:sp>
      <p:sp>
        <p:nvSpPr>
          <p:cNvPr id="160771" name="Rectangle 3"/>
          <p:cNvSpPr>
            <a:spLocks noGrp="1" noRot="1"/>
          </p:cNvSpPr>
          <p:nvPr>
            <p:ph idx="1"/>
          </p:nvPr>
        </p:nvSpPr>
        <p:spPr>
          <a:xfrm>
            <a:off x="304800" y="836613"/>
            <a:ext cx="8540750" cy="5030787"/>
          </a:xfrm>
          <a:ln/>
        </p:spPr>
        <p:txBody>
          <a:bodyPr vert="horz" wrap="square" lIns="91440" tIns="45720" rIns="91440" bIns="45720" anchor="t"/>
          <a:p>
            <a:pPr eaLnBrk="1" hangingPunct="1"/>
            <a:r>
              <a:rPr lang="zh-CN" altLang="en-US" b="1" dirty="0">
                <a:latin typeface="宋体" panose="02010600030101010101" pitchFamily="2" charset="-122"/>
              </a:rPr>
              <a:t>     词中常用的以色彩来修饰的词语，还有红妆、红泪、红袖、红笺、红腮；朱阁、朱户、朱栏、朱唇；画帘、画桥、画舸、画阁、画楼、画梁、画屏、画堂；彩袖、彩笺、彩云、彩笔、彩舫等等；真可谓五颜六色、异彩纷呈。它们给读者的审美感受无疑是美好温馨的。 </a:t>
            </a:r>
            <a:endParaRPr lang="zh-CN" altLang="en-US" b="1" dirty="0">
              <a:latin typeface="宋体" panose="02010600030101010101" pitchFamily="2" charset="-122"/>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794" name="Rectangle 2"/>
          <p:cNvSpPr>
            <a:spLocks noGrp="1" noRot="1"/>
          </p:cNvSpPr>
          <p:nvPr>
            <p:ph type="title"/>
          </p:nvPr>
        </p:nvSpPr>
        <p:spPr>
          <a:xfrm>
            <a:off x="301625" y="188913"/>
            <a:ext cx="6934200" cy="719137"/>
          </a:xfrm>
          <a:ln/>
        </p:spPr>
        <p:txBody>
          <a:bodyPr vert="horz" wrap="square" lIns="91440" tIns="45720" rIns="91440" bIns="45720" anchor="ctr"/>
          <a:p>
            <a:pPr eaLnBrk="1" hangingPunct="1"/>
            <a:r>
              <a:rPr lang="zh-CN" altLang="en-US" sz="3600" b="1" dirty="0">
                <a:solidFill>
                  <a:srgbClr val="FF0000"/>
                </a:solidFill>
              </a:rPr>
              <a:t>九、关于分类选诗和诗歌研究</a:t>
            </a:r>
            <a:endParaRPr lang="zh-CN" altLang="en-US" sz="3600" b="1" dirty="0">
              <a:solidFill>
                <a:srgbClr val="FF0000"/>
              </a:solidFill>
            </a:endParaRPr>
          </a:p>
        </p:txBody>
      </p:sp>
      <p:sp>
        <p:nvSpPr>
          <p:cNvPr id="161795" name="Rectangle 3"/>
          <p:cNvSpPr>
            <a:spLocks noGrp="1" noRot="1"/>
          </p:cNvSpPr>
          <p:nvPr>
            <p:ph sz="half" idx="1"/>
          </p:nvPr>
        </p:nvSpPr>
        <p:spPr>
          <a:xfrm>
            <a:off x="304800" y="981075"/>
            <a:ext cx="6788150" cy="5688013"/>
          </a:xfrm>
          <a:ln/>
        </p:spPr>
        <p:txBody>
          <a:bodyPr vert="horz" wrap="square" lIns="91440" tIns="45720" rIns="91440" bIns="45720" anchor="t"/>
          <a:p>
            <a:pPr eaLnBrk="1" hangingPunct="1">
              <a:buSzPct val="70000"/>
            </a:pPr>
            <a:r>
              <a:rPr lang="zh-CN" altLang="en-US" b="1" dirty="0">
                <a:latin typeface="宋体" panose="02010600030101010101" pitchFamily="2" charset="-122"/>
                <a:ea typeface="+mn-ea"/>
                <a:cs typeface="+mn-cs"/>
              </a:rPr>
              <a:t>    “类”本义是指许多相同或相似的事物的综合。</a:t>
            </a:r>
            <a:endParaRPr lang="zh-CN" altLang="en-US" b="1" dirty="0">
              <a:latin typeface="宋体" panose="02010600030101010101" pitchFamily="2" charset="-122"/>
              <a:ea typeface="+mn-ea"/>
              <a:cs typeface="+mn-cs"/>
            </a:endParaRPr>
          </a:p>
          <a:p>
            <a:pPr eaLnBrk="1" hangingPunct="1">
              <a:buSzPct val="70000"/>
            </a:pPr>
            <a:r>
              <a:rPr lang="zh-CN" altLang="en-US" b="1" dirty="0">
                <a:latin typeface="宋体" panose="02010600030101010101" pitchFamily="2" charset="-122"/>
                <a:ea typeface="+mn-ea"/>
                <a:cs typeface="+mn-cs"/>
              </a:rPr>
              <a:t>    “类”的概念属科学的范畴，其中含有对事物进行分析、排比、归纳、综合等；</a:t>
            </a:r>
            <a:endParaRPr lang="zh-CN" altLang="en-US" b="1" dirty="0">
              <a:latin typeface="宋体" panose="02010600030101010101" pitchFamily="2" charset="-122"/>
              <a:ea typeface="+mn-ea"/>
              <a:cs typeface="+mn-cs"/>
            </a:endParaRPr>
          </a:p>
          <a:p>
            <a:pPr eaLnBrk="1" hangingPunct="1">
              <a:buSzPct val="70000"/>
            </a:pPr>
            <a:r>
              <a:rPr lang="zh-CN" altLang="en-US" b="1" dirty="0">
                <a:latin typeface="宋体" panose="02010600030101010101" pitchFamily="2" charset="-122"/>
                <a:ea typeface="+mn-ea"/>
                <a:cs typeface="+mn-cs"/>
              </a:rPr>
              <a:t>    “分类”，则是更进一步对客观事物进行科学的研究，因为分门别类必须有一个前提，即首先要确定分类的标准，而且在进行某一项分类时，分类的标准必须统一，换言之：标准只能有一个。</a:t>
            </a:r>
            <a:r>
              <a:rPr lang="zh-CN" altLang="en-US" b="1" dirty="0">
                <a:solidFill>
                  <a:srgbClr val="FF0000"/>
                </a:solidFill>
                <a:latin typeface="宋体" panose="02010600030101010101" pitchFamily="2" charset="-122"/>
                <a:ea typeface="+mn-ea"/>
                <a:cs typeface="+mn-cs"/>
              </a:rPr>
              <a:t>标准不同，则分类研究的成果也各不相同。</a:t>
            </a:r>
            <a:endParaRPr lang="zh-CN" altLang="en-US" b="1" dirty="0">
              <a:solidFill>
                <a:srgbClr val="FF0000"/>
              </a:solidFill>
              <a:latin typeface="宋体" panose="02010600030101010101" pitchFamily="2" charset="-122"/>
              <a:ea typeface="+mn-ea"/>
              <a:cs typeface="+mn-cs"/>
            </a:endParaRPr>
          </a:p>
        </p:txBody>
      </p:sp>
      <p:sp>
        <p:nvSpPr>
          <p:cNvPr id="161796" name="Rectangle 4"/>
          <p:cNvSpPr>
            <a:spLocks noGrp="1" noRot="1"/>
          </p:cNvSpPr>
          <p:nvPr>
            <p:ph sz="half" idx="2"/>
          </p:nvPr>
        </p:nvSpPr>
        <p:spPr>
          <a:xfrm>
            <a:off x="8243888" y="1981200"/>
            <a:ext cx="601662" cy="3886200"/>
          </a:xfrm>
          <a:ln/>
        </p:spPr>
        <p:txBody>
          <a:bodyPr vert="horz" wrap="square" lIns="91440" tIns="45720" rIns="91440" bIns="45720" anchor="t"/>
          <a:p>
            <a:pPr eaLnBrk="1" hangingPunct="1">
              <a:lnSpc>
                <a:spcPct val="80000"/>
              </a:lnSpc>
              <a:buSzPct val="70000"/>
            </a:pPr>
            <a:endParaRPr lang="zh-CN" altLang="en-US" sz="2400" dirty="0">
              <a:latin typeface="+mn-lt"/>
              <a:ea typeface="+mn-ea"/>
              <a:cs typeface="+mn-cs"/>
            </a:endParaRPr>
          </a:p>
        </p:txBody>
      </p:sp>
      <p:pic>
        <p:nvPicPr>
          <p:cNvPr id="161797" name="Picture 5" descr="荒村生断霭，古寺语流莺6"/>
          <p:cNvPicPr>
            <a:picLocks noChangeAspect="1"/>
          </p:cNvPicPr>
          <p:nvPr/>
        </p:nvPicPr>
        <p:blipFill>
          <a:blip r:embed="rId1"/>
          <a:stretch>
            <a:fillRect/>
          </a:stretch>
        </p:blipFill>
        <p:spPr>
          <a:xfrm>
            <a:off x="7235825" y="188913"/>
            <a:ext cx="1908175" cy="6408737"/>
          </a:xfrm>
          <a:prstGeom prst="rect">
            <a:avLst/>
          </a:prstGeom>
          <a:noFill/>
          <a:ln w="9525">
            <a:noFill/>
          </a:ln>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2818"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162819" name="Rectangle 3"/>
          <p:cNvSpPr>
            <a:spLocks noGrp="1" noRot="1"/>
          </p:cNvSpPr>
          <p:nvPr>
            <p:ph idx="1"/>
          </p:nvPr>
        </p:nvSpPr>
        <p:spPr>
          <a:xfrm>
            <a:off x="304800" y="909638"/>
            <a:ext cx="8540750" cy="4957762"/>
          </a:xfrm>
          <a:ln/>
        </p:spPr>
        <p:txBody>
          <a:bodyPr vert="horz" wrap="square" lIns="91440" tIns="45720" rIns="91440" bIns="45720" anchor="t"/>
          <a:p>
            <a:pPr eaLnBrk="1" hangingPunct="1">
              <a:lnSpc>
                <a:spcPct val="90000"/>
              </a:lnSpc>
            </a:pPr>
            <a:r>
              <a:rPr lang="zh-CN" altLang="en-US" b="1" dirty="0">
                <a:latin typeface="宋体" panose="02010600030101010101" pitchFamily="2" charset="-122"/>
              </a:rPr>
              <a:t>    早在春秋时期，人们将</a:t>
            </a:r>
            <a:r>
              <a:rPr lang="en-US" altLang="zh-CN" b="1" dirty="0">
                <a:solidFill>
                  <a:schemeClr val="hlink"/>
                </a:solidFill>
                <a:latin typeface="宋体" panose="02010600030101010101" pitchFamily="2" charset="-122"/>
              </a:rPr>
              <a:t>《</a:t>
            </a:r>
            <a:r>
              <a:rPr lang="zh-CN" altLang="en-US" b="1" dirty="0">
                <a:solidFill>
                  <a:schemeClr val="hlink"/>
                </a:solidFill>
                <a:latin typeface="宋体" panose="02010600030101010101" pitchFamily="2" charset="-122"/>
              </a:rPr>
              <a:t>诗三百</a:t>
            </a:r>
            <a:r>
              <a:rPr lang="en-US" altLang="zh-CN" b="1" dirty="0">
                <a:solidFill>
                  <a:schemeClr val="hlink"/>
                </a:solidFill>
                <a:latin typeface="宋体" panose="02010600030101010101" pitchFamily="2" charset="-122"/>
              </a:rPr>
              <a:t>》</a:t>
            </a:r>
            <a:r>
              <a:rPr lang="zh-CN" altLang="en-US" b="1" dirty="0">
                <a:latin typeface="宋体" panose="02010600030101010101" pitchFamily="2" charset="-122"/>
              </a:rPr>
              <a:t>分编为风、雅、颂三大部分：</a:t>
            </a:r>
            <a:endParaRPr lang="zh-CN" altLang="en-US" b="1" dirty="0">
              <a:latin typeface="宋体" panose="02010600030101010101" pitchFamily="2" charset="-122"/>
            </a:endParaRPr>
          </a:p>
          <a:p>
            <a:pPr eaLnBrk="1" hangingPunct="1">
              <a:lnSpc>
                <a:spcPct val="90000"/>
              </a:lnSpc>
            </a:pPr>
            <a:r>
              <a:rPr lang="zh-CN" altLang="en-US" b="1" dirty="0">
                <a:latin typeface="宋体" panose="02010600030101010101" pitchFamily="2" charset="-122"/>
              </a:rPr>
              <a:t>    风，又分十五国风，共一百六十篇；  </a:t>
            </a:r>
            <a:endParaRPr lang="zh-CN" altLang="en-US" b="1" dirty="0">
              <a:latin typeface="宋体" panose="02010600030101010101" pitchFamily="2" charset="-122"/>
            </a:endParaRPr>
          </a:p>
          <a:p>
            <a:pPr eaLnBrk="1" hangingPunct="1">
              <a:lnSpc>
                <a:spcPct val="90000"/>
              </a:lnSpc>
            </a:pPr>
            <a:r>
              <a:rPr lang="zh-CN" altLang="en-US" b="1" dirty="0">
                <a:latin typeface="宋体" panose="02010600030101010101" pitchFamily="2" charset="-122"/>
              </a:rPr>
              <a:t>    雅，又分大小雅，共一百零五篇；</a:t>
            </a:r>
            <a:endParaRPr lang="zh-CN" altLang="en-US" b="1" dirty="0">
              <a:latin typeface="宋体" panose="02010600030101010101" pitchFamily="2" charset="-122"/>
            </a:endParaRPr>
          </a:p>
          <a:p>
            <a:pPr eaLnBrk="1" hangingPunct="1">
              <a:lnSpc>
                <a:spcPct val="90000"/>
              </a:lnSpc>
            </a:pPr>
            <a:r>
              <a:rPr lang="zh-CN" altLang="en-US" b="1" dirty="0">
                <a:latin typeface="宋体" panose="02010600030101010101" pitchFamily="2" charset="-122"/>
              </a:rPr>
              <a:t>    颂又分周颂、鲁颂、商颂，共四十篇。</a:t>
            </a:r>
            <a:endParaRPr lang="zh-CN" altLang="en-US" b="1" dirty="0">
              <a:latin typeface="宋体" panose="02010600030101010101" pitchFamily="2" charset="-122"/>
            </a:endParaRPr>
          </a:p>
          <a:p>
            <a:pPr eaLnBrk="1" hangingPunct="1">
              <a:lnSpc>
                <a:spcPct val="90000"/>
              </a:lnSpc>
            </a:pPr>
            <a:r>
              <a:rPr lang="zh-CN" altLang="en-US" b="1" dirty="0">
                <a:latin typeface="宋体" panose="02010600030101010101" pitchFamily="2" charset="-122"/>
              </a:rPr>
              <a:t>     关于风、雅、颂的划分标准，历来众说纷纭；宋人郑樵在他的</a:t>
            </a:r>
            <a:r>
              <a:rPr lang="en-US" altLang="zh-CN" b="1" dirty="0">
                <a:latin typeface="宋体" panose="02010600030101010101" pitchFamily="2" charset="-122"/>
              </a:rPr>
              <a:t>《</a:t>
            </a:r>
            <a:r>
              <a:rPr lang="zh-CN" altLang="en-US" b="1" dirty="0">
                <a:latin typeface="宋体" panose="02010600030101010101" pitchFamily="2" charset="-122"/>
              </a:rPr>
              <a:t>通志</a:t>
            </a:r>
            <a:r>
              <a:rPr lang="en-US" altLang="zh-CN" b="1" dirty="0">
                <a:latin typeface="宋体" panose="02010600030101010101" pitchFamily="2" charset="-122"/>
              </a:rPr>
              <a:t>·</a:t>
            </a:r>
            <a:r>
              <a:rPr lang="zh-CN" altLang="en-US" b="1" dirty="0">
                <a:latin typeface="宋体" panose="02010600030101010101" pitchFamily="2" charset="-122"/>
              </a:rPr>
              <a:t>总序</a:t>
            </a:r>
            <a:r>
              <a:rPr lang="en-US" altLang="zh-CN" b="1" dirty="0">
                <a:latin typeface="宋体" panose="02010600030101010101" pitchFamily="2" charset="-122"/>
              </a:rPr>
              <a:t>》</a:t>
            </a:r>
            <a:r>
              <a:rPr lang="zh-CN" altLang="en-US" b="1" dirty="0">
                <a:latin typeface="宋体" panose="02010600030101010101" pitchFamily="2" charset="-122"/>
              </a:rPr>
              <a:t>中曰：“风土之音曰风，朝廷之音曰雅，宗庙之音曰颂。”</a:t>
            </a:r>
            <a:r>
              <a:rPr lang="zh-CN" altLang="en-US" b="1" dirty="0">
                <a:solidFill>
                  <a:srgbClr val="FF0000"/>
                </a:solidFill>
                <a:latin typeface="宋体" panose="02010600030101010101" pitchFamily="2" charset="-122"/>
              </a:rPr>
              <a:t>主张风、雅、颂是按音乐的不同来划分的；</a:t>
            </a:r>
            <a:r>
              <a:rPr lang="zh-CN" altLang="en-US" b="1" dirty="0">
                <a:latin typeface="宋体" panose="02010600030101010101" pitchFamily="2" charset="-122"/>
              </a:rPr>
              <a:t>这一观点，为现在多数学者所认同。</a:t>
            </a:r>
            <a:endParaRPr lang="zh-CN" altLang="en-US" b="1" dirty="0">
              <a:latin typeface="宋体" panose="02010600030101010101" pitchFamily="2" charset="-122"/>
            </a:endParaRPr>
          </a:p>
          <a:p>
            <a:pPr eaLnBrk="1" hangingPunct="1">
              <a:lnSpc>
                <a:spcPct val="90000"/>
              </a:lnSpc>
            </a:pPr>
            <a:endParaRPr lang="zh-CN" altLang="en-US" b="1" dirty="0">
              <a:latin typeface="宋体" panose="02010600030101010101" pitchFamily="2" charset="-122"/>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42" name="Rectangle 2"/>
          <p:cNvSpPr>
            <a:spLocks noGrp="1" noRot="1"/>
          </p:cNvSpPr>
          <p:nvPr>
            <p:ph type="title"/>
          </p:nvPr>
        </p:nvSpPr>
        <p:spPr>
          <a:xfrm>
            <a:off x="7524750" y="188913"/>
            <a:ext cx="1619250" cy="431800"/>
          </a:xfrm>
          <a:ln/>
        </p:spPr>
        <p:txBody>
          <a:bodyPr vert="horz" wrap="square" lIns="91440" tIns="45720" rIns="91440" bIns="45720" anchor="ctr"/>
          <a:p>
            <a:pPr eaLnBrk="1" hangingPunct="1"/>
            <a:endParaRPr lang="zh-CN" altLang="en-US" sz="3600" b="1" dirty="0"/>
          </a:p>
        </p:txBody>
      </p:sp>
      <p:sp>
        <p:nvSpPr>
          <p:cNvPr id="163843" name="Rectangle 3"/>
          <p:cNvSpPr>
            <a:spLocks noGrp="1" noRot="1"/>
          </p:cNvSpPr>
          <p:nvPr>
            <p:ph sz="half" idx="1"/>
          </p:nvPr>
        </p:nvSpPr>
        <p:spPr>
          <a:xfrm>
            <a:off x="304800" y="188913"/>
            <a:ext cx="6788150" cy="6480175"/>
          </a:xfrm>
          <a:ln/>
        </p:spPr>
        <p:txBody>
          <a:bodyPr vert="horz" wrap="square" lIns="91440" tIns="45720" rIns="91440" bIns="45720" anchor="t"/>
          <a:p>
            <a:pPr eaLnBrk="1" hangingPunct="1">
              <a:buSzPct val="70000"/>
            </a:pPr>
            <a:r>
              <a:rPr lang="zh-CN" altLang="en-US" b="1" dirty="0">
                <a:latin typeface="宋体" panose="02010600030101010101" pitchFamily="2" charset="-122"/>
                <a:ea typeface="+mn-ea"/>
                <a:cs typeface="+mn-cs"/>
              </a:rPr>
              <a:t>汉魏及以后的诗歌，人们在整理时，还有一种编排方式，即</a:t>
            </a:r>
            <a:r>
              <a:rPr lang="zh-CN" altLang="en-US" b="1" dirty="0">
                <a:solidFill>
                  <a:schemeClr val="hlink"/>
                </a:solidFill>
                <a:latin typeface="宋体" panose="02010600030101010101" pitchFamily="2" charset="-122"/>
                <a:ea typeface="+mn-ea"/>
                <a:cs typeface="+mn-cs"/>
              </a:rPr>
              <a:t>以体裁为分类</a:t>
            </a:r>
            <a:r>
              <a:rPr lang="zh-CN" altLang="en-US" b="1" dirty="0">
                <a:latin typeface="宋体" panose="02010600030101010101" pitchFamily="2" charset="-122"/>
                <a:ea typeface="+mn-ea"/>
                <a:cs typeface="+mn-cs"/>
              </a:rPr>
              <a:t>的主要标准。</a:t>
            </a:r>
            <a:endParaRPr lang="zh-CN" altLang="en-US" b="1" dirty="0">
              <a:latin typeface="宋体" panose="02010600030101010101" pitchFamily="2" charset="-122"/>
              <a:ea typeface="+mn-ea"/>
              <a:cs typeface="+mn-cs"/>
            </a:endParaRPr>
          </a:p>
          <a:p>
            <a:pPr eaLnBrk="1" hangingPunct="1">
              <a:buSzPct val="70000"/>
            </a:pPr>
            <a:r>
              <a:rPr lang="zh-CN" altLang="en-US" b="1" dirty="0">
                <a:latin typeface="宋体" panose="02010600030101010101" pitchFamily="2" charset="-122"/>
                <a:ea typeface="+mn-ea"/>
                <a:cs typeface="+mn-cs"/>
              </a:rPr>
              <a:t>如</a:t>
            </a:r>
            <a:r>
              <a:rPr lang="zh-CN" altLang="en-US" b="1" dirty="0">
                <a:solidFill>
                  <a:schemeClr val="hlink"/>
                </a:solidFill>
                <a:latin typeface="宋体" panose="02010600030101010101" pitchFamily="2" charset="-122"/>
                <a:ea typeface="+mn-ea"/>
                <a:cs typeface="+mn-cs"/>
              </a:rPr>
              <a:t>郭茂倩的</a:t>
            </a:r>
            <a:r>
              <a:rPr lang="en-US" altLang="zh-CN" b="1" dirty="0">
                <a:solidFill>
                  <a:schemeClr val="hlink"/>
                </a:solidFill>
                <a:latin typeface="宋体" panose="02010600030101010101" pitchFamily="2" charset="-122"/>
                <a:ea typeface="+mn-ea"/>
                <a:cs typeface="+mn-cs"/>
              </a:rPr>
              <a:t>《</a:t>
            </a:r>
            <a:r>
              <a:rPr lang="zh-CN" altLang="en-US" b="1" dirty="0">
                <a:solidFill>
                  <a:schemeClr val="hlink"/>
                </a:solidFill>
                <a:latin typeface="宋体" panose="02010600030101010101" pitchFamily="2" charset="-122"/>
                <a:ea typeface="+mn-ea"/>
                <a:cs typeface="+mn-cs"/>
              </a:rPr>
              <a:t>乐府诗集</a:t>
            </a:r>
            <a:r>
              <a:rPr lang="en-US" altLang="zh-CN" b="1" dirty="0">
                <a:solidFill>
                  <a:schemeClr val="hlink"/>
                </a:solidFill>
                <a:latin typeface="宋体" panose="02010600030101010101" pitchFamily="2" charset="-122"/>
                <a:ea typeface="+mn-ea"/>
                <a:cs typeface="+mn-cs"/>
              </a:rPr>
              <a:t>》</a:t>
            </a:r>
            <a:r>
              <a:rPr lang="zh-CN" altLang="en-US" b="1" dirty="0">
                <a:latin typeface="宋体" panose="02010600030101010101" pitchFamily="2" charset="-122"/>
                <a:ea typeface="+mn-ea"/>
                <a:cs typeface="+mn-cs"/>
              </a:rPr>
              <a:t>，把乐府诗分为</a:t>
            </a:r>
            <a:r>
              <a:rPr lang="zh-CN" altLang="en-US" b="1" dirty="0">
                <a:solidFill>
                  <a:schemeClr val="tx2"/>
                </a:solidFill>
                <a:latin typeface="楷体_GB2312" pitchFamily="49" charset="-122"/>
                <a:ea typeface="楷体_GB2312" pitchFamily="49" charset="-122"/>
                <a:cs typeface="+mn-cs"/>
              </a:rPr>
              <a:t>郊庙歌辞、宴射歌辞、鼓吹曲辞、横吹曲辞、相和歌辞、清商曲辞、舞曲歌辞、琴曲歌辞、杂歌谣辞、新乐府辞</a:t>
            </a:r>
            <a:r>
              <a:rPr lang="zh-CN" altLang="en-US" b="1" dirty="0">
                <a:latin typeface="宋体" panose="02010600030101010101" pitchFamily="2" charset="-122"/>
                <a:ea typeface="+mn-ea"/>
                <a:cs typeface="+mn-cs"/>
              </a:rPr>
              <a:t>等十二类；各类有总序，每曲有题解，对各种曲调及歌辞的起源、性质等，都有考订，是研究乐府诗的重要典籍。</a:t>
            </a:r>
            <a:endParaRPr lang="zh-CN" altLang="en-US" b="1" dirty="0">
              <a:latin typeface="宋体" panose="02010600030101010101" pitchFamily="2" charset="-122"/>
              <a:ea typeface="+mn-ea"/>
              <a:cs typeface="+mn-cs"/>
            </a:endParaRPr>
          </a:p>
        </p:txBody>
      </p:sp>
      <p:sp>
        <p:nvSpPr>
          <p:cNvPr id="163844" name="Rectangle 4"/>
          <p:cNvSpPr>
            <a:spLocks noGrp="1" noRot="1"/>
          </p:cNvSpPr>
          <p:nvPr>
            <p:ph sz="half" idx="2"/>
          </p:nvPr>
        </p:nvSpPr>
        <p:spPr>
          <a:xfrm>
            <a:off x="8243888" y="1981200"/>
            <a:ext cx="601662" cy="3886200"/>
          </a:xfrm>
          <a:ln/>
        </p:spPr>
        <p:txBody>
          <a:bodyPr vert="horz" wrap="square" lIns="91440" tIns="45720" rIns="91440" bIns="45720" anchor="t"/>
          <a:p>
            <a:pPr eaLnBrk="1" hangingPunct="1">
              <a:lnSpc>
                <a:spcPct val="90000"/>
              </a:lnSpc>
              <a:buSzPct val="70000"/>
            </a:pPr>
            <a:endParaRPr lang="zh-CN" altLang="en-US" sz="2000" dirty="0">
              <a:latin typeface="+mn-lt"/>
              <a:ea typeface="+mn-ea"/>
              <a:cs typeface="+mn-cs"/>
            </a:endParaRPr>
          </a:p>
        </p:txBody>
      </p:sp>
      <p:pic>
        <p:nvPicPr>
          <p:cNvPr id="163845" name="Picture 5" descr="荒村生断霭，古寺语流莺6"/>
          <p:cNvPicPr>
            <a:picLocks noChangeAspect="1"/>
          </p:cNvPicPr>
          <p:nvPr/>
        </p:nvPicPr>
        <p:blipFill>
          <a:blip r:embed="rId1"/>
          <a:stretch>
            <a:fillRect/>
          </a:stretch>
        </p:blipFill>
        <p:spPr>
          <a:xfrm>
            <a:off x="7235825" y="188913"/>
            <a:ext cx="1908175" cy="6408737"/>
          </a:xfrm>
          <a:prstGeom prst="rect">
            <a:avLst/>
          </a:prstGeom>
          <a:noFill/>
          <a:ln w="9525">
            <a:noFill/>
          </a:ln>
        </p:spPr>
      </p:pic>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4866" name="Rectangle 2"/>
          <p:cNvSpPr>
            <a:spLocks noGrp="1" noRot="1"/>
          </p:cNvSpPr>
          <p:nvPr>
            <p:ph type="title"/>
          </p:nvPr>
        </p:nvSpPr>
        <p:spPr>
          <a:xfrm>
            <a:off x="301625" y="685800"/>
            <a:ext cx="8540750" cy="79375"/>
          </a:xfrm>
          <a:ln/>
        </p:spPr>
        <p:txBody>
          <a:bodyPr vert="horz" wrap="square" lIns="91440" tIns="45720" rIns="91440" bIns="45720" anchor="ctr"/>
          <a:p>
            <a:pPr eaLnBrk="1" hangingPunct="1"/>
            <a:endParaRPr lang="zh-CN" altLang="en-US" dirty="0"/>
          </a:p>
        </p:txBody>
      </p:sp>
      <p:sp>
        <p:nvSpPr>
          <p:cNvPr id="164867" name="Rectangle 3"/>
          <p:cNvSpPr>
            <a:spLocks noGrp="1" noRot="1"/>
          </p:cNvSpPr>
          <p:nvPr>
            <p:ph idx="1"/>
          </p:nvPr>
        </p:nvSpPr>
        <p:spPr>
          <a:xfrm>
            <a:off x="304800" y="765175"/>
            <a:ext cx="8540750" cy="5102225"/>
          </a:xfrm>
          <a:ln/>
        </p:spPr>
        <p:txBody>
          <a:bodyPr vert="horz" wrap="square" lIns="91440" tIns="45720" rIns="91440" bIns="45720" anchor="t"/>
          <a:p>
            <a:pPr eaLnBrk="1" hangingPunct="1"/>
            <a:r>
              <a:rPr lang="zh-CN" altLang="en-US" sz="2800" b="1" dirty="0">
                <a:latin typeface="宋体" panose="02010600030101010101" pitchFamily="2" charset="-122"/>
              </a:rPr>
              <a:t>    </a:t>
            </a:r>
            <a:r>
              <a:rPr lang="zh-CN" altLang="en-US" sz="2400" b="1" dirty="0">
                <a:latin typeface="宋体" panose="02010600030101010101" pitchFamily="2" charset="-122"/>
              </a:rPr>
              <a:t>明清时代的不少诗歌选本，都是把诗歌分为五古、七古、五律、七律等几大类，各类中再大致按作者时代先后编排。其中影响最大的要数明人</a:t>
            </a:r>
            <a:r>
              <a:rPr lang="zh-CN" altLang="en-US" sz="2400" b="1" dirty="0">
                <a:solidFill>
                  <a:schemeClr val="hlink"/>
                </a:solidFill>
                <a:latin typeface="宋体" panose="02010600030101010101" pitchFamily="2" charset="-122"/>
              </a:rPr>
              <a:t>高棅编选的</a:t>
            </a:r>
            <a:r>
              <a:rPr lang="en-US" altLang="zh-CN" sz="2400" b="1" dirty="0">
                <a:solidFill>
                  <a:schemeClr val="hlink"/>
                </a:solidFill>
                <a:latin typeface="宋体" panose="02010600030101010101" pitchFamily="2" charset="-122"/>
              </a:rPr>
              <a:t>《</a:t>
            </a:r>
            <a:r>
              <a:rPr lang="zh-CN" altLang="en-US" sz="2400" b="1" dirty="0">
                <a:solidFill>
                  <a:schemeClr val="hlink"/>
                </a:solidFill>
                <a:latin typeface="宋体" panose="02010600030101010101" pitchFamily="2" charset="-122"/>
              </a:rPr>
              <a:t>唐诗品汇</a:t>
            </a:r>
            <a:r>
              <a:rPr lang="en-US" altLang="zh-CN" sz="2400" b="1" dirty="0">
                <a:solidFill>
                  <a:schemeClr val="hlink"/>
                </a:solidFill>
                <a:latin typeface="宋体" panose="02010600030101010101" pitchFamily="2" charset="-122"/>
              </a:rPr>
              <a:t>》</a:t>
            </a:r>
            <a:r>
              <a:rPr lang="zh-CN" altLang="en-US" sz="2400" b="1" dirty="0">
                <a:latin typeface="宋体" panose="02010600030101010101" pitchFamily="2" charset="-122"/>
              </a:rPr>
              <a:t>，凡</a:t>
            </a:r>
            <a:r>
              <a:rPr lang="en-US" altLang="zh-CN" sz="2400" b="1" dirty="0">
                <a:latin typeface="宋体" panose="02010600030101010101" pitchFamily="2" charset="-122"/>
              </a:rPr>
              <a:t>90</a:t>
            </a:r>
            <a:r>
              <a:rPr lang="zh-CN" altLang="en-US" sz="2400" b="1" dirty="0">
                <a:latin typeface="宋体" panose="02010600030101010101" pitchFamily="2" charset="-122"/>
              </a:rPr>
              <a:t>卷，收唐人</a:t>
            </a:r>
            <a:r>
              <a:rPr lang="en-US" altLang="zh-CN" sz="2400" b="1" dirty="0">
                <a:latin typeface="宋体" panose="02010600030101010101" pitchFamily="2" charset="-122"/>
              </a:rPr>
              <a:t>620</a:t>
            </a:r>
            <a:r>
              <a:rPr lang="zh-CN" altLang="en-US" sz="2400" b="1" dirty="0">
                <a:latin typeface="宋体" panose="02010600030101010101" pitchFamily="2" charset="-122"/>
              </a:rPr>
              <a:t>家诗共</a:t>
            </a:r>
            <a:r>
              <a:rPr lang="en-US" altLang="zh-CN" sz="2400" b="1" dirty="0">
                <a:latin typeface="宋体" panose="02010600030101010101" pitchFamily="2" charset="-122"/>
              </a:rPr>
              <a:t>5760</a:t>
            </a:r>
            <a:r>
              <a:rPr lang="zh-CN" altLang="en-US" sz="2400" b="1" dirty="0">
                <a:latin typeface="宋体" panose="02010600030101010101" pitchFamily="2" charset="-122"/>
              </a:rPr>
              <a:t>多首；将唐诗明确划分为初、盛、中、晚四（期 诗史上称为“四唐说”），按诗歌体裁编排，分为五古、七古（附杂言）、五绝（附六绝）、七绝、五律、五排、七律（附七排）等部分，各体之中又分正始、正宗、大家、名家、羽翼、接武、正变、余响、旁流九品。</a:t>
            </a:r>
            <a:endParaRPr lang="zh-CN" altLang="en-US" sz="2400" b="1" dirty="0">
              <a:latin typeface="宋体" panose="02010600030101010101" pitchFamily="2" charset="-122"/>
            </a:endParaRPr>
          </a:p>
          <a:p>
            <a:pPr eaLnBrk="1" hangingPunct="1"/>
            <a:r>
              <a:rPr lang="zh-CN" altLang="en-US" sz="2400" b="1" dirty="0">
                <a:latin typeface="宋体" panose="02010600030101010101" pitchFamily="2" charset="-122"/>
              </a:rPr>
              <a:t>     其</a:t>
            </a:r>
            <a:r>
              <a:rPr lang="en-US" altLang="zh-CN" sz="2400" b="1" dirty="0">
                <a:latin typeface="宋体" panose="02010600030101010101" pitchFamily="2" charset="-122"/>
              </a:rPr>
              <a:t>《</a:t>
            </a:r>
            <a:r>
              <a:rPr lang="zh-CN" altLang="en-US" sz="2400" b="1" dirty="0">
                <a:latin typeface="宋体" panose="02010600030101010101" pitchFamily="2" charset="-122"/>
              </a:rPr>
              <a:t>凡例</a:t>
            </a:r>
            <a:r>
              <a:rPr lang="en-US" altLang="zh-CN" sz="2400" b="1" dirty="0">
                <a:latin typeface="宋体" panose="02010600030101010101" pitchFamily="2" charset="-122"/>
              </a:rPr>
              <a:t>》</a:t>
            </a:r>
            <a:r>
              <a:rPr lang="zh-CN" altLang="en-US" sz="2400" b="1" dirty="0">
                <a:latin typeface="宋体" panose="02010600030101010101" pitchFamily="2" charset="-122"/>
              </a:rPr>
              <a:t>中称：“大略以初唐为正始，盛唐为正宗、大家、名家、羽翼，中唐为接武，晚唐为正唐诗诸家变、余响，方外异人等诗为旁流。”脉络十分清楚，对于了解的成就及发展流变，很有助益，至今仍不失为全面反映有唐一代诗歌成就的好选本。</a:t>
            </a:r>
            <a:endParaRPr lang="zh-CN" altLang="en-US" sz="2400" b="1" dirty="0">
              <a:latin typeface="宋体" panose="02010600030101010101" pitchFamily="2" charset="-122"/>
            </a:endParaRPr>
          </a:p>
          <a:p>
            <a:pPr eaLnBrk="1" hangingPunct="1"/>
            <a:endParaRPr lang="zh-CN" altLang="en-US" sz="2400" b="1" dirty="0">
              <a:latin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a:spLocks noGrp="1" noRot="1"/>
          </p:cNvSpPr>
          <p:nvPr>
            <p:ph type="title"/>
          </p:nvPr>
        </p:nvSpPr>
        <p:spPr>
          <a:xfrm>
            <a:off x="301625" y="685800"/>
            <a:ext cx="8540750" cy="79375"/>
          </a:xfrm>
          <a:ln/>
        </p:spPr>
        <p:txBody>
          <a:bodyPr vert="horz" wrap="square" lIns="91440" tIns="45720" rIns="91440" bIns="45720" anchor="ctr"/>
          <a:p>
            <a:pPr eaLnBrk="1" hangingPunct="1"/>
            <a:endParaRPr lang="zh-CN" altLang="en-US" dirty="0"/>
          </a:p>
        </p:txBody>
      </p:sp>
      <p:sp>
        <p:nvSpPr>
          <p:cNvPr id="27651" name="Rectangle 3"/>
          <p:cNvSpPr>
            <a:spLocks noGrp="1" noRot="1"/>
          </p:cNvSpPr>
          <p:nvPr>
            <p:ph idx="1"/>
          </p:nvPr>
        </p:nvSpPr>
        <p:spPr>
          <a:xfrm>
            <a:off x="304800" y="836613"/>
            <a:ext cx="8540750" cy="5030787"/>
          </a:xfrm>
          <a:ln/>
        </p:spPr>
        <p:txBody>
          <a:bodyPr vert="horz" wrap="square" lIns="91440" tIns="45720" rIns="91440" bIns="45720" anchor="t"/>
          <a:p>
            <a:pPr eaLnBrk="1" hangingPunct="1"/>
            <a:r>
              <a:rPr lang="zh-CN" altLang="en-US" b="1" dirty="0">
                <a:latin typeface="宋体" panose="02010600030101010101" pitchFamily="2" charset="-122"/>
              </a:rPr>
              <a:t>    这些言论，表明他要求诗歌继承</a:t>
            </a:r>
            <a:r>
              <a:rPr lang="en-US" altLang="zh-CN" b="1" dirty="0">
                <a:latin typeface="宋体" panose="02010600030101010101" pitchFamily="2" charset="-122"/>
              </a:rPr>
              <a:t>《</a:t>
            </a:r>
            <a:r>
              <a:rPr lang="zh-CN" altLang="en-US" b="1" dirty="0">
                <a:latin typeface="宋体" panose="02010600030101010101" pitchFamily="2" charset="-122"/>
              </a:rPr>
              <a:t>诗经</a:t>
            </a:r>
            <a:r>
              <a:rPr lang="en-US" altLang="zh-CN" b="1" dirty="0">
                <a:latin typeface="宋体" panose="02010600030101010101" pitchFamily="2" charset="-122"/>
              </a:rPr>
              <a:t>》“</a:t>
            </a:r>
            <a:r>
              <a:rPr lang="zh-CN" altLang="en-US" b="1" dirty="0">
                <a:latin typeface="宋体" panose="02010600030101010101" pitchFamily="2" charset="-122"/>
              </a:rPr>
              <a:t>风、雅”的优良传统，有比兴寄托，有 政治社会内容；同时要恢复建安、黄初时期的风骨，即思想感情表现明朗，语言顿挫有力，形成一种爽朗刚健的风格，一扫六朝以来的绮靡诗风。</a:t>
            </a:r>
            <a:endParaRPr lang="zh-CN" altLang="en-US" b="1" dirty="0">
              <a:latin typeface="宋体" panose="02010600030101010101" pitchFamily="2" charset="-122"/>
            </a:endParaRPr>
          </a:p>
          <a:p>
            <a:pPr eaLnBrk="1" hangingPunct="1"/>
            <a:r>
              <a:rPr lang="zh-CN" altLang="en-US" b="1" dirty="0">
                <a:latin typeface="宋体" panose="02010600030101010101" pitchFamily="2" charset="-122"/>
              </a:rPr>
              <a:t>    他的诗歌创作，是这种进步主张的具体实践。存诗共 </a:t>
            </a:r>
            <a:r>
              <a:rPr lang="en-US" altLang="zh-CN" b="1" dirty="0">
                <a:latin typeface="宋体" panose="02010600030101010101" pitchFamily="2" charset="-122"/>
              </a:rPr>
              <a:t>100</a:t>
            </a:r>
            <a:r>
              <a:rPr lang="zh-CN" altLang="en-US" b="1" dirty="0">
                <a:latin typeface="宋体" panose="02010600030101010101" pitchFamily="2" charset="-122"/>
              </a:rPr>
              <a:t>多首，其中</a:t>
            </a:r>
            <a:r>
              <a:rPr lang="zh-CN" altLang="en-US" b="1" dirty="0">
                <a:solidFill>
                  <a:srgbClr val="FF0000"/>
                </a:solidFill>
                <a:latin typeface="宋体" panose="02010600030101010101" pitchFamily="2" charset="-122"/>
              </a:rPr>
              <a:t>代表作</a:t>
            </a:r>
            <a:r>
              <a:rPr lang="en-US" altLang="zh-CN" b="1" dirty="0">
                <a:solidFill>
                  <a:srgbClr val="FF0000"/>
                </a:solidFill>
                <a:latin typeface="宋体" panose="02010600030101010101" pitchFamily="2" charset="-122"/>
              </a:rPr>
              <a:t>《</a:t>
            </a:r>
            <a:r>
              <a:rPr lang="zh-CN" altLang="en-US" b="1" dirty="0">
                <a:solidFill>
                  <a:srgbClr val="FF0000"/>
                </a:solidFill>
                <a:latin typeface="宋体" panose="02010600030101010101" pitchFamily="2" charset="-122"/>
              </a:rPr>
              <a:t>感遇</a:t>
            </a:r>
            <a:r>
              <a:rPr lang="en-US" altLang="zh-CN" b="1" dirty="0">
                <a:solidFill>
                  <a:srgbClr val="FF0000"/>
                </a:solidFill>
                <a:latin typeface="宋体" panose="02010600030101010101" pitchFamily="2" charset="-122"/>
              </a:rPr>
              <a:t>》</a:t>
            </a:r>
            <a:r>
              <a:rPr lang="zh-CN" altLang="en-US" b="1" dirty="0">
                <a:latin typeface="宋体" panose="02010600030101010101" pitchFamily="2" charset="-122"/>
              </a:rPr>
              <a:t>诗</a:t>
            </a:r>
            <a:r>
              <a:rPr lang="en-US" altLang="zh-CN" b="1" dirty="0">
                <a:latin typeface="宋体" panose="02010600030101010101" pitchFamily="2" charset="-122"/>
              </a:rPr>
              <a:t>38</a:t>
            </a:r>
            <a:r>
              <a:rPr lang="zh-CN" altLang="en-US" b="1" dirty="0">
                <a:latin typeface="宋体" panose="02010600030101010101" pitchFamily="2" charset="-122"/>
              </a:rPr>
              <a:t>首</a:t>
            </a:r>
            <a:r>
              <a:rPr lang="en-US" altLang="zh-CN" b="1" dirty="0">
                <a:latin typeface="宋体" panose="02010600030101010101" pitchFamily="2" charset="-122"/>
              </a:rPr>
              <a:t>,《</a:t>
            </a:r>
            <a:r>
              <a:rPr lang="zh-CN" altLang="en-US" b="1" dirty="0">
                <a:latin typeface="宋体" panose="02010600030101010101" pitchFamily="2" charset="-122"/>
              </a:rPr>
              <a:t>蓟丘览古赠卢居士藏用</a:t>
            </a:r>
            <a:r>
              <a:rPr lang="en-US" altLang="zh-CN" b="1" dirty="0">
                <a:latin typeface="宋体" panose="02010600030101010101" pitchFamily="2" charset="-122"/>
              </a:rPr>
              <a:t>》7</a:t>
            </a:r>
            <a:r>
              <a:rPr lang="zh-CN" altLang="en-US" b="1" dirty="0">
                <a:latin typeface="宋体" panose="02010600030101010101" pitchFamily="2" charset="-122"/>
              </a:rPr>
              <a:t>首和</a:t>
            </a:r>
            <a:r>
              <a:rPr lang="en-US" altLang="zh-CN" b="1" dirty="0">
                <a:latin typeface="宋体" panose="02010600030101010101" pitchFamily="2" charset="-122"/>
              </a:rPr>
              <a:t>《</a:t>
            </a:r>
            <a:r>
              <a:rPr lang="zh-CN" altLang="en-US" b="1" dirty="0">
                <a:latin typeface="宋体" panose="02010600030101010101" pitchFamily="2" charset="-122"/>
              </a:rPr>
              <a:t>登幽州台歌</a:t>
            </a:r>
            <a:r>
              <a:rPr lang="en-US" altLang="zh-CN" b="1" dirty="0">
                <a:latin typeface="宋体" panose="02010600030101010101" pitchFamily="2" charset="-122"/>
              </a:rPr>
              <a:t>》</a:t>
            </a:r>
            <a:r>
              <a:rPr lang="zh-CN" altLang="en-US" b="1" dirty="0">
                <a:latin typeface="宋体" panose="02010600030101010101" pitchFamily="2" charset="-122"/>
              </a:rPr>
              <a:t>。</a:t>
            </a:r>
            <a:r>
              <a:rPr lang="zh-CN" altLang="en-US" dirty="0"/>
              <a:t> </a:t>
            </a:r>
            <a:br>
              <a:rPr lang="zh-CN" altLang="en-US" b="1" dirty="0"/>
            </a:br>
            <a:endParaRPr lang="zh-CN" altLang="en-US" b="1" dirty="0"/>
          </a:p>
          <a:p>
            <a:pPr eaLnBrk="1" hangingPunct="1"/>
            <a:endParaRPr lang="zh-CN" altLang="en-US" b="1" dirty="0"/>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5890" name="Rectangle 2"/>
          <p:cNvSpPr>
            <a:spLocks noGrp="1" noRot="1"/>
          </p:cNvSpPr>
          <p:nvPr>
            <p:ph type="title"/>
          </p:nvPr>
        </p:nvSpPr>
        <p:spPr>
          <a:xfrm>
            <a:off x="7524750" y="188913"/>
            <a:ext cx="1619250" cy="431800"/>
          </a:xfrm>
          <a:ln/>
        </p:spPr>
        <p:txBody>
          <a:bodyPr vert="horz" wrap="square" lIns="91440" tIns="45720" rIns="91440" bIns="45720" anchor="ctr"/>
          <a:p>
            <a:pPr eaLnBrk="1" hangingPunct="1"/>
            <a:endParaRPr lang="zh-CN" altLang="en-US" sz="3600" b="1" dirty="0"/>
          </a:p>
        </p:txBody>
      </p:sp>
      <p:sp>
        <p:nvSpPr>
          <p:cNvPr id="165891" name="Rectangle 3"/>
          <p:cNvSpPr>
            <a:spLocks noGrp="1" noRot="1"/>
          </p:cNvSpPr>
          <p:nvPr>
            <p:ph sz="half" idx="1"/>
          </p:nvPr>
        </p:nvSpPr>
        <p:spPr>
          <a:xfrm>
            <a:off x="304800" y="188913"/>
            <a:ext cx="6788150" cy="6480175"/>
          </a:xfrm>
          <a:ln/>
        </p:spPr>
        <p:txBody>
          <a:bodyPr vert="horz" wrap="square" lIns="91440" tIns="45720" rIns="91440" bIns="45720" anchor="t"/>
          <a:p>
            <a:pPr eaLnBrk="1" hangingPunct="1">
              <a:lnSpc>
                <a:spcPct val="80000"/>
              </a:lnSpc>
              <a:buSzPct val="70000"/>
            </a:pPr>
            <a:r>
              <a:rPr lang="zh-CN" altLang="en-US" b="1" dirty="0">
                <a:latin typeface="宋体" panose="02010600030101010101" pitchFamily="2" charset="-122"/>
                <a:ea typeface="+mn-ea"/>
                <a:cs typeface="+mn-cs"/>
              </a:rPr>
              <a:t>    在分类编选诗歌方面，影响最大的则是按题材编排。按题材分类编诗，其起源可以追溯到南北朝时</a:t>
            </a:r>
            <a:r>
              <a:rPr lang="zh-CN" altLang="en-US" b="1" dirty="0">
                <a:solidFill>
                  <a:schemeClr val="hlink"/>
                </a:solidFill>
                <a:latin typeface="宋体" panose="02010600030101010101" pitchFamily="2" charset="-122"/>
                <a:ea typeface="+mn-ea"/>
                <a:cs typeface="+mn-cs"/>
              </a:rPr>
              <a:t>萧统的</a:t>
            </a:r>
            <a:r>
              <a:rPr lang="en-US" altLang="zh-CN" b="1" dirty="0">
                <a:solidFill>
                  <a:schemeClr val="hlink"/>
                </a:solidFill>
                <a:latin typeface="宋体" panose="02010600030101010101" pitchFamily="2" charset="-122"/>
                <a:ea typeface="+mn-ea"/>
                <a:cs typeface="+mn-cs"/>
              </a:rPr>
              <a:t>《</a:t>
            </a:r>
            <a:r>
              <a:rPr lang="zh-CN" altLang="en-US" b="1" dirty="0">
                <a:solidFill>
                  <a:schemeClr val="hlink"/>
                </a:solidFill>
                <a:latin typeface="宋体" panose="02010600030101010101" pitchFamily="2" charset="-122"/>
                <a:ea typeface="+mn-ea"/>
                <a:cs typeface="+mn-cs"/>
              </a:rPr>
              <a:t>文选</a:t>
            </a:r>
            <a:r>
              <a:rPr lang="en-US" altLang="zh-CN" b="1" dirty="0">
                <a:solidFill>
                  <a:schemeClr val="hlink"/>
                </a:solidFill>
                <a:latin typeface="宋体" panose="02010600030101010101" pitchFamily="2" charset="-122"/>
                <a:ea typeface="+mn-ea"/>
                <a:cs typeface="+mn-cs"/>
              </a:rPr>
              <a:t>》</a:t>
            </a:r>
            <a:r>
              <a:rPr lang="zh-CN" altLang="en-US" b="1" dirty="0">
                <a:latin typeface="宋体" panose="02010600030101010101" pitchFamily="2" charset="-122"/>
                <a:ea typeface="+mn-ea"/>
                <a:cs typeface="+mn-cs"/>
              </a:rPr>
              <a:t>。</a:t>
            </a:r>
            <a:endParaRPr lang="zh-CN" altLang="en-US" b="1" dirty="0">
              <a:latin typeface="宋体" panose="02010600030101010101" pitchFamily="2" charset="-122"/>
              <a:ea typeface="+mn-ea"/>
              <a:cs typeface="+mn-cs"/>
            </a:endParaRPr>
          </a:p>
          <a:p>
            <a:pPr eaLnBrk="1" hangingPunct="1">
              <a:lnSpc>
                <a:spcPct val="80000"/>
              </a:lnSpc>
              <a:buSzPct val="70000"/>
            </a:pPr>
            <a:r>
              <a:rPr lang="zh-CN" altLang="en-US" b="1" dirty="0">
                <a:latin typeface="宋体" panose="02010600030101010101" pitchFamily="2" charset="-122"/>
                <a:ea typeface="+mn-ea"/>
                <a:cs typeface="+mn-cs"/>
              </a:rPr>
              <a:t>  </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文选</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三十卷，选录自先秦至梁的一百多位名作家的七百多篇各种体裁的文学作品，先是按体裁把所选作品分为赋、诗、骚、七等三十九大类其中诗赋两类因作品数量太多，于是再按题材分成若干小类。诗歌方面则分为补亡、劝励、献诗等二十三类。选的标准是“以能文为本”，力求合乎“事出于沈思，义归乎翰藻。”</a:t>
            </a:r>
            <a:endParaRPr lang="zh-CN" altLang="en-US" b="1" dirty="0">
              <a:latin typeface="宋体" panose="02010600030101010101" pitchFamily="2" charset="-122"/>
              <a:ea typeface="+mn-ea"/>
              <a:cs typeface="+mn-cs"/>
            </a:endParaRPr>
          </a:p>
          <a:p>
            <a:pPr eaLnBrk="1" hangingPunct="1">
              <a:lnSpc>
                <a:spcPct val="80000"/>
              </a:lnSpc>
              <a:buSzPct val="70000"/>
            </a:pPr>
            <a:r>
              <a:rPr lang="zh-CN" altLang="en-US" b="1" dirty="0">
                <a:latin typeface="宋体" panose="02010600030101010101" pitchFamily="2" charset="-122"/>
                <a:ea typeface="+mn-ea"/>
                <a:cs typeface="+mn-cs"/>
              </a:rPr>
              <a:t>   虽然所立标准有片面性不甚科学，而且分类过于碎杂，但编者意图用南朝文笔之辨的理论来划分文学与非文学的界限，这对于促进文学独立的发展，起到了积极的作用，产生了深远的影响。</a:t>
            </a:r>
            <a:endParaRPr lang="zh-CN" altLang="en-US" b="1" dirty="0">
              <a:latin typeface="宋体" panose="02010600030101010101" pitchFamily="2" charset="-122"/>
              <a:ea typeface="+mn-ea"/>
              <a:cs typeface="+mn-cs"/>
            </a:endParaRPr>
          </a:p>
          <a:p>
            <a:pPr eaLnBrk="1" hangingPunct="1">
              <a:lnSpc>
                <a:spcPct val="80000"/>
              </a:lnSpc>
              <a:buSzPct val="70000"/>
            </a:pPr>
            <a:endParaRPr lang="zh-CN" altLang="en-US" b="1" dirty="0">
              <a:solidFill>
                <a:schemeClr val="hlink"/>
              </a:solidFill>
              <a:latin typeface="宋体" panose="02010600030101010101" pitchFamily="2" charset="-122"/>
              <a:ea typeface="+mn-ea"/>
              <a:cs typeface="+mn-cs"/>
            </a:endParaRPr>
          </a:p>
        </p:txBody>
      </p:sp>
      <p:sp>
        <p:nvSpPr>
          <p:cNvPr id="165892" name="Rectangle 4"/>
          <p:cNvSpPr>
            <a:spLocks noGrp="1" noRot="1"/>
          </p:cNvSpPr>
          <p:nvPr>
            <p:ph sz="half" idx="2"/>
          </p:nvPr>
        </p:nvSpPr>
        <p:spPr>
          <a:xfrm>
            <a:off x="8243888" y="1981200"/>
            <a:ext cx="601662" cy="3886200"/>
          </a:xfrm>
          <a:ln/>
        </p:spPr>
        <p:txBody>
          <a:bodyPr vert="horz" wrap="square" lIns="91440" tIns="45720" rIns="91440" bIns="45720" anchor="t"/>
          <a:p>
            <a:pPr eaLnBrk="1" hangingPunct="1">
              <a:lnSpc>
                <a:spcPct val="90000"/>
              </a:lnSpc>
              <a:buSzPct val="70000"/>
            </a:pPr>
            <a:endParaRPr lang="zh-CN" altLang="en-US" sz="2000" dirty="0">
              <a:latin typeface="+mn-lt"/>
              <a:ea typeface="+mn-ea"/>
              <a:cs typeface="+mn-cs"/>
            </a:endParaRPr>
          </a:p>
        </p:txBody>
      </p:sp>
      <p:pic>
        <p:nvPicPr>
          <p:cNvPr id="165893" name="Picture 5" descr="荒村生断霭，古寺语流莺6"/>
          <p:cNvPicPr>
            <a:picLocks noChangeAspect="1"/>
          </p:cNvPicPr>
          <p:nvPr/>
        </p:nvPicPr>
        <p:blipFill>
          <a:blip r:embed="rId1"/>
          <a:stretch>
            <a:fillRect/>
          </a:stretch>
        </p:blipFill>
        <p:spPr>
          <a:xfrm>
            <a:off x="7235825" y="188913"/>
            <a:ext cx="1908175" cy="6408737"/>
          </a:xfrm>
          <a:prstGeom prst="rect">
            <a:avLst/>
          </a:prstGeom>
          <a:noFill/>
          <a:ln w="9525">
            <a:noFill/>
          </a:ln>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4"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166915" name="Rectangle 3"/>
          <p:cNvSpPr>
            <a:spLocks noGrp="1" noRot="1"/>
          </p:cNvSpPr>
          <p:nvPr>
            <p:ph idx="1"/>
          </p:nvPr>
        </p:nvSpPr>
        <p:spPr>
          <a:xfrm>
            <a:off x="304800" y="765175"/>
            <a:ext cx="8540750" cy="5102225"/>
          </a:xfrm>
          <a:ln/>
        </p:spPr>
        <p:txBody>
          <a:bodyPr vert="horz" wrap="square" lIns="91440" tIns="45720" rIns="91440" bIns="45720" anchor="t"/>
          <a:p>
            <a:pPr eaLnBrk="1" hangingPunct="1"/>
            <a:r>
              <a:rPr lang="zh-CN" altLang="en-US" sz="2800" b="1" dirty="0">
                <a:latin typeface="宋体" panose="02010600030101010101" pitchFamily="2" charset="-122"/>
              </a:rPr>
              <a:t>    唐代诗歌按题材分类编录，最早可上溯到唐初。在</a:t>
            </a:r>
            <a:r>
              <a:rPr lang="en-US" altLang="zh-CN" sz="2800" b="1" dirty="0">
                <a:latin typeface="宋体" panose="02010600030101010101" pitchFamily="2" charset="-122"/>
              </a:rPr>
              <a:t>《</a:t>
            </a:r>
            <a:r>
              <a:rPr lang="zh-CN" altLang="en-US" sz="2800" b="1" dirty="0">
                <a:latin typeface="宋体" panose="02010600030101010101" pitchFamily="2" charset="-122"/>
              </a:rPr>
              <a:t>新唐书</a:t>
            </a:r>
            <a:r>
              <a:rPr lang="en-US" altLang="zh-CN" sz="2800" b="1" dirty="0">
                <a:latin typeface="宋体" panose="02010600030101010101" pitchFamily="2" charset="-122"/>
              </a:rPr>
              <a:t>·</a:t>
            </a:r>
            <a:r>
              <a:rPr lang="zh-CN" altLang="en-US" sz="2800" b="1" dirty="0">
                <a:latin typeface="宋体" panose="02010600030101010101" pitchFamily="2" charset="-122"/>
              </a:rPr>
              <a:t>艺文志</a:t>
            </a:r>
            <a:r>
              <a:rPr lang="en-US" altLang="zh-CN" sz="2800" b="1" dirty="0">
                <a:latin typeface="宋体" panose="02010600030101010101" pitchFamily="2" charset="-122"/>
              </a:rPr>
              <a:t>》</a:t>
            </a:r>
            <a:r>
              <a:rPr lang="zh-CN" altLang="en-US" sz="2800" b="1" dirty="0">
                <a:latin typeface="宋体" panose="02010600030101010101" pitchFamily="2" charset="-122"/>
              </a:rPr>
              <a:t>中记载，唐初即有</a:t>
            </a:r>
            <a:r>
              <a:rPr lang="zh-CN" altLang="en-US" sz="2800" b="1" dirty="0">
                <a:solidFill>
                  <a:schemeClr val="hlink"/>
                </a:solidFill>
                <a:latin typeface="宋体" panose="02010600030101010101" pitchFamily="2" charset="-122"/>
              </a:rPr>
              <a:t>刘孝孙编</a:t>
            </a:r>
            <a:r>
              <a:rPr lang="en-US" altLang="zh-CN" sz="2800" b="1" dirty="0">
                <a:solidFill>
                  <a:schemeClr val="hlink"/>
                </a:solidFill>
                <a:latin typeface="宋体" panose="02010600030101010101" pitchFamily="2" charset="-122"/>
              </a:rPr>
              <a:t>《</a:t>
            </a:r>
            <a:r>
              <a:rPr lang="zh-CN" altLang="en-US" sz="2800" b="1" dirty="0">
                <a:solidFill>
                  <a:schemeClr val="hlink"/>
                </a:solidFill>
                <a:latin typeface="宋体" panose="02010600030101010101" pitchFamily="2" charset="-122"/>
              </a:rPr>
              <a:t>古今类聚诗苑</a:t>
            </a:r>
            <a:r>
              <a:rPr lang="en-US" altLang="zh-CN" sz="2800" b="1" dirty="0">
                <a:solidFill>
                  <a:schemeClr val="hlink"/>
                </a:solidFill>
                <a:latin typeface="宋体" panose="02010600030101010101" pitchFamily="2" charset="-122"/>
              </a:rPr>
              <a:t>》</a:t>
            </a:r>
            <a:r>
              <a:rPr lang="zh-CN" altLang="en-US" sz="2800" b="1" dirty="0">
                <a:latin typeface="宋体" panose="02010600030101010101" pitchFamily="2" charset="-122"/>
              </a:rPr>
              <a:t>三十卷、</a:t>
            </a:r>
            <a:r>
              <a:rPr lang="zh-CN" altLang="en-US" sz="2800" b="1" dirty="0">
                <a:solidFill>
                  <a:schemeClr val="hlink"/>
                </a:solidFill>
                <a:latin typeface="宋体" panose="02010600030101010101" pitchFamily="2" charset="-122"/>
              </a:rPr>
              <a:t>郭瑜编</a:t>
            </a:r>
            <a:r>
              <a:rPr lang="en-US" altLang="zh-CN" sz="2800" b="1" dirty="0">
                <a:solidFill>
                  <a:schemeClr val="hlink"/>
                </a:solidFill>
                <a:latin typeface="宋体" panose="02010600030101010101" pitchFamily="2" charset="-122"/>
              </a:rPr>
              <a:t>《</a:t>
            </a:r>
            <a:r>
              <a:rPr lang="zh-CN" altLang="en-US" sz="2800" b="1" dirty="0">
                <a:solidFill>
                  <a:schemeClr val="hlink"/>
                </a:solidFill>
                <a:latin typeface="宋体" panose="02010600030101010101" pitchFamily="2" charset="-122"/>
              </a:rPr>
              <a:t>古今诗类聚</a:t>
            </a:r>
            <a:r>
              <a:rPr lang="en-US" altLang="zh-CN" sz="2800" b="1" dirty="0">
                <a:solidFill>
                  <a:schemeClr val="hlink"/>
                </a:solidFill>
                <a:latin typeface="宋体" panose="02010600030101010101" pitchFamily="2" charset="-122"/>
              </a:rPr>
              <a:t>》</a:t>
            </a:r>
            <a:r>
              <a:rPr lang="zh-CN" altLang="en-US" sz="2800" b="1" dirty="0">
                <a:latin typeface="宋体" panose="02010600030101010101" pitchFamily="2" charset="-122"/>
              </a:rPr>
              <a:t>七十九卷</a:t>
            </a:r>
            <a:r>
              <a:rPr lang="en-US" altLang="zh-CN" sz="2800" b="1" dirty="0">
                <a:latin typeface="宋体" panose="02010600030101010101" pitchFamily="2" charset="-122"/>
              </a:rPr>
              <a:t>.</a:t>
            </a:r>
            <a:endParaRPr lang="en-US" altLang="zh-CN" sz="2800" b="1" dirty="0">
              <a:latin typeface="宋体" panose="02010600030101010101" pitchFamily="2" charset="-122"/>
            </a:endParaRPr>
          </a:p>
          <a:p>
            <a:pPr eaLnBrk="1" hangingPunct="1"/>
            <a:r>
              <a:rPr lang="en-US" altLang="zh-CN" sz="2800" b="1" dirty="0">
                <a:latin typeface="宋体" panose="02010600030101010101" pitchFamily="2" charset="-122"/>
              </a:rPr>
              <a:t>    </a:t>
            </a:r>
            <a:r>
              <a:rPr lang="zh-CN" altLang="en-US" sz="2800" b="1" dirty="0">
                <a:latin typeface="宋体" panose="02010600030101010101" pitchFamily="2" charset="-122"/>
              </a:rPr>
              <a:t>唐后期又有</a:t>
            </a:r>
            <a:r>
              <a:rPr lang="zh-CN" altLang="en-US" sz="2800" b="1" dirty="0">
                <a:solidFill>
                  <a:schemeClr val="hlink"/>
                </a:solidFill>
                <a:latin typeface="宋体" panose="02010600030101010101" pitchFamily="2" charset="-122"/>
              </a:rPr>
              <a:t>顾陶编的</a:t>
            </a:r>
            <a:r>
              <a:rPr lang="en-US" altLang="zh-CN" sz="2800" b="1" dirty="0">
                <a:solidFill>
                  <a:schemeClr val="hlink"/>
                </a:solidFill>
                <a:latin typeface="宋体" panose="02010600030101010101" pitchFamily="2" charset="-122"/>
              </a:rPr>
              <a:t>《</a:t>
            </a:r>
            <a:r>
              <a:rPr lang="zh-CN" altLang="en-US" sz="2800" b="1" dirty="0">
                <a:solidFill>
                  <a:schemeClr val="hlink"/>
                </a:solidFill>
                <a:latin typeface="宋体" panose="02010600030101010101" pitchFamily="2" charset="-122"/>
              </a:rPr>
              <a:t>唐诗类选</a:t>
            </a:r>
            <a:r>
              <a:rPr lang="en-US" altLang="zh-CN" sz="2800" b="1" dirty="0">
                <a:solidFill>
                  <a:schemeClr val="hlink"/>
                </a:solidFill>
                <a:latin typeface="宋体" panose="02010600030101010101" pitchFamily="2" charset="-122"/>
              </a:rPr>
              <a:t>》</a:t>
            </a:r>
            <a:r>
              <a:rPr lang="zh-CN" altLang="en-US" sz="2800" b="1" dirty="0">
                <a:latin typeface="宋体" panose="02010600030101010101" pitchFamily="2" charset="-122"/>
              </a:rPr>
              <a:t>，可惜都已经失传。顾陶编的</a:t>
            </a:r>
            <a:r>
              <a:rPr lang="en-US" altLang="zh-CN" sz="2800" b="1" dirty="0">
                <a:latin typeface="宋体" panose="02010600030101010101" pitchFamily="2" charset="-122"/>
              </a:rPr>
              <a:t>《</a:t>
            </a:r>
            <a:r>
              <a:rPr lang="zh-CN" altLang="en-US" sz="2800" b="1" dirty="0">
                <a:latin typeface="宋体" panose="02010600030101010101" pitchFamily="2" charset="-122"/>
              </a:rPr>
              <a:t>唐诗类选</a:t>
            </a:r>
            <a:r>
              <a:rPr lang="en-US" altLang="zh-CN" sz="2800" b="1" dirty="0">
                <a:latin typeface="宋体" panose="02010600030101010101" pitchFamily="2" charset="-122"/>
              </a:rPr>
              <a:t>》</a:t>
            </a:r>
            <a:r>
              <a:rPr lang="zh-CN" altLang="en-US" sz="2800" b="1" dirty="0">
                <a:latin typeface="宋体" panose="02010600030101010101" pitchFamily="2" charset="-122"/>
              </a:rPr>
              <a:t>虽然已经失传，但他于唐宣宗大中十年（ </a:t>
            </a:r>
            <a:r>
              <a:rPr lang="en-US" altLang="zh-CN" sz="2800" b="1" dirty="0">
                <a:latin typeface="宋体" panose="02010600030101010101" pitchFamily="2" charset="-122"/>
              </a:rPr>
              <a:t>856</a:t>
            </a:r>
            <a:r>
              <a:rPr lang="zh-CN" altLang="en-US" sz="2800" b="1" dirty="0">
                <a:latin typeface="宋体" panose="02010600030101010101" pitchFamily="2" charset="-122"/>
              </a:rPr>
              <a:t>）编成该书后自撰的</a:t>
            </a:r>
            <a:r>
              <a:rPr lang="en-US" altLang="zh-CN" sz="2800" b="1" dirty="0">
                <a:solidFill>
                  <a:schemeClr val="hlink"/>
                </a:solidFill>
                <a:latin typeface="宋体" panose="02010600030101010101" pitchFamily="2" charset="-122"/>
              </a:rPr>
              <a:t>《</a:t>
            </a:r>
            <a:r>
              <a:rPr lang="zh-CN" altLang="en-US" sz="2800" b="1" dirty="0">
                <a:solidFill>
                  <a:schemeClr val="hlink"/>
                </a:solidFill>
                <a:latin typeface="宋体" panose="02010600030101010101" pitchFamily="2" charset="-122"/>
              </a:rPr>
              <a:t>唐诗类选序</a:t>
            </a:r>
            <a:r>
              <a:rPr lang="en-US" altLang="zh-CN" sz="2800" b="1" dirty="0">
                <a:solidFill>
                  <a:schemeClr val="hlink"/>
                </a:solidFill>
                <a:latin typeface="宋体" panose="02010600030101010101" pitchFamily="2" charset="-122"/>
              </a:rPr>
              <a:t>》</a:t>
            </a:r>
            <a:r>
              <a:rPr lang="zh-CN" altLang="en-US" sz="2800" b="1" dirty="0">
                <a:solidFill>
                  <a:schemeClr val="hlink"/>
                </a:solidFill>
                <a:latin typeface="宋体" panose="02010600030101010101" pitchFamily="2" charset="-122"/>
              </a:rPr>
              <a:t>和</a:t>
            </a:r>
            <a:r>
              <a:rPr lang="en-US" altLang="zh-CN" sz="2800" b="1" dirty="0">
                <a:solidFill>
                  <a:schemeClr val="hlink"/>
                </a:solidFill>
                <a:latin typeface="宋体" panose="02010600030101010101" pitchFamily="2" charset="-122"/>
              </a:rPr>
              <a:t>《</a:t>
            </a:r>
            <a:r>
              <a:rPr lang="zh-CN" altLang="en-US" sz="2800" b="1" dirty="0">
                <a:solidFill>
                  <a:schemeClr val="hlink"/>
                </a:solidFill>
                <a:latin typeface="宋体" panose="02010600030101010101" pitchFamily="2" charset="-122"/>
              </a:rPr>
              <a:t>唐诗类选后序</a:t>
            </a:r>
            <a:r>
              <a:rPr lang="en-US" altLang="zh-CN" sz="2800" b="1" dirty="0">
                <a:solidFill>
                  <a:schemeClr val="hlink"/>
                </a:solidFill>
                <a:latin typeface="宋体" panose="02010600030101010101" pitchFamily="2" charset="-122"/>
              </a:rPr>
              <a:t>》</a:t>
            </a:r>
            <a:r>
              <a:rPr lang="zh-CN" altLang="en-US" sz="2800" b="1" dirty="0">
                <a:latin typeface="宋体" panose="02010600030101010101" pitchFamily="2" charset="-122"/>
              </a:rPr>
              <a:t>，却保留在</a:t>
            </a:r>
            <a:r>
              <a:rPr lang="en-US" altLang="zh-CN" sz="2800" b="1" dirty="0">
                <a:latin typeface="宋体" panose="02010600030101010101" pitchFamily="2" charset="-122"/>
              </a:rPr>
              <a:t>《</a:t>
            </a:r>
            <a:r>
              <a:rPr lang="zh-CN" altLang="en-US" sz="2800" b="1" dirty="0">
                <a:latin typeface="宋体" panose="02010600030101010101" pitchFamily="2" charset="-122"/>
              </a:rPr>
              <a:t>文苑英华</a:t>
            </a:r>
            <a:r>
              <a:rPr lang="en-US" altLang="zh-CN" sz="2800" b="1" dirty="0">
                <a:latin typeface="宋体" panose="02010600030101010101" pitchFamily="2" charset="-122"/>
              </a:rPr>
              <a:t>》</a:t>
            </a:r>
            <a:r>
              <a:rPr lang="zh-CN" altLang="en-US" sz="2800" b="1" dirty="0">
                <a:latin typeface="宋体" panose="02010600030101010101" pitchFamily="2" charset="-122"/>
              </a:rPr>
              <a:t>卷七一四和</a:t>
            </a:r>
            <a:r>
              <a:rPr lang="en-US" altLang="zh-CN" sz="2800" b="1" dirty="0">
                <a:latin typeface="宋体" panose="02010600030101010101" pitchFamily="2" charset="-122"/>
              </a:rPr>
              <a:t>《</a:t>
            </a:r>
            <a:r>
              <a:rPr lang="zh-CN" altLang="en-US" sz="2800" b="1" dirty="0">
                <a:latin typeface="宋体" panose="02010600030101010101" pitchFamily="2" charset="-122"/>
              </a:rPr>
              <a:t>全唐文</a:t>
            </a:r>
            <a:r>
              <a:rPr lang="en-US" altLang="zh-CN" sz="2800" b="1" dirty="0">
                <a:latin typeface="宋体" panose="02010600030101010101" pitchFamily="2" charset="-122"/>
              </a:rPr>
              <a:t>》</a:t>
            </a:r>
            <a:r>
              <a:rPr lang="zh-CN" altLang="en-US" sz="2800" b="1" dirty="0">
                <a:latin typeface="宋体" panose="02010600030101010101" pitchFamily="2" charset="-122"/>
              </a:rPr>
              <a:t>卷七六五中。这两篇序是</a:t>
            </a:r>
            <a:r>
              <a:rPr lang="zh-CN" altLang="en-US" sz="2800" b="1" dirty="0">
                <a:solidFill>
                  <a:schemeClr val="hlink"/>
                </a:solidFill>
                <a:latin typeface="宋体" panose="02010600030101010101" pitchFamily="2" charset="-122"/>
              </a:rPr>
              <a:t>关于诗歌类选的最早的史料，在诗歌分类研究方面很有价值。</a:t>
            </a:r>
            <a:endParaRPr lang="zh-CN" altLang="en-US" sz="2800" b="1" dirty="0">
              <a:solidFill>
                <a:schemeClr val="hlink"/>
              </a:solidFill>
              <a:latin typeface="宋体" panose="02010600030101010101" pitchFamily="2" charset="-122"/>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7938" name="Rectangle 2"/>
          <p:cNvSpPr>
            <a:spLocks noGrp="1" noRot="1"/>
          </p:cNvSpPr>
          <p:nvPr>
            <p:ph type="title"/>
          </p:nvPr>
        </p:nvSpPr>
        <p:spPr>
          <a:xfrm>
            <a:off x="7524750" y="188913"/>
            <a:ext cx="1619250" cy="431800"/>
          </a:xfrm>
          <a:ln/>
        </p:spPr>
        <p:txBody>
          <a:bodyPr vert="horz" wrap="square" lIns="91440" tIns="45720" rIns="91440" bIns="45720" anchor="ctr"/>
          <a:p>
            <a:pPr eaLnBrk="1" hangingPunct="1"/>
            <a:endParaRPr lang="zh-CN" altLang="en-US" sz="3600" b="1" dirty="0"/>
          </a:p>
        </p:txBody>
      </p:sp>
      <p:sp>
        <p:nvSpPr>
          <p:cNvPr id="167939" name="Rectangle 3"/>
          <p:cNvSpPr>
            <a:spLocks noGrp="1" noRot="1"/>
          </p:cNvSpPr>
          <p:nvPr>
            <p:ph sz="half" idx="1"/>
          </p:nvPr>
        </p:nvSpPr>
        <p:spPr>
          <a:xfrm>
            <a:off x="304800" y="188913"/>
            <a:ext cx="6788150" cy="6480175"/>
          </a:xfrm>
          <a:ln/>
        </p:spPr>
        <p:txBody>
          <a:bodyPr vert="horz" wrap="square" lIns="91440" tIns="45720" rIns="91440" bIns="45720" anchor="t"/>
          <a:p>
            <a:pPr eaLnBrk="1" hangingPunct="1">
              <a:buSzPct val="70000"/>
            </a:pPr>
            <a:r>
              <a:rPr lang="zh-CN" altLang="en-US" b="1" dirty="0">
                <a:latin typeface="宋体" panose="02010600030101010101" pitchFamily="2" charset="-122"/>
                <a:ea typeface="+mn-ea"/>
                <a:cs typeface="+mn-cs"/>
              </a:rPr>
              <a:t>    宋人中分类编诗的有南宋理宗宝祐年间（</a:t>
            </a:r>
            <a:r>
              <a:rPr lang="en-US" altLang="zh-CN" b="1" dirty="0">
                <a:latin typeface="宋体" panose="02010600030101010101" pitchFamily="2" charset="-122"/>
                <a:ea typeface="+mn-ea"/>
                <a:cs typeface="+mn-cs"/>
              </a:rPr>
              <a:t>1254—1258</a:t>
            </a:r>
            <a:r>
              <a:rPr lang="zh-CN" altLang="en-US" b="1" dirty="0">
                <a:latin typeface="宋体" panose="02010600030101010101" pitchFamily="2" charset="-122"/>
                <a:ea typeface="+mn-ea"/>
                <a:cs typeface="+mn-cs"/>
              </a:rPr>
              <a:t>）进士</a:t>
            </a:r>
            <a:r>
              <a:rPr lang="zh-CN" altLang="en-US" b="1" dirty="0">
                <a:solidFill>
                  <a:schemeClr val="hlink"/>
                </a:solidFill>
                <a:latin typeface="宋体" panose="02010600030101010101" pitchFamily="2" charset="-122"/>
                <a:ea typeface="+mn-ea"/>
                <a:cs typeface="+mn-cs"/>
              </a:rPr>
              <a:t>赵孟奎</a:t>
            </a:r>
            <a:r>
              <a:rPr lang="zh-CN" altLang="en-US" b="1" dirty="0">
                <a:latin typeface="宋体" panose="02010600030101010101" pitchFamily="2" charset="-122"/>
                <a:ea typeface="+mn-ea"/>
                <a:cs typeface="+mn-cs"/>
              </a:rPr>
              <a:t>。赵孟奎字文耀，号春谷，宋宗室，官至秘阁修撰。他所纂辑的</a:t>
            </a:r>
            <a:r>
              <a:rPr lang="en-US" altLang="zh-CN" b="1" dirty="0">
                <a:solidFill>
                  <a:schemeClr val="hlink"/>
                </a:solidFill>
                <a:latin typeface="宋体" panose="02010600030101010101" pitchFamily="2" charset="-122"/>
                <a:ea typeface="+mn-ea"/>
                <a:cs typeface="+mn-cs"/>
              </a:rPr>
              <a:t>《</a:t>
            </a:r>
            <a:r>
              <a:rPr lang="zh-CN" altLang="en-US" b="1" dirty="0">
                <a:solidFill>
                  <a:schemeClr val="hlink"/>
                </a:solidFill>
                <a:latin typeface="宋体" panose="02010600030101010101" pitchFamily="2" charset="-122"/>
                <a:ea typeface="+mn-ea"/>
                <a:cs typeface="+mn-cs"/>
              </a:rPr>
              <a:t>分门纂类唐歌诗</a:t>
            </a:r>
            <a:r>
              <a:rPr lang="en-US" altLang="zh-CN" b="1" dirty="0">
                <a:solidFill>
                  <a:schemeClr val="hlink"/>
                </a:solidFill>
                <a:latin typeface="宋体" panose="02010600030101010101" pitchFamily="2" charset="-122"/>
                <a:ea typeface="+mn-ea"/>
                <a:cs typeface="+mn-cs"/>
              </a:rPr>
              <a:t>》</a:t>
            </a:r>
            <a:r>
              <a:rPr lang="zh-CN" altLang="en-US" b="1" dirty="0">
                <a:latin typeface="宋体" panose="02010600030101010101" pitchFamily="2" charset="-122"/>
                <a:ea typeface="+mn-ea"/>
                <a:cs typeface="+mn-cs"/>
              </a:rPr>
              <a:t>，</a:t>
            </a:r>
            <a:r>
              <a:rPr lang="en-US" altLang="zh-CN" b="1" dirty="0">
                <a:latin typeface="宋体" panose="02010600030101010101" pitchFamily="2" charset="-122"/>
                <a:ea typeface="+mn-ea"/>
                <a:cs typeface="+mn-cs"/>
              </a:rPr>
              <a:t>100</a:t>
            </a:r>
            <a:r>
              <a:rPr lang="zh-CN" altLang="en-US" b="1" dirty="0">
                <a:latin typeface="宋体" panose="02010600030101010101" pitchFamily="2" charset="-122"/>
                <a:ea typeface="+mn-ea"/>
                <a:cs typeface="+mn-cs"/>
              </a:rPr>
              <a:t>卷，共收唐诗人</a:t>
            </a:r>
            <a:r>
              <a:rPr lang="en-US" altLang="zh-CN" b="1" dirty="0">
                <a:latin typeface="宋体" panose="02010600030101010101" pitchFamily="2" charset="-122"/>
                <a:ea typeface="+mn-ea"/>
                <a:cs typeface="+mn-cs"/>
              </a:rPr>
              <a:t>1351</a:t>
            </a:r>
            <a:r>
              <a:rPr lang="zh-CN" altLang="en-US" b="1" dirty="0">
                <a:latin typeface="宋体" panose="02010600030101010101" pitchFamily="2" charset="-122"/>
                <a:ea typeface="+mn-ea"/>
                <a:cs typeface="+mn-cs"/>
              </a:rPr>
              <a:t>家，所收诗</a:t>
            </a:r>
            <a:r>
              <a:rPr lang="en-US" altLang="zh-CN" b="1" dirty="0">
                <a:latin typeface="宋体" panose="02010600030101010101" pitchFamily="2" charset="-122"/>
                <a:ea typeface="+mn-ea"/>
                <a:cs typeface="+mn-cs"/>
              </a:rPr>
              <a:t>40790</a:t>
            </a:r>
            <a:r>
              <a:rPr lang="zh-CN" altLang="en-US" b="1" dirty="0">
                <a:latin typeface="宋体" panose="02010600030101010101" pitchFamily="2" charset="-122"/>
                <a:ea typeface="+mn-ea"/>
                <a:cs typeface="+mn-cs"/>
              </a:rPr>
              <a:t>多首，多有不见于他书者，</a:t>
            </a:r>
            <a:r>
              <a:rPr lang="zh-CN" altLang="en-US" b="1" dirty="0">
                <a:solidFill>
                  <a:srgbClr val="FF0000"/>
                </a:solidFill>
                <a:latin typeface="宋体" panose="02010600030101010101" pitchFamily="2" charset="-122"/>
                <a:ea typeface="+mn-ea"/>
                <a:cs typeface="+mn-cs"/>
              </a:rPr>
              <a:t>为宋人所编规模最大的唐诗总集。</a:t>
            </a:r>
            <a:endParaRPr lang="zh-CN" altLang="en-US" b="1" dirty="0">
              <a:solidFill>
                <a:srgbClr val="FF0000"/>
              </a:solidFill>
              <a:latin typeface="宋体" panose="02010600030101010101" pitchFamily="2" charset="-122"/>
              <a:ea typeface="+mn-ea"/>
              <a:cs typeface="+mn-cs"/>
            </a:endParaRPr>
          </a:p>
          <a:p>
            <a:pPr eaLnBrk="1" hangingPunct="1">
              <a:buSzPct val="70000"/>
            </a:pPr>
            <a:r>
              <a:rPr lang="zh-CN" altLang="en-US" b="1" dirty="0">
                <a:solidFill>
                  <a:srgbClr val="FF0000"/>
                </a:solidFill>
                <a:latin typeface="宋体" panose="02010600030101010101" pitchFamily="2" charset="-122"/>
                <a:ea typeface="+mn-ea"/>
                <a:cs typeface="+mn-cs"/>
              </a:rPr>
              <a:t>     </a:t>
            </a:r>
            <a:r>
              <a:rPr lang="zh-CN" altLang="en-US" b="1" dirty="0">
                <a:latin typeface="宋体" panose="02010600030101010101" pitchFamily="2" charset="-122"/>
                <a:ea typeface="+mn-ea"/>
                <a:cs typeface="+mn-cs"/>
              </a:rPr>
              <a:t>今书大部分已逸，仅存残本</a:t>
            </a:r>
            <a:r>
              <a:rPr lang="en-US" altLang="zh-CN" b="1" dirty="0">
                <a:latin typeface="宋体" panose="02010600030101010101" pitchFamily="2" charset="-122"/>
                <a:ea typeface="+mn-ea"/>
                <a:cs typeface="+mn-cs"/>
              </a:rPr>
              <a:t>11</a:t>
            </a:r>
            <a:r>
              <a:rPr lang="zh-CN" altLang="en-US" b="1" dirty="0">
                <a:latin typeface="宋体" panose="02010600030101010101" pitchFamily="2" charset="-122"/>
                <a:ea typeface="+mn-ea"/>
                <a:cs typeface="+mn-cs"/>
              </a:rPr>
              <a:t>卷，五卷属天地山川类，六卷属草木鱼虫类，有影写宋刻本。</a:t>
            </a:r>
            <a:endParaRPr lang="zh-CN" altLang="en-US" b="1" dirty="0">
              <a:latin typeface="宋体" panose="02010600030101010101" pitchFamily="2" charset="-122"/>
              <a:ea typeface="+mn-ea"/>
              <a:cs typeface="+mn-cs"/>
            </a:endParaRPr>
          </a:p>
        </p:txBody>
      </p:sp>
      <p:sp>
        <p:nvSpPr>
          <p:cNvPr id="167940" name="Rectangle 4"/>
          <p:cNvSpPr>
            <a:spLocks noGrp="1" noRot="1"/>
          </p:cNvSpPr>
          <p:nvPr>
            <p:ph sz="half" idx="2"/>
          </p:nvPr>
        </p:nvSpPr>
        <p:spPr>
          <a:xfrm>
            <a:off x="8243888" y="1981200"/>
            <a:ext cx="601662" cy="3886200"/>
          </a:xfrm>
          <a:ln/>
        </p:spPr>
        <p:txBody>
          <a:bodyPr vert="horz" wrap="square" lIns="91440" tIns="45720" rIns="91440" bIns="45720" anchor="t"/>
          <a:p>
            <a:pPr eaLnBrk="1" hangingPunct="1">
              <a:lnSpc>
                <a:spcPct val="90000"/>
              </a:lnSpc>
              <a:buSzPct val="70000"/>
            </a:pPr>
            <a:endParaRPr lang="zh-CN" altLang="en-US" sz="2000" dirty="0">
              <a:latin typeface="+mn-lt"/>
              <a:ea typeface="+mn-ea"/>
              <a:cs typeface="+mn-cs"/>
            </a:endParaRPr>
          </a:p>
        </p:txBody>
      </p:sp>
      <p:pic>
        <p:nvPicPr>
          <p:cNvPr id="167941" name="Picture 5" descr="荒村生断霭，古寺语流莺6"/>
          <p:cNvPicPr>
            <a:picLocks noChangeAspect="1"/>
          </p:cNvPicPr>
          <p:nvPr/>
        </p:nvPicPr>
        <p:blipFill>
          <a:blip r:embed="rId1"/>
          <a:stretch>
            <a:fillRect/>
          </a:stretch>
        </p:blipFill>
        <p:spPr>
          <a:xfrm>
            <a:off x="7235825" y="188913"/>
            <a:ext cx="1908175" cy="6408737"/>
          </a:xfrm>
          <a:prstGeom prst="rect">
            <a:avLst/>
          </a:prstGeom>
          <a:noFill/>
          <a:ln w="9525">
            <a:noFill/>
          </a:ln>
        </p:spPr>
      </p:pic>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8962"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168963" name="Rectangle 3"/>
          <p:cNvSpPr>
            <a:spLocks noGrp="1" noRot="1"/>
          </p:cNvSpPr>
          <p:nvPr>
            <p:ph idx="1"/>
          </p:nvPr>
        </p:nvSpPr>
        <p:spPr>
          <a:xfrm>
            <a:off x="304800" y="693738"/>
            <a:ext cx="8540750" cy="5173662"/>
          </a:xfrm>
          <a:ln/>
        </p:spPr>
        <p:txBody>
          <a:bodyPr vert="horz" wrap="square" lIns="91440" tIns="45720" rIns="91440" bIns="45720" anchor="t"/>
          <a:p>
            <a:pPr eaLnBrk="1" hangingPunct="1">
              <a:lnSpc>
                <a:spcPct val="80000"/>
              </a:lnSpc>
            </a:pPr>
            <a:r>
              <a:rPr lang="zh-CN" altLang="en-US" sz="2800" b="1" dirty="0">
                <a:latin typeface="宋体" panose="02010600030101010101" pitchFamily="2" charset="-122"/>
              </a:rPr>
              <a:t>     明人</a:t>
            </a:r>
            <a:r>
              <a:rPr lang="zh-CN" altLang="en-US" sz="2800" b="1" dirty="0">
                <a:solidFill>
                  <a:schemeClr val="hlink"/>
                </a:solidFill>
                <a:latin typeface="宋体" panose="02010600030101010101" pitchFamily="2" charset="-122"/>
              </a:rPr>
              <a:t>张之象</a:t>
            </a:r>
            <a:r>
              <a:rPr lang="zh-CN" altLang="en-US" sz="2800" b="1" dirty="0">
                <a:latin typeface="宋体" panose="02010600030101010101" pitchFamily="2" charset="-122"/>
              </a:rPr>
              <a:t>字玄超，华亭（今上海松江县）人，编有</a:t>
            </a:r>
            <a:r>
              <a:rPr lang="en-US" altLang="zh-CN" sz="2800" b="1" dirty="0">
                <a:solidFill>
                  <a:schemeClr val="hlink"/>
                </a:solidFill>
                <a:latin typeface="宋体" panose="02010600030101010101" pitchFamily="2" charset="-122"/>
              </a:rPr>
              <a:t>《</a:t>
            </a:r>
            <a:r>
              <a:rPr lang="zh-CN" altLang="en-US" sz="2800" b="1" dirty="0">
                <a:solidFill>
                  <a:schemeClr val="hlink"/>
                </a:solidFill>
                <a:latin typeface="宋体" panose="02010600030101010101" pitchFamily="2" charset="-122"/>
              </a:rPr>
              <a:t>古诗类苑</a:t>
            </a:r>
            <a:r>
              <a:rPr lang="en-US" altLang="zh-CN" sz="2800" b="1" dirty="0">
                <a:solidFill>
                  <a:schemeClr val="hlink"/>
                </a:solidFill>
                <a:latin typeface="宋体" panose="02010600030101010101" pitchFamily="2" charset="-122"/>
              </a:rPr>
              <a:t>》</a:t>
            </a:r>
            <a:r>
              <a:rPr lang="en-US" altLang="zh-CN" sz="2800" b="1" dirty="0">
                <a:latin typeface="宋体" panose="02010600030101010101" pitchFamily="2" charset="-122"/>
              </a:rPr>
              <a:t>120</a:t>
            </a:r>
            <a:r>
              <a:rPr lang="zh-CN" altLang="en-US" sz="2800" b="1" dirty="0">
                <a:latin typeface="宋体" panose="02010600030101010101" pitchFamily="2" charset="-122"/>
              </a:rPr>
              <a:t>卷，分类辑录上古至陈隋诗歌，为求其全，箴铭颂赞也分类附入，其类例大体依照唐以来类书。</a:t>
            </a:r>
            <a:endParaRPr lang="zh-CN" altLang="en-US" sz="2800" b="1" dirty="0">
              <a:latin typeface="宋体" panose="02010600030101010101" pitchFamily="2" charset="-122"/>
            </a:endParaRPr>
          </a:p>
          <a:p>
            <a:pPr eaLnBrk="1" hangingPunct="1">
              <a:lnSpc>
                <a:spcPct val="80000"/>
              </a:lnSpc>
            </a:pPr>
            <a:r>
              <a:rPr lang="zh-CN" altLang="en-US" sz="2800" b="1" dirty="0">
                <a:latin typeface="宋体" panose="02010600030101010101" pitchFamily="2" charset="-122"/>
              </a:rPr>
              <a:t>    此外还编有</a:t>
            </a:r>
            <a:r>
              <a:rPr lang="en-US" altLang="zh-CN" sz="2800" b="1" dirty="0">
                <a:solidFill>
                  <a:schemeClr val="hlink"/>
                </a:solidFill>
                <a:latin typeface="宋体" panose="02010600030101010101" pitchFamily="2" charset="-122"/>
              </a:rPr>
              <a:t>《</a:t>
            </a:r>
            <a:r>
              <a:rPr lang="zh-CN" altLang="en-US" sz="2800" b="1" dirty="0">
                <a:solidFill>
                  <a:schemeClr val="hlink"/>
                </a:solidFill>
                <a:latin typeface="宋体" panose="02010600030101010101" pitchFamily="2" charset="-122"/>
              </a:rPr>
              <a:t>唐诗类苑</a:t>
            </a:r>
            <a:r>
              <a:rPr lang="en-US" altLang="zh-CN" sz="2800" b="1" dirty="0">
                <a:solidFill>
                  <a:schemeClr val="hlink"/>
                </a:solidFill>
                <a:latin typeface="宋体" panose="02010600030101010101" pitchFamily="2" charset="-122"/>
              </a:rPr>
              <a:t>》</a:t>
            </a:r>
            <a:r>
              <a:rPr lang="en-US" altLang="zh-CN" sz="2800" b="1" dirty="0">
                <a:latin typeface="宋体" panose="02010600030101010101" pitchFamily="2" charset="-122"/>
              </a:rPr>
              <a:t>200</a:t>
            </a:r>
            <a:r>
              <a:rPr lang="zh-CN" altLang="en-US" sz="2800" b="1" dirty="0">
                <a:latin typeface="宋体" panose="02010600030101010101" pitchFamily="2" charset="-122"/>
              </a:rPr>
              <a:t>卷，分：天、岁时、地、山、水、京都、州郡、边塞、帝王、职官、治政、礼、乐、文、武、人、儒、释、道、居处、寺观、祠庙、产业、器用、服食、玉帛、巧艺、方术、花、果、木、鸟、兽、鳞介、虫豸、祥异、杂等三十八部，部下再分小类，如天部下又分：日、月、星、河、风、云、雷、雨、雪、阴、霁、虹、雾、露、冰、火、烟等；采集十分广泛，卷帙浩繁，所以</a:t>
            </a:r>
            <a:r>
              <a:rPr lang="en-US" altLang="zh-CN" sz="2800" b="1" dirty="0">
                <a:latin typeface="宋体" panose="02010600030101010101" pitchFamily="2" charset="-122"/>
              </a:rPr>
              <a:t>《</a:t>
            </a:r>
            <a:r>
              <a:rPr lang="zh-CN" altLang="en-US" sz="2800" b="1" dirty="0">
                <a:latin typeface="宋体" panose="02010600030101010101" pitchFamily="2" charset="-122"/>
              </a:rPr>
              <a:t>四库全书总目提要</a:t>
            </a:r>
            <a:r>
              <a:rPr lang="en-US" altLang="zh-CN" sz="2800" b="1" dirty="0">
                <a:latin typeface="宋体" panose="02010600030101010101" pitchFamily="2" charset="-122"/>
              </a:rPr>
              <a:t>》</a:t>
            </a:r>
            <a:r>
              <a:rPr lang="zh-CN" altLang="en-US" sz="2800" b="1" dirty="0">
                <a:latin typeface="宋体" panose="02010600030101010101" pitchFamily="2" charset="-122"/>
              </a:rPr>
              <a:t>（卷</a:t>
            </a:r>
            <a:r>
              <a:rPr lang="en-US" altLang="zh-CN" sz="2800" b="1" dirty="0">
                <a:latin typeface="宋体" panose="02010600030101010101" pitchFamily="2" charset="-122"/>
              </a:rPr>
              <a:t>192</a:t>
            </a:r>
            <a:r>
              <a:rPr lang="zh-CN" altLang="en-US" sz="2800" b="1" dirty="0">
                <a:latin typeface="宋体" panose="02010600030101010101" pitchFamily="2" charset="-122"/>
              </a:rPr>
              <a:t>）称之为类书一流，现收在</a:t>
            </a:r>
            <a:r>
              <a:rPr lang="en-US" altLang="zh-CN" sz="2800" b="1" dirty="0">
                <a:latin typeface="宋体" panose="02010600030101010101" pitchFamily="2" charset="-122"/>
              </a:rPr>
              <a:t>《</a:t>
            </a:r>
            <a:r>
              <a:rPr lang="zh-CN" altLang="en-US" sz="2800" b="1" dirty="0">
                <a:latin typeface="宋体" panose="02010600030101010101" pitchFamily="2" charset="-122"/>
              </a:rPr>
              <a:t>四库全书存目丛书</a:t>
            </a:r>
            <a:r>
              <a:rPr lang="en-US" altLang="zh-CN" sz="2800" b="1" dirty="0">
                <a:latin typeface="宋体" panose="02010600030101010101" pitchFamily="2" charset="-122"/>
              </a:rPr>
              <a:t>》</a:t>
            </a:r>
            <a:r>
              <a:rPr lang="zh-CN" altLang="en-US" sz="2800" b="1" dirty="0">
                <a:latin typeface="宋体" panose="02010600030101010101" pitchFamily="2" charset="-122"/>
              </a:rPr>
              <a:t>第</a:t>
            </a:r>
            <a:r>
              <a:rPr lang="en-US" altLang="zh-CN" sz="2800" b="1" dirty="0">
                <a:latin typeface="宋体" panose="02010600030101010101" pitchFamily="2" charset="-122"/>
              </a:rPr>
              <a:t>316</a:t>
            </a:r>
            <a:r>
              <a:rPr lang="zh-CN" altLang="en-US" sz="2800" b="1" dirty="0">
                <a:latin typeface="宋体" panose="02010600030101010101" pitchFamily="2" charset="-122"/>
              </a:rPr>
              <a:t>至</a:t>
            </a:r>
            <a:r>
              <a:rPr lang="en-US" altLang="zh-CN" sz="2800" b="1" dirty="0">
                <a:latin typeface="宋体" panose="02010600030101010101" pitchFamily="2" charset="-122"/>
              </a:rPr>
              <a:t>319</a:t>
            </a:r>
            <a:r>
              <a:rPr lang="zh-CN" altLang="en-US" sz="2800" b="1" dirty="0">
                <a:latin typeface="宋体" panose="02010600030101010101" pitchFamily="2" charset="-122"/>
              </a:rPr>
              <a:t>册中。</a:t>
            </a:r>
            <a:endParaRPr lang="zh-CN" altLang="en-US" sz="2800" b="1" dirty="0">
              <a:latin typeface="宋体" panose="02010600030101010101" pitchFamily="2" charset="-122"/>
            </a:endParaRPr>
          </a:p>
          <a:p>
            <a:pPr eaLnBrk="1" hangingPunct="1">
              <a:lnSpc>
                <a:spcPct val="80000"/>
              </a:lnSpc>
            </a:pPr>
            <a:endParaRPr lang="zh-CN" altLang="en-US" sz="2800" b="1" dirty="0">
              <a:latin typeface="宋体" panose="02010600030101010101" pitchFamily="2" charset="-122"/>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9986" name="Rectangle 2"/>
          <p:cNvSpPr>
            <a:spLocks noGrp="1" noRot="1"/>
          </p:cNvSpPr>
          <p:nvPr>
            <p:ph type="title"/>
          </p:nvPr>
        </p:nvSpPr>
        <p:spPr>
          <a:xfrm>
            <a:off x="7524750" y="188913"/>
            <a:ext cx="1619250" cy="431800"/>
          </a:xfrm>
          <a:ln/>
        </p:spPr>
        <p:txBody>
          <a:bodyPr vert="horz" wrap="square" lIns="91440" tIns="45720" rIns="91440" bIns="45720" anchor="ctr"/>
          <a:p>
            <a:pPr eaLnBrk="1" hangingPunct="1"/>
            <a:endParaRPr lang="zh-CN" altLang="en-US" sz="3600" b="1" dirty="0"/>
          </a:p>
        </p:txBody>
      </p:sp>
      <p:sp>
        <p:nvSpPr>
          <p:cNvPr id="169987" name="Rectangle 3"/>
          <p:cNvSpPr>
            <a:spLocks noGrp="1" noRot="1"/>
          </p:cNvSpPr>
          <p:nvPr>
            <p:ph sz="half" idx="1"/>
          </p:nvPr>
        </p:nvSpPr>
        <p:spPr>
          <a:xfrm>
            <a:off x="304800" y="188913"/>
            <a:ext cx="6788150" cy="6480175"/>
          </a:xfrm>
          <a:ln/>
        </p:spPr>
        <p:txBody>
          <a:bodyPr vert="horz" wrap="square" lIns="91440" tIns="45720" rIns="91440" bIns="45720" anchor="t"/>
          <a:p>
            <a:pPr eaLnBrk="1" hangingPunct="1">
              <a:lnSpc>
                <a:spcPct val="90000"/>
              </a:lnSpc>
              <a:buSzPct val="70000"/>
            </a:pPr>
            <a:r>
              <a:rPr lang="zh-CN" altLang="en-US" b="1" dirty="0">
                <a:latin typeface="宋体" panose="02010600030101010101" pitchFamily="2" charset="-122"/>
                <a:ea typeface="+mn-ea"/>
                <a:cs typeface="+mn-cs"/>
              </a:rPr>
              <a:t>    </a:t>
            </a:r>
            <a:r>
              <a:rPr lang="en-US" altLang="zh-CN" b="1" dirty="0">
                <a:latin typeface="宋体" panose="02010600030101010101" pitchFamily="2" charset="-122"/>
                <a:ea typeface="+mn-ea"/>
                <a:cs typeface="+mn-cs"/>
              </a:rPr>
              <a:t>20</a:t>
            </a:r>
            <a:r>
              <a:rPr lang="zh-CN" altLang="en-US" b="1" dirty="0">
                <a:latin typeface="宋体" panose="02010600030101010101" pitchFamily="2" charset="-122"/>
                <a:ea typeface="+mn-ea"/>
                <a:cs typeface="+mn-cs"/>
              </a:rPr>
              <a:t>世纪各种诗歌选本、赏析集成等出版物竞相问世，分类选编诗歌的集子陆续出版了几大部。如：</a:t>
            </a:r>
            <a:r>
              <a:rPr lang="zh-CN" altLang="en-US" b="1" dirty="0">
                <a:solidFill>
                  <a:schemeClr val="hlink"/>
                </a:solidFill>
                <a:latin typeface="宋体" panose="02010600030101010101" pitchFamily="2" charset="-122"/>
                <a:ea typeface="+mn-ea"/>
                <a:cs typeface="+mn-cs"/>
              </a:rPr>
              <a:t>河南教育出版社</a:t>
            </a:r>
            <a:r>
              <a:rPr lang="en-US" altLang="zh-CN" b="1" dirty="0">
                <a:solidFill>
                  <a:schemeClr val="hlink"/>
                </a:solidFill>
                <a:latin typeface="宋体" panose="02010600030101010101" pitchFamily="2" charset="-122"/>
                <a:ea typeface="+mn-ea"/>
                <a:cs typeface="+mn-cs"/>
              </a:rPr>
              <a:t>1988</a:t>
            </a:r>
            <a:r>
              <a:rPr lang="zh-CN" altLang="en-US" b="1" dirty="0">
                <a:solidFill>
                  <a:schemeClr val="hlink"/>
                </a:solidFill>
                <a:latin typeface="宋体" panose="02010600030101010101" pitchFamily="2" charset="-122"/>
                <a:ea typeface="+mn-ea"/>
                <a:cs typeface="+mn-cs"/>
              </a:rPr>
              <a:t>年</a:t>
            </a:r>
            <a:r>
              <a:rPr lang="zh-CN" altLang="en-US" b="1" dirty="0">
                <a:latin typeface="宋体" panose="02010600030101010101" pitchFamily="2" charset="-122"/>
                <a:ea typeface="+mn-ea"/>
                <a:cs typeface="+mn-cs"/>
              </a:rPr>
              <a:t>出版的由</a:t>
            </a:r>
            <a:r>
              <a:rPr lang="zh-CN" altLang="en-US" b="1" dirty="0">
                <a:solidFill>
                  <a:schemeClr val="hlink"/>
                </a:solidFill>
                <a:latin typeface="宋体" panose="02010600030101010101" pitchFamily="2" charset="-122"/>
                <a:ea typeface="+mn-ea"/>
                <a:cs typeface="+mn-cs"/>
              </a:rPr>
              <a:t>钟尚钧</a:t>
            </a:r>
            <a:r>
              <a:rPr lang="zh-CN" altLang="en-US" b="1" dirty="0">
                <a:latin typeface="宋体" panose="02010600030101010101" pitchFamily="2" charset="-122"/>
                <a:ea typeface="+mn-ea"/>
                <a:cs typeface="+mn-cs"/>
              </a:rPr>
              <a:t>等编著的</a:t>
            </a:r>
            <a:r>
              <a:rPr lang="en-US" altLang="zh-CN" b="1" dirty="0">
                <a:solidFill>
                  <a:schemeClr val="hlink"/>
                </a:solidFill>
                <a:latin typeface="宋体" panose="02010600030101010101" pitchFamily="2" charset="-122"/>
                <a:ea typeface="+mn-ea"/>
                <a:cs typeface="+mn-cs"/>
              </a:rPr>
              <a:t>《</a:t>
            </a:r>
            <a:r>
              <a:rPr lang="zh-CN" altLang="en-US" b="1" dirty="0">
                <a:solidFill>
                  <a:schemeClr val="hlink"/>
                </a:solidFill>
                <a:latin typeface="宋体" panose="02010600030101010101" pitchFamily="2" charset="-122"/>
                <a:ea typeface="+mn-ea"/>
                <a:cs typeface="+mn-cs"/>
              </a:rPr>
              <a:t>中国历代诗歌类编</a:t>
            </a:r>
            <a:r>
              <a:rPr lang="en-US" altLang="zh-CN" b="1" dirty="0">
                <a:solidFill>
                  <a:schemeClr val="hlink"/>
                </a:solidFill>
                <a:latin typeface="宋体" panose="02010600030101010101" pitchFamily="2" charset="-122"/>
                <a:ea typeface="+mn-ea"/>
                <a:cs typeface="+mn-cs"/>
              </a:rPr>
              <a:t>》</a:t>
            </a:r>
            <a:r>
              <a:rPr lang="zh-CN" altLang="en-US" b="1" dirty="0">
                <a:latin typeface="宋体" panose="02010600030101010101" pitchFamily="2" charset="-122"/>
                <a:ea typeface="+mn-ea"/>
                <a:cs typeface="+mn-cs"/>
              </a:rPr>
              <a:t>，共分三十类，类中按诗作的时代先后排列，共选诗近一千首。</a:t>
            </a:r>
            <a:endParaRPr lang="zh-CN" altLang="en-US" b="1" dirty="0">
              <a:latin typeface="宋体" panose="02010600030101010101" pitchFamily="2" charset="-122"/>
              <a:ea typeface="+mn-ea"/>
              <a:cs typeface="+mn-cs"/>
            </a:endParaRPr>
          </a:p>
          <a:p>
            <a:pPr eaLnBrk="1" hangingPunct="1">
              <a:lnSpc>
                <a:spcPct val="90000"/>
              </a:lnSpc>
              <a:buSzPct val="70000"/>
            </a:pPr>
            <a:r>
              <a:rPr lang="zh-CN" altLang="en-US" b="1" dirty="0">
                <a:latin typeface="宋体" panose="02010600030101010101" pitchFamily="2" charset="-122"/>
                <a:ea typeface="+mn-ea"/>
                <a:cs typeface="+mn-cs"/>
              </a:rPr>
              <a:t>     又如</a:t>
            </a:r>
            <a:r>
              <a:rPr lang="zh-CN" altLang="en-US" b="1" dirty="0">
                <a:solidFill>
                  <a:schemeClr val="hlink"/>
                </a:solidFill>
                <a:latin typeface="宋体" panose="02010600030101010101" pitchFamily="2" charset="-122"/>
                <a:ea typeface="+mn-ea"/>
                <a:cs typeface="+mn-cs"/>
              </a:rPr>
              <a:t>辽宁人民出版社</a:t>
            </a:r>
            <a:r>
              <a:rPr lang="en-US" altLang="zh-CN" b="1" dirty="0">
                <a:solidFill>
                  <a:schemeClr val="hlink"/>
                </a:solidFill>
                <a:latin typeface="宋体" panose="02010600030101010101" pitchFamily="2" charset="-122"/>
                <a:ea typeface="+mn-ea"/>
                <a:cs typeface="+mn-cs"/>
              </a:rPr>
              <a:t>1989</a:t>
            </a:r>
            <a:r>
              <a:rPr lang="zh-CN" altLang="en-US" b="1" dirty="0">
                <a:latin typeface="宋体" panose="02010600030101010101" pitchFamily="2" charset="-122"/>
                <a:ea typeface="+mn-ea"/>
                <a:cs typeface="+mn-cs"/>
              </a:rPr>
              <a:t>年出版的</a:t>
            </a:r>
            <a:r>
              <a:rPr lang="zh-CN" altLang="en-US" b="1" dirty="0">
                <a:solidFill>
                  <a:schemeClr val="hlink"/>
                </a:solidFill>
                <a:latin typeface="宋体" panose="02010600030101010101" pitchFamily="2" charset="-122"/>
                <a:ea typeface="+mn-ea"/>
                <a:cs typeface="+mn-cs"/>
              </a:rPr>
              <a:t>关滢</a:t>
            </a:r>
            <a:r>
              <a:rPr lang="zh-CN" altLang="en-US" b="1" dirty="0">
                <a:latin typeface="宋体" panose="02010600030101010101" pitchFamily="2" charset="-122"/>
                <a:ea typeface="+mn-ea"/>
                <a:cs typeface="+mn-cs"/>
              </a:rPr>
              <a:t>等主编的</a:t>
            </a:r>
            <a:r>
              <a:rPr lang="en-US" altLang="zh-CN" b="1" dirty="0">
                <a:solidFill>
                  <a:schemeClr val="hlink"/>
                </a:solidFill>
                <a:latin typeface="宋体" panose="02010600030101010101" pitchFamily="2" charset="-122"/>
                <a:ea typeface="+mn-ea"/>
                <a:cs typeface="+mn-cs"/>
              </a:rPr>
              <a:t>《</a:t>
            </a:r>
            <a:r>
              <a:rPr lang="zh-CN" altLang="en-US" b="1" dirty="0">
                <a:solidFill>
                  <a:schemeClr val="hlink"/>
                </a:solidFill>
                <a:latin typeface="宋体" panose="02010600030101010101" pitchFamily="2" charset="-122"/>
                <a:ea typeface="+mn-ea"/>
                <a:cs typeface="+mn-cs"/>
              </a:rPr>
              <a:t>唐诗宋词分类描写辞典</a:t>
            </a:r>
            <a:r>
              <a:rPr lang="en-US" altLang="zh-CN" b="1" dirty="0">
                <a:solidFill>
                  <a:schemeClr val="hlink"/>
                </a:solidFill>
                <a:latin typeface="宋体" panose="02010600030101010101" pitchFamily="2" charset="-122"/>
                <a:ea typeface="+mn-ea"/>
                <a:cs typeface="+mn-cs"/>
              </a:rPr>
              <a:t>》</a:t>
            </a:r>
            <a:r>
              <a:rPr lang="zh-CN" altLang="en-US" b="1" dirty="0">
                <a:latin typeface="宋体" panose="02010600030101010101" pitchFamily="2" charset="-122"/>
                <a:ea typeface="+mn-ea"/>
                <a:cs typeface="+mn-cs"/>
              </a:rPr>
              <a:t>，从</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全唐诗</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和</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全宋词</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淘漉筛选出</a:t>
            </a:r>
            <a:r>
              <a:rPr lang="en-US" altLang="zh-CN" b="1" dirty="0">
                <a:latin typeface="宋体" panose="02010600030101010101" pitchFamily="2" charset="-122"/>
                <a:ea typeface="+mn-ea"/>
                <a:cs typeface="+mn-cs"/>
              </a:rPr>
              <a:t>6000</a:t>
            </a:r>
            <a:r>
              <a:rPr lang="zh-CN" altLang="en-US" b="1" dirty="0">
                <a:latin typeface="宋体" panose="02010600030101010101" pitchFamily="2" charset="-122"/>
                <a:ea typeface="+mn-ea"/>
                <a:cs typeface="+mn-cs"/>
              </a:rPr>
              <a:t>多个辞条，分类以写作描写中的实用为前，中分为绘景状物、场景记叙、人物摹写、情感抒写、谕理警世五大门类，大类下设细目，辞条按类划归细目之内。</a:t>
            </a:r>
            <a:endParaRPr lang="zh-CN" altLang="en-US" b="1" dirty="0">
              <a:latin typeface="宋体" panose="02010600030101010101" pitchFamily="2" charset="-122"/>
              <a:ea typeface="+mn-ea"/>
              <a:cs typeface="+mn-cs"/>
            </a:endParaRPr>
          </a:p>
          <a:p>
            <a:pPr eaLnBrk="1" hangingPunct="1">
              <a:lnSpc>
                <a:spcPct val="90000"/>
              </a:lnSpc>
              <a:buSzPct val="70000"/>
            </a:pPr>
            <a:endParaRPr lang="zh-CN" altLang="en-US" b="1" dirty="0">
              <a:latin typeface="宋体" panose="02010600030101010101" pitchFamily="2" charset="-122"/>
              <a:ea typeface="+mn-ea"/>
              <a:cs typeface="+mn-cs"/>
            </a:endParaRPr>
          </a:p>
        </p:txBody>
      </p:sp>
      <p:sp>
        <p:nvSpPr>
          <p:cNvPr id="169988" name="Rectangle 4"/>
          <p:cNvSpPr>
            <a:spLocks noGrp="1" noRot="1"/>
          </p:cNvSpPr>
          <p:nvPr>
            <p:ph sz="half" idx="2"/>
          </p:nvPr>
        </p:nvSpPr>
        <p:spPr>
          <a:xfrm>
            <a:off x="8243888" y="1981200"/>
            <a:ext cx="601662" cy="3886200"/>
          </a:xfrm>
          <a:ln/>
        </p:spPr>
        <p:txBody>
          <a:bodyPr vert="horz" wrap="square" lIns="91440" tIns="45720" rIns="91440" bIns="45720" anchor="t"/>
          <a:p>
            <a:pPr eaLnBrk="1" hangingPunct="1">
              <a:lnSpc>
                <a:spcPct val="90000"/>
              </a:lnSpc>
              <a:buSzPct val="70000"/>
            </a:pPr>
            <a:endParaRPr lang="zh-CN" altLang="en-US" sz="2000" dirty="0">
              <a:latin typeface="+mn-lt"/>
              <a:ea typeface="+mn-ea"/>
              <a:cs typeface="+mn-cs"/>
            </a:endParaRPr>
          </a:p>
        </p:txBody>
      </p:sp>
      <p:pic>
        <p:nvPicPr>
          <p:cNvPr id="169989" name="Picture 5" descr="荒村生断霭，古寺语流莺6"/>
          <p:cNvPicPr>
            <a:picLocks noChangeAspect="1"/>
          </p:cNvPicPr>
          <p:nvPr/>
        </p:nvPicPr>
        <p:blipFill>
          <a:blip r:embed="rId1"/>
          <a:stretch>
            <a:fillRect/>
          </a:stretch>
        </p:blipFill>
        <p:spPr>
          <a:xfrm>
            <a:off x="7235825" y="188913"/>
            <a:ext cx="1908175" cy="6408737"/>
          </a:xfrm>
          <a:prstGeom prst="rect">
            <a:avLst/>
          </a:prstGeom>
          <a:noFill/>
          <a:ln w="9525">
            <a:noFill/>
          </a:ln>
        </p:spPr>
      </p:pic>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1010" name="Rectangle 2"/>
          <p:cNvSpPr>
            <a:spLocks noGrp="1" noRot="1"/>
          </p:cNvSpPr>
          <p:nvPr>
            <p:ph type="title"/>
          </p:nvPr>
        </p:nvSpPr>
        <p:spPr>
          <a:xfrm>
            <a:off x="301625" y="685800"/>
            <a:ext cx="8540750" cy="79375"/>
          </a:xfrm>
          <a:ln/>
        </p:spPr>
        <p:txBody>
          <a:bodyPr vert="horz" wrap="square" lIns="91440" tIns="45720" rIns="91440" bIns="45720" anchor="ctr"/>
          <a:p>
            <a:pPr eaLnBrk="1" hangingPunct="1"/>
            <a:endParaRPr lang="zh-CN" altLang="en-US" dirty="0"/>
          </a:p>
        </p:txBody>
      </p:sp>
      <p:sp>
        <p:nvSpPr>
          <p:cNvPr id="171011" name="Rectangle 3"/>
          <p:cNvSpPr>
            <a:spLocks noGrp="1" noRot="1"/>
          </p:cNvSpPr>
          <p:nvPr>
            <p:ph idx="1"/>
          </p:nvPr>
        </p:nvSpPr>
        <p:spPr>
          <a:xfrm>
            <a:off x="304800" y="693738"/>
            <a:ext cx="8540750" cy="5173662"/>
          </a:xfrm>
          <a:ln/>
        </p:spPr>
        <p:txBody>
          <a:bodyPr vert="horz" wrap="square" lIns="91440" tIns="45720" rIns="91440" bIns="45720" anchor="t"/>
          <a:p>
            <a:pPr eaLnBrk="1" hangingPunct="1"/>
            <a:r>
              <a:rPr lang="zh-CN" altLang="en-US" sz="2400" b="1" dirty="0">
                <a:latin typeface="宋体" panose="02010600030101010101" pitchFamily="2" charset="-122"/>
              </a:rPr>
              <a:t>     在这类分类诗集中，比较突出的有两部：一部是关于唐诗，一部是关于历代诗。关于唐诗分类选编的是</a:t>
            </a:r>
            <a:r>
              <a:rPr lang="zh-CN" altLang="en-US" sz="2400" b="1" dirty="0">
                <a:solidFill>
                  <a:schemeClr val="hlink"/>
                </a:solidFill>
                <a:latin typeface="宋体" panose="02010600030101010101" pitchFamily="2" charset="-122"/>
              </a:rPr>
              <a:t>河海大学出版社</a:t>
            </a:r>
            <a:r>
              <a:rPr lang="en-US" altLang="zh-CN" sz="2400" b="1" dirty="0">
                <a:solidFill>
                  <a:schemeClr val="hlink"/>
                </a:solidFill>
                <a:latin typeface="宋体" panose="02010600030101010101" pitchFamily="2" charset="-122"/>
              </a:rPr>
              <a:t>1989</a:t>
            </a:r>
            <a:r>
              <a:rPr lang="zh-CN" altLang="en-US" sz="2400" b="1" dirty="0">
                <a:solidFill>
                  <a:schemeClr val="hlink"/>
                </a:solidFill>
                <a:latin typeface="宋体" panose="02010600030101010101" pitchFamily="2" charset="-122"/>
              </a:rPr>
              <a:t>年</a:t>
            </a:r>
            <a:r>
              <a:rPr lang="zh-CN" altLang="en-US" sz="2400" b="1" dirty="0">
                <a:latin typeface="宋体" panose="02010600030101010101" pitchFamily="2" charset="-122"/>
              </a:rPr>
              <a:t>出版的</a:t>
            </a:r>
            <a:r>
              <a:rPr lang="zh-CN" altLang="en-US" sz="2400" b="1" dirty="0">
                <a:solidFill>
                  <a:schemeClr val="hlink"/>
                </a:solidFill>
                <a:latin typeface="宋体" panose="02010600030101010101" pitchFamily="2" charset="-122"/>
              </a:rPr>
              <a:t>潘百齐</a:t>
            </a:r>
            <a:r>
              <a:rPr lang="zh-CN" altLang="en-US" sz="2400" b="1" dirty="0">
                <a:latin typeface="宋体" panose="02010600030101010101" pitchFamily="2" charset="-122"/>
              </a:rPr>
              <a:t>编著的</a:t>
            </a:r>
            <a:r>
              <a:rPr lang="en-US" altLang="zh-CN" sz="2400" b="1" dirty="0">
                <a:solidFill>
                  <a:schemeClr val="hlink"/>
                </a:solidFill>
                <a:latin typeface="宋体" panose="02010600030101010101" pitchFamily="2" charset="-122"/>
              </a:rPr>
              <a:t>《</a:t>
            </a:r>
            <a:r>
              <a:rPr lang="zh-CN" altLang="en-US" sz="2400" b="1" dirty="0">
                <a:solidFill>
                  <a:schemeClr val="hlink"/>
                </a:solidFill>
                <a:latin typeface="宋体" panose="02010600030101010101" pitchFamily="2" charset="-122"/>
              </a:rPr>
              <a:t>全唐诗精华分类鉴赏集成</a:t>
            </a:r>
            <a:r>
              <a:rPr lang="en-US" altLang="zh-CN" sz="2400" b="1" dirty="0">
                <a:solidFill>
                  <a:schemeClr val="hlink"/>
                </a:solidFill>
                <a:latin typeface="宋体" panose="02010600030101010101" pitchFamily="2" charset="-122"/>
              </a:rPr>
              <a:t>》</a:t>
            </a:r>
            <a:r>
              <a:rPr lang="zh-CN" altLang="en-US" sz="2400" b="1" dirty="0">
                <a:latin typeface="宋体" panose="02010600030101010101" pitchFamily="2" charset="-122"/>
              </a:rPr>
              <a:t>，是一部百科全书式的唐诗分类编选、鉴赏、研究的大型工具书和专著。共分</a:t>
            </a:r>
            <a:r>
              <a:rPr lang="en-US" altLang="zh-CN" sz="2400" b="1" dirty="0">
                <a:latin typeface="宋体" panose="02010600030101010101" pitchFamily="2" charset="-122"/>
              </a:rPr>
              <a:t>55</a:t>
            </a:r>
            <a:r>
              <a:rPr lang="zh-CN" altLang="en-US" sz="2400" b="1" dirty="0">
                <a:latin typeface="宋体" panose="02010600030101010101" pitchFamily="2" charset="-122"/>
              </a:rPr>
              <a:t>部（大体按自然、人类、经济基础、上层建筑为序排列），下分</a:t>
            </a:r>
            <a:r>
              <a:rPr lang="en-US" altLang="zh-CN" sz="2400" b="1" dirty="0">
                <a:latin typeface="宋体" panose="02010600030101010101" pitchFamily="2" charset="-122"/>
              </a:rPr>
              <a:t>222</a:t>
            </a:r>
            <a:r>
              <a:rPr lang="zh-CN" altLang="en-US" sz="2400" b="1" dirty="0">
                <a:latin typeface="宋体" panose="02010600030101010101" pitchFamily="2" charset="-122"/>
              </a:rPr>
              <a:t>门（仅名胜部就有</a:t>
            </a:r>
            <a:r>
              <a:rPr lang="en-US" altLang="zh-CN" sz="2400" b="1" dirty="0">
                <a:latin typeface="宋体" panose="02010600030101010101" pitchFamily="2" charset="-122"/>
              </a:rPr>
              <a:t>33</a:t>
            </a:r>
            <a:r>
              <a:rPr lang="zh-CN" altLang="en-US" sz="2400" b="1" dirty="0">
                <a:latin typeface="宋体" panose="02010600030101010101" pitchFamily="2" charset="-122"/>
              </a:rPr>
              <a:t>门），门下再分</a:t>
            </a:r>
            <a:r>
              <a:rPr lang="en-US" altLang="zh-CN" sz="2400" b="1" dirty="0">
                <a:latin typeface="宋体" panose="02010600030101010101" pitchFamily="2" charset="-122"/>
              </a:rPr>
              <a:t>1175</a:t>
            </a:r>
            <a:r>
              <a:rPr lang="zh-CN" altLang="en-US" sz="2400" b="1" dirty="0">
                <a:latin typeface="宋体" panose="02010600030101010101" pitchFamily="2" charset="-122"/>
              </a:rPr>
              <a:t>类（仅花卉门就有</a:t>
            </a:r>
            <a:r>
              <a:rPr lang="en-US" altLang="zh-CN" sz="2400" b="1" dirty="0">
                <a:latin typeface="宋体" panose="02010600030101010101" pitchFamily="2" charset="-122"/>
              </a:rPr>
              <a:t>100</a:t>
            </a:r>
            <a:r>
              <a:rPr lang="zh-CN" altLang="en-US" sz="2400" b="1" dirty="0">
                <a:latin typeface="宋体" panose="02010600030101010101" pitchFamily="2" charset="-122"/>
              </a:rPr>
              <a:t>类）。共收入</a:t>
            </a:r>
            <a:r>
              <a:rPr lang="en-US" altLang="zh-CN" sz="2400" b="1" dirty="0">
                <a:latin typeface="宋体" panose="02010600030101010101" pitchFamily="2" charset="-122"/>
              </a:rPr>
              <a:t>418</a:t>
            </a:r>
            <a:r>
              <a:rPr lang="zh-CN" altLang="en-US" sz="2400" b="1" dirty="0">
                <a:latin typeface="宋体" panose="02010600030101010101" pitchFamily="2" charset="-122"/>
              </a:rPr>
              <a:t>位唐代诗人的诗篇</a:t>
            </a:r>
            <a:r>
              <a:rPr lang="en-US" altLang="zh-CN" sz="2400" b="1" dirty="0">
                <a:latin typeface="宋体" panose="02010600030101010101" pitchFamily="2" charset="-122"/>
              </a:rPr>
              <a:t>2706</a:t>
            </a:r>
            <a:r>
              <a:rPr lang="zh-CN" altLang="en-US" sz="2400" b="1" dirty="0">
                <a:latin typeface="宋体" panose="02010600030101010101" pitchFamily="2" charset="-122"/>
              </a:rPr>
              <a:t>首，基本荟萃了全唐诗的精华。</a:t>
            </a:r>
            <a:endParaRPr lang="zh-CN" altLang="en-US" sz="2400" b="1" dirty="0">
              <a:latin typeface="宋体" panose="02010600030101010101" pitchFamily="2" charset="-122"/>
            </a:endParaRPr>
          </a:p>
          <a:p>
            <a:pPr eaLnBrk="1" hangingPunct="1"/>
            <a:r>
              <a:rPr lang="zh-CN" altLang="en-US" sz="2400" b="1" dirty="0">
                <a:latin typeface="宋体" panose="02010600030101010101" pitchFamily="2" charset="-122"/>
              </a:rPr>
              <a:t>     全部按类鉴赏，以一篇鉴赏文章统摄一至数类诗，共有鉴赏文章</a:t>
            </a:r>
            <a:r>
              <a:rPr lang="en-US" altLang="zh-CN" sz="2400" b="1" dirty="0">
                <a:latin typeface="宋体" panose="02010600030101010101" pitchFamily="2" charset="-122"/>
              </a:rPr>
              <a:t>500</a:t>
            </a:r>
            <a:r>
              <a:rPr lang="zh-CN" altLang="en-US" sz="2400" b="1" dirty="0">
                <a:latin typeface="宋体" panose="02010600030101010101" pitchFamily="2" charset="-122"/>
              </a:rPr>
              <a:t>篇，是比较好的一部规模较大的综合性唐诗选本。本书另一特点是成于一人之手，风格统一，自成体系；鉴赏能得其文心，显其妙趣。</a:t>
            </a:r>
            <a:endParaRPr lang="zh-CN" altLang="en-US" sz="2400" b="1" dirty="0">
              <a:latin typeface="宋体" panose="02010600030101010101" pitchFamily="2" charset="-122"/>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2034" name="Rectangle 2"/>
          <p:cNvSpPr>
            <a:spLocks noGrp="1" noRot="1"/>
          </p:cNvSpPr>
          <p:nvPr>
            <p:ph type="title"/>
          </p:nvPr>
        </p:nvSpPr>
        <p:spPr>
          <a:xfrm>
            <a:off x="7524750" y="188913"/>
            <a:ext cx="1619250" cy="431800"/>
          </a:xfrm>
          <a:ln/>
        </p:spPr>
        <p:txBody>
          <a:bodyPr vert="horz" wrap="square" lIns="91440" tIns="45720" rIns="91440" bIns="45720" anchor="ctr"/>
          <a:p>
            <a:pPr eaLnBrk="1" hangingPunct="1"/>
            <a:endParaRPr lang="zh-CN" altLang="en-US" sz="3600" b="1" dirty="0"/>
          </a:p>
        </p:txBody>
      </p:sp>
      <p:sp>
        <p:nvSpPr>
          <p:cNvPr id="172035" name="Rectangle 3"/>
          <p:cNvSpPr>
            <a:spLocks noGrp="1" noRot="1"/>
          </p:cNvSpPr>
          <p:nvPr>
            <p:ph sz="half" idx="1"/>
          </p:nvPr>
        </p:nvSpPr>
        <p:spPr>
          <a:xfrm>
            <a:off x="304800" y="188913"/>
            <a:ext cx="6788150" cy="6480175"/>
          </a:xfrm>
          <a:ln/>
        </p:spPr>
        <p:txBody>
          <a:bodyPr vert="horz" wrap="square" lIns="91440" tIns="45720" rIns="91440" bIns="45720" anchor="t"/>
          <a:p>
            <a:pPr eaLnBrk="1" hangingPunct="1">
              <a:lnSpc>
                <a:spcPct val="80000"/>
              </a:lnSpc>
              <a:buSzPct val="70000"/>
            </a:pPr>
            <a:r>
              <a:rPr lang="zh-CN" altLang="en-US" b="1" dirty="0">
                <a:latin typeface="宋体" panose="02010600030101010101" pitchFamily="2" charset="-122"/>
                <a:ea typeface="+mn-ea"/>
                <a:cs typeface="+mn-cs"/>
              </a:rPr>
              <a:t>    关于历代诗歌分类的是</a:t>
            </a:r>
            <a:r>
              <a:rPr lang="zh-CN" altLang="en-US" b="1" dirty="0">
                <a:solidFill>
                  <a:schemeClr val="hlink"/>
                </a:solidFill>
                <a:latin typeface="宋体" panose="02010600030101010101" pitchFamily="2" charset="-122"/>
                <a:ea typeface="+mn-ea"/>
                <a:cs typeface="+mn-cs"/>
              </a:rPr>
              <a:t>广西人民出版社</a:t>
            </a:r>
            <a:r>
              <a:rPr lang="en-US" altLang="zh-CN" b="1" dirty="0">
                <a:solidFill>
                  <a:schemeClr val="hlink"/>
                </a:solidFill>
                <a:latin typeface="宋体" panose="02010600030101010101" pitchFamily="2" charset="-122"/>
                <a:ea typeface="+mn-ea"/>
                <a:cs typeface="+mn-cs"/>
              </a:rPr>
              <a:t>1990</a:t>
            </a:r>
            <a:r>
              <a:rPr lang="zh-CN" altLang="en-US" b="1" dirty="0">
                <a:solidFill>
                  <a:schemeClr val="hlink"/>
                </a:solidFill>
                <a:latin typeface="宋体" panose="02010600030101010101" pitchFamily="2" charset="-122"/>
                <a:ea typeface="+mn-ea"/>
                <a:cs typeface="+mn-cs"/>
              </a:rPr>
              <a:t>年</a:t>
            </a:r>
            <a:r>
              <a:rPr lang="zh-CN" altLang="en-US" b="1" dirty="0">
                <a:latin typeface="宋体" panose="02010600030101010101" pitchFamily="2" charset="-122"/>
                <a:ea typeface="+mn-ea"/>
                <a:cs typeface="+mn-cs"/>
              </a:rPr>
              <a:t>出版的</a:t>
            </a:r>
            <a:r>
              <a:rPr lang="en-US" altLang="zh-CN" b="1" dirty="0">
                <a:solidFill>
                  <a:schemeClr val="hlink"/>
                </a:solidFill>
                <a:latin typeface="宋体" panose="02010600030101010101" pitchFamily="2" charset="-122"/>
                <a:ea typeface="+mn-ea"/>
                <a:cs typeface="+mn-cs"/>
              </a:rPr>
              <a:t>《</a:t>
            </a:r>
            <a:r>
              <a:rPr lang="zh-CN" altLang="en-US" b="1" dirty="0">
                <a:solidFill>
                  <a:schemeClr val="hlink"/>
                </a:solidFill>
                <a:latin typeface="宋体" panose="02010600030101010101" pitchFamily="2" charset="-122"/>
                <a:ea typeface="+mn-ea"/>
                <a:cs typeface="+mn-cs"/>
              </a:rPr>
              <a:t>中国历代名诗分类大典</a:t>
            </a:r>
            <a:r>
              <a:rPr lang="en-US" altLang="zh-CN" b="1" dirty="0">
                <a:solidFill>
                  <a:schemeClr val="hlink"/>
                </a:solidFill>
                <a:latin typeface="宋体" panose="02010600030101010101" pitchFamily="2" charset="-122"/>
                <a:ea typeface="+mn-ea"/>
                <a:cs typeface="+mn-cs"/>
              </a:rPr>
              <a:t>》</a:t>
            </a:r>
            <a:r>
              <a:rPr lang="zh-CN" altLang="en-US" b="1" dirty="0">
                <a:solidFill>
                  <a:schemeClr val="hlink"/>
                </a:solidFill>
                <a:latin typeface="宋体" panose="02010600030101010101" pitchFamily="2" charset="-122"/>
                <a:ea typeface="+mn-ea"/>
                <a:cs typeface="+mn-cs"/>
              </a:rPr>
              <a:t>。</a:t>
            </a:r>
            <a:endParaRPr lang="zh-CN" altLang="en-US" b="1" dirty="0">
              <a:solidFill>
                <a:schemeClr val="hlink"/>
              </a:solidFill>
              <a:latin typeface="宋体" panose="02010600030101010101" pitchFamily="2" charset="-122"/>
              <a:ea typeface="+mn-ea"/>
              <a:cs typeface="+mn-cs"/>
            </a:endParaRPr>
          </a:p>
          <a:p>
            <a:pPr eaLnBrk="1" hangingPunct="1">
              <a:lnSpc>
                <a:spcPct val="80000"/>
              </a:lnSpc>
              <a:buSzPct val="70000"/>
            </a:pPr>
            <a:r>
              <a:rPr lang="zh-CN" altLang="en-US" b="1" dirty="0">
                <a:solidFill>
                  <a:schemeClr val="hlink"/>
                </a:solidFill>
                <a:latin typeface="宋体" panose="02010600030101010101" pitchFamily="2" charset="-122"/>
                <a:ea typeface="+mn-ea"/>
                <a:cs typeface="+mn-cs"/>
              </a:rPr>
              <a:t>    </a:t>
            </a:r>
            <a:r>
              <a:rPr lang="zh-CN" altLang="en-US" b="1" dirty="0">
                <a:latin typeface="宋体" panose="02010600030101010101" pitchFamily="2" charset="-122"/>
                <a:ea typeface="+mn-ea"/>
                <a:cs typeface="+mn-cs"/>
              </a:rPr>
              <a:t>本书由广西师范大学中国古代文学研究室集体编纂，</a:t>
            </a:r>
            <a:r>
              <a:rPr lang="zh-CN" altLang="en-US" b="1" dirty="0">
                <a:solidFill>
                  <a:schemeClr val="hlink"/>
                </a:solidFill>
                <a:latin typeface="宋体" panose="02010600030101010101" pitchFamily="2" charset="-122"/>
                <a:ea typeface="+mn-ea"/>
                <a:cs typeface="+mn-cs"/>
              </a:rPr>
              <a:t>胡光舟等主编，张明非等编注，</a:t>
            </a:r>
            <a:r>
              <a:rPr lang="zh-CN" altLang="en-US" b="1" dirty="0">
                <a:latin typeface="宋体" panose="02010600030101010101" pitchFamily="2" charset="-122"/>
                <a:ea typeface="+mn-ea"/>
                <a:cs typeface="+mn-cs"/>
              </a:rPr>
              <a:t>规模宏大，分四大册出版。  </a:t>
            </a:r>
            <a:endParaRPr lang="zh-CN" altLang="en-US" b="1" dirty="0">
              <a:latin typeface="宋体" panose="02010600030101010101" pitchFamily="2" charset="-122"/>
              <a:ea typeface="+mn-ea"/>
              <a:cs typeface="+mn-cs"/>
            </a:endParaRPr>
          </a:p>
          <a:p>
            <a:pPr eaLnBrk="1" hangingPunct="1">
              <a:lnSpc>
                <a:spcPct val="80000"/>
              </a:lnSpc>
              <a:buSzPct val="70000"/>
            </a:pPr>
            <a:r>
              <a:rPr lang="zh-CN" altLang="en-US" b="1" dirty="0">
                <a:latin typeface="宋体" panose="02010600030101010101" pitchFamily="2" charset="-122"/>
                <a:ea typeface="+mn-ea"/>
                <a:cs typeface="+mn-cs"/>
              </a:rPr>
              <a:t>    本书参酌古代类书的类目，根据今人的要求，除芜去杂，删繁就简，间立新类，变通体例，厘定为</a:t>
            </a:r>
            <a:r>
              <a:rPr lang="en-US" altLang="zh-CN" b="1" dirty="0">
                <a:latin typeface="宋体" panose="02010600030101010101" pitchFamily="2" charset="-122"/>
                <a:ea typeface="+mn-ea"/>
                <a:cs typeface="+mn-cs"/>
              </a:rPr>
              <a:t>22</a:t>
            </a:r>
            <a:r>
              <a:rPr lang="zh-CN" altLang="en-US" b="1" dirty="0">
                <a:latin typeface="宋体" panose="02010600030101010101" pitchFamily="2" charset="-122"/>
                <a:ea typeface="+mn-ea"/>
                <a:cs typeface="+mn-cs"/>
              </a:rPr>
              <a:t>大类，包括天象自然、江河湖海、山川田园、四时寒暑、岁时节序、花草果木 、飞禽走兽、鳞介虫鱼、宫观楼台、器用饮食、文学艺术、百工农商、古今人物、战争军旅、忧国伤时、民生疾苦、羁旅行役、交游赠答、抒怀言志、爱情家庭、咏史怀古等；下分</a:t>
            </a:r>
            <a:r>
              <a:rPr lang="en-US" altLang="zh-CN" b="1" dirty="0">
                <a:latin typeface="宋体" panose="02010600030101010101" pitchFamily="2" charset="-122"/>
                <a:ea typeface="+mn-ea"/>
                <a:cs typeface="+mn-cs"/>
              </a:rPr>
              <a:t>334</a:t>
            </a:r>
            <a:r>
              <a:rPr lang="zh-CN" altLang="en-US" b="1" dirty="0">
                <a:latin typeface="宋体" panose="02010600030101010101" pitchFamily="2" charset="-122"/>
                <a:ea typeface="+mn-ea"/>
                <a:cs typeface="+mn-cs"/>
              </a:rPr>
              <a:t>细目，共编入各种体裁和题材的诗歌</a:t>
            </a:r>
            <a:r>
              <a:rPr lang="en-US" altLang="zh-CN" b="1" dirty="0">
                <a:latin typeface="宋体" panose="02010600030101010101" pitchFamily="2" charset="-122"/>
                <a:ea typeface="+mn-ea"/>
                <a:cs typeface="+mn-cs"/>
              </a:rPr>
              <a:t>2730</a:t>
            </a:r>
            <a:r>
              <a:rPr lang="zh-CN" altLang="en-US" b="1" dirty="0">
                <a:latin typeface="宋体" panose="02010600030101010101" pitchFamily="2" charset="-122"/>
                <a:ea typeface="+mn-ea"/>
                <a:cs typeface="+mn-cs"/>
              </a:rPr>
              <a:t>余首，上起</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诗经</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，下迄清末。</a:t>
            </a:r>
            <a:endParaRPr lang="zh-CN" altLang="en-US" b="1" dirty="0">
              <a:latin typeface="宋体" panose="02010600030101010101" pitchFamily="2" charset="-122"/>
              <a:ea typeface="+mn-ea"/>
              <a:cs typeface="+mn-cs"/>
            </a:endParaRPr>
          </a:p>
        </p:txBody>
      </p:sp>
      <p:sp>
        <p:nvSpPr>
          <p:cNvPr id="172036" name="Rectangle 4"/>
          <p:cNvSpPr>
            <a:spLocks noGrp="1" noRot="1"/>
          </p:cNvSpPr>
          <p:nvPr>
            <p:ph sz="half" idx="2"/>
          </p:nvPr>
        </p:nvSpPr>
        <p:spPr>
          <a:xfrm>
            <a:off x="8243888" y="1981200"/>
            <a:ext cx="601662" cy="3886200"/>
          </a:xfrm>
          <a:ln/>
        </p:spPr>
        <p:txBody>
          <a:bodyPr vert="horz" wrap="square" lIns="91440" tIns="45720" rIns="91440" bIns="45720" anchor="t"/>
          <a:p>
            <a:pPr eaLnBrk="1" hangingPunct="1">
              <a:lnSpc>
                <a:spcPct val="80000"/>
              </a:lnSpc>
              <a:buSzPct val="70000"/>
            </a:pPr>
            <a:endParaRPr lang="zh-CN" altLang="en-US" sz="2400" dirty="0">
              <a:latin typeface="+mn-lt"/>
              <a:ea typeface="+mn-ea"/>
              <a:cs typeface="+mn-cs"/>
            </a:endParaRPr>
          </a:p>
        </p:txBody>
      </p:sp>
      <p:pic>
        <p:nvPicPr>
          <p:cNvPr id="172037" name="Picture 5" descr="荒村生断霭，古寺语流莺6"/>
          <p:cNvPicPr>
            <a:picLocks noChangeAspect="1"/>
          </p:cNvPicPr>
          <p:nvPr/>
        </p:nvPicPr>
        <p:blipFill>
          <a:blip r:embed="rId1"/>
          <a:stretch>
            <a:fillRect/>
          </a:stretch>
        </p:blipFill>
        <p:spPr>
          <a:xfrm>
            <a:off x="7235825" y="188913"/>
            <a:ext cx="1908175" cy="6408737"/>
          </a:xfrm>
          <a:prstGeom prst="rect">
            <a:avLst/>
          </a:prstGeom>
          <a:noFill/>
          <a:ln w="9525">
            <a:noFill/>
          </a:ln>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3058" name="Rectangle 2"/>
          <p:cNvSpPr>
            <a:spLocks noGrp="1" noRot="1"/>
          </p:cNvSpPr>
          <p:nvPr>
            <p:ph type="title"/>
          </p:nvPr>
        </p:nvSpPr>
        <p:spPr>
          <a:ln/>
        </p:spPr>
        <p:txBody>
          <a:bodyPr vert="horz" wrap="square" lIns="91440" tIns="45720" rIns="91440" bIns="45720" anchor="ctr"/>
          <a:p>
            <a:pPr eaLnBrk="1" hangingPunct="1"/>
            <a:r>
              <a:rPr lang="zh-CN" altLang="en-US" sz="4000" b="1" dirty="0">
                <a:ea typeface="楷体_GB2312" pitchFamily="49" charset="-122"/>
              </a:rPr>
              <a:t>按题材分类选诗的意义，</a:t>
            </a:r>
            <a:br>
              <a:rPr lang="zh-CN" altLang="en-US" sz="4000" b="1" dirty="0">
                <a:ea typeface="楷体_GB2312" pitchFamily="49" charset="-122"/>
              </a:rPr>
            </a:br>
            <a:r>
              <a:rPr lang="zh-CN" altLang="en-US" sz="4000" b="1" dirty="0">
                <a:ea typeface="楷体_GB2312" pitchFamily="49" charset="-122"/>
              </a:rPr>
              <a:t>大致归纳为以下几点：</a:t>
            </a:r>
            <a:endParaRPr lang="zh-CN" altLang="en-US" sz="4000" b="1" dirty="0">
              <a:ea typeface="楷体_GB2312" pitchFamily="49" charset="-122"/>
            </a:endParaRPr>
          </a:p>
        </p:txBody>
      </p:sp>
      <p:sp>
        <p:nvSpPr>
          <p:cNvPr id="173059" name="Rectangle 3"/>
          <p:cNvSpPr>
            <a:spLocks noGrp="1" noRot="1"/>
          </p:cNvSpPr>
          <p:nvPr>
            <p:ph idx="1"/>
          </p:nvPr>
        </p:nvSpPr>
        <p:spPr>
          <a:ln/>
        </p:spPr>
        <p:txBody>
          <a:bodyPr vert="horz" wrap="square" lIns="91440" tIns="45720" rIns="91440" bIns="45720" anchor="t"/>
          <a:p>
            <a:pPr eaLnBrk="1" hangingPunct="1"/>
            <a:endParaRPr lang="zh-CN" altLang="en-US" sz="2400" b="1" dirty="0">
              <a:solidFill>
                <a:schemeClr val="tx2"/>
              </a:solidFill>
              <a:ea typeface="楷体_GB2312" pitchFamily="49" charset="-122"/>
            </a:endParaRPr>
          </a:p>
          <a:p>
            <a:pPr eaLnBrk="1" hangingPunct="1"/>
            <a:r>
              <a:rPr lang="zh-CN" altLang="en-US" sz="2400" b="1" dirty="0">
                <a:solidFill>
                  <a:schemeClr val="hlink"/>
                </a:solidFill>
                <a:ea typeface="楷体_GB2312" pitchFamily="49" charset="-122"/>
              </a:rPr>
              <a:t>一、反映诗歌题材的多样性和丰富性。</a:t>
            </a:r>
            <a:endParaRPr lang="zh-CN" altLang="en-US" sz="2400" b="1" dirty="0">
              <a:solidFill>
                <a:schemeClr val="hlink"/>
              </a:solidFill>
              <a:ea typeface="楷体_GB2312" pitchFamily="49" charset="-122"/>
            </a:endParaRPr>
          </a:p>
          <a:p>
            <a:pPr eaLnBrk="1" hangingPunct="1"/>
            <a:r>
              <a:rPr lang="zh-CN" altLang="en-US" sz="2400" b="1" dirty="0"/>
              <a:t>我国古代诗歌历史悠久，内容丰富，题材领域十分广阔；分类编诗，对于诗歌涵盖了自然和社会生活的方方面面、甚至可以说是无所不包的特色，可以从打开的目录上一目了然，从仔细翻检的内容中体会更加深刻。</a:t>
            </a:r>
            <a:endParaRPr lang="zh-CN" altLang="en-US" sz="2400" b="1" dirty="0"/>
          </a:p>
          <a:p>
            <a:pPr eaLnBrk="1" hangingPunct="1"/>
            <a:endParaRPr lang="zh-CN" altLang="en-US" sz="2400" b="1" dirty="0"/>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82" name="Rectangle 2"/>
          <p:cNvSpPr>
            <a:spLocks noGrp="1" noRot="1"/>
          </p:cNvSpPr>
          <p:nvPr>
            <p:ph type="title"/>
          </p:nvPr>
        </p:nvSpPr>
        <p:spPr>
          <a:xfrm>
            <a:off x="7524750" y="188913"/>
            <a:ext cx="1619250" cy="431800"/>
          </a:xfrm>
          <a:ln/>
        </p:spPr>
        <p:txBody>
          <a:bodyPr vert="horz" wrap="square" lIns="91440" tIns="45720" rIns="91440" bIns="45720" anchor="ctr"/>
          <a:p>
            <a:pPr eaLnBrk="1" hangingPunct="1"/>
            <a:endParaRPr lang="zh-CN" altLang="en-US" sz="3600" b="1" dirty="0"/>
          </a:p>
        </p:txBody>
      </p:sp>
      <p:sp>
        <p:nvSpPr>
          <p:cNvPr id="174083" name="Rectangle 3"/>
          <p:cNvSpPr>
            <a:spLocks noGrp="1" noRot="1"/>
          </p:cNvSpPr>
          <p:nvPr>
            <p:ph sz="half" idx="1"/>
          </p:nvPr>
        </p:nvSpPr>
        <p:spPr>
          <a:xfrm>
            <a:off x="304800" y="188913"/>
            <a:ext cx="6788150" cy="6480175"/>
          </a:xfrm>
          <a:ln/>
        </p:spPr>
        <p:txBody>
          <a:bodyPr vert="horz" wrap="square" lIns="91440" tIns="45720" rIns="91440" bIns="45720" anchor="t"/>
          <a:p>
            <a:pPr eaLnBrk="1" hangingPunct="1">
              <a:lnSpc>
                <a:spcPct val="90000"/>
              </a:lnSpc>
              <a:buSzPct val="70000"/>
            </a:pPr>
            <a:r>
              <a:rPr lang="zh-CN" altLang="en-US" b="1" dirty="0">
                <a:solidFill>
                  <a:schemeClr val="hlink"/>
                </a:solidFill>
                <a:latin typeface="+mn-lt"/>
                <a:ea typeface="楷体_GB2312" pitchFamily="49" charset="-122"/>
                <a:cs typeface="+mn-cs"/>
              </a:rPr>
              <a:t>       二、有助于把握不同题材的诗歌发展演进的历史过程和内在规律。</a:t>
            </a:r>
            <a:endParaRPr lang="zh-CN" altLang="en-US" b="1" dirty="0">
              <a:solidFill>
                <a:schemeClr val="hlink"/>
              </a:solidFill>
              <a:latin typeface="+mn-lt"/>
              <a:ea typeface="楷体_GB2312" pitchFamily="49" charset="-122"/>
              <a:cs typeface="+mn-cs"/>
            </a:endParaRPr>
          </a:p>
          <a:p>
            <a:pPr eaLnBrk="1" hangingPunct="1">
              <a:lnSpc>
                <a:spcPct val="90000"/>
              </a:lnSpc>
              <a:buSzPct val="70000"/>
            </a:pPr>
            <a:r>
              <a:rPr lang="zh-CN" altLang="en-US" b="1" dirty="0">
                <a:latin typeface="+mn-lt"/>
                <a:ea typeface="+mn-ea"/>
                <a:cs typeface="+mn-cs"/>
              </a:rPr>
              <a:t>    不同题材诗歌的发展演进的历史各不相同，如：咏物诗的滥觞可以追溯到战国时代伟大诗人屈原的</a:t>
            </a:r>
            <a:r>
              <a:rPr lang="en-US" altLang="zh-CN" b="1" dirty="0">
                <a:latin typeface="+mn-lt"/>
                <a:ea typeface="+mn-ea"/>
                <a:cs typeface="+mn-cs"/>
              </a:rPr>
              <a:t>《</a:t>
            </a:r>
            <a:r>
              <a:rPr lang="zh-CN" altLang="en-US" b="1" dirty="0">
                <a:latin typeface="+mn-lt"/>
                <a:ea typeface="+mn-ea"/>
                <a:cs typeface="+mn-cs"/>
              </a:rPr>
              <a:t>橘颂</a:t>
            </a:r>
            <a:r>
              <a:rPr lang="en-US" altLang="zh-CN" b="1" dirty="0">
                <a:latin typeface="+mn-lt"/>
                <a:ea typeface="+mn-ea"/>
                <a:cs typeface="+mn-cs"/>
              </a:rPr>
              <a:t>》</a:t>
            </a:r>
            <a:r>
              <a:rPr lang="zh-CN" altLang="en-US" b="1" dirty="0">
                <a:latin typeface="+mn-lt"/>
                <a:ea typeface="+mn-ea"/>
                <a:cs typeface="+mn-cs"/>
              </a:rPr>
              <a:t>；之后沉寂了几百年，汉代有咏物赋而少咏物诗；六朝咏物诗渐兴，而中晚唐的咏物诗和南宋后期的咏物词，则呈现出繁盛的局面。</a:t>
            </a:r>
            <a:endParaRPr lang="zh-CN" altLang="en-US" b="1" dirty="0">
              <a:latin typeface="+mn-lt"/>
              <a:ea typeface="+mn-ea"/>
              <a:cs typeface="+mn-cs"/>
            </a:endParaRPr>
          </a:p>
          <a:p>
            <a:pPr eaLnBrk="1" hangingPunct="1">
              <a:lnSpc>
                <a:spcPct val="90000"/>
              </a:lnSpc>
              <a:buSzPct val="70000"/>
            </a:pPr>
            <a:r>
              <a:rPr lang="zh-CN" altLang="en-US" b="1" dirty="0">
                <a:latin typeface="+mn-lt"/>
                <a:ea typeface="+mn-ea"/>
                <a:cs typeface="+mn-cs"/>
              </a:rPr>
              <a:t>      这一发展过程中受到哪些因素的影响？其内在的特色和规律又是什么？不同时代的咏物诗的继承和创新在哪里？分类选诗因为选出了各类诗歌中最有代表性的作品，所以为研究工作提供了可靠的文本资料，从中可以分析、总结和梳理出上述问题的答案。</a:t>
            </a:r>
            <a:endParaRPr lang="zh-CN" altLang="en-US" b="1" dirty="0">
              <a:latin typeface="+mn-lt"/>
              <a:ea typeface="+mn-ea"/>
              <a:cs typeface="+mn-cs"/>
            </a:endParaRPr>
          </a:p>
          <a:p>
            <a:pPr eaLnBrk="1" hangingPunct="1">
              <a:lnSpc>
                <a:spcPct val="90000"/>
              </a:lnSpc>
              <a:buSzPct val="70000"/>
            </a:pPr>
            <a:endParaRPr lang="zh-CN" altLang="en-US" b="1" dirty="0">
              <a:latin typeface="+mn-lt"/>
              <a:ea typeface="+mn-ea"/>
              <a:cs typeface="+mn-cs"/>
            </a:endParaRPr>
          </a:p>
        </p:txBody>
      </p:sp>
      <p:sp>
        <p:nvSpPr>
          <p:cNvPr id="174084" name="Rectangle 4"/>
          <p:cNvSpPr>
            <a:spLocks noGrp="1" noRot="1"/>
          </p:cNvSpPr>
          <p:nvPr>
            <p:ph sz="half" idx="2"/>
          </p:nvPr>
        </p:nvSpPr>
        <p:spPr>
          <a:xfrm>
            <a:off x="8243888" y="1981200"/>
            <a:ext cx="601662" cy="3886200"/>
          </a:xfrm>
          <a:ln/>
        </p:spPr>
        <p:txBody>
          <a:bodyPr vert="horz" wrap="square" lIns="91440" tIns="45720" rIns="91440" bIns="45720" anchor="t"/>
          <a:p>
            <a:pPr eaLnBrk="1" hangingPunct="1">
              <a:lnSpc>
                <a:spcPct val="80000"/>
              </a:lnSpc>
              <a:buSzPct val="70000"/>
            </a:pPr>
            <a:endParaRPr lang="zh-CN" altLang="en-US" sz="2400" dirty="0">
              <a:latin typeface="+mn-lt"/>
              <a:ea typeface="+mn-ea"/>
              <a:cs typeface="+mn-cs"/>
            </a:endParaRPr>
          </a:p>
        </p:txBody>
      </p:sp>
      <p:pic>
        <p:nvPicPr>
          <p:cNvPr id="174085" name="Picture 5" descr="荒村生断霭，古寺语流莺6"/>
          <p:cNvPicPr>
            <a:picLocks noChangeAspect="1"/>
          </p:cNvPicPr>
          <p:nvPr/>
        </p:nvPicPr>
        <p:blipFill>
          <a:blip r:embed="rId1"/>
          <a:stretch>
            <a:fillRect/>
          </a:stretch>
        </p:blipFill>
        <p:spPr>
          <a:xfrm>
            <a:off x="7235825" y="188913"/>
            <a:ext cx="1908175" cy="6408737"/>
          </a:xfrm>
          <a:prstGeom prst="rect">
            <a:avLst/>
          </a:prstGeom>
          <a:noFill/>
          <a:ln w="9525">
            <a:noFill/>
          </a:ln>
        </p:spPr>
      </p:pic>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6" name="Rectangle 2"/>
          <p:cNvSpPr>
            <a:spLocks noGrp="1" noRot="1"/>
          </p:cNvSpPr>
          <p:nvPr>
            <p:ph type="title"/>
          </p:nvPr>
        </p:nvSpPr>
        <p:spPr>
          <a:ln/>
        </p:spPr>
        <p:txBody>
          <a:bodyPr vert="horz" wrap="square" lIns="91440" tIns="45720" rIns="91440" bIns="45720" anchor="ctr"/>
          <a:p>
            <a:pPr eaLnBrk="1" hangingPunct="1"/>
            <a:r>
              <a:rPr lang="zh-CN" altLang="en-US" sz="2400" b="1" dirty="0">
                <a:solidFill>
                  <a:schemeClr val="hlink"/>
                </a:solidFill>
                <a:ea typeface="楷体_GB2312" pitchFamily="49" charset="-122"/>
              </a:rPr>
              <a:t>三、有利于对诗歌进行比较研究。</a:t>
            </a:r>
            <a:endParaRPr lang="zh-CN" altLang="en-US" sz="2400" b="1" dirty="0">
              <a:solidFill>
                <a:schemeClr val="hlink"/>
              </a:solidFill>
              <a:ea typeface="楷体_GB2312" pitchFamily="49" charset="-122"/>
            </a:endParaRPr>
          </a:p>
        </p:txBody>
      </p:sp>
      <p:sp>
        <p:nvSpPr>
          <p:cNvPr id="175107" name="Rectangle 3"/>
          <p:cNvSpPr>
            <a:spLocks noGrp="1" noRot="1"/>
          </p:cNvSpPr>
          <p:nvPr>
            <p:ph idx="1"/>
          </p:nvPr>
        </p:nvSpPr>
        <p:spPr>
          <a:ln/>
        </p:spPr>
        <p:txBody>
          <a:bodyPr vert="horz" wrap="square" lIns="91440" tIns="45720" rIns="91440" bIns="45720" anchor="t"/>
          <a:p>
            <a:pPr eaLnBrk="1" hangingPunct="1"/>
            <a:endParaRPr lang="zh-CN" altLang="en-US" sz="2400" b="1" dirty="0">
              <a:solidFill>
                <a:schemeClr val="hlink"/>
              </a:solidFill>
              <a:ea typeface="楷体_GB2312" pitchFamily="49" charset="-122"/>
            </a:endParaRPr>
          </a:p>
          <a:p>
            <a:pPr eaLnBrk="1" hangingPunct="1"/>
            <a:r>
              <a:rPr lang="zh-CN" altLang="en-US" sz="2400" b="1" dirty="0"/>
              <a:t>      将同一题材或同一主题的诗歌作品，按一定的标准编排在一起，一是很自然地展示出千差万别的不同丰采；二是使读者在含咏咀嚼中体悟和发现不同诗人写作的不同风格，而不同的风格又体现了诗人的艺术个性；三是如果再加上比较论析的提示性短文，辨析其异同，剖析其精微，对一般读者和研究者，都是十分有益的。</a:t>
            </a:r>
            <a:endParaRPr lang="zh-CN" altLang="en-US" sz="24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28675" name="Rectangle 3"/>
          <p:cNvSpPr>
            <a:spLocks noGrp="1" noRot="1"/>
          </p:cNvSpPr>
          <p:nvPr>
            <p:ph idx="1"/>
          </p:nvPr>
        </p:nvSpPr>
        <p:spPr>
          <a:xfrm>
            <a:off x="304800" y="765175"/>
            <a:ext cx="8540750" cy="5102225"/>
          </a:xfrm>
          <a:ln/>
        </p:spPr>
        <p:txBody>
          <a:bodyPr vert="horz" wrap="square" lIns="91440" tIns="45720" rIns="91440" bIns="45720" anchor="t"/>
          <a:p>
            <a:pPr eaLnBrk="1" hangingPunct="1">
              <a:lnSpc>
                <a:spcPct val="80000"/>
              </a:lnSpc>
            </a:pPr>
            <a:r>
              <a:rPr lang="zh-CN" altLang="en-US" sz="2800" u="sng" dirty="0">
                <a:solidFill>
                  <a:srgbClr val="FF0000"/>
                </a:solidFill>
              </a:rPr>
              <a:t>              </a:t>
            </a:r>
            <a:r>
              <a:rPr lang="zh-CN" altLang="en-US" b="1" u="sng" dirty="0">
                <a:solidFill>
                  <a:srgbClr val="FF0000"/>
                </a:solidFill>
                <a:hlinkClick r:id="rId1" action="ppaction://hlinkfile"/>
              </a:rPr>
              <a:t>感遇其二 </a:t>
            </a:r>
            <a:endParaRPr lang="zh-CN" altLang="en-US" b="1" u="sng" dirty="0">
              <a:solidFill>
                <a:srgbClr val="FF0000"/>
              </a:solidFill>
              <a:hlinkClick r:id="rId1" action="ppaction://hlinkfile"/>
            </a:endParaRPr>
          </a:p>
          <a:p>
            <a:pPr eaLnBrk="1" hangingPunct="1">
              <a:lnSpc>
                <a:spcPct val="80000"/>
              </a:lnSpc>
            </a:pPr>
            <a:r>
              <a:rPr lang="en-US" altLang="zh-CN" b="1" dirty="0">
                <a:solidFill>
                  <a:srgbClr val="FF0000"/>
                </a:solidFill>
                <a:hlinkClick r:id="rId1" action="ppaction://hlinkfile"/>
              </a:rPr>
              <a:t>               </a:t>
            </a:r>
            <a:r>
              <a:rPr lang="zh-CN" altLang="en-US" b="1" dirty="0">
                <a:solidFill>
                  <a:srgbClr val="FF0000"/>
                </a:solidFill>
                <a:hlinkClick r:id="rId1" action="ppaction://hlinkfile"/>
              </a:rPr>
              <a:t>陈子昂</a:t>
            </a:r>
            <a:endParaRPr lang="en-US" altLang="zh-CN" b="1" dirty="0">
              <a:solidFill>
                <a:srgbClr val="FF0000"/>
              </a:solidFill>
              <a:hlinkClick r:id="rId1" action="ppaction://hlinkfile"/>
            </a:endParaRPr>
          </a:p>
          <a:p>
            <a:pPr eaLnBrk="1" hangingPunct="1">
              <a:lnSpc>
                <a:spcPct val="80000"/>
              </a:lnSpc>
            </a:pPr>
            <a:endParaRPr lang="en-US" altLang="zh-CN" b="1" dirty="0">
              <a:solidFill>
                <a:srgbClr val="FF0000"/>
              </a:solidFill>
            </a:endParaRPr>
          </a:p>
          <a:p>
            <a:pPr eaLnBrk="1" hangingPunct="1">
              <a:lnSpc>
                <a:spcPct val="80000"/>
              </a:lnSpc>
            </a:pPr>
            <a:r>
              <a:rPr lang="zh-CN" altLang="en-US" b="1" dirty="0"/>
              <a:t>兰若生春夏，芊蔚何青青。 </a:t>
            </a:r>
            <a:endParaRPr lang="zh-CN" altLang="en-US" b="1" dirty="0"/>
          </a:p>
          <a:p>
            <a:pPr eaLnBrk="1" hangingPunct="1">
              <a:lnSpc>
                <a:spcPct val="80000"/>
              </a:lnSpc>
            </a:pPr>
            <a:endParaRPr lang="zh-CN" altLang="en-US" b="1" dirty="0"/>
          </a:p>
          <a:p>
            <a:pPr eaLnBrk="1" hangingPunct="1">
              <a:lnSpc>
                <a:spcPct val="80000"/>
              </a:lnSpc>
            </a:pPr>
            <a:r>
              <a:rPr lang="zh-CN" altLang="en-US" b="1" dirty="0"/>
              <a:t>幽独空林色， 朱蕤冒紫茎。 </a:t>
            </a:r>
            <a:endParaRPr lang="zh-CN" altLang="en-US" b="1" dirty="0"/>
          </a:p>
          <a:p>
            <a:pPr eaLnBrk="1" hangingPunct="1">
              <a:lnSpc>
                <a:spcPct val="80000"/>
              </a:lnSpc>
            </a:pPr>
            <a:endParaRPr lang="zh-CN" altLang="en-US" b="1" dirty="0"/>
          </a:p>
          <a:p>
            <a:pPr eaLnBrk="1" hangingPunct="1">
              <a:lnSpc>
                <a:spcPct val="80000"/>
              </a:lnSpc>
            </a:pPr>
            <a:r>
              <a:rPr lang="zh-CN" altLang="en-US" b="1" dirty="0"/>
              <a:t>迟迟白日晚，袅袅秋风生。 </a:t>
            </a:r>
            <a:endParaRPr lang="zh-CN" altLang="en-US" b="1" dirty="0"/>
          </a:p>
          <a:p>
            <a:pPr eaLnBrk="1" hangingPunct="1">
              <a:lnSpc>
                <a:spcPct val="80000"/>
              </a:lnSpc>
            </a:pPr>
            <a:endParaRPr lang="zh-CN" altLang="en-US" b="1" dirty="0"/>
          </a:p>
          <a:p>
            <a:pPr eaLnBrk="1" hangingPunct="1">
              <a:lnSpc>
                <a:spcPct val="80000"/>
              </a:lnSpc>
            </a:pPr>
            <a:r>
              <a:rPr lang="zh-CN" altLang="en-US" b="1" dirty="0">
                <a:solidFill>
                  <a:srgbClr val="FF0000"/>
                </a:solidFill>
              </a:rPr>
              <a:t>岁华尽摇落， 芳意竟何成。</a:t>
            </a:r>
            <a:endParaRPr lang="zh-CN" altLang="en-US" b="1" dirty="0">
              <a:solidFill>
                <a:srgbClr val="FF0000"/>
              </a:solidFill>
            </a:endParaRPr>
          </a:p>
          <a:p>
            <a:pPr eaLnBrk="1" hangingPunct="1">
              <a:lnSpc>
                <a:spcPct val="80000"/>
              </a:lnSpc>
            </a:pPr>
            <a:endParaRPr lang="zh-CN" altLang="en-US" sz="2800" dirty="0"/>
          </a:p>
        </p:txBody>
      </p:sp>
      <p:sp>
        <p:nvSpPr>
          <p:cNvPr id="28676" name="AutoShape 5"/>
          <p:cNvSpPr/>
          <p:nvPr/>
        </p:nvSpPr>
        <p:spPr>
          <a:xfrm>
            <a:off x="3779838" y="836613"/>
            <a:ext cx="2376487" cy="1079500"/>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sz="2000" b="1" dirty="0">
                <a:solidFill>
                  <a:srgbClr val="FF0000"/>
                </a:solidFill>
                <a:latin typeface="Arial" panose="020B0604020202020204" pitchFamily="34" charset="0"/>
              </a:rPr>
              <a:t>1</a:t>
            </a:r>
            <a:r>
              <a:rPr lang="zh-CN" altLang="en-US" sz="2000" b="1" dirty="0">
                <a:solidFill>
                  <a:srgbClr val="FF0000"/>
                </a:solidFill>
                <a:latin typeface="Arial" panose="020B0604020202020204" pitchFamily="34" charset="0"/>
              </a:rPr>
              <a:t>陈子昂</a:t>
            </a:r>
            <a:r>
              <a:rPr lang="en-US" altLang="zh-CN" sz="2000" b="1" dirty="0">
                <a:solidFill>
                  <a:srgbClr val="FF0000"/>
                </a:solidFill>
                <a:latin typeface="Arial" panose="020B0604020202020204" pitchFamily="34" charset="0"/>
              </a:rPr>
              <a:t>《</a:t>
            </a:r>
            <a:r>
              <a:rPr lang="zh-CN" altLang="en-US" sz="2000" b="1" dirty="0">
                <a:solidFill>
                  <a:srgbClr val="FF0000"/>
                </a:solidFill>
                <a:latin typeface="Arial" panose="020B0604020202020204" pitchFamily="34" charset="0"/>
              </a:rPr>
              <a:t>感遇其二</a:t>
            </a:r>
            <a:r>
              <a:rPr lang="en-US" altLang="zh-CN" sz="2000" b="1" dirty="0">
                <a:solidFill>
                  <a:srgbClr val="FF0000"/>
                </a:solidFill>
                <a:latin typeface="Arial" panose="020B0604020202020204" pitchFamily="34" charset="0"/>
              </a:rPr>
              <a:t>》2</a:t>
            </a:r>
            <a:endParaRPr lang="zh-CN" altLang="en-US" sz="2000" b="1" dirty="0">
              <a:solidFill>
                <a:srgbClr val="FF0000"/>
              </a:solidFill>
              <a:latin typeface="Arial" panose="020B0604020202020204" pitchFamily="34" charset="0"/>
            </a:endParaRPr>
          </a:p>
        </p:txBody>
      </p:sp>
      <p:sp>
        <p:nvSpPr>
          <p:cNvPr id="28677" name="AutoShape 7"/>
          <p:cNvSpPr/>
          <p:nvPr/>
        </p:nvSpPr>
        <p:spPr>
          <a:xfrm>
            <a:off x="6227763" y="3644900"/>
            <a:ext cx="2160587" cy="720725"/>
          </a:xfrm>
          <a:prstGeom prst="wedgeRoundRectCallout">
            <a:avLst>
              <a:gd name="adj1" fmla="val -61903"/>
              <a:gd name="adj2" fmla="val 68060"/>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000" b="1" dirty="0">
                <a:solidFill>
                  <a:srgbClr val="FF0000"/>
                </a:solidFill>
                <a:latin typeface="Arial" panose="020B0604020202020204" pitchFamily="34" charset="0"/>
              </a:rPr>
              <a:t>背诵：</a:t>
            </a:r>
            <a:endParaRPr lang="zh-CN" altLang="en-US" sz="2000" b="1" dirty="0">
              <a:solidFill>
                <a:srgbClr val="FF0000"/>
              </a:solidFill>
              <a:latin typeface="Arial" panose="020B0604020202020204" pitchFamily="34" charset="0"/>
            </a:endParaRPr>
          </a:p>
          <a:p>
            <a:pPr algn="ctr"/>
            <a:r>
              <a:rPr lang="zh-CN" altLang="en-US" sz="2000" b="1" dirty="0">
                <a:solidFill>
                  <a:srgbClr val="FF0000"/>
                </a:solidFill>
                <a:latin typeface="Arial" panose="020B0604020202020204" pitchFamily="34" charset="0"/>
              </a:rPr>
              <a:t>腹有诗书气自华</a:t>
            </a:r>
            <a:endParaRPr lang="zh-CN" altLang="en-US" sz="2000" b="1" dirty="0">
              <a:solidFill>
                <a:srgbClr val="FF0000"/>
              </a:solidFill>
              <a:latin typeface="Arial" panose="020B0604020202020204" pitchFamily="34" charset="0"/>
            </a:endParaRPr>
          </a:p>
        </p:txBody>
      </p:sp>
      <p:sp>
        <p:nvSpPr>
          <p:cNvPr id="28678" name="AutoShape 8"/>
          <p:cNvSpPr/>
          <p:nvPr/>
        </p:nvSpPr>
        <p:spPr>
          <a:xfrm>
            <a:off x="179388" y="0"/>
            <a:ext cx="1944687" cy="620713"/>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b="1" dirty="0">
                <a:solidFill>
                  <a:srgbClr val="FF0000"/>
                </a:solidFill>
                <a:latin typeface="Arial" panose="020B0604020202020204" pitchFamily="34" charset="0"/>
              </a:rPr>
              <a:t>欣赏三遍再背诵</a:t>
            </a:r>
            <a:endParaRPr lang="zh-CN" altLang="en-US" b="1" dirty="0">
              <a:solidFill>
                <a:srgbClr val="FF0000"/>
              </a:solidFill>
              <a:latin typeface="Arial" panose="020B0604020202020204" pitchFamily="34" charset="0"/>
            </a:endParaRP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6130" name="Rectangle 2"/>
          <p:cNvSpPr>
            <a:spLocks noGrp="1" noRot="1"/>
          </p:cNvSpPr>
          <p:nvPr>
            <p:ph type="title"/>
          </p:nvPr>
        </p:nvSpPr>
        <p:spPr>
          <a:xfrm>
            <a:off x="7524750" y="188913"/>
            <a:ext cx="1619250" cy="431800"/>
          </a:xfrm>
          <a:ln/>
        </p:spPr>
        <p:txBody>
          <a:bodyPr vert="horz" wrap="square" lIns="91440" tIns="45720" rIns="91440" bIns="45720" anchor="ctr"/>
          <a:p>
            <a:pPr eaLnBrk="1" hangingPunct="1"/>
            <a:endParaRPr lang="zh-CN" altLang="en-US" sz="3600" b="1" dirty="0"/>
          </a:p>
        </p:txBody>
      </p:sp>
      <p:sp>
        <p:nvSpPr>
          <p:cNvPr id="176131" name="Rectangle 3"/>
          <p:cNvSpPr>
            <a:spLocks noGrp="1" noRot="1"/>
          </p:cNvSpPr>
          <p:nvPr>
            <p:ph sz="half" idx="1"/>
          </p:nvPr>
        </p:nvSpPr>
        <p:spPr>
          <a:xfrm>
            <a:off x="304800" y="188913"/>
            <a:ext cx="6788150" cy="6480175"/>
          </a:xfrm>
          <a:ln/>
        </p:spPr>
        <p:txBody>
          <a:bodyPr vert="horz" wrap="square" lIns="91440" tIns="45720" rIns="91440" bIns="45720" anchor="t"/>
          <a:p>
            <a:pPr eaLnBrk="1" hangingPunct="1">
              <a:buSzPct val="70000"/>
            </a:pPr>
            <a:r>
              <a:rPr lang="zh-CN" altLang="en-US" b="1" dirty="0">
                <a:solidFill>
                  <a:schemeClr val="hlink"/>
                </a:solidFill>
                <a:latin typeface="楷体_GB2312" pitchFamily="49" charset="-122"/>
                <a:ea typeface="楷体_GB2312" pitchFamily="49" charset="-122"/>
                <a:cs typeface="+mn-cs"/>
              </a:rPr>
              <a:t>     四、便于检索专门知识，或作为创作借鉴。</a:t>
            </a:r>
            <a:endParaRPr lang="zh-CN" altLang="en-US" b="1" dirty="0">
              <a:solidFill>
                <a:schemeClr val="hlink"/>
              </a:solidFill>
              <a:latin typeface="楷体_GB2312" pitchFamily="49" charset="-122"/>
              <a:ea typeface="楷体_GB2312" pitchFamily="49" charset="-122"/>
              <a:cs typeface="+mn-cs"/>
            </a:endParaRPr>
          </a:p>
          <a:p>
            <a:pPr eaLnBrk="1" hangingPunct="1">
              <a:buSzPct val="70000"/>
            </a:pPr>
            <a:r>
              <a:rPr lang="zh-CN" altLang="en-US" b="1" dirty="0">
                <a:latin typeface="宋体" panose="02010600030101010101" pitchFamily="2" charset="-122"/>
                <a:ea typeface="+mn-ea"/>
                <a:cs typeface="+mn-cs"/>
              </a:rPr>
              <a:t>    按题材分类所编诗集，给读者根据内容需要，由部入类迅速寻检到有关诗作，创造了十分便利的条件。正如王运熙先生所说“譬如我们碰到端阳、中秋佳节，想看看古人在这方面有哪些优秀篇章；或者进一步自己也想写诗，想从古诗中得到启发借鉴，翻读这类总集，对谋篇布局、遣词造句等，都有启发借鉴意义。”（</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中国历代名诗分类大典</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序</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a:t>
            </a:r>
            <a:endParaRPr lang="zh-CN" altLang="en-US" b="1" dirty="0">
              <a:latin typeface="宋体" panose="02010600030101010101" pitchFamily="2" charset="-122"/>
              <a:ea typeface="+mn-ea"/>
              <a:cs typeface="+mn-cs"/>
            </a:endParaRPr>
          </a:p>
          <a:p>
            <a:pPr eaLnBrk="1" hangingPunct="1">
              <a:buSzPct val="70000"/>
            </a:pPr>
            <a:endParaRPr lang="zh-CN" altLang="en-US" b="1" dirty="0">
              <a:latin typeface="宋体" panose="02010600030101010101" pitchFamily="2" charset="-122"/>
              <a:ea typeface="+mn-ea"/>
              <a:cs typeface="+mn-cs"/>
            </a:endParaRPr>
          </a:p>
        </p:txBody>
      </p:sp>
      <p:sp>
        <p:nvSpPr>
          <p:cNvPr id="176132" name="Rectangle 4"/>
          <p:cNvSpPr>
            <a:spLocks noGrp="1" noRot="1"/>
          </p:cNvSpPr>
          <p:nvPr>
            <p:ph sz="half" idx="2"/>
          </p:nvPr>
        </p:nvSpPr>
        <p:spPr>
          <a:xfrm>
            <a:off x="8243888" y="1981200"/>
            <a:ext cx="601662" cy="3886200"/>
          </a:xfrm>
          <a:ln/>
        </p:spPr>
        <p:txBody>
          <a:bodyPr vert="horz" wrap="square" lIns="91440" tIns="45720" rIns="91440" bIns="45720" anchor="t"/>
          <a:p>
            <a:pPr eaLnBrk="1" hangingPunct="1">
              <a:lnSpc>
                <a:spcPct val="90000"/>
              </a:lnSpc>
              <a:buSzPct val="70000"/>
            </a:pPr>
            <a:endParaRPr lang="zh-CN" altLang="en-US" sz="2400" dirty="0">
              <a:latin typeface="+mn-lt"/>
              <a:ea typeface="+mn-ea"/>
              <a:cs typeface="+mn-cs"/>
            </a:endParaRPr>
          </a:p>
        </p:txBody>
      </p:sp>
      <p:pic>
        <p:nvPicPr>
          <p:cNvPr id="176133" name="Picture 5" descr="荒村生断霭，古寺语流莺6"/>
          <p:cNvPicPr>
            <a:picLocks noChangeAspect="1"/>
          </p:cNvPicPr>
          <p:nvPr/>
        </p:nvPicPr>
        <p:blipFill>
          <a:blip r:embed="rId1"/>
          <a:stretch>
            <a:fillRect/>
          </a:stretch>
        </p:blipFill>
        <p:spPr>
          <a:xfrm>
            <a:off x="7235825" y="188913"/>
            <a:ext cx="1908175" cy="6408737"/>
          </a:xfrm>
          <a:prstGeom prst="rect">
            <a:avLst/>
          </a:prstGeom>
          <a:noFill/>
          <a:ln w="9525">
            <a:noFill/>
          </a:ln>
        </p:spPr>
      </p:pic>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7154" name="Rectangle 2"/>
          <p:cNvSpPr>
            <a:spLocks noGrp="1" noRot="1"/>
          </p:cNvSpPr>
          <p:nvPr>
            <p:ph type="title"/>
          </p:nvPr>
        </p:nvSpPr>
        <p:spPr>
          <a:ln/>
        </p:spPr>
        <p:txBody>
          <a:bodyPr vert="horz" wrap="square" lIns="91440" tIns="45720" rIns="91440" bIns="45720" anchor="ctr"/>
          <a:p>
            <a:pPr eaLnBrk="1" hangingPunct="1"/>
            <a:r>
              <a:rPr lang="zh-CN" altLang="en-US" sz="3600" b="1" dirty="0">
                <a:solidFill>
                  <a:schemeClr val="hlink"/>
                </a:solidFill>
                <a:latin typeface="楷体_GB2312" pitchFamily="49" charset="-122"/>
                <a:ea typeface="楷体_GB2312" pitchFamily="49" charset="-122"/>
              </a:rPr>
              <a:t>五、对于普及古代诗歌，</a:t>
            </a:r>
            <a:br>
              <a:rPr lang="zh-CN" altLang="en-US" sz="3600" b="1" dirty="0">
                <a:solidFill>
                  <a:schemeClr val="hlink"/>
                </a:solidFill>
                <a:latin typeface="楷体_GB2312" pitchFamily="49" charset="-122"/>
                <a:ea typeface="楷体_GB2312" pitchFamily="49" charset="-122"/>
              </a:rPr>
            </a:br>
            <a:r>
              <a:rPr lang="zh-CN" altLang="en-US" sz="3600" b="1" dirty="0">
                <a:solidFill>
                  <a:schemeClr val="hlink"/>
                </a:solidFill>
                <a:latin typeface="楷体_GB2312" pitchFamily="49" charset="-122"/>
                <a:ea typeface="楷体_GB2312" pitchFamily="49" charset="-122"/>
              </a:rPr>
              <a:t>起到了极好的作用。</a:t>
            </a:r>
            <a:endParaRPr lang="zh-CN" altLang="en-US" sz="3600" b="1" dirty="0">
              <a:solidFill>
                <a:schemeClr val="hlink"/>
              </a:solidFill>
              <a:latin typeface="楷体_GB2312" pitchFamily="49" charset="-122"/>
              <a:ea typeface="楷体_GB2312" pitchFamily="49" charset="-122"/>
            </a:endParaRPr>
          </a:p>
        </p:txBody>
      </p:sp>
      <p:sp>
        <p:nvSpPr>
          <p:cNvPr id="177155" name="Rectangle 3"/>
          <p:cNvSpPr>
            <a:spLocks noGrp="1" noRot="1"/>
          </p:cNvSpPr>
          <p:nvPr>
            <p:ph idx="1"/>
          </p:nvPr>
        </p:nvSpPr>
        <p:spPr>
          <a:ln/>
        </p:spPr>
        <p:txBody>
          <a:bodyPr vert="horz" wrap="square" lIns="91440" tIns="45720" rIns="91440" bIns="45720" anchor="t"/>
          <a:p>
            <a:pPr eaLnBrk="1" hangingPunct="1"/>
            <a:endParaRPr lang="zh-CN" altLang="en-US" sz="2400" b="1" dirty="0">
              <a:solidFill>
                <a:schemeClr val="hlink"/>
              </a:solidFill>
              <a:latin typeface="楷体_GB2312" pitchFamily="49" charset="-122"/>
              <a:ea typeface="楷体_GB2312" pitchFamily="49" charset="-122"/>
            </a:endParaRPr>
          </a:p>
          <a:p>
            <a:pPr eaLnBrk="1" hangingPunct="1"/>
            <a:r>
              <a:rPr lang="zh-CN" altLang="en-US" sz="2400" b="1" dirty="0">
                <a:latin typeface="宋体" panose="02010600030101010101" pitchFamily="2" charset="-122"/>
              </a:rPr>
              <a:t>      优秀的古代诗歌，是中华文化宝库中的瑰宝；这一瑰宝，不应该只限在专门研究者们的案头上、书斋里，而应该普及到广大社会中去。优秀的古代诗歌，对于提高全民族的文化素质和精神面貌，具有十分重要的意义。从上述所归纳中，我们不难得出这样的结论，分类所编的诗集，对于面向社会广大的不同阶层普及中华优秀诗歌，起到了推波助澜的积极作用。</a:t>
            </a:r>
            <a:endParaRPr lang="zh-CN" altLang="en-US" sz="2400" b="1" dirty="0">
              <a:latin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a:spLocks noGrp="1" noRot="1"/>
          </p:cNvSpPr>
          <p:nvPr>
            <p:ph type="title"/>
          </p:nvPr>
        </p:nvSpPr>
        <p:spPr>
          <a:xfrm>
            <a:off x="301625" y="261938"/>
            <a:ext cx="8540750" cy="936625"/>
          </a:xfrm>
          <a:ln/>
        </p:spPr>
        <p:txBody>
          <a:bodyPr vert="horz" wrap="square" lIns="91440" tIns="45720" rIns="91440" bIns="45720" anchor="ctr"/>
          <a:p>
            <a:pPr eaLnBrk="1" hangingPunct="1"/>
            <a:r>
              <a:rPr lang="zh-CN" altLang="en-US" sz="3600" dirty="0">
                <a:solidFill>
                  <a:srgbClr val="FF0000"/>
                </a:solidFill>
              </a:rPr>
              <a:t>评析：</a:t>
            </a:r>
            <a:endParaRPr lang="zh-CN" altLang="en-US" sz="3600" dirty="0">
              <a:solidFill>
                <a:srgbClr val="FF0000"/>
              </a:solidFill>
            </a:endParaRPr>
          </a:p>
        </p:txBody>
      </p:sp>
      <p:sp>
        <p:nvSpPr>
          <p:cNvPr id="29699" name="Rectangle 3"/>
          <p:cNvSpPr>
            <a:spLocks noGrp="1" noRot="1"/>
          </p:cNvSpPr>
          <p:nvPr>
            <p:ph idx="1"/>
          </p:nvPr>
        </p:nvSpPr>
        <p:spPr>
          <a:xfrm>
            <a:off x="304800" y="1052513"/>
            <a:ext cx="8540750" cy="4814887"/>
          </a:xfrm>
          <a:ln/>
        </p:spPr>
        <p:txBody>
          <a:bodyPr vert="horz" wrap="square" lIns="91440" tIns="45720" rIns="91440" bIns="45720" anchor="t"/>
          <a:p>
            <a:pPr eaLnBrk="1" hangingPunct="1">
              <a:lnSpc>
                <a:spcPct val="80000"/>
              </a:lnSpc>
            </a:pPr>
            <a:r>
              <a:rPr lang="zh-CN" altLang="en-US" sz="2800" dirty="0"/>
              <a:t>    </a:t>
            </a:r>
            <a:r>
              <a:rPr lang="en-US" altLang="zh-CN" sz="2800" dirty="0"/>
              <a:t>《</a:t>
            </a:r>
            <a:r>
              <a:rPr lang="zh-CN" altLang="en-US" sz="2800" dirty="0"/>
              <a:t>感遇</a:t>
            </a:r>
            <a:r>
              <a:rPr lang="en-US" altLang="zh-CN" sz="2800" dirty="0"/>
              <a:t>》</a:t>
            </a:r>
            <a:r>
              <a:rPr lang="zh-CN" altLang="en-US" sz="2800" dirty="0"/>
              <a:t>，是陈子昂所写的以感慨身世及时政为主旨的组诗，共三十八首，本篇为其中的第二首。诗中以兰若自比，寄托了个人的身世之感。陈子昂颇有政治才干，但屡受排挤压抑，报国无门，四十一岁为射洪县令段简所害。这正象秀美幽独的兰若，在风刀霜剑的摧残下枯萎凋谢了。</a:t>
            </a:r>
            <a:endParaRPr lang="zh-CN" altLang="en-US" sz="2800" dirty="0"/>
          </a:p>
          <a:p>
            <a:pPr eaLnBrk="1" hangingPunct="1">
              <a:lnSpc>
                <a:spcPct val="80000"/>
              </a:lnSpc>
            </a:pPr>
            <a:endParaRPr lang="zh-CN" altLang="en-US" sz="2800" dirty="0"/>
          </a:p>
          <a:p>
            <a:pPr eaLnBrk="1" hangingPunct="1">
              <a:lnSpc>
                <a:spcPct val="80000"/>
              </a:lnSpc>
            </a:pPr>
            <a:r>
              <a:rPr lang="zh-CN" altLang="en-US" sz="2800" dirty="0"/>
              <a:t>    此诗全用比兴手法，它以效古为革新，继承了阮籍</a:t>
            </a:r>
            <a:r>
              <a:rPr lang="en-US" altLang="zh-CN" sz="2800" dirty="0"/>
              <a:t>《</a:t>
            </a:r>
            <a:r>
              <a:rPr lang="zh-CN" altLang="en-US" sz="2800" dirty="0"/>
              <a:t>咏怀</a:t>
            </a:r>
            <a:r>
              <a:rPr lang="en-US" altLang="zh-CN" sz="2800" dirty="0"/>
              <a:t>》</a:t>
            </a:r>
            <a:r>
              <a:rPr lang="zh-CN" altLang="en-US" sz="2800" dirty="0"/>
              <a:t>的传统手法，托物感怀，寄意深远。和初唐诗坛上那些“采丽竞繁”、吟风弄月之作相比，它显得格外充实而清新，正象芬芳的兰若，散发出诱人的清香。</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2"/>
          <p:cNvSpPr>
            <a:spLocks noGrp="1" noRot="1"/>
          </p:cNvSpPr>
          <p:nvPr>
            <p:ph type="title"/>
          </p:nvPr>
        </p:nvSpPr>
        <p:spPr>
          <a:xfrm>
            <a:off x="301625" y="685800"/>
            <a:ext cx="8540750" cy="150813"/>
          </a:xfrm>
          <a:ln/>
        </p:spPr>
        <p:txBody>
          <a:bodyPr vert="horz" wrap="square" lIns="91440" tIns="45720" rIns="91440" bIns="45720" anchor="ctr"/>
          <a:p>
            <a:pPr eaLnBrk="1" hangingPunct="1"/>
            <a:endParaRPr lang="zh-CN" altLang="en-US" dirty="0"/>
          </a:p>
        </p:txBody>
      </p:sp>
      <p:sp>
        <p:nvSpPr>
          <p:cNvPr id="30723" name="Rectangle 3"/>
          <p:cNvSpPr>
            <a:spLocks noGrp="1" noRot="1"/>
          </p:cNvSpPr>
          <p:nvPr>
            <p:ph idx="1"/>
          </p:nvPr>
        </p:nvSpPr>
        <p:spPr>
          <a:xfrm>
            <a:off x="304800" y="1125538"/>
            <a:ext cx="8540750" cy="4741862"/>
          </a:xfrm>
          <a:ln/>
        </p:spPr>
        <p:txBody>
          <a:bodyPr vert="horz" wrap="square" lIns="91440" tIns="45720" rIns="91440" bIns="45720" anchor="t"/>
          <a:p>
            <a:pPr eaLnBrk="1" hangingPunct="1"/>
            <a:r>
              <a:rPr lang="zh-CN" altLang="en-US" dirty="0"/>
              <a:t>   </a:t>
            </a:r>
            <a:r>
              <a:rPr lang="en-US" altLang="zh-CN" dirty="0"/>
              <a:t>《</a:t>
            </a:r>
            <a:r>
              <a:rPr lang="zh-CN" altLang="en-US" dirty="0"/>
              <a:t>感遇</a:t>
            </a:r>
            <a:r>
              <a:rPr lang="en-US" altLang="zh-CN" dirty="0"/>
              <a:t>》</a:t>
            </a:r>
            <a:r>
              <a:rPr lang="zh-CN" altLang="en-US" dirty="0"/>
              <a:t>诗不是一时一地之作，内容颇为丰富，反 映了较广阔的社会生活和复杂的思想感情，有意识地学习阮籍</a:t>
            </a:r>
            <a:r>
              <a:rPr lang="en-US" altLang="zh-CN" dirty="0"/>
              <a:t>《</a:t>
            </a:r>
            <a:r>
              <a:rPr lang="zh-CN" altLang="en-US" dirty="0"/>
              <a:t>咏怀诗</a:t>
            </a:r>
            <a:r>
              <a:rPr lang="en-US" altLang="zh-CN" dirty="0"/>
              <a:t>》</a:t>
            </a:r>
            <a:r>
              <a:rPr lang="zh-CN" altLang="en-US" dirty="0"/>
              <a:t>，在运用五言古体和质朴的语言，以较隐晦曲折 的方式表现时政的黑暗和诗人彷徨苦闷的心情方面，的确逼近阮诗。</a:t>
            </a:r>
            <a:endParaRPr lang="zh-CN" altLang="en-US" dirty="0"/>
          </a:p>
          <a:p>
            <a:pPr eaLnBrk="1" hangingPunct="1"/>
            <a:r>
              <a:rPr lang="zh-CN" altLang="en-US" dirty="0"/>
              <a:t>     但其中少数篇章，注意反映边塞风光和下层人民苦难，风格豪放明朗，表现出鲜明的创造性。</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2"/>
          <p:cNvSpPr>
            <a:spLocks noGrp="1" noRot="1"/>
          </p:cNvSpPr>
          <p:nvPr>
            <p:ph type="title"/>
          </p:nvPr>
        </p:nvSpPr>
        <p:spPr>
          <a:xfrm>
            <a:off x="301625" y="260350"/>
            <a:ext cx="8540750" cy="73025"/>
          </a:xfrm>
          <a:ln/>
        </p:spPr>
        <p:txBody>
          <a:bodyPr vert="horz" wrap="square" lIns="91440" tIns="45720" rIns="91440" bIns="45720" anchor="ctr"/>
          <a:p>
            <a:pPr eaLnBrk="1" hangingPunct="1"/>
            <a:endParaRPr lang="zh-CN" altLang="en-US" sz="4000" dirty="0"/>
          </a:p>
        </p:txBody>
      </p:sp>
      <p:sp>
        <p:nvSpPr>
          <p:cNvPr id="31747" name="Rectangle 3"/>
          <p:cNvSpPr>
            <a:spLocks noGrp="1" noRot="1"/>
          </p:cNvSpPr>
          <p:nvPr>
            <p:ph sz="half" idx="1"/>
          </p:nvPr>
        </p:nvSpPr>
        <p:spPr>
          <a:xfrm>
            <a:off x="304800" y="260350"/>
            <a:ext cx="8804275" cy="6121400"/>
          </a:xfrm>
          <a:ln/>
        </p:spPr>
        <p:txBody>
          <a:bodyPr vert="horz" wrap="square" lIns="91440" tIns="45720" rIns="91440" bIns="45720" anchor="t"/>
          <a:p>
            <a:pPr eaLnBrk="1" hangingPunct="1">
              <a:buSzPct val="70000"/>
            </a:pPr>
            <a:r>
              <a:rPr lang="zh-CN" altLang="en-US" b="1" dirty="0">
                <a:solidFill>
                  <a:schemeClr val="hlink"/>
                </a:solidFill>
                <a:latin typeface="宋体" panose="02010600030101010101" pitchFamily="2" charset="-122"/>
                <a:ea typeface="+mn-ea"/>
                <a:cs typeface="+mn-cs"/>
              </a:rPr>
              <a:t>     </a:t>
            </a:r>
            <a:r>
              <a:rPr lang="en-US" altLang="zh-CN" b="1" dirty="0">
                <a:solidFill>
                  <a:srgbClr val="FF0000"/>
                </a:solidFill>
                <a:latin typeface="宋体" panose="02010600030101010101" pitchFamily="2" charset="-122"/>
                <a:ea typeface="+mn-ea"/>
                <a:cs typeface="+mn-cs"/>
              </a:rPr>
              <a:t>3</a:t>
            </a:r>
            <a:r>
              <a:rPr lang="zh-CN" altLang="en-US" b="1" dirty="0">
                <a:solidFill>
                  <a:srgbClr val="FF0000"/>
                </a:solidFill>
                <a:latin typeface="宋体" panose="02010600030101010101" pitchFamily="2" charset="-122"/>
                <a:ea typeface="+mn-ea"/>
                <a:cs typeface="+mn-cs"/>
              </a:rPr>
              <a:t>、沈宋（沈全期和宋之问）</a:t>
            </a:r>
            <a:endParaRPr lang="zh-CN" altLang="en-US" b="1" dirty="0">
              <a:solidFill>
                <a:srgbClr val="FF0000"/>
              </a:solidFill>
              <a:latin typeface="宋体" panose="02010600030101010101" pitchFamily="2" charset="-122"/>
              <a:ea typeface="+mn-ea"/>
              <a:cs typeface="+mn-cs"/>
            </a:endParaRPr>
          </a:p>
          <a:p>
            <a:pPr eaLnBrk="1" hangingPunct="1">
              <a:buSzPct val="70000"/>
            </a:pPr>
            <a:r>
              <a:rPr lang="zh-CN" altLang="en-US" b="1" dirty="0">
                <a:latin typeface="宋体" panose="02010600030101010101" pitchFamily="2" charset="-122"/>
                <a:ea typeface="+mn-ea"/>
                <a:cs typeface="+mn-cs"/>
              </a:rPr>
              <a:t>    </a:t>
            </a:r>
            <a:r>
              <a:rPr lang="zh-CN" altLang="en-US" b="1" dirty="0">
                <a:solidFill>
                  <a:srgbClr val="FF0000"/>
                </a:solidFill>
                <a:latin typeface="宋体" panose="02010600030101010101" pitchFamily="2" charset="-122"/>
                <a:ea typeface="+mn-ea"/>
                <a:cs typeface="+mn-cs"/>
              </a:rPr>
              <a:t>“永明体”的产生，标志着中国古典诗歌的一大进步</a:t>
            </a:r>
            <a:r>
              <a:rPr lang="zh-CN" altLang="en-US" b="1" dirty="0">
                <a:latin typeface="宋体" panose="02010600030101010101" pitchFamily="2" charset="-122"/>
                <a:ea typeface="+mn-ea"/>
                <a:cs typeface="+mn-cs"/>
              </a:rPr>
              <a:t>，为后来律诗的成熟及唐诗的繁荣奠定了基础，可是这项工作在南朝并未完成，声律的真正成熟尚有待于以“沈宋”为代表的初唐诗人。</a:t>
            </a:r>
            <a:r>
              <a:rPr lang="zh-CN" altLang="en-US" dirty="0">
                <a:latin typeface="宋体" panose="02010600030101010101" pitchFamily="2" charset="-122"/>
                <a:ea typeface="+mn-ea"/>
                <a:cs typeface="+mn-cs"/>
              </a:rPr>
              <a:t> </a:t>
            </a:r>
            <a:endParaRPr lang="zh-CN" altLang="en-US" b="1" dirty="0">
              <a:latin typeface="宋体" panose="02010600030101010101" pitchFamily="2" charset="-122"/>
              <a:ea typeface="+mn-ea"/>
              <a:cs typeface="+mn-cs"/>
            </a:endParaRPr>
          </a:p>
          <a:p>
            <a:pPr eaLnBrk="1" hangingPunct="1">
              <a:buSzPct val="70000"/>
            </a:pPr>
            <a:r>
              <a:rPr lang="zh-CN" altLang="en-US" b="1" dirty="0">
                <a:latin typeface="宋体" panose="02010600030101010101" pitchFamily="2" charset="-122"/>
                <a:ea typeface="+mn-ea"/>
                <a:cs typeface="+mn-cs"/>
              </a:rPr>
              <a:t>    继承和发展南朝沈约等人开创的“永明体”，使诗歌在声律方面真正成熟，标志着</a:t>
            </a:r>
            <a:r>
              <a:rPr lang="zh-CN" altLang="en-US" b="1" dirty="0">
                <a:solidFill>
                  <a:srgbClr val="FF0000"/>
                </a:solidFill>
                <a:latin typeface="宋体" panose="02010600030101010101" pitchFamily="2" charset="-122"/>
                <a:ea typeface="+mn-ea"/>
                <a:cs typeface="+mn-cs"/>
              </a:rPr>
              <a:t>律体诗（又称“沈宋体”）真正形成。</a:t>
            </a:r>
            <a:endParaRPr lang="zh-CN" altLang="en-US" b="1" dirty="0">
              <a:solidFill>
                <a:srgbClr val="FF0000"/>
              </a:solidFill>
              <a:latin typeface="宋体" panose="02010600030101010101" pitchFamily="2" charset="-122"/>
              <a:ea typeface="+mn-ea"/>
              <a:cs typeface="+mn-cs"/>
            </a:endParaRPr>
          </a:p>
          <a:p>
            <a:pPr eaLnBrk="1" hangingPunct="1">
              <a:buSzPct val="70000"/>
            </a:pPr>
            <a:r>
              <a:rPr lang="zh-CN" altLang="en-US" b="1" dirty="0">
                <a:latin typeface="宋体" panose="02010600030101010101" pitchFamily="2" charset="-122"/>
                <a:ea typeface="+mn-ea"/>
                <a:cs typeface="+mn-cs"/>
              </a:rPr>
              <a:t>    沈宋体的特点：一是四声二元化，即把古代汉语的声调分平、上、去、入四声简化为平仄两声。二是奠定了诗律的问题。</a:t>
            </a:r>
            <a:endParaRPr lang="zh-CN" altLang="en-US" b="1" dirty="0">
              <a:latin typeface="宋体" panose="02010600030101010101" pitchFamily="2" charset="-122"/>
              <a:ea typeface="+mn-ea"/>
              <a:cs typeface="+mn-cs"/>
            </a:endParaRPr>
          </a:p>
        </p:txBody>
      </p:sp>
      <p:sp>
        <p:nvSpPr>
          <p:cNvPr id="31748" name="Rectangle 4"/>
          <p:cNvSpPr>
            <a:spLocks noGrp="1" noRot="1"/>
          </p:cNvSpPr>
          <p:nvPr>
            <p:ph sz="half" idx="2"/>
          </p:nvPr>
        </p:nvSpPr>
        <p:spPr>
          <a:xfrm flipV="1">
            <a:off x="4716463" y="404813"/>
            <a:ext cx="4129087" cy="76200"/>
          </a:xfrm>
          <a:ln/>
        </p:spPr>
        <p:txBody>
          <a:bodyPr vert="horz" wrap="square" lIns="91440" tIns="45720" rIns="91440" bIns="45720" anchor="t"/>
          <a:p>
            <a:pPr eaLnBrk="1" hangingPunct="1">
              <a:buSzPct val="70000"/>
            </a:pPr>
            <a:endParaRPr lang="zh-CN" altLang="en-US" b="1" dirty="0">
              <a:solidFill>
                <a:schemeClr val="tx2"/>
              </a:solidFill>
              <a:latin typeface="宋体" panose="02010600030101010101" pitchFamily="2" charset="-122"/>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2"/>
          <p:cNvSpPr>
            <a:spLocks noGrp="1" noRot="1"/>
          </p:cNvSpPr>
          <p:nvPr>
            <p:ph type="ctrTitle"/>
          </p:nvPr>
        </p:nvSpPr>
        <p:spPr>
          <a:xfrm>
            <a:off x="3962400" y="260350"/>
            <a:ext cx="4648200" cy="1081088"/>
          </a:xfrm>
          <a:ln/>
        </p:spPr>
        <p:txBody>
          <a:bodyPr vert="horz" wrap="square" lIns="91440" tIns="45720" rIns="91440" bIns="45720" anchor="ctr"/>
          <a:p>
            <a:pPr eaLnBrk="1" hangingPunct="1">
              <a:buClrTx/>
              <a:buSzTx/>
              <a:buFontTx/>
            </a:pPr>
            <a:r>
              <a:rPr lang="zh-CN" altLang="en-US" b="1" dirty="0">
                <a:solidFill>
                  <a:srgbClr val="FF0000"/>
                </a:solidFill>
                <a:latin typeface="宋体" panose="02010600030101010101" pitchFamily="2" charset="-122"/>
                <a:ea typeface="+mj-ea"/>
                <a:cs typeface="+mj-cs"/>
              </a:rPr>
              <a:t>第一章 绪论</a:t>
            </a:r>
            <a:endParaRPr lang="zh-CN" altLang="en-US" b="1" dirty="0">
              <a:solidFill>
                <a:srgbClr val="FF0000"/>
              </a:solidFill>
              <a:latin typeface="宋体" panose="02010600030101010101" pitchFamily="2" charset="-122"/>
              <a:ea typeface="+mj-ea"/>
              <a:cs typeface="+mj-cs"/>
            </a:endParaRPr>
          </a:p>
        </p:txBody>
      </p:sp>
      <p:sp>
        <p:nvSpPr>
          <p:cNvPr id="14339" name="Rectangle 3"/>
          <p:cNvSpPr>
            <a:spLocks noGrp="1" noRot="1"/>
          </p:cNvSpPr>
          <p:nvPr>
            <p:ph type="subTitle" idx="1"/>
          </p:nvPr>
        </p:nvSpPr>
        <p:spPr>
          <a:xfrm>
            <a:off x="3962400" y="1557338"/>
            <a:ext cx="4572000" cy="1800225"/>
          </a:xfrm>
          <a:ln/>
        </p:spPr>
        <p:txBody>
          <a:bodyPr vert="horz" wrap="square" lIns="91440" tIns="45720" rIns="91440" bIns="45720" anchor="t"/>
          <a:p>
            <a:pPr eaLnBrk="1" hangingPunct="1">
              <a:buSzPct val="70000"/>
            </a:pPr>
            <a:r>
              <a:rPr lang="zh-CN" altLang="en-US" sz="2800" dirty="0">
                <a:solidFill>
                  <a:srgbClr val="FF0000"/>
                </a:solidFill>
                <a:latin typeface="+mn-lt"/>
                <a:ea typeface="+mn-ea"/>
                <a:cs typeface="+mn-cs"/>
              </a:rPr>
              <a:t>中国古典文学是中华文明一簇绚丽的奇葩花朵，装点了中国文学的百花园</a:t>
            </a:r>
            <a:endParaRPr lang="zh-CN" altLang="en-US" sz="2800" dirty="0">
              <a:solidFill>
                <a:srgbClr val="FF0000"/>
              </a:solidFill>
              <a:latin typeface="+mn-lt"/>
              <a:ea typeface="+mn-ea"/>
              <a:cs typeface="+mn-cs"/>
            </a:endParaRPr>
          </a:p>
        </p:txBody>
      </p:sp>
      <p:sp>
        <p:nvSpPr>
          <p:cNvPr id="14340" name="AutoShape 4"/>
          <p:cNvSpPr/>
          <p:nvPr/>
        </p:nvSpPr>
        <p:spPr>
          <a:xfrm>
            <a:off x="4427538" y="4005263"/>
            <a:ext cx="4392612" cy="1584325"/>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sz="2800" b="1" dirty="0">
                <a:solidFill>
                  <a:srgbClr val="FF0000"/>
                </a:solidFill>
                <a:latin typeface="Arial" panose="020B0604020202020204" pitchFamily="34" charset="0"/>
              </a:rPr>
              <a:t>P81——P159</a:t>
            </a:r>
            <a:endParaRPr lang="en-US" altLang="zh-CN" sz="2800" b="1" dirty="0">
              <a:solidFill>
                <a:srgbClr val="FF0000"/>
              </a:solidFill>
              <a:latin typeface="Arial" panose="020B0604020202020204" pitchFamily="34" charset="0"/>
            </a:endParaRPr>
          </a:p>
          <a:p>
            <a:pPr algn="ctr"/>
            <a:r>
              <a:rPr lang="zh-CN" altLang="en-US" sz="2800" b="1" dirty="0">
                <a:solidFill>
                  <a:srgbClr val="FF0000"/>
                </a:solidFill>
                <a:latin typeface="Arial" panose="020B0604020202020204" pitchFamily="34" charset="0"/>
              </a:rPr>
              <a:t>视频待拷贝</a:t>
            </a:r>
            <a:endParaRPr lang="zh-CN" altLang="en-US" sz="2800" b="1" dirty="0">
              <a:solidFill>
                <a:srgbClr val="FF0000"/>
              </a:solidFill>
              <a:latin typeface="Arial" panose="020B06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Grp="1" noRot="1"/>
          </p:cNvSpPr>
          <p:nvPr>
            <p:ph type="body" sz="half" idx="1"/>
          </p:nvPr>
        </p:nvSpPr>
        <p:spPr>
          <a:xfrm>
            <a:off x="304800" y="693738"/>
            <a:ext cx="4191000" cy="5173662"/>
          </a:xfrm>
          <a:ln/>
        </p:spPr>
        <p:txBody>
          <a:bodyPr vert="horz" wrap="square" lIns="91440" tIns="45720" rIns="91440" bIns="45720" anchor="t"/>
          <a:p>
            <a:pPr eaLnBrk="1" hangingPunct="1">
              <a:buClr>
                <a:schemeClr val="hlink"/>
              </a:buClr>
              <a:buSzPct val="70000"/>
              <a:buFont typeface="Wingdings" panose="05000000000000000000" pitchFamily="2" charset="2"/>
            </a:pPr>
            <a:r>
              <a:rPr lang="zh-CN" altLang="en-US" b="1" dirty="0">
                <a:latin typeface="宋体" panose="02010600030101010101" pitchFamily="2" charset="-122"/>
              </a:rPr>
              <a:t>   </a:t>
            </a:r>
            <a:r>
              <a:rPr lang="zh-CN" altLang="en-US" sz="2400" b="1" dirty="0">
                <a:solidFill>
                  <a:srgbClr val="FF0000"/>
                </a:solidFill>
                <a:latin typeface="宋体" panose="02010600030101010101" pitchFamily="2" charset="-122"/>
              </a:rPr>
              <a:t>张若虚的</a:t>
            </a:r>
            <a:r>
              <a:rPr lang="en-US" altLang="zh-CN" sz="2400" b="1" dirty="0">
                <a:solidFill>
                  <a:srgbClr val="FF0000"/>
                </a:solidFill>
                <a:latin typeface="宋体" panose="02010600030101010101" pitchFamily="2" charset="-122"/>
              </a:rPr>
              <a:t>《</a:t>
            </a:r>
            <a:r>
              <a:rPr lang="zh-CN" altLang="en-US" sz="2400" b="1" dirty="0">
                <a:solidFill>
                  <a:srgbClr val="FF0000"/>
                </a:solidFill>
                <a:latin typeface="宋体" panose="02010600030101010101" pitchFamily="2" charset="-122"/>
              </a:rPr>
              <a:t>春江花月夜</a:t>
            </a:r>
            <a:r>
              <a:rPr lang="en-US" altLang="zh-CN" sz="2400" b="1" dirty="0">
                <a:solidFill>
                  <a:srgbClr val="FF0000"/>
                </a:solidFill>
                <a:latin typeface="宋体" panose="02010600030101010101" pitchFamily="2" charset="-122"/>
              </a:rPr>
              <a:t>》</a:t>
            </a:r>
            <a:r>
              <a:rPr lang="zh-CN" altLang="en-US" sz="2400" b="1" dirty="0">
                <a:solidFill>
                  <a:srgbClr val="FF0000"/>
                </a:solidFill>
                <a:latin typeface="宋体" panose="02010600030101010101" pitchFamily="2" charset="-122"/>
              </a:rPr>
              <a:t>堪称压倒全唐之作。</a:t>
            </a:r>
            <a:r>
              <a:rPr lang="zh-CN" altLang="en-US" sz="2400" b="1" dirty="0">
                <a:latin typeface="宋体" panose="02010600030101010101" pitchFamily="2" charset="-122"/>
              </a:rPr>
              <a:t>春江花月夜，这五个字本身是美不胜收，而张若虚这首诗更透着恬静、空旷、高远、空灵、宛转、幽美。春江、落花、明月、夜色，仿佛是一曲优美的小夜曲。</a:t>
            </a:r>
            <a:r>
              <a:rPr lang="zh-CN" altLang="en-US" sz="2400" b="1" dirty="0">
                <a:solidFill>
                  <a:srgbClr val="FF0000"/>
                </a:solidFill>
                <a:latin typeface="宋体" panose="02010600030101010101" pitchFamily="2" charset="-122"/>
              </a:rPr>
              <a:t>闻一多称赞 “诗中的诗，顶峰上的顶峰”。</a:t>
            </a:r>
            <a:endParaRPr lang="zh-CN" altLang="en-US" sz="2400" b="1" dirty="0">
              <a:solidFill>
                <a:srgbClr val="FF0000"/>
              </a:solidFill>
              <a:latin typeface="宋体" panose="02010600030101010101" pitchFamily="2" charset="-122"/>
            </a:endParaRPr>
          </a:p>
          <a:p>
            <a:pPr eaLnBrk="1" hangingPunct="1">
              <a:buClr>
                <a:schemeClr val="hlink"/>
              </a:buClr>
              <a:buSzPct val="70000"/>
              <a:buFont typeface="Wingdings" panose="05000000000000000000" pitchFamily="2" charset="2"/>
            </a:pPr>
            <a:endParaRPr lang="zh-CN" altLang="en-US" sz="2400" b="1" dirty="0">
              <a:solidFill>
                <a:srgbClr val="FF0000"/>
              </a:solidFill>
              <a:latin typeface="宋体" panose="02010600030101010101" pitchFamily="2" charset="-122"/>
            </a:endParaRPr>
          </a:p>
          <a:p>
            <a:pPr eaLnBrk="1" hangingPunct="1">
              <a:buClr>
                <a:schemeClr val="hlink"/>
              </a:buClr>
              <a:buSzPct val="70000"/>
              <a:buFont typeface="Wingdings" panose="05000000000000000000" pitchFamily="2" charset="2"/>
            </a:pPr>
            <a:endParaRPr lang="zh-CN" altLang="en-US" sz="2400" b="1" dirty="0">
              <a:solidFill>
                <a:srgbClr val="FF0000"/>
              </a:solidFill>
              <a:latin typeface="宋体" panose="02010600030101010101" pitchFamily="2" charset="-122"/>
            </a:endParaRPr>
          </a:p>
        </p:txBody>
      </p:sp>
      <p:sp>
        <p:nvSpPr>
          <p:cNvPr id="32771" name="Rectangle 3"/>
          <p:cNvSpPr>
            <a:spLocks noGrp="1" noRot="1"/>
          </p:cNvSpPr>
          <p:nvPr>
            <p:ph type="title"/>
          </p:nvPr>
        </p:nvSpPr>
        <p:spPr>
          <a:xfrm flipV="1">
            <a:off x="301625" y="549275"/>
            <a:ext cx="8540750" cy="136525"/>
          </a:xfrm>
          <a:ln/>
        </p:spPr>
        <p:txBody>
          <a:bodyPr vert="horz" wrap="square" lIns="91440" tIns="45720" rIns="91440" bIns="45720" anchor="ctr"/>
          <a:p>
            <a:pPr eaLnBrk="1" hangingPunct="1"/>
            <a:endParaRPr lang="zh-CN" altLang="en-US" dirty="0"/>
          </a:p>
        </p:txBody>
      </p:sp>
      <p:pic>
        <p:nvPicPr>
          <p:cNvPr id="32772" name="Picture 4" descr="20070201112853514"/>
          <p:cNvPicPr>
            <a:picLocks noChangeAspect="1"/>
          </p:cNvPicPr>
          <p:nvPr>
            <p:ph sz="half" idx="2"/>
          </p:nvPr>
        </p:nvPicPr>
        <p:blipFill>
          <a:blip r:embed="rId1"/>
          <a:srcRect/>
          <a:stretch>
            <a:fillRect/>
          </a:stretch>
        </p:blipFill>
        <p:spPr>
          <a:xfrm>
            <a:off x="4573588" y="765175"/>
            <a:ext cx="4319587" cy="5832475"/>
          </a:xfrm>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2"/>
          <p:cNvSpPr>
            <a:spLocks noGrp="1" noRot="1"/>
          </p:cNvSpPr>
          <p:nvPr>
            <p:ph type="title"/>
          </p:nvPr>
        </p:nvSpPr>
        <p:spPr>
          <a:xfrm>
            <a:off x="396875" y="-295275"/>
            <a:ext cx="8540750" cy="557213"/>
          </a:xfrm>
          <a:ln/>
        </p:spPr>
        <p:txBody>
          <a:bodyPr vert="horz" wrap="square" lIns="91440" tIns="45720" rIns="91440" bIns="45720" anchor="ctr"/>
          <a:p>
            <a:pPr eaLnBrk="1" hangingPunct="1"/>
            <a:endParaRPr lang="zh-CN" altLang="en-US" dirty="0"/>
          </a:p>
        </p:txBody>
      </p:sp>
      <p:sp>
        <p:nvSpPr>
          <p:cNvPr id="33795" name="Rectangle 3"/>
          <p:cNvSpPr>
            <a:spLocks noGrp="1" noRot="1"/>
          </p:cNvSpPr>
          <p:nvPr>
            <p:ph idx="1"/>
          </p:nvPr>
        </p:nvSpPr>
        <p:spPr>
          <a:xfrm>
            <a:off x="304800" y="261938"/>
            <a:ext cx="8540750" cy="5605462"/>
          </a:xfrm>
          <a:ln/>
        </p:spPr>
        <p:txBody>
          <a:bodyPr vert="horz" wrap="square" lIns="91440" tIns="45720" rIns="91440" bIns="45720" anchor="t"/>
          <a:p>
            <a:pPr eaLnBrk="1" hangingPunct="1"/>
            <a:r>
              <a:rPr lang="zh-CN" altLang="en-US" sz="3600" b="1" dirty="0">
                <a:solidFill>
                  <a:schemeClr val="hlink"/>
                </a:solidFill>
                <a:latin typeface="宋体" panose="02010600030101010101" pitchFamily="2" charset="-122"/>
              </a:rPr>
              <a:t>    4、张若虚与刘希夷</a:t>
            </a:r>
            <a:r>
              <a:rPr lang="zh-CN" altLang="en-US" sz="3600" b="1" dirty="0">
                <a:latin typeface="宋体" panose="02010600030101010101" pitchFamily="2" charset="-122"/>
              </a:rPr>
              <a:t>等人的诗歌意境创造。</a:t>
            </a:r>
            <a:endParaRPr lang="zh-CN" altLang="en-US" sz="3600" b="1" dirty="0">
              <a:latin typeface="宋体" panose="02010600030101010101" pitchFamily="2" charset="-122"/>
            </a:endParaRPr>
          </a:p>
          <a:p>
            <a:pPr eaLnBrk="1" hangingPunct="1"/>
            <a:r>
              <a:rPr lang="zh-CN" altLang="en-US" sz="3600" b="1" dirty="0">
                <a:latin typeface="宋体" panose="02010600030101010101" pitchFamily="2" charset="-122"/>
              </a:rPr>
              <a:t>  </a:t>
            </a:r>
            <a:r>
              <a:rPr lang="zh-CN" altLang="en-US" sz="3600" b="1" dirty="0">
                <a:solidFill>
                  <a:srgbClr val="FF0000"/>
                </a:solidFill>
                <a:latin typeface="宋体" panose="02010600030101010101" pitchFamily="2" charset="-122"/>
              </a:rPr>
              <a:t> 刘希夷</a:t>
            </a:r>
            <a:r>
              <a:rPr lang="zh-CN" altLang="en-US" sz="3600" b="1" dirty="0">
                <a:latin typeface="宋体" panose="02010600030101010101" pitchFamily="2" charset="-122"/>
              </a:rPr>
              <a:t>诗词藻婉丽，然意旨悲苦。   《代悲白头翁》一诗写花开花落，时光掷人：</a:t>
            </a:r>
            <a:endParaRPr lang="zh-CN" altLang="en-US" sz="3600" b="1" dirty="0">
              <a:latin typeface="宋体" panose="02010600030101010101" pitchFamily="2" charset="-122"/>
            </a:endParaRPr>
          </a:p>
          <a:p>
            <a:pPr eaLnBrk="1" hangingPunct="1"/>
            <a:r>
              <a:rPr lang="zh-CN" altLang="en-US" sz="3600" b="1" dirty="0">
                <a:latin typeface="宋体" panose="02010600030101010101" pitchFamily="2" charset="-122"/>
              </a:rPr>
              <a:t>   </a:t>
            </a:r>
            <a:r>
              <a:rPr lang="zh-CN" altLang="en-US" sz="3600" b="1" dirty="0">
                <a:solidFill>
                  <a:srgbClr val="FF0000"/>
                </a:solidFill>
                <a:latin typeface="宋体" panose="02010600030101010101" pitchFamily="2" charset="-122"/>
              </a:rPr>
              <a:t>昔日红颜美少年，今成半死白头翁。</a:t>
            </a:r>
            <a:endParaRPr lang="zh-CN" altLang="en-US" sz="3600" b="1" dirty="0">
              <a:solidFill>
                <a:srgbClr val="FF0000"/>
              </a:solidFill>
              <a:latin typeface="宋体" panose="02010600030101010101" pitchFamily="2" charset="-122"/>
            </a:endParaRPr>
          </a:p>
          <a:p>
            <a:pPr eaLnBrk="1" hangingPunct="1"/>
            <a:r>
              <a:rPr lang="zh-CN" altLang="en-US" sz="3600" b="1" dirty="0">
                <a:latin typeface="宋体" panose="02010600030101010101" pitchFamily="2" charset="-122"/>
              </a:rPr>
              <a:t> </a:t>
            </a:r>
            <a:r>
              <a:rPr lang="zh-CN" altLang="en-US" sz="3600" b="1" dirty="0">
                <a:solidFill>
                  <a:schemeClr val="tx2"/>
                </a:solidFill>
                <a:latin typeface="宋体" panose="02010600030101010101" pitchFamily="2" charset="-122"/>
              </a:rPr>
              <a:t>  </a:t>
            </a:r>
            <a:r>
              <a:rPr lang="zh-CN" altLang="en-US" sz="3600" b="1" dirty="0">
                <a:solidFill>
                  <a:srgbClr val="FF0000"/>
                </a:solidFill>
                <a:latin typeface="宋体" panose="02010600030101010101" pitchFamily="2" charset="-122"/>
              </a:rPr>
              <a:t>年年岁岁花相似，岁岁年年人不同</a:t>
            </a:r>
            <a:r>
              <a:rPr lang="zh-CN" altLang="en-US" sz="3600" b="1" dirty="0">
                <a:solidFill>
                  <a:schemeClr val="tx2"/>
                </a:solidFill>
                <a:latin typeface="宋体" panose="02010600030101010101" pitchFamily="2" charset="-122"/>
              </a:rPr>
              <a:t>“</a:t>
            </a:r>
            <a:r>
              <a:rPr lang="en-US" altLang="zh-CN" sz="3600" b="1" dirty="0">
                <a:solidFill>
                  <a:schemeClr val="tx2"/>
                </a:solidFill>
                <a:latin typeface="宋体" panose="02010600030101010101" pitchFamily="2" charset="-122"/>
              </a:rPr>
              <a:t> </a:t>
            </a:r>
            <a:endParaRPr lang="en-US" altLang="zh-CN" sz="3600" b="1" dirty="0">
              <a:solidFill>
                <a:schemeClr val="tx2"/>
              </a:solidFill>
              <a:latin typeface="宋体" panose="02010600030101010101" pitchFamily="2" charset="-122"/>
            </a:endParaRPr>
          </a:p>
          <a:p>
            <a:pPr eaLnBrk="1" hangingPunct="1"/>
            <a:r>
              <a:rPr lang="en-US" altLang="zh-CN" sz="3600" b="1" dirty="0">
                <a:solidFill>
                  <a:schemeClr val="tx2"/>
                </a:solidFill>
                <a:latin typeface="宋体" panose="02010600030101010101" pitchFamily="2" charset="-122"/>
              </a:rPr>
              <a:t>   </a:t>
            </a:r>
            <a:r>
              <a:rPr lang="zh-CN" altLang="en-US" sz="3600" b="1" dirty="0">
                <a:solidFill>
                  <a:srgbClr val="FF0000"/>
                </a:solidFill>
                <a:latin typeface="宋体" panose="02010600030101010101" pitchFamily="2" charset="-122"/>
              </a:rPr>
              <a:t>宛转娥眉能几时,须臾鹤发乱如丝</a:t>
            </a:r>
            <a:r>
              <a:rPr lang="zh-CN" altLang="en-US" sz="3600" b="1" dirty="0">
                <a:solidFill>
                  <a:schemeClr val="tx2"/>
                </a:solidFill>
                <a:latin typeface="宋体" panose="02010600030101010101" pitchFamily="2" charset="-122"/>
              </a:rPr>
              <a:t>”</a:t>
            </a:r>
            <a:r>
              <a:rPr lang="zh-CN" altLang="en-US" sz="3600" b="1" dirty="0">
                <a:latin typeface="宋体" panose="02010600030101010101" pitchFamily="2" charset="-122"/>
              </a:rPr>
              <a:t> </a:t>
            </a:r>
            <a:endParaRPr lang="zh-CN" altLang="en-US" sz="3600" b="1" dirty="0">
              <a:latin typeface="宋体" panose="02010600030101010101" pitchFamily="2" charset="-122"/>
            </a:endParaRPr>
          </a:p>
          <a:p>
            <a:pPr eaLnBrk="1" hangingPunct="1"/>
            <a:endParaRPr lang="zh-CN" altLang="en-US" sz="3600" b="1" dirty="0">
              <a:latin typeface="宋体" panose="02010600030101010101" pitchFamily="2" charset="-122"/>
            </a:endParaRPr>
          </a:p>
          <a:p>
            <a:pPr eaLnBrk="1" hangingPunct="1"/>
            <a:endParaRPr lang="zh-CN" altLang="en-US" sz="3600" b="1" dirty="0">
              <a:latin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2"/>
          <p:cNvSpPr>
            <a:spLocks noGrp="1" noRot="1"/>
          </p:cNvSpPr>
          <p:nvPr>
            <p:ph type="title"/>
          </p:nvPr>
        </p:nvSpPr>
        <p:spPr>
          <a:xfrm>
            <a:off x="301625" y="188913"/>
            <a:ext cx="4198938" cy="719137"/>
          </a:xfrm>
          <a:ln/>
        </p:spPr>
        <p:txBody>
          <a:bodyPr vert="horz" wrap="square" lIns="91440" tIns="45720" rIns="91440" bIns="45720" anchor="ctr"/>
          <a:p>
            <a:pPr eaLnBrk="1" hangingPunct="1"/>
            <a:r>
              <a:rPr lang="zh-CN" altLang="en-US" sz="3200" b="1" dirty="0">
                <a:solidFill>
                  <a:srgbClr val="FF0000"/>
                </a:solidFill>
                <a:latin typeface="宋体" panose="02010600030101010101" pitchFamily="2" charset="-122"/>
              </a:rPr>
              <a:t>三、盛唐的诗歌成就</a:t>
            </a:r>
            <a:endParaRPr lang="zh-CN" altLang="en-US" sz="3200" b="1" dirty="0">
              <a:solidFill>
                <a:srgbClr val="FF0000"/>
              </a:solidFill>
              <a:latin typeface="宋体" panose="02010600030101010101" pitchFamily="2" charset="-122"/>
            </a:endParaRPr>
          </a:p>
        </p:txBody>
      </p:sp>
      <p:sp>
        <p:nvSpPr>
          <p:cNvPr id="34819" name="Rectangle 3"/>
          <p:cNvSpPr>
            <a:spLocks noGrp="1" noRot="1"/>
          </p:cNvSpPr>
          <p:nvPr>
            <p:ph type="body" sz="half" idx="2"/>
          </p:nvPr>
        </p:nvSpPr>
        <p:spPr>
          <a:xfrm>
            <a:off x="4211638" y="188913"/>
            <a:ext cx="4752975" cy="6480175"/>
          </a:xfrm>
          <a:ln/>
        </p:spPr>
        <p:txBody>
          <a:bodyPr vert="horz" wrap="square" lIns="91440" tIns="45720" rIns="91440" bIns="45720" anchor="t"/>
          <a:p>
            <a:pPr eaLnBrk="1" hangingPunct="1">
              <a:buClr>
                <a:schemeClr val="hlink"/>
              </a:buClr>
              <a:buSzPct val="70000"/>
              <a:buFont typeface="Wingdings" panose="05000000000000000000" pitchFamily="2" charset="2"/>
            </a:pPr>
            <a:endParaRPr lang="zh-CN" altLang="en-US" sz="2800" b="1" dirty="0">
              <a:solidFill>
                <a:srgbClr val="008080"/>
              </a:solidFill>
              <a:latin typeface="宋体" panose="02010600030101010101" pitchFamily="2" charset="-122"/>
            </a:endParaRPr>
          </a:p>
          <a:p>
            <a:pPr eaLnBrk="1" hangingPunct="1">
              <a:buClr>
                <a:schemeClr val="hlink"/>
              </a:buClr>
              <a:buSzPct val="70000"/>
              <a:buFont typeface="Wingdings" panose="05000000000000000000" pitchFamily="2" charset="2"/>
            </a:pPr>
            <a:endParaRPr lang="zh-CN" altLang="en-US" sz="2800" b="1" dirty="0">
              <a:solidFill>
                <a:srgbClr val="008080"/>
              </a:solidFill>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800" b="1" dirty="0">
                <a:solidFill>
                  <a:srgbClr val="008080"/>
                </a:solidFill>
                <a:latin typeface="宋体" panose="02010600030101010101" pitchFamily="2" charset="-122"/>
              </a:rPr>
              <a:t>盛唐的诗歌成就：唐诗的颠峰时期（盛唐气象）</a:t>
            </a:r>
            <a:endParaRPr lang="zh-CN" altLang="en-US" sz="2800" b="1" dirty="0">
              <a:solidFill>
                <a:srgbClr val="1507C5"/>
              </a:solidFill>
              <a:latin typeface="宋体" panose="02010600030101010101" pitchFamily="2" charset="-122"/>
            </a:endParaRPr>
          </a:p>
          <a:p>
            <a:pPr algn="just" eaLnBrk="1" hangingPunct="1">
              <a:buClr>
                <a:schemeClr val="hlink"/>
              </a:buClr>
              <a:buSzPct val="70000"/>
              <a:buFont typeface="Wingdings" panose="05000000000000000000" pitchFamily="2" charset="2"/>
            </a:pPr>
            <a:r>
              <a:rPr lang="en-US" altLang="zh-CN" sz="2800" b="1" dirty="0">
                <a:solidFill>
                  <a:schemeClr val="hlink"/>
                </a:solidFill>
                <a:latin typeface="宋体" panose="02010600030101010101" pitchFamily="2" charset="-122"/>
              </a:rPr>
              <a:t>1</a:t>
            </a:r>
            <a:r>
              <a:rPr lang="zh-CN" altLang="en-US" sz="2800" b="1" dirty="0">
                <a:solidFill>
                  <a:schemeClr val="hlink"/>
                </a:solidFill>
                <a:latin typeface="宋体" panose="02010600030101010101" pitchFamily="2" charset="-122"/>
              </a:rPr>
              <a:t>、以王维、孟浩然为代表的山水田园诗派</a:t>
            </a:r>
            <a:endParaRPr lang="zh-CN" altLang="en-US" sz="2800" b="1" dirty="0">
              <a:solidFill>
                <a:schemeClr val="hlink"/>
              </a:solidFill>
              <a:latin typeface="宋体" panose="02010600030101010101" pitchFamily="2" charset="-122"/>
            </a:endParaRPr>
          </a:p>
          <a:p>
            <a:pPr algn="just" eaLnBrk="1" hangingPunct="1">
              <a:buClr>
                <a:schemeClr val="hlink"/>
              </a:buClr>
              <a:buSzPct val="70000"/>
              <a:buFont typeface="Wingdings" panose="05000000000000000000" pitchFamily="2" charset="2"/>
            </a:pPr>
            <a:r>
              <a:rPr lang="zh-CN" altLang="en-US" sz="2800" b="1" dirty="0">
                <a:solidFill>
                  <a:srgbClr val="FF0000"/>
                </a:solidFill>
                <a:latin typeface="宋体" panose="02010600030101010101" pitchFamily="2" charset="-122"/>
              </a:rPr>
              <a:t>王维的诗歌特点：空灵的禅境，诗中有画，画中有诗。</a:t>
            </a:r>
            <a:r>
              <a:rPr lang="zh-CN" altLang="en-US" sz="2800" b="1" dirty="0">
                <a:solidFill>
                  <a:srgbClr val="008080"/>
                </a:solidFill>
                <a:latin typeface="宋体" panose="02010600030101010101" pitchFamily="2" charset="-122"/>
              </a:rPr>
              <a:t>如</a:t>
            </a:r>
            <a:r>
              <a:rPr lang="en-US" altLang="zh-CN" sz="2800" b="1" dirty="0">
                <a:solidFill>
                  <a:srgbClr val="008080"/>
                </a:solidFill>
                <a:latin typeface="宋体" panose="02010600030101010101" pitchFamily="2" charset="-122"/>
              </a:rPr>
              <a:t>《</a:t>
            </a:r>
            <a:r>
              <a:rPr lang="zh-CN" altLang="en-US" sz="2800" b="1" dirty="0">
                <a:solidFill>
                  <a:srgbClr val="008080"/>
                </a:solidFill>
                <a:latin typeface="宋体" panose="02010600030101010101" pitchFamily="2" charset="-122"/>
              </a:rPr>
              <a:t>山居秋暝</a:t>
            </a:r>
            <a:r>
              <a:rPr lang="en-US" altLang="zh-CN" sz="2800" b="1" dirty="0">
                <a:solidFill>
                  <a:srgbClr val="008080"/>
                </a:solidFill>
                <a:latin typeface="宋体" panose="02010600030101010101" pitchFamily="2" charset="-122"/>
              </a:rPr>
              <a:t>》</a:t>
            </a:r>
            <a:r>
              <a:rPr lang="zh-CN" altLang="en-US" sz="2800" b="1" dirty="0">
                <a:solidFill>
                  <a:srgbClr val="008080"/>
                </a:solidFill>
                <a:latin typeface="宋体" panose="02010600030101010101" pitchFamily="2" charset="-122"/>
              </a:rPr>
              <a:t>和</a:t>
            </a:r>
            <a:r>
              <a:rPr lang="en-US" altLang="zh-CN" sz="2800" b="1" dirty="0">
                <a:solidFill>
                  <a:srgbClr val="008080"/>
                </a:solidFill>
                <a:latin typeface="宋体" panose="02010600030101010101" pitchFamily="2" charset="-122"/>
              </a:rPr>
              <a:t>《</a:t>
            </a:r>
            <a:r>
              <a:rPr lang="zh-CN" altLang="en-US" sz="2800" b="1" dirty="0">
                <a:solidFill>
                  <a:srgbClr val="008080"/>
                </a:solidFill>
                <a:latin typeface="宋体" panose="02010600030101010101" pitchFamily="2" charset="-122"/>
              </a:rPr>
              <a:t>鸟鸣涧</a:t>
            </a:r>
            <a:r>
              <a:rPr lang="en-US" altLang="zh-CN" sz="2800" b="1" dirty="0">
                <a:solidFill>
                  <a:srgbClr val="008080"/>
                </a:solidFill>
                <a:latin typeface="宋体" panose="02010600030101010101" pitchFamily="2" charset="-122"/>
              </a:rPr>
              <a:t>》</a:t>
            </a:r>
            <a:r>
              <a:rPr lang="zh-CN" altLang="en-US" sz="2800" b="1" dirty="0">
                <a:solidFill>
                  <a:srgbClr val="008080"/>
                </a:solidFill>
                <a:latin typeface="宋体" panose="02010600030101010101" pitchFamily="2" charset="-122"/>
              </a:rPr>
              <a:t>等。</a:t>
            </a:r>
            <a:endParaRPr lang="zh-CN" altLang="en-US" sz="2800" b="1" dirty="0">
              <a:solidFill>
                <a:srgbClr val="008080"/>
              </a:solidFill>
              <a:latin typeface="宋体" panose="02010600030101010101" pitchFamily="2" charset="-122"/>
            </a:endParaRPr>
          </a:p>
        </p:txBody>
      </p:sp>
      <p:pic>
        <p:nvPicPr>
          <p:cNvPr id="34820" name="Picture 4" descr="fefa23b0dc700d77092302c9"/>
          <p:cNvPicPr>
            <a:picLocks noGrp="1" noRot="1" noChangeAspect="1"/>
          </p:cNvPicPr>
          <p:nvPr>
            <p:ph sz="half" idx="1"/>
          </p:nvPr>
        </p:nvPicPr>
        <p:blipFill>
          <a:blip r:embed="rId1"/>
          <a:srcRect/>
          <a:stretch>
            <a:fillRect/>
          </a:stretch>
        </p:blipFill>
        <p:spPr>
          <a:xfrm>
            <a:off x="179388" y="1341438"/>
            <a:ext cx="4248150" cy="4824412"/>
          </a:xfrm>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35843" name="Rectangle 3"/>
          <p:cNvSpPr>
            <a:spLocks noGrp="1" noRot="1"/>
          </p:cNvSpPr>
          <p:nvPr>
            <p:ph idx="1"/>
          </p:nvPr>
        </p:nvSpPr>
        <p:spPr>
          <a:xfrm>
            <a:off x="304800" y="404813"/>
            <a:ext cx="8540750" cy="5462587"/>
          </a:xfrm>
          <a:ln/>
        </p:spPr>
        <p:txBody>
          <a:bodyPr vert="horz" wrap="square" lIns="91440" tIns="45720" rIns="91440" bIns="45720" anchor="t"/>
          <a:p>
            <a:pPr algn="just" eaLnBrk="1" hangingPunct="1">
              <a:lnSpc>
                <a:spcPct val="90000"/>
              </a:lnSpc>
            </a:pPr>
            <a:r>
              <a:rPr lang="zh-CN" altLang="en-US" sz="2400" b="1" dirty="0">
                <a:latin typeface="宋体" panose="02010600030101010101" pitchFamily="2" charset="-122"/>
              </a:rPr>
              <a:t>    </a:t>
            </a:r>
            <a:r>
              <a:rPr lang="zh-CN" altLang="en-US" sz="2400" b="1" dirty="0">
                <a:solidFill>
                  <a:srgbClr val="FF0000"/>
                </a:solidFill>
                <a:latin typeface="宋体" panose="02010600030101010101" pitchFamily="2" charset="-122"/>
              </a:rPr>
              <a:t>品味王维的诗，有一种远离红尘的静谧。</a:t>
            </a:r>
            <a:endParaRPr lang="zh-CN" altLang="en-US" sz="2400" b="1" dirty="0">
              <a:solidFill>
                <a:srgbClr val="FF0000"/>
              </a:solidFill>
              <a:latin typeface="宋体" panose="02010600030101010101" pitchFamily="2" charset="-122"/>
            </a:endParaRPr>
          </a:p>
          <a:p>
            <a:pPr algn="just" eaLnBrk="1" hangingPunct="1">
              <a:lnSpc>
                <a:spcPct val="90000"/>
              </a:lnSpc>
            </a:pPr>
            <a:r>
              <a:rPr lang="zh-CN" altLang="en-US" sz="2400" b="1" dirty="0">
                <a:latin typeface="宋体" panose="02010600030101010101" pitchFamily="2" charset="-122"/>
              </a:rPr>
              <a:t>  </a:t>
            </a:r>
            <a:r>
              <a:rPr lang="zh-CN" altLang="en-US" sz="2400" b="1" dirty="0">
                <a:solidFill>
                  <a:srgbClr val="FF0000"/>
                </a:solidFill>
                <a:latin typeface="宋体" panose="02010600030101010101" pitchFamily="2" charset="-122"/>
              </a:rPr>
              <a:t>  </a:t>
            </a:r>
            <a:r>
              <a:rPr lang="zh-CN" altLang="en-US" sz="2400" b="1" dirty="0">
                <a:latin typeface="宋体" panose="02010600030101010101" pitchFamily="2" charset="-122"/>
              </a:rPr>
              <a:t>“人闲桂花落，月静春山空”</a:t>
            </a:r>
            <a:endParaRPr lang="zh-CN" altLang="en-US" sz="2400" b="1" dirty="0">
              <a:latin typeface="宋体" panose="02010600030101010101" pitchFamily="2" charset="-122"/>
            </a:endParaRPr>
          </a:p>
          <a:p>
            <a:pPr algn="just" eaLnBrk="1" hangingPunct="1">
              <a:lnSpc>
                <a:spcPct val="90000"/>
              </a:lnSpc>
            </a:pPr>
            <a:r>
              <a:rPr lang="zh-CN" altLang="en-US" sz="2400" b="1" dirty="0">
                <a:latin typeface="宋体" panose="02010600030101010101" pitchFamily="2" charset="-122"/>
              </a:rPr>
              <a:t>    “明月松间照，清泉石上流”</a:t>
            </a:r>
            <a:endParaRPr lang="zh-CN" altLang="en-US" sz="2400" b="1" dirty="0">
              <a:latin typeface="宋体" panose="02010600030101010101" pitchFamily="2" charset="-122"/>
            </a:endParaRPr>
          </a:p>
          <a:p>
            <a:pPr algn="just" eaLnBrk="1" hangingPunct="1">
              <a:lnSpc>
                <a:spcPct val="90000"/>
              </a:lnSpc>
            </a:pPr>
            <a:r>
              <a:rPr lang="zh-CN" altLang="en-US" sz="2400" b="1" dirty="0">
                <a:latin typeface="宋体" panose="02010600030101010101" pitchFamily="2" charset="-122"/>
              </a:rPr>
              <a:t>    “空山不见人，但闻人语响”</a:t>
            </a:r>
            <a:endParaRPr lang="zh-CN" altLang="en-US" sz="2400" b="1" dirty="0">
              <a:latin typeface="宋体" panose="02010600030101010101" pitchFamily="2" charset="-122"/>
            </a:endParaRPr>
          </a:p>
          <a:p>
            <a:pPr algn="just" eaLnBrk="1" hangingPunct="1">
              <a:lnSpc>
                <a:spcPct val="90000"/>
              </a:lnSpc>
            </a:pPr>
            <a:r>
              <a:rPr lang="zh-CN" altLang="en-US" sz="2400" b="1" dirty="0">
                <a:latin typeface="宋体" panose="02010600030101010101" pitchFamily="2" charset="-122"/>
              </a:rPr>
              <a:t>    “雨中山果落，灯下草虫鸣”。</a:t>
            </a:r>
            <a:endParaRPr lang="zh-CN" altLang="en-US" sz="2400" b="1" dirty="0">
              <a:latin typeface="宋体" panose="02010600030101010101" pitchFamily="2" charset="-122"/>
            </a:endParaRPr>
          </a:p>
          <a:p>
            <a:pPr algn="just" eaLnBrk="1" hangingPunct="1">
              <a:lnSpc>
                <a:spcPct val="90000"/>
              </a:lnSpc>
            </a:pPr>
            <a:r>
              <a:rPr lang="zh-CN" altLang="en-US" sz="2400" b="1" dirty="0">
                <a:solidFill>
                  <a:srgbClr val="FF0000"/>
                </a:solidFill>
                <a:latin typeface="宋体" panose="02010600030101010101" pitchFamily="2" charset="-122"/>
              </a:rPr>
              <a:t>    “行到水穷处，坐看云起时。”</a:t>
            </a:r>
            <a:endParaRPr lang="zh-CN" altLang="en-US" sz="2400" b="1" dirty="0">
              <a:solidFill>
                <a:srgbClr val="FF0000"/>
              </a:solidFill>
              <a:latin typeface="宋体" panose="02010600030101010101" pitchFamily="2" charset="-122"/>
            </a:endParaRPr>
          </a:p>
          <a:p>
            <a:pPr algn="just" eaLnBrk="1" hangingPunct="1">
              <a:lnSpc>
                <a:spcPct val="90000"/>
              </a:lnSpc>
            </a:pPr>
            <a:r>
              <a:rPr lang="zh-CN" altLang="en-US" sz="2400" b="1" dirty="0">
                <a:latin typeface="宋体" panose="02010600030101010101" pitchFamily="2" charset="-122"/>
              </a:rPr>
              <a:t>     王维笔下的那种清幽、安静、自然，如一潭清清的水，无波无澜，却又清清爽爽。王维的诗是一杯清凉的香茗。 </a:t>
            </a:r>
            <a:endParaRPr lang="zh-CN" altLang="en-US" sz="2400" b="1" dirty="0">
              <a:solidFill>
                <a:srgbClr val="1507C5"/>
              </a:solidFill>
              <a:latin typeface="宋体" panose="02010600030101010101" pitchFamily="2" charset="-122"/>
            </a:endParaRPr>
          </a:p>
          <a:p>
            <a:pPr algn="just" eaLnBrk="1" hangingPunct="1">
              <a:lnSpc>
                <a:spcPct val="90000"/>
              </a:lnSpc>
            </a:pPr>
            <a:r>
              <a:rPr lang="zh-CN" altLang="en-US" sz="2400" b="1" dirty="0">
                <a:solidFill>
                  <a:srgbClr val="6A1061"/>
                </a:solidFill>
                <a:latin typeface="宋体" panose="02010600030101010101" pitchFamily="2" charset="-122"/>
              </a:rPr>
              <a:t>    </a:t>
            </a:r>
            <a:r>
              <a:rPr lang="zh-CN" altLang="en-US" sz="2400" b="1" dirty="0">
                <a:solidFill>
                  <a:srgbClr val="FF0000"/>
                </a:solidFill>
                <a:latin typeface="宋体" panose="02010600030101010101" pitchFamily="2" charset="-122"/>
              </a:rPr>
              <a:t>孟浩然</a:t>
            </a:r>
            <a:r>
              <a:rPr lang="zh-CN" altLang="en-US" sz="2400" b="1" dirty="0">
                <a:solidFill>
                  <a:srgbClr val="008080"/>
                </a:solidFill>
                <a:latin typeface="宋体" panose="02010600030101010101" pitchFamily="2" charset="-122"/>
              </a:rPr>
              <a:t>的诗歌特点：风格清淡，长于写景及隐逸生活。如</a:t>
            </a:r>
            <a:r>
              <a:rPr lang="en-US" altLang="zh-CN" sz="2400" b="1" dirty="0">
                <a:solidFill>
                  <a:srgbClr val="008080"/>
                </a:solidFill>
                <a:latin typeface="宋体" panose="02010600030101010101" pitchFamily="2" charset="-122"/>
              </a:rPr>
              <a:t>《</a:t>
            </a:r>
            <a:r>
              <a:rPr lang="zh-CN" altLang="en-US" sz="2400" b="1" dirty="0">
                <a:solidFill>
                  <a:srgbClr val="008080"/>
                </a:solidFill>
                <a:latin typeface="宋体" panose="02010600030101010101" pitchFamily="2" charset="-122"/>
              </a:rPr>
              <a:t>宿建德江</a:t>
            </a:r>
            <a:r>
              <a:rPr lang="en-US" altLang="zh-CN" sz="2400" b="1" dirty="0">
                <a:solidFill>
                  <a:srgbClr val="008080"/>
                </a:solidFill>
                <a:latin typeface="宋体" panose="02010600030101010101" pitchFamily="2" charset="-122"/>
              </a:rPr>
              <a:t>》</a:t>
            </a:r>
            <a:r>
              <a:rPr lang="zh-CN" altLang="en-US" sz="2400" b="1" dirty="0">
                <a:solidFill>
                  <a:srgbClr val="008080"/>
                </a:solidFill>
                <a:latin typeface="宋体" panose="02010600030101010101" pitchFamily="2" charset="-122"/>
              </a:rPr>
              <a:t>和</a:t>
            </a:r>
            <a:r>
              <a:rPr lang="en-US" altLang="zh-CN" sz="2400" b="1" dirty="0">
                <a:solidFill>
                  <a:srgbClr val="008080"/>
                </a:solidFill>
                <a:latin typeface="宋体" panose="02010600030101010101" pitchFamily="2" charset="-122"/>
              </a:rPr>
              <a:t>《</a:t>
            </a:r>
            <a:r>
              <a:rPr lang="zh-CN" altLang="en-US" sz="2400" b="1" dirty="0">
                <a:solidFill>
                  <a:srgbClr val="008080"/>
                </a:solidFill>
                <a:latin typeface="宋体" panose="02010600030101010101" pitchFamily="2" charset="-122"/>
              </a:rPr>
              <a:t>过故人庄</a:t>
            </a:r>
            <a:r>
              <a:rPr lang="en-US" altLang="zh-CN" sz="2400" b="1" dirty="0">
                <a:solidFill>
                  <a:srgbClr val="008080"/>
                </a:solidFill>
                <a:latin typeface="宋体" panose="02010600030101010101" pitchFamily="2" charset="-122"/>
              </a:rPr>
              <a:t>》</a:t>
            </a:r>
            <a:r>
              <a:rPr lang="zh-CN" altLang="en-US" sz="2400" b="1" dirty="0">
                <a:solidFill>
                  <a:srgbClr val="008080"/>
                </a:solidFill>
                <a:latin typeface="宋体" panose="02010600030101010101" pitchFamily="2" charset="-122"/>
              </a:rPr>
              <a:t>等。</a:t>
            </a:r>
            <a:endParaRPr lang="zh-CN" altLang="en-US" sz="2400" b="1" dirty="0">
              <a:solidFill>
                <a:srgbClr val="008080"/>
              </a:solidFill>
              <a:latin typeface="宋体" panose="02010600030101010101" pitchFamily="2" charset="-122"/>
            </a:endParaRPr>
          </a:p>
          <a:p>
            <a:pPr algn="just" eaLnBrk="1" hangingPunct="1">
              <a:lnSpc>
                <a:spcPct val="90000"/>
              </a:lnSpc>
            </a:pPr>
            <a:r>
              <a:rPr lang="zh-CN" altLang="en-US" sz="2400" b="1" dirty="0">
                <a:latin typeface="宋体" panose="02010600030101010101" pitchFamily="2" charset="-122"/>
              </a:rPr>
              <a:t>     诗以清旷冲澹为基调，但“冲澹中有壮逸之气”（</a:t>
            </a:r>
            <a:r>
              <a:rPr lang="en-US" altLang="zh-CN" sz="2400" b="1" dirty="0">
                <a:latin typeface="宋体" panose="02010600030101010101" pitchFamily="2" charset="-122"/>
              </a:rPr>
              <a:t>《</a:t>
            </a:r>
            <a:r>
              <a:rPr lang="zh-CN" altLang="en-US" sz="2400" b="1" dirty="0">
                <a:latin typeface="宋体" panose="02010600030101010101" pitchFamily="2" charset="-122"/>
              </a:rPr>
              <a:t>唐音癸签</a:t>
            </a:r>
            <a:r>
              <a:rPr lang="en-US" altLang="zh-CN" sz="2400" b="1" dirty="0">
                <a:latin typeface="宋体" panose="02010600030101010101" pitchFamily="2" charset="-122"/>
              </a:rPr>
              <a:t>》</a:t>
            </a:r>
            <a:r>
              <a:rPr lang="zh-CN" altLang="en-US" sz="2400" b="1" dirty="0">
                <a:latin typeface="宋体" panose="02010600030101010101" pitchFamily="2" charset="-122"/>
              </a:rPr>
              <a:t>引</a:t>
            </a:r>
            <a:r>
              <a:rPr lang="en-US" altLang="zh-CN" sz="2400" b="1" dirty="0">
                <a:latin typeface="宋体" panose="02010600030101010101" pitchFamily="2" charset="-122"/>
              </a:rPr>
              <a:t>《</a:t>
            </a:r>
            <a:r>
              <a:rPr lang="zh-CN" altLang="en-US" sz="2400" b="1" dirty="0">
                <a:latin typeface="宋体" panose="02010600030101010101" pitchFamily="2" charset="-122"/>
              </a:rPr>
              <a:t>吟谱</a:t>
            </a:r>
            <a:r>
              <a:rPr lang="en-US" altLang="zh-CN" sz="2400" b="1" dirty="0">
                <a:latin typeface="宋体" panose="02010600030101010101" pitchFamily="2" charset="-122"/>
              </a:rPr>
              <a:t>》</a:t>
            </a:r>
            <a:r>
              <a:rPr lang="zh-CN" altLang="en-US" sz="2400" b="1" dirty="0">
                <a:latin typeface="宋体" panose="02010600030101010101" pitchFamily="2" charset="-122"/>
              </a:rPr>
              <a:t>语）</a:t>
            </a:r>
            <a:endParaRPr lang="zh-CN" altLang="en-US" sz="2400" b="1" dirty="0">
              <a:latin typeface="宋体" panose="02010600030101010101" pitchFamily="2" charset="-122"/>
            </a:endParaRPr>
          </a:p>
          <a:p>
            <a:pPr algn="just" eaLnBrk="1" hangingPunct="1">
              <a:lnSpc>
                <a:spcPct val="90000"/>
              </a:lnSpc>
            </a:pPr>
            <a:r>
              <a:rPr lang="zh-CN" altLang="en-US" sz="2400" b="1" dirty="0">
                <a:latin typeface="宋体" panose="02010600030101010101" pitchFamily="2" charset="-122"/>
              </a:rPr>
              <a:t>   “微云澹河汉，疏雨滴梧桐。”</a:t>
            </a:r>
            <a:endParaRPr lang="zh-CN" altLang="en-US" sz="2400" b="1" dirty="0">
              <a:latin typeface="宋体" panose="02010600030101010101" pitchFamily="2" charset="-122"/>
            </a:endParaRPr>
          </a:p>
          <a:p>
            <a:pPr algn="just" eaLnBrk="1" hangingPunct="1">
              <a:lnSpc>
                <a:spcPct val="90000"/>
              </a:lnSpc>
            </a:pPr>
            <a:r>
              <a:rPr lang="zh-CN" altLang="en-US" sz="2400" b="1" dirty="0">
                <a:latin typeface="宋体" panose="02010600030101010101" pitchFamily="2" charset="-122"/>
              </a:rPr>
              <a:t>   “气蒸云梦泽</a:t>
            </a:r>
            <a:r>
              <a:rPr lang="en-US" altLang="zh-CN" sz="2400" b="1" dirty="0">
                <a:latin typeface="宋体" panose="02010600030101010101" pitchFamily="2" charset="-122"/>
              </a:rPr>
              <a:t>,</a:t>
            </a:r>
            <a:r>
              <a:rPr lang="zh-CN" altLang="en-US" sz="2400" b="1" dirty="0">
                <a:latin typeface="宋体" panose="02010600030101010101" pitchFamily="2" charset="-122"/>
              </a:rPr>
              <a:t>波撼岳阳城。”</a:t>
            </a:r>
            <a:endParaRPr lang="zh-CN" altLang="en-US" sz="2400" dirty="0">
              <a:latin typeface="宋体" panose="02010600030101010101" pitchFamily="2" charset="-122"/>
            </a:endParaRPr>
          </a:p>
          <a:p>
            <a:pPr eaLnBrk="1" hangingPunct="1">
              <a:lnSpc>
                <a:spcPct val="90000"/>
              </a:lnSpc>
            </a:pPr>
            <a:endParaRPr lang="zh-CN" altLang="en-US" sz="2400" dirty="0">
              <a:latin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Rectangle 2"/>
          <p:cNvSpPr>
            <a:spLocks noGrp="1" noRot="1"/>
          </p:cNvSpPr>
          <p:nvPr>
            <p:ph type="title"/>
          </p:nvPr>
        </p:nvSpPr>
        <p:spPr>
          <a:xfrm>
            <a:off x="301625" y="188913"/>
            <a:ext cx="4054475" cy="503237"/>
          </a:xfrm>
          <a:ln/>
        </p:spPr>
        <p:txBody>
          <a:bodyPr vert="horz" wrap="square" lIns="91440" tIns="45720" rIns="91440" bIns="45720" anchor="ctr"/>
          <a:p>
            <a:pPr eaLnBrk="1" hangingPunct="1"/>
            <a:r>
              <a:rPr lang="zh-CN" altLang="en-US" sz="3200" b="1" dirty="0">
                <a:solidFill>
                  <a:srgbClr val="008080"/>
                </a:solidFill>
                <a:latin typeface="宋体" panose="02010600030101010101" pitchFamily="2" charset="-122"/>
              </a:rPr>
              <a:t>三、盛唐的诗歌成就</a:t>
            </a:r>
            <a:endParaRPr lang="zh-CN" altLang="en-US" sz="3200" b="1" dirty="0">
              <a:solidFill>
                <a:srgbClr val="008080"/>
              </a:solidFill>
              <a:latin typeface="宋体" panose="02010600030101010101" pitchFamily="2" charset="-122"/>
            </a:endParaRPr>
          </a:p>
        </p:txBody>
      </p:sp>
      <p:sp>
        <p:nvSpPr>
          <p:cNvPr id="36867" name="Rectangle 3"/>
          <p:cNvSpPr>
            <a:spLocks noGrp="1" noRot="1"/>
          </p:cNvSpPr>
          <p:nvPr>
            <p:ph sz="half" idx="1"/>
          </p:nvPr>
        </p:nvSpPr>
        <p:spPr>
          <a:xfrm>
            <a:off x="304800" y="836613"/>
            <a:ext cx="8156575" cy="5761037"/>
          </a:xfrm>
          <a:ln/>
        </p:spPr>
        <p:txBody>
          <a:bodyPr vert="horz" wrap="square" lIns="91440" tIns="45720" rIns="91440" bIns="45720" anchor="t"/>
          <a:p>
            <a:pPr algn="just" eaLnBrk="1" hangingPunct="1">
              <a:lnSpc>
                <a:spcPct val="80000"/>
              </a:lnSpc>
              <a:buSzPct val="70000"/>
            </a:pPr>
            <a:r>
              <a:rPr lang="zh-CN" altLang="en-US" sz="4000" b="1" dirty="0">
                <a:solidFill>
                  <a:schemeClr val="hlink"/>
                </a:solidFill>
                <a:latin typeface="宋体" panose="02010600030101010101" pitchFamily="2" charset="-122"/>
                <a:ea typeface="+mn-ea"/>
                <a:cs typeface="+mn-cs"/>
              </a:rPr>
              <a:t>   </a:t>
            </a:r>
            <a:r>
              <a:rPr lang="en-US" altLang="zh-CN" sz="4000" b="1" dirty="0">
                <a:solidFill>
                  <a:schemeClr val="hlink"/>
                </a:solidFill>
                <a:latin typeface="宋体" panose="02010600030101010101" pitchFamily="2" charset="-122"/>
                <a:ea typeface="+mn-ea"/>
                <a:cs typeface="+mn-cs"/>
              </a:rPr>
              <a:t>2</a:t>
            </a:r>
            <a:r>
              <a:rPr lang="zh-CN" altLang="en-US" sz="4000" b="1" dirty="0">
                <a:solidFill>
                  <a:schemeClr val="hlink"/>
                </a:solidFill>
                <a:latin typeface="宋体" panose="02010600030101010101" pitchFamily="2" charset="-122"/>
                <a:ea typeface="+mn-ea"/>
                <a:cs typeface="+mn-cs"/>
              </a:rPr>
              <a:t>、以“高岑”为代表的边塞诗</a:t>
            </a:r>
            <a:endParaRPr lang="zh-CN" altLang="en-US" sz="4000" b="1" dirty="0">
              <a:solidFill>
                <a:schemeClr val="hlink"/>
              </a:solidFill>
              <a:latin typeface="宋体" panose="02010600030101010101" pitchFamily="2" charset="-122"/>
              <a:ea typeface="+mn-ea"/>
              <a:cs typeface="+mn-cs"/>
            </a:endParaRPr>
          </a:p>
          <a:p>
            <a:pPr algn="just" eaLnBrk="1" hangingPunct="1">
              <a:lnSpc>
                <a:spcPct val="80000"/>
              </a:lnSpc>
              <a:buSzPct val="70000"/>
            </a:pPr>
            <a:r>
              <a:rPr lang="zh-CN" altLang="en-US" sz="4000" b="1" dirty="0">
                <a:latin typeface="宋体" panose="02010600030101010101" pitchFamily="2" charset="-122"/>
                <a:ea typeface="+mn-ea"/>
                <a:cs typeface="+mn-cs"/>
              </a:rPr>
              <a:t>   边塞诗是唐代诗歌的主要题材，是唐诗当中思想性最深刻，想象力最丰富，艺术性最强的一部分。 </a:t>
            </a:r>
            <a:endParaRPr lang="zh-CN" altLang="en-US" sz="4000" b="1" dirty="0">
              <a:latin typeface="宋体" panose="02010600030101010101" pitchFamily="2" charset="-122"/>
              <a:ea typeface="+mn-ea"/>
              <a:cs typeface="+mn-cs"/>
            </a:endParaRPr>
          </a:p>
          <a:p>
            <a:pPr algn="just" eaLnBrk="1" hangingPunct="1">
              <a:lnSpc>
                <a:spcPct val="80000"/>
              </a:lnSpc>
              <a:buSzPct val="70000"/>
            </a:pPr>
            <a:r>
              <a:rPr lang="zh-CN" altLang="en-US" sz="4000" b="1" dirty="0">
                <a:latin typeface="宋体" panose="02010600030101010101" pitchFamily="2" charset="-122"/>
                <a:ea typeface="+mn-ea"/>
                <a:cs typeface="+mn-cs"/>
              </a:rPr>
              <a:t>   一些有切身边塞生活经历和军旅生活体验的作家，以亲历的见闻来写作；另一些诗人用乐府旧题来进行翻新的创作。参与人数之多，诗作数量之大，为前代所未见。</a:t>
            </a:r>
            <a:endParaRPr lang="zh-CN" altLang="en-US" sz="4000" b="1" dirty="0">
              <a:latin typeface="宋体" panose="02010600030101010101" pitchFamily="2" charset="-122"/>
              <a:ea typeface="+mn-ea"/>
              <a:cs typeface="+mn-cs"/>
            </a:endParaRPr>
          </a:p>
          <a:p>
            <a:pPr algn="just" eaLnBrk="1" hangingPunct="1">
              <a:lnSpc>
                <a:spcPct val="80000"/>
              </a:lnSpc>
              <a:buSzPct val="70000"/>
            </a:pPr>
            <a:endParaRPr lang="zh-CN" altLang="en-US" sz="4000" b="1" dirty="0">
              <a:latin typeface="宋体" panose="02010600030101010101" pitchFamily="2" charset="-122"/>
              <a:ea typeface="+mn-ea"/>
              <a:cs typeface="+mn-cs"/>
            </a:endParaRPr>
          </a:p>
        </p:txBody>
      </p:sp>
      <p:sp>
        <p:nvSpPr>
          <p:cNvPr id="36868" name="Rectangle 4"/>
          <p:cNvSpPr>
            <a:spLocks noGrp="1" noRot="1"/>
          </p:cNvSpPr>
          <p:nvPr>
            <p:ph sz="half" idx="2"/>
          </p:nvPr>
        </p:nvSpPr>
        <p:spPr>
          <a:xfrm>
            <a:off x="4651375" y="188913"/>
            <a:ext cx="4313238" cy="3384550"/>
          </a:xfrm>
          <a:ln/>
        </p:spPr>
        <p:txBody>
          <a:bodyPr vert="horz" wrap="square" lIns="91440" tIns="45720" rIns="91440" bIns="45720" anchor="t"/>
          <a:p>
            <a:pPr eaLnBrk="1" hangingPunct="1">
              <a:buSzPct val="70000"/>
            </a:pPr>
            <a:endParaRPr lang="zh-CN" altLang="en-US" dirty="0">
              <a:latin typeface="宋体" panose="02010600030101010101" pitchFamily="2" charset="-122"/>
              <a:ea typeface="+mn-ea"/>
              <a:cs typeface="+mn-cs"/>
            </a:endParaRPr>
          </a:p>
          <a:p>
            <a:pPr eaLnBrk="1" hangingPunct="1">
              <a:buSzPct val="70000"/>
            </a:pPr>
            <a:endParaRPr lang="zh-CN" altLang="en-US" sz="1000" dirty="0">
              <a:latin typeface="+mn-lt"/>
              <a:ea typeface="+mn-ea"/>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2"/>
          <p:cNvSpPr>
            <a:spLocks noGrp="1" noRot="1"/>
          </p:cNvSpPr>
          <p:nvPr>
            <p:ph type="body" sz="half" idx="1"/>
          </p:nvPr>
        </p:nvSpPr>
        <p:spPr>
          <a:xfrm>
            <a:off x="304800" y="0"/>
            <a:ext cx="4191000" cy="6381750"/>
          </a:xfrm>
          <a:ln/>
        </p:spPr>
        <p:txBody>
          <a:bodyPr vert="horz" wrap="square" lIns="91440" tIns="45720" rIns="91440" bIns="45720" anchor="t"/>
          <a:p>
            <a:pPr eaLnBrk="1" hangingPunct="1">
              <a:buClr>
                <a:schemeClr val="hlink"/>
              </a:buClr>
              <a:buSzPct val="70000"/>
              <a:buFont typeface="Wingdings" panose="05000000000000000000" pitchFamily="2" charset="2"/>
            </a:pPr>
            <a:endParaRPr lang="zh-CN" altLang="en-US" sz="2200" b="1" dirty="0">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200" b="1" dirty="0">
                <a:latin typeface="宋体" panose="02010600030101010101" pitchFamily="2" charset="-122"/>
              </a:rPr>
              <a:t>    盛唐是边塞诗创作的鼎盛时期，涌现了著名的</a:t>
            </a:r>
            <a:r>
              <a:rPr lang="zh-CN" altLang="en-US" sz="2200" b="1" dirty="0">
                <a:solidFill>
                  <a:srgbClr val="FF0000"/>
                </a:solidFill>
                <a:latin typeface="宋体" panose="02010600030101010101" pitchFamily="2" charset="-122"/>
              </a:rPr>
              <a:t>边塞诗派，代表诗人有高适、</a:t>
            </a:r>
            <a:r>
              <a:rPr lang="zh-CN" altLang="en-US" sz="2200" b="1" dirty="0">
                <a:solidFill>
                  <a:schemeClr val="hlink"/>
                </a:solidFill>
                <a:latin typeface="宋体" panose="02010600030101010101" pitchFamily="2" charset="-122"/>
              </a:rPr>
              <a:t>岑参、王昌龄、李颀、祖咏、王维。</a:t>
            </a:r>
            <a:endParaRPr lang="zh-CN" altLang="en-US" sz="22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200" b="1" dirty="0">
                <a:solidFill>
                  <a:schemeClr val="hlink"/>
                </a:solidFill>
                <a:latin typeface="宋体" panose="02010600030101010101" pitchFamily="2" charset="-122"/>
              </a:rPr>
              <a:t>    </a:t>
            </a:r>
            <a:r>
              <a:rPr lang="zh-CN" altLang="en-US" sz="2200" b="1" dirty="0">
                <a:latin typeface="宋体" panose="02010600030101010101" pitchFamily="2" charset="-122"/>
              </a:rPr>
              <a:t>高之</a:t>
            </a:r>
            <a:r>
              <a:rPr lang="en-US" altLang="zh-CN" sz="2200" b="1" dirty="0">
                <a:latin typeface="宋体" panose="02010600030101010101" pitchFamily="2" charset="-122"/>
              </a:rPr>
              <a:t>《</a:t>
            </a:r>
            <a:r>
              <a:rPr lang="zh-CN" altLang="en-US" sz="2200" b="1" dirty="0">
                <a:latin typeface="宋体" panose="02010600030101010101" pitchFamily="2" charset="-122"/>
              </a:rPr>
              <a:t>燕歌行</a:t>
            </a:r>
            <a:r>
              <a:rPr lang="en-US" altLang="zh-CN" sz="2200" b="1" dirty="0">
                <a:latin typeface="宋体" panose="02010600030101010101" pitchFamily="2" charset="-122"/>
              </a:rPr>
              <a:t>》</a:t>
            </a:r>
            <a:r>
              <a:rPr lang="zh-CN" altLang="en-US" sz="2200" b="1" dirty="0">
                <a:latin typeface="宋体" panose="02010600030101010101" pitchFamily="2" charset="-122"/>
              </a:rPr>
              <a:t>、岑之</a:t>
            </a:r>
            <a:r>
              <a:rPr lang="en-US" altLang="zh-CN" sz="2200" b="1" dirty="0">
                <a:latin typeface="宋体" panose="02010600030101010101" pitchFamily="2" charset="-122"/>
              </a:rPr>
              <a:t>《</a:t>
            </a:r>
            <a:r>
              <a:rPr lang="zh-CN" altLang="en-US" sz="2200" b="1" dirty="0"/>
              <a:t>白雪歌送武判官归京</a:t>
            </a:r>
            <a:r>
              <a:rPr lang="en-US" altLang="zh-CN" sz="2200" b="1" dirty="0">
                <a:latin typeface="宋体" panose="02010600030101010101" pitchFamily="2" charset="-122"/>
              </a:rPr>
              <a:t>》</a:t>
            </a:r>
            <a:r>
              <a:rPr lang="zh-CN" altLang="en-US" sz="2200" b="1" dirty="0">
                <a:latin typeface="宋体" panose="02010600030101010101" pitchFamily="2" charset="-122"/>
              </a:rPr>
              <a:t>、 </a:t>
            </a:r>
            <a:r>
              <a:rPr lang="en-US" altLang="zh-CN" sz="2200" b="1" dirty="0">
                <a:latin typeface="宋体" panose="02010600030101010101" pitchFamily="2" charset="-122"/>
              </a:rPr>
              <a:t>《</a:t>
            </a:r>
            <a:r>
              <a:rPr lang="zh-CN" altLang="en-US" sz="2200" b="1" dirty="0"/>
              <a:t>走马川行奉送封大夫出师西征</a:t>
            </a:r>
            <a:r>
              <a:rPr lang="en-US" altLang="zh-CN" sz="2200" b="1" dirty="0">
                <a:latin typeface="宋体" panose="02010600030101010101" pitchFamily="2" charset="-122"/>
              </a:rPr>
              <a:t>》</a:t>
            </a:r>
            <a:r>
              <a:rPr lang="zh-CN" altLang="en-US" sz="2200" b="1" dirty="0">
                <a:latin typeface="宋体" panose="02010600030101010101" pitchFamily="2" charset="-122"/>
              </a:rPr>
              <a:t>等七言长篇歌行代表了</a:t>
            </a:r>
            <a:r>
              <a:rPr lang="zh-CN" altLang="en-US" sz="2200" b="1" dirty="0">
                <a:solidFill>
                  <a:srgbClr val="FF0000"/>
                </a:solidFill>
                <a:latin typeface="宋体" panose="02010600030101010101" pitchFamily="2" charset="-122"/>
              </a:rPr>
              <a:t>盛唐边塞诗的美学风格，即：雄浑、磅礴、豪放、浪漫、悲壮、瑰丽。</a:t>
            </a:r>
            <a:endParaRPr lang="zh-CN" altLang="en-US" sz="2200" b="1" dirty="0">
              <a:solidFill>
                <a:srgbClr val="FF0000"/>
              </a:solidFill>
              <a:latin typeface="宋体" panose="02010600030101010101" pitchFamily="2" charset="-122"/>
            </a:endParaRPr>
          </a:p>
          <a:p>
            <a:pPr algn="just" eaLnBrk="1" hangingPunct="1">
              <a:buClr>
                <a:schemeClr val="hlink"/>
              </a:buClr>
              <a:buSzPct val="70000"/>
              <a:buFont typeface="Wingdings" panose="05000000000000000000" pitchFamily="2" charset="2"/>
            </a:pPr>
            <a:r>
              <a:rPr lang="zh-CN" altLang="en-US" sz="2000" b="1" dirty="0">
                <a:latin typeface="宋体" panose="02010600030101010101" pitchFamily="2" charset="-122"/>
              </a:rPr>
              <a:t>    大诗人</a:t>
            </a:r>
            <a:r>
              <a:rPr lang="zh-CN" altLang="en-US" sz="2000" b="1" dirty="0">
                <a:solidFill>
                  <a:schemeClr val="hlink"/>
                </a:solidFill>
                <a:latin typeface="宋体" panose="02010600030101010101" pitchFamily="2" charset="-122"/>
              </a:rPr>
              <a:t>李白</a:t>
            </a:r>
            <a:r>
              <a:rPr lang="zh-CN" altLang="en-US" sz="2000" b="1" dirty="0">
                <a:latin typeface="宋体" panose="02010600030101010101" pitchFamily="2" charset="-122"/>
              </a:rPr>
              <a:t>写过边塞诗，如：</a:t>
            </a:r>
            <a:r>
              <a:rPr lang="en-US" altLang="zh-CN" sz="2000" b="1" dirty="0">
                <a:latin typeface="宋体" panose="02010600030101010101" pitchFamily="2" charset="-122"/>
              </a:rPr>
              <a:t>《</a:t>
            </a:r>
            <a:r>
              <a:rPr lang="zh-CN" altLang="en-US" sz="2000" b="1" dirty="0">
                <a:latin typeface="宋体" panose="02010600030101010101" pitchFamily="2" charset="-122"/>
              </a:rPr>
              <a:t>关山月</a:t>
            </a:r>
            <a:r>
              <a:rPr lang="en-US" altLang="zh-CN" sz="2000" b="1" dirty="0">
                <a:latin typeface="宋体" panose="02010600030101010101" pitchFamily="2" charset="-122"/>
              </a:rPr>
              <a:t>》</a:t>
            </a:r>
            <a:r>
              <a:rPr lang="zh-CN" altLang="en-US" sz="2000" b="1" dirty="0">
                <a:latin typeface="宋体" panose="02010600030101010101" pitchFamily="2" charset="-122"/>
              </a:rPr>
              <a:t>、</a:t>
            </a:r>
            <a:r>
              <a:rPr lang="en-US" altLang="zh-CN" sz="2000" b="1" dirty="0">
                <a:latin typeface="宋体" panose="02010600030101010101" pitchFamily="2" charset="-122"/>
              </a:rPr>
              <a:t>《</a:t>
            </a:r>
            <a:r>
              <a:rPr lang="zh-CN" altLang="en-US" sz="2000" b="1" dirty="0">
                <a:latin typeface="宋体" panose="02010600030101010101" pitchFamily="2" charset="-122"/>
              </a:rPr>
              <a:t>塞下曲</a:t>
            </a:r>
            <a:r>
              <a:rPr lang="en-US" altLang="zh-CN" sz="2000" b="1" dirty="0">
                <a:latin typeface="宋体" panose="02010600030101010101" pitchFamily="2" charset="-122"/>
              </a:rPr>
              <a:t>》</a:t>
            </a:r>
            <a:r>
              <a:rPr lang="zh-CN" altLang="en-US" sz="2000" b="1" dirty="0">
                <a:latin typeface="宋体" panose="02010600030101010101" pitchFamily="2" charset="-122"/>
              </a:rPr>
              <a:t>六首、</a:t>
            </a:r>
            <a:r>
              <a:rPr lang="en-US" altLang="zh-CN" sz="2000" b="1" dirty="0">
                <a:latin typeface="宋体" panose="02010600030101010101" pitchFamily="2" charset="-122"/>
              </a:rPr>
              <a:t>《</a:t>
            </a:r>
            <a:r>
              <a:rPr lang="zh-CN" altLang="en-US" sz="2000" b="1" dirty="0">
                <a:latin typeface="宋体" panose="02010600030101010101" pitchFamily="2" charset="-122"/>
              </a:rPr>
              <a:t>战城南</a:t>
            </a:r>
            <a:r>
              <a:rPr lang="en-US" altLang="zh-CN" sz="2000" b="1" dirty="0">
                <a:latin typeface="宋体" panose="02010600030101010101" pitchFamily="2" charset="-122"/>
              </a:rPr>
              <a:t>》</a:t>
            </a:r>
            <a:r>
              <a:rPr lang="zh-CN" altLang="en-US" sz="2000" b="1" dirty="0">
                <a:latin typeface="宋体" panose="02010600030101010101" pitchFamily="2" charset="-122"/>
              </a:rPr>
              <a:t>、</a:t>
            </a:r>
            <a:r>
              <a:rPr lang="en-US" altLang="zh-CN" sz="2000" b="1" dirty="0">
                <a:latin typeface="宋体" panose="02010600030101010101" pitchFamily="2" charset="-122"/>
              </a:rPr>
              <a:t>《</a:t>
            </a:r>
            <a:r>
              <a:rPr lang="zh-CN" altLang="en-US" sz="2000" b="1" dirty="0">
                <a:latin typeface="宋体" panose="02010600030101010101" pitchFamily="2" charset="-122"/>
              </a:rPr>
              <a:t>北风行</a:t>
            </a:r>
            <a:r>
              <a:rPr lang="en-US" altLang="zh-CN" sz="2000" b="1" dirty="0">
                <a:latin typeface="宋体" panose="02010600030101010101" pitchFamily="2" charset="-122"/>
              </a:rPr>
              <a:t>》</a:t>
            </a:r>
            <a:r>
              <a:rPr lang="zh-CN" altLang="en-US" sz="2000" b="1" dirty="0">
                <a:latin typeface="宋体" panose="02010600030101010101" pitchFamily="2" charset="-122"/>
              </a:rPr>
              <a:t>。</a:t>
            </a:r>
            <a:endParaRPr lang="zh-CN" altLang="en-US" sz="2000" b="1" dirty="0">
              <a:latin typeface="宋体" panose="02010600030101010101" pitchFamily="2" charset="-122"/>
            </a:endParaRPr>
          </a:p>
          <a:p>
            <a:pPr algn="just" eaLnBrk="1" hangingPunct="1">
              <a:buClr>
                <a:schemeClr val="hlink"/>
              </a:buClr>
              <a:buSzPct val="70000"/>
              <a:buFont typeface="Wingdings" panose="05000000000000000000" pitchFamily="2" charset="2"/>
            </a:pPr>
            <a:r>
              <a:rPr lang="zh-CN" altLang="en-US" sz="2000" b="1" dirty="0">
                <a:latin typeface="宋体" panose="02010600030101010101" pitchFamily="2" charset="-122"/>
              </a:rPr>
              <a:t>    另外一些诗人也有边塞诗的名篇传世：</a:t>
            </a:r>
            <a:endParaRPr lang="zh-CN" altLang="en-US" sz="2000" b="1" dirty="0">
              <a:latin typeface="宋体" panose="02010600030101010101" pitchFamily="2" charset="-122"/>
            </a:endParaRPr>
          </a:p>
          <a:p>
            <a:pPr eaLnBrk="1" hangingPunct="1">
              <a:buClr>
                <a:schemeClr val="hlink"/>
              </a:buClr>
              <a:buSzPct val="70000"/>
              <a:buFont typeface="Wingdings" panose="05000000000000000000" pitchFamily="2" charset="2"/>
            </a:pPr>
            <a:endParaRPr lang="zh-CN" altLang="en-US" sz="2200" b="1" dirty="0">
              <a:solidFill>
                <a:srgbClr val="FF0000"/>
              </a:solidFill>
              <a:latin typeface="宋体" panose="02010600030101010101" pitchFamily="2" charset="-122"/>
            </a:endParaRPr>
          </a:p>
        </p:txBody>
      </p:sp>
      <p:sp>
        <p:nvSpPr>
          <p:cNvPr id="37891" name="Rectangle 3"/>
          <p:cNvSpPr>
            <a:spLocks noGrp="1" noRot="1"/>
          </p:cNvSpPr>
          <p:nvPr>
            <p:ph type="title"/>
          </p:nvPr>
        </p:nvSpPr>
        <p:spPr>
          <a:xfrm>
            <a:off x="301625" y="685800"/>
            <a:ext cx="8540750" cy="79375"/>
          </a:xfrm>
          <a:ln/>
        </p:spPr>
        <p:txBody>
          <a:bodyPr vert="horz" wrap="square" lIns="91440" tIns="45720" rIns="91440" bIns="45720" anchor="ctr"/>
          <a:p>
            <a:pPr eaLnBrk="1" hangingPunct="1"/>
            <a:endParaRPr lang="zh-CN" altLang="en-US" dirty="0"/>
          </a:p>
        </p:txBody>
      </p:sp>
      <p:pic>
        <p:nvPicPr>
          <p:cNvPr id="37892" name="Picture 4" descr="11479603_200810252056263"/>
          <p:cNvPicPr>
            <a:picLocks noGrp="1" noRot="1" noChangeAspect="1"/>
          </p:cNvPicPr>
          <p:nvPr>
            <p:ph sz="half" idx="2"/>
          </p:nvPr>
        </p:nvPicPr>
        <p:blipFill>
          <a:blip r:embed="rId1"/>
          <a:srcRect/>
          <a:stretch>
            <a:fillRect/>
          </a:stretch>
        </p:blipFill>
        <p:spPr>
          <a:xfrm>
            <a:off x="4573588" y="836613"/>
            <a:ext cx="4319587" cy="5688012"/>
          </a:xfrm>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2"/>
          <p:cNvSpPr>
            <a:spLocks noGrp="1" noRot="1"/>
          </p:cNvSpPr>
          <p:nvPr>
            <p:ph idx="1"/>
          </p:nvPr>
        </p:nvSpPr>
        <p:spPr>
          <a:xfrm>
            <a:off x="306388" y="0"/>
            <a:ext cx="8539162" cy="6454775"/>
          </a:xfrm>
          <a:ln/>
        </p:spPr>
        <p:txBody>
          <a:bodyPr vert="horz" wrap="square" lIns="91440" tIns="45720" rIns="91440" bIns="45720" anchor="t"/>
          <a:p>
            <a:pPr algn="just" eaLnBrk="1" hangingPunct="1"/>
            <a:r>
              <a:rPr lang="en-US" altLang="zh-CN" sz="2800" b="1" dirty="0">
                <a:latin typeface="宋体" panose="02010600030101010101" pitchFamily="2" charset="-122"/>
              </a:rPr>
              <a:t>           </a:t>
            </a:r>
            <a:r>
              <a:rPr lang="en-US" altLang="zh-CN" sz="2800" b="1" dirty="0">
                <a:latin typeface="宋体" panose="02010600030101010101" pitchFamily="2" charset="-122"/>
                <a:hlinkClick r:id="rId1" action="ppaction://hlinkfile"/>
              </a:rPr>
              <a:t>《</a:t>
            </a:r>
            <a:r>
              <a:rPr lang="zh-CN" altLang="en-US" sz="2800" b="1" dirty="0">
                <a:latin typeface="宋体" panose="02010600030101010101" pitchFamily="2" charset="-122"/>
                <a:hlinkClick r:id="rId1" action="ppaction://hlinkfile"/>
              </a:rPr>
              <a:t>出塞</a:t>
            </a:r>
            <a:r>
              <a:rPr lang="en-US" altLang="zh-CN" sz="2800" b="1" dirty="0">
                <a:latin typeface="宋体" panose="02010600030101010101" pitchFamily="2" charset="-122"/>
                <a:hlinkClick r:id="rId1" action="ppaction://hlinkfile"/>
              </a:rPr>
              <a:t>》</a:t>
            </a:r>
            <a:r>
              <a:rPr lang="zh-CN" altLang="en-US" sz="2800" b="1" dirty="0">
                <a:solidFill>
                  <a:schemeClr val="hlink"/>
                </a:solidFill>
                <a:latin typeface="宋体" panose="02010600030101010101" pitchFamily="2" charset="-122"/>
                <a:hlinkClick r:id="rId1" action="ppaction://hlinkfile"/>
              </a:rPr>
              <a:t>王昌龄</a:t>
            </a:r>
            <a:endParaRPr lang="zh-CN" altLang="en-US" sz="2800" b="1" dirty="0">
              <a:solidFill>
                <a:schemeClr val="hlink"/>
              </a:solidFill>
              <a:latin typeface="宋体" panose="02010600030101010101" pitchFamily="2" charset="-122"/>
            </a:endParaRPr>
          </a:p>
          <a:p>
            <a:pPr algn="just" eaLnBrk="1" hangingPunct="1"/>
            <a:r>
              <a:rPr lang="zh-CN" altLang="en-US" sz="2800" b="1" dirty="0">
                <a:solidFill>
                  <a:srgbClr val="008080"/>
                </a:solidFill>
                <a:latin typeface="宋体" panose="02010600030101010101" pitchFamily="2" charset="-122"/>
              </a:rPr>
              <a:t>秦时明月汉时关，万里长征人未还。</a:t>
            </a:r>
            <a:endParaRPr lang="zh-CN" altLang="en-US" sz="2800" b="1" dirty="0">
              <a:solidFill>
                <a:srgbClr val="008080"/>
              </a:solidFill>
              <a:latin typeface="宋体" panose="02010600030101010101" pitchFamily="2" charset="-122"/>
            </a:endParaRPr>
          </a:p>
          <a:p>
            <a:pPr algn="just" eaLnBrk="1" hangingPunct="1"/>
            <a:r>
              <a:rPr lang="zh-CN" altLang="en-US" sz="2800" b="1" dirty="0">
                <a:solidFill>
                  <a:srgbClr val="008080"/>
                </a:solidFill>
                <a:latin typeface="宋体" panose="02010600030101010101" pitchFamily="2" charset="-122"/>
              </a:rPr>
              <a:t>但使龙城飞将在，不教胡马度阴山。）</a:t>
            </a:r>
            <a:r>
              <a:rPr lang="zh-CN" altLang="en-US" sz="2800" b="1" dirty="0">
                <a:latin typeface="宋体" panose="02010600030101010101" pitchFamily="2" charset="-122"/>
              </a:rPr>
              <a:t> </a:t>
            </a:r>
            <a:endParaRPr lang="zh-CN" altLang="en-US" sz="2800" b="1" dirty="0">
              <a:latin typeface="宋体" panose="02010600030101010101" pitchFamily="2" charset="-122"/>
            </a:endParaRPr>
          </a:p>
          <a:p>
            <a:pPr algn="just" eaLnBrk="1" hangingPunct="1"/>
            <a:r>
              <a:rPr lang="zh-CN" altLang="en-US" sz="2800" b="1" dirty="0">
                <a:latin typeface="宋体" panose="02010600030101010101" pitchFamily="2" charset="-122"/>
              </a:rPr>
              <a:t>         </a:t>
            </a:r>
            <a:r>
              <a:rPr lang="en-US" altLang="zh-CN" sz="2800" b="1" dirty="0">
                <a:latin typeface="宋体" panose="02010600030101010101" pitchFamily="2" charset="-122"/>
                <a:hlinkClick r:id="rId2" action="ppaction://hlinkfile"/>
              </a:rPr>
              <a:t>《</a:t>
            </a:r>
            <a:r>
              <a:rPr lang="zh-CN" altLang="en-US" sz="2800" b="1" dirty="0">
                <a:latin typeface="宋体" panose="02010600030101010101" pitchFamily="2" charset="-122"/>
                <a:hlinkClick r:id="rId2" action="ppaction://hlinkfile"/>
              </a:rPr>
              <a:t>出塞</a:t>
            </a:r>
            <a:r>
              <a:rPr lang="en-US" altLang="zh-CN" sz="2800" b="1" dirty="0">
                <a:latin typeface="宋体" panose="02010600030101010101" pitchFamily="2" charset="-122"/>
                <a:hlinkClick r:id="rId2" action="ppaction://hlinkfile"/>
              </a:rPr>
              <a:t>》</a:t>
            </a:r>
            <a:r>
              <a:rPr lang="zh-CN" altLang="en-US" sz="2800" b="1" dirty="0">
                <a:solidFill>
                  <a:schemeClr val="hlink"/>
                </a:solidFill>
                <a:latin typeface="宋体" panose="02010600030101010101" pitchFamily="2" charset="-122"/>
                <a:hlinkClick r:id="rId2" action="ppaction://hlinkfile"/>
              </a:rPr>
              <a:t>王之涣</a:t>
            </a:r>
            <a:endParaRPr lang="zh-CN" altLang="en-US" sz="2800" b="1" dirty="0">
              <a:solidFill>
                <a:schemeClr val="hlink"/>
              </a:solidFill>
              <a:latin typeface="宋体" panose="02010600030101010101" pitchFamily="2" charset="-122"/>
              <a:hlinkClick r:id="rId2" action="ppaction://hlinkfile"/>
            </a:endParaRPr>
          </a:p>
          <a:p>
            <a:pPr algn="just" eaLnBrk="1" hangingPunct="1"/>
            <a:r>
              <a:rPr lang="zh-CN" altLang="en-US" sz="2800" b="1" dirty="0">
                <a:solidFill>
                  <a:srgbClr val="008080"/>
                </a:solidFill>
                <a:latin typeface="宋体" panose="02010600030101010101" pitchFamily="2" charset="-122"/>
              </a:rPr>
              <a:t>黄河远上白云间，一片孤城万仞山。</a:t>
            </a:r>
            <a:endParaRPr lang="zh-CN" altLang="en-US" sz="2800" b="1" dirty="0">
              <a:solidFill>
                <a:srgbClr val="008080"/>
              </a:solidFill>
              <a:latin typeface="宋体" panose="02010600030101010101" pitchFamily="2" charset="-122"/>
            </a:endParaRPr>
          </a:p>
          <a:p>
            <a:pPr algn="just" eaLnBrk="1" hangingPunct="1"/>
            <a:r>
              <a:rPr lang="zh-CN" altLang="en-US" sz="2800" b="1" dirty="0">
                <a:solidFill>
                  <a:srgbClr val="008080"/>
                </a:solidFill>
                <a:latin typeface="宋体" panose="02010600030101010101" pitchFamily="2" charset="-122"/>
              </a:rPr>
              <a:t>羌笛何须怨杨柳，春风不度玉门关。</a:t>
            </a:r>
            <a:endParaRPr lang="zh-CN" altLang="en-US" sz="2800" b="1" dirty="0">
              <a:solidFill>
                <a:srgbClr val="008080"/>
              </a:solidFill>
              <a:latin typeface="宋体" panose="02010600030101010101" pitchFamily="2" charset="-122"/>
            </a:endParaRPr>
          </a:p>
          <a:p>
            <a:pPr algn="just" eaLnBrk="1" hangingPunct="1"/>
            <a:r>
              <a:rPr lang="zh-CN" altLang="en-US" sz="2800" b="1" dirty="0">
                <a:solidFill>
                  <a:srgbClr val="FF0000"/>
                </a:solidFill>
                <a:latin typeface="宋体" panose="02010600030101010101" pitchFamily="2" charset="-122"/>
              </a:rPr>
              <a:t>           </a:t>
            </a:r>
            <a:r>
              <a:rPr lang="zh-CN" altLang="en-US" sz="2800" b="1" dirty="0">
                <a:solidFill>
                  <a:srgbClr val="FF0000"/>
                </a:solidFill>
                <a:latin typeface="宋体" panose="02010600030101010101" pitchFamily="2" charset="-122"/>
                <a:hlinkClick r:id="rId3" action="ppaction://hlinkfile"/>
              </a:rPr>
              <a:t>王翰</a:t>
            </a:r>
            <a:r>
              <a:rPr lang="en-US" altLang="zh-CN" sz="2800" b="1" dirty="0">
                <a:solidFill>
                  <a:srgbClr val="FF0000"/>
                </a:solidFill>
                <a:latin typeface="宋体" panose="02010600030101010101" pitchFamily="2" charset="-122"/>
                <a:hlinkClick r:id="rId3" action="ppaction://hlinkfile"/>
              </a:rPr>
              <a:t>《</a:t>
            </a:r>
            <a:r>
              <a:rPr lang="zh-CN" altLang="en-US" sz="2800" b="1" dirty="0">
                <a:solidFill>
                  <a:srgbClr val="FF0000"/>
                </a:solidFill>
                <a:latin typeface="宋体" panose="02010600030101010101" pitchFamily="2" charset="-122"/>
                <a:hlinkClick r:id="rId3" action="ppaction://hlinkfile"/>
              </a:rPr>
              <a:t>凉州词</a:t>
            </a:r>
            <a:r>
              <a:rPr lang="en-US" altLang="zh-CN" sz="2800" b="1" dirty="0">
                <a:solidFill>
                  <a:srgbClr val="FF0000"/>
                </a:solidFill>
                <a:latin typeface="宋体" panose="02010600030101010101" pitchFamily="2" charset="-122"/>
                <a:hlinkClick r:id="rId3" action="ppaction://hlinkfile"/>
              </a:rPr>
              <a:t>》</a:t>
            </a:r>
            <a:endParaRPr lang="en-US" altLang="zh-CN" sz="2800" b="1" dirty="0">
              <a:solidFill>
                <a:srgbClr val="FF0000"/>
              </a:solidFill>
              <a:latin typeface="宋体" panose="02010600030101010101" pitchFamily="2" charset="-122"/>
            </a:endParaRPr>
          </a:p>
          <a:p>
            <a:pPr algn="just" eaLnBrk="1" hangingPunct="1"/>
            <a:r>
              <a:rPr lang="zh-CN" altLang="en-US" sz="2800" b="1" dirty="0">
                <a:latin typeface="宋体" panose="02010600030101010101" pitchFamily="2" charset="-122"/>
              </a:rPr>
              <a:t>葡萄美酒夜光杯、欲饮琵琶马上催</a:t>
            </a:r>
            <a:r>
              <a:rPr lang="zh-CN" altLang="en-US" sz="2800" b="1" dirty="0">
                <a:solidFill>
                  <a:srgbClr val="FF0000"/>
                </a:solidFill>
                <a:latin typeface="宋体" panose="02010600030101010101" pitchFamily="2" charset="-122"/>
              </a:rPr>
              <a:t>。</a:t>
            </a:r>
            <a:endParaRPr lang="zh-CN" altLang="en-US" sz="2800" b="1" dirty="0">
              <a:solidFill>
                <a:srgbClr val="FF0000"/>
              </a:solidFill>
              <a:latin typeface="宋体" panose="02010600030101010101" pitchFamily="2" charset="-122"/>
            </a:endParaRPr>
          </a:p>
          <a:p>
            <a:pPr algn="just" eaLnBrk="1" hangingPunct="1"/>
            <a:r>
              <a:rPr lang="zh-CN" altLang="en-US" sz="2800" b="1" dirty="0">
                <a:solidFill>
                  <a:srgbClr val="FF0000"/>
                </a:solidFill>
                <a:latin typeface="宋体" panose="02010600030101010101" pitchFamily="2" charset="-122"/>
              </a:rPr>
              <a:t>醉卧沙场君莫笑，古来征战几人回。</a:t>
            </a:r>
            <a:endParaRPr lang="zh-CN" altLang="en-US" sz="2800" b="1" dirty="0">
              <a:solidFill>
                <a:srgbClr val="FF0000"/>
              </a:solidFill>
              <a:latin typeface="宋体" panose="02010600030101010101" pitchFamily="2" charset="-122"/>
            </a:endParaRPr>
          </a:p>
          <a:p>
            <a:pPr eaLnBrk="1" hangingPunct="1"/>
            <a:endParaRPr lang="zh-CN" altLang="en-US" b="1" dirty="0">
              <a:latin typeface="宋体" panose="02010600030101010101" pitchFamily="2" charset="-122"/>
            </a:endParaRPr>
          </a:p>
        </p:txBody>
      </p:sp>
      <p:sp>
        <p:nvSpPr>
          <p:cNvPr id="38915" name="Rectangle 3"/>
          <p:cNvSpPr>
            <a:spLocks noGrp="1" noRot="1"/>
          </p:cNvSpPr>
          <p:nvPr>
            <p:ph type="title"/>
          </p:nvPr>
        </p:nvSpPr>
        <p:spPr>
          <a:xfrm>
            <a:off x="301625" y="685800"/>
            <a:ext cx="8540750" cy="79375"/>
          </a:xfrm>
          <a:ln/>
        </p:spPr>
        <p:txBody>
          <a:bodyPr vert="horz" wrap="square" lIns="91440" tIns="45720" rIns="91440" bIns="45720" anchor="ctr"/>
          <a:p>
            <a:pPr eaLnBrk="1" hangingPunct="1"/>
            <a:endParaRPr lang="zh-CN" altLang="en-US" dirty="0"/>
          </a:p>
        </p:txBody>
      </p:sp>
      <p:sp>
        <p:nvSpPr>
          <p:cNvPr id="38916" name="AutoShape 5"/>
          <p:cNvSpPr/>
          <p:nvPr/>
        </p:nvSpPr>
        <p:spPr>
          <a:xfrm>
            <a:off x="5832475" y="1412875"/>
            <a:ext cx="3311525" cy="720725"/>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3</a:t>
            </a:r>
            <a:r>
              <a:rPr lang="zh-CN" altLang="en-US" b="1" dirty="0">
                <a:solidFill>
                  <a:srgbClr val="FF0000"/>
                </a:solidFill>
                <a:latin typeface="Arial" panose="020B0604020202020204" pitchFamily="34" charset="0"/>
              </a:rPr>
              <a:t>唐诗三百首</a:t>
            </a:r>
            <a:r>
              <a:rPr lang="en-US" altLang="zh-CN" b="1" dirty="0">
                <a:solidFill>
                  <a:srgbClr val="FF0000"/>
                </a:solidFill>
                <a:latin typeface="Arial" panose="020B0604020202020204" pitchFamily="34" charset="0"/>
              </a:rPr>
              <a:t>《</a:t>
            </a:r>
            <a:r>
              <a:rPr lang="zh-CN" altLang="en-US" b="1" dirty="0">
                <a:solidFill>
                  <a:srgbClr val="FF0000"/>
                </a:solidFill>
                <a:latin typeface="Arial" panose="020B0604020202020204" pitchFamily="34" charset="0"/>
              </a:rPr>
              <a:t>出塞</a:t>
            </a:r>
            <a:r>
              <a:rPr lang="en-US" altLang="zh-CN" b="1" dirty="0">
                <a:solidFill>
                  <a:srgbClr val="FF0000"/>
                </a:solidFill>
                <a:latin typeface="Arial" panose="020B0604020202020204" pitchFamily="34" charset="0"/>
              </a:rPr>
              <a:t>》[</a:t>
            </a:r>
            <a:r>
              <a:rPr lang="zh-CN" altLang="en-US" b="1" dirty="0">
                <a:solidFill>
                  <a:srgbClr val="FF0000"/>
                </a:solidFill>
                <a:latin typeface="Arial" panose="020B0604020202020204" pitchFamily="34" charset="0"/>
              </a:rPr>
              <a:t>王之涣</a:t>
            </a:r>
            <a:r>
              <a:rPr lang="en-US" altLang="zh-CN" b="1" dirty="0">
                <a:solidFill>
                  <a:srgbClr val="FF0000"/>
                </a:solidFill>
                <a:latin typeface="Arial" panose="020B0604020202020204" pitchFamily="34" charset="0"/>
              </a:rPr>
              <a:t>].flv1</a:t>
            </a:r>
            <a:endParaRPr lang="zh-CN" altLang="en-US" b="1" dirty="0">
              <a:solidFill>
                <a:srgbClr val="FF0000"/>
              </a:solidFill>
              <a:latin typeface="Arial" panose="020B0604020202020204" pitchFamily="34" charset="0"/>
            </a:endParaRPr>
          </a:p>
        </p:txBody>
      </p:sp>
      <p:sp>
        <p:nvSpPr>
          <p:cNvPr id="38917" name="AutoShape 6"/>
          <p:cNvSpPr/>
          <p:nvPr/>
        </p:nvSpPr>
        <p:spPr>
          <a:xfrm>
            <a:off x="250825" y="4868863"/>
            <a:ext cx="4319588" cy="1439862"/>
          </a:xfrm>
          <a:prstGeom prst="wedgeRectCallout">
            <a:avLst>
              <a:gd name="adj1" fmla="val -33755"/>
              <a:gd name="adj2" fmla="val 6984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400" b="1" dirty="0">
                <a:solidFill>
                  <a:srgbClr val="FF0000"/>
                </a:solidFill>
                <a:latin typeface="Arial" panose="020B0604020202020204" pitchFamily="34" charset="0"/>
              </a:rPr>
              <a:t>朗诵三首诗</a:t>
            </a:r>
            <a:endParaRPr lang="zh-CN" altLang="en-US" sz="2400" b="1" dirty="0">
              <a:solidFill>
                <a:srgbClr val="FF0000"/>
              </a:solidFill>
              <a:latin typeface="Arial" panose="020B0604020202020204" pitchFamily="34" charset="0"/>
            </a:endParaRPr>
          </a:p>
          <a:p>
            <a:pPr algn="ctr"/>
            <a:r>
              <a:rPr lang="zh-CN" altLang="en-US" sz="2400" b="1" dirty="0">
                <a:solidFill>
                  <a:srgbClr val="FF0000"/>
                </a:solidFill>
                <a:latin typeface="Arial" panose="020B0604020202020204" pitchFamily="34" charset="0"/>
              </a:rPr>
              <a:t>再</a:t>
            </a:r>
            <a:endParaRPr lang="zh-CN" altLang="en-US" sz="2400" b="1" dirty="0">
              <a:solidFill>
                <a:srgbClr val="FF0000"/>
              </a:solidFill>
              <a:latin typeface="Arial" panose="020B0604020202020204" pitchFamily="34" charset="0"/>
            </a:endParaRPr>
          </a:p>
          <a:p>
            <a:pPr algn="ctr"/>
            <a:r>
              <a:rPr lang="zh-CN" altLang="en-US" sz="2400" b="1" dirty="0">
                <a:solidFill>
                  <a:srgbClr val="FF0000"/>
                </a:solidFill>
                <a:latin typeface="Arial" panose="020B0604020202020204" pitchFamily="34" charset="0"/>
              </a:rPr>
              <a:t>背诵三首诗</a:t>
            </a:r>
            <a:endParaRPr lang="zh-CN" altLang="en-US" sz="2400" b="1" dirty="0">
              <a:solidFill>
                <a:srgbClr val="FF0000"/>
              </a:solidFill>
              <a:latin typeface="Arial" panose="020B0604020202020204" pitchFamily="34" charset="0"/>
            </a:endParaRPr>
          </a:p>
        </p:txBody>
      </p:sp>
      <p:sp>
        <p:nvSpPr>
          <p:cNvPr id="38918" name="AutoShape 7"/>
          <p:cNvSpPr/>
          <p:nvPr/>
        </p:nvSpPr>
        <p:spPr>
          <a:xfrm>
            <a:off x="5832475" y="0"/>
            <a:ext cx="3311525" cy="647700"/>
          </a:xfrm>
          <a:prstGeom prst="cloudCallout">
            <a:avLst>
              <a:gd name="adj1" fmla="val -43769"/>
              <a:gd name="adj2" fmla="val 4363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2</a:t>
            </a:r>
            <a:r>
              <a:rPr lang="zh-CN" altLang="en-US" b="1" dirty="0">
                <a:solidFill>
                  <a:srgbClr val="FF0000"/>
                </a:solidFill>
                <a:latin typeface="Arial" panose="020B0604020202020204" pitchFamily="34" charset="0"/>
              </a:rPr>
              <a:t>唐诗三百首：</a:t>
            </a:r>
            <a:r>
              <a:rPr lang="en-US" altLang="zh-CN" b="1" dirty="0">
                <a:solidFill>
                  <a:srgbClr val="FF0000"/>
                </a:solidFill>
                <a:latin typeface="Arial" panose="020B0604020202020204" pitchFamily="34" charset="0"/>
              </a:rPr>
              <a:t>《</a:t>
            </a:r>
            <a:r>
              <a:rPr lang="zh-CN" altLang="en-US" b="1" dirty="0">
                <a:solidFill>
                  <a:srgbClr val="FF0000"/>
                </a:solidFill>
                <a:latin typeface="Arial" panose="020B0604020202020204" pitchFamily="34" charset="0"/>
              </a:rPr>
              <a:t>出塞</a:t>
            </a:r>
            <a:r>
              <a:rPr lang="en-US" altLang="zh-CN" b="1" dirty="0">
                <a:solidFill>
                  <a:srgbClr val="FF0000"/>
                </a:solidFill>
                <a:latin typeface="Arial" panose="020B0604020202020204" pitchFamily="34" charset="0"/>
              </a:rPr>
              <a:t>》[</a:t>
            </a:r>
            <a:r>
              <a:rPr lang="zh-CN" altLang="en-US" b="1" dirty="0">
                <a:solidFill>
                  <a:srgbClr val="FF0000"/>
                </a:solidFill>
                <a:latin typeface="Arial" panose="020B0604020202020204" pitchFamily="34" charset="0"/>
              </a:rPr>
              <a:t>唐</a:t>
            </a:r>
            <a:r>
              <a:rPr lang="en-US" altLang="zh-CN" b="1" dirty="0">
                <a:solidFill>
                  <a:srgbClr val="FF0000"/>
                </a:solidFill>
                <a:latin typeface="Arial" panose="020B0604020202020204" pitchFamily="34" charset="0"/>
              </a:rPr>
              <a:t>]</a:t>
            </a:r>
            <a:r>
              <a:rPr lang="zh-CN" altLang="en-US" b="1" dirty="0">
                <a:solidFill>
                  <a:srgbClr val="FF0000"/>
                </a:solidFill>
                <a:latin typeface="Arial" panose="020B0604020202020204" pitchFamily="34" charset="0"/>
              </a:rPr>
              <a:t>王昌龄</a:t>
            </a:r>
            <a:r>
              <a:rPr lang="en-US" altLang="zh-CN" b="1" dirty="0">
                <a:solidFill>
                  <a:srgbClr val="FF0000"/>
                </a:solidFill>
                <a:latin typeface="Arial" panose="020B0604020202020204" pitchFamily="34" charset="0"/>
              </a:rPr>
              <a:t>.flv1</a:t>
            </a:r>
            <a:endParaRPr lang="zh-CN" altLang="en-US" b="1" dirty="0">
              <a:solidFill>
                <a:srgbClr val="FF0000"/>
              </a:solidFill>
              <a:latin typeface="Arial" panose="020B0604020202020204" pitchFamily="34" charset="0"/>
            </a:endParaRPr>
          </a:p>
        </p:txBody>
      </p:sp>
      <p:sp>
        <p:nvSpPr>
          <p:cNvPr id="38919" name="AutoShape 8"/>
          <p:cNvSpPr/>
          <p:nvPr/>
        </p:nvSpPr>
        <p:spPr>
          <a:xfrm>
            <a:off x="5795963" y="2852738"/>
            <a:ext cx="2952750" cy="647700"/>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4</a:t>
            </a:r>
            <a:r>
              <a:rPr lang="zh-CN" altLang="en-US" b="1" dirty="0">
                <a:solidFill>
                  <a:srgbClr val="FF0000"/>
                </a:solidFill>
                <a:latin typeface="Arial" panose="020B0604020202020204" pitchFamily="34" charset="0"/>
              </a:rPr>
              <a:t>唐诗三百首：</a:t>
            </a:r>
            <a:r>
              <a:rPr lang="en-US" altLang="zh-CN" b="1" dirty="0">
                <a:solidFill>
                  <a:srgbClr val="FF0000"/>
                </a:solidFill>
                <a:latin typeface="Arial" panose="020B0604020202020204" pitchFamily="34" charset="0"/>
              </a:rPr>
              <a:t>《</a:t>
            </a:r>
            <a:r>
              <a:rPr lang="zh-CN" altLang="en-US" b="1" dirty="0">
                <a:solidFill>
                  <a:srgbClr val="FF0000"/>
                </a:solidFill>
                <a:latin typeface="Arial" panose="020B0604020202020204" pitchFamily="34" charset="0"/>
              </a:rPr>
              <a:t>凉州词</a:t>
            </a:r>
            <a:r>
              <a:rPr lang="en-US" altLang="zh-CN" b="1" dirty="0">
                <a:solidFill>
                  <a:srgbClr val="FF0000"/>
                </a:solidFill>
                <a:latin typeface="Arial" panose="020B0604020202020204" pitchFamily="34" charset="0"/>
              </a:rPr>
              <a:t>》</a:t>
            </a:r>
            <a:r>
              <a:rPr lang="zh-CN" altLang="en-US" b="1" dirty="0">
                <a:solidFill>
                  <a:srgbClr val="FF0000"/>
                </a:solidFill>
                <a:latin typeface="Arial" panose="020B0604020202020204" pitchFamily="34" charset="0"/>
              </a:rPr>
              <a:t>王翰</a:t>
            </a:r>
            <a:r>
              <a:rPr lang="en-US" altLang="zh-CN" b="1" dirty="0">
                <a:solidFill>
                  <a:srgbClr val="FF0000"/>
                </a:solidFill>
                <a:latin typeface="Arial" panose="020B0604020202020204" pitchFamily="34" charset="0"/>
              </a:rPr>
              <a:t>.flv1</a:t>
            </a:r>
            <a:endParaRPr lang="zh-CN" altLang="en-US" b="1" dirty="0">
              <a:solidFill>
                <a:srgbClr val="FF0000"/>
              </a:solidFill>
              <a:latin typeface="Arial" panose="020B0604020202020204" pitchFamily="34" charset="0"/>
            </a:endParaRPr>
          </a:p>
        </p:txBody>
      </p:sp>
      <p:sp>
        <p:nvSpPr>
          <p:cNvPr id="38920" name="AutoShape 9"/>
          <p:cNvSpPr/>
          <p:nvPr/>
        </p:nvSpPr>
        <p:spPr>
          <a:xfrm>
            <a:off x="179388" y="0"/>
            <a:ext cx="1944687" cy="620713"/>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b="1" dirty="0">
                <a:solidFill>
                  <a:srgbClr val="FF0000"/>
                </a:solidFill>
                <a:latin typeface="Arial" panose="020B0604020202020204" pitchFamily="34" charset="0"/>
              </a:rPr>
              <a:t>每首诗欣赏一遍再背诵</a:t>
            </a:r>
            <a:endParaRPr lang="zh-CN" altLang="en-US" b="1" dirty="0">
              <a:solidFill>
                <a:srgbClr val="FF0000"/>
              </a:solidFill>
              <a:latin typeface="Arial" panose="020B0604020202020204" pitchFamily="34" charset="0"/>
            </a:endParaRPr>
          </a:p>
        </p:txBody>
      </p:sp>
      <p:sp>
        <p:nvSpPr>
          <p:cNvPr id="38921" name="AutoShape 10"/>
          <p:cNvSpPr/>
          <p:nvPr/>
        </p:nvSpPr>
        <p:spPr>
          <a:xfrm>
            <a:off x="5435600" y="5229225"/>
            <a:ext cx="3384550" cy="1152525"/>
          </a:xfrm>
          <a:prstGeom prst="wedgeRoundRectCallout">
            <a:avLst>
              <a:gd name="adj1" fmla="val -43764"/>
              <a:gd name="adj2" fmla="val 61296"/>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000" b="1" dirty="0">
                <a:solidFill>
                  <a:srgbClr val="FF0000"/>
                </a:solidFill>
                <a:latin typeface="Arial" panose="020B0604020202020204" pitchFamily="34" charset="0"/>
              </a:rPr>
              <a:t>背诵：</a:t>
            </a:r>
            <a:endParaRPr lang="zh-CN" altLang="en-US" sz="2000" b="1" dirty="0">
              <a:solidFill>
                <a:srgbClr val="FF0000"/>
              </a:solidFill>
              <a:latin typeface="Arial" panose="020B0604020202020204" pitchFamily="34" charset="0"/>
            </a:endParaRPr>
          </a:p>
          <a:p>
            <a:pPr algn="ctr"/>
            <a:r>
              <a:rPr lang="zh-CN" altLang="en-US" sz="2000" b="1" dirty="0">
                <a:solidFill>
                  <a:srgbClr val="FF0000"/>
                </a:solidFill>
                <a:latin typeface="Arial" panose="020B0604020202020204" pitchFamily="34" charset="0"/>
              </a:rPr>
              <a:t>腹有诗书气自华</a:t>
            </a:r>
            <a:endParaRPr lang="zh-CN" altLang="en-US" sz="2000" b="1" dirty="0">
              <a:solidFill>
                <a:srgbClr val="FF0000"/>
              </a:solidFill>
              <a:latin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noRot="1"/>
          </p:cNvSpPr>
          <p:nvPr>
            <p:ph type="title"/>
          </p:nvPr>
        </p:nvSpPr>
        <p:spPr>
          <a:xfrm>
            <a:off x="301625" y="188913"/>
            <a:ext cx="4198938" cy="431800"/>
          </a:xfrm>
          <a:ln/>
        </p:spPr>
        <p:txBody>
          <a:bodyPr vert="horz" wrap="square" lIns="91440" tIns="45720" rIns="91440" bIns="45720" anchor="ctr"/>
          <a:p>
            <a:pPr eaLnBrk="1" hangingPunct="1"/>
            <a:r>
              <a:rPr lang="zh-CN" altLang="en-US" sz="3200" b="1" dirty="0">
                <a:solidFill>
                  <a:srgbClr val="008080"/>
                </a:solidFill>
                <a:latin typeface="宋体" panose="02010600030101010101" pitchFamily="2" charset="-122"/>
              </a:rPr>
              <a:t>三、盛唐的诗歌成就</a:t>
            </a:r>
            <a:endParaRPr lang="zh-CN" altLang="en-US" sz="3200" b="1" dirty="0">
              <a:solidFill>
                <a:srgbClr val="008080"/>
              </a:solidFill>
              <a:latin typeface="宋体" panose="02010600030101010101" pitchFamily="2" charset="-122"/>
            </a:endParaRPr>
          </a:p>
        </p:txBody>
      </p:sp>
      <p:sp>
        <p:nvSpPr>
          <p:cNvPr id="39939" name="Rectangle 3"/>
          <p:cNvSpPr>
            <a:spLocks noGrp="1" noRot="1"/>
          </p:cNvSpPr>
          <p:nvPr>
            <p:ph sz="half" idx="1"/>
          </p:nvPr>
        </p:nvSpPr>
        <p:spPr>
          <a:xfrm>
            <a:off x="304800" y="692150"/>
            <a:ext cx="4554538" cy="5832475"/>
          </a:xfrm>
          <a:ln/>
        </p:spPr>
        <p:txBody>
          <a:bodyPr vert="horz" wrap="square" lIns="91440" tIns="45720" rIns="91440" bIns="45720" anchor="t"/>
          <a:p>
            <a:pPr algn="just" eaLnBrk="1" hangingPunct="1">
              <a:buSzPct val="70000"/>
            </a:pPr>
            <a:r>
              <a:rPr lang="en-US" altLang="zh-CN" b="1" dirty="0">
                <a:solidFill>
                  <a:schemeClr val="hlink"/>
                </a:solidFill>
                <a:latin typeface="宋体" panose="02010600030101010101" pitchFamily="2" charset="-122"/>
                <a:ea typeface="+mn-ea"/>
                <a:cs typeface="+mn-cs"/>
              </a:rPr>
              <a:t>3</a:t>
            </a:r>
            <a:r>
              <a:rPr lang="zh-CN" altLang="en-US" b="1" dirty="0">
                <a:solidFill>
                  <a:schemeClr val="hlink"/>
                </a:solidFill>
                <a:latin typeface="宋体" panose="02010600030101010101" pitchFamily="2" charset="-122"/>
                <a:ea typeface="+mn-ea"/>
                <a:cs typeface="+mn-cs"/>
              </a:rPr>
              <a:t>、李白的诗：唐代浪漫主义诗歌最高成就的代表。</a:t>
            </a:r>
            <a:endParaRPr lang="zh-CN" altLang="en-US" b="1" dirty="0">
              <a:solidFill>
                <a:schemeClr val="hlink"/>
              </a:solidFill>
              <a:latin typeface="宋体" panose="02010600030101010101" pitchFamily="2" charset="-122"/>
              <a:ea typeface="+mn-ea"/>
              <a:cs typeface="+mn-cs"/>
            </a:endParaRPr>
          </a:p>
          <a:p>
            <a:pPr algn="just" eaLnBrk="1" hangingPunct="1">
              <a:buSzPct val="70000"/>
            </a:pPr>
            <a:r>
              <a:rPr lang="zh-CN" altLang="en-US" b="1" dirty="0">
                <a:latin typeface="宋体" panose="02010600030101010101" pitchFamily="2" charset="-122"/>
                <a:ea typeface="+mn-ea"/>
                <a:cs typeface="+mn-cs"/>
              </a:rPr>
              <a:t>盛唐虽是名家辈出，各极其妙；但最能代表盛唐气象的还当首推李白。这位才华绝世的诗人，有感于“</a:t>
            </a:r>
            <a:r>
              <a:rPr lang="zh-CN" altLang="en-US" b="1" dirty="0">
                <a:solidFill>
                  <a:srgbClr val="FF0000"/>
                </a:solidFill>
                <a:latin typeface="宋体" panose="02010600030101010101" pitchFamily="2" charset="-122"/>
                <a:ea typeface="+mn-ea"/>
                <a:cs typeface="+mn-cs"/>
              </a:rPr>
              <a:t>大雅久不作，吾衰竟谁陈</a:t>
            </a:r>
            <a:r>
              <a:rPr lang="zh-CN" altLang="en-US" b="1" dirty="0">
                <a:latin typeface="宋体" panose="02010600030101010101" pitchFamily="2" charset="-122"/>
                <a:ea typeface="+mn-ea"/>
                <a:cs typeface="+mn-cs"/>
              </a:rPr>
              <a:t>”（</a:t>
            </a:r>
            <a:r>
              <a:rPr lang="en-US" altLang="zh-CN" b="1" dirty="0">
                <a:latin typeface="宋体" panose="02010600030101010101" pitchFamily="2" charset="-122"/>
                <a:ea typeface="+mn-ea"/>
                <a:cs typeface="+mn-cs"/>
              </a:rPr>
              <a:t>《 </a:t>
            </a:r>
            <a:r>
              <a:rPr lang="zh-CN" altLang="en-US" b="1" dirty="0">
                <a:latin typeface="宋体" panose="02010600030101010101" pitchFamily="2" charset="-122"/>
                <a:ea typeface="+mn-ea"/>
                <a:cs typeface="+mn-cs"/>
              </a:rPr>
              <a:t>古风</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），继承汉魏乐府“感于哀乐，缘事而发”的优良传统和诗歌风骨，大力拟作古乐府，意欲振起诗道。 </a:t>
            </a:r>
            <a:endParaRPr lang="zh-CN" altLang="en-US" b="1" dirty="0">
              <a:solidFill>
                <a:srgbClr val="008080"/>
              </a:solidFill>
              <a:latin typeface="宋体" panose="02010600030101010101" pitchFamily="2" charset="-122"/>
              <a:ea typeface="+mn-ea"/>
              <a:cs typeface="+mn-cs"/>
            </a:endParaRPr>
          </a:p>
        </p:txBody>
      </p:sp>
      <p:sp>
        <p:nvSpPr>
          <p:cNvPr id="39940" name="Rectangle 4"/>
          <p:cNvSpPr>
            <a:spLocks noGrp="1" noRot="1"/>
          </p:cNvSpPr>
          <p:nvPr>
            <p:ph sz="half" idx="2"/>
          </p:nvPr>
        </p:nvSpPr>
        <p:spPr>
          <a:xfrm>
            <a:off x="4932363" y="0"/>
            <a:ext cx="4211637" cy="76200"/>
          </a:xfrm>
          <a:ln/>
        </p:spPr>
        <p:txBody>
          <a:bodyPr vert="horz" wrap="square" lIns="91440" tIns="45720" rIns="91440" bIns="45720" anchor="t"/>
          <a:p>
            <a:pPr eaLnBrk="1" hangingPunct="1">
              <a:buSzPct val="70000"/>
            </a:pPr>
            <a:endParaRPr lang="zh-CN" altLang="en-US" b="1" dirty="0">
              <a:latin typeface="宋体" panose="02010600030101010101" pitchFamily="2" charset="-122"/>
              <a:ea typeface="+mn-ea"/>
              <a:cs typeface="+mn-cs"/>
            </a:endParaRPr>
          </a:p>
        </p:txBody>
      </p:sp>
      <p:pic>
        <p:nvPicPr>
          <p:cNvPr id="39941" name="Picture 5" descr="mr515_1"/>
          <p:cNvPicPr>
            <a:picLocks noChangeAspect="1"/>
          </p:cNvPicPr>
          <p:nvPr/>
        </p:nvPicPr>
        <p:blipFill>
          <a:blip r:embed="rId1"/>
          <a:stretch>
            <a:fillRect/>
          </a:stretch>
        </p:blipFill>
        <p:spPr>
          <a:xfrm>
            <a:off x="4933950" y="263525"/>
            <a:ext cx="3816350" cy="6316663"/>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40963" name="Rectangle 3"/>
          <p:cNvSpPr>
            <a:spLocks noGrp="1" noRot="1"/>
          </p:cNvSpPr>
          <p:nvPr>
            <p:ph idx="1"/>
          </p:nvPr>
        </p:nvSpPr>
        <p:spPr>
          <a:xfrm>
            <a:off x="304800" y="117475"/>
            <a:ext cx="8540750" cy="5749925"/>
          </a:xfrm>
          <a:ln/>
        </p:spPr>
        <p:txBody>
          <a:bodyPr vert="horz" wrap="square" lIns="91440" tIns="45720" rIns="91440" bIns="45720" anchor="t"/>
          <a:p>
            <a:pPr eaLnBrk="1" hangingPunct="1"/>
            <a:r>
              <a:rPr lang="zh-CN" altLang="en-US" sz="2400" b="1" dirty="0">
                <a:solidFill>
                  <a:srgbClr val="FF0000"/>
                </a:solidFill>
                <a:latin typeface="宋体" panose="02010600030101010101" pitchFamily="2" charset="-122"/>
              </a:rPr>
              <a:t>  乐府，推向了无与伦比的高峰</a:t>
            </a:r>
            <a:endParaRPr lang="zh-CN" altLang="en-US" sz="2400" b="1" dirty="0">
              <a:solidFill>
                <a:srgbClr val="FF0000"/>
              </a:solidFill>
              <a:latin typeface="宋体" panose="02010600030101010101" pitchFamily="2" charset="-122"/>
            </a:endParaRPr>
          </a:p>
          <a:p>
            <a:pPr eaLnBrk="1" hangingPunct="1"/>
            <a:r>
              <a:rPr lang="en-US" altLang="zh-CN" sz="2400" b="1" dirty="0">
                <a:latin typeface="宋体" panose="02010600030101010101" pitchFamily="2" charset="-122"/>
              </a:rPr>
              <a:t>1《</a:t>
            </a:r>
            <a:r>
              <a:rPr lang="zh-CN" altLang="en-US" sz="2400" b="1" dirty="0">
                <a:latin typeface="宋体" panose="02010600030101010101" pitchFamily="2" charset="-122"/>
              </a:rPr>
              <a:t>蜀道难</a:t>
            </a:r>
            <a:r>
              <a:rPr lang="en-US" altLang="zh-CN" sz="2400" b="1" dirty="0">
                <a:latin typeface="宋体" panose="02010600030101010101" pitchFamily="2" charset="-122"/>
              </a:rPr>
              <a:t>》“</a:t>
            </a:r>
            <a:r>
              <a:rPr lang="zh-CN" altLang="en-US" sz="2400" b="1" dirty="0">
                <a:latin typeface="宋体" panose="02010600030101010101" pitchFamily="2" charset="-122"/>
              </a:rPr>
              <a:t>蜀道之难难于上青天”；</a:t>
            </a:r>
            <a:endParaRPr lang="zh-CN" altLang="en-US" sz="2400" b="1" dirty="0">
              <a:latin typeface="宋体" panose="02010600030101010101" pitchFamily="2" charset="-122"/>
            </a:endParaRPr>
          </a:p>
          <a:p>
            <a:pPr eaLnBrk="1" hangingPunct="1"/>
            <a:r>
              <a:rPr lang="en-US" altLang="zh-CN" sz="2400" b="1" dirty="0">
                <a:latin typeface="宋体" panose="02010600030101010101" pitchFamily="2" charset="-122"/>
              </a:rPr>
              <a:t>2《</a:t>
            </a:r>
            <a:r>
              <a:rPr lang="zh-CN" altLang="en-US" sz="2400" b="1" dirty="0">
                <a:latin typeface="宋体" panose="02010600030101010101" pitchFamily="2" charset="-122"/>
              </a:rPr>
              <a:t>将进酒</a:t>
            </a:r>
            <a:r>
              <a:rPr lang="en-US" altLang="zh-CN" sz="2400" b="1" dirty="0">
                <a:latin typeface="宋体" panose="02010600030101010101" pitchFamily="2" charset="-122"/>
              </a:rPr>
              <a:t>》“</a:t>
            </a:r>
            <a:r>
              <a:rPr lang="zh-CN" altLang="en-US" sz="2400" b="1" dirty="0">
                <a:latin typeface="宋体" panose="02010600030101010101" pitchFamily="2" charset="-122"/>
              </a:rPr>
              <a:t>君不见黄河之水天上来，奔流到海不复回。君不见高堂明镜悲白发，朝如青丝暮成雪。人生得意须尽欢，莫使金樽空对月。天生我材必有用，千金散尽还复来。” </a:t>
            </a:r>
            <a:endParaRPr lang="zh-CN" altLang="en-US" sz="2400" b="1" dirty="0">
              <a:latin typeface="宋体" panose="02010600030101010101" pitchFamily="2" charset="-122"/>
            </a:endParaRPr>
          </a:p>
          <a:p>
            <a:pPr eaLnBrk="1" hangingPunct="1"/>
            <a:r>
              <a:rPr lang="en-US" altLang="zh-CN" sz="2400" b="1" dirty="0">
                <a:latin typeface="宋体" panose="02010600030101010101" pitchFamily="2" charset="-122"/>
              </a:rPr>
              <a:t>3《</a:t>
            </a:r>
            <a:r>
              <a:rPr lang="zh-CN" altLang="en-US" sz="2400" b="1" dirty="0">
                <a:latin typeface="宋体" panose="02010600030101010101" pitchFamily="2" charset="-122"/>
              </a:rPr>
              <a:t>行路难 </a:t>
            </a:r>
            <a:r>
              <a:rPr lang="en-US" altLang="zh-CN" sz="2400" b="1" dirty="0">
                <a:latin typeface="宋体" panose="02010600030101010101" pitchFamily="2" charset="-122"/>
              </a:rPr>
              <a:t>》“</a:t>
            </a:r>
            <a:r>
              <a:rPr lang="zh-CN" altLang="en-US" sz="2400" b="1" dirty="0">
                <a:latin typeface="宋体" panose="02010600030101010101" pitchFamily="2" charset="-122"/>
              </a:rPr>
              <a:t>长风破浪会有时，直挂云帆济沧海。”</a:t>
            </a:r>
            <a:endParaRPr lang="zh-CN" altLang="en-US" sz="2400" b="1" dirty="0">
              <a:latin typeface="宋体" panose="02010600030101010101" pitchFamily="2" charset="-122"/>
            </a:endParaRPr>
          </a:p>
          <a:p>
            <a:pPr eaLnBrk="1" hangingPunct="1"/>
            <a:r>
              <a:rPr lang="en-US" altLang="zh-CN" sz="2400" b="1" dirty="0">
                <a:latin typeface="宋体" panose="02010600030101010101" pitchFamily="2" charset="-122"/>
              </a:rPr>
              <a:t>4《</a:t>
            </a:r>
            <a:r>
              <a:rPr lang="zh-CN" altLang="en-US" sz="2400" b="1" dirty="0">
                <a:latin typeface="宋体" panose="02010600030101010101" pitchFamily="2" charset="-122"/>
              </a:rPr>
              <a:t>宣州谢脁楼饯别校书叔云</a:t>
            </a:r>
            <a:r>
              <a:rPr lang="en-US" altLang="zh-CN" sz="2400" b="1" dirty="0">
                <a:latin typeface="宋体" panose="02010600030101010101" pitchFamily="2" charset="-122"/>
              </a:rPr>
              <a:t>》“</a:t>
            </a:r>
            <a:r>
              <a:rPr lang="zh-CN" altLang="en-US" sz="2400" b="1" dirty="0">
                <a:latin typeface="宋体" panose="02010600030101010101" pitchFamily="2" charset="-122"/>
              </a:rPr>
              <a:t>弃我去者，昨日之日不可留；乱我心者，今日之日多烦忧。”</a:t>
            </a:r>
            <a:endParaRPr lang="zh-CN" altLang="en-US" sz="2400" b="1" dirty="0">
              <a:latin typeface="宋体" panose="02010600030101010101" pitchFamily="2" charset="-122"/>
            </a:endParaRPr>
          </a:p>
          <a:p>
            <a:pPr eaLnBrk="1" hangingPunct="1"/>
            <a:r>
              <a:rPr lang="zh-CN" altLang="en-US" sz="2400" b="1" dirty="0">
                <a:solidFill>
                  <a:srgbClr val="008080"/>
                </a:solidFill>
                <a:latin typeface="宋体" panose="02010600030101010101" pitchFamily="2" charset="-122"/>
              </a:rPr>
              <a:t>  </a:t>
            </a:r>
            <a:r>
              <a:rPr lang="zh-CN" altLang="en-US" sz="2400" b="1" dirty="0">
                <a:solidFill>
                  <a:srgbClr val="FF0000"/>
                </a:solidFill>
                <a:latin typeface="宋体" panose="02010600030101010101" pitchFamily="2" charset="-122"/>
              </a:rPr>
              <a:t>歌行体，充分体现了盛唐诗歌蓬勃向上的时代精神</a:t>
            </a:r>
            <a:endParaRPr lang="zh-CN" altLang="en-US" sz="2400" b="1" dirty="0">
              <a:solidFill>
                <a:srgbClr val="FF0000"/>
              </a:solidFill>
              <a:latin typeface="宋体" panose="02010600030101010101" pitchFamily="2" charset="-122"/>
            </a:endParaRPr>
          </a:p>
          <a:p>
            <a:pPr eaLnBrk="1" hangingPunct="1"/>
            <a:r>
              <a:rPr lang="en-US" altLang="zh-CN" sz="2400" b="1" dirty="0">
                <a:latin typeface="宋体" panose="02010600030101010101" pitchFamily="2" charset="-122"/>
              </a:rPr>
              <a:t>5《</a:t>
            </a:r>
            <a:r>
              <a:rPr lang="zh-CN" altLang="en-US" sz="2400" b="1" dirty="0">
                <a:latin typeface="宋体" panose="02010600030101010101" pitchFamily="2" charset="-122"/>
              </a:rPr>
              <a:t>梦游天姥吟留别</a:t>
            </a:r>
            <a:r>
              <a:rPr lang="en-US" altLang="zh-CN" sz="2400" b="1" dirty="0">
                <a:latin typeface="宋体" panose="02010600030101010101" pitchFamily="2" charset="-122"/>
              </a:rPr>
              <a:t>》“</a:t>
            </a:r>
            <a:r>
              <a:rPr lang="zh-CN" altLang="en-US" sz="2400" b="1" dirty="0">
                <a:latin typeface="宋体" panose="02010600030101010101" pitchFamily="2" charset="-122"/>
              </a:rPr>
              <a:t>安能摧眉折腰事权贵，使我不得开心颜。” </a:t>
            </a:r>
            <a:endParaRPr lang="zh-CN" altLang="en-US" sz="2400" b="1" dirty="0">
              <a:latin typeface="宋体" panose="02010600030101010101" pitchFamily="2" charset="-122"/>
            </a:endParaRPr>
          </a:p>
          <a:p>
            <a:pPr eaLnBrk="1" hangingPunct="1"/>
            <a:r>
              <a:rPr lang="en-US" altLang="zh-CN" sz="2400" b="1" dirty="0">
                <a:latin typeface="宋体" panose="02010600030101010101" pitchFamily="2" charset="-122"/>
              </a:rPr>
              <a:t>6《</a:t>
            </a:r>
            <a:r>
              <a:rPr lang="zh-CN" altLang="en-US" sz="2400" b="1" dirty="0">
                <a:latin typeface="宋体" panose="02010600030101010101" pitchFamily="2" charset="-122"/>
              </a:rPr>
              <a:t>玉壶吟</a:t>
            </a:r>
            <a:r>
              <a:rPr lang="en-US" altLang="zh-CN" sz="2400" b="1" dirty="0">
                <a:latin typeface="宋体" panose="02010600030101010101" pitchFamily="2" charset="-122"/>
              </a:rPr>
              <a:t>》</a:t>
            </a:r>
            <a:r>
              <a:rPr lang="zh-CN" altLang="en-US" sz="2400" b="1" dirty="0">
                <a:latin typeface="宋体" panose="02010600030101010101" pitchFamily="2" charset="-122"/>
              </a:rPr>
              <a:t>：“烈士击玉壶，壮心惜暮年。三杯拂剑舞秋月，忽然高咏涕泗涟。” </a:t>
            </a:r>
            <a:endParaRPr lang="zh-CN" altLang="en-US" sz="2400" b="1" dirty="0">
              <a:latin typeface="宋体" panose="02010600030101010101" pitchFamily="2" charset="-122"/>
            </a:endParaRPr>
          </a:p>
          <a:p>
            <a:pPr eaLnBrk="1" hangingPunct="1"/>
            <a:endParaRPr lang="zh-CN" altLang="en-US" sz="2400" b="1" dirty="0">
              <a:latin typeface="宋体" panose="02010600030101010101" pitchFamily="2" charset="-122"/>
            </a:endParaRPr>
          </a:p>
        </p:txBody>
      </p:sp>
      <p:sp>
        <p:nvSpPr>
          <p:cNvPr id="40964" name="AutoShape 4"/>
          <p:cNvSpPr/>
          <p:nvPr/>
        </p:nvSpPr>
        <p:spPr>
          <a:xfrm flipV="1">
            <a:off x="6156325" y="5229225"/>
            <a:ext cx="1081088" cy="1079500"/>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rot="10800000" wrap="none" anchor="ctr"/>
          <a:p>
            <a:pPr algn="ctr"/>
            <a:r>
              <a:rPr lang="zh-CN" altLang="en-US" b="1" dirty="0">
                <a:solidFill>
                  <a:srgbClr val="FF0000"/>
                </a:solidFill>
                <a:latin typeface="Arial" panose="020B0604020202020204" pitchFamily="34" charset="0"/>
              </a:rPr>
              <a:t>朗诵六首</a:t>
            </a:r>
            <a:endParaRPr lang="zh-CN" altLang="en-US" b="1" dirty="0">
              <a:solidFill>
                <a:srgbClr val="FF0000"/>
              </a:solidFill>
              <a:latin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41987" name="Rectangle 3"/>
          <p:cNvSpPr>
            <a:spLocks noGrp="1" noRot="1"/>
          </p:cNvSpPr>
          <p:nvPr>
            <p:ph idx="1"/>
          </p:nvPr>
        </p:nvSpPr>
        <p:spPr>
          <a:xfrm>
            <a:off x="304800" y="0"/>
            <a:ext cx="8540750" cy="5867400"/>
          </a:xfrm>
          <a:ln/>
        </p:spPr>
        <p:txBody>
          <a:bodyPr vert="horz" wrap="square" lIns="91440" tIns="45720" rIns="91440" bIns="45720" anchor="t"/>
          <a:p>
            <a:pPr eaLnBrk="1" hangingPunct="1"/>
            <a:r>
              <a:rPr lang="zh-CN" altLang="en-US" sz="3600" b="1" dirty="0">
                <a:solidFill>
                  <a:srgbClr val="008080"/>
                </a:solidFill>
                <a:latin typeface="宋体" panose="02010600030101010101" pitchFamily="2" charset="-122"/>
              </a:rPr>
              <a:t>      </a:t>
            </a:r>
            <a:r>
              <a:rPr lang="zh-CN" altLang="en-US" sz="2800" b="1" dirty="0">
                <a:solidFill>
                  <a:srgbClr val="008080"/>
                </a:solidFill>
                <a:latin typeface="宋体" panose="02010600030101010101" pitchFamily="2" charset="-122"/>
              </a:rPr>
              <a:t>李白绝句，清新的境界，飘逸的风神，流畅的节奏，朴实的语言，亦罕有伦比 。  </a:t>
            </a:r>
            <a:endParaRPr lang="zh-CN" altLang="en-US" sz="2800" b="1" dirty="0">
              <a:solidFill>
                <a:srgbClr val="008080"/>
              </a:solidFill>
              <a:latin typeface="宋体" panose="02010600030101010101" pitchFamily="2" charset="-122"/>
            </a:endParaRPr>
          </a:p>
          <a:p>
            <a:pPr eaLnBrk="1" hangingPunct="1"/>
            <a:r>
              <a:rPr lang="zh-CN" altLang="en-US" sz="2800" b="1" dirty="0">
                <a:solidFill>
                  <a:srgbClr val="008080"/>
                </a:solidFill>
                <a:latin typeface="宋体" panose="02010600030101010101" pitchFamily="2" charset="-122"/>
              </a:rPr>
              <a:t>      </a:t>
            </a:r>
            <a:r>
              <a:rPr lang="en-US" altLang="zh-CN" sz="2800" b="1" dirty="0">
                <a:solidFill>
                  <a:srgbClr val="008080"/>
                </a:solidFill>
                <a:latin typeface="宋体" panose="02010600030101010101" pitchFamily="2" charset="-122"/>
                <a:hlinkClick r:id="rId1" action="ppaction://hlinkfile"/>
              </a:rPr>
              <a:t>《</a:t>
            </a:r>
            <a:r>
              <a:rPr lang="zh-CN" altLang="en-US" sz="2800" b="1" dirty="0">
                <a:latin typeface="宋体" panose="02010600030101010101" pitchFamily="2" charset="-122"/>
                <a:hlinkClick r:id="rId1" action="ppaction://hlinkfile"/>
              </a:rPr>
              <a:t>望庐山瀑布</a:t>
            </a:r>
            <a:r>
              <a:rPr lang="en-US" altLang="zh-CN" sz="2800" b="1" dirty="0">
                <a:latin typeface="宋体" panose="02010600030101010101" pitchFamily="2" charset="-122"/>
                <a:hlinkClick r:id="rId1" action="ppaction://hlinkfile"/>
              </a:rPr>
              <a:t>》</a:t>
            </a:r>
            <a:r>
              <a:rPr lang="zh-CN" altLang="en-US" sz="2800" b="1" dirty="0">
                <a:solidFill>
                  <a:schemeClr val="hlink"/>
                </a:solidFill>
                <a:latin typeface="宋体" panose="02010600030101010101" pitchFamily="2" charset="-122"/>
                <a:hlinkClick r:id="rId1" action="ppaction://hlinkfile"/>
              </a:rPr>
              <a:t>李白</a:t>
            </a:r>
            <a:endParaRPr lang="zh-CN" altLang="en-US" sz="2800" b="1" dirty="0">
              <a:solidFill>
                <a:schemeClr val="hlink"/>
              </a:solidFill>
              <a:latin typeface="宋体" panose="02010600030101010101" pitchFamily="2" charset="-122"/>
            </a:endParaRPr>
          </a:p>
          <a:p>
            <a:pPr eaLnBrk="1" hangingPunct="1"/>
            <a:r>
              <a:rPr lang="zh-CN" altLang="en-US" sz="2800" b="1" dirty="0">
                <a:latin typeface="宋体" panose="02010600030101010101" pitchFamily="2" charset="-122"/>
              </a:rPr>
              <a:t>  “日照香炉生紫烟，遥看瀑布挂前川。  </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飞流直下三千尺，疑是银河落九天。”  </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a:t>
            </a:r>
            <a:r>
              <a:rPr lang="en-US" altLang="zh-CN" sz="2800" b="1" dirty="0">
                <a:solidFill>
                  <a:srgbClr val="FF0000"/>
                </a:solidFill>
                <a:latin typeface="宋体" panose="02010600030101010101" pitchFamily="2" charset="-122"/>
                <a:hlinkClick r:id="rId2" action="ppaction://hlinkfile"/>
              </a:rPr>
              <a:t>《</a:t>
            </a:r>
            <a:r>
              <a:rPr lang="zh-CN" altLang="en-US" sz="2800" b="1" dirty="0">
                <a:solidFill>
                  <a:srgbClr val="FF0000"/>
                </a:solidFill>
                <a:latin typeface="宋体" panose="02010600030101010101" pitchFamily="2" charset="-122"/>
                <a:hlinkClick r:id="rId2" action="ppaction://hlinkfile"/>
              </a:rPr>
              <a:t>赠汪伦</a:t>
            </a:r>
            <a:r>
              <a:rPr lang="en-US" altLang="zh-CN" sz="2800" b="1" dirty="0">
                <a:solidFill>
                  <a:srgbClr val="FF0000"/>
                </a:solidFill>
                <a:latin typeface="宋体" panose="02010600030101010101" pitchFamily="2" charset="-122"/>
                <a:hlinkClick r:id="rId2" action="ppaction://hlinkfile"/>
              </a:rPr>
              <a:t>》</a:t>
            </a:r>
            <a:r>
              <a:rPr lang="zh-CN" altLang="en-US" sz="2800" b="1" dirty="0">
                <a:solidFill>
                  <a:srgbClr val="FF0000"/>
                </a:solidFill>
                <a:latin typeface="宋体" panose="02010600030101010101" pitchFamily="2" charset="-122"/>
                <a:hlinkClick r:id="rId2" action="ppaction://hlinkfile"/>
              </a:rPr>
              <a:t>李白</a:t>
            </a:r>
            <a:endParaRPr lang="zh-CN" altLang="en-US" sz="2800" b="1" dirty="0">
              <a:solidFill>
                <a:srgbClr val="FF0000"/>
              </a:solidFill>
              <a:latin typeface="宋体" panose="02010600030101010101" pitchFamily="2" charset="-122"/>
              <a:hlinkClick r:id="rId2" action="ppaction://hlinkfile"/>
            </a:endParaRPr>
          </a:p>
          <a:p>
            <a:pPr eaLnBrk="1" hangingPunct="1"/>
            <a:r>
              <a:rPr lang="zh-CN" altLang="en-US" sz="2800" b="1" dirty="0">
                <a:solidFill>
                  <a:srgbClr val="FF0000"/>
                </a:solidFill>
                <a:latin typeface="宋体" panose="02010600030101010101" pitchFamily="2" charset="-122"/>
              </a:rPr>
              <a:t>   </a:t>
            </a:r>
            <a:r>
              <a:rPr lang="zh-CN" altLang="en-US" sz="2800" b="1" dirty="0">
                <a:latin typeface="宋体" panose="02010600030101010101" pitchFamily="2" charset="-122"/>
              </a:rPr>
              <a:t>“李白乘舟将欲行，忽闻岸上踏歌声。 </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桃花潭水深千尺，不及汪伦送我情</a:t>
            </a:r>
            <a:r>
              <a:rPr lang="zh-CN" altLang="en-US" sz="2800" b="1" dirty="0">
                <a:solidFill>
                  <a:srgbClr val="FF0000"/>
                </a:solidFill>
                <a:latin typeface="宋体" panose="02010600030101010101" pitchFamily="2" charset="-122"/>
              </a:rPr>
              <a:t>。”</a:t>
            </a:r>
            <a:r>
              <a:rPr lang="zh-CN" altLang="en-US" sz="2800" b="1" dirty="0">
                <a:latin typeface="宋体" panose="02010600030101010101" pitchFamily="2" charset="-122"/>
              </a:rPr>
              <a:t> </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a:t>
            </a:r>
            <a:r>
              <a:rPr lang="en-US" altLang="zh-CN" sz="2800" b="1" dirty="0">
                <a:latin typeface="宋体" panose="02010600030101010101" pitchFamily="2" charset="-122"/>
                <a:hlinkClick r:id="rId3" action="ppaction://hlinkfile"/>
              </a:rPr>
              <a:t>《</a:t>
            </a:r>
            <a:r>
              <a:rPr lang="zh-CN" altLang="en-US" sz="2800" b="1" dirty="0">
                <a:latin typeface="宋体" panose="02010600030101010101" pitchFamily="2" charset="-122"/>
                <a:hlinkClick r:id="rId3" action="ppaction://hlinkfile"/>
              </a:rPr>
              <a:t>黄鹤楼送孟浩然之广陵</a:t>
            </a:r>
            <a:r>
              <a:rPr lang="en-US" altLang="zh-CN" sz="2800" b="1" dirty="0">
                <a:latin typeface="宋体" panose="02010600030101010101" pitchFamily="2" charset="-122"/>
                <a:hlinkClick r:id="rId3" action="ppaction://hlinkfile"/>
              </a:rPr>
              <a:t>》</a:t>
            </a:r>
            <a:r>
              <a:rPr lang="zh-CN" altLang="en-US" sz="2800" b="1" dirty="0">
                <a:solidFill>
                  <a:schemeClr val="hlink"/>
                </a:solidFill>
                <a:latin typeface="宋体" panose="02010600030101010101" pitchFamily="2" charset="-122"/>
                <a:hlinkClick r:id="rId3" action="ppaction://hlinkfile"/>
              </a:rPr>
              <a:t>李白</a:t>
            </a:r>
            <a:endParaRPr lang="zh-CN" altLang="en-US" sz="2800" b="1" dirty="0">
              <a:solidFill>
                <a:schemeClr val="hlink"/>
              </a:solidFill>
              <a:latin typeface="宋体" panose="02010600030101010101" pitchFamily="2" charset="-122"/>
            </a:endParaRPr>
          </a:p>
          <a:p>
            <a:pPr eaLnBrk="1" hangingPunct="1"/>
            <a:r>
              <a:rPr lang="zh-CN" altLang="en-US" sz="2800" b="1" dirty="0">
                <a:solidFill>
                  <a:schemeClr val="hlink"/>
                </a:solidFill>
                <a:latin typeface="宋体" panose="02010600030101010101" pitchFamily="2" charset="-122"/>
              </a:rPr>
              <a:t>  </a:t>
            </a:r>
            <a:r>
              <a:rPr lang="zh-CN" altLang="en-US" sz="2800" b="1" dirty="0">
                <a:latin typeface="宋体" panose="02010600030101010101" pitchFamily="2" charset="-122"/>
              </a:rPr>
              <a:t>“故人西辞黄鹤楼，烟花三月下扬州。  </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孤帆远影碧空尽，唯见长江天际流。” </a:t>
            </a:r>
            <a:br>
              <a:rPr lang="zh-CN" altLang="en-US" sz="2800" b="1" dirty="0">
                <a:latin typeface="宋体" panose="02010600030101010101" pitchFamily="2" charset="-122"/>
              </a:rPr>
            </a:br>
            <a:endParaRPr lang="zh-CN" altLang="en-US" sz="2800" b="1" dirty="0">
              <a:latin typeface="宋体" panose="02010600030101010101" pitchFamily="2" charset="-122"/>
            </a:endParaRPr>
          </a:p>
        </p:txBody>
      </p:sp>
      <p:sp>
        <p:nvSpPr>
          <p:cNvPr id="41988" name="AutoShape 5"/>
          <p:cNvSpPr/>
          <p:nvPr/>
        </p:nvSpPr>
        <p:spPr>
          <a:xfrm>
            <a:off x="6156325" y="908050"/>
            <a:ext cx="2735263" cy="720725"/>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5</a:t>
            </a:r>
            <a:r>
              <a:rPr lang="zh-CN" altLang="en-US" b="1" dirty="0">
                <a:solidFill>
                  <a:srgbClr val="FF0000"/>
                </a:solidFill>
                <a:latin typeface="Arial" panose="020B0604020202020204" pitchFamily="34" charset="0"/>
              </a:rPr>
              <a:t>朗诵</a:t>
            </a:r>
            <a:r>
              <a:rPr lang="en-US" altLang="zh-CN" b="1" dirty="0">
                <a:solidFill>
                  <a:srgbClr val="FF0000"/>
                </a:solidFill>
                <a:latin typeface="Arial" panose="020B0604020202020204" pitchFamily="34" charset="0"/>
              </a:rPr>
              <a:t>《</a:t>
            </a:r>
            <a:r>
              <a:rPr lang="zh-CN" altLang="en-US" b="1" dirty="0">
                <a:solidFill>
                  <a:srgbClr val="FF0000"/>
                </a:solidFill>
                <a:latin typeface="Arial" panose="020B0604020202020204" pitchFamily="34" charset="0"/>
              </a:rPr>
              <a:t>望庐山瀑布</a:t>
            </a:r>
            <a:r>
              <a:rPr lang="en-US" altLang="zh-CN" b="1" dirty="0">
                <a:solidFill>
                  <a:srgbClr val="FF0000"/>
                </a:solidFill>
                <a:latin typeface="Arial" panose="020B0604020202020204" pitchFamily="34" charset="0"/>
              </a:rPr>
              <a:t>.flv1</a:t>
            </a:r>
            <a:endParaRPr lang="zh-CN" altLang="en-US" b="1" dirty="0">
              <a:solidFill>
                <a:srgbClr val="FF0000"/>
              </a:solidFill>
              <a:latin typeface="Arial" panose="020B0604020202020204" pitchFamily="34" charset="0"/>
            </a:endParaRPr>
          </a:p>
        </p:txBody>
      </p:sp>
      <p:sp>
        <p:nvSpPr>
          <p:cNvPr id="41989" name="AutoShape 6"/>
          <p:cNvSpPr/>
          <p:nvPr/>
        </p:nvSpPr>
        <p:spPr>
          <a:xfrm>
            <a:off x="5940425" y="2565400"/>
            <a:ext cx="2808288" cy="576263"/>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6</a:t>
            </a:r>
            <a:r>
              <a:rPr lang="zh-CN" altLang="en-US" b="1" dirty="0">
                <a:solidFill>
                  <a:srgbClr val="FF0000"/>
                </a:solidFill>
                <a:latin typeface="Arial" panose="020B0604020202020204" pitchFamily="34" charset="0"/>
              </a:rPr>
              <a:t>赠汪伦 李白</a:t>
            </a:r>
            <a:r>
              <a:rPr lang="en-US" altLang="zh-CN" b="1" dirty="0">
                <a:solidFill>
                  <a:srgbClr val="FF0000"/>
                </a:solidFill>
                <a:latin typeface="Arial" panose="020B0604020202020204" pitchFamily="34" charset="0"/>
              </a:rPr>
              <a:t>.flv1</a:t>
            </a:r>
            <a:endParaRPr lang="zh-CN" altLang="en-US" b="1" dirty="0">
              <a:solidFill>
                <a:srgbClr val="FF0000"/>
              </a:solidFill>
              <a:latin typeface="Arial" panose="020B0604020202020204" pitchFamily="34" charset="0"/>
            </a:endParaRPr>
          </a:p>
        </p:txBody>
      </p:sp>
      <p:sp>
        <p:nvSpPr>
          <p:cNvPr id="41990" name="AutoShape 7"/>
          <p:cNvSpPr/>
          <p:nvPr/>
        </p:nvSpPr>
        <p:spPr>
          <a:xfrm>
            <a:off x="6877050" y="4076700"/>
            <a:ext cx="2266950" cy="576263"/>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7</a:t>
            </a:r>
            <a:r>
              <a:rPr lang="zh-CN" altLang="en-US" b="1" dirty="0">
                <a:solidFill>
                  <a:srgbClr val="FF0000"/>
                </a:solidFill>
                <a:latin typeface="Arial" panose="020B0604020202020204" pitchFamily="34" charset="0"/>
              </a:rPr>
              <a:t>黄鹤楼送孟浩然之广陵 </a:t>
            </a:r>
            <a:r>
              <a:rPr lang="en-US" altLang="zh-CN" b="1" dirty="0">
                <a:solidFill>
                  <a:srgbClr val="FF0000"/>
                </a:solidFill>
                <a:latin typeface="Arial" panose="020B0604020202020204" pitchFamily="34" charset="0"/>
              </a:rPr>
              <a:t>.flv1</a:t>
            </a:r>
            <a:endParaRPr lang="zh-CN" altLang="en-US" b="1" dirty="0">
              <a:solidFill>
                <a:srgbClr val="FF0000"/>
              </a:solidFill>
              <a:latin typeface="Arial" panose="020B0604020202020204" pitchFamily="34" charset="0"/>
            </a:endParaRPr>
          </a:p>
        </p:txBody>
      </p:sp>
      <p:sp>
        <p:nvSpPr>
          <p:cNvPr id="41991" name="AutoShape 8"/>
          <p:cNvSpPr/>
          <p:nvPr/>
        </p:nvSpPr>
        <p:spPr>
          <a:xfrm>
            <a:off x="323850" y="5805488"/>
            <a:ext cx="4319588" cy="720725"/>
          </a:xfrm>
          <a:prstGeom prst="wedgeRectCallout">
            <a:avLst>
              <a:gd name="adj1" fmla="val -33755"/>
              <a:gd name="adj2" fmla="val 89648"/>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400" b="1" dirty="0">
                <a:solidFill>
                  <a:srgbClr val="FF0000"/>
                </a:solidFill>
                <a:latin typeface="Arial" panose="020B0604020202020204" pitchFamily="34" charset="0"/>
              </a:rPr>
              <a:t>朗诵三首诗     再</a:t>
            </a:r>
            <a:endParaRPr lang="zh-CN" altLang="en-US" sz="2400" b="1" dirty="0">
              <a:solidFill>
                <a:srgbClr val="FF0000"/>
              </a:solidFill>
              <a:latin typeface="Arial" panose="020B0604020202020204" pitchFamily="34" charset="0"/>
            </a:endParaRPr>
          </a:p>
          <a:p>
            <a:pPr algn="ctr"/>
            <a:r>
              <a:rPr lang="zh-CN" altLang="en-US" sz="2400" b="1" dirty="0">
                <a:solidFill>
                  <a:srgbClr val="FF0000"/>
                </a:solidFill>
                <a:latin typeface="Arial" panose="020B0604020202020204" pitchFamily="34" charset="0"/>
              </a:rPr>
              <a:t>背诵三首诗</a:t>
            </a:r>
            <a:endParaRPr lang="zh-CN" altLang="en-US" sz="2400" b="1" dirty="0">
              <a:solidFill>
                <a:srgbClr val="FF0000"/>
              </a:solidFill>
              <a:latin typeface="Arial" panose="020B0604020202020204" pitchFamily="34" charset="0"/>
            </a:endParaRPr>
          </a:p>
        </p:txBody>
      </p:sp>
      <p:sp>
        <p:nvSpPr>
          <p:cNvPr id="41992" name="AutoShape 9"/>
          <p:cNvSpPr/>
          <p:nvPr/>
        </p:nvSpPr>
        <p:spPr>
          <a:xfrm>
            <a:off x="0" y="0"/>
            <a:ext cx="1944688" cy="620713"/>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b="1" dirty="0">
                <a:solidFill>
                  <a:srgbClr val="FF0000"/>
                </a:solidFill>
                <a:latin typeface="Arial" panose="020B0604020202020204" pitchFamily="34" charset="0"/>
              </a:rPr>
              <a:t>每首诗欣赏一遍再背诵</a:t>
            </a:r>
            <a:endParaRPr lang="zh-CN" altLang="en-US" b="1" dirty="0">
              <a:solidFill>
                <a:srgbClr val="FF0000"/>
              </a:solidFill>
              <a:latin typeface="Arial" panose="020B0604020202020204" pitchFamily="34" charset="0"/>
            </a:endParaRPr>
          </a:p>
        </p:txBody>
      </p:sp>
      <p:sp>
        <p:nvSpPr>
          <p:cNvPr id="41993" name="AutoShape 10"/>
          <p:cNvSpPr/>
          <p:nvPr/>
        </p:nvSpPr>
        <p:spPr>
          <a:xfrm>
            <a:off x="5435600" y="5734050"/>
            <a:ext cx="3384550" cy="647700"/>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000" b="1" dirty="0">
                <a:solidFill>
                  <a:srgbClr val="FF0000"/>
                </a:solidFill>
                <a:latin typeface="Arial" panose="020B0604020202020204" pitchFamily="34" charset="0"/>
              </a:rPr>
              <a:t>背诵：</a:t>
            </a:r>
            <a:endParaRPr lang="zh-CN" altLang="en-US" sz="2000" b="1" dirty="0">
              <a:solidFill>
                <a:srgbClr val="FF0000"/>
              </a:solidFill>
              <a:latin typeface="Arial" panose="020B0604020202020204" pitchFamily="34" charset="0"/>
            </a:endParaRPr>
          </a:p>
          <a:p>
            <a:pPr algn="ctr"/>
            <a:r>
              <a:rPr lang="zh-CN" altLang="en-US" sz="2000" b="1" dirty="0">
                <a:solidFill>
                  <a:srgbClr val="FF0000"/>
                </a:solidFill>
                <a:latin typeface="Arial" panose="020B0604020202020204" pitchFamily="34" charset="0"/>
              </a:rPr>
              <a:t>腹有诗书气自华</a:t>
            </a:r>
            <a:endParaRPr lang="zh-CN" altLang="en-US" sz="2000" b="1" dirty="0">
              <a:solidFill>
                <a:srgbClr val="FF0000"/>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Grp="1" noRot="1"/>
          </p:cNvSpPr>
          <p:nvPr>
            <p:ph type="title"/>
          </p:nvPr>
        </p:nvSpPr>
        <p:spPr>
          <a:xfrm>
            <a:off x="301625" y="117475"/>
            <a:ext cx="8540750" cy="982663"/>
          </a:xfrm>
          <a:ln/>
        </p:spPr>
        <p:txBody>
          <a:bodyPr vert="horz" wrap="square" lIns="91440" tIns="45720" rIns="91440" bIns="45720" anchor="ctr"/>
          <a:p>
            <a:pPr eaLnBrk="1" hangingPunct="1"/>
            <a:r>
              <a:rPr lang="zh-CN" altLang="en-US" sz="2800" b="1" dirty="0">
                <a:solidFill>
                  <a:srgbClr val="FF0000"/>
                </a:solidFill>
              </a:rPr>
              <a:t>一、平时成绩作业考核要求：</a:t>
            </a:r>
            <a:br>
              <a:rPr lang="zh-CN" altLang="en-US" sz="2800" b="1" dirty="0">
                <a:solidFill>
                  <a:srgbClr val="FF0000"/>
                </a:solidFill>
              </a:rPr>
            </a:br>
            <a:endParaRPr lang="zh-CN" altLang="en-US" sz="2800" b="1" dirty="0">
              <a:solidFill>
                <a:srgbClr val="FF0000"/>
              </a:solidFill>
            </a:endParaRPr>
          </a:p>
        </p:txBody>
      </p:sp>
      <p:sp>
        <p:nvSpPr>
          <p:cNvPr id="15363" name="Rectangle 3"/>
          <p:cNvSpPr>
            <a:spLocks noGrp="1" noRot="1"/>
          </p:cNvSpPr>
          <p:nvPr>
            <p:ph idx="1"/>
          </p:nvPr>
        </p:nvSpPr>
        <p:spPr>
          <a:xfrm>
            <a:off x="38100" y="714375"/>
            <a:ext cx="9070975" cy="6143625"/>
          </a:xfrm>
          <a:ln/>
        </p:spPr>
        <p:txBody>
          <a:bodyPr vert="horz" wrap="square" lIns="91440" tIns="45720" rIns="91440" bIns="45720" anchor="t"/>
          <a:p>
            <a:pPr eaLnBrk="1" hangingPunct="1">
              <a:lnSpc>
                <a:spcPct val="80000"/>
              </a:lnSpc>
            </a:pPr>
            <a:r>
              <a:rPr lang="en-US" altLang="zh-CN" sz="2000" b="1" dirty="0"/>
              <a:t>     1</a:t>
            </a:r>
            <a:r>
              <a:rPr lang="zh-CN" altLang="en-US" sz="2000" b="1" dirty="0"/>
              <a:t>、中国古典</a:t>
            </a:r>
            <a:r>
              <a:rPr lang="en-US" altLang="zh-CN" sz="2000" b="1" dirty="0"/>
              <a:t>诗词鉴赏</a:t>
            </a:r>
            <a:r>
              <a:rPr lang="zh-CN" altLang="en-US" sz="2000" b="1" dirty="0"/>
              <a:t> </a:t>
            </a:r>
            <a:r>
              <a:rPr lang="en-US" altLang="zh-CN" sz="2000" b="1" dirty="0">
                <a:solidFill>
                  <a:srgbClr val="FF0000"/>
                </a:solidFill>
              </a:rPr>
              <a:t>（</a:t>
            </a:r>
            <a:r>
              <a:rPr lang="zh-CN" altLang="en-US" sz="2000" b="1" dirty="0">
                <a:solidFill>
                  <a:srgbClr val="FF0000"/>
                </a:solidFill>
              </a:rPr>
              <a:t>唐诗宋词）</a:t>
            </a:r>
            <a:r>
              <a:rPr lang="zh-CN" altLang="en-US" sz="2000" b="1" dirty="0"/>
              <a:t>word文档2500字以上（至少两页纸）：</a:t>
            </a:r>
            <a:r>
              <a:rPr lang="zh-CN" altLang="en-US" sz="2000" b="1" dirty="0">
                <a:solidFill>
                  <a:srgbClr val="FF0000"/>
                </a:solidFill>
              </a:rPr>
              <a:t>创作背景、诗词鉴赏、后世评论等</a:t>
            </a:r>
            <a:r>
              <a:rPr lang="en-US" altLang="zh-CN" sz="2000" b="1" dirty="0"/>
              <a:t>等</a:t>
            </a:r>
            <a:r>
              <a:rPr lang="zh-CN" altLang="en-US" sz="2000" b="1" dirty="0"/>
              <a:t>。</a:t>
            </a:r>
            <a:endParaRPr lang="en-US" altLang="zh-CN" sz="2000" dirty="0"/>
          </a:p>
          <a:p>
            <a:pPr eaLnBrk="1" hangingPunct="1">
              <a:lnSpc>
                <a:spcPct val="80000"/>
              </a:lnSpc>
            </a:pPr>
            <a:r>
              <a:rPr lang="en-US" altLang="zh-CN" sz="2000" b="1" dirty="0"/>
              <a:t>     2</a:t>
            </a:r>
            <a:r>
              <a:rPr lang="zh-CN" altLang="en-US" sz="2000" b="1" dirty="0"/>
              <a:t>、中国古典</a:t>
            </a:r>
            <a:r>
              <a:rPr lang="en-US" altLang="zh-CN" sz="2000" b="1" dirty="0"/>
              <a:t>诗词鉴赏</a:t>
            </a:r>
            <a:r>
              <a:rPr lang="zh-CN" altLang="en-US" sz="2000" b="1" dirty="0"/>
              <a:t>:</a:t>
            </a:r>
            <a:r>
              <a:rPr lang="en-US" altLang="zh-CN" sz="2000" b="1" dirty="0"/>
              <a:t>在 </a:t>
            </a:r>
            <a:r>
              <a:rPr lang="zh-CN" altLang="en-US" sz="2000" b="1" dirty="0"/>
              <a:t>word文档</a:t>
            </a:r>
            <a:r>
              <a:rPr lang="en-US" altLang="zh-CN" sz="2000" b="1" dirty="0"/>
              <a:t> </a:t>
            </a:r>
            <a:r>
              <a:rPr lang="zh-CN" altLang="en-US" sz="2000" b="1" dirty="0"/>
              <a:t>基础上加工成PPT</a:t>
            </a:r>
            <a:r>
              <a:rPr lang="en-US" altLang="zh-CN" sz="2000" b="1" dirty="0"/>
              <a:t>演示</a:t>
            </a:r>
            <a:r>
              <a:rPr lang="zh-CN" altLang="en-US" sz="2000" b="1" dirty="0"/>
              <a:t>课件：不少于</a:t>
            </a:r>
            <a:r>
              <a:rPr lang="en-US" altLang="zh-CN" sz="2000" b="1" dirty="0"/>
              <a:t>16</a:t>
            </a:r>
            <a:r>
              <a:rPr lang="zh-CN" altLang="en-US" sz="2000" b="1" dirty="0"/>
              <a:t>个版面要求</a:t>
            </a:r>
            <a:r>
              <a:rPr lang="en-US" altLang="zh-CN" sz="2000" b="1" dirty="0"/>
              <a:t>图文并茂</a:t>
            </a:r>
            <a:r>
              <a:rPr lang="zh-CN" altLang="en-US" sz="2000" b="1" dirty="0"/>
              <a:t>。锻炼同学们PPT</a:t>
            </a:r>
            <a:r>
              <a:rPr lang="en-US" altLang="zh-CN" sz="2000" b="1" dirty="0"/>
              <a:t>演示</a:t>
            </a:r>
            <a:r>
              <a:rPr lang="zh-CN" altLang="en-US" sz="2000" b="1" dirty="0"/>
              <a:t>课件制作能力。</a:t>
            </a:r>
            <a:endParaRPr lang="en-US" altLang="zh-CN" sz="2000" b="1" dirty="0"/>
          </a:p>
          <a:p>
            <a:pPr eaLnBrk="1" hangingPunct="1">
              <a:lnSpc>
                <a:spcPct val="80000"/>
              </a:lnSpc>
            </a:pPr>
            <a:r>
              <a:rPr lang="zh-CN" altLang="en-US" sz="2000" b="1" dirty="0">
                <a:solidFill>
                  <a:srgbClr val="FF0000"/>
                </a:solidFill>
              </a:rPr>
              <a:t>                    平时成绩高些衡量标准：</a:t>
            </a:r>
            <a:endParaRPr lang="en-US" altLang="zh-CN" sz="2000" b="1" dirty="0"/>
          </a:p>
          <a:p>
            <a:pPr eaLnBrk="1" hangingPunct="1">
              <a:lnSpc>
                <a:spcPct val="80000"/>
              </a:lnSpc>
            </a:pPr>
            <a:r>
              <a:rPr lang="zh-CN" altLang="en-US" sz="2000" b="1" dirty="0">
                <a:solidFill>
                  <a:srgbClr val="FF0000"/>
                </a:solidFill>
              </a:rPr>
              <a:t>（</a:t>
            </a:r>
            <a:r>
              <a:rPr lang="en-US" altLang="zh-CN" sz="2000" b="1" dirty="0">
                <a:solidFill>
                  <a:srgbClr val="FF0000"/>
                </a:solidFill>
              </a:rPr>
              <a:t>1</a:t>
            </a:r>
            <a:r>
              <a:rPr lang="zh-CN" altLang="en-US" sz="2000" b="1" dirty="0">
                <a:solidFill>
                  <a:srgbClr val="FF0000"/>
                </a:solidFill>
              </a:rPr>
              <a:t>）拷贝某首诗词</a:t>
            </a:r>
            <a:r>
              <a:rPr lang="zh-CN" altLang="en-US" sz="2000" b="1" dirty="0">
                <a:solidFill>
                  <a:srgbClr val="FF3300"/>
                </a:solidFill>
              </a:rPr>
              <a:t>欣赏与解说的</a:t>
            </a:r>
            <a:r>
              <a:rPr lang="zh-CN" altLang="en-US" sz="2000" b="1" dirty="0">
                <a:solidFill>
                  <a:srgbClr val="FF0000"/>
                </a:solidFill>
              </a:rPr>
              <a:t>相关视频</a:t>
            </a:r>
            <a:r>
              <a:rPr lang="en-US" altLang="zh-CN" sz="2000" b="1" dirty="0">
                <a:solidFill>
                  <a:srgbClr val="FF0000"/>
                </a:solidFill>
              </a:rPr>
              <a:t>资料</a:t>
            </a:r>
            <a:r>
              <a:rPr lang="zh-CN" altLang="en-US" sz="2000" b="1" dirty="0">
                <a:solidFill>
                  <a:srgbClr val="FF0000"/>
                </a:solidFill>
              </a:rPr>
              <a:t>为最佳作业：</a:t>
            </a:r>
            <a:endParaRPr lang="zh-CN" altLang="en-US" sz="2000" b="1" dirty="0">
              <a:solidFill>
                <a:srgbClr val="FF0000"/>
              </a:solidFill>
            </a:endParaRPr>
          </a:p>
          <a:p>
            <a:pPr algn="ctr" eaLnBrk="1" hangingPunct="1">
              <a:lnSpc>
                <a:spcPct val="80000"/>
              </a:lnSpc>
            </a:pPr>
            <a:r>
              <a:rPr lang="zh-CN" altLang="en-US" sz="2000" b="1" dirty="0">
                <a:solidFill>
                  <a:srgbClr val="FF0000"/>
                </a:solidFill>
              </a:rPr>
              <a:t>  比如欣赏：</a:t>
            </a:r>
            <a:r>
              <a:rPr lang="zh-CN" altLang="en-US" sz="2000" b="1" dirty="0">
                <a:solidFill>
                  <a:srgbClr val="FF0000"/>
                </a:solidFill>
                <a:hlinkClick r:id="rId1" action="ppaction://hlinkfile"/>
              </a:rPr>
              <a:t>视频 </a:t>
            </a:r>
            <a:r>
              <a:rPr lang="en-US" altLang="zh-CN" sz="2000" b="1" dirty="0">
                <a:solidFill>
                  <a:srgbClr val="FF0000"/>
                </a:solidFill>
                <a:hlinkClick r:id="rId1" action="ppaction://hlinkfile"/>
              </a:rPr>
              <a:t>36</a:t>
            </a:r>
            <a:r>
              <a:rPr lang="zh-CN" altLang="en-US" sz="2000" b="1" dirty="0">
                <a:solidFill>
                  <a:srgbClr val="FF0000"/>
                </a:solidFill>
                <a:hlinkClick r:id="rId1" action="ppaction://hlinkfile"/>
              </a:rPr>
              <a:t>毛泽东和杨开慧的爱情长歌.wmv</a:t>
            </a:r>
            <a:endParaRPr lang="en-US" altLang="zh-CN" sz="2000" b="1" dirty="0">
              <a:solidFill>
                <a:srgbClr val="FF0000"/>
              </a:solidFill>
            </a:endParaRPr>
          </a:p>
          <a:p>
            <a:pPr algn="ctr" eaLnBrk="1" hangingPunct="1">
              <a:lnSpc>
                <a:spcPct val="80000"/>
              </a:lnSpc>
            </a:pPr>
            <a:r>
              <a:rPr lang="zh-CN" altLang="en-US" sz="2000" b="1" dirty="0">
                <a:solidFill>
                  <a:srgbClr val="FF0000"/>
                </a:solidFill>
              </a:rPr>
              <a:t> 比如</a:t>
            </a:r>
            <a:r>
              <a:rPr lang="en-US" altLang="zh-CN" sz="2000" b="1" dirty="0">
                <a:solidFill>
                  <a:srgbClr val="FF0000"/>
                </a:solidFill>
              </a:rPr>
              <a:t>视频</a:t>
            </a:r>
            <a:r>
              <a:rPr lang="zh-CN" altLang="en-US" sz="2000" b="1" dirty="0">
                <a:solidFill>
                  <a:srgbClr val="FF0000"/>
                </a:solidFill>
              </a:rPr>
              <a:t>：</a:t>
            </a:r>
            <a:r>
              <a:rPr lang="en-US" altLang="zh-CN" sz="2000" b="1" dirty="0">
                <a:solidFill>
                  <a:srgbClr val="FF0000"/>
                </a:solidFill>
              </a:rPr>
              <a:t>品读38 </a:t>
            </a:r>
            <a:r>
              <a:rPr lang="zh-CN" altLang="en-US" sz="2000" b="1" dirty="0">
                <a:solidFill>
                  <a:srgbClr val="FF0000"/>
                </a:solidFill>
              </a:rPr>
              <a:t>《蝶恋花·答李淑一》毛泽东.wm</a:t>
            </a:r>
            <a:endParaRPr lang="en-US" altLang="zh-CN" sz="2000" b="1" dirty="0">
              <a:solidFill>
                <a:srgbClr val="FF0000"/>
              </a:solidFill>
            </a:endParaRPr>
          </a:p>
          <a:p>
            <a:pPr eaLnBrk="1" hangingPunct="1">
              <a:lnSpc>
                <a:spcPct val="80000"/>
              </a:lnSpc>
            </a:pPr>
            <a:r>
              <a:rPr lang="zh-CN" altLang="en-US" sz="2000" b="1" dirty="0">
                <a:solidFill>
                  <a:srgbClr val="FF0000"/>
                </a:solidFill>
              </a:rPr>
              <a:t> （</a:t>
            </a:r>
            <a:r>
              <a:rPr lang="en-US" altLang="zh-CN" sz="2000" b="1" dirty="0">
                <a:solidFill>
                  <a:srgbClr val="FF0000"/>
                </a:solidFill>
              </a:rPr>
              <a:t>2</a:t>
            </a:r>
            <a:r>
              <a:rPr lang="zh-CN" altLang="en-US" sz="2000" b="1" dirty="0">
                <a:solidFill>
                  <a:srgbClr val="FF0000"/>
                </a:solidFill>
              </a:rPr>
              <a:t>）不要单纯拷贝某首诗词音频，而是拷贝某首诗词</a:t>
            </a:r>
            <a:r>
              <a:rPr lang="zh-CN" altLang="en-US" sz="2000" b="1" dirty="0">
                <a:solidFill>
                  <a:srgbClr val="FF3300"/>
                </a:solidFill>
              </a:rPr>
              <a:t>音频欣赏与解说：</a:t>
            </a:r>
            <a:r>
              <a:rPr lang="en-US" altLang="zh-CN" sz="2000" b="1" dirty="0">
                <a:solidFill>
                  <a:srgbClr val="FF0000"/>
                </a:solidFill>
              </a:rPr>
              <a:t>比如</a:t>
            </a:r>
            <a:r>
              <a:rPr lang="zh-CN" altLang="en-US" sz="2000" b="1" dirty="0">
                <a:solidFill>
                  <a:srgbClr val="FF3300"/>
                </a:solidFill>
              </a:rPr>
              <a:t>音频：</a:t>
            </a:r>
            <a:r>
              <a:rPr lang="zh-CN" altLang="en-US" sz="2000" b="1" dirty="0">
                <a:solidFill>
                  <a:srgbClr val="FF0000"/>
                </a:solidFill>
              </a:rPr>
              <a:t>第三章</a:t>
            </a:r>
            <a:r>
              <a:rPr lang="en-US" altLang="zh-CN" sz="2000" b="1" dirty="0">
                <a:solidFill>
                  <a:srgbClr val="FF3300"/>
                </a:solidFill>
              </a:rPr>
              <a:t>22</a:t>
            </a:r>
            <a:r>
              <a:rPr lang="zh-CN" altLang="en-US" sz="2000" b="1" dirty="0">
                <a:solidFill>
                  <a:srgbClr val="FF3300"/>
                </a:solidFill>
              </a:rPr>
              <a:t>音频欣赏与解说：</a:t>
            </a:r>
            <a:endParaRPr lang="zh-CN" altLang="en-US" sz="2000" b="1" dirty="0">
              <a:solidFill>
                <a:srgbClr val="FF3300"/>
              </a:solidFill>
            </a:endParaRPr>
          </a:p>
          <a:p>
            <a:pPr algn="ctr" eaLnBrk="1" hangingPunct="1">
              <a:lnSpc>
                <a:spcPct val="80000"/>
              </a:lnSpc>
            </a:pPr>
            <a:r>
              <a:rPr lang="zh-CN" altLang="en-US" sz="2400" b="1" dirty="0">
                <a:solidFill>
                  <a:srgbClr val="FF3300"/>
                </a:solidFill>
                <a:latin typeface="楷体_GB2312" pitchFamily="49" charset="-122"/>
                <a:ea typeface="楷体_GB2312" pitchFamily="49" charset="-122"/>
              </a:rPr>
              <a:t>苏轼：</a:t>
            </a:r>
            <a:r>
              <a:rPr lang="zh-CN" altLang="en-US" sz="2400" b="1" dirty="0">
                <a:solidFill>
                  <a:srgbClr val="FF3300"/>
                </a:solidFill>
                <a:latin typeface="楷体_GB2312" pitchFamily="49" charset="-122"/>
                <a:ea typeface="楷体_GB2312" pitchFamily="49" charset="-122"/>
                <a:hlinkClick r:id="rId2" action="ppaction://hlinkfile"/>
              </a:rPr>
              <a:t>江城子</a:t>
            </a:r>
            <a:r>
              <a:rPr lang="en-US" altLang="zh-CN" sz="2400" b="1" dirty="0">
                <a:solidFill>
                  <a:srgbClr val="FF3300"/>
                </a:solidFill>
                <a:ea typeface="楷体_GB2312" pitchFamily="49" charset="-122"/>
                <a:hlinkClick r:id="rId2" action="ppaction://hlinkfile"/>
              </a:rPr>
              <a:t>·</a:t>
            </a:r>
            <a:r>
              <a:rPr lang="zh-CN" altLang="en-US" sz="2400" b="1" dirty="0">
                <a:solidFill>
                  <a:srgbClr val="FF3300"/>
                </a:solidFill>
                <a:latin typeface="楷体_GB2312" pitchFamily="49" charset="-122"/>
                <a:ea typeface="楷体_GB2312" pitchFamily="49" charset="-122"/>
                <a:hlinkClick r:id="rId2" action="ppaction://hlinkfile"/>
              </a:rPr>
              <a:t>孤山竹阁送述古</a:t>
            </a:r>
            <a:endParaRPr lang="zh-CN" altLang="en-US" sz="2400" b="1" dirty="0">
              <a:solidFill>
                <a:srgbClr val="FF3300"/>
              </a:solidFill>
              <a:latin typeface="楷体_GB2312" pitchFamily="49" charset="-122"/>
              <a:ea typeface="楷体_GB2312" pitchFamily="49" charset="-122"/>
            </a:endParaRPr>
          </a:p>
          <a:p>
            <a:pPr algn="ctr" eaLnBrk="1" hangingPunct="1">
              <a:lnSpc>
                <a:spcPct val="80000"/>
              </a:lnSpc>
              <a:buNone/>
            </a:pPr>
            <a:r>
              <a:rPr lang="zh-CN" altLang="en-US" sz="2000" b="1" dirty="0">
                <a:solidFill>
                  <a:srgbClr val="FF0000"/>
                </a:solidFill>
              </a:rPr>
              <a:t>（</a:t>
            </a:r>
            <a:r>
              <a:rPr lang="en-US" altLang="zh-CN" sz="2000" b="1" dirty="0">
                <a:solidFill>
                  <a:srgbClr val="FF0000"/>
                </a:solidFill>
              </a:rPr>
              <a:t>3</a:t>
            </a:r>
            <a:r>
              <a:rPr lang="zh-CN" altLang="en-US" sz="2000" b="1" dirty="0">
                <a:solidFill>
                  <a:srgbClr val="FF0000"/>
                </a:solidFill>
              </a:rPr>
              <a:t>）作家人生经历视频介绍：比如第五章</a:t>
            </a:r>
            <a:r>
              <a:rPr lang="en-US" altLang="zh-CN" sz="2000" b="1" dirty="0"/>
              <a:t>19-1</a:t>
            </a:r>
            <a:r>
              <a:rPr lang="zh-CN" altLang="en-US" sz="2000" b="1" dirty="0"/>
              <a:t>姜夔简介</a:t>
            </a:r>
            <a:r>
              <a:rPr lang="en-US" altLang="zh-CN" sz="2000" b="1" dirty="0"/>
              <a:t>._clip.flv</a:t>
            </a:r>
            <a:endParaRPr lang="en-US" altLang="zh-CN" sz="2000" b="1" dirty="0"/>
          </a:p>
          <a:p>
            <a:pPr algn="ctr" eaLnBrk="1" hangingPunct="1">
              <a:lnSpc>
                <a:spcPct val="80000"/>
              </a:lnSpc>
              <a:buNone/>
            </a:pPr>
            <a:r>
              <a:rPr lang="zh-CN" altLang="en-US" sz="2000" b="1" dirty="0">
                <a:solidFill>
                  <a:srgbClr val="FF0000"/>
                </a:solidFill>
              </a:rPr>
              <a:t>比如第五章</a:t>
            </a:r>
            <a:r>
              <a:rPr lang="en-US" altLang="zh-CN" sz="2000" b="1" dirty="0"/>
              <a:t>16</a:t>
            </a:r>
            <a:r>
              <a:rPr lang="zh-CN" altLang="en-US" sz="2000" b="1" dirty="0"/>
              <a:t>百家讲坛 苏轼</a:t>
            </a:r>
            <a:r>
              <a:rPr lang="en-US" altLang="zh-CN" sz="2000" b="1" dirty="0"/>
              <a:t>-</a:t>
            </a:r>
            <a:r>
              <a:rPr lang="zh-CN" altLang="en-US" sz="2000" b="1" dirty="0"/>
              <a:t>大难临头</a:t>
            </a:r>
            <a:r>
              <a:rPr lang="en-US" altLang="zh-CN" sz="2000" b="1" dirty="0"/>
              <a:t>.mp4</a:t>
            </a:r>
            <a:endParaRPr lang="en-US" altLang="zh-CN" sz="2000" b="1" dirty="0">
              <a:solidFill>
                <a:srgbClr val="FF0000"/>
              </a:solidFill>
            </a:endParaRPr>
          </a:p>
          <a:p>
            <a:pPr algn="ctr" eaLnBrk="1" hangingPunct="1">
              <a:lnSpc>
                <a:spcPct val="80000"/>
              </a:lnSpc>
            </a:pPr>
            <a:endParaRPr lang="en-US" altLang="zh-CN" sz="2000" b="1" dirty="0">
              <a:solidFill>
                <a:srgbClr val="FF0000"/>
              </a:solidFill>
            </a:endParaRPr>
          </a:p>
          <a:p>
            <a:pPr algn="ctr" eaLnBrk="1" hangingPunct="1">
              <a:lnSpc>
                <a:spcPct val="80000"/>
              </a:lnSpc>
            </a:pPr>
            <a:r>
              <a:rPr lang="en-US" altLang="zh-CN" sz="2000" b="1" dirty="0"/>
              <a:t>3</a:t>
            </a:r>
            <a:r>
              <a:rPr lang="zh-CN" altLang="en-US" sz="2000" b="1" dirty="0"/>
              <a:t>、word文档</a:t>
            </a:r>
            <a:r>
              <a:rPr lang="en-US" altLang="zh-CN" sz="2000" b="1" dirty="0"/>
              <a:t>与 </a:t>
            </a:r>
            <a:r>
              <a:rPr lang="zh-CN" altLang="en-US" sz="2000" b="1" dirty="0"/>
              <a:t>PPT</a:t>
            </a:r>
            <a:r>
              <a:rPr lang="en-US" altLang="zh-CN" sz="2000" b="1" dirty="0"/>
              <a:t>演示</a:t>
            </a:r>
            <a:r>
              <a:rPr lang="zh-CN" altLang="en-US" sz="2000" b="1" dirty="0"/>
              <a:t>课件，每个同学发一个邮件，不能分开，便于老师阅读检查给分。</a:t>
            </a:r>
            <a:endParaRPr lang="zh-CN" altLang="en-US" sz="2000" b="1" dirty="0"/>
          </a:p>
          <a:p>
            <a:pPr eaLnBrk="1" hangingPunct="1">
              <a:lnSpc>
                <a:spcPct val="80000"/>
              </a:lnSpc>
              <a:buNone/>
            </a:pPr>
            <a:r>
              <a:rPr lang="en-US" altLang="zh-CN" dirty="0"/>
              <a:t>  </a:t>
            </a:r>
            <a:r>
              <a:rPr lang="zh-CN" altLang="en-US" dirty="0"/>
              <a:t> </a:t>
            </a:r>
            <a:r>
              <a:rPr lang="en-US" altLang="zh-CN" sz="2000" b="1" dirty="0">
                <a:solidFill>
                  <a:srgbClr val="FF0000"/>
                </a:solidFill>
              </a:rPr>
              <a:t>4</a:t>
            </a:r>
            <a:r>
              <a:rPr lang="zh-CN" altLang="en-US" sz="2000" b="1" dirty="0">
                <a:solidFill>
                  <a:srgbClr val="FF0000"/>
                </a:solidFill>
              </a:rPr>
              <a:t>、凡是拷贝视频作业的，上课之前或休息时间拷贝到电脑桌面上，</a:t>
            </a:r>
            <a:endParaRPr lang="zh-CN" altLang="en-US" sz="2000" b="1" dirty="0">
              <a:solidFill>
                <a:srgbClr val="FF0000"/>
              </a:solidFill>
            </a:endParaRPr>
          </a:p>
          <a:p>
            <a:pPr eaLnBrk="1" hangingPunct="1">
              <a:lnSpc>
                <a:spcPct val="80000"/>
              </a:lnSpc>
              <a:buNone/>
            </a:pPr>
            <a:r>
              <a:rPr lang="zh-CN" altLang="en-US" sz="2000" b="1" dirty="0">
                <a:solidFill>
                  <a:srgbClr val="FF0000"/>
                </a:solidFill>
              </a:rPr>
              <a:t>          招呼老师拷贝。</a:t>
            </a:r>
            <a:endParaRPr lang="zh-CN" altLang="en-US" sz="2000" b="1" dirty="0">
              <a:solidFill>
                <a:srgbClr val="FF0000"/>
              </a:solidFill>
            </a:endParaRPr>
          </a:p>
          <a:p>
            <a:pPr eaLnBrk="1" hangingPunct="1">
              <a:lnSpc>
                <a:spcPct val="80000"/>
              </a:lnSpc>
            </a:pPr>
            <a:endParaRPr lang="zh-CN" altLang="en-US" dirty="0"/>
          </a:p>
        </p:txBody>
      </p:sp>
      <p:sp>
        <p:nvSpPr>
          <p:cNvPr id="15364" name="AutoShape 4"/>
          <p:cNvSpPr/>
          <p:nvPr/>
        </p:nvSpPr>
        <p:spPr>
          <a:xfrm flipV="1">
            <a:off x="323850" y="188913"/>
            <a:ext cx="1800225" cy="503237"/>
          </a:xfrm>
          <a:prstGeom prst="wedgeEllipseCallout">
            <a:avLst>
              <a:gd name="adj1" fmla="val -43750"/>
              <a:gd name="adj2" fmla="val 70000"/>
            </a:avLst>
          </a:prstGeom>
          <a:solidFill>
            <a:schemeClr val="accent1"/>
          </a:solidFill>
          <a:ln w="9525" cap="flat" cmpd="sng">
            <a:solidFill>
              <a:schemeClr val="tx1"/>
            </a:solidFill>
            <a:prstDash val="solid"/>
            <a:miter/>
            <a:headEnd type="none" w="med" len="med"/>
            <a:tailEnd type="none" w="med" len="med"/>
          </a:ln>
        </p:spPr>
        <p:txBody>
          <a:bodyPr rot="10800000" wrap="none" anchor="ctr"/>
          <a:p>
            <a:pPr algn="ctr"/>
            <a:r>
              <a:rPr lang="zh-CN" altLang="en-US" b="1" dirty="0">
                <a:latin typeface="Arial" panose="020B0604020202020204" pitchFamily="34" charset="0"/>
              </a:rPr>
              <a:t>抄写要求</a:t>
            </a:r>
            <a:endParaRPr lang="zh-CN" altLang="en-US" b="1" dirty="0">
              <a:latin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2"/>
          <p:cNvSpPr>
            <a:spLocks noGrp="1" noRot="1"/>
          </p:cNvSpPr>
          <p:nvPr>
            <p:ph type="title" idx="4294967295"/>
          </p:nvPr>
        </p:nvSpPr>
        <p:spPr>
          <a:xfrm>
            <a:off x="301625" y="381000"/>
            <a:ext cx="8540750" cy="76200"/>
          </a:xfrm>
          <a:ln/>
        </p:spPr>
        <p:txBody>
          <a:bodyPr vert="horz" wrap="square" lIns="91440" tIns="45720" rIns="91440" bIns="45720" anchor="ctr"/>
          <a:p>
            <a:pPr eaLnBrk="1" hangingPunct="1"/>
            <a:endParaRPr lang="zh-CN" altLang="en-US" sz="4000" dirty="0"/>
          </a:p>
        </p:txBody>
      </p:sp>
      <p:sp>
        <p:nvSpPr>
          <p:cNvPr id="43011" name="Rectangle 3"/>
          <p:cNvSpPr>
            <a:spLocks noGrp="1" noRot="1"/>
          </p:cNvSpPr>
          <p:nvPr>
            <p:ph type="body" idx="4294967295"/>
          </p:nvPr>
        </p:nvSpPr>
        <p:spPr>
          <a:xfrm>
            <a:off x="301625" y="533400"/>
            <a:ext cx="8540750" cy="5791200"/>
          </a:xfrm>
          <a:ln/>
        </p:spPr>
        <p:txBody>
          <a:bodyPr vert="horz" wrap="square" lIns="91440" tIns="45720" rIns="91440" bIns="45720" anchor="t"/>
          <a:p>
            <a:pPr eaLnBrk="1" hangingPunct="1"/>
            <a:endParaRPr lang="zh-CN" altLang="en-US" dirty="0"/>
          </a:p>
        </p:txBody>
      </p:sp>
      <p:pic>
        <p:nvPicPr>
          <p:cNvPr id="43012" name="Picture 4" descr="PA00079327"/>
          <p:cNvPicPr>
            <a:picLocks noChangeAspect="1"/>
          </p:cNvPicPr>
          <p:nvPr/>
        </p:nvPicPr>
        <p:blipFill>
          <a:blip r:embed="rId1"/>
          <a:stretch>
            <a:fillRect/>
          </a:stretch>
        </p:blipFill>
        <p:spPr>
          <a:xfrm>
            <a:off x="609600" y="609600"/>
            <a:ext cx="8229600" cy="5715000"/>
          </a:xfrm>
          <a:prstGeom prst="rect">
            <a:avLst/>
          </a:prstGeom>
          <a:noFill/>
          <a:ln w="9525">
            <a:noFill/>
          </a:ln>
        </p:spPr>
      </p:pic>
    </p:spTree>
  </p:cSld>
  <p:clrMapOvr>
    <a:masterClrMapping/>
  </p:clrMapOvr>
  <p:transition spd="slow">
    <p:cut/>
    <p:sndAc>
      <p:stSnd>
        <p:snd r:embed="rId2" name="drumroll.wav"/>
      </p:stSnd>
    </p:sndAc>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3"/>
          <p:cNvSpPr>
            <a:spLocks noGrp="1" noRot="1"/>
          </p:cNvSpPr>
          <p:nvPr>
            <p:ph type="body" idx="4294967295"/>
          </p:nvPr>
        </p:nvSpPr>
        <p:spPr>
          <a:xfrm>
            <a:off x="301625" y="838200"/>
            <a:ext cx="8540750" cy="5260975"/>
          </a:xfrm>
          <a:ln/>
        </p:spPr>
        <p:txBody>
          <a:bodyPr vert="horz" wrap="square" lIns="91440" tIns="45720" rIns="91440" bIns="45720" anchor="t"/>
          <a:p>
            <a:pPr eaLnBrk="1" hangingPunct="1"/>
            <a:r>
              <a:rPr lang="en-US" altLang="zh-CN" sz="6600" dirty="0"/>
              <a:t>   </a:t>
            </a:r>
            <a:r>
              <a:rPr lang="zh-CN" altLang="en-US" sz="6600" dirty="0"/>
              <a:t>提问：同学们思考一下，您最喜欢李白哪句诗？它给您带来什么样的深思？</a:t>
            </a:r>
            <a:endParaRPr lang="zh-CN" altLang="en-US" sz="6600" dirty="0"/>
          </a:p>
        </p:txBody>
      </p:sp>
    </p:spTree>
  </p:cSld>
  <p:clrMapOvr>
    <a:masterClrMapping/>
  </p:clrMapOvr>
  <p:transition spd="slow">
    <p:cut/>
    <p:sndAc>
      <p:stSnd>
        <p:snd r:embed="rId1" name="drumroll.wav"/>
      </p:st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3"/>
          <p:cNvSpPr>
            <a:spLocks noGrp="1" noRot="1"/>
          </p:cNvSpPr>
          <p:nvPr>
            <p:ph type="body" idx="4294967295"/>
          </p:nvPr>
        </p:nvSpPr>
        <p:spPr>
          <a:xfrm>
            <a:off x="304800" y="838200"/>
            <a:ext cx="8540750" cy="5260975"/>
          </a:xfrm>
          <a:ln/>
        </p:spPr>
        <p:txBody>
          <a:bodyPr vert="horz" wrap="square" lIns="91440" tIns="45720" rIns="91440" bIns="45720" anchor="t"/>
          <a:p>
            <a:pPr eaLnBrk="1" hangingPunct="1"/>
            <a:r>
              <a:rPr lang="en-US" altLang="zh-CN" sz="5400" dirty="0"/>
              <a:t>         </a:t>
            </a:r>
            <a:r>
              <a:rPr lang="zh-CN" altLang="en-US" sz="5400" dirty="0"/>
              <a:t>提问：</a:t>
            </a:r>
            <a:endParaRPr lang="zh-CN" altLang="en-US" sz="5400" dirty="0"/>
          </a:p>
          <a:p>
            <a:pPr eaLnBrk="1" hangingPunct="1">
              <a:buNone/>
            </a:pPr>
            <a:r>
              <a:rPr lang="zh-CN" altLang="en-US" sz="5400" dirty="0"/>
              <a:t>         我们今天学习</a:t>
            </a:r>
            <a:r>
              <a:rPr lang="en-US" altLang="zh-CN" sz="5400" dirty="0"/>
              <a:t>《</a:t>
            </a:r>
            <a:r>
              <a:rPr lang="zh-CN" altLang="en-US" sz="5400" dirty="0"/>
              <a:t>行路难</a:t>
            </a:r>
            <a:r>
              <a:rPr lang="en-US" altLang="zh-CN" sz="5400" dirty="0"/>
              <a:t>》 </a:t>
            </a:r>
            <a:r>
              <a:rPr lang="zh-CN" altLang="en-US" sz="5400" dirty="0"/>
              <a:t>，共有三首。以前我们高中也学习其中一首</a:t>
            </a:r>
            <a:r>
              <a:rPr lang="en-US" altLang="zh-CN" sz="5400" dirty="0"/>
              <a:t>《</a:t>
            </a:r>
            <a:r>
              <a:rPr lang="zh-CN" altLang="en-US" sz="5400" dirty="0"/>
              <a:t>行路难</a:t>
            </a:r>
            <a:r>
              <a:rPr lang="en-US" altLang="zh-CN" sz="5400" dirty="0"/>
              <a:t>》</a:t>
            </a:r>
            <a:r>
              <a:rPr lang="zh-CN" altLang="en-US" sz="5400" dirty="0"/>
              <a:t>，最为传颂的名句是什么？</a:t>
            </a:r>
            <a:r>
              <a:rPr lang="zh-CN" altLang="en-US" dirty="0"/>
              <a:t> </a:t>
            </a:r>
            <a:endParaRPr lang="zh-CN" altLang="en-US" dirty="0"/>
          </a:p>
          <a:p>
            <a:pPr eaLnBrk="1" hangingPunct="1"/>
            <a:endParaRPr lang="en-US" altLang="zh-CN" dirty="0"/>
          </a:p>
        </p:txBody>
      </p:sp>
    </p:spTree>
  </p:cSld>
  <p:clrMapOvr>
    <a:masterClrMapping/>
  </p:clrMapOvr>
  <p:transition spd="slow">
    <p:cut/>
    <p:sndAc>
      <p:stSnd>
        <p:snd r:embed="rId1" name="drumroll.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322">
                                            <p:txEl>
                                              <p:charRg st="0" end="13"/>
                                            </p:txEl>
                                          </p:spTgt>
                                        </p:tgtEl>
                                        <p:attrNameLst>
                                          <p:attrName>style.visibility</p:attrName>
                                        </p:attrNameLst>
                                      </p:cBhvr>
                                      <p:to>
                                        <p:strVal val="visible"/>
                                      </p:to>
                                    </p:set>
                                    <p:anim calcmode="lin" valueType="num">
                                      <p:cBhvr additive="base">
                                        <p:cTn id="7" dur="500" fill="hold"/>
                                        <p:tgtEl>
                                          <p:spTgt spid="56322">
                                            <p:txEl>
                                              <p:charRg st="0" end="1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322">
                                            <p:txEl>
                                              <p:charRg st="0" end="1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6322">
                                            <p:txEl>
                                              <p:charRg st="13" end="72"/>
                                            </p:txEl>
                                          </p:spTgt>
                                        </p:tgtEl>
                                        <p:attrNameLst>
                                          <p:attrName>style.visibility</p:attrName>
                                        </p:attrNameLst>
                                      </p:cBhvr>
                                      <p:to>
                                        <p:strVal val="visible"/>
                                      </p:to>
                                    </p:set>
                                    <p:anim calcmode="lin" valueType="num">
                                      <p:cBhvr additive="base">
                                        <p:cTn id="13" dur="500" fill="hold"/>
                                        <p:tgtEl>
                                          <p:spTgt spid="56322">
                                            <p:txEl>
                                              <p:charRg st="13" end="7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6322">
                                            <p:txEl>
                                              <p:charRg st="13" end="7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Rectangle 3"/>
          <p:cNvSpPr>
            <a:spLocks noGrp="1" noRot="1"/>
          </p:cNvSpPr>
          <p:nvPr>
            <p:ph type="body" idx="4294967295"/>
          </p:nvPr>
        </p:nvSpPr>
        <p:spPr>
          <a:ln/>
        </p:spPr>
        <p:txBody>
          <a:bodyPr vert="horz" wrap="square" lIns="91440" tIns="45720" rIns="91440" bIns="45720" anchor="t"/>
          <a:p>
            <a:pPr eaLnBrk="1" hangingPunct="1"/>
            <a:r>
              <a:rPr lang="en-US" altLang="zh-CN" sz="5400" dirty="0"/>
              <a:t>      </a:t>
            </a:r>
            <a:r>
              <a:rPr lang="zh-CN" altLang="en-US" sz="5400" b="1" dirty="0">
                <a:solidFill>
                  <a:srgbClr val="FF0000"/>
                </a:solidFill>
              </a:rPr>
              <a:t>长风破浪会有时，</a:t>
            </a:r>
            <a:endParaRPr lang="zh-CN" altLang="en-US" sz="5400" b="1" dirty="0">
              <a:solidFill>
                <a:srgbClr val="FF0000"/>
              </a:solidFill>
            </a:endParaRPr>
          </a:p>
          <a:p>
            <a:pPr eaLnBrk="1" hangingPunct="1"/>
            <a:r>
              <a:rPr lang="zh-CN" altLang="en-US" sz="5400" b="1" dirty="0">
                <a:solidFill>
                  <a:srgbClr val="FF0000"/>
                </a:solidFill>
              </a:rPr>
              <a:t>      直挂云帆济沧海。 </a:t>
            </a:r>
            <a:endParaRPr lang="zh-CN" altLang="en-US" sz="5400" b="1" dirty="0">
              <a:solidFill>
                <a:srgbClr val="FF0000"/>
              </a:solidFill>
            </a:endParaRPr>
          </a:p>
          <a:p>
            <a:pPr eaLnBrk="1" hangingPunct="1"/>
            <a:r>
              <a:rPr lang="zh-CN" altLang="en-US" sz="5400" dirty="0"/>
              <a:t>         </a:t>
            </a:r>
            <a:r>
              <a:rPr lang="en-US" altLang="zh-CN" sz="5400" dirty="0"/>
              <a:t>《</a:t>
            </a:r>
            <a:r>
              <a:rPr lang="zh-CN" altLang="en-US" sz="5400" dirty="0"/>
              <a:t>行路难</a:t>
            </a:r>
            <a:r>
              <a:rPr lang="en-US" altLang="zh-CN" sz="5400" dirty="0"/>
              <a:t>》</a:t>
            </a:r>
            <a:r>
              <a:rPr lang="en-US" altLang="zh-CN" dirty="0"/>
              <a:t> </a:t>
            </a:r>
            <a:endParaRPr lang="en-US" altLang="zh-CN" dirty="0"/>
          </a:p>
        </p:txBody>
      </p:sp>
    </p:spTree>
  </p:cSld>
  <p:clrMapOvr>
    <a:masterClrMapping/>
  </p:clrMapOvr>
  <p:transition spd="slow">
    <p:cut/>
    <p:sndAc>
      <p:stSnd>
        <p:snd r:embed="rId1" name="drumroll.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57346">
                                            <p:txEl>
                                              <p:charRg st="0" end="15"/>
                                            </p:txEl>
                                          </p:spTgt>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grpId="0" nodeType="clickEffect">
                                  <p:stCondLst>
                                    <p:cond delay="0"/>
                                  </p:stCondLst>
                                  <p:childTnLst>
                                    <p:animRot by="21600000">
                                      <p:cBhvr>
                                        <p:cTn id="10" dur="2000" fill="hold"/>
                                        <p:tgtEl>
                                          <p:spTgt spid="57346">
                                            <p:txEl>
                                              <p:charRg st="15" end="31"/>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grpId="0" nodeType="clickEffect">
                                  <p:stCondLst>
                                    <p:cond delay="0"/>
                                  </p:stCondLst>
                                  <p:childTnLst>
                                    <p:animRot by="21600000">
                                      <p:cBhvr>
                                        <p:cTn id="14" dur="2000" fill="hold"/>
                                        <p:tgtEl>
                                          <p:spTgt spid="57346">
                                            <p:txEl>
                                              <p:charRg st="31" end="47"/>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2"/>
          <p:cNvSpPr>
            <a:spLocks noGrp="1" noRot="1"/>
          </p:cNvSpPr>
          <p:nvPr>
            <p:ph type="title" idx="4294967295"/>
          </p:nvPr>
        </p:nvSpPr>
        <p:spPr>
          <a:xfrm>
            <a:off x="301625" y="0"/>
            <a:ext cx="8540750" cy="1125538"/>
          </a:xfrm>
          <a:ln/>
        </p:spPr>
        <p:txBody>
          <a:bodyPr vert="horz" wrap="square" lIns="91440" tIns="45720" rIns="91440" bIns="45720" anchor="ctr"/>
          <a:p>
            <a:pPr eaLnBrk="1" hangingPunct="1"/>
            <a:r>
              <a:rPr lang="en-US" altLang="zh-CN" sz="4800" b="1" dirty="0">
                <a:solidFill>
                  <a:srgbClr val="FF0000"/>
                </a:solidFill>
              </a:rPr>
              <a:t>《</a:t>
            </a:r>
            <a:r>
              <a:rPr lang="zh-CN" altLang="en-US" sz="4800" b="1" dirty="0">
                <a:solidFill>
                  <a:srgbClr val="FF0000"/>
                </a:solidFill>
              </a:rPr>
              <a:t>行路难</a:t>
            </a:r>
            <a:r>
              <a:rPr lang="en-US" altLang="zh-CN" sz="4800" b="1" dirty="0">
                <a:solidFill>
                  <a:srgbClr val="FF0000"/>
                </a:solidFill>
              </a:rPr>
              <a:t>》</a:t>
            </a:r>
            <a:r>
              <a:rPr lang="zh-CN" altLang="en-US" sz="4800" b="1" dirty="0">
                <a:solidFill>
                  <a:srgbClr val="FF0000"/>
                </a:solidFill>
              </a:rPr>
              <a:t>：创作背景</a:t>
            </a:r>
            <a:endParaRPr lang="zh-CN" altLang="en-US" sz="4800" b="1" dirty="0">
              <a:solidFill>
                <a:srgbClr val="FF0000"/>
              </a:solidFill>
            </a:endParaRPr>
          </a:p>
        </p:txBody>
      </p:sp>
      <p:sp>
        <p:nvSpPr>
          <p:cNvPr id="47107" name="Rectangle 3"/>
          <p:cNvSpPr>
            <a:spLocks noGrp="1" noRot="1"/>
          </p:cNvSpPr>
          <p:nvPr>
            <p:ph type="body" idx="4294967295"/>
          </p:nvPr>
        </p:nvSpPr>
        <p:spPr>
          <a:xfrm>
            <a:off x="304800" y="1196975"/>
            <a:ext cx="8540750" cy="4670425"/>
          </a:xfrm>
          <a:ln/>
        </p:spPr>
        <p:txBody>
          <a:bodyPr vert="horz" wrap="square" lIns="91440" tIns="45720" rIns="91440" bIns="45720" anchor="t"/>
          <a:p>
            <a:pPr eaLnBrk="1" hangingPunct="1"/>
            <a:r>
              <a:rPr lang="zh-CN" altLang="en-US" dirty="0"/>
              <a:t>       </a:t>
            </a:r>
            <a:r>
              <a:rPr lang="en-US" altLang="zh-CN" b="1" dirty="0"/>
              <a:t>《</a:t>
            </a:r>
            <a:r>
              <a:rPr lang="zh-CN" altLang="en-US" b="1" dirty="0"/>
              <a:t>行路难</a:t>
            </a:r>
            <a:r>
              <a:rPr lang="en-US" altLang="zh-CN" b="1" dirty="0"/>
              <a:t>》</a:t>
            </a:r>
            <a:r>
              <a:rPr lang="zh-CN" altLang="en-US" b="1" dirty="0"/>
              <a:t>共三首皆作于天宝三载（</a:t>
            </a:r>
            <a:r>
              <a:rPr lang="en-US" altLang="zh-CN" b="1" dirty="0"/>
              <a:t>744</a:t>
            </a:r>
            <a:r>
              <a:rPr lang="zh-CN" altLang="en-US" b="1" dirty="0"/>
              <a:t>年）。</a:t>
            </a:r>
            <a:endParaRPr lang="zh-CN" altLang="en-US" b="1" dirty="0"/>
          </a:p>
          <a:p>
            <a:pPr eaLnBrk="1" hangingPunct="1"/>
            <a:r>
              <a:rPr lang="zh-CN" altLang="en-US" b="1" dirty="0"/>
              <a:t>        李白生性傲岸，鄙薄权贵，得罪奸臣高力士、李林甫，在杨贵妃面前大进谗言，逐渐失宠于唐玄宗，倍感失意。</a:t>
            </a:r>
            <a:endParaRPr lang="zh-CN" altLang="en-US" b="1" dirty="0"/>
          </a:p>
          <a:p>
            <a:pPr eaLnBrk="1" hangingPunct="1"/>
            <a:r>
              <a:rPr lang="zh-CN" altLang="en-US" b="1" dirty="0"/>
              <a:t>       唐玄宗赐金放还，李白救济天下苍生的宏伟政治抱负落空，怀着惆怅的心情，步履维艰，离开长安。望着没有前途的归路，创作了</a:t>
            </a:r>
            <a:r>
              <a:rPr lang="en-US" altLang="zh-CN" b="1" dirty="0"/>
              <a:t>《</a:t>
            </a:r>
            <a:r>
              <a:rPr lang="zh-CN" altLang="en-US" b="1" dirty="0"/>
              <a:t>行路难</a:t>
            </a:r>
            <a:r>
              <a:rPr lang="en-US" altLang="zh-CN" b="1" dirty="0"/>
              <a:t>》</a:t>
            </a:r>
            <a:r>
              <a:rPr lang="zh-CN" altLang="en-US" b="1" dirty="0"/>
              <a:t>。此为第三首。 </a:t>
            </a:r>
            <a:endParaRPr lang="zh-CN" altLang="en-US" b="1" dirty="0"/>
          </a:p>
        </p:txBody>
      </p:sp>
    </p:spTree>
  </p:cSld>
  <p:clrMapOvr>
    <a:masterClrMapping/>
  </p:clrMapOvr>
  <p:transition spd="slow">
    <p:plus/>
    <p:sndAc>
      <p:stSnd>
        <p:snd r:embed="rId1" name="drumroll.wav"/>
      </p:stSnd>
    </p:sndAc>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2"/>
          <p:cNvSpPr>
            <a:spLocks noGrp="1" noRot="1"/>
          </p:cNvSpPr>
          <p:nvPr>
            <p:ph type="title" idx="4294967295"/>
          </p:nvPr>
        </p:nvSpPr>
        <p:spPr>
          <a:xfrm>
            <a:off x="301625" y="0"/>
            <a:ext cx="8540750" cy="76200"/>
          </a:xfrm>
          <a:ln/>
        </p:spPr>
        <p:txBody>
          <a:bodyPr vert="horz" wrap="square" lIns="91440" tIns="45720" rIns="91440" bIns="45720" anchor="ctr"/>
          <a:p>
            <a:pPr eaLnBrk="1" hangingPunct="1"/>
            <a:endParaRPr lang="zh-CN" altLang="en-US" sz="4000" dirty="0"/>
          </a:p>
        </p:txBody>
      </p:sp>
      <p:sp>
        <p:nvSpPr>
          <p:cNvPr id="48131" name="Rectangle 3"/>
          <p:cNvSpPr>
            <a:spLocks noGrp="1" noRot="1"/>
          </p:cNvSpPr>
          <p:nvPr>
            <p:ph type="body" idx="4294967295"/>
          </p:nvPr>
        </p:nvSpPr>
        <p:spPr>
          <a:xfrm>
            <a:off x="304800" y="228600"/>
            <a:ext cx="8540750" cy="5638800"/>
          </a:xfrm>
          <a:ln/>
        </p:spPr>
        <p:txBody>
          <a:bodyPr vert="horz" wrap="square" lIns="91440" tIns="45720" rIns="91440" bIns="45720" anchor="t"/>
          <a:p>
            <a:pPr eaLnBrk="1" hangingPunct="1"/>
            <a:r>
              <a:rPr lang="en-US" altLang="zh-CN" sz="3600" dirty="0">
                <a:solidFill>
                  <a:srgbClr val="FF0066"/>
                </a:solidFill>
              </a:rPr>
              <a:t>                    </a:t>
            </a:r>
            <a:r>
              <a:rPr lang="zh-CN" altLang="en-US" sz="3600" b="1" dirty="0">
                <a:solidFill>
                  <a:srgbClr val="FF0066"/>
                </a:solidFill>
              </a:rPr>
              <a:t>齐声</a:t>
            </a:r>
            <a:r>
              <a:rPr lang="en-US" altLang="zh-CN" sz="3600" b="1" dirty="0">
                <a:solidFill>
                  <a:srgbClr val="FF0066"/>
                </a:solidFill>
              </a:rPr>
              <a:t>背诵</a:t>
            </a:r>
            <a:r>
              <a:rPr lang="zh-CN" altLang="en-US" sz="3600" b="1" dirty="0">
                <a:solidFill>
                  <a:srgbClr val="FF0066"/>
                </a:solidFill>
              </a:rPr>
              <a:t>：</a:t>
            </a:r>
            <a:endParaRPr lang="zh-CN" altLang="en-US" sz="3600" b="1" dirty="0">
              <a:solidFill>
                <a:srgbClr val="FF0066"/>
              </a:solidFill>
            </a:endParaRPr>
          </a:p>
          <a:p>
            <a:pPr eaLnBrk="1" hangingPunct="1"/>
            <a:r>
              <a:rPr lang="zh-CN" altLang="en-US" sz="2800" b="1" dirty="0"/>
              <a:t>            李白</a:t>
            </a:r>
            <a:r>
              <a:rPr lang="en-US" altLang="zh-CN" sz="2800" b="1" dirty="0"/>
              <a:t>:</a:t>
            </a:r>
            <a:r>
              <a:rPr lang="en-US" altLang="zh-CN" sz="2800" b="1" dirty="0">
                <a:hlinkClick r:id="rId1" action="ppaction://hlinkfile"/>
              </a:rPr>
              <a:t>《</a:t>
            </a:r>
            <a:r>
              <a:rPr lang="zh-CN" altLang="en-US" sz="2800" b="1" dirty="0">
                <a:hlinkClick r:id="rId1" action="ppaction://hlinkfile"/>
              </a:rPr>
              <a:t>行路难</a:t>
            </a:r>
            <a:r>
              <a:rPr lang="en-US" altLang="zh-CN" sz="2800" b="1" dirty="0">
                <a:hlinkClick r:id="rId1" action="ppaction://hlinkfile"/>
              </a:rPr>
              <a:t>》</a:t>
            </a:r>
            <a:r>
              <a:rPr lang="zh-CN" altLang="en-US" sz="2800" b="1" dirty="0">
                <a:hlinkClick r:id="rId1" action="ppaction://hlinkfile"/>
              </a:rPr>
              <a:t>其一</a:t>
            </a:r>
            <a:endParaRPr lang="zh-CN" altLang="en-US" sz="3600" b="1" dirty="0">
              <a:hlinkClick r:id="rId1" action="ppaction://hlinkfile"/>
            </a:endParaRPr>
          </a:p>
          <a:p>
            <a:pPr eaLnBrk="1" hangingPunct="1"/>
            <a:r>
              <a:rPr lang="zh-CN" altLang="en-US" sz="3600" b="1" dirty="0"/>
              <a:t>金樽清酒斗十千，玉盘珍羞值万钱。</a:t>
            </a:r>
            <a:br>
              <a:rPr lang="zh-CN" altLang="en-US" sz="3600" b="1" dirty="0"/>
            </a:br>
            <a:r>
              <a:rPr lang="zh-CN" altLang="en-US" sz="3600" b="1" dirty="0"/>
              <a:t>停杯投箸不能食，拔剑四顾心茫然。　</a:t>
            </a:r>
            <a:endParaRPr lang="zh-CN" altLang="en-US" sz="3600" b="1" dirty="0"/>
          </a:p>
          <a:p>
            <a:pPr eaLnBrk="1" hangingPunct="1"/>
            <a:r>
              <a:rPr lang="zh-CN" altLang="en-US" sz="3600" b="1" dirty="0"/>
              <a:t>欲渡黄河冰塞川，将登太行雪满山。</a:t>
            </a:r>
            <a:br>
              <a:rPr lang="zh-CN" altLang="en-US" sz="3600" b="1" dirty="0"/>
            </a:br>
            <a:r>
              <a:rPr lang="zh-CN" altLang="en-US" sz="3600" b="1" dirty="0"/>
              <a:t>闲来垂钓碧溪上，忽复乘舟梦日边。</a:t>
            </a:r>
            <a:br>
              <a:rPr lang="zh-CN" altLang="en-US" sz="3600" b="1" dirty="0"/>
            </a:br>
            <a:r>
              <a:rPr lang="zh-CN" altLang="en-US" sz="3600" b="1" dirty="0"/>
              <a:t>行路难，行路难！多歧路，今安在？　</a:t>
            </a:r>
            <a:endParaRPr lang="zh-CN" altLang="en-US" sz="3600" b="1" dirty="0"/>
          </a:p>
          <a:p>
            <a:pPr eaLnBrk="1" hangingPunct="1"/>
            <a:r>
              <a:rPr lang="zh-CN" altLang="en-US" sz="3600" b="1" dirty="0">
                <a:solidFill>
                  <a:srgbClr val="FF0000"/>
                </a:solidFill>
              </a:rPr>
              <a:t>长风破浪会有时，直挂云帆济沧海。</a:t>
            </a:r>
            <a:endParaRPr lang="zh-CN" altLang="en-US" sz="3600" b="1" dirty="0">
              <a:solidFill>
                <a:srgbClr val="FF0000"/>
              </a:solidFill>
            </a:endParaRPr>
          </a:p>
          <a:p>
            <a:pPr eaLnBrk="1" hangingPunct="1"/>
            <a:endParaRPr lang="en-US" altLang="zh-CN" sz="2800" dirty="0"/>
          </a:p>
        </p:txBody>
      </p:sp>
      <p:sp>
        <p:nvSpPr>
          <p:cNvPr id="48132" name="AutoShape 4"/>
          <p:cNvSpPr/>
          <p:nvPr/>
        </p:nvSpPr>
        <p:spPr>
          <a:xfrm>
            <a:off x="323850" y="0"/>
            <a:ext cx="2303463" cy="908050"/>
          </a:xfrm>
          <a:prstGeom prst="wedgeRectCallout">
            <a:avLst>
              <a:gd name="adj1" fmla="val -43750"/>
              <a:gd name="adj2" fmla="val 70000"/>
            </a:avLst>
          </a:prstGeom>
          <a:solidFill>
            <a:schemeClr val="accent1"/>
          </a:solidFill>
          <a:ln w="9525" cap="flat" cmpd="sng">
            <a:solidFill>
              <a:schemeClr val="tx1"/>
            </a:solidFill>
            <a:prstDash val="solid"/>
            <a:miter/>
            <a:headEnd type="none" w="med" len="med"/>
            <a:tailEnd type="none" w="med" len="med"/>
          </a:ln>
        </p:spPr>
        <p:txBody>
          <a:bodyPr/>
          <a:p>
            <a:pPr algn="ctr"/>
            <a:r>
              <a:rPr lang="en-US" altLang="zh-CN" sz="2400" b="1" dirty="0">
                <a:solidFill>
                  <a:srgbClr val="FF0000"/>
                </a:solidFill>
                <a:latin typeface="Arial" panose="020B0604020202020204" pitchFamily="34" charset="0"/>
              </a:rPr>
              <a:t>8</a:t>
            </a:r>
            <a:r>
              <a:rPr lang="zh-CN" altLang="en-US" sz="2400" b="1" dirty="0">
                <a:solidFill>
                  <a:srgbClr val="FF0000"/>
                </a:solidFill>
                <a:latin typeface="Arial" panose="020B0604020202020204" pitchFamily="34" charset="0"/>
              </a:rPr>
              <a:t>李白</a:t>
            </a:r>
            <a:r>
              <a:rPr lang="en-US" altLang="zh-CN" sz="2400" b="1" dirty="0">
                <a:solidFill>
                  <a:srgbClr val="FF0000"/>
                </a:solidFill>
                <a:latin typeface="Arial" panose="020B0604020202020204" pitchFamily="34" charset="0"/>
              </a:rPr>
              <a:t>《</a:t>
            </a:r>
            <a:r>
              <a:rPr lang="zh-CN" altLang="en-US" sz="2400" b="1" dirty="0">
                <a:solidFill>
                  <a:srgbClr val="FF0000"/>
                </a:solidFill>
                <a:latin typeface="Arial" panose="020B0604020202020204" pitchFamily="34" charset="0"/>
              </a:rPr>
              <a:t>行路难其一</a:t>
            </a:r>
            <a:r>
              <a:rPr lang="en-US" altLang="zh-CN" sz="2400" b="1" dirty="0">
                <a:solidFill>
                  <a:srgbClr val="FF0000"/>
                </a:solidFill>
                <a:latin typeface="Arial" panose="020B0604020202020204" pitchFamily="34" charset="0"/>
              </a:rPr>
              <a:t>》MV.flv3</a:t>
            </a:r>
            <a:endParaRPr lang="zh-CN" altLang="en-US" sz="2400" b="1" dirty="0">
              <a:solidFill>
                <a:srgbClr val="FF0000"/>
              </a:solidFill>
              <a:latin typeface="Arial" panose="020B0604020202020204" pitchFamily="34" charset="0"/>
            </a:endParaRPr>
          </a:p>
        </p:txBody>
      </p:sp>
    </p:spTree>
  </p:cSld>
  <p:clrMapOvr>
    <a:masterClrMapping/>
  </p:clrMapOvr>
  <p:transition spd="slow">
    <p:cut/>
    <p:sndAc>
      <p:stSnd>
        <p:snd r:embed="rId2" name="drumroll.wav"/>
      </p:stSnd>
    </p:sndAc>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Rectangle 2"/>
          <p:cNvSpPr>
            <a:spLocks noGrp="1" noRot="1"/>
          </p:cNvSpPr>
          <p:nvPr>
            <p:ph type="title" idx="4294967295"/>
          </p:nvPr>
        </p:nvSpPr>
        <p:spPr>
          <a:ln/>
        </p:spPr>
        <p:txBody>
          <a:bodyPr vert="horz" wrap="square" lIns="91440" tIns="45720" rIns="91440" bIns="45720" anchor="ctr"/>
          <a:p>
            <a:pPr eaLnBrk="1" hangingPunct="1"/>
            <a:r>
              <a:rPr lang="zh-CN" altLang="en-US" dirty="0"/>
              <a:t>不畏权贵： 李白戏弄高力士 </a:t>
            </a:r>
            <a:endParaRPr lang="zh-CN" altLang="en-US" dirty="0"/>
          </a:p>
        </p:txBody>
      </p:sp>
      <p:sp>
        <p:nvSpPr>
          <p:cNvPr id="49155" name="Rectangle 3"/>
          <p:cNvSpPr>
            <a:spLocks noGrp="1" noRot="1"/>
          </p:cNvSpPr>
          <p:nvPr>
            <p:ph type="body" idx="4294967295"/>
          </p:nvPr>
        </p:nvSpPr>
        <p:spPr>
          <a:ln/>
        </p:spPr>
        <p:txBody>
          <a:bodyPr vert="horz" wrap="square" lIns="91440" tIns="45720" rIns="91440" bIns="45720" anchor="t"/>
          <a:p>
            <a:pPr eaLnBrk="1" hangingPunct="1">
              <a:lnSpc>
                <a:spcPct val="90000"/>
              </a:lnSpc>
            </a:pPr>
            <a:r>
              <a:rPr lang="en-US" altLang="zh-CN" sz="2400" dirty="0"/>
              <a:t>     </a:t>
            </a:r>
            <a:r>
              <a:rPr lang="zh-CN" altLang="en-US" sz="2400" b="1" dirty="0"/>
              <a:t>李白虽受玄宗之宠，但恐为李林甫所害，只舞文弄墨，不敢贸然涉足政治。李林甫是通过高力士的关系才得以飞黄腾达，所以李白对高力士也没有好感。 </a:t>
            </a:r>
            <a:endParaRPr lang="zh-CN" altLang="en-US" sz="2400" b="1" dirty="0"/>
          </a:p>
          <a:p>
            <a:pPr eaLnBrk="1" hangingPunct="1">
              <a:lnSpc>
                <a:spcPct val="90000"/>
              </a:lnSpc>
            </a:pPr>
            <a:r>
              <a:rPr lang="zh-CN" altLang="en-US" sz="2400" b="1" dirty="0"/>
              <a:t>　 一天，渤海国使者呈入番书，文字非草非隶非篆，迹异形奇体变，满朝大臣，均不能识。玄宗怒道：“堂堂天朝，济济多官，如何一纸番书，竟无人能识其一字！不知书中是何言语，怎生批答？可不被小邦耻笑耶！”众皆汗颜，正为难间，玄宗想到李白，即召入宫，李白却识得番文，宣诵如流。玄宗大悦，即命李白亦用番字，草一副诏。李白欲借此机会奚落高力士，乞请高力士为他脱靴</a:t>
            </a:r>
            <a:r>
              <a:rPr lang="en-US" altLang="zh-CN" sz="2400" b="1" dirty="0"/>
              <a:t>xue</a:t>
            </a:r>
            <a:r>
              <a:rPr lang="zh-CN" altLang="en-US" sz="2400" b="1" dirty="0"/>
              <a:t>。玄宗笑诺，遂传入高力士。</a:t>
            </a:r>
            <a:endParaRPr lang="zh-CN" altLang="en-US" sz="2400" b="1" dirty="0"/>
          </a:p>
        </p:txBody>
      </p:sp>
      <p:sp>
        <p:nvSpPr>
          <p:cNvPr id="49156" name="AutoShape 4"/>
          <p:cNvSpPr/>
          <p:nvPr/>
        </p:nvSpPr>
        <p:spPr>
          <a:xfrm flipV="1">
            <a:off x="466725" y="404813"/>
            <a:ext cx="577850" cy="1223962"/>
          </a:xfrm>
          <a:prstGeom prst="wedgeEllipseCallout">
            <a:avLst>
              <a:gd name="adj1" fmla="val -43750"/>
              <a:gd name="adj2" fmla="val 70000"/>
            </a:avLst>
          </a:prstGeom>
          <a:solidFill>
            <a:schemeClr val="accent1"/>
          </a:solidFill>
          <a:ln w="9525" cap="flat" cmpd="sng">
            <a:solidFill>
              <a:schemeClr val="tx1"/>
            </a:solidFill>
            <a:prstDash val="solid"/>
            <a:miter/>
            <a:headEnd type="none" w="med" len="med"/>
            <a:tailEnd type="none" w="med" len="med"/>
          </a:ln>
        </p:spPr>
        <p:txBody>
          <a:bodyPr rot="10800000" wrap="none" anchor="ctr"/>
          <a:p>
            <a:pPr algn="ctr"/>
            <a:r>
              <a:rPr lang="zh-CN" altLang="en-US" b="1" dirty="0">
                <a:solidFill>
                  <a:srgbClr val="FF0000"/>
                </a:solidFill>
                <a:latin typeface="Arial" panose="020B0604020202020204" pitchFamily="34" charset="0"/>
              </a:rPr>
              <a:t>朗诵</a:t>
            </a:r>
            <a:endParaRPr lang="zh-CN" altLang="en-US" b="1" dirty="0">
              <a:solidFill>
                <a:srgbClr val="FF0000"/>
              </a:solidFill>
              <a:latin typeface="Arial" panose="020B0604020202020204" pitchFamily="34" charset="0"/>
            </a:endParaRPr>
          </a:p>
        </p:txBody>
      </p:sp>
    </p:spTree>
  </p:cSld>
  <p:clrMapOvr>
    <a:masterClrMapping/>
  </p:clrMapOvr>
  <p:transition spd="slow">
    <p:cut/>
    <p:sndAc>
      <p:stSnd>
        <p:snd r:embed="rId1" name="drumroll.wav"/>
      </p:stSnd>
    </p:sndAc>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3"/>
          <p:cNvSpPr>
            <a:spLocks noGrp="1" noRot="1"/>
          </p:cNvSpPr>
          <p:nvPr>
            <p:ph type="body" idx="4294967295"/>
          </p:nvPr>
        </p:nvSpPr>
        <p:spPr>
          <a:xfrm>
            <a:off x="301625" y="0"/>
            <a:ext cx="8540750" cy="6553200"/>
          </a:xfrm>
          <a:ln/>
        </p:spPr>
        <p:txBody>
          <a:bodyPr vert="horz" wrap="square" lIns="91440" tIns="45720" rIns="91440" bIns="45720" anchor="t"/>
          <a:p>
            <a:pPr eaLnBrk="1" hangingPunct="1">
              <a:lnSpc>
                <a:spcPct val="80000"/>
              </a:lnSpc>
            </a:pPr>
            <a:r>
              <a:rPr lang="en-US" altLang="zh-CN" sz="2800" dirty="0"/>
              <a:t>     </a:t>
            </a:r>
            <a:endParaRPr lang="en-US" altLang="zh-CN" sz="2800" dirty="0"/>
          </a:p>
          <a:p>
            <a:pPr eaLnBrk="1" hangingPunct="1">
              <a:lnSpc>
                <a:spcPct val="80000"/>
              </a:lnSpc>
            </a:pPr>
            <a:r>
              <a:rPr lang="en-US" altLang="zh-CN" sz="2800" dirty="0"/>
              <a:t>      </a:t>
            </a:r>
            <a:r>
              <a:rPr lang="zh-CN" altLang="en-US" sz="2800" b="1" dirty="0"/>
              <a:t>高力士一直是玄宗身边最亲近之人，官封冠军大将军、右监门卫大将军，渤海郡公，权势熏天，怎肯受此窘辱，只因玄宗有旨，不便违慢，没奈何忍气吞声，遵旨而行。李白非常欣慰，遂草就答书，遣归番使。 </a:t>
            </a:r>
            <a:endParaRPr lang="zh-CN" altLang="en-US" sz="2800" b="1" dirty="0"/>
          </a:p>
          <a:p>
            <a:pPr eaLnBrk="1" hangingPunct="1">
              <a:lnSpc>
                <a:spcPct val="80000"/>
              </a:lnSpc>
            </a:pPr>
            <a:r>
              <a:rPr lang="zh-CN" altLang="en-US" sz="2800" b="1" dirty="0"/>
              <a:t>　　高力士对此事一直耿耿于怀，但李白正受玄宗所宠，他不好直接在玄宗面前抵毁李白，继而转向贵妃。一天，高力士与贵妃谈及诗歌，劝贵妃废去清平调。贵妃道：“太白清才，当代无二，奈何将他诗废去？”高力士冷笑道：“他把飞燕比拟娘娘，试想飞燕当日，所为何事？乃敢援引比附，究是何意？”贵妃立时变色。这完全是诬陷， </a:t>
            </a:r>
            <a:r>
              <a:rPr lang="en-US" altLang="zh-CN" sz="2800" b="1" dirty="0"/>
              <a:t>《</a:t>
            </a:r>
            <a:r>
              <a:rPr lang="zh-CN" altLang="en-US" sz="2800" b="1" dirty="0"/>
              <a:t>清平调</a:t>
            </a:r>
            <a:r>
              <a:rPr lang="en-US" altLang="zh-CN" sz="2800" b="1" dirty="0"/>
              <a:t>》</a:t>
            </a:r>
            <a:r>
              <a:rPr lang="zh-CN" altLang="en-US" sz="2800" b="1" dirty="0"/>
              <a:t>是赞美杨贵妃的惊艳之美</a:t>
            </a:r>
            <a:r>
              <a:rPr lang="en-US" altLang="zh-CN" sz="2800" b="1" dirty="0"/>
              <a:t>.</a:t>
            </a:r>
            <a:r>
              <a:rPr lang="zh-CN" altLang="en-US" sz="2800" b="1" dirty="0"/>
              <a:t>。</a:t>
            </a:r>
            <a:endParaRPr lang="zh-CN" altLang="en-US" sz="2800" b="1" dirty="0"/>
          </a:p>
          <a:p>
            <a:pPr eaLnBrk="1" hangingPunct="1">
              <a:lnSpc>
                <a:spcPct val="80000"/>
              </a:lnSpc>
            </a:pPr>
            <a:r>
              <a:rPr lang="zh-CN" altLang="en-US" sz="2800" b="1" dirty="0"/>
              <a:t>        “</a:t>
            </a:r>
            <a:r>
              <a:rPr lang="zh-CN" altLang="en-US" sz="2800" b="1" dirty="0">
                <a:solidFill>
                  <a:srgbClr val="FF0066"/>
                </a:solidFill>
              </a:rPr>
              <a:t>一枝红艳露凝香，云雨巫山枉断肠。</a:t>
            </a:r>
            <a:endParaRPr lang="zh-CN" altLang="en-US" sz="2800" b="1" dirty="0">
              <a:solidFill>
                <a:srgbClr val="FF0066"/>
              </a:solidFill>
            </a:endParaRPr>
          </a:p>
          <a:p>
            <a:pPr eaLnBrk="1" hangingPunct="1">
              <a:lnSpc>
                <a:spcPct val="80000"/>
              </a:lnSpc>
            </a:pPr>
            <a:r>
              <a:rPr lang="zh-CN" altLang="en-US" sz="2800" b="1" dirty="0">
                <a:solidFill>
                  <a:srgbClr val="FF0066"/>
                </a:solidFill>
              </a:rPr>
              <a:t>         借问汉宫谁相似，可怜新燕倚新妆。”</a:t>
            </a:r>
            <a:endParaRPr lang="zh-CN" altLang="en-US" sz="2800" b="1" dirty="0">
              <a:solidFill>
                <a:srgbClr val="FF0066"/>
              </a:solidFill>
            </a:endParaRPr>
          </a:p>
          <a:p>
            <a:pPr eaLnBrk="1" hangingPunct="1">
              <a:lnSpc>
                <a:spcPct val="80000"/>
              </a:lnSpc>
            </a:pPr>
            <a:endParaRPr lang="en-US" altLang="zh-CN" sz="2800" dirty="0"/>
          </a:p>
        </p:txBody>
      </p:sp>
    </p:spTree>
  </p:cSld>
  <p:clrMapOvr>
    <a:masterClrMapping/>
  </p:clrMapOvr>
  <p:transition spd="slow">
    <p:cut/>
    <p:sndAc>
      <p:stSnd>
        <p:snd r:embed="rId1" name="drumroll.wav"/>
      </p:stSnd>
    </p:sndAc>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3"/>
          <p:cNvSpPr>
            <a:spLocks noGrp="1" noRot="1"/>
          </p:cNvSpPr>
          <p:nvPr>
            <p:ph type="body" idx="4294967295"/>
          </p:nvPr>
        </p:nvSpPr>
        <p:spPr>
          <a:xfrm>
            <a:off x="301625" y="533400"/>
            <a:ext cx="8540750" cy="5715000"/>
          </a:xfrm>
          <a:ln/>
        </p:spPr>
        <p:txBody>
          <a:bodyPr vert="horz" wrap="square" lIns="91440" tIns="45720" rIns="91440" bIns="45720" anchor="t"/>
          <a:p>
            <a:pPr eaLnBrk="1" hangingPunct="1">
              <a:lnSpc>
                <a:spcPct val="90000"/>
              </a:lnSpc>
            </a:pPr>
            <a:r>
              <a:rPr lang="en-US" altLang="zh-CN" sz="2800" dirty="0"/>
              <a:t>       </a:t>
            </a:r>
            <a:r>
              <a:rPr lang="zh-CN" altLang="en-US" sz="2800" b="1" dirty="0"/>
              <a:t>原来唐代妇女以丰满为美，贵妃亦不例外，而汉代妇女自皇后赵飞燕始，以纤瘦为美，汉成帝生怕大风把赵飞燕吹走，还专为她建了一座七宝避风台。玄宗尝戏语贵妃道：“似汝当便不畏风，任吹多少，也属无妨。”贵妃知玄宗有意讥嘲，未免介意。女人心胸狭窄，贵妃受高力士挑拨，误认为李白作诗嘲讽自己体形偏胖，不由得忌恨起李白来。</a:t>
            </a:r>
            <a:endParaRPr lang="zh-CN" altLang="en-US" sz="2800" b="1" dirty="0"/>
          </a:p>
          <a:p>
            <a:pPr eaLnBrk="1" hangingPunct="1">
              <a:lnSpc>
                <a:spcPct val="90000"/>
              </a:lnSpc>
            </a:pPr>
            <a:br>
              <a:rPr lang="zh-CN" altLang="en-US" sz="2800" b="1" dirty="0"/>
            </a:br>
            <a:r>
              <a:rPr lang="zh-CN" altLang="en-US" sz="2800" b="1" dirty="0"/>
              <a:t>　 自此贵妃入侍玄宗，屡说李白纵酒狂歌，失人臣礼。玄宗虽极爱李白，奈为贵妃所厌，也只得与他疏远，不复召入。李白知为高力士报复，亦对李林甫把持的朝廷失去信心，天宝三载，李白恳求还归故里。玄宗赐金放还，李白遂又浪迹四方去了。</a:t>
            </a:r>
            <a:endParaRPr lang="zh-CN" altLang="en-US" sz="2800" b="1" dirty="0"/>
          </a:p>
        </p:txBody>
      </p:sp>
    </p:spTree>
  </p:cSld>
  <p:clrMapOvr>
    <a:masterClrMapping/>
  </p:clrMapOvr>
  <p:transition spd="slow">
    <p:cut/>
    <p:sndAc>
      <p:stSnd>
        <p:snd r:embed="rId1" name="drumroll.wav"/>
      </p:stSnd>
    </p:sndAc>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Rectangle 3"/>
          <p:cNvSpPr>
            <a:spLocks noGrp="1" noRot="1"/>
          </p:cNvSpPr>
          <p:nvPr>
            <p:ph type="body" idx="4294967295"/>
          </p:nvPr>
        </p:nvSpPr>
        <p:spPr>
          <a:xfrm>
            <a:off x="301625" y="304800"/>
            <a:ext cx="8540750" cy="6248400"/>
          </a:xfrm>
          <a:ln/>
        </p:spPr>
        <p:txBody>
          <a:bodyPr vert="horz" wrap="square" lIns="91440" tIns="45720" rIns="91440" bIns="45720" anchor="t"/>
          <a:p>
            <a:pPr eaLnBrk="1" hangingPunct="1"/>
            <a:r>
              <a:rPr lang="en-US" altLang="zh-CN" sz="4000" dirty="0"/>
              <a:t>               </a:t>
            </a:r>
            <a:r>
              <a:rPr lang="zh-CN" altLang="en-US" sz="2800" b="1" dirty="0">
                <a:solidFill>
                  <a:srgbClr val="FF0000"/>
                </a:solidFill>
              </a:rPr>
              <a:t>齐声朗读：</a:t>
            </a:r>
            <a:endParaRPr lang="zh-CN" altLang="en-US" sz="2800" b="1" dirty="0">
              <a:solidFill>
                <a:srgbClr val="FF0000"/>
              </a:solidFill>
            </a:endParaRPr>
          </a:p>
          <a:p>
            <a:pPr eaLnBrk="1" hangingPunct="1"/>
            <a:r>
              <a:rPr lang="zh-CN" altLang="en-US" sz="2800" b="1" dirty="0"/>
              <a:t>              李白</a:t>
            </a:r>
            <a:r>
              <a:rPr lang="en-US" altLang="zh-CN" sz="2800" b="1" dirty="0"/>
              <a:t>:</a:t>
            </a:r>
            <a:r>
              <a:rPr lang="en-US" altLang="zh-CN" sz="2800" b="1" dirty="0">
                <a:hlinkClick r:id="rId1" action="ppaction://hlinkfile"/>
              </a:rPr>
              <a:t>《</a:t>
            </a:r>
            <a:r>
              <a:rPr lang="zh-CN" altLang="en-US" sz="2800" b="1" dirty="0">
                <a:hlinkClick r:id="rId1" action="ppaction://hlinkfile"/>
              </a:rPr>
              <a:t>行路难</a:t>
            </a:r>
            <a:r>
              <a:rPr lang="en-US" altLang="zh-CN" sz="2800" b="1" dirty="0">
                <a:hlinkClick r:id="rId1" action="ppaction://hlinkfile"/>
              </a:rPr>
              <a:t>》</a:t>
            </a:r>
            <a:r>
              <a:rPr lang="zh-CN" altLang="en-US" sz="2800" b="1" dirty="0">
                <a:hlinkClick r:id="rId1" action="ppaction://hlinkfile"/>
              </a:rPr>
              <a:t>其二</a:t>
            </a:r>
            <a:r>
              <a:rPr lang="zh-CN" altLang="en-US" sz="2800" b="1" dirty="0"/>
              <a:t>　　</a:t>
            </a:r>
            <a:endParaRPr lang="zh-CN" altLang="en-US" sz="2800" b="1" dirty="0"/>
          </a:p>
          <a:p>
            <a:pPr eaLnBrk="1" hangingPunct="1"/>
            <a:r>
              <a:rPr lang="zh-CN" altLang="en-US" sz="2800" b="1" dirty="0"/>
              <a:t>大道如青天，我独不得出。</a:t>
            </a:r>
            <a:endParaRPr lang="zh-CN" altLang="en-US" sz="2800" b="1" dirty="0"/>
          </a:p>
          <a:p>
            <a:pPr eaLnBrk="1" hangingPunct="1"/>
            <a:r>
              <a:rPr lang="zh-CN" altLang="en-US" sz="2800" b="1" dirty="0"/>
              <a:t>羞逐长安社中儿，赤鸡白雉赌梨栗。</a:t>
            </a:r>
            <a:endParaRPr lang="zh-CN" altLang="en-US" sz="2800" b="1" dirty="0"/>
          </a:p>
          <a:p>
            <a:pPr eaLnBrk="1" hangingPunct="1"/>
            <a:r>
              <a:rPr lang="zh-CN" altLang="en-US" sz="2800" b="1" dirty="0"/>
              <a:t>弹剑作歌奏苦声，曳裾王门不称情。</a:t>
            </a:r>
            <a:endParaRPr lang="zh-CN" altLang="en-US" sz="2800" b="1" dirty="0"/>
          </a:p>
          <a:p>
            <a:pPr eaLnBrk="1" hangingPunct="1"/>
            <a:r>
              <a:rPr lang="zh-CN" altLang="en-US" sz="2800" b="1" dirty="0">
                <a:solidFill>
                  <a:srgbClr val="FF0066"/>
                </a:solidFill>
              </a:rPr>
              <a:t>淮阴市井笑韩信，汉朝公卿忌贾生。</a:t>
            </a:r>
            <a:br>
              <a:rPr lang="zh-CN" altLang="en-US" sz="2800" b="1" dirty="0"/>
            </a:br>
            <a:r>
              <a:rPr lang="zh-CN" altLang="en-US" sz="2800" b="1" dirty="0"/>
              <a:t>君不见昔时燕家重郭隗，拥篲折节无嫌猜。　　</a:t>
            </a:r>
            <a:endParaRPr lang="en-US" altLang="zh-CN" sz="2800" b="1" dirty="0"/>
          </a:p>
          <a:p>
            <a:pPr eaLnBrk="1" hangingPunct="1"/>
            <a:r>
              <a:rPr lang="zh-CN" altLang="en-US" sz="2800" b="1" dirty="0"/>
              <a:t>剧辛乐毅感恩分，输肝剖胆效英才。　　</a:t>
            </a:r>
            <a:endParaRPr lang="zh-CN" altLang="en-US" sz="2800" b="1" dirty="0"/>
          </a:p>
          <a:p>
            <a:pPr eaLnBrk="1" hangingPunct="1"/>
            <a:r>
              <a:rPr lang="zh-CN" altLang="en-US" sz="2800" b="1" dirty="0">
                <a:solidFill>
                  <a:srgbClr val="FF0066"/>
                </a:solidFill>
              </a:rPr>
              <a:t>昭王白骨萦蔓草，谁人更扫黄金台？</a:t>
            </a:r>
            <a:br>
              <a:rPr lang="zh-CN" altLang="en-US" sz="2800" b="1" dirty="0"/>
            </a:br>
            <a:r>
              <a:rPr lang="zh-CN" altLang="en-US" sz="2800" b="1" dirty="0"/>
              <a:t>　　行路难，归去来！</a:t>
            </a:r>
            <a:endParaRPr lang="zh-CN" altLang="en-US" sz="2800" b="1" dirty="0"/>
          </a:p>
        </p:txBody>
      </p:sp>
      <p:sp>
        <p:nvSpPr>
          <p:cNvPr id="52227" name="AutoShape 3"/>
          <p:cNvSpPr/>
          <p:nvPr/>
        </p:nvSpPr>
        <p:spPr>
          <a:xfrm>
            <a:off x="468313" y="260350"/>
            <a:ext cx="1943100" cy="792163"/>
          </a:xfrm>
          <a:prstGeom prst="wedgeRectCallout">
            <a:avLst>
              <a:gd name="adj1" fmla="val -43750"/>
              <a:gd name="adj2" fmla="val 70000"/>
            </a:avLst>
          </a:prstGeom>
          <a:solidFill>
            <a:schemeClr val="accent1"/>
          </a:solidFill>
          <a:ln w="9525" cap="flat" cmpd="sng">
            <a:solidFill>
              <a:schemeClr val="tx1"/>
            </a:solidFill>
            <a:prstDash val="solid"/>
            <a:miter/>
            <a:headEnd type="none" w="med" len="med"/>
            <a:tailEnd type="none" w="med" len="med"/>
          </a:ln>
        </p:spPr>
        <p:txBody>
          <a:bodyPr/>
          <a:p>
            <a:pPr algn="ctr"/>
            <a:r>
              <a:rPr lang="en-US" altLang="zh-CN" sz="2400" b="1" dirty="0">
                <a:solidFill>
                  <a:srgbClr val="FF0000"/>
                </a:solidFill>
                <a:latin typeface="Arial" panose="020B0604020202020204" pitchFamily="34" charset="0"/>
              </a:rPr>
              <a:t>9</a:t>
            </a:r>
            <a:r>
              <a:rPr lang="zh-CN" altLang="en-US" sz="2400" b="1" dirty="0">
                <a:solidFill>
                  <a:srgbClr val="FF0000"/>
                </a:solidFill>
                <a:latin typeface="Arial" panose="020B0604020202020204" pitchFamily="34" charset="0"/>
              </a:rPr>
              <a:t>行路难之二</a:t>
            </a:r>
            <a:r>
              <a:rPr lang="en-US" altLang="zh-CN" sz="2400" b="1" dirty="0">
                <a:solidFill>
                  <a:srgbClr val="FF0000"/>
                </a:solidFill>
                <a:latin typeface="Arial" panose="020B0604020202020204" pitchFamily="34" charset="0"/>
              </a:rPr>
              <a:t>.mp3</a:t>
            </a:r>
            <a:endParaRPr lang="zh-CN" altLang="en-US" sz="2400" b="1" dirty="0">
              <a:solidFill>
                <a:srgbClr val="FF0000"/>
              </a:solidFill>
              <a:latin typeface="Arial" panose="020B0604020202020204" pitchFamily="34" charset="0"/>
            </a:endParaRPr>
          </a:p>
        </p:txBody>
      </p:sp>
      <p:sp>
        <p:nvSpPr>
          <p:cNvPr id="52228" name="AutoShape 4"/>
          <p:cNvSpPr/>
          <p:nvPr/>
        </p:nvSpPr>
        <p:spPr>
          <a:xfrm>
            <a:off x="827088" y="5589588"/>
            <a:ext cx="7632700" cy="863600"/>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sz="2400" b="1" dirty="0">
                <a:solidFill>
                  <a:srgbClr val="FF0000"/>
                </a:solidFill>
                <a:latin typeface="Arial" panose="020B0604020202020204" pitchFamily="34" charset="0"/>
              </a:rPr>
              <a:t>10</a:t>
            </a:r>
            <a:r>
              <a:rPr lang="zh-CN" altLang="en-US" sz="2400" b="1" dirty="0">
                <a:solidFill>
                  <a:srgbClr val="FF0000"/>
                </a:solidFill>
                <a:latin typeface="Arial" panose="020B0604020202020204" pitchFamily="34" charset="0"/>
              </a:rPr>
              <a:t>视频细细欣赏：李白遭谗之谜</a:t>
            </a:r>
            <a:r>
              <a:rPr lang="en-US" altLang="zh-CN" sz="2400" b="1" dirty="0">
                <a:solidFill>
                  <a:srgbClr val="FF0000"/>
                </a:solidFill>
                <a:latin typeface="Arial" panose="020B0604020202020204" pitchFamily="34" charset="0"/>
              </a:rPr>
              <a:t>.42</a:t>
            </a:r>
            <a:endParaRPr lang="zh-CN" altLang="en-US" sz="2400" b="1" dirty="0">
              <a:solidFill>
                <a:srgbClr val="FF0000"/>
              </a:solidFill>
              <a:latin typeface="Arial" panose="020B0604020202020204" pitchFamily="34" charset="0"/>
            </a:endParaRPr>
          </a:p>
        </p:txBody>
      </p:sp>
    </p:spTree>
  </p:cSld>
  <p:clrMapOvr>
    <a:masterClrMapping/>
  </p:clrMapOvr>
  <p:transition spd="slow">
    <p:cut/>
    <p:sndAc>
      <p:stSnd>
        <p:snd r:embed="rId2" name="drumroll.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2000"/>
                                        <p:tgtEl>
                                          <p:spTgt spid="63490">
                                            <p:txEl>
                                              <p:charRg st="0" end="21"/>
                                            </p:txEl>
                                          </p:spTgt>
                                        </p:tgtEl>
                                      </p:cBhvr>
                                    </p:animEffect>
                                    <p:set>
                                      <p:cBhvr>
                                        <p:cTn id="7" dur="1" fill="hold">
                                          <p:stCondLst>
                                            <p:cond delay="1999"/>
                                          </p:stCondLst>
                                        </p:cTn>
                                        <p:tgtEl>
                                          <p:spTgt spid="63490">
                                            <p:txEl>
                                              <p:charRg st="0" end="21"/>
                                            </p:tx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8" presetClass="exit" presetSubtype="16" fill="hold" grpId="0" nodeType="clickEffect">
                                  <p:stCondLst>
                                    <p:cond delay="0"/>
                                  </p:stCondLst>
                                  <p:childTnLst>
                                    <p:animEffect transition="out" filter="diamond(in)">
                                      <p:cBhvr>
                                        <p:cTn id="11" dur="2000"/>
                                        <p:tgtEl>
                                          <p:spTgt spid="63490">
                                            <p:txEl>
                                              <p:charRg st="21" end="48"/>
                                            </p:txEl>
                                          </p:spTgt>
                                        </p:tgtEl>
                                      </p:cBhvr>
                                    </p:animEffect>
                                    <p:set>
                                      <p:cBhvr>
                                        <p:cTn id="12" dur="1" fill="hold">
                                          <p:stCondLst>
                                            <p:cond delay="1999"/>
                                          </p:stCondLst>
                                        </p:cTn>
                                        <p:tgtEl>
                                          <p:spTgt spid="63490">
                                            <p:txEl>
                                              <p:charRg st="21" end="48"/>
                                            </p:tx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8" presetClass="exit" presetSubtype="16" fill="hold" grpId="0" nodeType="clickEffect">
                                  <p:stCondLst>
                                    <p:cond delay="0"/>
                                  </p:stCondLst>
                                  <p:childTnLst>
                                    <p:animEffect transition="out" filter="diamond(in)">
                                      <p:cBhvr>
                                        <p:cTn id="16" dur="2000"/>
                                        <p:tgtEl>
                                          <p:spTgt spid="63490">
                                            <p:txEl>
                                              <p:charRg st="48" end="61"/>
                                            </p:txEl>
                                          </p:spTgt>
                                        </p:tgtEl>
                                      </p:cBhvr>
                                    </p:animEffect>
                                    <p:set>
                                      <p:cBhvr>
                                        <p:cTn id="17" dur="1" fill="hold">
                                          <p:stCondLst>
                                            <p:cond delay="1999"/>
                                          </p:stCondLst>
                                        </p:cTn>
                                        <p:tgtEl>
                                          <p:spTgt spid="63490">
                                            <p:txEl>
                                              <p:charRg st="48" end="61"/>
                                            </p:tx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8" presetClass="exit" presetSubtype="16" fill="hold" grpId="0" nodeType="clickEffect">
                                  <p:stCondLst>
                                    <p:cond delay="0"/>
                                  </p:stCondLst>
                                  <p:childTnLst>
                                    <p:animEffect transition="out" filter="diamond(in)">
                                      <p:cBhvr>
                                        <p:cTn id="21" dur="2000"/>
                                        <p:tgtEl>
                                          <p:spTgt spid="63490">
                                            <p:txEl>
                                              <p:charRg st="61" end="78"/>
                                            </p:txEl>
                                          </p:spTgt>
                                        </p:tgtEl>
                                      </p:cBhvr>
                                    </p:animEffect>
                                    <p:set>
                                      <p:cBhvr>
                                        <p:cTn id="22" dur="1" fill="hold">
                                          <p:stCondLst>
                                            <p:cond delay="1999"/>
                                          </p:stCondLst>
                                        </p:cTn>
                                        <p:tgtEl>
                                          <p:spTgt spid="63490">
                                            <p:txEl>
                                              <p:charRg st="61" end="78"/>
                                            </p:txEl>
                                          </p:spTgt>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8" presetClass="exit" presetSubtype="16" fill="hold" grpId="0" nodeType="clickEffect">
                                  <p:stCondLst>
                                    <p:cond delay="0"/>
                                  </p:stCondLst>
                                  <p:childTnLst>
                                    <p:animEffect transition="out" filter="diamond(in)">
                                      <p:cBhvr>
                                        <p:cTn id="26" dur="2000"/>
                                        <p:tgtEl>
                                          <p:spTgt spid="63490">
                                            <p:txEl>
                                              <p:charRg st="78" end="95"/>
                                            </p:txEl>
                                          </p:spTgt>
                                        </p:tgtEl>
                                      </p:cBhvr>
                                    </p:animEffect>
                                    <p:set>
                                      <p:cBhvr>
                                        <p:cTn id="27" dur="1" fill="hold">
                                          <p:stCondLst>
                                            <p:cond delay="1999"/>
                                          </p:stCondLst>
                                        </p:cTn>
                                        <p:tgtEl>
                                          <p:spTgt spid="63490">
                                            <p:txEl>
                                              <p:charRg st="78" end="95"/>
                                            </p:txEl>
                                          </p:spTgt>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8" presetClass="exit" presetSubtype="16" fill="hold" grpId="0" nodeType="clickEffect">
                                  <p:stCondLst>
                                    <p:cond delay="0"/>
                                  </p:stCondLst>
                                  <p:childTnLst>
                                    <p:animEffect transition="out" filter="diamond(in)">
                                      <p:cBhvr>
                                        <p:cTn id="31" dur="2000"/>
                                        <p:tgtEl>
                                          <p:spTgt spid="63490">
                                            <p:txEl>
                                              <p:charRg st="95" end="134"/>
                                            </p:txEl>
                                          </p:spTgt>
                                        </p:tgtEl>
                                      </p:cBhvr>
                                    </p:animEffect>
                                    <p:set>
                                      <p:cBhvr>
                                        <p:cTn id="32" dur="1" fill="hold">
                                          <p:stCondLst>
                                            <p:cond delay="1999"/>
                                          </p:stCondLst>
                                        </p:cTn>
                                        <p:tgtEl>
                                          <p:spTgt spid="63490">
                                            <p:txEl>
                                              <p:charRg st="95" end="134"/>
                                            </p:txEl>
                                          </p:spTgt>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8" presetClass="exit" presetSubtype="16" fill="hold" grpId="0" nodeType="clickEffect">
                                  <p:stCondLst>
                                    <p:cond delay="0"/>
                                  </p:stCondLst>
                                  <p:childTnLst>
                                    <p:animEffect transition="out" filter="diamond(in)">
                                      <p:cBhvr>
                                        <p:cTn id="36" dur="2000"/>
                                        <p:tgtEl>
                                          <p:spTgt spid="63490">
                                            <p:txEl>
                                              <p:charRg st="134" end="153"/>
                                            </p:txEl>
                                          </p:spTgt>
                                        </p:tgtEl>
                                      </p:cBhvr>
                                    </p:animEffect>
                                    <p:set>
                                      <p:cBhvr>
                                        <p:cTn id="37" dur="1" fill="hold">
                                          <p:stCondLst>
                                            <p:cond delay="1999"/>
                                          </p:stCondLst>
                                        </p:cTn>
                                        <p:tgtEl>
                                          <p:spTgt spid="63490">
                                            <p:txEl>
                                              <p:charRg st="134" end="153"/>
                                            </p:txEl>
                                          </p:spTgt>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8" presetClass="exit" presetSubtype="16" fill="hold" grpId="0" nodeType="clickEffect">
                                  <p:stCondLst>
                                    <p:cond delay="0"/>
                                  </p:stCondLst>
                                  <p:childTnLst>
                                    <p:animEffect transition="out" filter="diamond(in)">
                                      <p:cBhvr>
                                        <p:cTn id="41" dur="2000"/>
                                        <p:tgtEl>
                                          <p:spTgt spid="63490">
                                            <p:txEl>
                                              <p:charRg st="153" end="181"/>
                                            </p:txEl>
                                          </p:spTgt>
                                        </p:tgtEl>
                                      </p:cBhvr>
                                    </p:animEffect>
                                    <p:set>
                                      <p:cBhvr>
                                        <p:cTn id="42" dur="1" fill="hold">
                                          <p:stCondLst>
                                            <p:cond delay="1999"/>
                                          </p:stCondLst>
                                        </p:cTn>
                                        <p:tgtEl>
                                          <p:spTgt spid="63490">
                                            <p:txEl>
                                              <p:charRg st="153" end="18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noRot="1"/>
          </p:cNvSpPr>
          <p:nvPr>
            <p:ph type="title"/>
          </p:nvPr>
        </p:nvSpPr>
        <p:spPr>
          <a:xfrm>
            <a:off x="301625" y="-100012"/>
            <a:ext cx="8540750" cy="100012"/>
          </a:xfrm>
          <a:ln/>
        </p:spPr>
        <p:txBody>
          <a:bodyPr vert="horz" wrap="square" lIns="91440" tIns="45720" rIns="91440" bIns="45720" anchor="ctr"/>
          <a:p>
            <a:pPr eaLnBrk="1" hangingPunct="1"/>
            <a:endParaRPr lang="zh-CN" altLang="en-US" sz="4000" dirty="0"/>
          </a:p>
        </p:txBody>
      </p:sp>
      <p:sp>
        <p:nvSpPr>
          <p:cNvPr id="16387" name="Rectangle 3"/>
          <p:cNvSpPr>
            <a:spLocks noGrp="1" noRot="1"/>
          </p:cNvSpPr>
          <p:nvPr>
            <p:ph idx="1"/>
          </p:nvPr>
        </p:nvSpPr>
        <p:spPr>
          <a:xfrm>
            <a:off x="304800" y="0"/>
            <a:ext cx="8540750" cy="6524625"/>
          </a:xfrm>
          <a:ln/>
        </p:spPr>
        <p:txBody>
          <a:bodyPr vert="horz" wrap="square" lIns="91440" tIns="45720" rIns="91440" bIns="45720" anchor="t"/>
          <a:p>
            <a:pPr eaLnBrk="1" hangingPunct="1">
              <a:lnSpc>
                <a:spcPct val="90000"/>
              </a:lnSpc>
            </a:pPr>
            <a:r>
              <a:rPr lang="en-US" altLang="zh-CN" b="1" dirty="0"/>
              <a:t>     </a:t>
            </a:r>
            <a:r>
              <a:rPr lang="en-US" altLang="zh-CN" sz="2400" b="1" dirty="0"/>
              <a:t>4</a:t>
            </a:r>
            <a:r>
              <a:rPr lang="zh-CN" altLang="en-US" sz="2400" b="1" dirty="0"/>
              <a:t>、文件名：</a:t>
            </a:r>
            <a:r>
              <a:rPr lang="en-US" altLang="zh-CN" sz="2400" b="1" dirty="0">
                <a:solidFill>
                  <a:srgbClr val="FF0000"/>
                </a:solidFill>
              </a:rPr>
              <a:t>第</a:t>
            </a:r>
            <a:r>
              <a:rPr lang="zh-CN" altLang="en-US" sz="2400" b="1" dirty="0">
                <a:solidFill>
                  <a:srgbClr val="FF0000"/>
                </a:solidFill>
              </a:rPr>
              <a:t>几章哪个版面：</a:t>
            </a:r>
            <a:r>
              <a:rPr lang="zh-CN" altLang="en-US" sz="2400" b="1" dirty="0"/>
              <a:t>中国古典</a:t>
            </a:r>
            <a:r>
              <a:rPr lang="en-US" altLang="zh-CN" sz="2400" b="1" dirty="0"/>
              <a:t>诗词</a:t>
            </a:r>
            <a:r>
              <a:rPr lang="zh-CN" altLang="en-US" sz="2400" b="1" dirty="0"/>
              <a:t>作家名称与具体篇名</a:t>
            </a:r>
            <a:r>
              <a:rPr lang="zh-CN" altLang="en-US" sz="2400" dirty="0"/>
              <a:t> </a:t>
            </a:r>
            <a:r>
              <a:rPr lang="en-US" altLang="zh-CN" sz="2400" b="1" dirty="0"/>
              <a:t>， </a:t>
            </a:r>
            <a:r>
              <a:rPr lang="zh-CN" altLang="en-US" sz="2400" b="1" dirty="0">
                <a:solidFill>
                  <a:srgbClr val="FF0000"/>
                </a:solidFill>
              </a:rPr>
              <a:t>比如</a:t>
            </a:r>
            <a:r>
              <a:rPr lang="en-US" altLang="zh-CN" sz="2400" b="1" dirty="0">
                <a:solidFill>
                  <a:srgbClr val="FF0000"/>
                </a:solidFill>
              </a:rPr>
              <a:t>第</a:t>
            </a:r>
            <a:r>
              <a:rPr lang="zh-CN" altLang="en-US" sz="2400" b="1" dirty="0">
                <a:solidFill>
                  <a:srgbClr val="FF0000"/>
                </a:solidFill>
              </a:rPr>
              <a:t>三章第</a:t>
            </a:r>
            <a:r>
              <a:rPr lang="en-US" altLang="zh-CN" sz="2400" b="1" dirty="0">
                <a:solidFill>
                  <a:srgbClr val="FF0000"/>
                </a:solidFill>
              </a:rPr>
              <a:t>75</a:t>
            </a:r>
            <a:r>
              <a:rPr lang="zh-CN" altLang="en-US" sz="2400" b="1" dirty="0">
                <a:solidFill>
                  <a:srgbClr val="FF0000"/>
                </a:solidFill>
              </a:rPr>
              <a:t>版面苏轼</a:t>
            </a:r>
            <a:r>
              <a:rPr lang="en-US" altLang="zh-CN" sz="2400" b="1" dirty="0">
                <a:solidFill>
                  <a:srgbClr val="FF0000"/>
                </a:solidFill>
              </a:rPr>
              <a:t>《</a:t>
            </a:r>
            <a:r>
              <a:rPr lang="zh-CN" altLang="en-US" sz="2400" b="1" dirty="0">
                <a:solidFill>
                  <a:srgbClr val="FF0000"/>
                </a:solidFill>
              </a:rPr>
              <a:t>江城子</a:t>
            </a:r>
            <a:r>
              <a:rPr lang="en-US" altLang="zh-CN" sz="2400" b="1" dirty="0">
                <a:solidFill>
                  <a:srgbClr val="FF0000"/>
                </a:solidFill>
              </a:rPr>
              <a:t>》</a:t>
            </a:r>
            <a:r>
              <a:rPr lang="zh-CN" altLang="en-US" sz="2400" b="1" dirty="0">
                <a:solidFill>
                  <a:srgbClr val="FF0000"/>
                </a:solidFill>
              </a:rPr>
              <a:t>欣赏</a:t>
            </a:r>
            <a:endParaRPr lang="zh-CN" altLang="en-US" sz="2400" b="1" dirty="0">
              <a:solidFill>
                <a:srgbClr val="FF0000"/>
              </a:solidFill>
            </a:endParaRPr>
          </a:p>
          <a:p>
            <a:pPr eaLnBrk="1" hangingPunct="1">
              <a:lnSpc>
                <a:spcPct val="90000"/>
              </a:lnSpc>
            </a:pPr>
            <a:endParaRPr lang="zh-CN" altLang="en-US" sz="2400" b="1" dirty="0">
              <a:solidFill>
                <a:srgbClr val="FF0000"/>
              </a:solidFill>
            </a:endParaRPr>
          </a:p>
          <a:p>
            <a:pPr eaLnBrk="1" hangingPunct="1">
              <a:lnSpc>
                <a:spcPct val="90000"/>
              </a:lnSpc>
            </a:pPr>
            <a:r>
              <a:rPr lang="zh-CN" altLang="en-US" sz="2400" b="1" dirty="0">
                <a:solidFill>
                  <a:srgbClr val="FF0000"/>
                </a:solidFill>
              </a:rPr>
              <a:t>                           </a:t>
            </a:r>
            <a:endParaRPr lang="zh-CN" altLang="en-US" sz="2400" b="1" dirty="0">
              <a:solidFill>
                <a:srgbClr val="FF0000"/>
              </a:solidFill>
            </a:endParaRPr>
          </a:p>
          <a:p>
            <a:pPr eaLnBrk="1" hangingPunct="1">
              <a:lnSpc>
                <a:spcPct val="90000"/>
              </a:lnSpc>
            </a:pPr>
            <a:r>
              <a:rPr lang="zh-CN" altLang="en-US" sz="2400" b="1" dirty="0">
                <a:solidFill>
                  <a:srgbClr val="FF0000"/>
                </a:solidFill>
              </a:rPr>
              <a:t>            </a:t>
            </a:r>
            <a:endParaRPr lang="zh-CN" altLang="en-US" sz="2400" b="1" dirty="0">
              <a:solidFill>
                <a:srgbClr val="FF0000"/>
              </a:solidFill>
            </a:endParaRPr>
          </a:p>
          <a:p>
            <a:pPr eaLnBrk="1" hangingPunct="1">
              <a:lnSpc>
                <a:spcPct val="90000"/>
              </a:lnSpc>
            </a:pPr>
            <a:r>
              <a:rPr lang="zh-CN" altLang="en-US" sz="2400" b="1" dirty="0">
                <a:solidFill>
                  <a:srgbClr val="FF0000"/>
                </a:solidFill>
              </a:rPr>
              <a:t>                务必记住： 文件名：</a:t>
            </a:r>
            <a:r>
              <a:rPr lang="en-US" altLang="zh-CN" sz="2400" b="1" dirty="0">
                <a:solidFill>
                  <a:srgbClr val="FF0000"/>
                </a:solidFill>
              </a:rPr>
              <a:t>第</a:t>
            </a:r>
            <a:r>
              <a:rPr lang="zh-CN" altLang="en-US" sz="2400" b="1" dirty="0">
                <a:solidFill>
                  <a:srgbClr val="FF0000"/>
                </a:solidFill>
              </a:rPr>
              <a:t>几章哪个版面；</a:t>
            </a:r>
            <a:endParaRPr lang="zh-CN" altLang="en-US" sz="2400" b="1" dirty="0">
              <a:solidFill>
                <a:srgbClr val="FF0000"/>
              </a:solidFill>
            </a:endParaRPr>
          </a:p>
          <a:p>
            <a:pPr eaLnBrk="1" hangingPunct="1">
              <a:lnSpc>
                <a:spcPct val="90000"/>
              </a:lnSpc>
            </a:pPr>
            <a:r>
              <a:rPr lang="zh-CN" altLang="en-US" sz="2400" b="1" dirty="0">
                <a:solidFill>
                  <a:srgbClr val="FF0000"/>
                </a:solidFill>
              </a:rPr>
              <a:t>                便于老师查找是否符合作业要求</a:t>
            </a:r>
            <a:endParaRPr lang="zh-CN" altLang="en-US" sz="2400" b="1" dirty="0">
              <a:solidFill>
                <a:srgbClr val="FF0000"/>
              </a:solidFill>
            </a:endParaRPr>
          </a:p>
          <a:p>
            <a:pPr eaLnBrk="1" hangingPunct="1">
              <a:lnSpc>
                <a:spcPct val="90000"/>
              </a:lnSpc>
            </a:pPr>
            <a:r>
              <a:rPr lang="en-US" altLang="zh-CN" sz="2400" b="1" dirty="0"/>
              <a:t>     5</a:t>
            </a:r>
            <a:r>
              <a:rPr lang="zh-CN" altLang="en-US" sz="2400" b="1" dirty="0"/>
              <a:t>、电子文件：</a:t>
            </a:r>
            <a:r>
              <a:rPr lang="en-US" altLang="zh-CN" sz="2400" b="1" dirty="0"/>
              <a:t>2003</a:t>
            </a:r>
            <a:r>
              <a:rPr lang="zh-CN" altLang="en-US" sz="2400" b="1" dirty="0"/>
              <a:t>年版本： word文档</a:t>
            </a:r>
            <a:r>
              <a:rPr lang="en-US" altLang="zh-CN" sz="2400" b="1" dirty="0"/>
              <a:t>与 </a:t>
            </a:r>
            <a:r>
              <a:rPr lang="zh-CN" altLang="en-US" sz="2400" b="1" dirty="0"/>
              <a:t>PPT</a:t>
            </a:r>
            <a:r>
              <a:rPr lang="en-US" altLang="zh-CN" sz="2400" b="1" dirty="0"/>
              <a:t>演示</a:t>
            </a:r>
            <a:r>
              <a:rPr lang="zh-CN" altLang="en-US" sz="2400" b="1" dirty="0"/>
              <a:t>课件；凡是使用</a:t>
            </a:r>
            <a:r>
              <a:rPr lang="en-US" altLang="zh-CN" sz="2400" b="1" dirty="0"/>
              <a:t>2007</a:t>
            </a:r>
            <a:r>
              <a:rPr lang="zh-CN" altLang="en-US" sz="2400" b="1" dirty="0"/>
              <a:t>年版本、</a:t>
            </a:r>
            <a:r>
              <a:rPr lang="en-US" altLang="zh-CN" sz="2400" b="1" dirty="0"/>
              <a:t>2010</a:t>
            </a:r>
            <a:r>
              <a:rPr lang="zh-CN" altLang="en-US" sz="2400" b="1" dirty="0"/>
              <a:t>年版本、</a:t>
            </a:r>
            <a:r>
              <a:rPr lang="en-US" altLang="zh-CN" sz="2400" b="1" dirty="0"/>
              <a:t>2012</a:t>
            </a:r>
            <a:r>
              <a:rPr lang="zh-CN" altLang="en-US" sz="2400" b="1" dirty="0"/>
              <a:t>年版本请转换成</a:t>
            </a:r>
            <a:r>
              <a:rPr lang="en-US" altLang="zh-CN" sz="2400" b="1" dirty="0"/>
              <a:t>2003</a:t>
            </a:r>
            <a:r>
              <a:rPr lang="zh-CN" altLang="en-US" sz="2400" b="1" dirty="0"/>
              <a:t>年版本。否则我的电脑打不开，无法给定成绩。</a:t>
            </a:r>
            <a:endParaRPr lang="zh-CN" altLang="en-US" sz="2400" b="1" dirty="0"/>
          </a:p>
          <a:p>
            <a:pPr eaLnBrk="1" hangingPunct="1">
              <a:lnSpc>
                <a:spcPct val="90000"/>
              </a:lnSpc>
            </a:pPr>
            <a:r>
              <a:rPr lang="en-US" altLang="zh-CN" sz="2400" b="1" dirty="0"/>
              <a:t>     6</a:t>
            </a:r>
            <a:r>
              <a:rPr lang="zh-CN" altLang="en-US" sz="2400" b="1" dirty="0"/>
              <a:t>、学习委员建立公共邮箱：</a:t>
            </a:r>
            <a:r>
              <a:rPr lang="en-US" altLang="zh-CN" sz="2400" b="1" dirty="0">
                <a:hlinkClick r:id="rId1"/>
              </a:rPr>
              <a:t>zggdscxs@126.com</a:t>
            </a:r>
            <a:r>
              <a:rPr lang="en-US" altLang="zh-CN" sz="2400" b="1" dirty="0"/>
              <a:t>  (</a:t>
            </a:r>
            <a:r>
              <a:rPr lang="zh-CN" altLang="en-US" sz="2400" b="1" dirty="0"/>
              <a:t>课程名称“</a:t>
            </a:r>
            <a:r>
              <a:rPr lang="zh-CN" altLang="en-US" sz="2400" b="1" dirty="0">
                <a:solidFill>
                  <a:srgbClr val="FF0000"/>
                </a:solidFill>
              </a:rPr>
              <a:t>中国古典诗词欣赏</a:t>
            </a:r>
            <a:r>
              <a:rPr lang="zh-CN" altLang="en-US" sz="2400" b="1" dirty="0"/>
              <a:t>”的简写</a:t>
            </a:r>
            <a:r>
              <a:rPr lang="en-US" altLang="zh-CN" sz="2400" b="1" dirty="0"/>
              <a:t>)  </a:t>
            </a:r>
            <a:r>
              <a:rPr lang="zh-CN" altLang="en-US" sz="2400" b="1" dirty="0"/>
              <a:t>密码</a:t>
            </a:r>
            <a:r>
              <a:rPr lang="en-US" altLang="zh-CN" sz="2400" b="1" dirty="0">
                <a:solidFill>
                  <a:srgbClr val="FF0000"/>
                </a:solidFill>
              </a:rPr>
              <a:t>201302</a:t>
            </a:r>
            <a:r>
              <a:rPr lang="zh-CN" altLang="en-US" sz="2400" b="1" dirty="0"/>
              <a:t>。 学习委员当天建立好此信箱。</a:t>
            </a:r>
            <a:endParaRPr lang="zh-CN" altLang="en-US" sz="2400" b="1" dirty="0"/>
          </a:p>
          <a:p>
            <a:pPr eaLnBrk="1" hangingPunct="1">
              <a:lnSpc>
                <a:spcPct val="90000"/>
              </a:lnSpc>
            </a:pPr>
            <a:r>
              <a:rPr lang="en-US" altLang="zh-CN" sz="2400" b="1" dirty="0"/>
              <a:t>     7</a:t>
            </a:r>
            <a:r>
              <a:rPr lang="zh-CN" altLang="en-US" sz="2400" b="1" dirty="0"/>
              <a:t>、大学生的精神家园，请勿告诉无关人员，杜绝作业意外被删。</a:t>
            </a:r>
            <a:endParaRPr lang="zh-CN" altLang="en-US" sz="2400" b="1" dirty="0"/>
          </a:p>
          <a:p>
            <a:pPr eaLnBrk="1" hangingPunct="1">
              <a:lnSpc>
                <a:spcPct val="90000"/>
              </a:lnSpc>
            </a:pPr>
            <a:r>
              <a:rPr lang="zh-CN" altLang="en-US" sz="2800" b="1" dirty="0">
                <a:solidFill>
                  <a:srgbClr val="FF0000"/>
                </a:solidFill>
              </a:rPr>
              <a:t> </a:t>
            </a:r>
            <a:endParaRPr lang="zh-CN" altLang="en-US" sz="2800" b="1" dirty="0">
              <a:solidFill>
                <a:srgbClr val="FF0000"/>
              </a:solidFill>
            </a:endParaRPr>
          </a:p>
          <a:p>
            <a:pPr eaLnBrk="1" hangingPunct="1">
              <a:lnSpc>
                <a:spcPct val="90000"/>
              </a:lnSpc>
            </a:pPr>
            <a:endParaRPr lang="zh-CN" altLang="en-US" dirty="0"/>
          </a:p>
        </p:txBody>
      </p:sp>
      <p:sp>
        <p:nvSpPr>
          <p:cNvPr id="16388" name="AutoShape 4"/>
          <p:cNvSpPr/>
          <p:nvPr/>
        </p:nvSpPr>
        <p:spPr>
          <a:xfrm>
            <a:off x="323850" y="5589588"/>
            <a:ext cx="8820150" cy="863600"/>
          </a:xfrm>
          <a:prstGeom prst="cloudCallout">
            <a:avLst>
              <a:gd name="adj1" fmla="val -35819"/>
              <a:gd name="adj2" fmla="val 70037"/>
            </a:avLst>
          </a:prstGeom>
          <a:solidFill>
            <a:schemeClr val="accent1"/>
          </a:solidFill>
          <a:ln w="9525" cap="flat" cmpd="sng">
            <a:solidFill>
              <a:schemeClr val="tx1"/>
            </a:solidFill>
            <a:prstDash val="solid"/>
            <a:headEnd type="none" w="med" len="med"/>
            <a:tailEnd type="none" w="med" len="med"/>
          </a:ln>
        </p:spPr>
        <p:txBody>
          <a:bodyPr/>
          <a:p>
            <a:pPr algn="ctr"/>
            <a:r>
              <a:rPr lang="zh-CN" altLang="en-US" b="1" dirty="0">
                <a:solidFill>
                  <a:srgbClr val="FF3300"/>
                </a:solidFill>
                <a:latin typeface="Arial" panose="020B0604020202020204" pitchFamily="34" charset="0"/>
              </a:rPr>
              <a:t>让学生拷贝五章课件，根据课件内容，选择自己感兴趣的某首诗词做作业，拷贝本首诗词视频与音频。</a:t>
            </a:r>
            <a:endParaRPr lang="zh-CN" altLang="en-US" b="1" dirty="0">
              <a:solidFill>
                <a:srgbClr val="FF3300"/>
              </a:solidFill>
              <a:latin typeface="Arial" panose="020B0604020202020204" pitchFamily="34" charset="0"/>
            </a:endParaRPr>
          </a:p>
        </p:txBody>
      </p:sp>
      <p:sp>
        <p:nvSpPr>
          <p:cNvPr id="16389" name="AutoShape 5"/>
          <p:cNvSpPr/>
          <p:nvPr/>
        </p:nvSpPr>
        <p:spPr>
          <a:xfrm>
            <a:off x="2771775" y="1052513"/>
            <a:ext cx="4176713" cy="647700"/>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800" b="1" dirty="0">
                <a:solidFill>
                  <a:srgbClr val="FF0000"/>
                </a:solidFill>
                <a:latin typeface="Arial" panose="020B0604020202020204" pitchFamily="34" charset="0"/>
              </a:rPr>
              <a:t>温馨提醒：</a:t>
            </a:r>
            <a:endParaRPr lang="zh-CN" altLang="en-US" sz="2800" b="1" dirty="0">
              <a:solidFill>
                <a:srgbClr val="FF0000"/>
              </a:solidFill>
              <a:latin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noRot="1"/>
          </p:cNvSpPr>
          <p:nvPr>
            <p:ph type="title"/>
          </p:nvPr>
        </p:nvSpPr>
        <p:spPr>
          <a:xfrm>
            <a:off x="301625" y="0"/>
            <a:ext cx="4125913" cy="908050"/>
          </a:xfrm>
          <a:ln/>
        </p:spPr>
        <p:txBody>
          <a:bodyPr vert="horz" wrap="square" lIns="91440" tIns="45720" rIns="91440" bIns="45720" anchor="ctr"/>
          <a:p>
            <a:pPr eaLnBrk="1" hangingPunct="1"/>
            <a:r>
              <a:rPr lang="zh-CN" altLang="en-US" sz="3200" b="1" dirty="0">
                <a:solidFill>
                  <a:srgbClr val="FF0000"/>
                </a:solidFill>
                <a:latin typeface="宋体" panose="02010600030101010101" pitchFamily="2" charset="-122"/>
              </a:rPr>
              <a:t>四、中唐的诗歌成就</a:t>
            </a:r>
            <a:endParaRPr lang="zh-CN" altLang="en-US" sz="3200" b="1" dirty="0">
              <a:solidFill>
                <a:srgbClr val="FF0000"/>
              </a:solidFill>
              <a:latin typeface="宋体" panose="02010600030101010101" pitchFamily="2" charset="-122"/>
            </a:endParaRPr>
          </a:p>
        </p:txBody>
      </p:sp>
      <p:sp>
        <p:nvSpPr>
          <p:cNvPr id="53251" name="Rectangle 3"/>
          <p:cNvSpPr>
            <a:spLocks noGrp="1" noRot="1"/>
          </p:cNvSpPr>
          <p:nvPr>
            <p:ph sz="half" idx="1"/>
          </p:nvPr>
        </p:nvSpPr>
        <p:spPr>
          <a:xfrm>
            <a:off x="304800" y="1981200"/>
            <a:ext cx="3546475" cy="3886200"/>
          </a:xfrm>
          <a:ln/>
        </p:spPr>
        <p:txBody>
          <a:bodyPr vert="horz" wrap="square" lIns="91440" tIns="45720" rIns="91440" bIns="45720" anchor="t"/>
          <a:p>
            <a:pPr eaLnBrk="1" hangingPunct="1">
              <a:lnSpc>
                <a:spcPct val="80000"/>
              </a:lnSpc>
              <a:buClr>
                <a:schemeClr val="hlink"/>
              </a:buClr>
              <a:buSzPct val="70000"/>
              <a:buFont typeface="Wingdings" panose="05000000000000000000" pitchFamily="2" charset="2"/>
            </a:pPr>
            <a:endParaRPr lang="zh-CN" altLang="en-US" sz="1600" dirty="0"/>
          </a:p>
        </p:txBody>
      </p:sp>
      <p:sp>
        <p:nvSpPr>
          <p:cNvPr id="53252" name="Rectangle 4"/>
          <p:cNvSpPr>
            <a:spLocks noGrp="1" noRot="1"/>
          </p:cNvSpPr>
          <p:nvPr>
            <p:ph type="body" sz="half" idx="2"/>
          </p:nvPr>
        </p:nvSpPr>
        <p:spPr>
          <a:xfrm>
            <a:off x="4211638" y="0"/>
            <a:ext cx="4681537" cy="6524625"/>
          </a:xfrm>
          <a:ln/>
        </p:spPr>
        <p:txBody>
          <a:bodyPr vert="horz" wrap="square" lIns="91440" tIns="45720" rIns="91440" bIns="45720" anchor="t"/>
          <a:p>
            <a:pPr eaLnBrk="1" hangingPunct="1">
              <a:buClr>
                <a:schemeClr val="hlink"/>
              </a:buClr>
              <a:buSzPct val="70000"/>
              <a:buFont typeface="Wingdings" panose="05000000000000000000" pitchFamily="2" charset="2"/>
            </a:pPr>
            <a:r>
              <a:rPr lang="zh-CN" altLang="en-US" sz="2800" b="1" dirty="0">
                <a:solidFill>
                  <a:srgbClr val="008080"/>
                </a:solidFill>
                <a:latin typeface="宋体" panose="02010600030101010101" pitchFamily="2" charset="-122"/>
              </a:rPr>
              <a:t>中唐的诗歌成就：唐代诗风的转变，</a:t>
            </a:r>
            <a:r>
              <a:rPr lang="zh-CN" altLang="en-US" sz="2800" b="1" dirty="0">
                <a:solidFill>
                  <a:srgbClr val="FF0000"/>
                </a:solidFill>
                <a:latin typeface="宋体" panose="02010600030101010101" pitchFamily="2" charset="-122"/>
              </a:rPr>
              <a:t>唐代诗歌成就的另一高峰。</a:t>
            </a:r>
            <a:endParaRPr lang="zh-CN" altLang="en-US" sz="2800" b="1" dirty="0">
              <a:solidFill>
                <a:srgbClr val="FF0000"/>
              </a:solidFill>
              <a:latin typeface="宋体" panose="02010600030101010101" pitchFamily="2" charset="-122"/>
            </a:endParaRPr>
          </a:p>
          <a:p>
            <a:pPr eaLnBrk="1" hangingPunct="1">
              <a:buClr>
                <a:schemeClr val="hlink"/>
              </a:buClr>
              <a:buSzPct val="70000"/>
              <a:buFont typeface="Wingdings" panose="05000000000000000000" pitchFamily="2" charset="2"/>
            </a:pPr>
            <a:r>
              <a:rPr lang="en-US" altLang="zh-CN" sz="2800" b="1" dirty="0">
                <a:solidFill>
                  <a:schemeClr val="hlink"/>
                </a:solidFill>
                <a:latin typeface="宋体" panose="02010600030101010101" pitchFamily="2" charset="-122"/>
              </a:rPr>
              <a:t>1</a:t>
            </a:r>
            <a:r>
              <a:rPr lang="zh-CN" altLang="en-US" sz="2800" b="1" dirty="0">
                <a:solidFill>
                  <a:schemeClr val="hlink"/>
                </a:solidFill>
                <a:latin typeface="宋体" panose="02010600030101010101" pitchFamily="2" charset="-122"/>
              </a:rPr>
              <a:t>、杜甫的诗：唐代现实主义诗歌最高成就的代表。</a:t>
            </a:r>
            <a:endParaRPr lang="zh-CN" altLang="en-US" sz="28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800" b="1" dirty="0">
                <a:latin typeface="宋体" panose="02010600030101010101" pitchFamily="2" charset="-122"/>
              </a:rPr>
              <a:t>唐代诗风的转变，始于诗圣杜甫。杜虽然比李只小十一岁，俩人是好友，大体上也生活在盛唐时期，但俩人的主要人生经历和诗歌创作，却分属两个不同的历史阶段。</a:t>
            </a:r>
            <a:endParaRPr lang="zh-CN" altLang="en-US" sz="2400" dirty="0"/>
          </a:p>
        </p:txBody>
      </p:sp>
      <p:pic>
        <p:nvPicPr>
          <p:cNvPr id="53253" name="Picture 5" descr="62667cd0c06f7090a0ec9ca9"/>
          <p:cNvPicPr>
            <a:picLocks noChangeAspect="1"/>
          </p:cNvPicPr>
          <p:nvPr/>
        </p:nvPicPr>
        <p:blipFill>
          <a:blip r:embed="rId1"/>
          <a:stretch>
            <a:fillRect/>
          </a:stretch>
        </p:blipFill>
        <p:spPr>
          <a:xfrm>
            <a:off x="179388" y="1484313"/>
            <a:ext cx="3816350" cy="4608512"/>
          </a:xfrm>
          <a:prstGeom prst="rect">
            <a:avLst/>
          </a:prstGeom>
          <a:noFill/>
          <a:ln w="9525">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54275" name="Rectangle 3"/>
          <p:cNvSpPr>
            <a:spLocks noGrp="1" noRot="1"/>
          </p:cNvSpPr>
          <p:nvPr>
            <p:ph idx="1"/>
          </p:nvPr>
        </p:nvSpPr>
        <p:spPr>
          <a:xfrm>
            <a:off x="306388" y="333375"/>
            <a:ext cx="8539162" cy="6337300"/>
          </a:xfrm>
          <a:ln/>
        </p:spPr>
        <p:txBody>
          <a:bodyPr vert="horz" wrap="square" lIns="91440" tIns="45720" rIns="91440" bIns="45720" anchor="t"/>
          <a:p>
            <a:pPr eaLnBrk="1" hangingPunct="1"/>
            <a:r>
              <a:rPr lang="zh-CN" altLang="en-US" b="1" dirty="0">
                <a:latin typeface="宋体" panose="02010600030101010101" pitchFamily="2" charset="-122"/>
              </a:rPr>
              <a:t>    李白是和唐帝国一起走向鼎盛的，他的经历和诗歌创作主要在“安史之乱”之前。</a:t>
            </a:r>
            <a:endParaRPr lang="zh-CN" altLang="en-US" b="1" dirty="0">
              <a:latin typeface="宋体" panose="02010600030101010101" pitchFamily="2" charset="-122"/>
            </a:endParaRPr>
          </a:p>
          <a:p>
            <a:pPr eaLnBrk="1" hangingPunct="1"/>
            <a:r>
              <a:rPr lang="zh-CN" altLang="en-US" b="1" dirty="0">
                <a:latin typeface="宋体" panose="02010600030101010101" pitchFamily="2" charset="-122"/>
              </a:rPr>
              <a:t>   而杜甫的经历和诗歌创作主要在“安史之乱”之中和之后，他饱尝了那个时代的苦难，目睹和体验了唐帝国由盛到衰、急剧变化的严酷现实，他的诗歌把写实倾向推向了艺术的顶峰。</a:t>
            </a:r>
            <a:endParaRPr lang="zh-CN" altLang="en-US" b="1" dirty="0">
              <a:latin typeface="宋体" panose="02010600030101010101" pitchFamily="2" charset="-122"/>
            </a:endParaRPr>
          </a:p>
          <a:p>
            <a:pPr eaLnBrk="1" hangingPunct="1"/>
            <a:r>
              <a:rPr lang="zh-CN" altLang="en-US" b="1" dirty="0">
                <a:latin typeface="宋体" panose="02010600030101010101" pitchFamily="2" charset="-122"/>
              </a:rPr>
              <a:t>    他的 </a:t>
            </a:r>
            <a:r>
              <a:rPr lang="zh-CN" altLang="en-US" b="1" dirty="0">
                <a:solidFill>
                  <a:srgbClr val="FF0000"/>
                </a:solidFill>
                <a:latin typeface="宋体" panose="02010600030101010101" pitchFamily="2" charset="-122"/>
              </a:rPr>
              <a:t>“三吏”、 “三别” 、</a:t>
            </a:r>
            <a:r>
              <a:rPr lang="en-US" altLang="zh-CN" b="1" dirty="0">
                <a:solidFill>
                  <a:srgbClr val="FF0000"/>
                </a:solidFill>
                <a:latin typeface="宋体" panose="02010600030101010101" pitchFamily="2" charset="-122"/>
              </a:rPr>
              <a:t>《 </a:t>
            </a:r>
            <a:r>
              <a:rPr lang="zh-CN" altLang="en-US" b="1" dirty="0">
                <a:solidFill>
                  <a:srgbClr val="FF0000"/>
                </a:solidFill>
                <a:latin typeface="宋体" panose="02010600030101010101" pitchFamily="2" charset="-122"/>
              </a:rPr>
              <a:t>春望</a:t>
            </a:r>
            <a:r>
              <a:rPr lang="en-US" altLang="zh-CN" b="1" dirty="0">
                <a:solidFill>
                  <a:srgbClr val="FF0000"/>
                </a:solidFill>
                <a:latin typeface="宋体" panose="02010600030101010101" pitchFamily="2" charset="-122"/>
              </a:rPr>
              <a:t>》</a:t>
            </a:r>
            <a:r>
              <a:rPr lang="zh-CN" altLang="en-US" b="1" dirty="0">
                <a:latin typeface="宋体" panose="02010600030101010101" pitchFamily="2" charset="-122"/>
              </a:rPr>
              <a:t>等，最早也最全面、最深刻地反映了这场大战乱所造成的灾难，展现了战火中整个社会生活的广阔画面，</a:t>
            </a:r>
            <a:r>
              <a:rPr lang="zh-CN" altLang="en-US" b="1" dirty="0">
                <a:solidFill>
                  <a:srgbClr val="FF0000"/>
                </a:solidFill>
                <a:latin typeface="宋体" panose="02010600030101010101" pitchFamily="2" charset="-122"/>
              </a:rPr>
              <a:t>被誉为“诗史”</a:t>
            </a:r>
            <a:r>
              <a:rPr lang="zh-CN" altLang="en-US" b="1" dirty="0">
                <a:latin typeface="宋体" panose="02010600030101010101" pitchFamily="2" charset="-122"/>
              </a:rPr>
              <a:t>。</a:t>
            </a:r>
            <a:r>
              <a:rPr lang="zh-CN" altLang="en-US" dirty="0">
                <a:latin typeface="宋体" panose="02010600030101010101" pitchFamily="2" charset="-122"/>
              </a:rPr>
              <a:t> </a:t>
            </a:r>
            <a:endParaRPr lang="zh-CN" altLang="en-US" dirty="0">
              <a:latin typeface="宋体" panose="02010600030101010101" pitchFamily="2" charset="-122"/>
            </a:endParaRPr>
          </a:p>
          <a:p>
            <a:pPr eaLnBrk="1" hangingPunct="1"/>
            <a:endParaRPr lang="zh-CN" altLang="en-US" b="1" dirty="0">
              <a:solidFill>
                <a:schemeClr val="hlink"/>
              </a:solidFill>
              <a:latin typeface="宋体" panose="02010600030101010101" pitchFamily="2" charset="-122"/>
            </a:endParaRPr>
          </a:p>
          <a:p>
            <a:pPr eaLnBrk="1" hangingPunct="1"/>
            <a:endParaRPr lang="zh-CN" altLang="en-US" dirty="0"/>
          </a:p>
          <a:p>
            <a:pPr eaLnBrk="1" hangingPunct="1"/>
            <a:endParaRPr lang="zh-CN" altLang="en-US" sz="18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55299" name="Rectangle 3"/>
          <p:cNvSpPr>
            <a:spLocks noGrp="1" noRot="1"/>
          </p:cNvSpPr>
          <p:nvPr>
            <p:ph idx="1"/>
          </p:nvPr>
        </p:nvSpPr>
        <p:spPr>
          <a:xfrm>
            <a:off x="304800" y="765175"/>
            <a:ext cx="8540750" cy="5102225"/>
          </a:xfrm>
          <a:ln/>
        </p:spPr>
        <p:txBody>
          <a:bodyPr vert="horz" wrap="square" lIns="91440" tIns="45720" rIns="91440" bIns="45720" anchor="t"/>
          <a:p>
            <a:pPr eaLnBrk="1" hangingPunct="1"/>
            <a:r>
              <a:rPr lang="zh-CN" altLang="en-US" sz="2800" b="1" dirty="0">
                <a:latin typeface="宋体" panose="02010600030101010101" pitchFamily="2" charset="-122"/>
              </a:rPr>
              <a:t>    杜诗虽兼备众体，但在艺术上最突出的贡献，是使律诗的表现手法达到了炉火纯青的境界，七律更是在他手里才真正成熟。他不仅精心安排声律，还从严谨中求变化，尤其是拗体七律，突出表现了变化中的完整。</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a:t>
            </a:r>
            <a:r>
              <a:rPr lang="zh-CN" altLang="en-US" sz="2800" b="1" dirty="0">
                <a:solidFill>
                  <a:srgbClr val="FF0000"/>
                </a:solidFill>
                <a:latin typeface="宋体" panose="02010600030101010101" pitchFamily="2" charset="-122"/>
              </a:rPr>
              <a:t>从诗歌发展来看，李白结束了一个时代，杜甫则开启了一个时代。</a:t>
            </a:r>
            <a:r>
              <a:rPr lang="zh-CN" altLang="en-US" sz="2800" b="1" dirty="0">
                <a:latin typeface="宋体" panose="02010600030101010101" pitchFamily="2" charset="-122"/>
              </a:rPr>
              <a:t>杜诗积累了极其丰富的艺术经验，为后来者的进一步发展提供了各种可能，对后世产生了无与伦比的影响。</a:t>
            </a:r>
            <a:r>
              <a:rPr lang="zh-CN" altLang="en-US" sz="2800" dirty="0">
                <a:latin typeface="宋体" panose="02010600030101010101" pitchFamily="2" charset="-122"/>
              </a:rPr>
              <a:t> </a:t>
            </a:r>
            <a:endParaRPr lang="zh-CN" altLang="en-US" sz="2800" b="1" dirty="0">
              <a:solidFill>
                <a:schemeClr val="hlink"/>
              </a:solidFill>
              <a:latin typeface="宋体" panose="02010600030101010101" pitchFamily="2" charset="-122"/>
            </a:endParaRPr>
          </a:p>
          <a:p>
            <a:pPr eaLnBrk="1" hangingPunct="1"/>
            <a:endParaRPr lang="zh-CN" altLang="en-US" sz="2800" b="1" dirty="0">
              <a:solidFill>
                <a:schemeClr val="hlink"/>
              </a:solidFill>
              <a:latin typeface="宋体" panose="0201060003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56323" name="Rectangle 3"/>
          <p:cNvSpPr>
            <a:spLocks noGrp="1" noRot="1"/>
          </p:cNvSpPr>
          <p:nvPr>
            <p:ph idx="1"/>
          </p:nvPr>
        </p:nvSpPr>
        <p:spPr>
          <a:xfrm>
            <a:off x="304800" y="765175"/>
            <a:ext cx="8540750" cy="5102225"/>
          </a:xfrm>
          <a:ln/>
        </p:spPr>
        <p:txBody>
          <a:bodyPr vert="horz" wrap="square" lIns="91440" tIns="45720" rIns="91440" bIns="45720" anchor="t"/>
          <a:p>
            <a:pPr eaLnBrk="1" hangingPunct="1"/>
            <a:r>
              <a:rPr lang="zh-CN" altLang="en-US" dirty="0"/>
              <a:t>              </a:t>
            </a:r>
            <a:r>
              <a:rPr lang="zh-CN" altLang="en-US" b="1" dirty="0">
                <a:solidFill>
                  <a:srgbClr val="FF0000"/>
                </a:solidFill>
                <a:hlinkClick r:id="rId1" action="ppaction://hlinkfile"/>
              </a:rPr>
              <a:t>春望  </a:t>
            </a:r>
            <a:endParaRPr lang="zh-CN" altLang="en-US" b="1" dirty="0">
              <a:solidFill>
                <a:srgbClr val="FF0000"/>
              </a:solidFill>
              <a:hlinkClick r:id="rId1" action="ppaction://hlinkfile"/>
            </a:endParaRPr>
          </a:p>
          <a:p>
            <a:pPr eaLnBrk="1" hangingPunct="1"/>
            <a:r>
              <a:rPr lang="zh-CN" altLang="en-US" b="1" dirty="0">
                <a:solidFill>
                  <a:srgbClr val="FF0000"/>
                </a:solidFill>
              </a:rPr>
              <a:t>           唐 杜甫   </a:t>
            </a:r>
            <a:endParaRPr lang="zh-CN" altLang="en-US" b="1" dirty="0">
              <a:solidFill>
                <a:srgbClr val="FF0000"/>
              </a:solidFill>
            </a:endParaRPr>
          </a:p>
          <a:p>
            <a:pPr eaLnBrk="1" hangingPunct="1"/>
            <a:endParaRPr lang="zh-CN" altLang="en-US" dirty="0"/>
          </a:p>
          <a:p>
            <a:pPr eaLnBrk="1" hangingPunct="1"/>
            <a:r>
              <a:rPr lang="zh-CN" altLang="en-US" b="1" dirty="0"/>
              <a:t>国破山河在，城春草木深。   </a:t>
            </a:r>
            <a:endParaRPr lang="zh-CN" altLang="en-US" b="1" dirty="0"/>
          </a:p>
          <a:p>
            <a:pPr eaLnBrk="1" hangingPunct="1"/>
            <a:r>
              <a:rPr lang="zh-CN" altLang="en-US" b="1" dirty="0"/>
              <a:t>感时花溅泪，恨别鸟惊心</a:t>
            </a:r>
            <a:r>
              <a:rPr lang="zh-CN" altLang="en-US" b="1" dirty="0">
                <a:solidFill>
                  <a:srgbClr val="FF0000"/>
                </a:solidFill>
              </a:rPr>
              <a:t>。   </a:t>
            </a:r>
            <a:endParaRPr lang="zh-CN" altLang="en-US" b="1" dirty="0">
              <a:solidFill>
                <a:srgbClr val="FF0000"/>
              </a:solidFill>
            </a:endParaRPr>
          </a:p>
          <a:p>
            <a:pPr eaLnBrk="1" hangingPunct="1"/>
            <a:r>
              <a:rPr lang="zh-CN" altLang="en-US" b="1" dirty="0">
                <a:solidFill>
                  <a:srgbClr val="FF0000"/>
                </a:solidFill>
              </a:rPr>
              <a:t>烽火连三月，家书抵万金。</a:t>
            </a:r>
            <a:r>
              <a:rPr lang="zh-CN" altLang="en-US" dirty="0"/>
              <a:t>   </a:t>
            </a:r>
            <a:endParaRPr lang="zh-CN" altLang="en-US" dirty="0"/>
          </a:p>
          <a:p>
            <a:pPr eaLnBrk="1" hangingPunct="1"/>
            <a:r>
              <a:rPr lang="zh-CN" altLang="en-US" dirty="0"/>
              <a:t>白头搔更短，浑欲不胜簪（</a:t>
            </a:r>
            <a:r>
              <a:rPr lang="en-US" altLang="zh-CN" dirty="0"/>
              <a:t>zān)</a:t>
            </a:r>
            <a:r>
              <a:rPr lang="zh-CN" altLang="en-US" dirty="0"/>
              <a:t>。</a:t>
            </a:r>
            <a:endParaRPr lang="zh-CN" altLang="en-US" dirty="0"/>
          </a:p>
          <a:p>
            <a:pPr eaLnBrk="1" hangingPunct="1"/>
            <a:endParaRPr lang="zh-CN" altLang="en-US" dirty="0"/>
          </a:p>
        </p:txBody>
      </p:sp>
      <p:sp>
        <p:nvSpPr>
          <p:cNvPr id="56324" name="AutoShape 4"/>
          <p:cNvSpPr/>
          <p:nvPr/>
        </p:nvSpPr>
        <p:spPr>
          <a:xfrm>
            <a:off x="3924300" y="1412875"/>
            <a:ext cx="4968875" cy="720725"/>
          </a:xfrm>
          <a:prstGeom prst="cloudCallout">
            <a:avLst>
              <a:gd name="adj1" fmla="val -44472"/>
              <a:gd name="adj2" fmla="val 70046"/>
            </a:avLst>
          </a:prstGeom>
          <a:solidFill>
            <a:schemeClr val="accent1"/>
          </a:solidFill>
          <a:ln w="9525" cap="flat" cmpd="sng">
            <a:solidFill>
              <a:schemeClr val="tx1"/>
            </a:solidFill>
            <a:prstDash val="solid"/>
            <a:headEnd type="none" w="med" len="med"/>
            <a:tailEnd type="none" w="med" len="med"/>
          </a:ln>
        </p:spPr>
        <p:txBody>
          <a:bodyPr/>
          <a:p>
            <a:pPr algn="ctr"/>
            <a:r>
              <a:rPr lang="en-US" altLang="zh-CN" sz="2400" b="1" dirty="0">
                <a:solidFill>
                  <a:srgbClr val="FF0000"/>
                </a:solidFill>
                <a:latin typeface="Arial" panose="020B0604020202020204" pitchFamily="34" charset="0"/>
              </a:rPr>
              <a:t>11《</a:t>
            </a:r>
            <a:r>
              <a:rPr lang="zh-CN" altLang="en-US" sz="2400" b="1" dirty="0">
                <a:solidFill>
                  <a:srgbClr val="FF0000"/>
                </a:solidFill>
                <a:latin typeface="Arial" panose="020B0604020202020204" pitchFamily="34" charset="0"/>
              </a:rPr>
              <a:t>春望</a:t>
            </a:r>
            <a:r>
              <a:rPr lang="en-US" altLang="zh-CN" sz="2400" b="1" dirty="0">
                <a:solidFill>
                  <a:srgbClr val="FF0000"/>
                </a:solidFill>
                <a:latin typeface="Arial" panose="020B0604020202020204" pitchFamily="34" charset="0"/>
              </a:rPr>
              <a:t>》</a:t>
            </a:r>
            <a:r>
              <a:rPr lang="zh-CN" altLang="en-US" sz="2400" b="1" dirty="0">
                <a:solidFill>
                  <a:srgbClr val="FF0000"/>
                </a:solidFill>
                <a:latin typeface="Arial" panose="020B0604020202020204" pitchFamily="34" charset="0"/>
              </a:rPr>
              <a:t>杜甫</a:t>
            </a:r>
            <a:r>
              <a:rPr lang="en-US" altLang="zh-CN" sz="2400" b="1" dirty="0">
                <a:solidFill>
                  <a:srgbClr val="FF0000"/>
                </a:solidFill>
                <a:latin typeface="Arial" panose="020B0604020202020204" pitchFamily="34" charset="0"/>
              </a:rPr>
              <a:t>f4v2</a:t>
            </a:r>
            <a:endParaRPr lang="zh-CN" altLang="en-US" sz="2400" b="1" dirty="0">
              <a:solidFill>
                <a:srgbClr val="FF0000"/>
              </a:solidFill>
              <a:latin typeface="Arial" panose="020B0604020202020204" pitchFamily="34" charset="0"/>
            </a:endParaRPr>
          </a:p>
        </p:txBody>
      </p:sp>
      <p:sp>
        <p:nvSpPr>
          <p:cNvPr id="56325" name="AutoShape 5"/>
          <p:cNvSpPr/>
          <p:nvPr/>
        </p:nvSpPr>
        <p:spPr>
          <a:xfrm>
            <a:off x="179388" y="0"/>
            <a:ext cx="1944687" cy="620713"/>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b="1" dirty="0">
                <a:solidFill>
                  <a:srgbClr val="FF0000"/>
                </a:solidFill>
                <a:latin typeface="Arial" panose="020B0604020202020204" pitchFamily="34" charset="0"/>
              </a:rPr>
              <a:t>欣赏三遍再背诵</a:t>
            </a:r>
            <a:endParaRPr lang="zh-CN" altLang="en-US" b="1" dirty="0">
              <a:solidFill>
                <a:srgbClr val="FF0000"/>
              </a:solidFill>
              <a:latin typeface="Arial" panose="020B0604020202020204" pitchFamily="34" charset="0"/>
            </a:endParaRPr>
          </a:p>
        </p:txBody>
      </p:sp>
      <p:sp>
        <p:nvSpPr>
          <p:cNvPr id="56326" name="AutoShape 6"/>
          <p:cNvSpPr/>
          <p:nvPr/>
        </p:nvSpPr>
        <p:spPr>
          <a:xfrm>
            <a:off x="5759450" y="3141663"/>
            <a:ext cx="3384550" cy="1223962"/>
          </a:xfrm>
          <a:prstGeom prst="wedgeRoundRectCallout">
            <a:avLst>
              <a:gd name="adj1" fmla="val -43764"/>
              <a:gd name="adj2" fmla="val 60634"/>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000" b="1" dirty="0">
                <a:solidFill>
                  <a:srgbClr val="FF0000"/>
                </a:solidFill>
                <a:latin typeface="Arial" panose="020B0604020202020204" pitchFamily="34" charset="0"/>
              </a:rPr>
              <a:t>背诵：</a:t>
            </a:r>
            <a:endParaRPr lang="zh-CN" altLang="en-US" sz="2000" b="1" dirty="0">
              <a:solidFill>
                <a:srgbClr val="FF0000"/>
              </a:solidFill>
              <a:latin typeface="Arial" panose="020B0604020202020204" pitchFamily="34" charset="0"/>
            </a:endParaRPr>
          </a:p>
          <a:p>
            <a:pPr algn="ctr"/>
            <a:r>
              <a:rPr lang="zh-CN" altLang="en-US" sz="2000" b="1" dirty="0">
                <a:solidFill>
                  <a:srgbClr val="FF0000"/>
                </a:solidFill>
                <a:latin typeface="Arial" panose="020B0604020202020204" pitchFamily="34" charset="0"/>
              </a:rPr>
              <a:t>腹有诗书气自华</a:t>
            </a:r>
            <a:endParaRPr lang="zh-CN" altLang="en-US" sz="2000" b="1" dirty="0">
              <a:solidFill>
                <a:srgbClr val="FF0000"/>
              </a:solidFill>
              <a:latin typeface="Arial" panose="020B0604020202020204"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57347" name="Rectangle 3"/>
          <p:cNvSpPr>
            <a:spLocks noGrp="1" noRot="1"/>
          </p:cNvSpPr>
          <p:nvPr>
            <p:ph idx="1"/>
          </p:nvPr>
        </p:nvSpPr>
        <p:spPr>
          <a:xfrm>
            <a:off x="304800" y="836613"/>
            <a:ext cx="8540750" cy="5030787"/>
          </a:xfrm>
          <a:ln/>
        </p:spPr>
        <p:txBody>
          <a:bodyPr vert="horz" wrap="square" lIns="91440" tIns="45720" rIns="91440" bIns="45720" anchor="t"/>
          <a:p>
            <a:pPr eaLnBrk="1" hangingPunct="1"/>
            <a:r>
              <a:rPr lang="zh-CN" altLang="en-US" dirty="0"/>
              <a:t>        </a:t>
            </a:r>
            <a:r>
              <a:rPr lang="zh-CN" altLang="en-US" b="1" dirty="0"/>
              <a:t>这是一首五言律诗，作于唐肃宗至德二年（</a:t>
            </a:r>
            <a:r>
              <a:rPr lang="en-US" altLang="zh-CN" b="1" dirty="0"/>
              <a:t>757</a:t>
            </a:r>
            <a:r>
              <a:rPr lang="zh-CN" altLang="en-US" b="1" dirty="0"/>
              <a:t>）。</a:t>
            </a:r>
            <a:endParaRPr lang="zh-CN" altLang="en-US" b="1" dirty="0"/>
          </a:p>
          <a:p>
            <a:pPr eaLnBrk="1" hangingPunct="1"/>
            <a:r>
              <a:rPr lang="zh-CN" altLang="en-US" b="1" dirty="0"/>
              <a:t>       当时长安被安史叛军焚掠一空，满目凄凉。杜甫眼见山河依旧而国破家亡，春回大地却满城荒凉，在此身历逆境、思家情切之际，不禁触景伤情，发出深重的忧伤和感慨。诗人在这首诗中表现了</a:t>
            </a:r>
            <a:r>
              <a:rPr lang="zh-CN" altLang="en-US" b="1" dirty="0">
                <a:solidFill>
                  <a:srgbClr val="FF0000"/>
                </a:solidFill>
              </a:rPr>
              <a:t>爱国之情</a:t>
            </a:r>
            <a:r>
              <a:rPr lang="zh-CN" altLang="en-US" b="1" dirty="0"/>
              <a:t>。</a:t>
            </a:r>
            <a:endParaRPr lang="zh-CN" altLang="en-US" b="1"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Rectangle 2"/>
          <p:cNvSpPr>
            <a:spLocks noGrp="1" noRot="1"/>
          </p:cNvSpPr>
          <p:nvPr>
            <p:ph type="title"/>
          </p:nvPr>
        </p:nvSpPr>
        <p:spPr>
          <a:xfrm>
            <a:off x="301625" y="0"/>
            <a:ext cx="4125913" cy="692150"/>
          </a:xfrm>
          <a:ln/>
        </p:spPr>
        <p:txBody>
          <a:bodyPr vert="horz" wrap="square" lIns="91440" tIns="45720" rIns="91440" bIns="45720" anchor="ctr"/>
          <a:p>
            <a:pPr eaLnBrk="1" hangingPunct="1"/>
            <a:r>
              <a:rPr lang="zh-CN" altLang="en-US" sz="3200" b="1" dirty="0">
                <a:solidFill>
                  <a:srgbClr val="008080"/>
                </a:solidFill>
                <a:latin typeface="宋体" panose="02010600030101010101" pitchFamily="2" charset="-122"/>
              </a:rPr>
              <a:t>四、中唐的诗歌成就</a:t>
            </a:r>
            <a:endParaRPr lang="zh-CN" altLang="en-US" sz="3200" b="1" dirty="0">
              <a:solidFill>
                <a:srgbClr val="008080"/>
              </a:solidFill>
              <a:latin typeface="宋体" panose="02010600030101010101" pitchFamily="2" charset="-122"/>
            </a:endParaRPr>
          </a:p>
        </p:txBody>
      </p:sp>
      <p:sp>
        <p:nvSpPr>
          <p:cNvPr id="58371" name="Rectangle 3"/>
          <p:cNvSpPr>
            <a:spLocks noGrp="1" noRot="1"/>
          </p:cNvSpPr>
          <p:nvPr>
            <p:ph sz="half" idx="1"/>
          </p:nvPr>
        </p:nvSpPr>
        <p:spPr>
          <a:xfrm>
            <a:off x="304800" y="3213100"/>
            <a:ext cx="4194175" cy="3529013"/>
          </a:xfrm>
          <a:ln/>
        </p:spPr>
        <p:txBody>
          <a:bodyPr vert="horz" wrap="square" lIns="91440" tIns="45720" rIns="91440" bIns="45720" anchor="t"/>
          <a:p>
            <a:pPr eaLnBrk="1" hangingPunct="1">
              <a:buSzPct val="70000"/>
            </a:pPr>
            <a:r>
              <a:rPr lang="en-US" altLang="zh-CN" sz="2000" b="1" dirty="0">
                <a:solidFill>
                  <a:schemeClr val="hlink"/>
                </a:solidFill>
                <a:latin typeface="宋体" panose="02010600030101010101" pitchFamily="2" charset="-122"/>
                <a:ea typeface="+mn-ea"/>
                <a:cs typeface="+mn-cs"/>
              </a:rPr>
              <a:t>2</a:t>
            </a:r>
            <a:r>
              <a:rPr lang="zh-CN" altLang="en-US" sz="2000" b="1" dirty="0">
                <a:solidFill>
                  <a:schemeClr val="hlink"/>
                </a:solidFill>
                <a:latin typeface="宋体" panose="02010600030101010101" pitchFamily="2" charset="-122"/>
                <a:ea typeface="+mn-ea"/>
                <a:cs typeface="+mn-cs"/>
              </a:rPr>
              <a:t>、韦应物、刘长卿及“大历十才子”的诗。</a:t>
            </a:r>
            <a:endParaRPr lang="zh-CN" altLang="en-US" sz="2000" b="1" dirty="0">
              <a:solidFill>
                <a:schemeClr val="hlink"/>
              </a:solidFill>
              <a:latin typeface="宋体" panose="02010600030101010101" pitchFamily="2" charset="-122"/>
              <a:ea typeface="+mn-ea"/>
              <a:cs typeface="+mn-cs"/>
            </a:endParaRPr>
          </a:p>
          <a:p>
            <a:pPr eaLnBrk="1" hangingPunct="1">
              <a:buSzPct val="70000"/>
            </a:pPr>
            <a:r>
              <a:rPr lang="zh-CN" altLang="en-US" sz="2000" b="1" dirty="0">
                <a:latin typeface="宋体" panose="02010600030101010101" pitchFamily="2" charset="-122"/>
                <a:ea typeface="+mn-ea"/>
                <a:cs typeface="+mn-cs"/>
              </a:rPr>
              <a:t>这些诗人大多数青少年时期在开元太平盛世度过，受过盛唐文化的熏陶；安史之乱近十年的战乱，使他们的心理状态产生明显变化。</a:t>
            </a:r>
            <a:r>
              <a:rPr lang="zh-CN" altLang="en-US" sz="2000" b="1" dirty="0">
                <a:solidFill>
                  <a:srgbClr val="FF0000"/>
                </a:solidFill>
                <a:latin typeface="宋体" panose="02010600030101010101" pitchFamily="2" charset="-122"/>
                <a:ea typeface="+mn-ea"/>
                <a:cs typeface="+mn-cs"/>
              </a:rPr>
              <a:t>痛定思痛，蓦然感到自己的无能和衰老，失去盛唐士人的昂扬精神风貌。</a:t>
            </a:r>
            <a:endParaRPr lang="zh-CN" altLang="en-US" sz="2000" b="1" dirty="0">
              <a:solidFill>
                <a:srgbClr val="FF0000"/>
              </a:solidFill>
              <a:latin typeface="宋体" panose="02010600030101010101" pitchFamily="2" charset="-122"/>
              <a:ea typeface="+mn-ea"/>
              <a:cs typeface="+mn-cs"/>
            </a:endParaRPr>
          </a:p>
        </p:txBody>
      </p:sp>
      <p:sp>
        <p:nvSpPr>
          <p:cNvPr id="58372" name="Rectangle 4"/>
          <p:cNvSpPr>
            <a:spLocks noGrp="1" noRot="1"/>
          </p:cNvSpPr>
          <p:nvPr>
            <p:ph sz="half" idx="2"/>
          </p:nvPr>
        </p:nvSpPr>
        <p:spPr>
          <a:xfrm>
            <a:off x="4572000" y="188913"/>
            <a:ext cx="4392613" cy="6335712"/>
          </a:xfrm>
          <a:ln/>
        </p:spPr>
        <p:txBody>
          <a:bodyPr vert="horz" wrap="square" lIns="91440" tIns="45720" rIns="91440" bIns="45720" anchor="t"/>
          <a:p>
            <a:pPr eaLnBrk="1" hangingPunct="1">
              <a:lnSpc>
                <a:spcPct val="90000"/>
              </a:lnSpc>
              <a:buSzPct val="70000"/>
            </a:pPr>
            <a:r>
              <a:rPr lang="zh-CN" altLang="en-US" b="1" dirty="0">
                <a:latin typeface="宋体" panose="02010600030101010101" pitchFamily="2" charset="-122"/>
                <a:ea typeface="+mn-ea"/>
                <a:cs typeface="+mn-cs"/>
              </a:rPr>
              <a:t>   诗，不再有李白那种非凡的自信和磅礴气势，也没有杜甫那种反映战乱社会现实的激愤和深广情怀，大量作品表现出一种孤独寂寞的冷落心境，追求清雅高逸的情调。</a:t>
            </a:r>
            <a:endParaRPr lang="zh-CN" altLang="en-US" b="1" dirty="0">
              <a:latin typeface="宋体" panose="02010600030101010101" pitchFamily="2" charset="-122"/>
              <a:ea typeface="+mn-ea"/>
              <a:cs typeface="+mn-cs"/>
            </a:endParaRPr>
          </a:p>
          <a:p>
            <a:pPr eaLnBrk="1" hangingPunct="1">
              <a:lnSpc>
                <a:spcPct val="90000"/>
              </a:lnSpc>
              <a:buSzPct val="70000"/>
            </a:pPr>
            <a:r>
              <a:rPr lang="zh-CN" altLang="en-US" b="1" dirty="0">
                <a:latin typeface="宋体" panose="02010600030101010101" pitchFamily="2" charset="-122"/>
                <a:ea typeface="+mn-ea"/>
                <a:cs typeface="+mn-cs"/>
              </a:rPr>
              <a:t>    这使诗歌创作由雄浑的风骨气概转向淡远的情致，转向细致省净的意象创造，以表现宁静淡泊的生活情趣，虽有风味而气骨顿衰，遂露出中唐面目。 </a:t>
            </a:r>
            <a:endParaRPr lang="zh-CN" altLang="en-US" b="1" dirty="0">
              <a:latin typeface="宋体" panose="02010600030101010101" pitchFamily="2" charset="-122"/>
              <a:ea typeface="+mn-ea"/>
              <a:cs typeface="+mn-cs"/>
            </a:endParaRPr>
          </a:p>
          <a:p>
            <a:pPr eaLnBrk="1" hangingPunct="1">
              <a:lnSpc>
                <a:spcPct val="90000"/>
              </a:lnSpc>
              <a:buSzPct val="70000"/>
            </a:pPr>
            <a:endParaRPr lang="zh-CN" altLang="en-US" b="1" dirty="0">
              <a:latin typeface="宋体" panose="02010600030101010101" pitchFamily="2" charset="-122"/>
              <a:ea typeface="+mn-ea"/>
              <a:cs typeface="+mn-cs"/>
            </a:endParaRPr>
          </a:p>
          <a:p>
            <a:pPr eaLnBrk="1" hangingPunct="1">
              <a:lnSpc>
                <a:spcPct val="90000"/>
              </a:lnSpc>
              <a:buSzPct val="70000"/>
            </a:pPr>
            <a:endParaRPr lang="zh-CN" altLang="en-US" sz="1000" b="1" dirty="0">
              <a:latin typeface="宋体" panose="02010600030101010101" pitchFamily="2" charset="-122"/>
              <a:ea typeface="+mn-ea"/>
              <a:cs typeface="+mn-cs"/>
            </a:endParaRPr>
          </a:p>
          <a:p>
            <a:pPr eaLnBrk="1" hangingPunct="1">
              <a:lnSpc>
                <a:spcPct val="90000"/>
              </a:lnSpc>
              <a:buSzPct val="70000"/>
            </a:pPr>
            <a:endParaRPr lang="zh-CN" altLang="en-US" sz="900" dirty="0">
              <a:latin typeface="+mn-lt"/>
              <a:ea typeface="+mn-ea"/>
              <a:cs typeface="+mn-cs"/>
            </a:endParaRPr>
          </a:p>
        </p:txBody>
      </p:sp>
      <p:pic>
        <p:nvPicPr>
          <p:cNvPr id="58373" name="Picture 5" descr="溪桥柳细3"/>
          <p:cNvPicPr>
            <a:picLocks noGrp="1" noRot="1" noChangeAspect="1"/>
          </p:cNvPicPr>
          <p:nvPr>
            <p:ph sz="half" idx="1"/>
          </p:nvPr>
        </p:nvPicPr>
        <p:blipFill>
          <a:blip r:embed="rId1"/>
          <a:srcRect/>
          <a:stretch>
            <a:fillRect/>
          </a:stretch>
        </p:blipFill>
        <p:spPr>
          <a:xfrm>
            <a:off x="250825" y="692150"/>
            <a:ext cx="4176713" cy="2449513"/>
          </a:xfrm>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59395" name="Rectangle 3"/>
          <p:cNvSpPr>
            <a:spLocks noGrp="1" noRot="1"/>
          </p:cNvSpPr>
          <p:nvPr>
            <p:ph idx="1"/>
          </p:nvPr>
        </p:nvSpPr>
        <p:spPr>
          <a:xfrm>
            <a:off x="304800" y="333375"/>
            <a:ext cx="8540750" cy="5534025"/>
          </a:xfrm>
          <a:ln/>
        </p:spPr>
        <p:txBody>
          <a:bodyPr vert="horz" wrap="square" lIns="91440" tIns="45720" rIns="91440" bIns="45720" anchor="t"/>
          <a:p>
            <a:pPr eaLnBrk="1" hangingPunct="1"/>
            <a:r>
              <a:rPr lang="zh-CN" altLang="en-US" b="1" dirty="0">
                <a:latin typeface="宋体" panose="02010600030101010101" pitchFamily="2" charset="-122"/>
              </a:rPr>
              <a:t>               </a:t>
            </a:r>
            <a:r>
              <a:rPr lang="en-US" altLang="zh-CN" b="1" dirty="0">
                <a:latin typeface="宋体" panose="02010600030101010101" pitchFamily="2" charset="-122"/>
              </a:rPr>
              <a:t>《</a:t>
            </a:r>
            <a:r>
              <a:rPr lang="zh-CN" altLang="en-US" b="1" dirty="0">
                <a:latin typeface="宋体" panose="02010600030101010101" pitchFamily="2" charset="-122"/>
              </a:rPr>
              <a:t>温泉行</a:t>
            </a:r>
            <a:r>
              <a:rPr lang="en-US" altLang="zh-CN" b="1" dirty="0">
                <a:latin typeface="宋体" panose="02010600030101010101" pitchFamily="2" charset="-122"/>
              </a:rPr>
              <a:t>》 </a:t>
            </a:r>
            <a:endParaRPr lang="en-US" altLang="zh-CN" b="1" dirty="0">
              <a:latin typeface="宋体" panose="02010600030101010101" pitchFamily="2" charset="-122"/>
            </a:endParaRPr>
          </a:p>
          <a:p>
            <a:pPr eaLnBrk="1" hangingPunct="1"/>
            <a:r>
              <a:rPr lang="en-US" altLang="zh-CN" b="1" dirty="0">
                <a:latin typeface="宋体" panose="02010600030101010101" pitchFamily="2" charset="-122"/>
              </a:rPr>
              <a:t>                </a:t>
            </a:r>
            <a:r>
              <a:rPr lang="zh-CN" altLang="en-US" b="1" dirty="0">
                <a:latin typeface="宋体" panose="02010600030101010101" pitchFamily="2" charset="-122"/>
              </a:rPr>
              <a:t>韦应物</a:t>
            </a:r>
            <a:r>
              <a:rPr lang="zh-CN" altLang="en-US" b="1" dirty="0">
                <a:solidFill>
                  <a:srgbClr val="FF0000"/>
                </a:solidFill>
                <a:latin typeface="宋体" panose="02010600030101010101" pitchFamily="2" charset="-122"/>
              </a:rPr>
              <a:t> </a:t>
            </a:r>
            <a:endParaRPr lang="zh-CN" altLang="en-US" b="1" dirty="0">
              <a:solidFill>
                <a:srgbClr val="FF0000"/>
              </a:solidFill>
              <a:latin typeface="宋体" panose="02010600030101010101" pitchFamily="2" charset="-122"/>
            </a:endParaRPr>
          </a:p>
          <a:p>
            <a:pPr eaLnBrk="1" hangingPunct="1"/>
            <a:r>
              <a:rPr lang="zh-CN" altLang="en-US" b="1" dirty="0">
                <a:solidFill>
                  <a:srgbClr val="FF0000"/>
                </a:solidFill>
                <a:latin typeface="宋体" panose="02010600030101010101" pitchFamily="2" charset="-122"/>
              </a:rPr>
              <a:t>   </a:t>
            </a:r>
            <a:r>
              <a:rPr lang="zh-CN" altLang="en-US" b="1" dirty="0">
                <a:latin typeface="宋体" panose="02010600030101010101" pitchFamily="2" charset="-122"/>
              </a:rPr>
              <a:t>“今来萧瑟万井空，唯见苍山起烟雾。</a:t>
            </a:r>
            <a:endParaRPr lang="zh-CN" altLang="en-US" b="1" dirty="0">
              <a:latin typeface="宋体" panose="02010600030101010101" pitchFamily="2" charset="-122"/>
            </a:endParaRPr>
          </a:p>
          <a:p>
            <a:pPr eaLnBrk="1" hangingPunct="1"/>
            <a:r>
              <a:rPr lang="zh-CN" altLang="en-US" b="1" dirty="0">
                <a:solidFill>
                  <a:srgbClr val="FF0000"/>
                </a:solidFill>
                <a:latin typeface="宋体" panose="02010600030101010101" pitchFamily="2" charset="-122"/>
              </a:rPr>
              <a:t>     可怜蹭蹬失风波，仰天大叫无奈何”</a:t>
            </a:r>
            <a:endParaRPr lang="zh-CN" altLang="en-US" b="1" dirty="0">
              <a:solidFill>
                <a:srgbClr val="FF0000"/>
              </a:solidFill>
              <a:latin typeface="宋体" panose="02010600030101010101" pitchFamily="2" charset="-122"/>
            </a:endParaRPr>
          </a:p>
          <a:p>
            <a:pPr eaLnBrk="1" hangingPunct="1"/>
            <a:endParaRPr lang="zh-CN" altLang="en-US" b="1" dirty="0">
              <a:solidFill>
                <a:srgbClr val="FF0000"/>
              </a:solidFill>
              <a:latin typeface="宋体" panose="02010600030101010101" pitchFamily="2" charset="-122"/>
            </a:endParaRPr>
          </a:p>
          <a:p>
            <a:pPr eaLnBrk="1" hangingPunct="1"/>
            <a:r>
              <a:rPr lang="zh-CN" altLang="en-US" b="1" dirty="0">
                <a:latin typeface="宋体" panose="02010600030101010101" pitchFamily="2" charset="-122"/>
              </a:rPr>
              <a:t>     看破世情的无奈和散淡。 </a:t>
            </a:r>
            <a:endParaRPr lang="zh-CN" altLang="en-US" b="1" dirty="0">
              <a:latin typeface="宋体" panose="02010600030101010101" pitchFamily="2" charset="-122"/>
            </a:endParaRPr>
          </a:p>
          <a:p>
            <a:pPr eaLnBrk="1" hangingPunct="1"/>
            <a:endParaRPr lang="zh-CN" altLang="en-US" b="1" dirty="0">
              <a:latin typeface="宋体" panose="02010600030101010101" pitchFamily="2" charset="-122"/>
            </a:endParaRPr>
          </a:p>
          <a:p>
            <a:pPr eaLnBrk="1" hangingPunct="1"/>
            <a:r>
              <a:rPr lang="zh-CN" altLang="en-US" b="1" dirty="0">
                <a:latin typeface="宋体" panose="02010600030101010101" pitchFamily="2" charset="-122"/>
              </a:rPr>
              <a:t>                  </a:t>
            </a:r>
            <a:endParaRPr lang="zh-CN" altLang="en-US" b="1" dirty="0">
              <a:latin typeface="宋体" panose="02010600030101010101" pitchFamily="2" charset="-122"/>
            </a:endParaRPr>
          </a:p>
        </p:txBody>
      </p:sp>
      <p:sp>
        <p:nvSpPr>
          <p:cNvPr id="59396" name="AutoShape 4"/>
          <p:cNvSpPr/>
          <p:nvPr/>
        </p:nvSpPr>
        <p:spPr>
          <a:xfrm flipV="1">
            <a:off x="6013450" y="2781300"/>
            <a:ext cx="2952750" cy="863600"/>
          </a:xfrm>
          <a:prstGeom prst="wedgeEllipseCallout">
            <a:avLst>
              <a:gd name="adj1" fmla="val -43750"/>
              <a:gd name="adj2" fmla="val 70000"/>
            </a:avLst>
          </a:prstGeom>
          <a:solidFill>
            <a:schemeClr val="accent1"/>
          </a:solidFill>
          <a:ln w="9525" cap="flat" cmpd="sng">
            <a:solidFill>
              <a:schemeClr val="tx1"/>
            </a:solidFill>
            <a:prstDash val="solid"/>
            <a:miter/>
            <a:headEnd type="none" w="med" len="med"/>
            <a:tailEnd type="none" w="med" len="med"/>
          </a:ln>
        </p:spPr>
        <p:txBody>
          <a:bodyPr rot="10800000" wrap="none" anchor="ctr"/>
          <a:p>
            <a:pPr algn="ctr"/>
            <a:r>
              <a:rPr lang="zh-CN" altLang="en-US" b="1" dirty="0">
                <a:solidFill>
                  <a:srgbClr val="FF0000"/>
                </a:solidFill>
                <a:latin typeface="Arial" panose="020B0604020202020204" pitchFamily="34" charset="0"/>
              </a:rPr>
              <a:t>朗诵</a:t>
            </a:r>
            <a:endParaRPr lang="zh-CN" altLang="en-US" dirty="0">
              <a:latin typeface="Arial" panose="020B060402020202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Rectangle 2"/>
          <p:cNvSpPr>
            <a:spLocks noGrp="1" noRot="1"/>
          </p:cNvSpPr>
          <p:nvPr>
            <p:ph type="title"/>
          </p:nvPr>
        </p:nvSpPr>
        <p:spPr>
          <a:xfrm>
            <a:off x="301625" y="685800"/>
            <a:ext cx="8540750" cy="100013"/>
          </a:xfrm>
          <a:ln/>
        </p:spPr>
        <p:txBody>
          <a:bodyPr vert="horz" wrap="square" lIns="91440" tIns="45720" rIns="91440" bIns="45720" anchor="ctr"/>
          <a:p>
            <a:pPr eaLnBrk="1" hangingPunct="1"/>
            <a:endParaRPr lang="zh-CN" altLang="en-US" sz="4000" dirty="0"/>
          </a:p>
        </p:txBody>
      </p:sp>
      <p:sp>
        <p:nvSpPr>
          <p:cNvPr id="60419" name="Rectangle 3"/>
          <p:cNvSpPr>
            <a:spLocks noGrp="1" noRot="1"/>
          </p:cNvSpPr>
          <p:nvPr>
            <p:ph sz="half" idx="1"/>
          </p:nvPr>
        </p:nvSpPr>
        <p:spPr>
          <a:xfrm>
            <a:off x="611188" y="620713"/>
            <a:ext cx="3455987" cy="5256212"/>
          </a:xfrm>
          <a:ln/>
        </p:spPr>
        <p:txBody>
          <a:bodyPr vert="horz" wrap="square" lIns="91440" tIns="45720" rIns="91440" bIns="45720" anchor="t"/>
          <a:p>
            <a:pPr eaLnBrk="1" hangingPunct="1">
              <a:lnSpc>
                <a:spcPct val="80000"/>
              </a:lnSpc>
              <a:buSzPct val="70000"/>
            </a:pPr>
            <a:r>
              <a:rPr lang="en-US" altLang="zh-CN" b="1" dirty="0">
                <a:latin typeface="宋体" panose="02010600030101010101" pitchFamily="2" charset="-122"/>
                <a:ea typeface="+mn-ea"/>
                <a:cs typeface="+mn-cs"/>
                <a:hlinkClick r:id="rId1" action="ppaction://hlinkfile"/>
              </a:rPr>
              <a:t>《</a:t>
            </a:r>
            <a:r>
              <a:rPr lang="zh-CN" altLang="en-US" b="1" dirty="0">
                <a:latin typeface="宋体" panose="02010600030101010101" pitchFamily="2" charset="-122"/>
                <a:ea typeface="+mn-ea"/>
                <a:cs typeface="+mn-cs"/>
                <a:hlinkClick r:id="rId1" action="ppaction://hlinkfile"/>
              </a:rPr>
              <a:t>滁州西涧</a:t>
            </a:r>
            <a:r>
              <a:rPr lang="en-US" altLang="zh-CN" b="1" dirty="0">
                <a:latin typeface="宋体" panose="02010600030101010101" pitchFamily="2" charset="-122"/>
                <a:ea typeface="+mn-ea"/>
                <a:cs typeface="+mn-cs"/>
                <a:hlinkClick r:id="rId1" action="ppaction://hlinkfile"/>
              </a:rPr>
              <a:t>》</a:t>
            </a:r>
            <a:endParaRPr lang="en-US" altLang="zh-CN" b="1" dirty="0">
              <a:latin typeface="宋体" panose="02010600030101010101" pitchFamily="2" charset="-122"/>
              <a:ea typeface="+mn-ea"/>
              <a:cs typeface="+mn-cs"/>
              <a:hlinkClick r:id="rId1" action="ppaction://hlinkfile"/>
            </a:endParaRPr>
          </a:p>
          <a:p>
            <a:pPr eaLnBrk="1" hangingPunct="1">
              <a:lnSpc>
                <a:spcPct val="80000"/>
              </a:lnSpc>
              <a:buSzPct val="70000"/>
            </a:pPr>
            <a:r>
              <a:rPr lang="en-US" altLang="zh-CN" b="1" dirty="0">
                <a:latin typeface="宋体" panose="02010600030101010101" pitchFamily="2" charset="-122"/>
                <a:ea typeface="+mn-ea"/>
                <a:cs typeface="+mn-cs"/>
              </a:rPr>
              <a:t>   </a:t>
            </a:r>
            <a:r>
              <a:rPr lang="zh-CN" altLang="en-US" b="1" dirty="0">
                <a:latin typeface="宋体" panose="02010600030101010101" pitchFamily="2" charset="-122"/>
                <a:ea typeface="+mn-ea"/>
                <a:cs typeface="+mn-cs"/>
              </a:rPr>
              <a:t>韦应物 </a:t>
            </a:r>
            <a:endParaRPr lang="zh-CN" altLang="en-US" b="1" dirty="0">
              <a:latin typeface="宋体" panose="02010600030101010101" pitchFamily="2" charset="-122"/>
              <a:ea typeface="+mn-ea"/>
              <a:cs typeface="+mn-cs"/>
            </a:endParaRPr>
          </a:p>
          <a:p>
            <a:pPr eaLnBrk="1" hangingPunct="1">
              <a:lnSpc>
                <a:spcPct val="80000"/>
              </a:lnSpc>
              <a:buSzPct val="70000"/>
            </a:pPr>
            <a:endParaRPr lang="zh-CN" altLang="en-US" b="1" dirty="0">
              <a:latin typeface="宋体" panose="02010600030101010101" pitchFamily="2" charset="-122"/>
              <a:ea typeface="+mn-ea"/>
              <a:cs typeface="+mn-cs"/>
            </a:endParaRPr>
          </a:p>
          <a:p>
            <a:pPr eaLnBrk="1" hangingPunct="1">
              <a:lnSpc>
                <a:spcPct val="80000"/>
              </a:lnSpc>
              <a:buSzPct val="70000"/>
            </a:pPr>
            <a:r>
              <a:rPr lang="zh-CN" altLang="en-US" b="1" dirty="0">
                <a:latin typeface="宋体" panose="02010600030101010101" pitchFamily="2" charset="-122"/>
                <a:ea typeface="+mn-ea"/>
                <a:cs typeface="+mn-cs"/>
              </a:rPr>
              <a:t>独怜幽草涧边生，</a:t>
            </a:r>
            <a:endParaRPr lang="zh-CN" altLang="en-US" b="1" dirty="0">
              <a:latin typeface="宋体" panose="02010600030101010101" pitchFamily="2" charset="-122"/>
              <a:ea typeface="+mn-ea"/>
              <a:cs typeface="+mn-cs"/>
            </a:endParaRPr>
          </a:p>
          <a:p>
            <a:pPr eaLnBrk="1" hangingPunct="1">
              <a:lnSpc>
                <a:spcPct val="80000"/>
              </a:lnSpc>
              <a:buSzPct val="70000"/>
            </a:pPr>
            <a:r>
              <a:rPr lang="zh-CN" altLang="en-US" b="1" dirty="0">
                <a:latin typeface="宋体" panose="02010600030101010101" pitchFamily="2" charset="-122"/>
                <a:ea typeface="+mn-ea"/>
                <a:cs typeface="+mn-cs"/>
              </a:rPr>
              <a:t>上有黄鹂深树鸣。</a:t>
            </a:r>
            <a:endParaRPr lang="zh-CN" altLang="en-US" b="1" dirty="0">
              <a:latin typeface="宋体" panose="02010600030101010101" pitchFamily="2" charset="-122"/>
              <a:ea typeface="+mn-ea"/>
              <a:cs typeface="+mn-cs"/>
            </a:endParaRPr>
          </a:p>
          <a:p>
            <a:pPr eaLnBrk="1" hangingPunct="1">
              <a:lnSpc>
                <a:spcPct val="80000"/>
              </a:lnSpc>
              <a:buSzPct val="70000"/>
            </a:pPr>
            <a:r>
              <a:rPr lang="zh-CN" altLang="en-US" b="1" dirty="0">
                <a:solidFill>
                  <a:srgbClr val="FF0000"/>
                </a:solidFill>
                <a:latin typeface="宋体" panose="02010600030101010101" pitchFamily="2" charset="-122"/>
                <a:ea typeface="+mn-ea"/>
                <a:cs typeface="+mn-cs"/>
              </a:rPr>
              <a:t>春潮带雨晚来急，</a:t>
            </a:r>
            <a:endParaRPr lang="zh-CN" altLang="en-US" b="1" dirty="0">
              <a:solidFill>
                <a:srgbClr val="FF0000"/>
              </a:solidFill>
              <a:latin typeface="宋体" panose="02010600030101010101" pitchFamily="2" charset="-122"/>
              <a:ea typeface="+mn-ea"/>
              <a:cs typeface="+mn-cs"/>
            </a:endParaRPr>
          </a:p>
          <a:p>
            <a:pPr eaLnBrk="1" hangingPunct="1">
              <a:lnSpc>
                <a:spcPct val="80000"/>
              </a:lnSpc>
              <a:buSzPct val="70000"/>
            </a:pPr>
            <a:r>
              <a:rPr lang="zh-CN" altLang="en-US" b="1" dirty="0">
                <a:solidFill>
                  <a:srgbClr val="FF0000"/>
                </a:solidFill>
                <a:latin typeface="宋体" panose="02010600030101010101" pitchFamily="2" charset="-122"/>
                <a:ea typeface="+mn-ea"/>
                <a:cs typeface="+mn-cs"/>
              </a:rPr>
              <a:t>野渡无人舟自横。</a:t>
            </a:r>
            <a:endParaRPr lang="zh-CN" altLang="en-US" b="1" dirty="0">
              <a:solidFill>
                <a:srgbClr val="FF0000"/>
              </a:solidFill>
              <a:latin typeface="宋体" panose="02010600030101010101" pitchFamily="2" charset="-122"/>
              <a:ea typeface="+mn-ea"/>
              <a:cs typeface="+mn-cs"/>
            </a:endParaRPr>
          </a:p>
          <a:p>
            <a:pPr eaLnBrk="1" hangingPunct="1">
              <a:lnSpc>
                <a:spcPct val="80000"/>
              </a:lnSpc>
              <a:buSzPct val="70000"/>
            </a:pPr>
            <a:endParaRPr lang="zh-CN" altLang="en-US" b="1" dirty="0">
              <a:solidFill>
                <a:srgbClr val="FF0000"/>
              </a:solidFill>
              <a:latin typeface="宋体" panose="02010600030101010101" pitchFamily="2" charset="-122"/>
              <a:ea typeface="+mn-ea"/>
              <a:cs typeface="+mn-cs"/>
            </a:endParaRPr>
          </a:p>
          <a:p>
            <a:pPr eaLnBrk="1" hangingPunct="1">
              <a:lnSpc>
                <a:spcPct val="80000"/>
              </a:lnSpc>
              <a:buSzPct val="70000"/>
            </a:pPr>
            <a:r>
              <a:rPr lang="zh-CN" altLang="en-US" sz="2400" b="1" dirty="0">
                <a:latin typeface="宋体" panose="02010600030101010101" pitchFamily="2" charset="-122"/>
                <a:ea typeface="+mn-ea"/>
                <a:cs typeface="+mn-cs"/>
              </a:rPr>
              <a:t>闲适生活的宁静野逸之趣，在宁静的诗境中，有一重冷落寂寞的情思氛围。 </a:t>
            </a:r>
            <a:br>
              <a:rPr lang="zh-CN" altLang="en-US" dirty="0">
                <a:latin typeface="+mn-lt"/>
                <a:ea typeface="+mn-ea"/>
                <a:cs typeface="+mn-cs"/>
              </a:rPr>
            </a:br>
            <a:endParaRPr lang="zh-CN" altLang="en-US" dirty="0">
              <a:latin typeface="+mn-lt"/>
              <a:ea typeface="+mn-ea"/>
              <a:cs typeface="+mn-cs"/>
            </a:endParaRPr>
          </a:p>
        </p:txBody>
      </p:sp>
      <p:sp>
        <p:nvSpPr>
          <p:cNvPr id="60420" name="Rectangle 4"/>
          <p:cNvSpPr>
            <a:spLocks noGrp="1" noRot="1"/>
          </p:cNvSpPr>
          <p:nvPr>
            <p:ph sz="half" idx="2"/>
          </p:nvPr>
        </p:nvSpPr>
        <p:spPr>
          <a:xfrm>
            <a:off x="4800600" y="1052513"/>
            <a:ext cx="3810000" cy="4967287"/>
          </a:xfrm>
          <a:ln/>
        </p:spPr>
        <p:txBody>
          <a:bodyPr vert="horz" wrap="square" lIns="91440" tIns="45720" rIns="91440" bIns="45720" anchor="t"/>
          <a:p>
            <a:pPr eaLnBrk="1" hangingPunct="1">
              <a:buSzPct val="70000"/>
            </a:pPr>
            <a:endParaRPr lang="zh-CN" altLang="en-US" dirty="0">
              <a:latin typeface="+mn-lt"/>
              <a:ea typeface="+mn-ea"/>
              <a:cs typeface="+mn-cs"/>
            </a:endParaRPr>
          </a:p>
        </p:txBody>
      </p:sp>
      <p:pic>
        <p:nvPicPr>
          <p:cNvPr id="60421" name="Picture 5" descr="滁州西涧"/>
          <p:cNvPicPr>
            <a:picLocks noChangeAspect="1"/>
          </p:cNvPicPr>
          <p:nvPr/>
        </p:nvPicPr>
        <p:blipFill>
          <a:blip r:embed="rId2"/>
          <a:stretch>
            <a:fillRect/>
          </a:stretch>
        </p:blipFill>
        <p:spPr>
          <a:xfrm>
            <a:off x="4067175" y="333375"/>
            <a:ext cx="5076825" cy="5688013"/>
          </a:xfrm>
          <a:prstGeom prst="rect">
            <a:avLst/>
          </a:prstGeom>
          <a:noFill/>
          <a:ln w="9525">
            <a:noFill/>
          </a:ln>
        </p:spPr>
      </p:pic>
      <p:sp>
        <p:nvSpPr>
          <p:cNvPr id="60422" name="AutoShape 6"/>
          <p:cNvSpPr/>
          <p:nvPr/>
        </p:nvSpPr>
        <p:spPr>
          <a:xfrm>
            <a:off x="3203575" y="620713"/>
            <a:ext cx="1441450" cy="1079500"/>
          </a:xfrm>
          <a:prstGeom prst="wedgeRectCallout">
            <a:avLst>
              <a:gd name="adj1" fmla="val -37005"/>
              <a:gd name="adj2" fmla="val 4852"/>
            </a:avLst>
          </a:prstGeom>
          <a:solidFill>
            <a:schemeClr val="accent1"/>
          </a:solidFill>
          <a:ln w="9525" cap="flat" cmpd="sng">
            <a:solidFill>
              <a:schemeClr val="tx1"/>
            </a:solidFill>
            <a:prstDash val="solid"/>
            <a:miter/>
            <a:headEnd type="none" w="med" len="med"/>
            <a:tailEnd type="none" w="med" len="med"/>
          </a:ln>
        </p:spPr>
        <p:txBody>
          <a:bodyPr/>
          <a:p>
            <a:pPr algn="ctr"/>
            <a:r>
              <a:rPr lang="en-US" altLang="zh-CN" b="1" dirty="0">
                <a:solidFill>
                  <a:srgbClr val="FF0000"/>
                </a:solidFill>
                <a:latin typeface="Arial" panose="020B0604020202020204" pitchFamily="34" charset="0"/>
              </a:rPr>
              <a:t>12</a:t>
            </a:r>
            <a:r>
              <a:rPr lang="zh-CN" altLang="en-US" b="1" dirty="0">
                <a:solidFill>
                  <a:srgbClr val="FF0000"/>
                </a:solidFill>
                <a:latin typeface="Arial" panose="020B0604020202020204" pitchFamily="34" charset="0"/>
              </a:rPr>
              <a:t>滁州西涧（韦应物）</a:t>
            </a:r>
            <a:r>
              <a:rPr lang="en-US" altLang="zh-CN" b="1" dirty="0">
                <a:solidFill>
                  <a:srgbClr val="FF0000"/>
                </a:solidFill>
                <a:latin typeface="Arial" panose="020B0604020202020204" pitchFamily="34" charset="0"/>
              </a:rPr>
              <a:t>.flv1</a:t>
            </a:r>
            <a:endParaRPr lang="zh-CN" altLang="en-US" b="1" dirty="0">
              <a:solidFill>
                <a:srgbClr val="FF0000"/>
              </a:solidFill>
              <a:latin typeface="Arial" panose="020B0604020202020204" pitchFamily="34" charset="0"/>
            </a:endParaRPr>
          </a:p>
        </p:txBody>
      </p:sp>
      <p:sp>
        <p:nvSpPr>
          <p:cNvPr id="60423" name="AutoShape 8"/>
          <p:cNvSpPr/>
          <p:nvPr/>
        </p:nvSpPr>
        <p:spPr>
          <a:xfrm>
            <a:off x="179388" y="0"/>
            <a:ext cx="1944687" cy="620713"/>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b="1" dirty="0">
                <a:solidFill>
                  <a:srgbClr val="FF0000"/>
                </a:solidFill>
                <a:latin typeface="Arial" panose="020B0604020202020204" pitchFamily="34" charset="0"/>
              </a:rPr>
              <a:t>欣赏三遍再背诵</a:t>
            </a:r>
            <a:endParaRPr lang="zh-CN" altLang="en-US" b="1" dirty="0">
              <a:solidFill>
                <a:srgbClr val="FF0000"/>
              </a:solidFill>
              <a:latin typeface="Arial" panose="020B0604020202020204" pitchFamily="34" charset="0"/>
            </a:endParaRPr>
          </a:p>
        </p:txBody>
      </p:sp>
      <p:sp>
        <p:nvSpPr>
          <p:cNvPr id="60424" name="AutoShape 9"/>
          <p:cNvSpPr/>
          <p:nvPr/>
        </p:nvSpPr>
        <p:spPr>
          <a:xfrm>
            <a:off x="755650" y="5805488"/>
            <a:ext cx="3384550" cy="792162"/>
          </a:xfrm>
          <a:prstGeom prst="wedgeRoundRectCallout">
            <a:avLst>
              <a:gd name="adj1" fmla="val -43764"/>
              <a:gd name="adj2" fmla="val 66431"/>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000" b="1" dirty="0">
                <a:solidFill>
                  <a:srgbClr val="FF0000"/>
                </a:solidFill>
                <a:latin typeface="Arial" panose="020B0604020202020204" pitchFamily="34" charset="0"/>
              </a:rPr>
              <a:t>背诵：</a:t>
            </a:r>
            <a:endParaRPr lang="zh-CN" altLang="en-US" sz="2000" b="1" dirty="0">
              <a:solidFill>
                <a:srgbClr val="FF0000"/>
              </a:solidFill>
              <a:latin typeface="Arial" panose="020B0604020202020204" pitchFamily="34" charset="0"/>
            </a:endParaRPr>
          </a:p>
          <a:p>
            <a:pPr algn="ctr"/>
            <a:r>
              <a:rPr lang="zh-CN" altLang="en-US" sz="2000" b="1" dirty="0">
                <a:solidFill>
                  <a:srgbClr val="FF0000"/>
                </a:solidFill>
                <a:latin typeface="Arial" panose="020B0604020202020204" pitchFamily="34" charset="0"/>
              </a:rPr>
              <a:t>腹有诗书气自华</a:t>
            </a:r>
            <a:endParaRPr lang="zh-CN" altLang="en-US" sz="2000" b="1" dirty="0">
              <a:solidFill>
                <a:srgbClr val="FF0000"/>
              </a:solidFill>
              <a:latin typeface="Arial" panose="020B060402020202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noRot="1"/>
          </p:cNvSpPr>
          <p:nvPr>
            <p:ph type="title"/>
          </p:nvPr>
        </p:nvSpPr>
        <p:spPr>
          <a:xfrm flipV="1">
            <a:off x="609600" y="234950"/>
            <a:ext cx="7772400" cy="69850"/>
          </a:xfrm>
          <a:ln/>
        </p:spPr>
        <p:txBody>
          <a:bodyPr vert="horz" wrap="square" lIns="91440" tIns="45720" rIns="91440" bIns="45720" anchor="ctr"/>
          <a:p>
            <a:pPr eaLnBrk="1" hangingPunct="1"/>
            <a:endParaRPr lang="zh-CN" altLang="en-US" sz="4000" dirty="0"/>
          </a:p>
        </p:txBody>
      </p:sp>
      <p:sp>
        <p:nvSpPr>
          <p:cNvPr id="61443" name="Rectangle 3"/>
          <p:cNvSpPr>
            <a:spLocks noGrp="1" noRot="1"/>
          </p:cNvSpPr>
          <p:nvPr>
            <p:ph sz="half" idx="1"/>
          </p:nvPr>
        </p:nvSpPr>
        <p:spPr>
          <a:xfrm>
            <a:off x="323850" y="1700213"/>
            <a:ext cx="3671888" cy="3313112"/>
          </a:xfrm>
          <a:ln/>
        </p:spPr>
        <p:txBody>
          <a:bodyPr vert="horz" wrap="square" lIns="91440" tIns="45720" rIns="91440" bIns="45720" anchor="t"/>
          <a:p>
            <a:pPr eaLnBrk="1" hangingPunct="1">
              <a:buSzPct val="70000"/>
            </a:pPr>
            <a:r>
              <a:rPr lang="zh-CN" altLang="en-US" b="1" dirty="0">
                <a:solidFill>
                  <a:srgbClr val="FF0000"/>
                </a:solidFill>
                <a:latin typeface="宋体" panose="02010600030101010101" pitchFamily="2" charset="-122"/>
                <a:ea typeface="+mn-ea"/>
                <a:cs typeface="+mn-cs"/>
                <a:hlinkClick r:id="rId1" action="ppaction://hlinkfile"/>
              </a:rPr>
              <a:t>逢雪宿芙蓉山主人</a:t>
            </a:r>
            <a:r>
              <a:rPr lang="zh-CN" altLang="en-US" b="1" dirty="0">
                <a:solidFill>
                  <a:srgbClr val="FF0000"/>
                </a:solidFill>
                <a:latin typeface="宋体" panose="02010600030101010101" pitchFamily="2" charset="-122"/>
                <a:ea typeface="+mn-ea"/>
                <a:cs typeface="+mn-cs"/>
              </a:rPr>
              <a:t>   </a:t>
            </a:r>
            <a:endParaRPr lang="zh-CN" altLang="en-US" b="1" dirty="0">
              <a:solidFill>
                <a:srgbClr val="FF0000"/>
              </a:solidFill>
              <a:latin typeface="宋体" panose="02010600030101010101" pitchFamily="2" charset="-122"/>
              <a:ea typeface="+mn-ea"/>
              <a:cs typeface="+mn-cs"/>
            </a:endParaRPr>
          </a:p>
          <a:p>
            <a:pPr eaLnBrk="1" hangingPunct="1">
              <a:buSzPct val="70000"/>
            </a:pPr>
            <a:r>
              <a:rPr lang="zh-CN" altLang="en-US" b="1" dirty="0">
                <a:solidFill>
                  <a:srgbClr val="FF0000"/>
                </a:solidFill>
                <a:latin typeface="宋体" panose="02010600030101010101" pitchFamily="2" charset="-122"/>
                <a:ea typeface="+mn-ea"/>
                <a:cs typeface="+mn-cs"/>
              </a:rPr>
              <a:t>   刘长卿</a:t>
            </a:r>
            <a:endParaRPr lang="zh-CN" altLang="en-US" b="1" dirty="0">
              <a:solidFill>
                <a:srgbClr val="FF0000"/>
              </a:solidFill>
              <a:latin typeface="宋体" panose="02010600030101010101" pitchFamily="2" charset="-122"/>
              <a:ea typeface="+mn-ea"/>
              <a:cs typeface="+mn-cs"/>
            </a:endParaRPr>
          </a:p>
          <a:p>
            <a:pPr eaLnBrk="1" hangingPunct="1">
              <a:buSzPct val="70000"/>
            </a:pPr>
            <a:endParaRPr lang="zh-CN" altLang="en-US" b="1" dirty="0">
              <a:solidFill>
                <a:srgbClr val="FF0000"/>
              </a:solidFill>
              <a:latin typeface="宋体" panose="02010600030101010101" pitchFamily="2" charset="-122"/>
              <a:ea typeface="+mn-ea"/>
              <a:cs typeface="+mn-cs"/>
            </a:endParaRPr>
          </a:p>
          <a:p>
            <a:pPr eaLnBrk="1" hangingPunct="1">
              <a:buSzPct val="70000"/>
            </a:pPr>
            <a:r>
              <a:rPr lang="zh-CN" altLang="en-US" b="1" dirty="0">
                <a:solidFill>
                  <a:srgbClr val="FF0000"/>
                </a:solidFill>
                <a:latin typeface="宋体" panose="02010600030101010101" pitchFamily="2" charset="-122"/>
                <a:ea typeface="+mn-ea"/>
                <a:cs typeface="+mn-cs"/>
              </a:rPr>
              <a:t>日暮苍山远，</a:t>
            </a:r>
            <a:endParaRPr lang="zh-CN" altLang="en-US" b="1" dirty="0">
              <a:solidFill>
                <a:srgbClr val="FF0000"/>
              </a:solidFill>
              <a:latin typeface="宋体" panose="02010600030101010101" pitchFamily="2" charset="-122"/>
              <a:ea typeface="+mn-ea"/>
              <a:cs typeface="+mn-cs"/>
            </a:endParaRPr>
          </a:p>
          <a:p>
            <a:pPr eaLnBrk="1" hangingPunct="1">
              <a:buSzPct val="70000"/>
            </a:pPr>
            <a:r>
              <a:rPr lang="zh-CN" altLang="en-US" b="1" dirty="0">
                <a:solidFill>
                  <a:srgbClr val="FF0000"/>
                </a:solidFill>
                <a:latin typeface="宋体" panose="02010600030101010101" pitchFamily="2" charset="-122"/>
                <a:ea typeface="+mn-ea"/>
                <a:cs typeface="+mn-cs"/>
              </a:rPr>
              <a:t>天寒白屋贫。</a:t>
            </a:r>
            <a:endParaRPr lang="zh-CN" altLang="en-US" b="1" dirty="0">
              <a:solidFill>
                <a:srgbClr val="FF0000"/>
              </a:solidFill>
              <a:latin typeface="宋体" panose="02010600030101010101" pitchFamily="2" charset="-122"/>
              <a:ea typeface="+mn-ea"/>
              <a:cs typeface="+mn-cs"/>
            </a:endParaRPr>
          </a:p>
          <a:p>
            <a:pPr eaLnBrk="1" hangingPunct="1">
              <a:buSzPct val="70000"/>
            </a:pPr>
            <a:r>
              <a:rPr lang="zh-CN" altLang="en-US" b="1" dirty="0">
                <a:solidFill>
                  <a:srgbClr val="FF0000"/>
                </a:solidFill>
                <a:latin typeface="宋体" panose="02010600030101010101" pitchFamily="2" charset="-122"/>
                <a:ea typeface="+mn-ea"/>
                <a:cs typeface="+mn-cs"/>
              </a:rPr>
              <a:t>柴门闻犬吠，</a:t>
            </a:r>
            <a:endParaRPr lang="zh-CN" altLang="en-US" b="1" dirty="0">
              <a:solidFill>
                <a:srgbClr val="FF0000"/>
              </a:solidFill>
              <a:latin typeface="宋体" panose="02010600030101010101" pitchFamily="2" charset="-122"/>
              <a:ea typeface="+mn-ea"/>
              <a:cs typeface="+mn-cs"/>
            </a:endParaRPr>
          </a:p>
          <a:p>
            <a:pPr eaLnBrk="1" hangingPunct="1">
              <a:buSzPct val="70000"/>
            </a:pPr>
            <a:r>
              <a:rPr lang="zh-CN" altLang="en-US" b="1" dirty="0">
                <a:solidFill>
                  <a:srgbClr val="FF0000"/>
                </a:solidFill>
                <a:latin typeface="宋体" panose="02010600030101010101" pitchFamily="2" charset="-122"/>
                <a:ea typeface="+mn-ea"/>
                <a:cs typeface="+mn-cs"/>
              </a:rPr>
              <a:t>风雪夜归人。</a:t>
            </a:r>
            <a:r>
              <a:rPr lang="zh-CN" altLang="en-US" b="1" dirty="0">
                <a:latin typeface="宋体" panose="02010600030101010101" pitchFamily="2" charset="-122"/>
                <a:ea typeface="+mn-ea"/>
                <a:cs typeface="+mn-cs"/>
              </a:rPr>
              <a:t> </a:t>
            </a:r>
            <a:endParaRPr lang="zh-CN" altLang="en-US" b="1" dirty="0">
              <a:latin typeface="宋体" panose="02010600030101010101" pitchFamily="2" charset="-122"/>
              <a:ea typeface="+mn-ea"/>
              <a:cs typeface="+mn-cs"/>
            </a:endParaRPr>
          </a:p>
        </p:txBody>
      </p:sp>
      <p:sp>
        <p:nvSpPr>
          <p:cNvPr id="61444" name="Rectangle 4"/>
          <p:cNvSpPr>
            <a:spLocks noGrp="1" noRot="1"/>
          </p:cNvSpPr>
          <p:nvPr>
            <p:ph sz="half" idx="2"/>
          </p:nvPr>
        </p:nvSpPr>
        <p:spPr>
          <a:xfrm>
            <a:off x="4659313" y="1981200"/>
            <a:ext cx="4186237" cy="3886200"/>
          </a:xfrm>
          <a:ln/>
        </p:spPr>
        <p:txBody>
          <a:bodyPr vert="horz" wrap="square" lIns="91440" tIns="45720" rIns="91440" bIns="45720" anchor="t"/>
          <a:p>
            <a:pPr eaLnBrk="1" hangingPunct="1">
              <a:buSzPct val="70000"/>
            </a:pPr>
            <a:endParaRPr lang="zh-CN" altLang="en-US" dirty="0">
              <a:latin typeface="+mn-lt"/>
              <a:ea typeface="+mn-ea"/>
              <a:cs typeface="+mn-cs"/>
            </a:endParaRPr>
          </a:p>
        </p:txBody>
      </p:sp>
      <p:pic>
        <p:nvPicPr>
          <p:cNvPr id="61445" name="Picture 5" descr="刘长卿"/>
          <p:cNvPicPr>
            <a:picLocks noChangeAspect="1"/>
          </p:cNvPicPr>
          <p:nvPr/>
        </p:nvPicPr>
        <p:blipFill>
          <a:blip r:embed="rId2"/>
          <a:stretch>
            <a:fillRect/>
          </a:stretch>
        </p:blipFill>
        <p:spPr>
          <a:xfrm>
            <a:off x="4140200" y="981075"/>
            <a:ext cx="4608513" cy="4895850"/>
          </a:xfrm>
          <a:prstGeom prst="rect">
            <a:avLst/>
          </a:prstGeom>
          <a:noFill/>
          <a:ln w="9525">
            <a:noFill/>
          </a:ln>
        </p:spPr>
      </p:pic>
      <p:sp>
        <p:nvSpPr>
          <p:cNvPr id="61446" name="AutoShape 6"/>
          <p:cNvSpPr/>
          <p:nvPr/>
        </p:nvSpPr>
        <p:spPr>
          <a:xfrm>
            <a:off x="1042988" y="765175"/>
            <a:ext cx="3168650" cy="792163"/>
          </a:xfrm>
          <a:prstGeom prst="cloudCallout">
            <a:avLst>
              <a:gd name="adj1" fmla="val -43736"/>
              <a:gd name="adj2" fmla="val 62824"/>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13</a:t>
            </a:r>
            <a:r>
              <a:rPr lang="zh-CN" altLang="en-US" b="1" dirty="0">
                <a:solidFill>
                  <a:srgbClr val="FF0000"/>
                </a:solidFill>
                <a:latin typeface="Arial" panose="020B0604020202020204" pitchFamily="34" charset="0"/>
              </a:rPr>
              <a:t>逢雪宿芙蓉山主人</a:t>
            </a:r>
            <a:r>
              <a:rPr lang="en-US" altLang="zh-CN" b="1" dirty="0">
                <a:solidFill>
                  <a:srgbClr val="FF0000"/>
                </a:solidFill>
                <a:latin typeface="Arial" panose="020B0604020202020204" pitchFamily="34" charset="0"/>
              </a:rPr>
              <a:t>.flv1</a:t>
            </a:r>
            <a:endParaRPr lang="zh-CN" altLang="en-US" b="1" dirty="0">
              <a:solidFill>
                <a:srgbClr val="FF0000"/>
              </a:solidFill>
              <a:latin typeface="Arial" panose="020B0604020202020204" pitchFamily="34" charset="0"/>
            </a:endParaRPr>
          </a:p>
        </p:txBody>
      </p:sp>
      <p:sp>
        <p:nvSpPr>
          <p:cNvPr id="61447" name="AutoShape 7"/>
          <p:cNvSpPr/>
          <p:nvPr/>
        </p:nvSpPr>
        <p:spPr>
          <a:xfrm>
            <a:off x="179388" y="0"/>
            <a:ext cx="1944687" cy="620713"/>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b="1" dirty="0">
                <a:solidFill>
                  <a:srgbClr val="FF0000"/>
                </a:solidFill>
                <a:latin typeface="Arial" panose="020B0604020202020204" pitchFamily="34" charset="0"/>
              </a:rPr>
              <a:t>欣赏三遍再背诵</a:t>
            </a:r>
            <a:endParaRPr lang="zh-CN" altLang="en-US" b="1" dirty="0">
              <a:solidFill>
                <a:srgbClr val="FF0000"/>
              </a:solidFill>
              <a:latin typeface="Arial" panose="020B0604020202020204" pitchFamily="34" charset="0"/>
            </a:endParaRPr>
          </a:p>
        </p:txBody>
      </p:sp>
      <p:sp>
        <p:nvSpPr>
          <p:cNvPr id="61448" name="AutoShape 8"/>
          <p:cNvSpPr/>
          <p:nvPr/>
        </p:nvSpPr>
        <p:spPr>
          <a:xfrm>
            <a:off x="755650" y="5634038"/>
            <a:ext cx="3384550" cy="890587"/>
          </a:xfrm>
          <a:prstGeom prst="wedgeRoundRectCallout">
            <a:avLst>
              <a:gd name="adj1" fmla="val -43764"/>
              <a:gd name="adj2" fmla="val 102051"/>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000" b="1" dirty="0">
                <a:solidFill>
                  <a:srgbClr val="FF0000"/>
                </a:solidFill>
                <a:latin typeface="Arial" panose="020B0604020202020204" pitchFamily="34" charset="0"/>
              </a:rPr>
              <a:t>背诵：</a:t>
            </a:r>
            <a:endParaRPr lang="zh-CN" altLang="en-US" sz="2000" b="1" dirty="0">
              <a:solidFill>
                <a:srgbClr val="FF0000"/>
              </a:solidFill>
              <a:latin typeface="Arial" panose="020B0604020202020204" pitchFamily="34" charset="0"/>
            </a:endParaRPr>
          </a:p>
          <a:p>
            <a:pPr algn="ctr"/>
            <a:r>
              <a:rPr lang="zh-CN" altLang="en-US" sz="2000" b="1" dirty="0">
                <a:solidFill>
                  <a:srgbClr val="FF0000"/>
                </a:solidFill>
                <a:latin typeface="Arial" panose="020B0604020202020204" pitchFamily="34" charset="0"/>
              </a:rPr>
              <a:t>腹有诗书气自华</a:t>
            </a:r>
            <a:endParaRPr lang="zh-CN" altLang="en-US" sz="2000" b="1" dirty="0">
              <a:solidFill>
                <a:srgbClr val="FF0000"/>
              </a:solidFill>
              <a:latin typeface="Arial" panose="020B0604020202020204"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62467" name="Rectangle 3"/>
          <p:cNvSpPr>
            <a:spLocks noGrp="1" noRot="1"/>
          </p:cNvSpPr>
          <p:nvPr>
            <p:ph idx="1"/>
          </p:nvPr>
        </p:nvSpPr>
        <p:spPr>
          <a:xfrm>
            <a:off x="304800" y="836613"/>
            <a:ext cx="8540750" cy="5030787"/>
          </a:xfrm>
          <a:ln/>
        </p:spPr>
        <p:txBody>
          <a:bodyPr vert="horz" wrap="square" lIns="91440" tIns="45720" rIns="91440" bIns="45720" anchor="t"/>
          <a:p>
            <a:pPr eaLnBrk="1" hangingPunct="1"/>
            <a:r>
              <a:rPr lang="zh-CN" altLang="en-US" b="1" dirty="0">
                <a:latin typeface="宋体" panose="02010600030101010101" pitchFamily="2" charset="-122"/>
              </a:rPr>
              <a:t>          </a:t>
            </a:r>
            <a:r>
              <a:rPr lang="en-US" altLang="zh-CN" b="1" dirty="0">
                <a:solidFill>
                  <a:srgbClr val="FF0000"/>
                </a:solidFill>
                <a:latin typeface="宋体" panose="02010600030101010101" pitchFamily="2" charset="-122"/>
              </a:rPr>
              <a:t>《</a:t>
            </a:r>
            <a:r>
              <a:rPr lang="zh-CN" altLang="en-US" b="1" dirty="0">
                <a:solidFill>
                  <a:srgbClr val="FF0000"/>
                </a:solidFill>
                <a:latin typeface="宋体" panose="02010600030101010101" pitchFamily="2" charset="-122"/>
              </a:rPr>
              <a:t>重送裴郎中贬吉州 </a:t>
            </a:r>
            <a:r>
              <a:rPr lang="en-US" altLang="zh-CN" b="1" dirty="0">
                <a:solidFill>
                  <a:srgbClr val="FF0000"/>
                </a:solidFill>
                <a:latin typeface="宋体" panose="02010600030101010101" pitchFamily="2" charset="-122"/>
              </a:rPr>
              <a:t>》</a:t>
            </a:r>
            <a:endParaRPr lang="en-US" altLang="zh-CN" b="1" dirty="0">
              <a:solidFill>
                <a:srgbClr val="FF0000"/>
              </a:solidFill>
              <a:latin typeface="宋体" panose="02010600030101010101" pitchFamily="2" charset="-122"/>
            </a:endParaRPr>
          </a:p>
          <a:p>
            <a:pPr eaLnBrk="1" hangingPunct="1"/>
            <a:r>
              <a:rPr lang="en-US" altLang="zh-CN" b="1" dirty="0">
                <a:solidFill>
                  <a:srgbClr val="FF0000"/>
                </a:solidFill>
                <a:latin typeface="宋体" panose="02010600030101010101" pitchFamily="2" charset="-122"/>
              </a:rPr>
              <a:t>                  </a:t>
            </a:r>
            <a:r>
              <a:rPr lang="zh-CN" altLang="en-US" b="1" dirty="0">
                <a:solidFill>
                  <a:srgbClr val="FF0000"/>
                </a:solidFill>
                <a:latin typeface="宋体" panose="02010600030101010101" pitchFamily="2" charset="-122"/>
              </a:rPr>
              <a:t>刘长卿</a:t>
            </a:r>
            <a:endParaRPr lang="zh-CN" altLang="en-US" b="1" dirty="0">
              <a:solidFill>
                <a:srgbClr val="FF0000"/>
              </a:solidFill>
              <a:latin typeface="宋体" panose="02010600030101010101" pitchFamily="2" charset="-122"/>
            </a:endParaRPr>
          </a:p>
          <a:p>
            <a:pPr eaLnBrk="1" hangingPunct="1"/>
            <a:r>
              <a:rPr lang="zh-CN" altLang="en-US" b="1" dirty="0">
                <a:solidFill>
                  <a:srgbClr val="FF0000"/>
                </a:solidFill>
                <a:latin typeface="宋体" panose="02010600030101010101" pitchFamily="2" charset="-122"/>
              </a:rPr>
              <a:t>    “猿啼客散暮江头，人自伤心水自流。</a:t>
            </a:r>
            <a:endParaRPr lang="zh-CN" altLang="en-US" b="1" dirty="0">
              <a:solidFill>
                <a:srgbClr val="FF0000"/>
              </a:solidFill>
              <a:latin typeface="宋体" panose="02010600030101010101" pitchFamily="2" charset="-122"/>
            </a:endParaRPr>
          </a:p>
          <a:p>
            <a:pPr eaLnBrk="1" hangingPunct="1"/>
            <a:r>
              <a:rPr lang="zh-CN" altLang="en-US" b="1" dirty="0">
                <a:solidFill>
                  <a:srgbClr val="FF0000"/>
                </a:solidFill>
                <a:latin typeface="宋体" panose="02010600030101010101" pitchFamily="2" charset="-122"/>
              </a:rPr>
              <a:t>     同作逐臣君更远，青山万里一孤舟。 ”</a:t>
            </a:r>
            <a:endParaRPr lang="zh-CN" altLang="en-US" b="1" dirty="0">
              <a:solidFill>
                <a:srgbClr val="FF0000"/>
              </a:solidFill>
              <a:latin typeface="宋体" panose="02010600030101010101" pitchFamily="2" charset="-122"/>
            </a:endParaRPr>
          </a:p>
          <a:p>
            <a:pPr eaLnBrk="1" hangingPunct="1"/>
            <a:endParaRPr lang="zh-CN" altLang="en-US" b="1" dirty="0">
              <a:solidFill>
                <a:srgbClr val="FF0000"/>
              </a:solidFill>
              <a:latin typeface="宋体" panose="02010600030101010101" pitchFamily="2" charset="-122"/>
            </a:endParaRPr>
          </a:p>
          <a:p>
            <a:pPr eaLnBrk="1" hangingPunct="1"/>
            <a:r>
              <a:rPr lang="zh-CN" altLang="en-US" b="1" dirty="0">
                <a:latin typeface="宋体" panose="02010600030101010101" pitchFamily="2" charset="-122"/>
              </a:rPr>
              <a:t>     荒疏萧瑟之景与悲凉哀愁之情。 </a:t>
            </a:r>
            <a:endParaRPr lang="zh-CN" altLang="en-US" b="1" dirty="0">
              <a:latin typeface="宋体" panose="02010600030101010101" pitchFamily="2" charset="-122"/>
            </a:endParaRPr>
          </a:p>
          <a:p>
            <a:pPr eaLnBrk="1" hangingPunct="1"/>
            <a:endParaRPr lang="zh-CN" altLang="en-US" b="1" dirty="0">
              <a:latin typeface="宋体" panose="02010600030101010101" pitchFamily="2" charset="-122"/>
            </a:endParaRPr>
          </a:p>
          <a:p>
            <a:pPr eaLnBrk="1" hangingPunct="1"/>
            <a:r>
              <a:rPr lang="zh-CN" altLang="en-US" b="1" dirty="0">
                <a:latin typeface="宋体" panose="02010600030101010101" pitchFamily="2" charset="-122"/>
              </a:rPr>
              <a:t>        </a:t>
            </a:r>
            <a:r>
              <a:rPr lang="zh-CN" altLang="en-US" b="1" dirty="0">
                <a:solidFill>
                  <a:srgbClr val="FF0000"/>
                </a:solidFill>
                <a:latin typeface="宋体" panose="02010600030101010101" pitchFamily="2" charset="-122"/>
              </a:rPr>
              <a:t> </a:t>
            </a:r>
            <a:endParaRPr lang="zh-CN" altLang="en-US" sz="1600" b="1" dirty="0">
              <a:latin typeface="宋体" panose="02010600030101010101" pitchFamily="2" charset="-122"/>
            </a:endParaRPr>
          </a:p>
        </p:txBody>
      </p:sp>
      <p:sp>
        <p:nvSpPr>
          <p:cNvPr id="62468" name="AutoShape 4"/>
          <p:cNvSpPr/>
          <p:nvPr/>
        </p:nvSpPr>
        <p:spPr>
          <a:xfrm>
            <a:off x="7164388" y="3284538"/>
            <a:ext cx="1655762" cy="720725"/>
          </a:xfrm>
          <a:prstGeom prst="wedgeEllipseCallout">
            <a:avLst>
              <a:gd name="adj1" fmla="val -43750"/>
              <a:gd name="adj2" fmla="val 70000"/>
            </a:avLst>
          </a:prstGeom>
          <a:solidFill>
            <a:schemeClr val="accent1"/>
          </a:solidFill>
          <a:ln w="9525" cap="flat" cmpd="sng">
            <a:solidFill>
              <a:schemeClr val="tx1"/>
            </a:solidFill>
            <a:prstDash val="solid"/>
            <a:miter/>
            <a:headEnd type="none" w="med" len="med"/>
            <a:tailEnd type="none" w="med" len="med"/>
          </a:ln>
        </p:spPr>
        <p:txBody>
          <a:bodyPr wrap="none" anchor="ctr"/>
          <a:p>
            <a:pPr algn="ctr"/>
            <a:r>
              <a:rPr lang="zh-CN" altLang="en-US" b="1" dirty="0">
                <a:solidFill>
                  <a:srgbClr val="FF0000"/>
                </a:solidFill>
                <a:latin typeface="Arial" panose="020B0604020202020204" pitchFamily="34" charset="0"/>
              </a:rPr>
              <a:t>朗诵</a:t>
            </a:r>
            <a:endParaRPr lang="zh-CN" altLang="en-US" dirty="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noRot="1"/>
          </p:cNvSpPr>
          <p:nvPr>
            <p:ph type="title"/>
          </p:nvPr>
        </p:nvSpPr>
        <p:spPr>
          <a:xfrm>
            <a:off x="301625" y="0"/>
            <a:ext cx="8540750" cy="620713"/>
          </a:xfrm>
          <a:ln/>
        </p:spPr>
        <p:txBody>
          <a:bodyPr vert="horz" wrap="square" lIns="91440" tIns="45720" rIns="91440" bIns="45720" anchor="ctr"/>
          <a:p>
            <a:pPr eaLnBrk="1" hangingPunct="1"/>
            <a:r>
              <a:rPr lang="zh-CN" altLang="en-US" sz="4000" b="1" dirty="0">
                <a:solidFill>
                  <a:srgbClr val="FF0000"/>
                </a:solidFill>
              </a:rPr>
              <a:t>作业时间要求</a:t>
            </a:r>
            <a:endParaRPr lang="zh-CN" altLang="en-US" sz="4000" b="1" dirty="0">
              <a:solidFill>
                <a:srgbClr val="FF0000"/>
              </a:solidFill>
            </a:endParaRPr>
          </a:p>
        </p:txBody>
      </p:sp>
      <p:sp>
        <p:nvSpPr>
          <p:cNvPr id="17411" name="Rectangle 3"/>
          <p:cNvSpPr>
            <a:spLocks noGrp="1" noRot="1"/>
          </p:cNvSpPr>
          <p:nvPr>
            <p:ph idx="1"/>
          </p:nvPr>
        </p:nvSpPr>
        <p:spPr>
          <a:xfrm>
            <a:off x="304800" y="692150"/>
            <a:ext cx="8540750" cy="5905500"/>
          </a:xfrm>
          <a:ln/>
        </p:spPr>
        <p:txBody>
          <a:bodyPr vert="horz" wrap="square" lIns="91440" tIns="45720" rIns="91440" bIns="45720" anchor="t"/>
          <a:p>
            <a:pPr eaLnBrk="1" hangingPunct="1"/>
            <a:r>
              <a:rPr lang="en-US" altLang="zh-CN" b="1" dirty="0"/>
              <a:t>     1</a:t>
            </a:r>
            <a:r>
              <a:rPr lang="zh-CN" altLang="en-US" b="1" dirty="0"/>
              <a:t>、考虑前半学期，同学们时间相对充足些，</a:t>
            </a:r>
            <a:r>
              <a:rPr lang="en-US" altLang="zh-CN" b="1" dirty="0"/>
              <a:t>2-8</a:t>
            </a:r>
            <a:r>
              <a:rPr lang="zh-CN" altLang="en-US" b="1" dirty="0"/>
              <a:t>周发到公共邮箱。后半学期尤其期末一些同学时间紧张，作业匆忙，质量得不到保障。</a:t>
            </a:r>
            <a:endParaRPr lang="zh-CN" altLang="en-US" b="1" dirty="0"/>
          </a:p>
          <a:p>
            <a:pPr eaLnBrk="1" hangingPunct="1"/>
            <a:r>
              <a:rPr lang="en-US" altLang="zh-CN" b="1" dirty="0"/>
              <a:t>    2</a:t>
            </a:r>
            <a:r>
              <a:rPr lang="zh-CN" altLang="en-US" b="1" dirty="0"/>
              <a:t>、视频容量大，邮箱不容易保存，有视频的同学可以再上课前，拷贝到我的</a:t>
            </a:r>
            <a:r>
              <a:rPr lang="en-US" altLang="zh-CN" b="1" dirty="0"/>
              <a:t>U</a:t>
            </a:r>
            <a:r>
              <a:rPr lang="zh-CN" altLang="en-US" b="1" dirty="0"/>
              <a:t>盘里。</a:t>
            </a:r>
            <a:endParaRPr lang="zh-CN" altLang="en-US" b="1" dirty="0"/>
          </a:p>
          <a:p>
            <a:pPr eaLnBrk="1" hangingPunct="1"/>
            <a:r>
              <a:rPr lang="en-US" altLang="zh-CN" b="1" dirty="0"/>
              <a:t>    3</a:t>
            </a:r>
            <a:r>
              <a:rPr lang="zh-CN" altLang="en-US" b="1" dirty="0"/>
              <a:t>、</a:t>
            </a:r>
            <a:r>
              <a:rPr lang="zh-CN" altLang="en-US" b="1" dirty="0">
                <a:solidFill>
                  <a:srgbClr val="FF0000"/>
                </a:solidFill>
              </a:rPr>
              <a:t>期末打印</a:t>
            </a:r>
            <a:r>
              <a:rPr lang="zh-CN" altLang="en-US" b="1" dirty="0"/>
              <a:t>2500字以上 的word文档</a:t>
            </a:r>
            <a:r>
              <a:rPr lang="en-US" altLang="zh-CN" b="1" dirty="0"/>
              <a:t>。</a:t>
            </a:r>
            <a:r>
              <a:rPr lang="zh-CN" altLang="en-US" b="1" dirty="0"/>
              <a:t>第一页顶端</a:t>
            </a:r>
            <a:r>
              <a:rPr lang="zh-CN" altLang="en-US" b="1" dirty="0">
                <a:solidFill>
                  <a:srgbClr val="FF0000"/>
                </a:solidFill>
              </a:rPr>
              <a:t>首先注明自然序号，期末公布</a:t>
            </a:r>
            <a:r>
              <a:rPr lang="zh-CN" altLang="en-US" b="1" dirty="0"/>
              <a:t>；然后</a:t>
            </a:r>
            <a:r>
              <a:rPr lang="zh-CN" altLang="en-US" b="1" dirty="0">
                <a:solidFill>
                  <a:srgbClr val="FF0000"/>
                </a:solidFill>
              </a:rPr>
              <a:t>再注明姓名、专业、班级、学号。</a:t>
            </a:r>
            <a:endParaRPr lang="zh-CN" altLang="en-US" b="1" dirty="0">
              <a:solidFill>
                <a:srgbClr val="FF0000"/>
              </a:solidFill>
            </a:endParaRPr>
          </a:p>
          <a:p>
            <a:pPr eaLnBrk="1" hangingPunct="1"/>
            <a:endParaRPr lang="zh-CN" altLang="en-US" b="1" dirty="0">
              <a:solidFill>
                <a:srgbClr val="FF0000"/>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Rectangle 2"/>
          <p:cNvSpPr>
            <a:spLocks noGrp="1" noRot="1"/>
          </p:cNvSpPr>
          <p:nvPr>
            <p:ph type="title"/>
          </p:nvPr>
        </p:nvSpPr>
        <p:spPr>
          <a:xfrm>
            <a:off x="301625" y="0"/>
            <a:ext cx="4125913" cy="692150"/>
          </a:xfrm>
          <a:ln/>
        </p:spPr>
        <p:txBody>
          <a:bodyPr vert="horz" wrap="square" lIns="91440" tIns="45720" rIns="91440" bIns="45720" anchor="ctr"/>
          <a:p>
            <a:pPr eaLnBrk="1" hangingPunct="1"/>
            <a:r>
              <a:rPr lang="zh-CN" altLang="en-US" sz="3200" b="1" dirty="0">
                <a:solidFill>
                  <a:srgbClr val="008080"/>
                </a:solidFill>
                <a:latin typeface="宋体" panose="02010600030101010101" pitchFamily="2" charset="-122"/>
              </a:rPr>
              <a:t>四、中唐的诗歌成就</a:t>
            </a:r>
            <a:endParaRPr lang="zh-CN" altLang="en-US" sz="3200" b="1" dirty="0">
              <a:solidFill>
                <a:srgbClr val="008080"/>
              </a:solidFill>
              <a:latin typeface="宋体" panose="02010600030101010101" pitchFamily="2" charset="-122"/>
            </a:endParaRPr>
          </a:p>
        </p:txBody>
      </p:sp>
      <p:sp>
        <p:nvSpPr>
          <p:cNvPr id="63491" name="Rectangle 3"/>
          <p:cNvSpPr>
            <a:spLocks noGrp="1" noRot="1"/>
          </p:cNvSpPr>
          <p:nvPr>
            <p:ph sz="half" idx="1"/>
          </p:nvPr>
        </p:nvSpPr>
        <p:spPr>
          <a:xfrm>
            <a:off x="304800" y="3213100"/>
            <a:ext cx="4194175" cy="3168650"/>
          </a:xfrm>
          <a:ln/>
        </p:spPr>
        <p:txBody>
          <a:bodyPr vert="horz" wrap="square" lIns="91440" tIns="45720" rIns="91440" bIns="45720" anchor="t"/>
          <a:p>
            <a:pPr eaLnBrk="1" hangingPunct="1">
              <a:lnSpc>
                <a:spcPct val="90000"/>
              </a:lnSpc>
              <a:buSzPct val="70000"/>
            </a:pPr>
            <a:r>
              <a:rPr lang="en-US" altLang="zh-CN" sz="2400" b="1" dirty="0">
                <a:solidFill>
                  <a:schemeClr val="hlink"/>
                </a:solidFill>
                <a:latin typeface="宋体" panose="02010600030101010101" pitchFamily="2" charset="-122"/>
                <a:ea typeface="+mn-ea"/>
                <a:cs typeface="+mn-cs"/>
              </a:rPr>
              <a:t>3</a:t>
            </a:r>
            <a:r>
              <a:rPr lang="zh-CN" altLang="en-US" sz="2400" b="1" dirty="0">
                <a:solidFill>
                  <a:schemeClr val="hlink"/>
                </a:solidFill>
                <a:latin typeface="宋体" panose="02010600030101010101" pitchFamily="2" charset="-122"/>
                <a:ea typeface="+mn-ea"/>
                <a:cs typeface="+mn-cs"/>
              </a:rPr>
              <a:t>、韩孟诗派（韩愈、孟郊、李贺等）：瑰奇怪谲。</a:t>
            </a:r>
            <a:endParaRPr lang="zh-CN" altLang="en-US" sz="2400" b="1" dirty="0">
              <a:solidFill>
                <a:schemeClr val="hlink"/>
              </a:solidFill>
              <a:latin typeface="宋体" panose="02010600030101010101" pitchFamily="2" charset="-122"/>
              <a:ea typeface="+mn-ea"/>
              <a:cs typeface="+mn-cs"/>
            </a:endParaRPr>
          </a:p>
          <a:p>
            <a:pPr eaLnBrk="1" hangingPunct="1">
              <a:lnSpc>
                <a:spcPct val="90000"/>
              </a:lnSpc>
              <a:buSzPct val="70000"/>
            </a:pPr>
            <a:r>
              <a:rPr lang="zh-CN" altLang="en-US" sz="2400" b="1" dirty="0">
                <a:latin typeface="宋体" panose="02010600030101010101" pitchFamily="2" charset="-122"/>
                <a:ea typeface="+mn-ea"/>
                <a:cs typeface="+mn-cs"/>
              </a:rPr>
              <a:t>韩孟诗派是中唐时期崛起的一个影响很大的诗派，代表诗人是</a:t>
            </a:r>
            <a:r>
              <a:rPr lang="zh-CN" altLang="en-US" sz="2400" b="1" dirty="0">
                <a:solidFill>
                  <a:schemeClr val="hlink"/>
                </a:solidFill>
                <a:latin typeface="宋体" panose="02010600030101010101" pitchFamily="2" charset="-122"/>
                <a:ea typeface="+mn-ea"/>
                <a:cs typeface="+mn-cs"/>
              </a:rPr>
              <a:t>韩愈、孟郊、李贺</a:t>
            </a:r>
            <a:r>
              <a:rPr lang="zh-CN" altLang="en-US" sz="2400" b="1" dirty="0">
                <a:latin typeface="宋体" panose="02010600030101010101" pitchFamily="2" charset="-122"/>
                <a:ea typeface="+mn-ea"/>
                <a:cs typeface="+mn-cs"/>
              </a:rPr>
              <a:t>等。他们不想随盛唐诗的后尘亦步亦趋，而要自创新格，另辟蹊径</a:t>
            </a:r>
            <a:r>
              <a:rPr lang="zh-CN" altLang="en-US" sz="2400" b="1" dirty="0">
                <a:solidFill>
                  <a:schemeClr val="tx2"/>
                </a:solidFill>
                <a:latin typeface="宋体" panose="02010600030101010101" pitchFamily="2" charset="-122"/>
                <a:ea typeface="+mn-ea"/>
                <a:cs typeface="+mn-cs"/>
              </a:rPr>
              <a:t>，“言人之所未言，辟人所未境”。</a:t>
            </a:r>
            <a:endParaRPr lang="zh-CN" altLang="en-US" sz="2400" dirty="0">
              <a:latin typeface="宋体" panose="02010600030101010101" pitchFamily="2" charset="-122"/>
              <a:ea typeface="+mn-ea"/>
              <a:cs typeface="+mn-cs"/>
            </a:endParaRPr>
          </a:p>
        </p:txBody>
      </p:sp>
      <p:sp>
        <p:nvSpPr>
          <p:cNvPr id="63492" name="Rectangle 4"/>
          <p:cNvSpPr>
            <a:spLocks noGrp="1" noRot="1"/>
          </p:cNvSpPr>
          <p:nvPr>
            <p:ph sz="half" idx="2"/>
          </p:nvPr>
        </p:nvSpPr>
        <p:spPr>
          <a:xfrm>
            <a:off x="4572000" y="188913"/>
            <a:ext cx="4392613" cy="6335712"/>
          </a:xfrm>
          <a:ln/>
        </p:spPr>
        <p:txBody>
          <a:bodyPr vert="horz" wrap="square" lIns="91440" tIns="45720" rIns="91440" bIns="45720" anchor="t"/>
          <a:p>
            <a:pPr eaLnBrk="1" hangingPunct="1">
              <a:lnSpc>
                <a:spcPct val="90000"/>
              </a:lnSpc>
              <a:buSzPct val="70000"/>
            </a:pPr>
            <a:r>
              <a:rPr lang="zh-CN" altLang="en-US" sz="2400" b="1" dirty="0">
                <a:latin typeface="宋体" panose="02010600030101010101" pitchFamily="2" charset="-122"/>
                <a:ea typeface="+mn-ea"/>
                <a:cs typeface="+mn-cs"/>
              </a:rPr>
              <a:t>   他们继承并发展了杜甫</a:t>
            </a:r>
            <a:r>
              <a:rPr lang="zh-CN" altLang="en-US" sz="2400" b="1" dirty="0">
                <a:solidFill>
                  <a:schemeClr val="tx2"/>
                </a:solidFill>
                <a:latin typeface="宋体" panose="02010600030101010101" pitchFamily="2" charset="-122"/>
                <a:ea typeface="+mn-ea"/>
                <a:cs typeface="+mn-cs"/>
              </a:rPr>
              <a:t>“语不惊人死不休”</a:t>
            </a:r>
            <a:r>
              <a:rPr lang="zh-CN" altLang="en-US" sz="2400" b="1" dirty="0">
                <a:latin typeface="宋体" panose="02010600030101010101" pitchFamily="2" charset="-122"/>
                <a:ea typeface="+mn-ea"/>
                <a:cs typeface="+mn-cs"/>
              </a:rPr>
              <a:t>的一面，在创作态度上，“用思艰险”，崇尚</a:t>
            </a:r>
            <a:r>
              <a:rPr lang="zh-CN" altLang="en-US" sz="2400" b="1" dirty="0">
                <a:solidFill>
                  <a:schemeClr val="tx2"/>
                </a:solidFill>
                <a:latin typeface="宋体" panose="02010600030101010101" pitchFamily="2" charset="-122"/>
                <a:ea typeface="+mn-ea"/>
                <a:cs typeface="+mn-cs"/>
              </a:rPr>
              <a:t>“苦吟”，</a:t>
            </a:r>
            <a:r>
              <a:rPr lang="zh-CN" altLang="en-US" sz="2400" b="1" dirty="0">
                <a:latin typeface="宋体" panose="02010600030101010101" pitchFamily="2" charset="-122"/>
                <a:ea typeface="+mn-ea"/>
                <a:cs typeface="+mn-cs"/>
              </a:rPr>
              <a:t>主张</a:t>
            </a:r>
            <a:r>
              <a:rPr lang="zh-CN" altLang="en-US" sz="2400" b="1" dirty="0">
                <a:solidFill>
                  <a:schemeClr val="tx2"/>
                </a:solidFill>
                <a:latin typeface="宋体" panose="02010600030101010101" pitchFamily="2" charset="-122"/>
                <a:ea typeface="+mn-ea"/>
                <a:cs typeface="+mn-cs"/>
              </a:rPr>
              <a:t>“不平则鸣”</a:t>
            </a:r>
            <a:r>
              <a:rPr lang="zh-CN" altLang="en-US" sz="2400" b="1" dirty="0">
                <a:latin typeface="宋体" panose="02010600030101010101" pitchFamily="2" charset="-122"/>
                <a:ea typeface="+mn-ea"/>
                <a:cs typeface="+mn-cs"/>
              </a:rPr>
              <a:t>与“笔补造化”。</a:t>
            </a:r>
            <a:endParaRPr lang="zh-CN" altLang="en-US" sz="2400" dirty="0">
              <a:latin typeface="宋体" panose="02010600030101010101" pitchFamily="2" charset="-122"/>
              <a:ea typeface="+mn-ea"/>
              <a:cs typeface="+mn-cs"/>
            </a:endParaRPr>
          </a:p>
          <a:p>
            <a:pPr eaLnBrk="1" hangingPunct="1">
              <a:lnSpc>
                <a:spcPct val="80000"/>
              </a:lnSpc>
              <a:buSzPct val="70000"/>
            </a:pPr>
            <a:r>
              <a:rPr lang="zh-CN" altLang="en-US" sz="2400" b="1" dirty="0">
                <a:latin typeface="宋体" panose="02010600030101010101" pitchFamily="2" charset="-122"/>
                <a:ea typeface="+mn-ea"/>
                <a:cs typeface="+mn-cs"/>
              </a:rPr>
              <a:t>     在诗歌风格上，主要追求奇崛险怪、雄奇怪异之美。韩愈评价孟郊的“横空盘硬语，妥帖力排奡</a:t>
            </a:r>
            <a:r>
              <a:rPr lang="en-US" altLang="zh-CN" sz="2400" b="1" dirty="0">
                <a:latin typeface="+mn-lt"/>
                <a:ea typeface="+mn-ea"/>
                <a:cs typeface="+mn-cs"/>
              </a:rPr>
              <a:t>ào</a:t>
            </a:r>
            <a:r>
              <a:rPr lang="en-US" altLang="zh-CN" sz="2400" dirty="0">
                <a:latin typeface="+mn-lt"/>
                <a:ea typeface="+mn-ea"/>
                <a:cs typeface="+mn-cs"/>
              </a:rPr>
              <a:t> </a:t>
            </a:r>
            <a:r>
              <a:rPr lang="en-US" altLang="zh-CN" sz="2400" b="1" dirty="0">
                <a:latin typeface="宋体" panose="02010600030101010101" pitchFamily="2" charset="-122"/>
                <a:ea typeface="+mn-ea"/>
                <a:cs typeface="+mn-cs"/>
              </a:rPr>
              <a:t>”</a:t>
            </a:r>
            <a:r>
              <a:rPr lang="zh-CN" altLang="en-US" sz="2400" b="1" dirty="0">
                <a:latin typeface="宋体" panose="02010600030101010101" pitchFamily="2" charset="-122"/>
                <a:ea typeface="+mn-ea"/>
                <a:cs typeface="+mn-cs"/>
              </a:rPr>
              <a:t>、“奋猛卷海潦”、“刿目怵心、刃迎缕解、钩章棘句、掏擢胃肾、神设鬼施、间见层出”，就是这种风格的具体描述。</a:t>
            </a:r>
            <a:endParaRPr lang="zh-CN" altLang="en-US" sz="2400" b="1" dirty="0">
              <a:latin typeface="宋体" panose="02010600030101010101" pitchFamily="2" charset="-122"/>
              <a:ea typeface="+mn-ea"/>
              <a:cs typeface="+mn-cs"/>
            </a:endParaRPr>
          </a:p>
          <a:p>
            <a:pPr eaLnBrk="1" hangingPunct="1">
              <a:lnSpc>
                <a:spcPct val="80000"/>
              </a:lnSpc>
              <a:buSzPct val="70000"/>
            </a:pPr>
            <a:r>
              <a:rPr lang="zh-CN" altLang="en-US" sz="2400" b="1" dirty="0">
                <a:latin typeface="宋体" panose="02010600030101010101" pitchFamily="2" charset="-122"/>
                <a:ea typeface="+mn-ea"/>
                <a:cs typeface="+mn-cs"/>
              </a:rPr>
              <a:t>    而思想内容上，即使是优秀之作，也多以抒写个人的遭遇来揭示社会的弊端，直接反映现实的较少。</a:t>
            </a:r>
            <a:endParaRPr lang="zh-CN" altLang="en-US" sz="2400" b="1" dirty="0">
              <a:latin typeface="宋体" panose="02010600030101010101" pitchFamily="2" charset="-122"/>
              <a:ea typeface="+mn-ea"/>
              <a:cs typeface="+mn-cs"/>
            </a:endParaRPr>
          </a:p>
        </p:txBody>
      </p:sp>
      <p:pic>
        <p:nvPicPr>
          <p:cNvPr id="63493" name="Picture 5" descr="溪桥柳细3"/>
          <p:cNvPicPr>
            <a:picLocks noGrp="1" noRot="1" noChangeAspect="1"/>
          </p:cNvPicPr>
          <p:nvPr>
            <p:ph sz="half" idx="1"/>
          </p:nvPr>
        </p:nvPicPr>
        <p:blipFill>
          <a:blip r:embed="rId1"/>
          <a:srcRect/>
          <a:stretch>
            <a:fillRect/>
          </a:stretch>
        </p:blipFill>
        <p:spPr>
          <a:xfrm>
            <a:off x="250825" y="692150"/>
            <a:ext cx="4176713" cy="2449513"/>
          </a:xfrm>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64515" name="Rectangle 3"/>
          <p:cNvSpPr>
            <a:spLocks noGrp="1" noRot="1"/>
          </p:cNvSpPr>
          <p:nvPr>
            <p:ph idx="1"/>
          </p:nvPr>
        </p:nvSpPr>
        <p:spPr>
          <a:xfrm>
            <a:off x="304800" y="549275"/>
            <a:ext cx="8540750" cy="5318125"/>
          </a:xfrm>
          <a:ln/>
        </p:spPr>
        <p:txBody>
          <a:bodyPr vert="horz" wrap="square" lIns="91440" tIns="45720" rIns="91440" bIns="45720" anchor="t"/>
          <a:p>
            <a:pPr eaLnBrk="1" hangingPunct="1"/>
            <a:r>
              <a:rPr lang="zh-CN" altLang="en-US" sz="3600" b="1" dirty="0">
                <a:latin typeface="宋体" panose="02010600030101010101" pitchFamily="2" charset="-122"/>
              </a:rPr>
              <a:t>      </a:t>
            </a:r>
            <a:r>
              <a:rPr lang="en-US" altLang="zh-CN" sz="3600" b="1" dirty="0">
                <a:solidFill>
                  <a:srgbClr val="FF0000"/>
                </a:solidFill>
                <a:latin typeface="宋体" panose="02010600030101010101" pitchFamily="2" charset="-122"/>
                <a:hlinkClick r:id="rId1" action="ppaction://hlinkfile"/>
              </a:rPr>
              <a:t>《</a:t>
            </a:r>
            <a:r>
              <a:rPr lang="zh-CN" altLang="en-US" sz="3600" b="1" dirty="0">
                <a:solidFill>
                  <a:srgbClr val="FF0000"/>
                </a:solidFill>
                <a:latin typeface="宋体" panose="02010600030101010101" pitchFamily="2" charset="-122"/>
                <a:hlinkClick r:id="rId1" action="ppaction://hlinkfile"/>
              </a:rPr>
              <a:t>左迁至蓝关示侄孙湘</a:t>
            </a:r>
            <a:r>
              <a:rPr lang="en-US" altLang="zh-CN" sz="3600" b="1" dirty="0">
                <a:solidFill>
                  <a:srgbClr val="FF0000"/>
                </a:solidFill>
                <a:latin typeface="宋体" panose="02010600030101010101" pitchFamily="2" charset="-122"/>
                <a:hlinkClick r:id="rId1" action="ppaction://hlinkfile"/>
              </a:rPr>
              <a:t>》</a:t>
            </a:r>
            <a:endParaRPr lang="en-US" altLang="zh-CN" sz="3600" b="1" dirty="0">
              <a:solidFill>
                <a:srgbClr val="FF0000"/>
              </a:solidFill>
              <a:latin typeface="宋体" panose="02010600030101010101" pitchFamily="2" charset="-122"/>
              <a:hlinkClick r:id="rId1" action="ppaction://hlinkfile"/>
            </a:endParaRPr>
          </a:p>
          <a:p>
            <a:pPr eaLnBrk="1" hangingPunct="1"/>
            <a:r>
              <a:rPr lang="en-US" altLang="zh-CN" sz="3600" b="1" dirty="0">
                <a:latin typeface="宋体" panose="02010600030101010101" pitchFamily="2" charset="-122"/>
              </a:rPr>
              <a:t>             </a:t>
            </a:r>
            <a:r>
              <a:rPr lang="zh-CN" altLang="en-US" sz="3600" b="1" dirty="0">
                <a:solidFill>
                  <a:srgbClr val="FF0000"/>
                </a:solidFill>
                <a:latin typeface="宋体" panose="02010600030101010101" pitchFamily="2" charset="-122"/>
              </a:rPr>
              <a:t>韩愈</a:t>
            </a:r>
            <a:endParaRPr lang="zh-CN" altLang="en-US" sz="3600" b="1" dirty="0">
              <a:solidFill>
                <a:srgbClr val="FF0000"/>
              </a:solidFill>
              <a:latin typeface="宋体" panose="02010600030101010101" pitchFamily="2" charset="-122"/>
            </a:endParaRPr>
          </a:p>
          <a:p>
            <a:pPr eaLnBrk="1" hangingPunct="1"/>
            <a:r>
              <a:rPr lang="zh-CN" altLang="en-US" sz="3600" b="1" dirty="0">
                <a:solidFill>
                  <a:schemeClr val="tx2"/>
                </a:solidFill>
                <a:latin typeface="宋体" panose="02010600030101010101" pitchFamily="2" charset="-122"/>
              </a:rPr>
              <a:t>“一封朝奏九重天，夕贬潮州路八千。</a:t>
            </a:r>
            <a:endParaRPr lang="zh-CN" altLang="en-US" sz="3600" b="1" dirty="0">
              <a:solidFill>
                <a:schemeClr val="tx2"/>
              </a:solidFill>
              <a:latin typeface="宋体" panose="02010600030101010101" pitchFamily="2" charset="-122"/>
            </a:endParaRPr>
          </a:p>
          <a:p>
            <a:pPr eaLnBrk="1" hangingPunct="1"/>
            <a:r>
              <a:rPr lang="zh-CN" altLang="en-US" sz="3600" b="1" dirty="0">
                <a:solidFill>
                  <a:schemeClr val="tx2"/>
                </a:solidFill>
                <a:latin typeface="宋体" panose="02010600030101010101" pitchFamily="2" charset="-122"/>
              </a:rPr>
              <a:t> </a:t>
            </a:r>
            <a:r>
              <a:rPr lang="zh-CN" altLang="en-US" sz="3600" b="1" dirty="0">
                <a:solidFill>
                  <a:srgbClr val="FF0000"/>
                </a:solidFill>
                <a:latin typeface="宋体" panose="02010600030101010101" pitchFamily="2" charset="-122"/>
              </a:rPr>
              <a:t>欲为圣明除弊事，肯将衰朽惜残年。</a:t>
            </a:r>
            <a:endParaRPr lang="zh-CN" altLang="en-US" sz="3600" b="1" dirty="0">
              <a:solidFill>
                <a:srgbClr val="FF0000"/>
              </a:solidFill>
              <a:latin typeface="宋体" panose="02010600030101010101" pitchFamily="2" charset="-122"/>
            </a:endParaRPr>
          </a:p>
          <a:p>
            <a:pPr eaLnBrk="1" hangingPunct="1"/>
            <a:r>
              <a:rPr lang="zh-CN" altLang="en-US" sz="3600" b="1" dirty="0">
                <a:solidFill>
                  <a:srgbClr val="FF0000"/>
                </a:solidFill>
                <a:latin typeface="宋体" panose="02010600030101010101" pitchFamily="2" charset="-122"/>
              </a:rPr>
              <a:t> 云横秦岭家何在？雪拥蓝关马不前。</a:t>
            </a:r>
            <a:endParaRPr lang="zh-CN" altLang="en-US" sz="3600" b="1" dirty="0">
              <a:solidFill>
                <a:srgbClr val="FF0000"/>
              </a:solidFill>
              <a:latin typeface="宋体" panose="02010600030101010101" pitchFamily="2" charset="-122"/>
            </a:endParaRPr>
          </a:p>
          <a:p>
            <a:pPr eaLnBrk="1" hangingPunct="1"/>
            <a:r>
              <a:rPr lang="zh-CN" altLang="en-US" sz="3600" b="1" dirty="0">
                <a:solidFill>
                  <a:schemeClr val="tx2"/>
                </a:solidFill>
                <a:latin typeface="宋体" panose="02010600030101010101" pitchFamily="2" charset="-122"/>
              </a:rPr>
              <a:t> 知汝远来应有意，好收吾骨瘴江边。</a:t>
            </a:r>
            <a:r>
              <a:rPr lang="zh-CN" altLang="en-US" sz="2000" b="1" dirty="0">
                <a:solidFill>
                  <a:schemeClr val="tx2"/>
                </a:solidFill>
                <a:latin typeface="宋体" panose="02010600030101010101" pitchFamily="2" charset="-122"/>
              </a:rPr>
              <a:t>”</a:t>
            </a:r>
            <a:endParaRPr lang="zh-CN" altLang="en-US" sz="2000" b="1" dirty="0">
              <a:solidFill>
                <a:schemeClr val="tx2"/>
              </a:solidFill>
              <a:latin typeface="宋体" panose="02010600030101010101" pitchFamily="2" charset="-122"/>
            </a:endParaRPr>
          </a:p>
          <a:p>
            <a:pPr eaLnBrk="1" hangingPunct="1"/>
            <a:endParaRPr lang="zh-CN" altLang="en-US" sz="2000" b="1" dirty="0">
              <a:solidFill>
                <a:schemeClr val="tx2"/>
              </a:solidFill>
              <a:latin typeface="宋体" panose="02010600030101010101" pitchFamily="2" charset="-122"/>
            </a:endParaRPr>
          </a:p>
        </p:txBody>
      </p:sp>
      <p:sp>
        <p:nvSpPr>
          <p:cNvPr id="64516" name="AutoShape 5"/>
          <p:cNvSpPr/>
          <p:nvPr/>
        </p:nvSpPr>
        <p:spPr>
          <a:xfrm>
            <a:off x="5003800" y="1125538"/>
            <a:ext cx="4140200" cy="719137"/>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14</a:t>
            </a:r>
            <a:r>
              <a:rPr lang="zh-CN" altLang="en-US" b="1" dirty="0">
                <a:solidFill>
                  <a:srgbClr val="FF0000"/>
                </a:solidFill>
                <a:latin typeface="Arial" panose="020B0604020202020204" pitchFamily="34" charset="0"/>
              </a:rPr>
              <a:t>儿童诗歌：左迁至蓝关示侄孙湘</a:t>
            </a:r>
            <a:r>
              <a:rPr lang="en-US" altLang="zh-CN" b="1" dirty="0">
                <a:solidFill>
                  <a:srgbClr val="FF0000"/>
                </a:solidFill>
                <a:latin typeface="Arial" panose="020B0604020202020204" pitchFamily="34" charset="0"/>
              </a:rPr>
              <a:t>-</a:t>
            </a:r>
            <a:r>
              <a:rPr lang="zh-CN" altLang="en-US" b="1" dirty="0">
                <a:solidFill>
                  <a:srgbClr val="FF0000"/>
                </a:solidFill>
                <a:latin typeface="Arial" panose="020B0604020202020204" pitchFamily="34" charset="0"/>
              </a:rPr>
              <a:t>韩愈</a:t>
            </a:r>
            <a:r>
              <a:rPr lang="en-US" altLang="zh-CN" b="1" dirty="0">
                <a:solidFill>
                  <a:srgbClr val="FF0000"/>
                </a:solidFill>
                <a:latin typeface="Arial" panose="020B0604020202020204" pitchFamily="34" charset="0"/>
              </a:rPr>
              <a:t>.flv2</a:t>
            </a:r>
            <a:endParaRPr lang="zh-CN" altLang="en-US" b="1" dirty="0">
              <a:solidFill>
                <a:srgbClr val="FF0000"/>
              </a:solidFill>
              <a:latin typeface="Arial" panose="020B0604020202020204" pitchFamily="34" charset="0"/>
            </a:endParaRPr>
          </a:p>
        </p:txBody>
      </p:sp>
      <p:sp>
        <p:nvSpPr>
          <p:cNvPr id="64517" name="AutoShape 6"/>
          <p:cNvSpPr/>
          <p:nvPr/>
        </p:nvSpPr>
        <p:spPr>
          <a:xfrm>
            <a:off x="179388" y="0"/>
            <a:ext cx="1944687" cy="620713"/>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b="1" dirty="0">
                <a:solidFill>
                  <a:srgbClr val="FF0000"/>
                </a:solidFill>
                <a:latin typeface="Arial" panose="020B0604020202020204" pitchFamily="34" charset="0"/>
              </a:rPr>
              <a:t>欣赏三遍再背诵</a:t>
            </a:r>
            <a:endParaRPr lang="zh-CN" altLang="en-US" b="1" dirty="0">
              <a:solidFill>
                <a:srgbClr val="FF0000"/>
              </a:solidFill>
              <a:latin typeface="Arial" panose="020B0604020202020204" pitchFamily="34" charset="0"/>
            </a:endParaRPr>
          </a:p>
        </p:txBody>
      </p:sp>
      <p:sp>
        <p:nvSpPr>
          <p:cNvPr id="64518" name="AutoShape 7"/>
          <p:cNvSpPr/>
          <p:nvPr/>
        </p:nvSpPr>
        <p:spPr>
          <a:xfrm>
            <a:off x="2555875" y="5229225"/>
            <a:ext cx="3384550" cy="792163"/>
          </a:xfrm>
          <a:prstGeom prst="wedgeRoundRectCallout">
            <a:avLst>
              <a:gd name="adj1" fmla="val -96949"/>
              <a:gd name="adj2" fmla="val 139181"/>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000" b="1" dirty="0">
                <a:solidFill>
                  <a:srgbClr val="FF0000"/>
                </a:solidFill>
                <a:latin typeface="Arial" panose="020B0604020202020204" pitchFamily="34" charset="0"/>
              </a:rPr>
              <a:t>背诵：</a:t>
            </a:r>
            <a:endParaRPr lang="zh-CN" altLang="en-US" sz="2000" b="1" dirty="0">
              <a:solidFill>
                <a:srgbClr val="FF0000"/>
              </a:solidFill>
              <a:latin typeface="Arial" panose="020B0604020202020204" pitchFamily="34" charset="0"/>
            </a:endParaRPr>
          </a:p>
          <a:p>
            <a:pPr algn="ctr"/>
            <a:r>
              <a:rPr lang="zh-CN" altLang="en-US" sz="2000" b="1" dirty="0">
                <a:solidFill>
                  <a:srgbClr val="FF0000"/>
                </a:solidFill>
                <a:latin typeface="Arial" panose="020B0604020202020204" pitchFamily="34" charset="0"/>
              </a:rPr>
              <a:t>腹有诗书气自华</a:t>
            </a:r>
            <a:endParaRPr lang="zh-CN" altLang="en-US" sz="2000" b="1" dirty="0">
              <a:solidFill>
                <a:srgbClr val="FF0000"/>
              </a:solidFill>
              <a:latin typeface="Arial" panose="020B060402020202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65539" name="Rectangle 3"/>
          <p:cNvSpPr>
            <a:spLocks noGrp="1" noRot="1"/>
          </p:cNvSpPr>
          <p:nvPr>
            <p:ph idx="1"/>
          </p:nvPr>
        </p:nvSpPr>
        <p:spPr>
          <a:xfrm>
            <a:off x="306388" y="620713"/>
            <a:ext cx="8539162" cy="5903912"/>
          </a:xfrm>
          <a:ln/>
        </p:spPr>
        <p:txBody>
          <a:bodyPr vert="horz" wrap="square" lIns="91440" tIns="45720" rIns="91440" bIns="45720" anchor="t"/>
          <a:p>
            <a:pPr eaLnBrk="1" hangingPunct="1"/>
            <a:r>
              <a:rPr lang="zh-CN" altLang="en-US" sz="2000" b="1" dirty="0">
                <a:latin typeface="宋体" panose="02010600030101010101" pitchFamily="2" charset="-122"/>
              </a:rPr>
              <a:t>                  </a:t>
            </a:r>
            <a:r>
              <a:rPr lang="en-US" altLang="zh-CN" b="1" dirty="0">
                <a:solidFill>
                  <a:srgbClr val="FF0000"/>
                </a:solidFill>
                <a:latin typeface="宋体" panose="02010600030101010101" pitchFamily="2" charset="-122"/>
                <a:hlinkClick r:id="rId1" action="ppaction://hlinkfile"/>
              </a:rPr>
              <a:t>《</a:t>
            </a:r>
            <a:r>
              <a:rPr lang="zh-CN" altLang="en-US" b="1" dirty="0">
                <a:solidFill>
                  <a:srgbClr val="FF0000"/>
                </a:solidFill>
                <a:latin typeface="宋体" panose="02010600030101010101" pitchFamily="2" charset="-122"/>
                <a:hlinkClick r:id="rId1" action="ppaction://hlinkfile"/>
              </a:rPr>
              <a:t>古离别</a:t>
            </a:r>
            <a:r>
              <a:rPr lang="en-US" altLang="zh-CN" b="1" dirty="0">
                <a:solidFill>
                  <a:srgbClr val="FF0000"/>
                </a:solidFill>
                <a:latin typeface="宋体" panose="02010600030101010101" pitchFamily="2" charset="-122"/>
                <a:hlinkClick r:id="rId1" action="ppaction://hlinkfile"/>
              </a:rPr>
              <a:t>》</a:t>
            </a:r>
            <a:r>
              <a:rPr lang="zh-CN" altLang="en-US" b="1" dirty="0">
                <a:solidFill>
                  <a:srgbClr val="FF0000"/>
                </a:solidFill>
                <a:latin typeface="宋体" panose="02010600030101010101" pitchFamily="2" charset="-122"/>
                <a:hlinkClick r:id="rId1" action="ppaction://hlinkfile"/>
              </a:rPr>
              <a:t>孟郊</a:t>
            </a:r>
            <a:endParaRPr lang="zh-CN" altLang="en-US" b="1" dirty="0">
              <a:solidFill>
                <a:srgbClr val="FF0000"/>
              </a:solidFill>
              <a:latin typeface="宋体" panose="02010600030101010101" pitchFamily="2" charset="-122"/>
              <a:hlinkClick r:id="rId1" action="ppaction://hlinkfile"/>
            </a:endParaRPr>
          </a:p>
          <a:p>
            <a:pPr eaLnBrk="1" hangingPunct="1"/>
            <a:r>
              <a:rPr lang="zh-CN" altLang="en-US" b="1" dirty="0">
                <a:solidFill>
                  <a:schemeClr val="tx2"/>
                </a:solidFill>
                <a:latin typeface="宋体" panose="02010600030101010101" pitchFamily="2" charset="-122"/>
              </a:rPr>
              <a:t>      “春芳役双眼，春色柔四肢。</a:t>
            </a:r>
            <a:endParaRPr lang="zh-CN" altLang="en-US" b="1" dirty="0">
              <a:solidFill>
                <a:schemeClr val="tx2"/>
              </a:solidFill>
              <a:latin typeface="宋体" panose="02010600030101010101" pitchFamily="2" charset="-122"/>
            </a:endParaRPr>
          </a:p>
          <a:p>
            <a:pPr eaLnBrk="1" hangingPunct="1"/>
            <a:r>
              <a:rPr lang="zh-CN" altLang="en-US" b="1" dirty="0">
                <a:solidFill>
                  <a:schemeClr val="tx2"/>
                </a:solidFill>
                <a:latin typeface="宋体" panose="02010600030101010101" pitchFamily="2" charset="-122"/>
              </a:rPr>
              <a:t>      </a:t>
            </a:r>
            <a:r>
              <a:rPr lang="zh-CN" altLang="en-US" b="1" dirty="0">
                <a:solidFill>
                  <a:srgbClr val="FF0000"/>
                </a:solidFill>
                <a:latin typeface="宋体" panose="02010600030101010101" pitchFamily="2" charset="-122"/>
              </a:rPr>
              <a:t> 杨柳织别愁，千条万条丝 。</a:t>
            </a:r>
            <a:r>
              <a:rPr lang="zh-CN" altLang="en-US" b="1" dirty="0">
                <a:solidFill>
                  <a:schemeClr val="tx2"/>
                </a:solidFill>
                <a:latin typeface="宋体" panose="02010600030101010101" pitchFamily="2" charset="-122"/>
              </a:rPr>
              <a:t>”</a:t>
            </a:r>
            <a:endParaRPr lang="zh-CN" altLang="en-US" b="1" dirty="0">
              <a:solidFill>
                <a:schemeClr val="tx2"/>
              </a:solidFill>
              <a:latin typeface="宋体" panose="02010600030101010101" pitchFamily="2" charset="-122"/>
            </a:endParaRPr>
          </a:p>
          <a:p>
            <a:pPr eaLnBrk="1" hangingPunct="1"/>
            <a:r>
              <a:rPr lang="zh-CN" altLang="en-US" b="1" dirty="0">
                <a:solidFill>
                  <a:schemeClr val="tx2"/>
                </a:solidFill>
                <a:latin typeface="宋体" panose="02010600030101010101" pitchFamily="2" charset="-122"/>
              </a:rPr>
              <a:t> </a:t>
            </a:r>
            <a:endParaRPr lang="zh-CN" altLang="en-US" b="1" dirty="0">
              <a:solidFill>
                <a:schemeClr val="tx2"/>
              </a:solidFill>
              <a:latin typeface="宋体" panose="02010600030101010101" pitchFamily="2" charset="-122"/>
            </a:endParaRPr>
          </a:p>
          <a:p>
            <a:pPr eaLnBrk="1" hangingPunct="1"/>
            <a:r>
              <a:rPr lang="zh-CN" altLang="en-US" b="1" dirty="0">
                <a:latin typeface="宋体" panose="02010600030101010101" pitchFamily="2" charset="-122"/>
              </a:rPr>
              <a:t>         </a:t>
            </a:r>
            <a:r>
              <a:rPr lang="en-US" altLang="zh-CN" b="1" dirty="0">
                <a:solidFill>
                  <a:srgbClr val="FF0000"/>
                </a:solidFill>
                <a:latin typeface="宋体" panose="02010600030101010101" pitchFamily="2" charset="-122"/>
                <a:hlinkClick r:id="rId2" action="ppaction://hlinkfile"/>
              </a:rPr>
              <a:t>《</a:t>
            </a:r>
            <a:r>
              <a:rPr lang="zh-CN" altLang="en-US" b="1" dirty="0">
                <a:solidFill>
                  <a:srgbClr val="FF0000"/>
                </a:solidFill>
                <a:latin typeface="宋体" panose="02010600030101010101" pitchFamily="2" charset="-122"/>
                <a:hlinkClick r:id="rId2" action="ppaction://hlinkfile"/>
              </a:rPr>
              <a:t>雁门太守行</a:t>
            </a:r>
            <a:r>
              <a:rPr lang="en-US" altLang="zh-CN" b="1" dirty="0">
                <a:solidFill>
                  <a:srgbClr val="FF0000"/>
                </a:solidFill>
                <a:latin typeface="宋体" panose="02010600030101010101" pitchFamily="2" charset="-122"/>
                <a:hlinkClick r:id="rId2" action="ppaction://hlinkfile"/>
              </a:rPr>
              <a:t>》</a:t>
            </a:r>
            <a:r>
              <a:rPr lang="zh-CN" altLang="en-US" b="1" dirty="0">
                <a:solidFill>
                  <a:srgbClr val="FF0000"/>
                </a:solidFill>
                <a:latin typeface="宋体" panose="02010600030101010101" pitchFamily="2" charset="-122"/>
                <a:hlinkClick r:id="rId2" action="ppaction://hlinkfile"/>
              </a:rPr>
              <a:t>李贺</a:t>
            </a:r>
            <a:endParaRPr lang="zh-CN" altLang="en-US" b="1" dirty="0">
              <a:solidFill>
                <a:srgbClr val="FF0000"/>
              </a:solidFill>
              <a:latin typeface="宋体" panose="02010600030101010101" pitchFamily="2" charset="-122"/>
            </a:endParaRPr>
          </a:p>
          <a:p>
            <a:pPr eaLnBrk="1" hangingPunct="1"/>
            <a:r>
              <a:rPr lang="zh-CN" altLang="en-US" b="1" dirty="0">
                <a:solidFill>
                  <a:schemeClr val="tx2"/>
                </a:solidFill>
                <a:latin typeface="宋体" panose="02010600030101010101" pitchFamily="2" charset="-122"/>
              </a:rPr>
              <a:t>  “黑云压城城欲摧，甲光向日金鳞开。</a:t>
            </a:r>
            <a:endParaRPr lang="zh-CN" altLang="en-US" b="1" dirty="0">
              <a:solidFill>
                <a:schemeClr val="tx2"/>
              </a:solidFill>
              <a:latin typeface="宋体" panose="02010600030101010101" pitchFamily="2" charset="-122"/>
            </a:endParaRPr>
          </a:p>
          <a:p>
            <a:pPr eaLnBrk="1" hangingPunct="1"/>
            <a:r>
              <a:rPr lang="zh-CN" altLang="en-US" b="1" dirty="0">
                <a:solidFill>
                  <a:schemeClr val="tx2"/>
                </a:solidFill>
                <a:latin typeface="宋体" panose="02010600030101010101" pitchFamily="2" charset="-122"/>
              </a:rPr>
              <a:t>   角声满天秋色里，塞上胭脂凝夜紫。</a:t>
            </a:r>
            <a:endParaRPr lang="zh-CN" altLang="en-US" b="1" dirty="0">
              <a:solidFill>
                <a:schemeClr val="tx2"/>
              </a:solidFill>
              <a:latin typeface="宋体" panose="02010600030101010101" pitchFamily="2" charset="-122"/>
            </a:endParaRPr>
          </a:p>
          <a:p>
            <a:pPr eaLnBrk="1" hangingPunct="1"/>
            <a:r>
              <a:rPr lang="zh-CN" altLang="en-US" b="1" dirty="0">
                <a:solidFill>
                  <a:schemeClr val="tx2"/>
                </a:solidFill>
                <a:latin typeface="宋体" panose="02010600030101010101" pitchFamily="2" charset="-122"/>
              </a:rPr>
              <a:t>   </a:t>
            </a:r>
            <a:r>
              <a:rPr lang="zh-CN" altLang="en-US" b="1" dirty="0">
                <a:solidFill>
                  <a:srgbClr val="FF0000"/>
                </a:solidFill>
                <a:latin typeface="宋体" panose="02010600030101010101" pitchFamily="2" charset="-122"/>
              </a:rPr>
              <a:t>半卷红旗监易水，霜重鼓寒声不起。</a:t>
            </a:r>
            <a:endParaRPr lang="zh-CN" altLang="en-US" b="1" dirty="0">
              <a:solidFill>
                <a:srgbClr val="FF0000"/>
              </a:solidFill>
              <a:latin typeface="宋体" panose="02010600030101010101" pitchFamily="2" charset="-122"/>
            </a:endParaRPr>
          </a:p>
          <a:p>
            <a:pPr eaLnBrk="1" hangingPunct="1"/>
            <a:r>
              <a:rPr lang="zh-CN" altLang="en-US" b="1" dirty="0">
                <a:solidFill>
                  <a:schemeClr val="tx2"/>
                </a:solidFill>
                <a:latin typeface="宋体" panose="02010600030101010101" pitchFamily="2" charset="-122"/>
              </a:rPr>
              <a:t>   报群黄金台上意，提携玉龙为君死 。”</a:t>
            </a:r>
            <a:r>
              <a:rPr lang="zh-CN" altLang="en-US" dirty="0">
                <a:latin typeface="宋体" panose="02010600030101010101" pitchFamily="2" charset="-122"/>
              </a:rPr>
              <a:t> </a:t>
            </a:r>
            <a:endParaRPr lang="zh-CN" altLang="en-US" b="1" dirty="0">
              <a:latin typeface="宋体" panose="02010600030101010101" pitchFamily="2" charset="-122"/>
            </a:endParaRPr>
          </a:p>
          <a:p>
            <a:pPr eaLnBrk="1" hangingPunct="1"/>
            <a:endParaRPr lang="zh-CN" altLang="en-US" dirty="0">
              <a:latin typeface="宋体" panose="02010600030101010101" pitchFamily="2" charset="-122"/>
            </a:endParaRPr>
          </a:p>
          <a:p>
            <a:pPr eaLnBrk="1" hangingPunct="1"/>
            <a:endParaRPr lang="zh-CN" altLang="en-US" sz="2400" dirty="0">
              <a:latin typeface="宋体" panose="02010600030101010101" pitchFamily="2" charset="-122"/>
            </a:endParaRPr>
          </a:p>
        </p:txBody>
      </p:sp>
      <p:sp>
        <p:nvSpPr>
          <p:cNvPr id="65540" name="AutoShape 5"/>
          <p:cNvSpPr/>
          <p:nvPr/>
        </p:nvSpPr>
        <p:spPr>
          <a:xfrm>
            <a:off x="6372225" y="188913"/>
            <a:ext cx="2771775" cy="863600"/>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15</a:t>
            </a:r>
            <a:r>
              <a:rPr lang="zh-CN" altLang="en-US" b="1" dirty="0">
                <a:solidFill>
                  <a:srgbClr val="FF0000"/>
                </a:solidFill>
                <a:latin typeface="Arial" panose="020B0604020202020204" pitchFamily="34" charset="0"/>
              </a:rPr>
              <a:t>唐诗</a:t>
            </a:r>
            <a:r>
              <a:rPr lang="en-US" altLang="zh-CN" b="1" dirty="0">
                <a:solidFill>
                  <a:srgbClr val="FF0000"/>
                </a:solidFill>
                <a:latin typeface="Arial" panose="020B0604020202020204" pitchFamily="34" charset="0"/>
              </a:rPr>
              <a:t>-</a:t>
            </a:r>
            <a:r>
              <a:rPr lang="zh-CN" altLang="en-US" b="1" dirty="0">
                <a:solidFill>
                  <a:srgbClr val="FF0000"/>
                </a:solidFill>
                <a:latin typeface="Arial" panose="020B0604020202020204" pitchFamily="34" charset="0"/>
              </a:rPr>
              <a:t>古离别</a:t>
            </a:r>
            <a:r>
              <a:rPr lang="en-US" altLang="zh-CN" b="1" dirty="0">
                <a:solidFill>
                  <a:srgbClr val="FF0000"/>
                </a:solidFill>
                <a:latin typeface="Arial" panose="020B0604020202020204" pitchFamily="34" charset="0"/>
              </a:rPr>
              <a:t>.flv2</a:t>
            </a:r>
            <a:endParaRPr lang="zh-CN" altLang="en-US" b="1" dirty="0">
              <a:solidFill>
                <a:srgbClr val="FF0000"/>
              </a:solidFill>
              <a:latin typeface="Arial" panose="020B0604020202020204" pitchFamily="34" charset="0"/>
            </a:endParaRPr>
          </a:p>
        </p:txBody>
      </p:sp>
      <p:sp>
        <p:nvSpPr>
          <p:cNvPr id="65541" name="AutoShape 7"/>
          <p:cNvSpPr/>
          <p:nvPr/>
        </p:nvSpPr>
        <p:spPr>
          <a:xfrm>
            <a:off x="6516688" y="2708275"/>
            <a:ext cx="2303462" cy="792163"/>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16</a:t>
            </a:r>
            <a:r>
              <a:rPr lang="zh-CN" altLang="en-US" b="1" dirty="0">
                <a:solidFill>
                  <a:srgbClr val="FF0000"/>
                </a:solidFill>
                <a:latin typeface="Arial" panose="020B0604020202020204" pitchFamily="34" charset="0"/>
              </a:rPr>
              <a:t>雁门太守行 李贺 </a:t>
            </a:r>
            <a:r>
              <a:rPr lang="en-US" altLang="zh-CN" b="1" dirty="0">
                <a:solidFill>
                  <a:srgbClr val="FF0000"/>
                </a:solidFill>
                <a:latin typeface="Arial" panose="020B0604020202020204" pitchFamily="34" charset="0"/>
              </a:rPr>
              <a:t>.flv4</a:t>
            </a:r>
            <a:endParaRPr lang="zh-CN" altLang="en-US" b="1" dirty="0">
              <a:solidFill>
                <a:srgbClr val="FF0000"/>
              </a:solidFill>
              <a:latin typeface="Arial" panose="020B0604020202020204" pitchFamily="34" charset="0"/>
            </a:endParaRPr>
          </a:p>
        </p:txBody>
      </p:sp>
      <p:sp>
        <p:nvSpPr>
          <p:cNvPr id="65542" name="AutoShape 8"/>
          <p:cNvSpPr/>
          <p:nvPr/>
        </p:nvSpPr>
        <p:spPr>
          <a:xfrm>
            <a:off x="179388" y="0"/>
            <a:ext cx="1944687" cy="620713"/>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b="1" dirty="0">
                <a:solidFill>
                  <a:srgbClr val="FF0000"/>
                </a:solidFill>
                <a:latin typeface="Arial" panose="020B0604020202020204" pitchFamily="34" charset="0"/>
              </a:rPr>
              <a:t>欣赏三遍再背诵</a:t>
            </a:r>
            <a:endParaRPr lang="zh-CN" altLang="en-US" b="1" dirty="0">
              <a:solidFill>
                <a:srgbClr val="FF0000"/>
              </a:solidFill>
              <a:latin typeface="Arial" panose="020B0604020202020204" pitchFamily="34" charset="0"/>
            </a:endParaRPr>
          </a:p>
        </p:txBody>
      </p:sp>
      <p:sp>
        <p:nvSpPr>
          <p:cNvPr id="65543" name="AutoShape 9"/>
          <p:cNvSpPr/>
          <p:nvPr/>
        </p:nvSpPr>
        <p:spPr>
          <a:xfrm>
            <a:off x="0" y="2492375"/>
            <a:ext cx="2700338" cy="674688"/>
          </a:xfrm>
          <a:prstGeom prst="wedgeRoundRectCallout">
            <a:avLst>
              <a:gd name="adj1" fmla="val -42181"/>
              <a:gd name="adj2" fmla="val 118704"/>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000" b="1" dirty="0">
                <a:solidFill>
                  <a:srgbClr val="FF0000"/>
                </a:solidFill>
                <a:latin typeface="Arial" panose="020B0604020202020204" pitchFamily="34" charset="0"/>
              </a:rPr>
              <a:t>背诵：</a:t>
            </a:r>
            <a:endParaRPr lang="zh-CN" altLang="en-US" sz="2000" b="1" dirty="0">
              <a:solidFill>
                <a:srgbClr val="FF0000"/>
              </a:solidFill>
              <a:latin typeface="Arial" panose="020B0604020202020204" pitchFamily="34" charset="0"/>
            </a:endParaRPr>
          </a:p>
          <a:p>
            <a:pPr algn="ctr"/>
            <a:r>
              <a:rPr lang="zh-CN" altLang="en-US" sz="2000" b="1" dirty="0">
                <a:solidFill>
                  <a:srgbClr val="FF0000"/>
                </a:solidFill>
                <a:latin typeface="Arial" panose="020B0604020202020204" pitchFamily="34" charset="0"/>
              </a:rPr>
              <a:t>腹有诗书气自华</a:t>
            </a:r>
            <a:endParaRPr lang="zh-CN" altLang="en-US" sz="2000" b="1" dirty="0">
              <a:solidFill>
                <a:srgbClr val="FF0000"/>
              </a:solidFill>
              <a:latin typeface="Arial" panose="020B060402020202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Rectangle 2"/>
          <p:cNvSpPr>
            <a:spLocks noGrp="1" noRot="1"/>
          </p:cNvSpPr>
          <p:nvPr>
            <p:ph type="title"/>
          </p:nvPr>
        </p:nvSpPr>
        <p:spPr>
          <a:xfrm>
            <a:off x="301625" y="0"/>
            <a:ext cx="4125913" cy="692150"/>
          </a:xfrm>
          <a:ln/>
        </p:spPr>
        <p:txBody>
          <a:bodyPr vert="horz" wrap="square" lIns="91440" tIns="45720" rIns="91440" bIns="45720" anchor="ctr"/>
          <a:p>
            <a:pPr eaLnBrk="1" hangingPunct="1"/>
            <a:r>
              <a:rPr lang="zh-CN" altLang="en-US" sz="3200" b="1" dirty="0">
                <a:solidFill>
                  <a:srgbClr val="008080"/>
                </a:solidFill>
                <a:latin typeface="宋体" panose="02010600030101010101" pitchFamily="2" charset="-122"/>
              </a:rPr>
              <a:t>四、中唐的诗歌成就</a:t>
            </a:r>
            <a:endParaRPr lang="zh-CN" altLang="en-US" sz="3200" b="1" dirty="0">
              <a:solidFill>
                <a:srgbClr val="008080"/>
              </a:solidFill>
              <a:latin typeface="宋体" panose="02010600030101010101" pitchFamily="2" charset="-122"/>
            </a:endParaRPr>
          </a:p>
        </p:txBody>
      </p:sp>
      <p:sp>
        <p:nvSpPr>
          <p:cNvPr id="66563" name="Rectangle 3"/>
          <p:cNvSpPr>
            <a:spLocks noGrp="1" noRot="1"/>
          </p:cNvSpPr>
          <p:nvPr>
            <p:ph sz="half" idx="1"/>
          </p:nvPr>
        </p:nvSpPr>
        <p:spPr>
          <a:xfrm>
            <a:off x="304800" y="3213100"/>
            <a:ext cx="4194175" cy="3168650"/>
          </a:xfrm>
          <a:ln/>
        </p:spPr>
        <p:txBody>
          <a:bodyPr vert="horz" wrap="square" lIns="91440" tIns="45720" rIns="91440" bIns="45720" anchor="t"/>
          <a:p>
            <a:pPr eaLnBrk="1" hangingPunct="1">
              <a:buSzPct val="70000"/>
            </a:pPr>
            <a:r>
              <a:rPr lang="zh-CN" altLang="en-US" b="1" dirty="0">
                <a:latin typeface="宋体" panose="02010600030101010101" pitchFamily="2" charset="-122"/>
                <a:ea typeface="+mn-ea"/>
                <a:cs typeface="+mn-cs"/>
              </a:rPr>
              <a:t> </a:t>
            </a:r>
            <a:br>
              <a:rPr lang="zh-CN" altLang="en-US" b="1" dirty="0">
                <a:latin typeface="宋体" panose="02010600030101010101" pitchFamily="2" charset="-122"/>
                <a:ea typeface="+mn-ea"/>
                <a:cs typeface="+mn-cs"/>
              </a:rPr>
            </a:br>
            <a:endParaRPr lang="zh-CN" altLang="en-US" b="1" dirty="0">
              <a:latin typeface="宋体" panose="02010600030101010101" pitchFamily="2" charset="-122"/>
              <a:ea typeface="+mn-ea"/>
              <a:cs typeface="+mn-cs"/>
            </a:endParaRPr>
          </a:p>
        </p:txBody>
      </p:sp>
      <p:sp>
        <p:nvSpPr>
          <p:cNvPr id="66564" name="Rectangle 4"/>
          <p:cNvSpPr>
            <a:spLocks noGrp="1" noRot="1"/>
          </p:cNvSpPr>
          <p:nvPr>
            <p:ph sz="half" idx="2"/>
          </p:nvPr>
        </p:nvSpPr>
        <p:spPr>
          <a:xfrm>
            <a:off x="4572000" y="188913"/>
            <a:ext cx="4392613" cy="6335712"/>
          </a:xfrm>
          <a:ln/>
        </p:spPr>
        <p:txBody>
          <a:bodyPr vert="horz" wrap="square" lIns="91440" tIns="45720" rIns="91440" bIns="45720" anchor="t"/>
          <a:p>
            <a:pPr eaLnBrk="1" hangingPunct="1">
              <a:lnSpc>
                <a:spcPct val="80000"/>
              </a:lnSpc>
              <a:buSzPct val="70000"/>
            </a:pPr>
            <a:r>
              <a:rPr lang="zh-CN" altLang="en-US" b="1" dirty="0">
                <a:latin typeface="宋体" panose="02010600030101010101" pitchFamily="2" charset="-122"/>
                <a:ea typeface="+mn-ea"/>
                <a:cs typeface="+mn-cs"/>
              </a:rPr>
              <a:t>  </a:t>
            </a:r>
            <a:endParaRPr lang="zh-CN" altLang="en-US" b="1" dirty="0">
              <a:latin typeface="宋体" panose="02010600030101010101" pitchFamily="2" charset="-122"/>
              <a:ea typeface="+mn-ea"/>
              <a:cs typeface="+mn-cs"/>
            </a:endParaRPr>
          </a:p>
          <a:p>
            <a:pPr eaLnBrk="1" hangingPunct="1">
              <a:lnSpc>
                <a:spcPct val="80000"/>
              </a:lnSpc>
              <a:buSzPct val="70000"/>
            </a:pPr>
            <a:r>
              <a:rPr lang="zh-CN" altLang="en-US" sz="2400" b="1" dirty="0">
                <a:latin typeface="宋体" panose="02010600030101010101" pitchFamily="2" charset="-122"/>
                <a:ea typeface="+mn-ea"/>
                <a:cs typeface="+mn-cs"/>
              </a:rPr>
              <a:t> </a:t>
            </a:r>
            <a:r>
              <a:rPr lang="en-US" altLang="zh-CN" sz="2400" b="1" dirty="0">
                <a:solidFill>
                  <a:schemeClr val="hlink"/>
                </a:solidFill>
                <a:latin typeface="宋体" panose="02010600030101010101" pitchFamily="2" charset="-122"/>
                <a:ea typeface="+mn-ea"/>
                <a:cs typeface="+mn-cs"/>
              </a:rPr>
              <a:t>4</a:t>
            </a:r>
            <a:r>
              <a:rPr lang="zh-CN" altLang="en-US" sz="2400" b="1" dirty="0">
                <a:solidFill>
                  <a:schemeClr val="hlink"/>
                </a:solidFill>
                <a:latin typeface="宋体" panose="02010600030101010101" pitchFamily="2" charset="-122"/>
                <a:ea typeface="+mn-ea"/>
                <a:cs typeface="+mn-cs"/>
              </a:rPr>
              <a:t>、元白诗派：新乐府运动及新乐府诗的创作。</a:t>
            </a:r>
            <a:endParaRPr lang="zh-CN" altLang="en-US" sz="2400" b="1" dirty="0">
              <a:solidFill>
                <a:schemeClr val="hlink"/>
              </a:solidFill>
              <a:latin typeface="宋体" panose="02010600030101010101" pitchFamily="2" charset="-122"/>
              <a:ea typeface="+mn-ea"/>
              <a:cs typeface="+mn-cs"/>
            </a:endParaRPr>
          </a:p>
          <a:p>
            <a:pPr eaLnBrk="1" hangingPunct="1">
              <a:lnSpc>
                <a:spcPct val="80000"/>
              </a:lnSpc>
              <a:buSzPct val="70000"/>
            </a:pPr>
            <a:r>
              <a:rPr lang="zh-CN" altLang="en-US" sz="2400" b="1" dirty="0">
                <a:latin typeface="宋体" panose="02010600030101010101" pitchFamily="2" charset="-122"/>
                <a:ea typeface="+mn-ea"/>
                <a:cs typeface="+mn-cs"/>
              </a:rPr>
              <a:t>以元稹</a:t>
            </a:r>
            <a:r>
              <a:rPr lang="en-US" altLang="zh-CN" sz="2400" b="1" dirty="0">
                <a:latin typeface="宋体" panose="02010600030101010101" pitchFamily="2" charset="-122"/>
                <a:ea typeface="+mn-ea"/>
                <a:cs typeface="+mn-cs"/>
              </a:rPr>
              <a:t>,</a:t>
            </a:r>
            <a:r>
              <a:rPr lang="zh-CN" altLang="en-US" sz="2400" b="1" dirty="0">
                <a:latin typeface="宋体" panose="02010600030101010101" pitchFamily="2" charset="-122"/>
                <a:ea typeface="+mn-ea"/>
                <a:cs typeface="+mn-cs"/>
              </a:rPr>
              <a:t>白居易为代表的</a:t>
            </a:r>
            <a:r>
              <a:rPr lang="zh-CN" altLang="en-US" sz="2400" b="1" dirty="0">
                <a:solidFill>
                  <a:srgbClr val="6A1061"/>
                </a:solidFill>
                <a:latin typeface="宋体" panose="02010600030101010101" pitchFamily="2" charset="-122"/>
                <a:ea typeface="+mn-ea"/>
                <a:cs typeface="+mn-cs"/>
              </a:rPr>
              <a:t>元白</a:t>
            </a:r>
            <a:r>
              <a:rPr lang="zh-CN" altLang="en-US" sz="2400" b="1" dirty="0">
                <a:latin typeface="宋体" panose="02010600030101010101" pitchFamily="2" charset="-122"/>
                <a:ea typeface="+mn-ea"/>
                <a:cs typeface="+mn-cs"/>
              </a:rPr>
              <a:t>诗歌流派</a:t>
            </a:r>
            <a:r>
              <a:rPr lang="en-US" altLang="zh-CN" sz="2400" b="1" dirty="0">
                <a:latin typeface="宋体" panose="02010600030101010101" pitchFamily="2" charset="-122"/>
                <a:ea typeface="+mn-ea"/>
                <a:cs typeface="+mn-cs"/>
              </a:rPr>
              <a:t>,</a:t>
            </a:r>
            <a:r>
              <a:rPr lang="zh-CN" altLang="en-US" sz="2400" b="1" dirty="0">
                <a:latin typeface="宋体" panose="02010600030101010101" pitchFamily="2" charset="-122"/>
                <a:ea typeface="+mn-ea"/>
                <a:cs typeface="+mn-cs"/>
              </a:rPr>
              <a:t>他们重写实</a:t>
            </a:r>
            <a:r>
              <a:rPr lang="en-US" altLang="zh-CN" sz="2400" b="1" dirty="0">
                <a:latin typeface="宋体" panose="02010600030101010101" pitchFamily="2" charset="-122"/>
                <a:ea typeface="+mn-ea"/>
                <a:cs typeface="+mn-cs"/>
              </a:rPr>
              <a:t>,</a:t>
            </a:r>
            <a:r>
              <a:rPr lang="zh-CN" altLang="en-US" sz="2400" b="1" dirty="0">
                <a:latin typeface="宋体" panose="02010600030101010101" pitchFamily="2" charset="-122"/>
                <a:ea typeface="+mn-ea"/>
                <a:cs typeface="+mn-cs"/>
              </a:rPr>
              <a:t>尚通俗。他们发起新乐府运动</a:t>
            </a:r>
            <a:r>
              <a:rPr lang="en-US" altLang="zh-CN" sz="2400" b="1" dirty="0">
                <a:latin typeface="宋体" panose="02010600030101010101" pitchFamily="2" charset="-122"/>
                <a:ea typeface="+mn-ea"/>
                <a:cs typeface="+mn-cs"/>
              </a:rPr>
              <a:t>,</a:t>
            </a:r>
            <a:r>
              <a:rPr lang="zh-CN" altLang="en-US" sz="2400" b="1" dirty="0">
                <a:latin typeface="宋体" panose="02010600030101010101" pitchFamily="2" charset="-122"/>
                <a:ea typeface="+mn-ea"/>
                <a:cs typeface="+mn-cs"/>
              </a:rPr>
              <a:t>强调诗歌的惩恶扬善</a:t>
            </a:r>
            <a:r>
              <a:rPr lang="en-US" altLang="zh-CN" sz="2400" b="1" dirty="0">
                <a:latin typeface="宋体" panose="02010600030101010101" pitchFamily="2" charset="-122"/>
                <a:ea typeface="+mn-ea"/>
                <a:cs typeface="+mn-cs"/>
              </a:rPr>
              <a:t>,</a:t>
            </a:r>
            <a:r>
              <a:rPr lang="zh-CN" altLang="en-US" sz="2400" b="1" dirty="0">
                <a:latin typeface="宋体" panose="02010600030101010101" pitchFamily="2" charset="-122"/>
                <a:ea typeface="+mn-ea"/>
                <a:cs typeface="+mn-cs"/>
              </a:rPr>
              <a:t>补察时政的功能</a:t>
            </a:r>
            <a:r>
              <a:rPr lang="en-US" altLang="zh-CN" sz="2400" b="1" dirty="0">
                <a:latin typeface="宋体" panose="02010600030101010101" pitchFamily="2" charset="-122"/>
                <a:ea typeface="+mn-ea"/>
                <a:cs typeface="+mn-cs"/>
              </a:rPr>
              <a:t>,</a:t>
            </a:r>
            <a:r>
              <a:rPr lang="zh-CN" altLang="en-US" sz="2400" b="1" dirty="0">
                <a:latin typeface="宋体" panose="02010600030101010101" pitchFamily="2" charset="-122"/>
                <a:ea typeface="+mn-ea"/>
                <a:cs typeface="+mn-cs"/>
              </a:rPr>
              <a:t>语言方面则力求通俗易解。</a:t>
            </a:r>
            <a:endParaRPr lang="zh-CN" altLang="en-US" sz="2400" b="1" dirty="0">
              <a:latin typeface="宋体" panose="02010600030101010101" pitchFamily="2" charset="-122"/>
              <a:ea typeface="+mn-ea"/>
              <a:cs typeface="+mn-cs"/>
            </a:endParaRPr>
          </a:p>
          <a:p>
            <a:pPr eaLnBrk="1" hangingPunct="1">
              <a:lnSpc>
                <a:spcPct val="80000"/>
              </a:lnSpc>
              <a:buSzPct val="70000"/>
            </a:pPr>
            <a:r>
              <a:rPr lang="zh-CN" altLang="en-US" sz="2400" b="1" dirty="0">
                <a:latin typeface="宋体" panose="02010600030101010101" pitchFamily="2" charset="-122"/>
                <a:ea typeface="+mn-ea"/>
                <a:cs typeface="+mn-cs"/>
              </a:rPr>
              <a:t>   重写实、尚通俗，走了一条与韩孟诗派完全不同的创作道路。清人</a:t>
            </a:r>
            <a:r>
              <a:rPr lang="zh-CN" altLang="en-US" sz="2400" b="1" dirty="0">
                <a:solidFill>
                  <a:srgbClr val="FF0000"/>
                </a:solidFill>
                <a:latin typeface="宋体" panose="02010600030101010101" pitchFamily="2" charset="-122"/>
                <a:ea typeface="+mn-ea"/>
                <a:cs typeface="+mn-cs"/>
              </a:rPr>
              <a:t>赵翼</a:t>
            </a:r>
            <a:r>
              <a:rPr lang="zh-CN" altLang="en-US" sz="2400" b="1" dirty="0">
                <a:latin typeface="宋体" panose="02010600030101010101" pitchFamily="2" charset="-122"/>
                <a:ea typeface="+mn-ea"/>
                <a:cs typeface="+mn-cs"/>
              </a:rPr>
              <a:t>说：“中唐诗以韩、孟、元、白为最。韩、孟尚奇警，务言人所不敢言；元、白尚坦易，务言人所共欲言。”（</a:t>
            </a:r>
            <a:r>
              <a:rPr lang="en-US" altLang="zh-CN" sz="2400" b="1" dirty="0">
                <a:latin typeface="宋体" panose="02010600030101010101" pitchFamily="2" charset="-122"/>
                <a:ea typeface="+mn-ea"/>
                <a:cs typeface="+mn-cs"/>
              </a:rPr>
              <a:t>《</a:t>
            </a:r>
            <a:r>
              <a:rPr lang="zh-CN" altLang="en-US" sz="2400" b="1" dirty="0">
                <a:solidFill>
                  <a:srgbClr val="FF0000"/>
                </a:solidFill>
                <a:latin typeface="宋体" panose="02010600030101010101" pitchFamily="2" charset="-122"/>
                <a:ea typeface="+mn-ea"/>
                <a:cs typeface="+mn-cs"/>
              </a:rPr>
              <a:t>瓯北诗话</a:t>
            </a:r>
            <a:r>
              <a:rPr lang="en-US" altLang="zh-CN" sz="2400" b="1" dirty="0">
                <a:latin typeface="宋体" panose="02010600030101010101" pitchFamily="2" charset="-122"/>
                <a:ea typeface="+mn-ea"/>
                <a:cs typeface="+mn-cs"/>
              </a:rPr>
              <a:t>》</a:t>
            </a:r>
            <a:r>
              <a:rPr lang="zh-CN" altLang="en-US" sz="2400" b="1" dirty="0">
                <a:latin typeface="宋体" panose="02010600030101010101" pitchFamily="2" charset="-122"/>
                <a:ea typeface="+mn-ea"/>
                <a:cs typeface="+mn-cs"/>
              </a:rPr>
              <a:t>卷四）表面看来，二者似背道而驰，但实质却都是创新，取途虽殊而归趋则同。 </a:t>
            </a:r>
            <a:r>
              <a:rPr lang="zh-CN" altLang="en-US" b="1" dirty="0">
                <a:latin typeface="宋体" panose="02010600030101010101" pitchFamily="2" charset="-122"/>
                <a:ea typeface="+mn-ea"/>
                <a:cs typeface="+mn-cs"/>
              </a:rPr>
              <a:t> </a:t>
            </a:r>
            <a:endParaRPr lang="zh-CN" altLang="en-US" b="1" dirty="0">
              <a:latin typeface="宋体" panose="02010600030101010101" pitchFamily="2" charset="-122"/>
              <a:ea typeface="+mn-ea"/>
              <a:cs typeface="+mn-cs"/>
            </a:endParaRPr>
          </a:p>
        </p:txBody>
      </p:sp>
      <p:pic>
        <p:nvPicPr>
          <p:cNvPr id="66565" name="Picture 5" descr="溪桥柳细3"/>
          <p:cNvPicPr>
            <a:picLocks noGrp="1" noRot="1" noChangeAspect="1"/>
          </p:cNvPicPr>
          <p:nvPr>
            <p:ph sz="half" idx="1"/>
          </p:nvPr>
        </p:nvPicPr>
        <p:blipFill>
          <a:blip r:embed="rId1"/>
          <a:srcRect/>
          <a:stretch>
            <a:fillRect/>
          </a:stretch>
        </p:blipFill>
        <p:spPr>
          <a:xfrm>
            <a:off x="250825" y="692150"/>
            <a:ext cx="4176713" cy="5400675"/>
          </a:xfrm>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67587" name="Rectangle 3"/>
          <p:cNvSpPr>
            <a:spLocks noGrp="1" noRot="1"/>
          </p:cNvSpPr>
          <p:nvPr>
            <p:ph idx="1"/>
          </p:nvPr>
        </p:nvSpPr>
        <p:spPr>
          <a:xfrm>
            <a:off x="306388" y="406400"/>
            <a:ext cx="8539162" cy="6264275"/>
          </a:xfrm>
          <a:ln/>
        </p:spPr>
        <p:txBody>
          <a:bodyPr vert="horz" wrap="square" lIns="91440" tIns="45720" rIns="91440" bIns="45720" anchor="t"/>
          <a:p>
            <a:pPr eaLnBrk="1" hangingPunct="1">
              <a:lnSpc>
                <a:spcPct val="90000"/>
              </a:lnSpc>
            </a:pPr>
            <a:r>
              <a:rPr lang="zh-CN" altLang="en-US" sz="2800" b="1" dirty="0">
                <a:latin typeface="宋体" panose="02010600030101010101" pitchFamily="2" charset="-122"/>
              </a:rPr>
              <a:t>    元稹</a:t>
            </a:r>
            <a:r>
              <a:rPr lang="en-US" altLang="zh-CN" sz="2800" b="1" dirty="0">
                <a:latin typeface="宋体" panose="02010600030101010101" pitchFamily="2" charset="-122"/>
              </a:rPr>
              <a:t>《</a:t>
            </a:r>
            <a:r>
              <a:rPr lang="zh-CN" altLang="en-US" sz="2800" b="1" dirty="0">
                <a:latin typeface="宋体" panose="02010600030101010101" pitchFamily="2" charset="-122"/>
              </a:rPr>
              <a:t>织妇词</a:t>
            </a:r>
            <a:r>
              <a:rPr lang="en-US" altLang="zh-CN" sz="2800" b="1" dirty="0">
                <a:latin typeface="宋体" panose="02010600030101010101" pitchFamily="2" charset="-122"/>
              </a:rPr>
              <a:t>》</a:t>
            </a:r>
            <a:r>
              <a:rPr lang="zh-CN" altLang="en-US" sz="2800" b="1" dirty="0">
                <a:latin typeface="宋体" panose="02010600030101010101" pitchFamily="2" charset="-122"/>
              </a:rPr>
              <a:t>、</a:t>
            </a:r>
            <a:r>
              <a:rPr lang="en-US" altLang="zh-CN" sz="2800" b="1" dirty="0">
                <a:latin typeface="宋体" panose="02010600030101010101" pitchFamily="2" charset="-122"/>
              </a:rPr>
              <a:t>《</a:t>
            </a:r>
            <a:r>
              <a:rPr lang="zh-CN" altLang="en-US" sz="2800" b="1" dirty="0">
                <a:latin typeface="宋体" panose="02010600030101010101" pitchFamily="2" charset="-122"/>
              </a:rPr>
              <a:t>田家词</a:t>
            </a:r>
            <a:r>
              <a:rPr lang="en-US" altLang="zh-CN" sz="2800" b="1" dirty="0">
                <a:latin typeface="宋体" panose="02010600030101010101" pitchFamily="2" charset="-122"/>
              </a:rPr>
              <a:t>》</a:t>
            </a:r>
            <a:r>
              <a:rPr lang="zh-CN" altLang="en-US" sz="2800" b="1" dirty="0">
                <a:latin typeface="宋体" panose="02010600030101010101" pitchFamily="2" charset="-122"/>
              </a:rPr>
              <a:t>较具代表性。 </a:t>
            </a:r>
            <a:endParaRPr lang="zh-CN" altLang="en-US" sz="2800" b="1" dirty="0">
              <a:latin typeface="宋体" panose="02010600030101010101" pitchFamily="2" charset="-122"/>
            </a:endParaRPr>
          </a:p>
          <a:p>
            <a:pPr eaLnBrk="1" hangingPunct="1">
              <a:lnSpc>
                <a:spcPct val="90000"/>
              </a:lnSpc>
            </a:pPr>
            <a:r>
              <a:rPr lang="zh-CN" altLang="en-US" sz="2800" b="1" dirty="0">
                <a:latin typeface="宋体" panose="02010600030101010101" pitchFamily="2" charset="-122"/>
              </a:rPr>
              <a:t>   </a:t>
            </a:r>
            <a:r>
              <a:rPr lang="en-US" altLang="zh-CN" sz="2800" b="1" dirty="0">
                <a:latin typeface="宋体" panose="02010600030101010101" pitchFamily="2" charset="-122"/>
              </a:rPr>
              <a:t>《</a:t>
            </a:r>
            <a:r>
              <a:rPr lang="zh-CN" altLang="en-US" sz="2800" b="1" dirty="0">
                <a:latin typeface="宋体" panose="02010600030101010101" pitchFamily="2" charset="-122"/>
              </a:rPr>
              <a:t>织妇词</a:t>
            </a:r>
            <a:r>
              <a:rPr lang="en-US" altLang="zh-CN" sz="2800" b="1" dirty="0">
                <a:latin typeface="宋体" panose="02010600030101010101" pitchFamily="2" charset="-122"/>
              </a:rPr>
              <a:t>》</a:t>
            </a:r>
            <a:r>
              <a:rPr lang="zh-CN" altLang="en-US" sz="2800" b="1" dirty="0">
                <a:latin typeface="宋体" panose="02010600030101010101" pitchFamily="2" charset="-122"/>
              </a:rPr>
              <a:t>写织妇为缴纳紧迫的租税而从事艰苦劳动，头白了还不能嫁人，以至于羡慕檐前蜘蛛“能向虚空织网罗”。</a:t>
            </a:r>
            <a:endParaRPr lang="zh-CN" altLang="en-US" sz="2800" b="1" dirty="0">
              <a:latin typeface="宋体" panose="02010600030101010101" pitchFamily="2" charset="-122"/>
            </a:endParaRPr>
          </a:p>
          <a:p>
            <a:pPr eaLnBrk="1" hangingPunct="1">
              <a:lnSpc>
                <a:spcPct val="90000"/>
              </a:lnSpc>
            </a:pPr>
            <a:endParaRPr lang="zh-CN" altLang="en-US" sz="2800" b="1" dirty="0">
              <a:latin typeface="宋体" panose="02010600030101010101" pitchFamily="2" charset="-122"/>
            </a:endParaRPr>
          </a:p>
          <a:p>
            <a:pPr eaLnBrk="1" hangingPunct="1">
              <a:lnSpc>
                <a:spcPct val="90000"/>
              </a:lnSpc>
            </a:pPr>
            <a:r>
              <a:rPr lang="zh-CN" altLang="en-US" sz="2800" b="1" dirty="0">
                <a:latin typeface="宋体" panose="02010600030101010101" pitchFamily="2" charset="-122"/>
              </a:rPr>
              <a:t>    </a:t>
            </a:r>
            <a:r>
              <a:rPr lang="en-US" altLang="zh-CN" sz="2800" b="1" dirty="0">
                <a:latin typeface="宋体" panose="02010600030101010101" pitchFamily="2" charset="-122"/>
              </a:rPr>
              <a:t>《</a:t>
            </a:r>
            <a:r>
              <a:rPr lang="zh-CN" altLang="en-US" sz="2800" b="1" dirty="0">
                <a:latin typeface="宋体" panose="02010600030101010101" pitchFamily="2" charset="-122"/>
              </a:rPr>
              <a:t>田家词</a:t>
            </a:r>
            <a:r>
              <a:rPr lang="en-US" altLang="zh-CN" sz="2800" b="1" dirty="0">
                <a:latin typeface="宋体" panose="02010600030101010101" pitchFamily="2" charset="-122"/>
              </a:rPr>
              <a:t>》</a:t>
            </a:r>
            <a:r>
              <a:rPr lang="zh-CN" altLang="en-US" sz="2800" b="1" dirty="0">
                <a:latin typeface="宋体" panose="02010600030101010101" pitchFamily="2" charset="-122"/>
              </a:rPr>
              <a:t>反映了农民生活的苦难：</a:t>
            </a:r>
            <a:endParaRPr lang="zh-CN" altLang="en-US" sz="2800" b="1" dirty="0">
              <a:latin typeface="宋体" panose="02010600030101010101" pitchFamily="2" charset="-122"/>
            </a:endParaRPr>
          </a:p>
          <a:p>
            <a:pPr eaLnBrk="1" hangingPunct="1">
              <a:lnSpc>
                <a:spcPct val="90000"/>
              </a:lnSpc>
            </a:pPr>
            <a:r>
              <a:rPr lang="zh-CN" altLang="en-US" sz="2800" b="1" dirty="0">
                <a:latin typeface="宋体" panose="02010600030101010101" pitchFamily="2" charset="-122"/>
              </a:rPr>
              <a:t>   “一日官军收海服，驱牛驾车食牛肉。</a:t>
            </a:r>
            <a:endParaRPr lang="zh-CN" altLang="en-US" sz="2800" b="1" dirty="0">
              <a:latin typeface="宋体" panose="02010600030101010101" pitchFamily="2" charset="-122"/>
            </a:endParaRPr>
          </a:p>
          <a:p>
            <a:pPr eaLnBrk="1" hangingPunct="1">
              <a:lnSpc>
                <a:spcPct val="90000"/>
              </a:lnSpc>
            </a:pPr>
            <a:r>
              <a:rPr lang="zh-CN" altLang="en-US" sz="2800" b="1" dirty="0">
                <a:latin typeface="宋体" panose="02010600030101010101" pitchFamily="2" charset="-122"/>
              </a:rPr>
              <a:t>    归来收得牛两角，重铸锄犁作斤劚。</a:t>
            </a:r>
            <a:endParaRPr lang="zh-CN" altLang="en-US" sz="2800" b="1" dirty="0">
              <a:latin typeface="宋体" panose="02010600030101010101" pitchFamily="2" charset="-122"/>
            </a:endParaRPr>
          </a:p>
          <a:p>
            <a:pPr eaLnBrk="1" hangingPunct="1">
              <a:lnSpc>
                <a:spcPct val="90000"/>
              </a:lnSpc>
            </a:pPr>
            <a:r>
              <a:rPr lang="zh-CN" altLang="en-US" sz="2800" b="1" dirty="0">
                <a:latin typeface="宋体" panose="02010600030101010101" pitchFamily="2" charset="-122"/>
              </a:rPr>
              <a:t>    姑舂妇担去输官，输官不足归卖屋。”</a:t>
            </a:r>
            <a:endParaRPr lang="zh-CN" altLang="en-US" sz="2800" b="1" dirty="0">
              <a:latin typeface="宋体" panose="02010600030101010101" pitchFamily="2" charset="-122"/>
            </a:endParaRPr>
          </a:p>
          <a:p>
            <a:pPr eaLnBrk="1" hangingPunct="1">
              <a:lnSpc>
                <a:spcPct val="90000"/>
              </a:lnSpc>
            </a:pPr>
            <a:endParaRPr lang="zh-CN" altLang="en-US" sz="2800" b="1" dirty="0">
              <a:latin typeface="宋体" panose="02010600030101010101" pitchFamily="2" charset="-122"/>
            </a:endParaRPr>
          </a:p>
          <a:p>
            <a:pPr eaLnBrk="1" hangingPunct="1">
              <a:lnSpc>
                <a:spcPct val="90000"/>
              </a:lnSpc>
            </a:pPr>
            <a:r>
              <a:rPr lang="zh-CN" altLang="en-US" sz="2800" b="1" dirty="0">
                <a:latin typeface="宋体" panose="02010600030101010101" pitchFamily="2" charset="-122"/>
              </a:rPr>
              <a:t>    结尾更出之以反语：</a:t>
            </a:r>
            <a:endParaRPr lang="zh-CN" altLang="en-US" sz="2800" b="1" dirty="0">
              <a:latin typeface="宋体" panose="02010600030101010101" pitchFamily="2" charset="-122"/>
            </a:endParaRPr>
          </a:p>
          <a:p>
            <a:pPr eaLnBrk="1" hangingPunct="1">
              <a:lnSpc>
                <a:spcPct val="90000"/>
              </a:lnSpc>
            </a:pPr>
            <a:r>
              <a:rPr lang="zh-CN" altLang="en-US" sz="2800" b="1" dirty="0">
                <a:latin typeface="宋体" panose="02010600030101010101" pitchFamily="2" charset="-122"/>
              </a:rPr>
              <a:t>   “愿官早胜仇早复，农死有儿牛有犊，誓不遣官军粮不足。”</a:t>
            </a:r>
            <a:endParaRPr lang="zh-CN" altLang="en-US" sz="2800" b="1" dirty="0">
              <a:latin typeface="宋体" panose="02010600030101010101" pitchFamily="2"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Rectangle 2"/>
          <p:cNvSpPr>
            <a:spLocks noGrp="1" noRot="1"/>
          </p:cNvSpPr>
          <p:nvPr>
            <p:ph type="title"/>
          </p:nvPr>
        </p:nvSpPr>
        <p:spPr>
          <a:xfrm>
            <a:off x="301625" y="685800"/>
            <a:ext cx="8540750" cy="79375"/>
          </a:xfrm>
          <a:ln/>
        </p:spPr>
        <p:txBody>
          <a:bodyPr vert="horz" wrap="square" lIns="91440" tIns="45720" rIns="91440" bIns="45720" anchor="ctr"/>
          <a:p>
            <a:pPr eaLnBrk="1" hangingPunct="1"/>
            <a:endParaRPr lang="zh-CN" altLang="en-US" dirty="0"/>
          </a:p>
        </p:txBody>
      </p:sp>
      <p:sp>
        <p:nvSpPr>
          <p:cNvPr id="68611" name="Rectangle 3"/>
          <p:cNvSpPr>
            <a:spLocks noGrp="1" noRot="1"/>
          </p:cNvSpPr>
          <p:nvPr>
            <p:ph idx="1"/>
          </p:nvPr>
        </p:nvSpPr>
        <p:spPr>
          <a:xfrm>
            <a:off x="304800" y="693738"/>
            <a:ext cx="8540750" cy="5173662"/>
          </a:xfrm>
          <a:ln/>
        </p:spPr>
        <p:txBody>
          <a:bodyPr vert="horz" wrap="square" lIns="91440" tIns="45720" rIns="91440" bIns="45720" anchor="t"/>
          <a:p>
            <a:pPr eaLnBrk="1" hangingPunct="1"/>
            <a:r>
              <a:rPr lang="zh-CN" altLang="en-US" sz="2800" b="1" dirty="0">
                <a:latin typeface="宋体" panose="02010600030101010101" pitchFamily="2" charset="-122"/>
              </a:rPr>
              <a:t>   </a:t>
            </a:r>
            <a:r>
              <a:rPr lang="zh-CN" altLang="en-US" sz="2400" b="1" dirty="0">
                <a:latin typeface="宋体" panose="02010600030101010101" pitchFamily="2" charset="-122"/>
              </a:rPr>
              <a:t> 白居易</a:t>
            </a:r>
            <a:r>
              <a:rPr lang="en-US" altLang="zh-CN" sz="2400" b="1" dirty="0">
                <a:latin typeface="宋体" panose="02010600030101010101" pitchFamily="2" charset="-122"/>
              </a:rPr>
              <a:t>《</a:t>
            </a:r>
            <a:r>
              <a:rPr lang="zh-CN" altLang="en-US" sz="2400" b="1" dirty="0">
                <a:latin typeface="宋体" panose="02010600030101010101" pitchFamily="2" charset="-122"/>
              </a:rPr>
              <a:t>观刈麦</a:t>
            </a:r>
            <a:r>
              <a:rPr lang="en-US" altLang="zh-CN" sz="2400" b="1" dirty="0">
                <a:latin typeface="宋体" panose="02010600030101010101" pitchFamily="2" charset="-122"/>
              </a:rPr>
              <a:t>》</a:t>
            </a:r>
            <a:r>
              <a:rPr lang="zh-CN" altLang="en-US" sz="2400" b="1" dirty="0">
                <a:latin typeface="宋体" panose="02010600030101010101" pitchFamily="2" charset="-122"/>
              </a:rPr>
              <a:t>（</a:t>
            </a:r>
            <a:r>
              <a:rPr lang="en-US" altLang="zh-CN" sz="2400" b="1" dirty="0">
                <a:latin typeface="宋体" panose="02010600030101010101" pitchFamily="2" charset="-122"/>
              </a:rPr>
              <a:t>[yì] 【</a:t>
            </a:r>
            <a:r>
              <a:rPr lang="zh-CN" altLang="en-US" sz="2400" b="1" dirty="0">
                <a:latin typeface="宋体" panose="02010600030101010101" pitchFamily="2" charset="-122"/>
              </a:rPr>
              <a:t>字义</a:t>
            </a:r>
            <a:r>
              <a:rPr lang="en-US" altLang="zh-CN" sz="2400" b="1" dirty="0">
                <a:latin typeface="宋体" panose="02010600030101010101" pitchFamily="2" charset="-122"/>
              </a:rPr>
              <a:t>】</a:t>
            </a:r>
            <a:r>
              <a:rPr lang="zh-CN" altLang="en-US" sz="2400" b="1" dirty="0">
                <a:latin typeface="宋体" panose="02010600030101010101" pitchFamily="2" charset="-122"/>
              </a:rPr>
              <a:t>：</a:t>
            </a:r>
            <a:r>
              <a:rPr lang="en-US" altLang="zh-CN" sz="2400" b="1" dirty="0">
                <a:latin typeface="宋体" panose="02010600030101010101" pitchFamily="2" charset="-122"/>
              </a:rPr>
              <a:t>1.</a:t>
            </a:r>
            <a:r>
              <a:rPr lang="zh-CN" altLang="en-US" sz="2400" b="1" dirty="0">
                <a:latin typeface="宋体" panose="02010600030101010101" pitchFamily="2" charset="-122"/>
              </a:rPr>
              <a:t>割（草或谷类）：</a:t>
            </a:r>
            <a:endParaRPr lang="zh-CN" altLang="en-US" sz="2400" b="1" dirty="0">
              <a:latin typeface="宋体" panose="02010600030101010101" pitchFamily="2" charset="-122"/>
            </a:endParaRPr>
          </a:p>
          <a:p>
            <a:pPr eaLnBrk="1" hangingPunct="1"/>
            <a:r>
              <a:rPr lang="zh-CN" altLang="en-US" sz="2400" b="1" dirty="0">
                <a:latin typeface="宋体" panose="02010600030101010101" pitchFamily="2" charset="-122"/>
              </a:rPr>
              <a:t>    从“田家少闲月，五月人倍忙”写起，中段细述农人“足蒸暑土气，背灼炎天光”的艰辛和“家田输税尽，拾此充饥肠”的哀痛，最后以“</a:t>
            </a:r>
            <a:r>
              <a:rPr lang="zh-CN" altLang="en-US" sz="2400" b="1" dirty="0">
                <a:solidFill>
                  <a:srgbClr val="FF0000"/>
                </a:solidFill>
                <a:latin typeface="宋体" panose="02010600030101010101" pitchFamily="2" charset="-122"/>
              </a:rPr>
              <a:t>念此私自愧，尽日不能忘”</a:t>
            </a:r>
            <a:r>
              <a:rPr lang="zh-CN" altLang="en-US" sz="2400" b="1" dirty="0">
                <a:latin typeface="宋体" panose="02010600030101010101" pitchFamily="2" charset="-122"/>
              </a:rPr>
              <a:t>结束，于真切自然的描写中见出“田家”的巨大不幸，作者的反躬自责也显得分外深刻。</a:t>
            </a:r>
            <a:endParaRPr lang="zh-CN" altLang="en-US" sz="2400" b="1" dirty="0">
              <a:latin typeface="宋体" panose="02010600030101010101" pitchFamily="2" charset="-122"/>
            </a:endParaRPr>
          </a:p>
          <a:p>
            <a:pPr eaLnBrk="1" hangingPunct="1"/>
            <a:r>
              <a:rPr lang="zh-CN" altLang="en-US" sz="2400" b="1" dirty="0">
                <a:latin typeface="宋体" panose="02010600030101010101" pitchFamily="2" charset="-122"/>
              </a:rPr>
              <a:t>    他如</a:t>
            </a:r>
            <a:r>
              <a:rPr lang="en-US" altLang="zh-CN" sz="2400" b="1" dirty="0">
                <a:latin typeface="宋体" panose="02010600030101010101" pitchFamily="2" charset="-122"/>
              </a:rPr>
              <a:t>《</a:t>
            </a:r>
            <a:r>
              <a:rPr lang="zh-CN" altLang="en-US" sz="2400" b="1" dirty="0">
                <a:latin typeface="宋体" panose="02010600030101010101" pitchFamily="2" charset="-122"/>
              </a:rPr>
              <a:t>村民苦寒</a:t>
            </a:r>
            <a:r>
              <a:rPr lang="en-US" altLang="zh-CN" sz="2400" b="1" dirty="0">
                <a:latin typeface="宋体" panose="02010600030101010101" pitchFamily="2" charset="-122"/>
              </a:rPr>
              <a:t>》</a:t>
            </a:r>
            <a:r>
              <a:rPr lang="zh-CN" altLang="en-US" sz="2400" b="1" dirty="0">
                <a:latin typeface="宋体" panose="02010600030101010101" pitchFamily="2" charset="-122"/>
              </a:rPr>
              <a:t>前半写“北风利如剑，布絮不蔽身”的贫民，后半写 “褐裘复絁被，坐卧有馀温”的自己，两相对照，发为“</a:t>
            </a:r>
            <a:r>
              <a:rPr lang="zh-CN" altLang="en-US" sz="2400" b="1" dirty="0">
                <a:solidFill>
                  <a:srgbClr val="FF0000"/>
                </a:solidFill>
                <a:latin typeface="宋体" panose="02010600030101010101" pitchFamily="2" charset="-122"/>
              </a:rPr>
              <a:t>念彼深可愧，自问是何人</a:t>
            </a:r>
            <a:r>
              <a:rPr lang="zh-CN" altLang="en-US" sz="2400" b="1" dirty="0">
                <a:latin typeface="宋体" panose="02010600030101010101" pitchFamily="2" charset="-122"/>
              </a:rPr>
              <a:t>”的感慨，真情挚意出自肺腑。</a:t>
            </a:r>
            <a:endParaRPr lang="zh-CN" altLang="en-US" sz="2400" b="1" dirty="0">
              <a:latin typeface="宋体" panose="02010600030101010101" pitchFamily="2" charset="-122"/>
            </a:endParaRPr>
          </a:p>
          <a:p>
            <a:pPr eaLnBrk="1" hangingPunct="1"/>
            <a:r>
              <a:rPr lang="zh-CN" altLang="en-US" sz="2400" b="1" dirty="0">
                <a:latin typeface="宋体" panose="02010600030101010101" pitchFamily="2" charset="-122"/>
              </a:rPr>
              <a:t>   </a:t>
            </a:r>
            <a:r>
              <a:rPr lang="en-US" altLang="zh-CN" sz="2400" b="1" dirty="0">
                <a:solidFill>
                  <a:srgbClr val="FF0000"/>
                </a:solidFill>
                <a:latin typeface="宋体" panose="02010600030101010101" pitchFamily="2" charset="-122"/>
              </a:rPr>
              <a:t>《</a:t>
            </a:r>
            <a:r>
              <a:rPr lang="zh-CN" altLang="en-US" sz="2400" b="1" dirty="0">
                <a:solidFill>
                  <a:srgbClr val="FF0000"/>
                </a:solidFill>
                <a:latin typeface="宋体" panose="02010600030101010101" pitchFamily="2" charset="-122"/>
              </a:rPr>
              <a:t>秦中吟</a:t>
            </a:r>
            <a:r>
              <a:rPr lang="en-US" altLang="zh-CN" sz="2400" b="1" dirty="0">
                <a:solidFill>
                  <a:srgbClr val="FF0000"/>
                </a:solidFill>
                <a:latin typeface="宋体" panose="02010600030101010101" pitchFamily="2" charset="-122"/>
              </a:rPr>
              <a:t>》</a:t>
            </a:r>
            <a:r>
              <a:rPr lang="zh-CN" altLang="en-US" sz="2400" b="1" dirty="0">
                <a:latin typeface="宋体" panose="02010600030101010101" pitchFamily="2" charset="-122"/>
              </a:rPr>
              <a:t>是组诗，共十首，“</a:t>
            </a:r>
            <a:r>
              <a:rPr lang="zh-CN" altLang="en-US" sz="2400" b="1" dirty="0">
                <a:solidFill>
                  <a:srgbClr val="FF0000"/>
                </a:solidFill>
                <a:latin typeface="宋体" panose="02010600030101010101" pitchFamily="2" charset="-122"/>
              </a:rPr>
              <a:t>一吟悲一事</a:t>
            </a:r>
            <a:r>
              <a:rPr lang="zh-CN" altLang="en-US" sz="2400" b="1" dirty="0">
                <a:latin typeface="宋体" panose="02010600030101010101" pitchFamily="2" charset="-122"/>
              </a:rPr>
              <a:t>”，集中暴露了官场的腐败、权贵们的骄横奢侈及对劳苦民众的多重欺压。</a:t>
            </a:r>
            <a:endParaRPr lang="zh-CN" altLang="en-US" sz="2400" b="1" dirty="0">
              <a:latin typeface="宋体" panose="02010600030101010101" pitchFamily="2"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Rectangle 2"/>
          <p:cNvSpPr>
            <a:spLocks noGrp="1" noRot="1"/>
          </p:cNvSpPr>
          <p:nvPr>
            <p:ph type="title"/>
          </p:nvPr>
        </p:nvSpPr>
        <p:spPr>
          <a:xfrm>
            <a:off x="301625" y="0"/>
            <a:ext cx="4125913" cy="692150"/>
          </a:xfrm>
          <a:ln/>
        </p:spPr>
        <p:txBody>
          <a:bodyPr vert="horz" wrap="square" lIns="91440" tIns="45720" rIns="91440" bIns="45720" anchor="ctr"/>
          <a:p>
            <a:pPr eaLnBrk="1" hangingPunct="1"/>
            <a:r>
              <a:rPr lang="zh-CN" altLang="en-US" sz="3200" b="1" dirty="0">
                <a:solidFill>
                  <a:srgbClr val="008080"/>
                </a:solidFill>
                <a:latin typeface="宋体" panose="02010600030101010101" pitchFamily="2" charset="-122"/>
              </a:rPr>
              <a:t>四、中唐的诗歌成就</a:t>
            </a:r>
            <a:endParaRPr lang="zh-CN" altLang="en-US" sz="3200" b="1" dirty="0">
              <a:solidFill>
                <a:srgbClr val="008080"/>
              </a:solidFill>
              <a:latin typeface="宋体" panose="02010600030101010101" pitchFamily="2" charset="-122"/>
            </a:endParaRPr>
          </a:p>
        </p:txBody>
      </p:sp>
      <p:sp>
        <p:nvSpPr>
          <p:cNvPr id="69635" name="Rectangle 3"/>
          <p:cNvSpPr>
            <a:spLocks noGrp="1" noRot="1"/>
          </p:cNvSpPr>
          <p:nvPr>
            <p:ph sz="half" idx="1"/>
          </p:nvPr>
        </p:nvSpPr>
        <p:spPr>
          <a:xfrm flipV="1">
            <a:off x="304800" y="6381750"/>
            <a:ext cx="4194175" cy="215900"/>
          </a:xfrm>
          <a:ln/>
        </p:spPr>
        <p:txBody>
          <a:bodyPr vert="horz" wrap="square" lIns="91440" tIns="45720" rIns="91440" bIns="45720" anchor="t"/>
          <a:p>
            <a:pPr eaLnBrk="1" hangingPunct="1">
              <a:buSzPct val="70000"/>
            </a:pPr>
            <a:endParaRPr lang="zh-CN" altLang="en-US" b="1" dirty="0">
              <a:latin typeface="宋体" panose="02010600030101010101" pitchFamily="2" charset="-122"/>
              <a:ea typeface="+mn-ea"/>
              <a:cs typeface="+mn-cs"/>
            </a:endParaRPr>
          </a:p>
        </p:txBody>
      </p:sp>
      <p:sp>
        <p:nvSpPr>
          <p:cNvPr id="69636" name="Rectangle 4"/>
          <p:cNvSpPr>
            <a:spLocks noGrp="1" noRot="1"/>
          </p:cNvSpPr>
          <p:nvPr>
            <p:ph sz="half" idx="2"/>
          </p:nvPr>
        </p:nvSpPr>
        <p:spPr>
          <a:xfrm>
            <a:off x="4572000" y="188913"/>
            <a:ext cx="4392613" cy="6335712"/>
          </a:xfrm>
          <a:ln/>
        </p:spPr>
        <p:txBody>
          <a:bodyPr vert="horz" wrap="square" lIns="91440" tIns="45720" rIns="91440" bIns="45720" anchor="t"/>
          <a:p>
            <a:pPr eaLnBrk="1" hangingPunct="1">
              <a:buSzPct val="70000"/>
            </a:pPr>
            <a:r>
              <a:rPr lang="zh-CN" altLang="en-US" b="1" dirty="0">
                <a:latin typeface="宋体" panose="02010600030101010101" pitchFamily="2" charset="-122"/>
                <a:ea typeface="+mn-ea"/>
                <a:cs typeface="+mn-cs"/>
              </a:rPr>
              <a:t>  </a:t>
            </a:r>
            <a:endParaRPr lang="zh-CN" altLang="en-US" b="1" dirty="0">
              <a:latin typeface="宋体" panose="02010600030101010101" pitchFamily="2" charset="-122"/>
              <a:ea typeface="+mn-ea"/>
              <a:cs typeface="+mn-cs"/>
            </a:endParaRPr>
          </a:p>
          <a:p>
            <a:pPr eaLnBrk="1" hangingPunct="1">
              <a:buSzPct val="70000"/>
            </a:pPr>
            <a:r>
              <a:rPr lang="zh-CN" altLang="en-US" b="1" dirty="0">
                <a:latin typeface="宋体" panose="02010600030101010101" pitchFamily="2" charset="-122"/>
                <a:ea typeface="+mn-ea"/>
                <a:cs typeface="+mn-cs"/>
              </a:rPr>
              <a:t>  </a:t>
            </a:r>
            <a:r>
              <a:rPr lang="en-US" altLang="zh-CN" sz="3200" b="1" dirty="0">
                <a:solidFill>
                  <a:schemeClr val="hlink"/>
                </a:solidFill>
                <a:latin typeface="宋体" panose="02010600030101010101" pitchFamily="2" charset="-122"/>
                <a:ea typeface="+mn-ea"/>
                <a:cs typeface="+mn-cs"/>
              </a:rPr>
              <a:t>5</a:t>
            </a:r>
            <a:r>
              <a:rPr lang="zh-CN" altLang="en-US" sz="3200" b="1" dirty="0">
                <a:solidFill>
                  <a:schemeClr val="hlink"/>
                </a:solidFill>
                <a:latin typeface="宋体" panose="02010600030101010101" pitchFamily="2" charset="-122"/>
                <a:ea typeface="+mn-ea"/>
                <a:cs typeface="+mn-cs"/>
              </a:rPr>
              <a:t>、刘禹锡、柳宗元的诗歌成就。</a:t>
            </a:r>
            <a:endParaRPr lang="zh-CN" altLang="en-US" sz="3200" b="1" dirty="0">
              <a:solidFill>
                <a:schemeClr val="hlink"/>
              </a:solidFill>
              <a:latin typeface="宋体" panose="02010600030101010101" pitchFamily="2" charset="-122"/>
              <a:ea typeface="+mn-ea"/>
              <a:cs typeface="+mn-cs"/>
            </a:endParaRPr>
          </a:p>
          <a:p>
            <a:pPr eaLnBrk="1" hangingPunct="1">
              <a:lnSpc>
                <a:spcPct val="80000"/>
              </a:lnSpc>
              <a:buSzPct val="70000"/>
            </a:pPr>
            <a:r>
              <a:rPr lang="zh-CN" altLang="en-US" sz="3200" b="1" dirty="0">
                <a:latin typeface="宋体" panose="02010600030101010101" pitchFamily="2" charset="-122"/>
                <a:ea typeface="+mn-ea"/>
                <a:cs typeface="+mn-cs"/>
              </a:rPr>
              <a:t>   在贞元元和诗坛上，韩孟、元白诗派影响虽大，刘禹锡、柳宗元却能够不为二者所囿，自成一家。二人都是“</a:t>
            </a:r>
            <a:r>
              <a:rPr lang="zh-CN" altLang="en-US" sz="3200" b="1" dirty="0">
                <a:solidFill>
                  <a:srgbClr val="FF0000"/>
                </a:solidFill>
                <a:latin typeface="宋体" panose="02010600030101010101" pitchFamily="2" charset="-122"/>
                <a:ea typeface="+mn-ea"/>
                <a:cs typeface="+mn-cs"/>
              </a:rPr>
              <a:t>二王八司马”</a:t>
            </a:r>
            <a:r>
              <a:rPr lang="zh-CN" altLang="en-US" sz="3200" b="1" dirty="0">
                <a:latin typeface="宋体" panose="02010600030101010101" pitchFamily="2" charset="-122"/>
                <a:ea typeface="+mn-ea"/>
                <a:cs typeface="+mn-cs"/>
              </a:rPr>
              <a:t>的重要成员，永贞（８０５）革新失败后，远谪遐荒，不得复用。</a:t>
            </a:r>
            <a:r>
              <a:rPr lang="zh-CN" altLang="en-US" sz="3200" dirty="0">
                <a:latin typeface="宋体" panose="02010600030101010101" pitchFamily="2" charset="-122"/>
                <a:ea typeface="+mn-ea"/>
                <a:cs typeface="+mn-cs"/>
              </a:rPr>
              <a:t> </a:t>
            </a:r>
            <a:br>
              <a:rPr lang="zh-CN" altLang="en-US" sz="3200" b="1" dirty="0">
                <a:latin typeface="宋体" panose="02010600030101010101" pitchFamily="2" charset="-122"/>
                <a:ea typeface="+mn-ea"/>
                <a:cs typeface="+mn-cs"/>
              </a:rPr>
            </a:br>
            <a:endParaRPr lang="zh-CN" altLang="en-US" sz="3200" b="1" dirty="0">
              <a:latin typeface="宋体" panose="02010600030101010101" pitchFamily="2" charset="-122"/>
              <a:ea typeface="+mn-ea"/>
              <a:cs typeface="+mn-cs"/>
            </a:endParaRPr>
          </a:p>
          <a:p>
            <a:pPr eaLnBrk="1" hangingPunct="1">
              <a:buSzPct val="70000"/>
            </a:pPr>
            <a:endParaRPr lang="zh-CN" altLang="en-US" sz="3200" b="1" dirty="0">
              <a:latin typeface="宋体" panose="02010600030101010101" pitchFamily="2" charset="-122"/>
              <a:ea typeface="+mn-ea"/>
              <a:cs typeface="+mn-cs"/>
            </a:endParaRPr>
          </a:p>
        </p:txBody>
      </p:sp>
      <p:pic>
        <p:nvPicPr>
          <p:cNvPr id="69637" name="Picture 5" descr="溪桥柳细3"/>
          <p:cNvPicPr>
            <a:picLocks noGrp="1" noRot="1" noChangeAspect="1"/>
          </p:cNvPicPr>
          <p:nvPr>
            <p:ph sz="half" idx="1"/>
          </p:nvPr>
        </p:nvPicPr>
        <p:blipFill>
          <a:blip r:embed="rId1"/>
          <a:srcRect/>
          <a:stretch>
            <a:fillRect/>
          </a:stretch>
        </p:blipFill>
        <p:spPr>
          <a:xfrm>
            <a:off x="250825" y="692150"/>
            <a:ext cx="4176713" cy="5473700"/>
          </a:xfrm>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70659" name="Rectangle 3"/>
          <p:cNvSpPr>
            <a:spLocks noGrp="1" noRot="1"/>
          </p:cNvSpPr>
          <p:nvPr>
            <p:ph idx="1"/>
          </p:nvPr>
        </p:nvSpPr>
        <p:spPr>
          <a:xfrm>
            <a:off x="304800" y="549275"/>
            <a:ext cx="8540750" cy="5318125"/>
          </a:xfrm>
          <a:ln/>
        </p:spPr>
        <p:txBody>
          <a:bodyPr vert="horz" wrap="square" lIns="91440" tIns="45720" rIns="91440" bIns="45720" anchor="t"/>
          <a:p>
            <a:pPr eaLnBrk="1" hangingPunct="1"/>
            <a:r>
              <a:rPr lang="zh-CN" altLang="en-US" b="1" dirty="0">
                <a:latin typeface="宋体" panose="02010600030101010101" pitchFamily="2" charset="-122"/>
              </a:rPr>
              <a:t>    柳宗元过于执著，对那场导致自己终身沉沦的政治悲剧始终难以忘怀，无法超拔，终于郁郁而终，致使他的纪游诗文也染上了浓郁的凄清色彩。</a:t>
            </a:r>
            <a:endParaRPr lang="zh-CN" altLang="en-US" b="1" dirty="0">
              <a:latin typeface="宋体" panose="02010600030101010101" pitchFamily="2" charset="-122"/>
            </a:endParaRPr>
          </a:p>
          <a:p>
            <a:pPr eaLnBrk="1" hangingPunct="1"/>
            <a:r>
              <a:rPr lang="zh-CN" altLang="en-US" b="1" dirty="0">
                <a:latin typeface="宋体" panose="02010600030101010101" pitchFamily="2" charset="-122"/>
              </a:rPr>
              <a:t>   </a:t>
            </a:r>
            <a:r>
              <a:rPr lang="en-US" altLang="zh-CN" b="1" dirty="0">
                <a:latin typeface="宋体" panose="02010600030101010101" pitchFamily="2" charset="-122"/>
              </a:rPr>
              <a:t>《</a:t>
            </a:r>
            <a:r>
              <a:rPr lang="zh-CN" altLang="en-US" b="1" dirty="0">
                <a:latin typeface="宋体" panose="02010600030101010101" pitchFamily="2" charset="-122"/>
              </a:rPr>
              <a:t>登柳州城楼寄漳、汀、封、连四州</a:t>
            </a:r>
            <a:r>
              <a:rPr lang="en-US" altLang="zh-CN" b="1" dirty="0">
                <a:latin typeface="宋体" panose="02010600030101010101" pitchFamily="2" charset="-122"/>
              </a:rPr>
              <a:t>》</a:t>
            </a:r>
            <a:r>
              <a:rPr lang="zh-CN" altLang="en-US" b="1" dirty="0">
                <a:latin typeface="宋体" panose="02010600030101010101" pitchFamily="2" charset="-122"/>
              </a:rPr>
              <a:t>、</a:t>
            </a:r>
            <a:r>
              <a:rPr lang="en-US" altLang="zh-CN" b="1" dirty="0">
                <a:latin typeface="宋体" panose="02010600030101010101" pitchFamily="2" charset="-122"/>
              </a:rPr>
              <a:t>《</a:t>
            </a:r>
            <a:r>
              <a:rPr lang="zh-CN" altLang="en-US" b="1" dirty="0">
                <a:latin typeface="宋体" panose="02010600030101010101" pitchFamily="2" charset="-122"/>
              </a:rPr>
              <a:t>与浩初上人同看山寄京华亲故</a:t>
            </a:r>
            <a:r>
              <a:rPr lang="en-US" altLang="zh-CN" b="1" dirty="0">
                <a:latin typeface="宋体" panose="02010600030101010101" pitchFamily="2" charset="-122"/>
              </a:rPr>
              <a:t>》</a:t>
            </a:r>
            <a:r>
              <a:rPr lang="zh-CN" altLang="en-US" b="1" dirty="0">
                <a:latin typeface="宋体" panose="02010600030101010101" pitchFamily="2" charset="-122"/>
              </a:rPr>
              <a:t>、</a:t>
            </a:r>
            <a:r>
              <a:rPr lang="en-US" altLang="zh-CN" b="1" dirty="0">
                <a:latin typeface="宋体" panose="02010600030101010101" pitchFamily="2" charset="-122"/>
              </a:rPr>
              <a:t>《</a:t>
            </a:r>
            <a:r>
              <a:rPr lang="zh-CN" altLang="en-US" b="1" dirty="0">
                <a:latin typeface="宋体" panose="02010600030101010101" pitchFamily="2" charset="-122"/>
              </a:rPr>
              <a:t>别舍弟宗一</a:t>
            </a:r>
            <a:r>
              <a:rPr lang="en-US" altLang="zh-CN" b="1" dirty="0">
                <a:latin typeface="宋体" panose="02010600030101010101" pitchFamily="2" charset="-122"/>
              </a:rPr>
              <a:t>》</a:t>
            </a:r>
            <a:r>
              <a:rPr lang="zh-CN" altLang="en-US" b="1" dirty="0">
                <a:latin typeface="宋体" panose="02010600030101010101" pitchFamily="2" charset="-122"/>
              </a:rPr>
              <a:t>抒发自己悲愤抑郁的心情和去国离乡的思乡之情 。</a:t>
            </a:r>
            <a:r>
              <a:rPr lang="en-US" altLang="zh-CN" b="1" dirty="0">
                <a:latin typeface="宋体" panose="02010600030101010101" pitchFamily="2" charset="-122"/>
              </a:rPr>
              <a:t>《</a:t>
            </a:r>
            <a:r>
              <a:rPr lang="zh-CN" altLang="en-US" b="1" dirty="0">
                <a:latin typeface="宋体" panose="02010600030101010101" pitchFamily="2" charset="-122"/>
              </a:rPr>
              <a:t>南涧中题</a:t>
            </a:r>
            <a:r>
              <a:rPr lang="en-US" altLang="zh-CN" b="1" dirty="0">
                <a:latin typeface="宋体" panose="02010600030101010101" pitchFamily="2" charset="-122"/>
              </a:rPr>
              <a:t>》</a:t>
            </a:r>
            <a:r>
              <a:rPr lang="zh-CN" altLang="en-US" b="1" dirty="0">
                <a:latin typeface="宋体" panose="02010600030101010101" pitchFamily="2" charset="-122"/>
              </a:rPr>
              <a:t>、</a:t>
            </a:r>
            <a:r>
              <a:rPr lang="en-US" altLang="zh-CN" b="1" dirty="0">
                <a:latin typeface="宋体" panose="02010600030101010101" pitchFamily="2" charset="-122"/>
              </a:rPr>
              <a:t>《</a:t>
            </a:r>
            <a:r>
              <a:rPr lang="zh-CN" altLang="en-US" b="1" dirty="0">
                <a:latin typeface="宋体" panose="02010600030101010101" pitchFamily="2" charset="-122"/>
              </a:rPr>
              <a:t>渔翁</a:t>
            </a:r>
            <a:r>
              <a:rPr lang="en-US" altLang="zh-CN" b="1" dirty="0">
                <a:latin typeface="宋体" panose="02010600030101010101" pitchFamily="2" charset="-122"/>
              </a:rPr>
              <a:t>》 </a:t>
            </a:r>
            <a:r>
              <a:rPr lang="zh-CN" altLang="en-US" b="1" dirty="0">
                <a:latin typeface="宋体" panose="02010600030101010101" pitchFamily="2" charset="-122"/>
              </a:rPr>
              <a:t>、</a:t>
            </a:r>
            <a:r>
              <a:rPr lang="en-US" altLang="zh-CN" b="1" dirty="0">
                <a:latin typeface="宋体" panose="02010600030101010101" pitchFamily="2" charset="-122"/>
              </a:rPr>
              <a:t>《</a:t>
            </a:r>
            <a:r>
              <a:rPr lang="zh-CN" altLang="en-US" b="1" dirty="0">
                <a:latin typeface="宋体" panose="02010600030101010101" pitchFamily="2" charset="-122"/>
              </a:rPr>
              <a:t>江雪</a:t>
            </a:r>
            <a:r>
              <a:rPr lang="en-US" altLang="zh-CN" b="1" dirty="0">
                <a:latin typeface="宋体" panose="02010600030101010101" pitchFamily="2" charset="-122"/>
              </a:rPr>
              <a:t>》</a:t>
            </a:r>
            <a:r>
              <a:rPr lang="zh-CN" altLang="en-US" b="1" dirty="0">
                <a:latin typeface="宋体" panose="02010600030101010101" pitchFamily="2" charset="-122"/>
              </a:rPr>
              <a:t>等写景诗借山水表现人物的情趣、襟怀、情操。 </a:t>
            </a:r>
            <a:endParaRPr lang="zh-CN" altLang="en-US" b="1" dirty="0">
              <a:latin typeface="宋体" panose="02010600030101010101"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Rectangle 2"/>
          <p:cNvSpPr>
            <a:spLocks noGrp="1" noRot="1"/>
          </p:cNvSpPr>
          <p:nvPr>
            <p:ph type="title"/>
          </p:nvPr>
        </p:nvSpPr>
        <p:spPr>
          <a:xfrm>
            <a:off x="301625" y="685800"/>
            <a:ext cx="8540750" cy="79375"/>
          </a:xfrm>
          <a:ln/>
        </p:spPr>
        <p:txBody>
          <a:bodyPr vert="horz" wrap="square" lIns="91440" tIns="45720" rIns="91440" bIns="45720" anchor="ctr"/>
          <a:p>
            <a:pPr eaLnBrk="1" hangingPunct="1"/>
            <a:endParaRPr lang="zh-CN" altLang="en-US" dirty="0"/>
          </a:p>
        </p:txBody>
      </p:sp>
      <p:sp>
        <p:nvSpPr>
          <p:cNvPr id="71683" name="Rectangle 3"/>
          <p:cNvSpPr>
            <a:spLocks noGrp="1" noRot="1"/>
          </p:cNvSpPr>
          <p:nvPr>
            <p:ph idx="1"/>
          </p:nvPr>
        </p:nvSpPr>
        <p:spPr>
          <a:xfrm>
            <a:off x="304800" y="765175"/>
            <a:ext cx="8540750" cy="5102225"/>
          </a:xfrm>
          <a:ln/>
        </p:spPr>
        <p:txBody>
          <a:bodyPr vert="horz" wrap="square" lIns="91440" tIns="45720" rIns="91440" bIns="45720" anchor="t"/>
          <a:p>
            <a:pPr eaLnBrk="1" hangingPunct="1"/>
            <a:r>
              <a:rPr lang="zh-CN" altLang="en-US" b="1" dirty="0">
                <a:latin typeface="宋体" panose="02010600030101010101" pitchFamily="2" charset="-122"/>
              </a:rPr>
              <a:t>    刘禹锡身上昂扬的乐观精神和坚毅的个性，却使他能够直面苦难，超越苦难。因此，他的诗作胸次高迈，骨力劲健，充满了蓬勃向上的生命活力。</a:t>
            </a:r>
            <a:endParaRPr lang="zh-CN" altLang="en-US" b="1" dirty="0">
              <a:latin typeface="宋体" panose="02010600030101010101" pitchFamily="2" charset="-122"/>
            </a:endParaRPr>
          </a:p>
          <a:p>
            <a:pPr eaLnBrk="1" hangingPunct="1"/>
            <a:r>
              <a:rPr lang="zh-CN" altLang="en-US" b="1" dirty="0">
                <a:latin typeface="宋体" panose="02010600030101010101" pitchFamily="2" charset="-122"/>
              </a:rPr>
              <a:t>    应当说，是政治上的挫折玉成了他的咏史怀古诗，那种对历史和人生深刻思索，睿智而又隽永；如</a:t>
            </a:r>
            <a:r>
              <a:rPr lang="en-US" altLang="zh-CN" b="1" dirty="0">
                <a:latin typeface="宋体" panose="02010600030101010101" pitchFamily="2" charset="-122"/>
              </a:rPr>
              <a:t>《</a:t>
            </a:r>
            <a:r>
              <a:rPr lang="zh-CN" altLang="en-US" b="1" dirty="0">
                <a:latin typeface="宋体" panose="02010600030101010101" pitchFamily="2" charset="-122"/>
              </a:rPr>
              <a:t>西塞山怀古</a:t>
            </a:r>
            <a:r>
              <a:rPr lang="en-US" altLang="zh-CN" b="1" dirty="0">
                <a:latin typeface="宋体" panose="02010600030101010101" pitchFamily="2" charset="-122"/>
              </a:rPr>
              <a:t>》</a:t>
            </a:r>
            <a:r>
              <a:rPr lang="zh-CN" altLang="en-US" b="1" dirty="0">
                <a:latin typeface="宋体" panose="02010600030101010101" pitchFamily="2" charset="-122"/>
              </a:rPr>
              <a:t>、</a:t>
            </a:r>
            <a:r>
              <a:rPr lang="en-US" altLang="zh-CN" b="1" dirty="0">
                <a:latin typeface="宋体" panose="02010600030101010101" pitchFamily="2" charset="-122"/>
              </a:rPr>
              <a:t>《</a:t>
            </a:r>
            <a:r>
              <a:rPr lang="zh-CN" altLang="en-US" b="1" dirty="0">
                <a:latin typeface="宋体" panose="02010600030101010101" pitchFamily="2" charset="-122"/>
              </a:rPr>
              <a:t>石头城</a:t>
            </a:r>
            <a:r>
              <a:rPr lang="en-US" altLang="zh-CN" b="1" dirty="0">
                <a:latin typeface="宋体" panose="02010600030101010101" pitchFamily="2" charset="-122"/>
              </a:rPr>
              <a:t>》</a:t>
            </a:r>
            <a:r>
              <a:rPr lang="zh-CN" altLang="en-US" b="1" dirty="0">
                <a:latin typeface="宋体" panose="02010600030101010101" pitchFamily="2" charset="-122"/>
              </a:rPr>
              <a:t>、</a:t>
            </a:r>
            <a:r>
              <a:rPr lang="en-US" altLang="zh-CN" b="1" dirty="0">
                <a:latin typeface="宋体" panose="02010600030101010101" pitchFamily="2" charset="-122"/>
              </a:rPr>
              <a:t>《</a:t>
            </a:r>
            <a:r>
              <a:rPr lang="zh-CN" altLang="en-US" b="1" dirty="0">
                <a:latin typeface="宋体" panose="02010600030101010101" pitchFamily="2" charset="-122"/>
              </a:rPr>
              <a:t>乌衣巷</a:t>
            </a:r>
            <a:r>
              <a:rPr lang="en-US" altLang="zh-CN" b="1" dirty="0">
                <a:latin typeface="宋体" panose="02010600030101010101" pitchFamily="2" charset="-122"/>
              </a:rPr>
              <a:t>》</a:t>
            </a:r>
            <a:r>
              <a:rPr lang="zh-CN" altLang="en-US" b="1" dirty="0">
                <a:latin typeface="宋体" panose="02010600030101010101" pitchFamily="2" charset="-122"/>
              </a:rPr>
              <a:t>等等。但更为后人所称道的，还是他的十一首</a:t>
            </a:r>
            <a:r>
              <a:rPr lang="en-US" altLang="zh-CN" b="1" dirty="0">
                <a:latin typeface="宋体" panose="02010600030101010101" pitchFamily="2" charset="-122"/>
              </a:rPr>
              <a:t>《</a:t>
            </a:r>
            <a:r>
              <a:rPr lang="zh-CN" altLang="en-US" b="1" dirty="0">
                <a:latin typeface="宋体" panose="02010600030101010101" pitchFamily="2" charset="-122"/>
              </a:rPr>
              <a:t>竹枝词</a:t>
            </a:r>
            <a:r>
              <a:rPr lang="en-US" altLang="zh-CN" b="1" dirty="0">
                <a:latin typeface="宋体" panose="02010600030101010101" pitchFamily="2" charset="-122"/>
              </a:rPr>
              <a:t>》</a:t>
            </a:r>
            <a:r>
              <a:rPr lang="zh-CN" altLang="en-US" b="1" dirty="0">
                <a:latin typeface="宋体" panose="02010600030101010101" pitchFamily="2" charset="-122"/>
              </a:rPr>
              <a:t>。由于刘禹锡以</a:t>
            </a:r>
            <a:r>
              <a:rPr lang="en-US" altLang="zh-CN" b="1" dirty="0">
                <a:latin typeface="宋体" panose="02010600030101010101" pitchFamily="2" charset="-122"/>
              </a:rPr>
              <a:t>《</a:t>
            </a:r>
            <a:r>
              <a:rPr lang="zh-CN" altLang="en-US" b="1" dirty="0">
                <a:latin typeface="宋体" panose="02010600030101010101" pitchFamily="2" charset="-122"/>
              </a:rPr>
              <a:t>竹枝词</a:t>
            </a:r>
            <a:r>
              <a:rPr lang="en-US" altLang="zh-CN" b="1" dirty="0">
                <a:latin typeface="宋体" panose="02010600030101010101" pitchFamily="2" charset="-122"/>
              </a:rPr>
              <a:t>》</a:t>
            </a:r>
            <a:r>
              <a:rPr lang="zh-CN" altLang="en-US" b="1" dirty="0">
                <a:latin typeface="宋体" panose="02010600030101010101" pitchFamily="2" charset="-122"/>
              </a:rPr>
              <a:t>吟咏风俗获得了巨大成功，遂使竹枝词几乎成后世文人吟咏风俗的专用体裁。</a:t>
            </a:r>
            <a:endParaRPr lang="zh-CN" altLang="en-US" b="1" dirty="0">
              <a:latin typeface="宋体" panose="02010600030101010101" pitchFamily="2"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Rectangle 2"/>
          <p:cNvSpPr>
            <a:spLocks noGrp="1" noRot="1"/>
          </p:cNvSpPr>
          <p:nvPr>
            <p:ph type="title"/>
          </p:nvPr>
        </p:nvSpPr>
        <p:spPr>
          <a:xfrm>
            <a:off x="301625" y="685800"/>
            <a:ext cx="8540750" cy="100013"/>
          </a:xfrm>
          <a:ln/>
        </p:spPr>
        <p:txBody>
          <a:bodyPr vert="horz" wrap="square" lIns="91440" tIns="45720" rIns="91440" bIns="45720" anchor="ctr"/>
          <a:p>
            <a:pPr eaLnBrk="1" hangingPunct="1"/>
            <a:endParaRPr lang="zh-CN" altLang="en-US" sz="4000" dirty="0"/>
          </a:p>
        </p:txBody>
      </p:sp>
      <p:sp>
        <p:nvSpPr>
          <p:cNvPr id="72707" name="Rectangle 3"/>
          <p:cNvSpPr>
            <a:spLocks noGrp="1" noRot="1"/>
          </p:cNvSpPr>
          <p:nvPr>
            <p:ph sz="half" idx="1"/>
          </p:nvPr>
        </p:nvSpPr>
        <p:spPr>
          <a:xfrm>
            <a:off x="615950" y="981075"/>
            <a:ext cx="3584575" cy="4178300"/>
          </a:xfrm>
          <a:ln/>
        </p:spPr>
        <p:txBody>
          <a:bodyPr vert="horz" wrap="square" lIns="91440" tIns="45720" rIns="91440" bIns="45720" anchor="t"/>
          <a:p>
            <a:pPr eaLnBrk="1" hangingPunct="1">
              <a:buSzPct val="70000"/>
            </a:pPr>
            <a:r>
              <a:rPr lang="zh-CN" altLang="en-US" b="1" dirty="0">
                <a:solidFill>
                  <a:srgbClr val="008080"/>
                </a:solidFill>
                <a:latin typeface="宋体" panose="02010600030101010101" pitchFamily="2" charset="-122"/>
                <a:ea typeface="+mn-ea"/>
                <a:cs typeface="+mn-cs"/>
              </a:rPr>
              <a:t>   </a:t>
            </a:r>
            <a:r>
              <a:rPr lang="zh-CN" altLang="en-US" b="1" dirty="0">
                <a:solidFill>
                  <a:srgbClr val="FF0000"/>
                </a:solidFill>
                <a:latin typeface="宋体" panose="02010600030101010101" pitchFamily="2" charset="-122"/>
                <a:ea typeface="+mn-ea"/>
                <a:cs typeface="+mn-cs"/>
                <a:hlinkClick r:id="rId1" action="ppaction://hlinkfile"/>
              </a:rPr>
              <a:t>乌衣巷 </a:t>
            </a:r>
            <a:endParaRPr lang="zh-CN" altLang="en-US" b="1" dirty="0">
              <a:solidFill>
                <a:srgbClr val="FF0000"/>
              </a:solidFill>
              <a:latin typeface="宋体" panose="02010600030101010101" pitchFamily="2" charset="-122"/>
              <a:ea typeface="+mn-ea"/>
              <a:cs typeface="+mn-cs"/>
              <a:hlinkClick r:id="rId1" action="ppaction://hlinkfile"/>
            </a:endParaRPr>
          </a:p>
          <a:p>
            <a:pPr eaLnBrk="1" hangingPunct="1">
              <a:buSzPct val="70000"/>
            </a:pPr>
            <a:r>
              <a:rPr lang="zh-CN" altLang="en-US" b="1" dirty="0">
                <a:solidFill>
                  <a:srgbClr val="FF0000"/>
                </a:solidFill>
                <a:latin typeface="宋体" panose="02010600030101010101" pitchFamily="2" charset="-122"/>
                <a:ea typeface="+mn-ea"/>
                <a:cs typeface="+mn-cs"/>
              </a:rPr>
              <a:t>   刘禹锡 </a:t>
            </a:r>
            <a:endParaRPr lang="zh-CN" altLang="en-US" b="1" dirty="0">
              <a:solidFill>
                <a:srgbClr val="FF0000"/>
              </a:solidFill>
              <a:latin typeface="宋体" panose="02010600030101010101" pitchFamily="2" charset="-122"/>
              <a:ea typeface="+mn-ea"/>
              <a:cs typeface="+mn-cs"/>
            </a:endParaRPr>
          </a:p>
          <a:p>
            <a:pPr eaLnBrk="1" hangingPunct="1">
              <a:buSzPct val="70000"/>
            </a:pPr>
            <a:endParaRPr lang="zh-CN" altLang="en-US" b="1" dirty="0">
              <a:solidFill>
                <a:srgbClr val="FF0000"/>
              </a:solidFill>
              <a:latin typeface="宋体" panose="02010600030101010101" pitchFamily="2" charset="-122"/>
              <a:ea typeface="+mn-ea"/>
              <a:cs typeface="+mn-cs"/>
            </a:endParaRPr>
          </a:p>
          <a:p>
            <a:pPr eaLnBrk="1" hangingPunct="1">
              <a:buSzPct val="70000"/>
            </a:pPr>
            <a:r>
              <a:rPr lang="zh-CN" altLang="en-US" b="1" dirty="0">
                <a:solidFill>
                  <a:srgbClr val="FF0000"/>
                </a:solidFill>
                <a:latin typeface="宋体" panose="02010600030101010101" pitchFamily="2" charset="-122"/>
                <a:ea typeface="+mn-ea"/>
                <a:cs typeface="+mn-cs"/>
              </a:rPr>
              <a:t>朱雀桥边野草花，</a:t>
            </a:r>
            <a:endParaRPr lang="zh-CN" altLang="en-US" b="1" dirty="0">
              <a:solidFill>
                <a:srgbClr val="FF0000"/>
              </a:solidFill>
              <a:latin typeface="宋体" panose="02010600030101010101" pitchFamily="2" charset="-122"/>
              <a:ea typeface="+mn-ea"/>
              <a:cs typeface="+mn-cs"/>
            </a:endParaRPr>
          </a:p>
          <a:p>
            <a:pPr eaLnBrk="1" hangingPunct="1">
              <a:buSzPct val="70000"/>
            </a:pPr>
            <a:r>
              <a:rPr lang="zh-CN" altLang="en-US" b="1" dirty="0">
                <a:solidFill>
                  <a:srgbClr val="FF0000"/>
                </a:solidFill>
                <a:latin typeface="宋体" panose="02010600030101010101" pitchFamily="2" charset="-122"/>
                <a:ea typeface="+mn-ea"/>
                <a:cs typeface="+mn-cs"/>
              </a:rPr>
              <a:t>乌衣巷口夕阳斜。</a:t>
            </a:r>
            <a:endParaRPr lang="zh-CN" altLang="en-US" b="1" dirty="0">
              <a:solidFill>
                <a:srgbClr val="FF0000"/>
              </a:solidFill>
              <a:latin typeface="宋体" panose="02010600030101010101" pitchFamily="2" charset="-122"/>
              <a:ea typeface="+mn-ea"/>
              <a:cs typeface="+mn-cs"/>
            </a:endParaRPr>
          </a:p>
          <a:p>
            <a:pPr eaLnBrk="1" hangingPunct="1">
              <a:buSzPct val="70000"/>
            </a:pPr>
            <a:r>
              <a:rPr lang="zh-CN" altLang="en-US" b="1" dirty="0">
                <a:solidFill>
                  <a:srgbClr val="FF0000"/>
                </a:solidFill>
                <a:latin typeface="宋体" panose="02010600030101010101" pitchFamily="2" charset="-122"/>
                <a:ea typeface="+mn-ea"/>
                <a:cs typeface="+mn-cs"/>
              </a:rPr>
              <a:t>旧时王谢堂前燕，</a:t>
            </a:r>
            <a:endParaRPr lang="zh-CN" altLang="en-US" b="1" dirty="0">
              <a:solidFill>
                <a:srgbClr val="FF0000"/>
              </a:solidFill>
              <a:latin typeface="宋体" panose="02010600030101010101" pitchFamily="2" charset="-122"/>
              <a:ea typeface="+mn-ea"/>
              <a:cs typeface="+mn-cs"/>
            </a:endParaRPr>
          </a:p>
          <a:p>
            <a:pPr eaLnBrk="1" hangingPunct="1">
              <a:buSzPct val="70000"/>
            </a:pPr>
            <a:r>
              <a:rPr lang="zh-CN" altLang="en-US" b="1" dirty="0">
                <a:solidFill>
                  <a:srgbClr val="FF0000"/>
                </a:solidFill>
                <a:latin typeface="宋体" panose="02010600030101010101" pitchFamily="2" charset="-122"/>
                <a:ea typeface="+mn-ea"/>
                <a:cs typeface="+mn-cs"/>
              </a:rPr>
              <a:t>飞入寻常百姓家。</a:t>
            </a:r>
            <a:r>
              <a:rPr lang="zh-CN" altLang="en-US" dirty="0">
                <a:latin typeface="+mn-lt"/>
                <a:ea typeface="+mn-ea"/>
                <a:cs typeface="+mn-cs"/>
              </a:rPr>
              <a:t> </a:t>
            </a:r>
            <a:endParaRPr lang="zh-CN" altLang="en-US" dirty="0">
              <a:latin typeface="+mn-lt"/>
              <a:ea typeface="+mn-ea"/>
              <a:cs typeface="+mn-cs"/>
            </a:endParaRPr>
          </a:p>
        </p:txBody>
      </p:sp>
      <p:sp>
        <p:nvSpPr>
          <p:cNvPr id="72708" name="Rectangle 4"/>
          <p:cNvSpPr>
            <a:spLocks noGrp="1" noRot="1"/>
          </p:cNvSpPr>
          <p:nvPr>
            <p:ph sz="half" idx="2"/>
          </p:nvPr>
        </p:nvSpPr>
        <p:spPr>
          <a:xfrm>
            <a:off x="4659313" y="1981200"/>
            <a:ext cx="4186237" cy="3886200"/>
          </a:xfrm>
          <a:ln/>
        </p:spPr>
        <p:txBody>
          <a:bodyPr vert="horz" wrap="square" lIns="91440" tIns="45720" rIns="91440" bIns="45720" anchor="t"/>
          <a:p>
            <a:pPr eaLnBrk="1" hangingPunct="1">
              <a:buSzPct val="70000"/>
            </a:pPr>
            <a:endParaRPr lang="zh-CN" altLang="en-US" dirty="0">
              <a:latin typeface="+mn-lt"/>
              <a:ea typeface="+mn-ea"/>
              <a:cs typeface="+mn-cs"/>
            </a:endParaRPr>
          </a:p>
        </p:txBody>
      </p:sp>
      <p:pic>
        <p:nvPicPr>
          <p:cNvPr id="72709" name="Picture 5" descr="乌衣巷"/>
          <p:cNvPicPr>
            <a:picLocks noChangeAspect="1"/>
          </p:cNvPicPr>
          <p:nvPr/>
        </p:nvPicPr>
        <p:blipFill>
          <a:blip r:embed="rId2"/>
          <a:stretch>
            <a:fillRect/>
          </a:stretch>
        </p:blipFill>
        <p:spPr>
          <a:xfrm>
            <a:off x="4356100" y="1125538"/>
            <a:ext cx="4464050" cy="4895850"/>
          </a:xfrm>
          <a:prstGeom prst="rect">
            <a:avLst/>
          </a:prstGeom>
          <a:noFill/>
          <a:ln w="9525">
            <a:noFill/>
          </a:ln>
        </p:spPr>
      </p:pic>
      <p:sp>
        <p:nvSpPr>
          <p:cNvPr id="72710" name="AutoShape 7"/>
          <p:cNvSpPr/>
          <p:nvPr/>
        </p:nvSpPr>
        <p:spPr>
          <a:xfrm>
            <a:off x="3059113" y="620713"/>
            <a:ext cx="3457575" cy="720725"/>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17</a:t>
            </a:r>
            <a:r>
              <a:rPr lang="zh-CN" altLang="en-US" b="1" dirty="0">
                <a:solidFill>
                  <a:srgbClr val="FF0000"/>
                </a:solidFill>
                <a:latin typeface="Arial" panose="020B0604020202020204" pitchFamily="34" charset="0"/>
              </a:rPr>
              <a:t>乌衣巷</a:t>
            </a:r>
            <a:r>
              <a:rPr lang="en-US" altLang="zh-CN" b="1" dirty="0">
                <a:solidFill>
                  <a:srgbClr val="FF0000"/>
                </a:solidFill>
                <a:latin typeface="Arial" panose="020B0604020202020204" pitchFamily="34" charset="0"/>
              </a:rPr>
              <a:t>》[</a:t>
            </a:r>
            <a:r>
              <a:rPr lang="zh-CN" altLang="en-US" b="1" dirty="0">
                <a:solidFill>
                  <a:srgbClr val="FF0000"/>
                </a:solidFill>
                <a:latin typeface="Arial" panose="020B0604020202020204" pitchFamily="34" charset="0"/>
              </a:rPr>
              <a:t>唐</a:t>
            </a:r>
            <a:r>
              <a:rPr lang="en-US" altLang="zh-CN" b="1" dirty="0">
                <a:solidFill>
                  <a:srgbClr val="FF0000"/>
                </a:solidFill>
                <a:latin typeface="Arial" panose="020B0604020202020204" pitchFamily="34" charset="0"/>
              </a:rPr>
              <a:t>]</a:t>
            </a:r>
            <a:r>
              <a:rPr lang="zh-CN" altLang="en-US" b="1" dirty="0">
                <a:solidFill>
                  <a:srgbClr val="FF0000"/>
                </a:solidFill>
                <a:latin typeface="Arial" panose="020B0604020202020204" pitchFamily="34" charset="0"/>
              </a:rPr>
              <a:t>刘禹锡</a:t>
            </a:r>
            <a:r>
              <a:rPr lang="en-US" altLang="zh-CN" b="1" dirty="0">
                <a:solidFill>
                  <a:srgbClr val="FF0000"/>
                </a:solidFill>
                <a:latin typeface="Arial" panose="020B0604020202020204" pitchFamily="34" charset="0"/>
              </a:rPr>
              <a:t>.flv1</a:t>
            </a:r>
            <a:endParaRPr lang="zh-CN" altLang="en-US" b="1" dirty="0">
              <a:solidFill>
                <a:srgbClr val="FF0000"/>
              </a:solidFill>
              <a:latin typeface="Arial" panose="020B0604020202020204" pitchFamily="34" charset="0"/>
            </a:endParaRPr>
          </a:p>
        </p:txBody>
      </p:sp>
      <p:sp>
        <p:nvSpPr>
          <p:cNvPr id="72711" name="AutoShape 8"/>
          <p:cNvSpPr/>
          <p:nvPr/>
        </p:nvSpPr>
        <p:spPr>
          <a:xfrm>
            <a:off x="827088" y="4868863"/>
            <a:ext cx="2700337" cy="674687"/>
          </a:xfrm>
          <a:prstGeom prst="wedgeRoundRectCallout">
            <a:avLst>
              <a:gd name="adj1" fmla="val -42181"/>
              <a:gd name="adj2" fmla="val 118704"/>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000" b="1" dirty="0">
                <a:solidFill>
                  <a:srgbClr val="FF0000"/>
                </a:solidFill>
                <a:latin typeface="Arial" panose="020B0604020202020204" pitchFamily="34" charset="0"/>
              </a:rPr>
              <a:t>背诵：</a:t>
            </a:r>
            <a:endParaRPr lang="zh-CN" altLang="en-US" sz="2000" b="1" dirty="0">
              <a:solidFill>
                <a:srgbClr val="FF0000"/>
              </a:solidFill>
              <a:latin typeface="Arial" panose="020B0604020202020204" pitchFamily="34" charset="0"/>
            </a:endParaRPr>
          </a:p>
          <a:p>
            <a:pPr algn="ctr"/>
            <a:r>
              <a:rPr lang="zh-CN" altLang="en-US" sz="2000" b="1" dirty="0">
                <a:solidFill>
                  <a:srgbClr val="FF0000"/>
                </a:solidFill>
                <a:latin typeface="Arial" panose="020B0604020202020204" pitchFamily="34" charset="0"/>
              </a:rPr>
              <a:t>腹有诗书气自华</a:t>
            </a:r>
            <a:endParaRPr lang="zh-CN" altLang="en-US" sz="2000" b="1" dirty="0">
              <a:solidFill>
                <a:srgbClr val="FF0000"/>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noRot="1"/>
          </p:cNvSpPr>
          <p:nvPr>
            <p:ph type="ctrTitle"/>
          </p:nvPr>
        </p:nvSpPr>
        <p:spPr>
          <a:xfrm>
            <a:off x="685800" y="981075"/>
            <a:ext cx="7772400" cy="2447925"/>
          </a:xfrm>
          <a:ln/>
        </p:spPr>
        <p:txBody>
          <a:bodyPr vert="horz" wrap="square" lIns="91440" tIns="45720" rIns="91440" bIns="45720" anchor="ctr"/>
          <a:p>
            <a:pPr eaLnBrk="1" hangingPunct="1">
              <a:buClrTx/>
              <a:buSzTx/>
              <a:buFontTx/>
            </a:pPr>
            <a:r>
              <a:rPr lang="zh-CN" altLang="en-US" sz="4000" b="1" dirty="0">
                <a:latin typeface="+mj-lt"/>
                <a:ea typeface="+mj-ea"/>
                <a:cs typeface="+mj-cs"/>
              </a:rPr>
              <a:t>树立一个观点：</a:t>
            </a:r>
            <a:br>
              <a:rPr lang="zh-CN" altLang="en-US" sz="4000" b="1" dirty="0">
                <a:latin typeface="+mj-lt"/>
                <a:ea typeface="+mj-ea"/>
                <a:cs typeface="+mj-cs"/>
              </a:rPr>
            </a:br>
            <a:r>
              <a:rPr lang="zh-CN" altLang="en-US" sz="4000" b="1" dirty="0">
                <a:solidFill>
                  <a:srgbClr val="FF0066"/>
                </a:solidFill>
                <a:latin typeface="+mj-lt"/>
                <a:ea typeface="+mj-ea"/>
                <a:cs typeface="+mj-cs"/>
              </a:rPr>
              <a:t>“文学为社会、为人生”</a:t>
            </a:r>
            <a:br>
              <a:rPr lang="zh-CN" altLang="en-US" sz="4000" b="1" dirty="0">
                <a:solidFill>
                  <a:srgbClr val="FF0066"/>
                </a:solidFill>
                <a:latin typeface="+mj-lt"/>
                <a:ea typeface="+mj-ea"/>
                <a:cs typeface="+mj-cs"/>
              </a:rPr>
            </a:br>
            <a:r>
              <a:rPr lang="en-US" altLang="zh-CN" sz="4000" b="1" dirty="0">
                <a:latin typeface="+mj-lt"/>
                <a:ea typeface="+mj-ea"/>
                <a:cs typeface="+mj-cs"/>
              </a:rPr>
              <a:t>《</a:t>
            </a:r>
            <a:r>
              <a:rPr lang="zh-CN" altLang="en-US" sz="4000" b="1" dirty="0">
                <a:latin typeface="+mj-lt"/>
                <a:ea typeface="+mj-ea"/>
                <a:cs typeface="+mj-cs"/>
              </a:rPr>
              <a:t>中国文学史</a:t>
            </a:r>
            <a:r>
              <a:rPr lang="en-US" altLang="zh-CN" sz="4000" b="1" dirty="0">
                <a:latin typeface="+mj-lt"/>
                <a:ea typeface="+mj-ea"/>
                <a:cs typeface="+mj-cs"/>
              </a:rPr>
              <a:t>》</a:t>
            </a:r>
            <a:r>
              <a:rPr lang="zh-CN" altLang="en-US" sz="4000" b="1" dirty="0">
                <a:latin typeface="+mj-lt"/>
                <a:ea typeface="+mj-ea"/>
                <a:cs typeface="+mj-cs"/>
              </a:rPr>
              <a:t>再现几千年风起云涌的时代风云。</a:t>
            </a:r>
            <a:endParaRPr lang="zh-CN" altLang="en-US" sz="4000" b="1" dirty="0">
              <a:latin typeface="+mj-lt"/>
              <a:ea typeface="+mj-ea"/>
              <a:cs typeface="+mj-cs"/>
            </a:endParaRPr>
          </a:p>
        </p:txBody>
      </p:sp>
      <p:sp>
        <p:nvSpPr>
          <p:cNvPr id="18435" name="Rectangle 3"/>
          <p:cNvSpPr>
            <a:spLocks noGrp="1" noRot="1"/>
          </p:cNvSpPr>
          <p:nvPr>
            <p:ph type="subTitle" idx="1"/>
          </p:nvPr>
        </p:nvSpPr>
        <p:spPr>
          <a:ln/>
        </p:spPr>
        <p:txBody>
          <a:bodyPr vert="horz" wrap="square" lIns="91440" tIns="45720" rIns="91440" bIns="45720" anchor="t"/>
          <a:p>
            <a:pPr eaLnBrk="1" hangingPunct="1">
              <a:buSzPct val="75000"/>
            </a:pPr>
            <a:r>
              <a:rPr lang="zh-CN" altLang="en-US" b="1" dirty="0">
                <a:latin typeface="+mn-lt"/>
                <a:ea typeface="+mn-ea"/>
                <a:cs typeface="+mn-cs"/>
              </a:rPr>
              <a:t>提问：比如</a:t>
            </a:r>
            <a:r>
              <a:rPr lang="en-US" altLang="zh-CN" b="1" dirty="0">
                <a:latin typeface="+mn-lt"/>
                <a:ea typeface="+mn-ea"/>
                <a:cs typeface="+mn-cs"/>
              </a:rPr>
              <a:t>《</a:t>
            </a:r>
            <a:r>
              <a:rPr lang="zh-CN" altLang="en-US" b="1" dirty="0">
                <a:latin typeface="+mn-lt"/>
                <a:ea typeface="+mn-ea"/>
                <a:cs typeface="+mn-cs"/>
              </a:rPr>
              <a:t>诗经</a:t>
            </a:r>
            <a:r>
              <a:rPr lang="en-US" altLang="zh-CN" b="1" dirty="0">
                <a:latin typeface="+mn-lt"/>
                <a:ea typeface="+mn-ea"/>
                <a:cs typeface="+mn-cs"/>
              </a:rPr>
              <a:t>》</a:t>
            </a:r>
            <a:r>
              <a:rPr lang="zh-CN" altLang="en-US" b="1" dirty="0">
                <a:latin typeface="+mn-lt"/>
                <a:ea typeface="+mn-ea"/>
                <a:cs typeface="+mn-cs"/>
              </a:rPr>
              <a:t>？诗史？</a:t>
            </a:r>
            <a:endParaRPr lang="zh-CN" altLang="en-US" b="1" dirty="0">
              <a:latin typeface="+mn-lt"/>
              <a:ea typeface="+mn-ea"/>
              <a:cs typeface="+mn-cs"/>
            </a:endParaRPr>
          </a:p>
          <a:p>
            <a:pPr eaLnBrk="1" hangingPunct="1">
              <a:buSzPct val="75000"/>
            </a:pPr>
            <a:r>
              <a:rPr lang="zh-CN" altLang="en-US" b="1" dirty="0">
                <a:latin typeface="+mn-lt"/>
                <a:ea typeface="+mn-ea"/>
                <a:cs typeface="+mn-cs"/>
              </a:rPr>
              <a:t>反映了我国什么样的社会风貌？</a:t>
            </a:r>
            <a:endParaRPr lang="zh-CN" altLang="en-US" b="1" dirty="0">
              <a:latin typeface="+mn-lt"/>
              <a:ea typeface="+mn-ea"/>
              <a:cs typeface="+mn-cs"/>
            </a:endParaRPr>
          </a:p>
        </p:txBody>
      </p:sp>
    </p:spTree>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Rectangle 2"/>
          <p:cNvSpPr>
            <a:spLocks noGrp="1" noRot="1"/>
          </p:cNvSpPr>
          <p:nvPr>
            <p:ph type="title"/>
          </p:nvPr>
        </p:nvSpPr>
        <p:spPr>
          <a:xfrm flipV="1">
            <a:off x="609600" y="188913"/>
            <a:ext cx="7772400" cy="115887"/>
          </a:xfrm>
          <a:ln/>
        </p:spPr>
        <p:txBody>
          <a:bodyPr vert="horz" wrap="square" lIns="91440" tIns="45720" rIns="91440" bIns="45720" anchor="ctr"/>
          <a:p>
            <a:pPr eaLnBrk="1" hangingPunct="1"/>
            <a:endParaRPr lang="zh-CN" altLang="en-US" sz="4000" dirty="0"/>
          </a:p>
        </p:txBody>
      </p:sp>
      <p:sp>
        <p:nvSpPr>
          <p:cNvPr id="73731" name="Rectangle 3"/>
          <p:cNvSpPr>
            <a:spLocks noGrp="1" noRot="1"/>
          </p:cNvSpPr>
          <p:nvPr>
            <p:ph sz="half" idx="1"/>
          </p:nvPr>
        </p:nvSpPr>
        <p:spPr>
          <a:xfrm>
            <a:off x="395288" y="620713"/>
            <a:ext cx="3600450" cy="5040312"/>
          </a:xfrm>
          <a:ln/>
        </p:spPr>
        <p:txBody>
          <a:bodyPr vert="horz" wrap="square" lIns="91440" tIns="45720" rIns="91440" bIns="45720" anchor="t"/>
          <a:p>
            <a:pPr eaLnBrk="1" hangingPunct="1">
              <a:buSzPct val="70000"/>
            </a:pPr>
            <a:r>
              <a:rPr lang="zh-CN" altLang="en-US" b="1" dirty="0">
                <a:latin typeface="+mn-lt"/>
                <a:ea typeface="+mn-ea"/>
                <a:cs typeface="+mn-cs"/>
              </a:rPr>
              <a:t>  </a:t>
            </a:r>
            <a:r>
              <a:rPr lang="zh-CN" altLang="en-US" b="1" dirty="0">
                <a:latin typeface="+mn-lt"/>
                <a:ea typeface="+mn-ea"/>
                <a:cs typeface="+mn-cs"/>
                <a:hlinkClick r:id="rId1" action="ppaction://hlinkfile"/>
              </a:rPr>
              <a:t>西塞山怀古</a:t>
            </a:r>
            <a:endParaRPr lang="zh-CN" altLang="en-US" b="1" dirty="0">
              <a:latin typeface="+mn-lt"/>
              <a:ea typeface="+mn-ea"/>
              <a:cs typeface="+mn-cs"/>
              <a:hlinkClick r:id="rId1" action="ppaction://hlinkfile"/>
            </a:endParaRPr>
          </a:p>
          <a:p>
            <a:pPr eaLnBrk="1" hangingPunct="1">
              <a:buSzPct val="70000"/>
            </a:pPr>
            <a:r>
              <a:rPr lang="zh-CN" altLang="en-US" b="1" dirty="0">
                <a:latin typeface="+mn-lt"/>
                <a:ea typeface="+mn-ea"/>
                <a:cs typeface="+mn-cs"/>
              </a:rPr>
              <a:t>    刘禹锡</a:t>
            </a:r>
            <a:endParaRPr lang="zh-CN" altLang="en-US" b="1" dirty="0">
              <a:latin typeface="+mn-lt"/>
              <a:ea typeface="+mn-ea"/>
              <a:cs typeface="+mn-cs"/>
            </a:endParaRPr>
          </a:p>
          <a:p>
            <a:pPr eaLnBrk="1" hangingPunct="1">
              <a:buSzPct val="70000"/>
            </a:pPr>
            <a:endParaRPr lang="zh-CN" altLang="en-US" dirty="0">
              <a:latin typeface="+mn-lt"/>
              <a:ea typeface="+mn-ea"/>
              <a:cs typeface="+mn-cs"/>
            </a:endParaRPr>
          </a:p>
          <a:p>
            <a:pPr eaLnBrk="1" hangingPunct="1">
              <a:buSzPct val="70000"/>
            </a:pPr>
            <a:r>
              <a:rPr lang="zh-CN" altLang="en-US" b="1" dirty="0">
                <a:latin typeface="+mn-lt"/>
                <a:ea typeface="+mn-ea"/>
                <a:cs typeface="+mn-cs"/>
              </a:rPr>
              <a:t>王浚楼船下益州，</a:t>
            </a:r>
            <a:endParaRPr lang="zh-CN" altLang="en-US" b="1" dirty="0">
              <a:latin typeface="+mn-lt"/>
              <a:ea typeface="+mn-ea"/>
              <a:cs typeface="+mn-cs"/>
            </a:endParaRPr>
          </a:p>
          <a:p>
            <a:pPr eaLnBrk="1" hangingPunct="1">
              <a:buSzPct val="70000"/>
            </a:pPr>
            <a:r>
              <a:rPr lang="zh-CN" altLang="en-US" b="1" dirty="0">
                <a:latin typeface="+mn-lt"/>
                <a:ea typeface="+mn-ea"/>
                <a:cs typeface="+mn-cs"/>
              </a:rPr>
              <a:t>金陵王气黯然收。</a:t>
            </a:r>
            <a:endParaRPr lang="zh-CN" altLang="en-US" dirty="0">
              <a:latin typeface="+mn-lt"/>
              <a:ea typeface="+mn-ea"/>
              <a:cs typeface="+mn-cs"/>
            </a:endParaRPr>
          </a:p>
          <a:p>
            <a:pPr eaLnBrk="1" hangingPunct="1">
              <a:buSzPct val="70000"/>
            </a:pPr>
            <a:r>
              <a:rPr lang="zh-CN" altLang="en-US" b="1" dirty="0">
                <a:latin typeface="+mn-lt"/>
                <a:ea typeface="+mn-ea"/>
                <a:cs typeface="+mn-cs"/>
              </a:rPr>
              <a:t>千寻铁锁沉江底，</a:t>
            </a:r>
            <a:endParaRPr lang="zh-CN" altLang="en-US" b="1" dirty="0">
              <a:latin typeface="+mn-lt"/>
              <a:ea typeface="+mn-ea"/>
              <a:cs typeface="+mn-cs"/>
            </a:endParaRPr>
          </a:p>
          <a:p>
            <a:pPr eaLnBrk="1" hangingPunct="1">
              <a:buSzPct val="70000"/>
            </a:pPr>
            <a:r>
              <a:rPr lang="zh-CN" altLang="en-US" b="1" dirty="0">
                <a:latin typeface="+mn-lt"/>
                <a:ea typeface="+mn-ea"/>
                <a:cs typeface="+mn-cs"/>
              </a:rPr>
              <a:t>一片降幡出石头。</a:t>
            </a:r>
            <a:endParaRPr lang="zh-CN" altLang="en-US" b="1" dirty="0">
              <a:latin typeface="+mn-lt"/>
              <a:ea typeface="+mn-ea"/>
              <a:cs typeface="+mn-cs"/>
            </a:endParaRPr>
          </a:p>
          <a:p>
            <a:pPr eaLnBrk="1" hangingPunct="1">
              <a:buSzPct val="70000"/>
            </a:pPr>
            <a:r>
              <a:rPr lang="zh-CN" altLang="en-US" b="1" dirty="0">
                <a:solidFill>
                  <a:srgbClr val="FF0000"/>
                </a:solidFill>
                <a:latin typeface="+mn-lt"/>
                <a:ea typeface="+mn-ea"/>
                <a:cs typeface="+mn-cs"/>
              </a:rPr>
              <a:t>人世几回伤往事，</a:t>
            </a:r>
            <a:endParaRPr lang="zh-CN" altLang="en-US" b="1" dirty="0">
              <a:solidFill>
                <a:srgbClr val="FF0000"/>
              </a:solidFill>
              <a:latin typeface="+mn-lt"/>
              <a:ea typeface="+mn-ea"/>
              <a:cs typeface="+mn-cs"/>
            </a:endParaRPr>
          </a:p>
          <a:p>
            <a:pPr eaLnBrk="1" hangingPunct="1">
              <a:buSzPct val="70000"/>
            </a:pPr>
            <a:r>
              <a:rPr lang="zh-CN" altLang="en-US" b="1" dirty="0">
                <a:solidFill>
                  <a:srgbClr val="FF0000"/>
                </a:solidFill>
                <a:latin typeface="+mn-lt"/>
                <a:ea typeface="+mn-ea"/>
                <a:cs typeface="+mn-cs"/>
              </a:rPr>
              <a:t>山形依旧枕寒流。</a:t>
            </a:r>
            <a:endParaRPr lang="zh-CN" altLang="en-US" b="1" dirty="0">
              <a:solidFill>
                <a:srgbClr val="FF0000"/>
              </a:solidFill>
              <a:latin typeface="+mn-lt"/>
              <a:ea typeface="+mn-ea"/>
              <a:cs typeface="+mn-cs"/>
            </a:endParaRPr>
          </a:p>
          <a:p>
            <a:pPr eaLnBrk="1" hangingPunct="1">
              <a:buSzPct val="70000"/>
            </a:pPr>
            <a:r>
              <a:rPr lang="zh-CN" altLang="en-US" b="1" dirty="0">
                <a:latin typeface="+mn-lt"/>
                <a:ea typeface="+mn-ea"/>
                <a:cs typeface="+mn-cs"/>
              </a:rPr>
              <a:t>从今四海为家日，</a:t>
            </a:r>
            <a:endParaRPr lang="zh-CN" altLang="en-US" b="1" dirty="0">
              <a:latin typeface="+mn-lt"/>
              <a:ea typeface="+mn-ea"/>
              <a:cs typeface="+mn-cs"/>
            </a:endParaRPr>
          </a:p>
          <a:p>
            <a:pPr eaLnBrk="1" hangingPunct="1">
              <a:buSzPct val="70000"/>
            </a:pPr>
            <a:r>
              <a:rPr lang="zh-CN" altLang="en-US" b="1" dirty="0">
                <a:latin typeface="+mn-lt"/>
                <a:ea typeface="+mn-ea"/>
                <a:cs typeface="+mn-cs"/>
              </a:rPr>
              <a:t>故垒萧萧芦荻秋。</a:t>
            </a:r>
            <a:endParaRPr lang="zh-CN" altLang="en-US" b="1" dirty="0">
              <a:latin typeface="+mn-lt"/>
              <a:ea typeface="+mn-ea"/>
              <a:cs typeface="+mn-cs"/>
            </a:endParaRPr>
          </a:p>
        </p:txBody>
      </p:sp>
      <p:sp>
        <p:nvSpPr>
          <p:cNvPr id="73732" name="Rectangle 4"/>
          <p:cNvSpPr>
            <a:spLocks noGrp="1" noRot="1"/>
          </p:cNvSpPr>
          <p:nvPr>
            <p:ph sz="half" idx="2"/>
          </p:nvPr>
        </p:nvSpPr>
        <p:spPr>
          <a:xfrm>
            <a:off x="4500563" y="476250"/>
            <a:ext cx="4464050" cy="5543550"/>
          </a:xfrm>
          <a:ln/>
        </p:spPr>
        <p:txBody>
          <a:bodyPr vert="horz" wrap="square" lIns="91440" tIns="45720" rIns="91440" bIns="45720" anchor="t"/>
          <a:p>
            <a:pPr eaLnBrk="1" hangingPunct="1">
              <a:buSzPct val="70000"/>
            </a:pPr>
            <a:endParaRPr lang="zh-CN" altLang="en-US" dirty="0">
              <a:latin typeface="+mn-lt"/>
              <a:ea typeface="+mn-ea"/>
              <a:cs typeface="+mn-cs"/>
            </a:endParaRPr>
          </a:p>
        </p:txBody>
      </p:sp>
      <p:pic>
        <p:nvPicPr>
          <p:cNvPr id="73733" name="Picture 5" descr="西塞山怀古"/>
          <p:cNvPicPr>
            <a:picLocks noChangeAspect="1"/>
          </p:cNvPicPr>
          <p:nvPr/>
        </p:nvPicPr>
        <p:blipFill>
          <a:blip r:embed="rId2"/>
          <a:stretch>
            <a:fillRect/>
          </a:stretch>
        </p:blipFill>
        <p:spPr>
          <a:xfrm>
            <a:off x="4140200" y="260350"/>
            <a:ext cx="5003800" cy="5689600"/>
          </a:xfrm>
          <a:prstGeom prst="rect">
            <a:avLst/>
          </a:prstGeom>
          <a:noFill/>
          <a:ln w="9525">
            <a:noFill/>
          </a:ln>
        </p:spPr>
      </p:pic>
      <p:sp>
        <p:nvSpPr>
          <p:cNvPr id="73734" name="AutoShape 8"/>
          <p:cNvSpPr/>
          <p:nvPr/>
        </p:nvSpPr>
        <p:spPr>
          <a:xfrm>
            <a:off x="1403350" y="1557338"/>
            <a:ext cx="3024188" cy="503237"/>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18</a:t>
            </a:r>
            <a:r>
              <a:rPr lang="zh-CN" altLang="en-US" b="1" dirty="0">
                <a:solidFill>
                  <a:srgbClr val="FF0000"/>
                </a:solidFill>
                <a:latin typeface="Arial" panose="020B0604020202020204" pitchFamily="34" charset="0"/>
              </a:rPr>
              <a:t>西塞山怀古</a:t>
            </a:r>
            <a:r>
              <a:rPr lang="en-US" altLang="zh-CN" b="1" dirty="0">
                <a:solidFill>
                  <a:srgbClr val="FF0000"/>
                </a:solidFill>
                <a:latin typeface="Arial" panose="020B0604020202020204" pitchFamily="34" charset="0"/>
              </a:rPr>
              <a:t>.flv1</a:t>
            </a:r>
            <a:endParaRPr lang="zh-CN" altLang="en-US" b="1" dirty="0">
              <a:solidFill>
                <a:srgbClr val="FF0000"/>
              </a:solidFill>
              <a:latin typeface="Arial" panose="020B0604020202020204" pitchFamily="34" charset="0"/>
            </a:endParaRPr>
          </a:p>
        </p:txBody>
      </p:sp>
      <p:sp>
        <p:nvSpPr>
          <p:cNvPr id="73735" name="AutoShape 10"/>
          <p:cNvSpPr/>
          <p:nvPr/>
        </p:nvSpPr>
        <p:spPr>
          <a:xfrm>
            <a:off x="6227763" y="0"/>
            <a:ext cx="2016125" cy="476250"/>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b="1" dirty="0">
                <a:solidFill>
                  <a:srgbClr val="FF0000"/>
                </a:solidFill>
                <a:latin typeface="Arial" panose="020B0604020202020204" pitchFamily="34" charset="0"/>
              </a:rPr>
              <a:t>欣赏</a:t>
            </a:r>
            <a:endParaRPr lang="zh-CN" altLang="en-US" b="1" dirty="0">
              <a:solidFill>
                <a:srgbClr val="FF0000"/>
              </a:solidFill>
              <a:latin typeface="Arial" panose="020B0604020202020204" pitchFamily="34" charset="0"/>
            </a:endParaRPr>
          </a:p>
        </p:txBody>
      </p:sp>
      <p:sp>
        <p:nvSpPr>
          <p:cNvPr id="73736" name="AutoShape 11"/>
          <p:cNvSpPr/>
          <p:nvPr/>
        </p:nvSpPr>
        <p:spPr>
          <a:xfrm>
            <a:off x="6084888" y="1773238"/>
            <a:ext cx="2016125" cy="476250"/>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b="1" dirty="0">
                <a:solidFill>
                  <a:srgbClr val="FF0000"/>
                </a:solidFill>
                <a:latin typeface="Arial" panose="020B0604020202020204" pitchFamily="34" charset="0"/>
              </a:rPr>
              <a:t>欣赏</a:t>
            </a:r>
            <a:endParaRPr lang="zh-CN" altLang="en-US" b="1" dirty="0">
              <a:solidFill>
                <a:srgbClr val="FF0000"/>
              </a:solidFill>
              <a:latin typeface="Arial" panose="020B0604020202020204" pitchFamily="34" charset="0"/>
            </a:endParaRPr>
          </a:p>
        </p:txBody>
      </p:sp>
      <p:sp>
        <p:nvSpPr>
          <p:cNvPr id="73737" name="AutoShape 12"/>
          <p:cNvSpPr/>
          <p:nvPr/>
        </p:nvSpPr>
        <p:spPr>
          <a:xfrm>
            <a:off x="179388" y="0"/>
            <a:ext cx="1944687" cy="620713"/>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b="1" dirty="0">
                <a:solidFill>
                  <a:srgbClr val="FF0000"/>
                </a:solidFill>
                <a:latin typeface="Arial" panose="020B0604020202020204" pitchFamily="34" charset="0"/>
              </a:rPr>
              <a:t>欣赏三遍再背诵</a:t>
            </a:r>
            <a:endParaRPr lang="zh-CN" altLang="en-US" b="1" dirty="0">
              <a:solidFill>
                <a:srgbClr val="FF0000"/>
              </a:solidFill>
              <a:latin typeface="Arial" panose="020B0604020202020204" pitchFamily="34" charset="0"/>
            </a:endParaRPr>
          </a:p>
        </p:txBody>
      </p:sp>
      <p:sp>
        <p:nvSpPr>
          <p:cNvPr id="73738" name="AutoShape 13"/>
          <p:cNvSpPr/>
          <p:nvPr/>
        </p:nvSpPr>
        <p:spPr>
          <a:xfrm>
            <a:off x="3851275" y="5805488"/>
            <a:ext cx="2700338" cy="674687"/>
          </a:xfrm>
          <a:prstGeom prst="wedgeRoundRectCallout">
            <a:avLst>
              <a:gd name="adj1" fmla="val -42181"/>
              <a:gd name="adj2" fmla="val 118704"/>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000" b="1" dirty="0">
                <a:solidFill>
                  <a:srgbClr val="FF0000"/>
                </a:solidFill>
                <a:latin typeface="Arial" panose="020B0604020202020204" pitchFamily="34" charset="0"/>
              </a:rPr>
              <a:t>背诵：</a:t>
            </a:r>
            <a:endParaRPr lang="zh-CN" altLang="en-US" sz="2000" b="1" dirty="0">
              <a:solidFill>
                <a:srgbClr val="FF0000"/>
              </a:solidFill>
              <a:latin typeface="Arial" panose="020B0604020202020204" pitchFamily="34" charset="0"/>
            </a:endParaRPr>
          </a:p>
          <a:p>
            <a:pPr algn="ctr"/>
            <a:r>
              <a:rPr lang="zh-CN" altLang="en-US" sz="2000" b="1" dirty="0">
                <a:solidFill>
                  <a:srgbClr val="FF0000"/>
                </a:solidFill>
                <a:latin typeface="Arial" panose="020B0604020202020204" pitchFamily="34" charset="0"/>
              </a:rPr>
              <a:t>腹有诗书气自华</a:t>
            </a:r>
            <a:endParaRPr lang="zh-CN" altLang="en-US" sz="2000" b="1" dirty="0">
              <a:solidFill>
                <a:srgbClr val="FF0000"/>
              </a:solidFill>
              <a:latin typeface="Arial" panose="020B0604020202020204"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noRot="1"/>
          </p:cNvSpPr>
          <p:nvPr>
            <p:ph type="title"/>
          </p:nvPr>
        </p:nvSpPr>
        <p:spPr>
          <a:xfrm flipV="1">
            <a:off x="609600" y="234950"/>
            <a:ext cx="7772400" cy="69850"/>
          </a:xfrm>
          <a:ln/>
        </p:spPr>
        <p:txBody>
          <a:bodyPr vert="horz" wrap="square" lIns="91440" tIns="45720" rIns="91440" bIns="45720" anchor="ctr"/>
          <a:p>
            <a:pPr eaLnBrk="1" hangingPunct="1"/>
            <a:endParaRPr lang="zh-CN" altLang="en-US" sz="4000" dirty="0"/>
          </a:p>
        </p:txBody>
      </p:sp>
      <p:sp>
        <p:nvSpPr>
          <p:cNvPr id="74755" name="Rectangle 3"/>
          <p:cNvSpPr>
            <a:spLocks noGrp="1" noRot="1"/>
          </p:cNvSpPr>
          <p:nvPr>
            <p:ph sz="half" idx="1"/>
          </p:nvPr>
        </p:nvSpPr>
        <p:spPr>
          <a:xfrm>
            <a:off x="179388" y="620713"/>
            <a:ext cx="4752975" cy="5543550"/>
          </a:xfrm>
          <a:ln/>
        </p:spPr>
        <p:txBody>
          <a:bodyPr vert="horz" wrap="square" lIns="91440" tIns="45720" rIns="91440" bIns="45720" anchor="t"/>
          <a:p>
            <a:pPr eaLnBrk="1" hangingPunct="1">
              <a:buSzPct val="70000"/>
            </a:pPr>
            <a:endParaRPr lang="zh-CN" altLang="en-US" dirty="0">
              <a:latin typeface="+mn-lt"/>
              <a:ea typeface="+mn-ea"/>
              <a:cs typeface="+mn-cs"/>
            </a:endParaRPr>
          </a:p>
        </p:txBody>
      </p:sp>
      <p:sp>
        <p:nvSpPr>
          <p:cNvPr id="74756" name="Rectangle 4"/>
          <p:cNvSpPr>
            <a:spLocks noGrp="1" noRot="1"/>
          </p:cNvSpPr>
          <p:nvPr>
            <p:ph sz="half" idx="2"/>
          </p:nvPr>
        </p:nvSpPr>
        <p:spPr>
          <a:xfrm>
            <a:off x="5148263" y="1557338"/>
            <a:ext cx="3744912" cy="3095625"/>
          </a:xfrm>
          <a:ln/>
        </p:spPr>
        <p:txBody>
          <a:bodyPr vert="horz" wrap="square" lIns="91440" tIns="45720" rIns="91440" bIns="45720" anchor="t"/>
          <a:p>
            <a:pPr eaLnBrk="1" hangingPunct="1">
              <a:lnSpc>
                <a:spcPct val="80000"/>
              </a:lnSpc>
              <a:buSzPct val="70000"/>
            </a:pPr>
            <a:r>
              <a:rPr lang="zh-CN" altLang="en-US" b="1" dirty="0">
                <a:solidFill>
                  <a:srgbClr val="008080"/>
                </a:solidFill>
                <a:latin typeface="宋体" panose="02010600030101010101" pitchFamily="2" charset="-122"/>
                <a:ea typeface="+mn-ea"/>
                <a:cs typeface="+mn-cs"/>
              </a:rPr>
              <a:t>   </a:t>
            </a:r>
            <a:r>
              <a:rPr lang="zh-CN" altLang="en-US" b="1" dirty="0">
                <a:solidFill>
                  <a:srgbClr val="008080"/>
                </a:solidFill>
                <a:latin typeface="宋体" panose="02010600030101010101" pitchFamily="2" charset="-122"/>
                <a:ea typeface="+mn-ea"/>
                <a:cs typeface="+mn-cs"/>
                <a:hlinkClick r:id="rId1" action="ppaction://hlinkfile"/>
              </a:rPr>
              <a:t>竹枝词 </a:t>
            </a:r>
            <a:endParaRPr lang="zh-CN" altLang="en-US" b="1" dirty="0">
              <a:solidFill>
                <a:srgbClr val="008080"/>
              </a:solidFill>
              <a:latin typeface="宋体" panose="02010600030101010101" pitchFamily="2" charset="-122"/>
              <a:ea typeface="+mn-ea"/>
              <a:cs typeface="+mn-cs"/>
            </a:endParaRPr>
          </a:p>
          <a:p>
            <a:pPr eaLnBrk="1" hangingPunct="1">
              <a:lnSpc>
                <a:spcPct val="80000"/>
              </a:lnSpc>
              <a:buSzPct val="70000"/>
            </a:pPr>
            <a:r>
              <a:rPr lang="zh-CN" altLang="en-US" b="1" dirty="0">
                <a:solidFill>
                  <a:srgbClr val="008080"/>
                </a:solidFill>
                <a:latin typeface="宋体" panose="02010600030101010101" pitchFamily="2" charset="-122"/>
                <a:ea typeface="+mn-ea"/>
                <a:cs typeface="+mn-cs"/>
              </a:rPr>
              <a:t>   刘禹锡</a:t>
            </a:r>
            <a:endParaRPr lang="zh-CN" altLang="en-US" b="1" dirty="0">
              <a:solidFill>
                <a:srgbClr val="008080"/>
              </a:solidFill>
              <a:latin typeface="宋体" panose="02010600030101010101" pitchFamily="2" charset="-122"/>
              <a:ea typeface="+mn-ea"/>
              <a:cs typeface="+mn-cs"/>
            </a:endParaRPr>
          </a:p>
          <a:p>
            <a:pPr eaLnBrk="1" hangingPunct="1">
              <a:lnSpc>
                <a:spcPct val="80000"/>
              </a:lnSpc>
              <a:buSzPct val="70000"/>
            </a:pPr>
            <a:endParaRPr lang="zh-CN" altLang="en-US" b="1" dirty="0">
              <a:solidFill>
                <a:srgbClr val="008080"/>
              </a:solidFill>
              <a:latin typeface="宋体" panose="02010600030101010101" pitchFamily="2" charset="-122"/>
              <a:ea typeface="+mn-ea"/>
              <a:cs typeface="+mn-cs"/>
            </a:endParaRPr>
          </a:p>
          <a:p>
            <a:pPr eaLnBrk="1" hangingPunct="1">
              <a:lnSpc>
                <a:spcPct val="80000"/>
              </a:lnSpc>
              <a:buSzPct val="70000"/>
            </a:pPr>
            <a:r>
              <a:rPr lang="zh-CN" altLang="en-US" b="1" dirty="0">
                <a:latin typeface="宋体" panose="02010600030101010101" pitchFamily="2" charset="-122"/>
                <a:ea typeface="+mn-ea"/>
                <a:cs typeface="+mn-cs"/>
              </a:rPr>
              <a:t>杨柳青青江水平，</a:t>
            </a:r>
            <a:endParaRPr lang="zh-CN" altLang="en-US" b="1" dirty="0">
              <a:latin typeface="宋体" panose="02010600030101010101" pitchFamily="2" charset="-122"/>
              <a:ea typeface="+mn-ea"/>
              <a:cs typeface="+mn-cs"/>
            </a:endParaRPr>
          </a:p>
          <a:p>
            <a:pPr eaLnBrk="1" hangingPunct="1">
              <a:lnSpc>
                <a:spcPct val="80000"/>
              </a:lnSpc>
              <a:buSzPct val="70000"/>
            </a:pPr>
            <a:r>
              <a:rPr lang="zh-CN" altLang="en-US" b="1" dirty="0">
                <a:latin typeface="宋体" panose="02010600030101010101" pitchFamily="2" charset="-122"/>
                <a:ea typeface="+mn-ea"/>
                <a:cs typeface="+mn-cs"/>
              </a:rPr>
              <a:t>闻郎岸上踏歌声。</a:t>
            </a:r>
            <a:endParaRPr lang="zh-CN" altLang="en-US" b="1" dirty="0">
              <a:latin typeface="宋体" panose="02010600030101010101" pitchFamily="2" charset="-122"/>
              <a:ea typeface="+mn-ea"/>
              <a:cs typeface="+mn-cs"/>
            </a:endParaRPr>
          </a:p>
          <a:p>
            <a:pPr eaLnBrk="1" hangingPunct="1">
              <a:lnSpc>
                <a:spcPct val="80000"/>
              </a:lnSpc>
              <a:buSzPct val="70000"/>
            </a:pPr>
            <a:r>
              <a:rPr lang="zh-CN" altLang="en-US" b="1" dirty="0">
                <a:solidFill>
                  <a:srgbClr val="FF0000"/>
                </a:solidFill>
                <a:latin typeface="宋体" panose="02010600030101010101" pitchFamily="2" charset="-122"/>
                <a:ea typeface="+mn-ea"/>
                <a:cs typeface="+mn-cs"/>
              </a:rPr>
              <a:t>东边日出西边雨，</a:t>
            </a:r>
            <a:endParaRPr lang="zh-CN" altLang="en-US" b="1" dirty="0">
              <a:solidFill>
                <a:srgbClr val="FF0000"/>
              </a:solidFill>
              <a:latin typeface="宋体" panose="02010600030101010101" pitchFamily="2" charset="-122"/>
              <a:ea typeface="+mn-ea"/>
              <a:cs typeface="+mn-cs"/>
            </a:endParaRPr>
          </a:p>
          <a:p>
            <a:pPr eaLnBrk="1" hangingPunct="1">
              <a:lnSpc>
                <a:spcPct val="80000"/>
              </a:lnSpc>
              <a:buSzPct val="70000"/>
            </a:pPr>
            <a:r>
              <a:rPr lang="zh-CN" altLang="en-US" b="1" dirty="0">
                <a:solidFill>
                  <a:srgbClr val="FF0000"/>
                </a:solidFill>
                <a:latin typeface="宋体" panose="02010600030101010101" pitchFamily="2" charset="-122"/>
                <a:ea typeface="+mn-ea"/>
                <a:cs typeface="+mn-cs"/>
              </a:rPr>
              <a:t>道是无晴却有晴。</a:t>
            </a:r>
            <a:r>
              <a:rPr lang="zh-CN" altLang="en-US" dirty="0">
                <a:latin typeface="+mn-lt"/>
                <a:ea typeface="+mn-ea"/>
                <a:cs typeface="+mn-cs"/>
              </a:rPr>
              <a:t> </a:t>
            </a:r>
            <a:endParaRPr lang="zh-CN" altLang="en-US" dirty="0">
              <a:latin typeface="+mn-lt"/>
              <a:ea typeface="+mn-ea"/>
              <a:cs typeface="+mn-cs"/>
            </a:endParaRPr>
          </a:p>
        </p:txBody>
      </p:sp>
      <p:pic>
        <p:nvPicPr>
          <p:cNvPr id="74757" name="Picture 5" descr="竹枝词 刘禹锡"/>
          <p:cNvPicPr>
            <a:picLocks noChangeAspect="1"/>
          </p:cNvPicPr>
          <p:nvPr/>
        </p:nvPicPr>
        <p:blipFill>
          <a:blip r:embed="rId2"/>
          <a:stretch>
            <a:fillRect/>
          </a:stretch>
        </p:blipFill>
        <p:spPr>
          <a:xfrm>
            <a:off x="179388" y="692150"/>
            <a:ext cx="4833937" cy="5359400"/>
          </a:xfrm>
          <a:prstGeom prst="rect">
            <a:avLst/>
          </a:prstGeom>
          <a:noFill/>
          <a:ln w="9525">
            <a:noFill/>
          </a:ln>
        </p:spPr>
      </p:pic>
      <p:sp>
        <p:nvSpPr>
          <p:cNvPr id="74758" name="AutoShape 7"/>
          <p:cNvSpPr/>
          <p:nvPr/>
        </p:nvSpPr>
        <p:spPr>
          <a:xfrm>
            <a:off x="5364163" y="404813"/>
            <a:ext cx="2735262" cy="936625"/>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19《</a:t>
            </a:r>
            <a:r>
              <a:rPr lang="zh-CN" altLang="en-US" b="1" dirty="0">
                <a:solidFill>
                  <a:srgbClr val="FF0000"/>
                </a:solidFill>
                <a:latin typeface="Arial" panose="020B0604020202020204" pitchFamily="34" charset="0"/>
              </a:rPr>
              <a:t>竹枝词</a:t>
            </a:r>
            <a:r>
              <a:rPr lang="en-US" altLang="zh-CN" b="1" dirty="0">
                <a:solidFill>
                  <a:srgbClr val="FF0000"/>
                </a:solidFill>
                <a:latin typeface="Arial" panose="020B0604020202020204" pitchFamily="34" charset="0"/>
              </a:rPr>
              <a:t>》[</a:t>
            </a:r>
            <a:r>
              <a:rPr lang="zh-CN" altLang="en-US" b="1" dirty="0">
                <a:solidFill>
                  <a:srgbClr val="FF0000"/>
                </a:solidFill>
                <a:latin typeface="Arial" panose="020B0604020202020204" pitchFamily="34" charset="0"/>
              </a:rPr>
              <a:t>唐</a:t>
            </a:r>
            <a:r>
              <a:rPr lang="en-US" altLang="zh-CN" b="1" dirty="0">
                <a:solidFill>
                  <a:srgbClr val="FF0000"/>
                </a:solidFill>
                <a:latin typeface="Arial" panose="020B0604020202020204" pitchFamily="34" charset="0"/>
              </a:rPr>
              <a:t>]</a:t>
            </a:r>
            <a:r>
              <a:rPr lang="zh-CN" altLang="en-US" b="1" dirty="0">
                <a:solidFill>
                  <a:srgbClr val="FF0000"/>
                </a:solidFill>
                <a:latin typeface="Arial" panose="020B0604020202020204" pitchFamily="34" charset="0"/>
              </a:rPr>
              <a:t>刘禹锡</a:t>
            </a:r>
            <a:r>
              <a:rPr lang="en-US" altLang="zh-CN" b="1" dirty="0">
                <a:solidFill>
                  <a:srgbClr val="FF0000"/>
                </a:solidFill>
                <a:latin typeface="Arial" panose="020B0604020202020204" pitchFamily="34" charset="0"/>
              </a:rPr>
              <a:t>.flv1</a:t>
            </a:r>
            <a:endParaRPr lang="zh-CN" altLang="en-US" b="1" dirty="0">
              <a:solidFill>
                <a:srgbClr val="FF0000"/>
              </a:solidFill>
              <a:latin typeface="Arial" panose="020B0604020202020204" pitchFamily="34" charset="0"/>
            </a:endParaRPr>
          </a:p>
        </p:txBody>
      </p:sp>
      <p:sp>
        <p:nvSpPr>
          <p:cNvPr id="74759" name="AutoShape 8"/>
          <p:cNvSpPr/>
          <p:nvPr/>
        </p:nvSpPr>
        <p:spPr>
          <a:xfrm>
            <a:off x="5651500" y="5157788"/>
            <a:ext cx="2700338" cy="674687"/>
          </a:xfrm>
          <a:prstGeom prst="wedgeRoundRectCallout">
            <a:avLst>
              <a:gd name="adj1" fmla="val -42181"/>
              <a:gd name="adj2" fmla="val 118704"/>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000" b="1" dirty="0">
                <a:solidFill>
                  <a:srgbClr val="FF0000"/>
                </a:solidFill>
                <a:latin typeface="Arial" panose="020B0604020202020204" pitchFamily="34" charset="0"/>
              </a:rPr>
              <a:t>背诵：</a:t>
            </a:r>
            <a:endParaRPr lang="zh-CN" altLang="en-US" sz="2000" b="1" dirty="0">
              <a:solidFill>
                <a:srgbClr val="FF0000"/>
              </a:solidFill>
              <a:latin typeface="Arial" panose="020B0604020202020204" pitchFamily="34" charset="0"/>
            </a:endParaRPr>
          </a:p>
          <a:p>
            <a:pPr algn="ctr"/>
            <a:r>
              <a:rPr lang="zh-CN" altLang="en-US" sz="2000" b="1" dirty="0">
                <a:solidFill>
                  <a:srgbClr val="FF0000"/>
                </a:solidFill>
                <a:latin typeface="Arial" panose="020B0604020202020204" pitchFamily="34" charset="0"/>
              </a:rPr>
              <a:t>腹有诗书气自华</a:t>
            </a:r>
            <a:endParaRPr lang="zh-CN" altLang="en-US" sz="2000" b="1" dirty="0">
              <a:solidFill>
                <a:srgbClr val="FF0000"/>
              </a:solidFill>
              <a:latin typeface="Arial" panose="020B0604020202020204"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Rectangle 2"/>
          <p:cNvSpPr>
            <a:spLocks noGrp="1" noRot="1"/>
          </p:cNvSpPr>
          <p:nvPr>
            <p:ph type="title"/>
          </p:nvPr>
        </p:nvSpPr>
        <p:spPr>
          <a:xfrm>
            <a:off x="301625" y="685800"/>
            <a:ext cx="8540750" cy="100013"/>
          </a:xfrm>
          <a:ln/>
        </p:spPr>
        <p:txBody>
          <a:bodyPr vert="horz" wrap="square" lIns="91440" tIns="45720" rIns="91440" bIns="45720" anchor="ctr"/>
          <a:p>
            <a:pPr eaLnBrk="1" hangingPunct="1"/>
            <a:endParaRPr lang="zh-CN" altLang="en-US" sz="4000" dirty="0"/>
          </a:p>
        </p:txBody>
      </p:sp>
      <p:sp>
        <p:nvSpPr>
          <p:cNvPr id="75779" name="Rectangle 3"/>
          <p:cNvSpPr>
            <a:spLocks noGrp="1" noRot="1"/>
          </p:cNvSpPr>
          <p:nvPr>
            <p:ph sz="half" idx="1"/>
          </p:nvPr>
        </p:nvSpPr>
        <p:spPr>
          <a:xfrm>
            <a:off x="250825" y="620713"/>
            <a:ext cx="4826000" cy="5399087"/>
          </a:xfrm>
          <a:ln/>
        </p:spPr>
        <p:txBody>
          <a:bodyPr vert="horz" wrap="square" lIns="91440" tIns="45720" rIns="91440" bIns="45720" anchor="t"/>
          <a:p>
            <a:pPr eaLnBrk="1" hangingPunct="1">
              <a:buSzPct val="70000"/>
            </a:pPr>
            <a:endParaRPr lang="zh-CN" altLang="en-US" dirty="0">
              <a:latin typeface="+mn-lt"/>
              <a:ea typeface="+mn-ea"/>
              <a:cs typeface="+mn-cs"/>
            </a:endParaRPr>
          </a:p>
        </p:txBody>
      </p:sp>
      <p:sp>
        <p:nvSpPr>
          <p:cNvPr id="75780" name="Rectangle 4"/>
          <p:cNvSpPr>
            <a:spLocks noGrp="1" noRot="1"/>
          </p:cNvSpPr>
          <p:nvPr>
            <p:ph sz="half" idx="2"/>
          </p:nvPr>
        </p:nvSpPr>
        <p:spPr>
          <a:xfrm>
            <a:off x="5508625" y="1557338"/>
            <a:ext cx="2808288" cy="3240087"/>
          </a:xfrm>
          <a:ln/>
        </p:spPr>
        <p:txBody>
          <a:bodyPr vert="horz" wrap="square" lIns="91440" tIns="45720" rIns="91440" bIns="45720" anchor="t"/>
          <a:p>
            <a:pPr eaLnBrk="1" hangingPunct="1">
              <a:lnSpc>
                <a:spcPct val="80000"/>
              </a:lnSpc>
              <a:buSzPct val="70000"/>
            </a:pPr>
            <a:r>
              <a:rPr lang="zh-CN" altLang="en-US" b="1" dirty="0">
                <a:solidFill>
                  <a:srgbClr val="008080"/>
                </a:solidFill>
                <a:latin typeface="宋体" panose="02010600030101010101" pitchFamily="2" charset="-122"/>
                <a:ea typeface="+mn-ea"/>
                <a:cs typeface="+mn-cs"/>
              </a:rPr>
              <a:t>  </a:t>
            </a:r>
            <a:r>
              <a:rPr lang="zh-CN" altLang="en-US" b="1" dirty="0">
                <a:solidFill>
                  <a:srgbClr val="FF0000"/>
                </a:solidFill>
                <a:latin typeface="宋体" panose="02010600030101010101" pitchFamily="2" charset="-122"/>
                <a:ea typeface="+mn-ea"/>
                <a:cs typeface="+mn-cs"/>
                <a:hlinkClick r:id="rId1" action="ppaction://hlinkfile"/>
              </a:rPr>
              <a:t>江雪</a:t>
            </a:r>
            <a:r>
              <a:rPr lang="zh-CN" altLang="en-US" b="1" dirty="0">
                <a:solidFill>
                  <a:srgbClr val="FF0000"/>
                </a:solidFill>
                <a:latin typeface="宋体" panose="02010600030101010101" pitchFamily="2" charset="-122"/>
                <a:ea typeface="+mn-ea"/>
                <a:cs typeface="+mn-cs"/>
              </a:rPr>
              <a:t> </a:t>
            </a:r>
            <a:endParaRPr lang="zh-CN" altLang="en-US" b="1" dirty="0">
              <a:solidFill>
                <a:srgbClr val="FF0000"/>
              </a:solidFill>
              <a:latin typeface="宋体" panose="02010600030101010101" pitchFamily="2" charset="-122"/>
              <a:ea typeface="+mn-ea"/>
              <a:cs typeface="+mn-cs"/>
            </a:endParaRPr>
          </a:p>
          <a:p>
            <a:pPr eaLnBrk="1" hangingPunct="1">
              <a:lnSpc>
                <a:spcPct val="80000"/>
              </a:lnSpc>
              <a:buSzPct val="70000"/>
            </a:pPr>
            <a:r>
              <a:rPr lang="zh-CN" altLang="en-US" b="1" dirty="0">
                <a:solidFill>
                  <a:srgbClr val="FF0000"/>
                </a:solidFill>
                <a:latin typeface="宋体" panose="02010600030101010101" pitchFamily="2" charset="-122"/>
                <a:ea typeface="+mn-ea"/>
                <a:cs typeface="+mn-cs"/>
              </a:rPr>
              <a:t> 柳宗元</a:t>
            </a:r>
            <a:endParaRPr lang="zh-CN" altLang="en-US" b="1" dirty="0">
              <a:solidFill>
                <a:srgbClr val="FF0000"/>
              </a:solidFill>
              <a:latin typeface="宋体" panose="02010600030101010101" pitchFamily="2" charset="-122"/>
              <a:ea typeface="+mn-ea"/>
              <a:cs typeface="+mn-cs"/>
            </a:endParaRPr>
          </a:p>
          <a:p>
            <a:pPr eaLnBrk="1" hangingPunct="1">
              <a:lnSpc>
                <a:spcPct val="80000"/>
              </a:lnSpc>
              <a:buSzPct val="70000"/>
            </a:pPr>
            <a:endParaRPr lang="zh-CN" altLang="en-US" b="1" dirty="0">
              <a:solidFill>
                <a:srgbClr val="FF0000"/>
              </a:solidFill>
              <a:latin typeface="宋体" panose="02010600030101010101" pitchFamily="2" charset="-122"/>
              <a:ea typeface="+mn-ea"/>
              <a:cs typeface="+mn-cs"/>
            </a:endParaRPr>
          </a:p>
          <a:p>
            <a:pPr eaLnBrk="1" hangingPunct="1">
              <a:lnSpc>
                <a:spcPct val="80000"/>
              </a:lnSpc>
              <a:buSzPct val="70000"/>
            </a:pPr>
            <a:r>
              <a:rPr lang="zh-CN" altLang="en-US" b="1" dirty="0">
                <a:solidFill>
                  <a:srgbClr val="FF0000"/>
                </a:solidFill>
                <a:latin typeface="宋体" panose="02010600030101010101" pitchFamily="2" charset="-122"/>
                <a:ea typeface="+mn-ea"/>
                <a:cs typeface="+mn-cs"/>
              </a:rPr>
              <a:t>千山鸟飞绝，</a:t>
            </a:r>
            <a:endParaRPr lang="zh-CN" altLang="en-US" b="1" dirty="0">
              <a:solidFill>
                <a:srgbClr val="FF0000"/>
              </a:solidFill>
              <a:latin typeface="宋体" panose="02010600030101010101" pitchFamily="2" charset="-122"/>
              <a:ea typeface="+mn-ea"/>
              <a:cs typeface="+mn-cs"/>
            </a:endParaRPr>
          </a:p>
          <a:p>
            <a:pPr eaLnBrk="1" hangingPunct="1">
              <a:lnSpc>
                <a:spcPct val="80000"/>
              </a:lnSpc>
              <a:buSzPct val="70000"/>
            </a:pPr>
            <a:r>
              <a:rPr lang="zh-CN" altLang="en-US" b="1" dirty="0">
                <a:solidFill>
                  <a:srgbClr val="FF0000"/>
                </a:solidFill>
                <a:latin typeface="宋体" panose="02010600030101010101" pitchFamily="2" charset="-122"/>
                <a:ea typeface="+mn-ea"/>
                <a:cs typeface="+mn-cs"/>
              </a:rPr>
              <a:t>万径人踪灭。</a:t>
            </a:r>
            <a:endParaRPr lang="zh-CN" altLang="en-US" b="1" dirty="0">
              <a:solidFill>
                <a:srgbClr val="FF0000"/>
              </a:solidFill>
              <a:latin typeface="宋体" panose="02010600030101010101" pitchFamily="2" charset="-122"/>
              <a:ea typeface="+mn-ea"/>
              <a:cs typeface="+mn-cs"/>
            </a:endParaRPr>
          </a:p>
          <a:p>
            <a:pPr eaLnBrk="1" hangingPunct="1">
              <a:lnSpc>
                <a:spcPct val="80000"/>
              </a:lnSpc>
              <a:buSzPct val="70000"/>
            </a:pPr>
            <a:r>
              <a:rPr lang="zh-CN" altLang="en-US" b="1" dirty="0">
                <a:solidFill>
                  <a:srgbClr val="FF0000"/>
                </a:solidFill>
                <a:latin typeface="宋体" panose="02010600030101010101" pitchFamily="2" charset="-122"/>
                <a:ea typeface="+mn-ea"/>
                <a:cs typeface="+mn-cs"/>
              </a:rPr>
              <a:t>孤舟蓑笠翁，</a:t>
            </a:r>
            <a:endParaRPr lang="zh-CN" altLang="en-US" b="1" dirty="0">
              <a:solidFill>
                <a:srgbClr val="FF0000"/>
              </a:solidFill>
              <a:latin typeface="宋体" panose="02010600030101010101" pitchFamily="2" charset="-122"/>
              <a:ea typeface="+mn-ea"/>
              <a:cs typeface="+mn-cs"/>
            </a:endParaRPr>
          </a:p>
          <a:p>
            <a:pPr eaLnBrk="1" hangingPunct="1">
              <a:lnSpc>
                <a:spcPct val="80000"/>
              </a:lnSpc>
              <a:buSzPct val="70000"/>
            </a:pPr>
            <a:r>
              <a:rPr lang="zh-CN" altLang="en-US" b="1" dirty="0">
                <a:solidFill>
                  <a:srgbClr val="FF0000"/>
                </a:solidFill>
                <a:latin typeface="宋体" panose="02010600030101010101" pitchFamily="2" charset="-122"/>
                <a:ea typeface="+mn-ea"/>
                <a:cs typeface="+mn-cs"/>
              </a:rPr>
              <a:t>独钓寒江雪。</a:t>
            </a:r>
            <a:r>
              <a:rPr lang="zh-CN" altLang="en-US" b="1" dirty="0">
                <a:solidFill>
                  <a:srgbClr val="FF0000"/>
                </a:solidFill>
                <a:latin typeface="+mn-lt"/>
                <a:ea typeface="+mn-ea"/>
                <a:cs typeface="+mn-cs"/>
              </a:rPr>
              <a:t> </a:t>
            </a:r>
            <a:endParaRPr lang="zh-CN" altLang="en-US" b="1" dirty="0">
              <a:solidFill>
                <a:srgbClr val="FF0000"/>
              </a:solidFill>
              <a:latin typeface="+mn-lt"/>
              <a:ea typeface="+mn-ea"/>
              <a:cs typeface="+mn-cs"/>
            </a:endParaRPr>
          </a:p>
        </p:txBody>
      </p:sp>
      <p:pic>
        <p:nvPicPr>
          <p:cNvPr id="75781" name="Picture 5" descr="江雪"/>
          <p:cNvPicPr>
            <a:picLocks noChangeAspect="1"/>
          </p:cNvPicPr>
          <p:nvPr/>
        </p:nvPicPr>
        <p:blipFill>
          <a:blip r:embed="rId2"/>
          <a:stretch>
            <a:fillRect/>
          </a:stretch>
        </p:blipFill>
        <p:spPr>
          <a:xfrm>
            <a:off x="0" y="404813"/>
            <a:ext cx="5364163" cy="6048375"/>
          </a:xfrm>
          <a:prstGeom prst="rect">
            <a:avLst/>
          </a:prstGeom>
          <a:noFill/>
          <a:ln w="9525">
            <a:noFill/>
          </a:ln>
        </p:spPr>
      </p:pic>
      <p:sp>
        <p:nvSpPr>
          <p:cNvPr id="75782" name="AutoShape 7"/>
          <p:cNvSpPr/>
          <p:nvPr/>
        </p:nvSpPr>
        <p:spPr>
          <a:xfrm>
            <a:off x="5580063" y="0"/>
            <a:ext cx="2447925" cy="1125538"/>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20《</a:t>
            </a:r>
            <a:r>
              <a:rPr lang="zh-CN" altLang="en-US" b="1" dirty="0">
                <a:solidFill>
                  <a:srgbClr val="FF0000"/>
                </a:solidFill>
                <a:latin typeface="Arial" panose="020B0604020202020204" pitchFamily="34" charset="0"/>
              </a:rPr>
              <a:t>江雪</a:t>
            </a:r>
            <a:r>
              <a:rPr lang="en-US" altLang="zh-CN" b="1" dirty="0">
                <a:solidFill>
                  <a:srgbClr val="FF0000"/>
                </a:solidFill>
                <a:latin typeface="Arial" panose="020B0604020202020204" pitchFamily="34" charset="0"/>
              </a:rPr>
              <a:t>》[</a:t>
            </a:r>
            <a:r>
              <a:rPr lang="zh-CN" altLang="en-US" b="1" dirty="0">
                <a:solidFill>
                  <a:srgbClr val="FF0000"/>
                </a:solidFill>
                <a:latin typeface="Arial" panose="020B0604020202020204" pitchFamily="34" charset="0"/>
              </a:rPr>
              <a:t>唐</a:t>
            </a:r>
            <a:r>
              <a:rPr lang="en-US" altLang="zh-CN" b="1" dirty="0">
                <a:solidFill>
                  <a:srgbClr val="FF0000"/>
                </a:solidFill>
                <a:latin typeface="Arial" panose="020B0604020202020204" pitchFamily="34" charset="0"/>
              </a:rPr>
              <a:t>]</a:t>
            </a:r>
            <a:r>
              <a:rPr lang="zh-CN" altLang="en-US" b="1" dirty="0">
                <a:solidFill>
                  <a:srgbClr val="FF0000"/>
                </a:solidFill>
                <a:latin typeface="Arial" panose="020B0604020202020204" pitchFamily="34" charset="0"/>
              </a:rPr>
              <a:t>柳宗元</a:t>
            </a:r>
            <a:r>
              <a:rPr lang="en-US" altLang="zh-CN" b="1" dirty="0">
                <a:solidFill>
                  <a:srgbClr val="FF0000"/>
                </a:solidFill>
                <a:latin typeface="Arial" panose="020B0604020202020204" pitchFamily="34" charset="0"/>
              </a:rPr>
              <a:t>.flv1</a:t>
            </a:r>
            <a:endParaRPr lang="zh-CN" altLang="en-US" b="1" dirty="0">
              <a:solidFill>
                <a:srgbClr val="FF0000"/>
              </a:solidFill>
              <a:latin typeface="Arial" panose="020B0604020202020204" pitchFamily="34" charset="0"/>
            </a:endParaRPr>
          </a:p>
        </p:txBody>
      </p:sp>
      <p:sp>
        <p:nvSpPr>
          <p:cNvPr id="75783" name="AutoShape 8"/>
          <p:cNvSpPr/>
          <p:nvPr/>
        </p:nvSpPr>
        <p:spPr>
          <a:xfrm>
            <a:off x="5651500" y="5157788"/>
            <a:ext cx="2700338" cy="674687"/>
          </a:xfrm>
          <a:prstGeom prst="wedgeRoundRectCallout">
            <a:avLst>
              <a:gd name="adj1" fmla="val -42181"/>
              <a:gd name="adj2" fmla="val 118704"/>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000" b="1" dirty="0">
                <a:solidFill>
                  <a:srgbClr val="FF0000"/>
                </a:solidFill>
                <a:latin typeface="Arial" panose="020B0604020202020204" pitchFamily="34" charset="0"/>
              </a:rPr>
              <a:t>背诵：</a:t>
            </a:r>
            <a:endParaRPr lang="zh-CN" altLang="en-US" sz="2000" b="1" dirty="0">
              <a:solidFill>
                <a:srgbClr val="FF0000"/>
              </a:solidFill>
              <a:latin typeface="Arial" panose="020B0604020202020204" pitchFamily="34" charset="0"/>
            </a:endParaRPr>
          </a:p>
          <a:p>
            <a:pPr algn="ctr"/>
            <a:r>
              <a:rPr lang="zh-CN" altLang="en-US" sz="2000" b="1" dirty="0">
                <a:solidFill>
                  <a:srgbClr val="FF0000"/>
                </a:solidFill>
                <a:latin typeface="Arial" panose="020B0604020202020204" pitchFamily="34" charset="0"/>
              </a:rPr>
              <a:t>腹有诗书气自华</a:t>
            </a:r>
            <a:endParaRPr lang="zh-CN" altLang="en-US" sz="2000" b="1" dirty="0">
              <a:solidFill>
                <a:srgbClr val="FF0000"/>
              </a:solidFill>
              <a:latin typeface="Arial" panose="020B0604020202020204" pitchFamily="34"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Rectangle 2"/>
          <p:cNvSpPr>
            <a:spLocks noGrp="1" noRot="1"/>
          </p:cNvSpPr>
          <p:nvPr>
            <p:ph type="title"/>
          </p:nvPr>
        </p:nvSpPr>
        <p:spPr>
          <a:xfrm>
            <a:off x="301625" y="188913"/>
            <a:ext cx="4270375" cy="503237"/>
          </a:xfrm>
          <a:ln/>
        </p:spPr>
        <p:txBody>
          <a:bodyPr vert="horz" wrap="square" lIns="91440" tIns="45720" rIns="91440" bIns="45720" anchor="ctr"/>
          <a:p>
            <a:pPr eaLnBrk="1" hangingPunct="1"/>
            <a:r>
              <a:rPr lang="zh-CN" altLang="en-US" sz="3200" b="1" dirty="0">
                <a:solidFill>
                  <a:srgbClr val="FF0000"/>
                </a:solidFill>
                <a:latin typeface="宋体" panose="02010600030101010101" pitchFamily="2" charset="-122"/>
              </a:rPr>
              <a:t>五、晚唐的诗歌成就</a:t>
            </a:r>
            <a:endParaRPr lang="zh-CN" altLang="en-US" sz="3200" b="1" dirty="0">
              <a:solidFill>
                <a:srgbClr val="FF0000"/>
              </a:solidFill>
              <a:latin typeface="宋体" panose="02010600030101010101" pitchFamily="2" charset="-122"/>
            </a:endParaRPr>
          </a:p>
        </p:txBody>
      </p:sp>
      <p:sp>
        <p:nvSpPr>
          <p:cNvPr id="76803" name="Rectangle 3"/>
          <p:cNvSpPr>
            <a:spLocks noGrp="1" noRot="1"/>
          </p:cNvSpPr>
          <p:nvPr>
            <p:ph sz="half" idx="1"/>
          </p:nvPr>
        </p:nvSpPr>
        <p:spPr>
          <a:xfrm>
            <a:off x="304800" y="836613"/>
            <a:ext cx="4411663" cy="5616575"/>
          </a:xfrm>
          <a:ln/>
        </p:spPr>
        <p:txBody>
          <a:bodyPr vert="horz" wrap="square" lIns="91440" tIns="45720" rIns="91440" bIns="45720" anchor="t"/>
          <a:p>
            <a:pPr eaLnBrk="1" hangingPunct="1">
              <a:lnSpc>
                <a:spcPct val="90000"/>
              </a:lnSpc>
              <a:buSzPct val="70000"/>
            </a:pPr>
            <a:r>
              <a:rPr lang="zh-CN" altLang="en-US" b="1" dirty="0">
                <a:solidFill>
                  <a:srgbClr val="008080"/>
                </a:solidFill>
                <a:latin typeface="宋体" panose="02010600030101010101" pitchFamily="2" charset="-122"/>
                <a:ea typeface="+mn-ea"/>
                <a:cs typeface="+mn-cs"/>
              </a:rPr>
              <a:t>   晚唐的诗歌成就：唐诗风貌的又一次转变（</a:t>
            </a:r>
            <a:r>
              <a:rPr lang="zh-CN" altLang="en-US" b="1" dirty="0">
                <a:solidFill>
                  <a:srgbClr val="FF0000"/>
                </a:solidFill>
                <a:latin typeface="宋体" panose="02010600030101010101" pitchFamily="2" charset="-122"/>
                <a:ea typeface="+mn-ea"/>
                <a:cs typeface="+mn-cs"/>
              </a:rPr>
              <a:t>抑郁悲凉为主</a:t>
            </a:r>
            <a:r>
              <a:rPr lang="zh-CN" altLang="en-US" b="1" dirty="0">
                <a:solidFill>
                  <a:srgbClr val="008080"/>
                </a:solidFill>
                <a:latin typeface="宋体" panose="02010600030101010101" pitchFamily="2" charset="-122"/>
                <a:ea typeface="+mn-ea"/>
                <a:cs typeface="+mn-cs"/>
              </a:rPr>
              <a:t>）</a:t>
            </a:r>
            <a:endParaRPr lang="zh-CN" altLang="en-US" b="1" dirty="0">
              <a:solidFill>
                <a:srgbClr val="008080"/>
              </a:solidFill>
              <a:latin typeface="宋体" panose="02010600030101010101" pitchFamily="2" charset="-122"/>
              <a:ea typeface="+mn-ea"/>
              <a:cs typeface="+mn-cs"/>
            </a:endParaRPr>
          </a:p>
          <a:p>
            <a:pPr eaLnBrk="1" hangingPunct="1">
              <a:lnSpc>
                <a:spcPct val="90000"/>
              </a:lnSpc>
              <a:buSzPct val="70000"/>
            </a:pPr>
            <a:r>
              <a:rPr lang="zh-CN" altLang="en-US" b="1" dirty="0">
                <a:latin typeface="宋体" panose="02010600030101010101" pitchFamily="2" charset="-122"/>
                <a:ea typeface="+mn-ea"/>
                <a:cs typeface="+mn-cs"/>
              </a:rPr>
              <a:t>    晚唐社会状况急转而下，宦官专权、藩镇割剧、爆发了黄巢大起义，面对这种情况，诗人们大都忧时嗟生、消极悲观，关注对象从社会转入自身情感，吟诵男女之情蔚成风气，同时，怀古咏史诗的数量大增。</a:t>
            </a:r>
            <a:endParaRPr lang="zh-CN" altLang="en-US" b="1" dirty="0">
              <a:latin typeface="宋体" panose="02010600030101010101" pitchFamily="2" charset="-122"/>
              <a:ea typeface="+mn-ea"/>
              <a:cs typeface="+mn-cs"/>
            </a:endParaRPr>
          </a:p>
        </p:txBody>
      </p:sp>
      <p:sp>
        <p:nvSpPr>
          <p:cNvPr id="76804" name="Rectangle 4"/>
          <p:cNvSpPr>
            <a:spLocks noGrp="1" noRot="1"/>
          </p:cNvSpPr>
          <p:nvPr>
            <p:ph sz="half" idx="2"/>
          </p:nvPr>
        </p:nvSpPr>
        <p:spPr>
          <a:xfrm>
            <a:off x="4859338" y="188913"/>
            <a:ext cx="4284662" cy="3744912"/>
          </a:xfrm>
          <a:ln/>
        </p:spPr>
        <p:txBody>
          <a:bodyPr vert="horz" wrap="square" lIns="91440" tIns="45720" rIns="91440" bIns="45720" anchor="t"/>
          <a:p>
            <a:pPr eaLnBrk="1" hangingPunct="1">
              <a:buSzPct val="70000"/>
            </a:pPr>
            <a:r>
              <a:rPr lang="zh-CN" altLang="en-US" b="1" dirty="0">
                <a:latin typeface="宋体" panose="02010600030101010101" pitchFamily="2" charset="-122"/>
                <a:ea typeface="+mn-ea"/>
                <a:cs typeface="+mn-cs"/>
              </a:rPr>
              <a:t> </a:t>
            </a:r>
            <a:endParaRPr lang="zh-CN" altLang="en-US" b="1" dirty="0">
              <a:latin typeface="宋体" panose="02010600030101010101" pitchFamily="2" charset="-122"/>
              <a:ea typeface="+mn-ea"/>
              <a:cs typeface="+mn-cs"/>
            </a:endParaRPr>
          </a:p>
        </p:txBody>
      </p:sp>
      <p:pic>
        <p:nvPicPr>
          <p:cNvPr id="76805" name="Picture 5" descr="55a628d11fa7842b9b5027b9"/>
          <p:cNvPicPr>
            <a:picLocks noChangeAspect="1"/>
          </p:cNvPicPr>
          <p:nvPr/>
        </p:nvPicPr>
        <p:blipFill>
          <a:blip r:embed="rId1"/>
          <a:stretch>
            <a:fillRect/>
          </a:stretch>
        </p:blipFill>
        <p:spPr>
          <a:xfrm>
            <a:off x="5003800" y="549275"/>
            <a:ext cx="3889375" cy="6121400"/>
          </a:xfrm>
          <a:prstGeom prst="rect">
            <a:avLst/>
          </a:prstGeom>
          <a:noFill/>
          <a:ln w="9525">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77827" name="Rectangle 3"/>
          <p:cNvSpPr>
            <a:spLocks noGrp="1" noRot="1"/>
          </p:cNvSpPr>
          <p:nvPr>
            <p:ph idx="1"/>
          </p:nvPr>
        </p:nvSpPr>
        <p:spPr>
          <a:xfrm>
            <a:off x="306388" y="836613"/>
            <a:ext cx="8539162" cy="5761037"/>
          </a:xfrm>
          <a:ln/>
        </p:spPr>
        <p:txBody>
          <a:bodyPr vert="horz" wrap="square" lIns="91440" tIns="45720" rIns="91440" bIns="45720" anchor="t"/>
          <a:p>
            <a:pPr eaLnBrk="1" hangingPunct="1"/>
            <a:r>
              <a:rPr lang="zh-CN" altLang="en-US" sz="2800" b="1" dirty="0">
                <a:solidFill>
                  <a:schemeClr val="hlink"/>
                </a:solidFill>
                <a:latin typeface="宋体" panose="02010600030101010101" pitchFamily="2" charset="-122"/>
              </a:rPr>
              <a:t>    </a:t>
            </a:r>
            <a:r>
              <a:rPr lang="en-US" altLang="zh-CN" sz="2800" b="1" dirty="0">
                <a:solidFill>
                  <a:schemeClr val="hlink"/>
                </a:solidFill>
                <a:latin typeface="宋体" panose="02010600030101010101" pitchFamily="2" charset="-122"/>
              </a:rPr>
              <a:t>1</a:t>
            </a:r>
            <a:r>
              <a:rPr lang="zh-CN" altLang="en-US" sz="2800" b="1" dirty="0">
                <a:solidFill>
                  <a:schemeClr val="hlink"/>
                </a:solidFill>
                <a:latin typeface="宋体" panose="02010600030101010101" pitchFamily="2" charset="-122"/>
              </a:rPr>
              <a:t>、以杜牧、李商隐为代表的晚唐咏史诗。</a:t>
            </a:r>
            <a:endParaRPr lang="zh-CN" altLang="en-US" sz="2800" b="1" dirty="0">
              <a:solidFill>
                <a:schemeClr val="hlink"/>
              </a:solidFill>
              <a:latin typeface="宋体" panose="02010600030101010101" pitchFamily="2" charset="-122"/>
            </a:endParaRPr>
          </a:p>
          <a:p>
            <a:pPr eaLnBrk="1" hangingPunct="1"/>
            <a:r>
              <a:rPr lang="zh-CN" altLang="en-US" sz="2800" b="1" dirty="0">
                <a:latin typeface="宋体" panose="02010600030101010101" pitchFamily="2" charset="-122"/>
              </a:rPr>
              <a:t>    晚唐怀古咏史诗的数量大增，情调也与往时不同。初盛唐在怀古中常带有前瞻的意味，中唐怀古咏史常寄托对国家中兴的希望，晚唐诗人则是用一切皆无法长驻的眼光，看待世事的盛衰推移，普遍表现出伤悼的情调。 </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a:t>
            </a:r>
            <a:r>
              <a:rPr lang="zh-CN" altLang="en-US" sz="2800" b="1" dirty="0">
                <a:solidFill>
                  <a:srgbClr val="FF0000"/>
                </a:solidFill>
                <a:latin typeface="宋体" panose="02010600030101010101" pitchFamily="2" charset="-122"/>
                <a:hlinkClick r:id="rId1" action="ppaction://hlinkfile"/>
              </a:rPr>
              <a:t>赤壁</a:t>
            </a:r>
            <a:endParaRPr lang="zh-CN" altLang="en-US" sz="2800" b="1" dirty="0">
              <a:solidFill>
                <a:srgbClr val="FF0000"/>
              </a:solidFill>
              <a:latin typeface="宋体" panose="02010600030101010101" pitchFamily="2" charset="-122"/>
              <a:hlinkClick r:id="rId1" action="ppaction://hlinkfile"/>
            </a:endParaRPr>
          </a:p>
          <a:p>
            <a:pPr eaLnBrk="1" hangingPunct="1"/>
            <a:r>
              <a:rPr lang="zh-CN" altLang="en-US" sz="2800" b="1" dirty="0">
                <a:solidFill>
                  <a:srgbClr val="FF0000"/>
                </a:solidFill>
                <a:latin typeface="宋体" panose="02010600030101010101" pitchFamily="2" charset="-122"/>
              </a:rPr>
              <a:t>折戟沉沙铁未销，自将磨洗认前朝。</a:t>
            </a:r>
            <a:endParaRPr lang="zh-CN" altLang="en-US" sz="2800" b="1" dirty="0">
              <a:solidFill>
                <a:srgbClr val="FF0000"/>
              </a:solidFill>
              <a:latin typeface="宋体" panose="02010600030101010101" pitchFamily="2" charset="-122"/>
            </a:endParaRPr>
          </a:p>
          <a:p>
            <a:pPr eaLnBrk="1" hangingPunct="1"/>
            <a:r>
              <a:rPr lang="zh-CN" altLang="en-US" sz="2800" b="1" dirty="0">
                <a:solidFill>
                  <a:srgbClr val="FF0000"/>
                </a:solidFill>
                <a:latin typeface="宋体" panose="02010600030101010101" pitchFamily="2" charset="-122"/>
              </a:rPr>
              <a:t>东风不与周郎便，铜雀春深锁二乔。</a:t>
            </a:r>
            <a:endParaRPr lang="zh-CN" altLang="en-US" sz="2800" b="1" dirty="0">
              <a:solidFill>
                <a:srgbClr val="FF0000"/>
              </a:solidFill>
              <a:latin typeface="宋体" panose="02010600030101010101" pitchFamily="2" charset="-122"/>
            </a:endParaRPr>
          </a:p>
          <a:p>
            <a:pPr eaLnBrk="1" hangingPunct="1"/>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借慨叹周瑜因有东风之便取得成功，抒发自己怀才不遇的心情。</a:t>
            </a:r>
            <a:endParaRPr lang="zh-CN" altLang="en-US" sz="2800" b="1" dirty="0">
              <a:latin typeface="宋体" panose="02010600030101010101" pitchFamily="2" charset="-122"/>
            </a:endParaRPr>
          </a:p>
          <a:p>
            <a:pPr eaLnBrk="1" hangingPunct="1"/>
            <a:endParaRPr lang="zh-CN" altLang="en-US" sz="2800" b="1" dirty="0">
              <a:latin typeface="宋体" panose="02010600030101010101" pitchFamily="2" charset="-122"/>
            </a:endParaRPr>
          </a:p>
        </p:txBody>
      </p:sp>
      <p:sp>
        <p:nvSpPr>
          <p:cNvPr id="77828" name="AutoShape 5"/>
          <p:cNvSpPr/>
          <p:nvPr/>
        </p:nvSpPr>
        <p:spPr>
          <a:xfrm>
            <a:off x="3851275" y="3357563"/>
            <a:ext cx="3025775" cy="647700"/>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21</a:t>
            </a:r>
            <a:r>
              <a:rPr lang="zh-CN" altLang="en-US" b="1" dirty="0">
                <a:solidFill>
                  <a:srgbClr val="FF0000"/>
                </a:solidFill>
                <a:latin typeface="Arial" panose="020B0604020202020204" pitchFamily="34" charset="0"/>
              </a:rPr>
              <a:t>赤壁 杜牧</a:t>
            </a:r>
            <a:r>
              <a:rPr lang="en-US" altLang="zh-CN" b="1" dirty="0">
                <a:solidFill>
                  <a:srgbClr val="FF0000"/>
                </a:solidFill>
                <a:latin typeface="Arial" panose="020B0604020202020204" pitchFamily="34" charset="0"/>
              </a:rPr>
              <a:t>.flv1</a:t>
            </a:r>
            <a:endParaRPr lang="zh-CN" altLang="en-US" b="1" dirty="0">
              <a:solidFill>
                <a:srgbClr val="FF0000"/>
              </a:solidFill>
              <a:latin typeface="Arial" panose="020B0604020202020204" pitchFamily="34" charset="0"/>
            </a:endParaRPr>
          </a:p>
        </p:txBody>
      </p:sp>
      <p:sp>
        <p:nvSpPr>
          <p:cNvPr id="77829" name="AutoShape 6"/>
          <p:cNvSpPr/>
          <p:nvPr/>
        </p:nvSpPr>
        <p:spPr>
          <a:xfrm>
            <a:off x="6443663" y="4365625"/>
            <a:ext cx="2700337" cy="674688"/>
          </a:xfrm>
          <a:prstGeom prst="wedgeRoundRectCallout">
            <a:avLst>
              <a:gd name="adj1" fmla="val -42181"/>
              <a:gd name="adj2" fmla="val 118704"/>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000" b="1" dirty="0">
                <a:solidFill>
                  <a:srgbClr val="FF0000"/>
                </a:solidFill>
                <a:latin typeface="Arial" panose="020B0604020202020204" pitchFamily="34" charset="0"/>
              </a:rPr>
              <a:t>背诵：</a:t>
            </a:r>
            <a:endParaRPr lang="zh-CN" altLang="en-US" sz="2000" b="1" dirty="0">
              <a:solidFill>
                <a:srgbClr val="FF0000"/>
              </a:solidFill>
              <a:latin typeface="Arial" panose="020B0604020202020204" pitchFamily="34" charset="0"/>
            </a:endParaRPr>
          </a:p>
          <a:p>
            <a:pPr algn="ctr"/>
            <a:r>
              <a:rPr lang="zh-CN" altLang="en-US" sz="2000" b="1" dirty="0">
                <a:solidFill>
                  <a:srgbClr val="FF0000"/>
                </a:solidFill>
                <a:latin typeface="Arial" panose="020B0604020202020204" pitchFamily="34" charset="0"/>
              </a:rPr>
              <a:t>腹有诗书气自华</a:t>
            </a:r>
            <a:endParaRPr lang="zh-CN" altLang="en-US" sz="2000" b="1" dirty="0">
              <a:solidFill>
                <a:srgbClr val="FF0000"/>
              </a:solidFill>
              <a:latin typeface="Arial" panose="020B0604020202020204"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Rectangle 2"/>
          <p:cNvSpPr>
            <a:spLocks noGrp="1" noRot="1"/>
          </p:cNvSpPr>
          <p:nvPr>
            <p:ph type="title"/>
          </p:nvPr>
        </p:nvSpPr>
        <p:spPr>
          <a:ln/>
        </p:spPr>
        <p:txBody>
          <a:bodyPr vert="horz" wrap="square" lIns="91440" tIns="45720" rIns="91440" bIns="45720" anchor="ctr"/>
          <a:p>
            <a:pPr eaLnBrk="1" hangingPunct="1"/>
            <a:r>
              <a:rPr lang="zh-CN" altLang="en-US" sz="2400" b="1" dirty="0">
                <a:solidFill>
                  <a:srgbClr val="FF0000"/>
                </a:solidFill>
                <a:latin typeface="宋体" panose="02010600030101010101" pitchFamily="2" charset="-122"/>
                <a:hlinkClick r:id="rId1" action="ppaction://hlinkfile"/>
              </a:rPr>
              <a:t>过华清宫绝句</a:t>
            </a:r>
            <a:endParaRPr lang="zh-CN" altLang="en-US" sz="2400" b="1" dirty="0">
              <a:solidFill>
                <a:srgbClr val="FF0000"/>
              </a:solidFill>
              <a:latin typeface="宋体" panose="02010600030101010101" pitchFamily="2" charset="-122"/>
            </a:endParaRPr>
          </a:p>
        </p:txBody>
      </p:sp>
      <p:sp>
        <p:nvSpPr>
          <p:cNvPr id="78851" name="Rectangle 3"/>
          <p:cNvSpPr>
            <a:spLocks noGrp="1" noRot="1"/>
          </p:cNvSpPr>
          <p:nvPr>
            <p:ph idx="1"/>
          </p:nvPr>
        </p:nvSpPr>
        <p:spPr>
          <a:ln/>
        </p:spPr>
        <p:txBody>
          <a:bodyPr vert="horz" wrap="square" lIns="91440" tIns="45720" rIns="91440" bIns="45720" anchor="t"/>
          <a:p>
            <a:pPr eaLnBrk="1" hangingPunct="1"/>
            <a:r>
              <a:rPr lang="zh-CN" altLang="en-US" sz="2400" b="1" dirty="0">
                <a:latin typeface="宋体" panose="02010600030101010101" pitchFamily="2" charset="-122"/>
              </a:rPr>
              <a:t>        </a:t>
            </a:r>
            <a:r>
              <a:rPr lang="zh-CN" altLang="en-US" sz="2400" b="1" dirty="0">
                <a:solidFill>
                  <a:srgbClr val="FF0000"/>
                </a:solidFill>
                <a:latin typeface="宋体" panose="02010600030101010101" pitchFamily="2" charset="-122"/>
              </a:rPr>
              <a:t>长安回望绣成堆，山顶千门次第开。</a:t>
            </a:r>
            <a:endParaRPr lang="zh-CN" altLang="en-US" sz="2400" b="1" dirty="0">
              <a:solidFill>
                <a:srgbClr val="FF0000"/>
              </a:solidFill>
              <a:latin typeface="宋体" panose="02010600030101010101" pitchFamily="2" charset="-122"/>
            </a:endParaRPr>
          </a:p>
          <a:p>
            <a:pPr eaLnBrk="1" hangingPunct="1"/>
            <a:r>
              <a:rPr lang="zh-CN" altLang="en-US" sz="2400" b="1" dirty="0">
                <a:solidFill>
                  <a:srgbClr val="FF0000"/>
                </a:solidFill>
                <a:latin typeface="宋体" panose="02010600030101010101" pitchFamily="2" charset="-122"/>
              </a:rPr>
              <a:t>        一骑红尘妃子笑，无人知是荔枝来。</a:t>
            </a:r>
            <a:endParaRPr lang="zh-CN" altLang="en-US" sz="2400" b="1" dirty="0">
              <a:solidFill>
                <a:srgbClr val="FF0000"/>
              </a:solidFill>
              <a:latin typeface="宋体" panose="02010600030101010101" pitchFamily="2" charset="-122"/>
            </a:endParaRPr>
          </a:p>
          <a:p>
            <a:pPr eaLnBrk="1" hangingPunct="1"/>
            <a:endParaRPr lang="zh-CN" altLang="en-US" sz="2400" b="1" dirty="0">
              <a:solidFill>
                <a:srgbClr val="FF0000"/>
              </a:solidFill>
              <a:latin typeface="宋体" panose="02010600030101010101" pitchFamily="2" charset="-122"/>
            </a:endParaRPr>
          </a:p>
          <a:p>
            <a:pPr eaLnBrk="1" hangingPunct="1"/>
            <a:r>
              <a:rPr lang="zh-CN" altLang="en-US" sz="2400" b="1" dirty="0">
                <a:latin typeface="宋体" panose="02010600030101010101" pitchFamily="2" charset="-122"/>
              </a:rPr>
              <a:t>        借历史题材影射现实，议论政治的得失 。</a:t>
            </a:r>
            <a:endParaRPr lang="zh-CN" altLang="en-US" sz="2400" b="1" dirty="0">
              <a:latin typeface="宋体" panose="02010600030101010101" pitchFamily="2" charset="-122"/>
            </a:endParaRPr>
          </a:p>
          <a:p>
            <a:pPr eaLnBrk="1" hangingPunct="1"/>
            <a:endParaRPr lang="zh-CN" altLang="en-US" sz="2400" b="1" dirty="0">
              <a:latin typeface="宋体" panose="02010600030101010101" pitchFamily="2" charset="-122"/>
            </a:endParaRPr>
          </a:p>
        </p:txBody>
      </p:sp>
      <p:sp>
        <p:nvSpPr>
          <p:cNvPr id="78852" name="AutoShape 5"/>
          <p:cNvSpPr/>
          <p:nvPr/>
        </p:nvSpPr>
        <p:spPr>
          <a:xfrm>
            <a:off x="5003800" y="260350"/>
            <a:ext cx="3384550" cy="647700"/>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22</a:t>
            </a:r>
            <a:r>
              <a:rPr lang="zh-CN" altLang="en-US" b="1" dirty="0">
                <a:solidFill>
                  <a:srgbClr val="FF0000"/>
                </a:solidFill>
                <a:latin typeface="Arial" panose="020B0604020202020204" pitchFamily="34" charset="0"/>
              </a:rPr>
              <a:t>过华清宫绝句（流畅）</a:t>
            </a:r>
            <a:r>
              <a:rPr lang="en-US" altLang="zh-CN" b="1" dirty="0">
                <a:solidFill>
                  <a:srgbClr val="FF0000"/>
                </a:solidFill>
                <a:latin typeface="Arial" panose="020B0604020202020204" pitchFamily="34" charset="0"/>
              </a:rPr>
              <a:t>.f4v1</a:t>
            </a:r>
            <a:endParaRPr lang="zh-CN" altLang="en-US" b="1" dirty="0">
              <a:solidFill>
                <a:srgbClr val="FF0000"/>
              </a:solidFill>
              <a:latin typeface="Arial" panose="020B0604020202020204" pitchFamily="34" charset="0"/>
            </a:endParaRPr>
          </a:p>
        </p:txBody>
      </p:sp>
      <p:sp>
        <p:nvSpPr>
          <p:cNvPr id="78853" name="AutoShape 6"/>
          <p:cNvSpPr/>
          <p:nvPr/>
        </p:nvSpPr>
        <p:spPr>
          <a:xfrm>
            <a:off x="3492500" y="4437063"/>
            <a:ext cx="2700338" cy="674687"/>
          </a:xfrm>
          <a:prstGeom prst="wedgeRoundRectCallout">
            <a:avLst>
              <a:gd name="adj1" fmla="val -42181"/>
              <a:gd name="adj2" fmla="val 118704"/>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000" b="1" dirty="0">
                <a:solidFill>
                  <a:srgbClr val="FF0000"/>
                </a:solidFill>
                <a:latin typeface="Arial" panose="020B0604020202020204" pitchFamily="34" charset="0"/>
              </a:rPr>
              <a:t>背诵：</a:t>
            </a:r>
            <a:endParaRPr lang="zh-CN" altLang="en-US" sz="2000" b="1" dirty="0">
              <a:solidFill>
                <a:srgbClr val="FF0000"/>
              </a:solidFill>
              <a:latin typeface="Arial" panose="020B0604020202020204" pitchFamily="34" charset="0"/>
            </a:endParaRPr>
          </a:p>
          <a:p>
            <a:pPr algn="ctr"/>
            <a:r>
              <a:rPr lang="zh-CN" altLang="en-US" sz="2000" b="1" dirty="0">
                <a:solidFill>
                  <a:srgbClr val="FF0000"/>
                </a:solidFill>
                <a:latin typeface="Arial" panose="020B0604020202020204" pitchFamily="34" charset="0"/>
              </a:rPr>
              <a:t>腹有诗书气自华</a:t>
            </a:r>
            <a:endParaRPr lang="zh-CN" altLang="en-US" sz="2000" b="1" dirty="0">
              <a:solidFill>
                <a:srgbClr val="FF0000"/>
              </a:solidFill>
              <a:latin typeface="Arial" panose="020B0604020202020204" pitchFamily="34" charset="0"/>
            </a:endParaRPr>
          </a:p>
        </p:txBody>
      </p:sp>
      <p:sp>
        <p:nvSpPr>
          <p:cNvPr id="78854" name="AutoShape 7"/>
          <p:cNvSpPr/>
          <p:nvPr/>
        </p:nvSpPr>
        <p:spPr>
          <a:xfrm>
            <a:off x="179388" y="0"/>
            <a:ext cx="1944687" cy="620713"/>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b="1" dirty="0">
                <a:solidFill>
                  <a:srgbClr val="FF0000"/>
                </a:solidFill>
                <a:latin typeface="Arial" panose="020B0604020202020204" pitchFamily="34" charset="0"/>
              </a:rPr>
              <a:t>欣赏三遍再背诵</a:t>
            </a:r>
            <a:endParaRPr lang="zh-CN" altLang="en-US" b="1" dirty="0">
              <a:solidFill>
                <a:srgbClr val="FF0000"/>
              </a:solidFill>
              <a:latin typeface="Arial" panose="020B0604020202020204"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79875" name="Rectangle 3"/>
          <p:cNvSpPr>
            <a:spLocks noGrp="1" noRot="1"/>
          </p:cNvSpPr>
          <p:nvPr>
            <p:ph idx="1"/>
          </p:nvPr>
        </p:nvSpPr>
        <p:spPr>
          <a:xfrm>
            <a:off x="304800" y="765175"/>
            <a:ext cx="8540750" cy="5102225"/>
          </a:xfrm>
          <a:ln/>
        </p:spPr>
        <p:txBody>
          <a:bodyPr vert="horz" wrap="square" lIns="91440" tIns="45720" rIns="91440" bIns="45720" anchor="t"/>
          <a:p>
            <a:pPr eaLnBrk="1" hangingPunct="1"/>
            <a:r>
              <a:rPr lang="zh-CN" altLang="en-US" b="1" dirty="0">
                <a:latin typeface="宋体" panose="02010600030101010101" pitchFamily="2" charset="-122"/>
              </a:rPr>
              <a:t>    </a:t>
            </a:r>
            <a:r>
              <a:rPr lang="zh-CN" altLang="en-US" sz="2800" b="1" dirty="0">
                <a:latin typeface="宋体" panose="02010600030101010101" pitchFamily="2" charset="-122"/>
              </a:rPr>
              <a:t> 李商隐咏史诗用大量笔墨谴责历史上的败国亡国之君，其批判锋芒集中针对他们沉湎女色、迷信神仙、奢乐宴游等荒德恶行。</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如</a:t>
            </a:r>
            <a:r>
              <a:rPr lang="en-US" altLang="zh-CN" sz="2800" b="1" dirty="0">
                <a:latin typeface="宋体" panose="02010600030101010101" pitchFamily="2" charset="-122"/>
              </a:rPr>
              <a:t>《</a:t>
            </a:r>
            <a:r>
              <a:rPr lang="zh-CN" altLang="en-US" sz="2800" b="1" dirty="0">
                <a:latin typeface="宋体" panose="02010600030101010101" pitchFamily="2" charset="-122"/>
              </a:rPr>
              <a:t>北齐二首</a:t>
            </a:r>
            <a:r>
              <a:rPr lang="en-US" altLang="zh-CN" sz="2800" b="1" dirty="0">
                <a:latin typeface="宋体" panose="02010600030101010101" pitchFamily="2" charset="-122"/>
              </a:rPr>
              <a:t>》</a:t>
            </a:r>
            <a:r>
              <a:rPr lang="zh-CN" altLang="en-US" sz="2800" b="1" dirty="0">
                <a:latin typeface="宋体" panose="02010600030101010101" pitchFamily="2" charset="-122"/>
              </a:rPr>
              <a:t>：</a:t>
            </a:r>
            <a:endParaRPr lang="zh-CN" altLang="en-US" sz="2800" b="1" dirty="0">
              <a:latin typeface="宋体" panose="02010600030101010101" pitchFamily="2" charset="-122"/>
            </a:endParaRPr>
          </a:p>
          <a:p>
            <a:pPr eaLnBrk="1" hangingPunct="1"/>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“一笑相倾国便亡，何劳荆棘始堪伤。</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小怜玉体横陈夜，已报周师入晋阳。”</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“巧笑知堪敌万机，倾城最在著戎衣。</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晋阳已陷休回顾，更请君王猎一围。”</a:t>
            </a:r>
            <a:endParaRPr lang="zh-CN" altLang="en-US" sz="2800" b="1" dirty="0">
              <a:latin typeface="宋体" panose="02010600030101010101" pitchFamily="2" charset="-122"/>
            </a:endParaRPr>
          </a:p>
          <a:p>
            <a:pPr eaLnBrk="1" hangingPunct="1"/>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挖苦死到临头还忘乎所以的北齐后主的可悲可笑。</a:t>
            </a:r>
            <a:endParaRPr lang="zh-CN" altLang="en-US" sz="2800" b="1" dirty="0">
              <a:latin typeface="宋体" panose="02010600030101010101" pitchFamily="2" charset="-122"/>
            </a:endParaRPr>
          </a:p>
        </p:txBody>
      </p:sp>
      <p:sp>
        <p:nvSpPr>
          <p:cNvPr id="79876" name="AutoShape 4"/>
          <p:cNvSpPr/>
          <p:nvPr/>
        </p:nvSpPr>
        <p:spPr>
          <a:xfrm flipV="1">
            <a:off x="7019925" y="2781300"/>
            <a:ext cx="1441450" cy="1295400"/>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rot="10800000" wrap="none" anchor="ctr"/>
          <a:p>
            <a:pPr algn="ctr"/>
            <a:r>
              <a:rPr lang="zh-CN" altLang="en-US" b="1" dirty="0">
                <a:solidFill>
                  <a:srgbClr val="FF0000"/>
                </a:solidFill>
                <a:latin typeface="Arial" panose="020B0604020202020204" pitchFamily="34" charset="0"/>
              </a:rPr>
              <a:t>朗诵</a:t>
            </a:r>
            <a:endParaRPr lang="zh-CN" altLang="en-US" b="1" dirty="0">
              <a:solidFill>
                <a:srgbClr val="FF0000"/>
              </a:solidFill>
              <a:latin typeface="Arial" panose="020B0604020202020204" pitchFamily="34"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Rectangle 2"/>
          <p:cNvSpPr>
            <a:spLocks noGrp="1" noRot="1"/>
          </p:cNvSpPr>
          <p:nvPr>
            <p:ph type="title"/>
          </p:nvPr>
        </p:nvSpPr>
        <p:spPr>
          <a:ln/>
        </p:spPr>
        <p:txBody>
          <a:bodyPr vert="horz" wrap="square" lIns="91440" tIns="45720" rIns="91440" bIns="45720" anchor="ctr"/>
          <a:p>
            <a:pPr eaLnBrk="1" hangingPunct="1"/>
            <a:r>
              <a:rPr lang="zh-CN" altLang="en-US" b="1" dirty="0">
                <a:latin typeface="宋体" panose="02010600030101010101" pitchFamily="2" charset="-122"/>
              </a:rPr>
              <a:t>如</a:t>
            </a:r>
            <a:r>
              <a:rPr lang="en-US" altLang="zh-CN" b="1" dirty="0">
                <a:latin typeface="宋体" panose="02010600030101010101" pitchFamily="2" charset="-122"/>
              </a:rPr>
              <a:t>《</a:t>
            </a:r>
            <a:r>
              <a:rPr lang="zh-CN" altLang="en-US" b="1" dirty="0">
                <a:latin typeface="宋体" panose="02010600030101010101" pitchFamily="2" charset="-122"/>
              </a:rPr>
              <a:t>海上</a:t>
            </a:r>
            <a:r>
              <a:rPr lang="en-US" altLang="zh-CN" b="1" dirty="0">
                <a:latin typeface="宋体" panose="02010600030101010101" pitchFamily="2" charset="-122"/>
              </a:rPr>
              <a:t>》</a:t>
            </a:r>
            <a:r>
              <a:rPr lang="zh-CN" altLang="en-US" b="1" dirty="0">
                <a:latin typeface="宋体" panose="02010600030101010101" pitchFamily="2" charset="-122"/>
              </a:rPr>
              <a:t>：</a:t>
            </a:r>
            <a:endParaRPr lang="zh-CN" altLang="en-US" b="1" dirty="0">
              <a:latin typeface="宋体" panose="02010600030101010101" pitchFamily="2" charset="-122"/>
            </a:endParaRPr>
          </a:p>
        </p:txBody>
      </p:sp>
      <p:sp>
        <p:nvSpPr>
          <p:cNvPr id="80899" name="Rectangle 3"/>
          <p:cNvSpPr>
            <a:spLocks noGrp="1" noRot="1"/>
          </p:cNvSpPr>
          <p:nvPr>
            <p:ph idx="1"/>
          </p:nvPr>
        </p:nvSpPr>
        <p:spPr>
          <a:ln/>
        </p:spPr>
        <p:txBody>
          <a:bodyPr vert="horz" wrap="square" lIns="91440" tIns="45720" rIns="91440" bIns="45720" anchor="t"/>
          <a:p>
            <a:pPr eaLnBrk="1" hangingPunct="1"/>
            <a:r>
              <a:rPr lang="zh-CN" altLang="en-US" b="1" dirty="0">
                <a:latin typeface="宋体" panose="02010600030101010101" pitchFamily="2" charset="-122"/>
              </a:rPr>
              <a:t>“石桥东望海连天，徐福空来不得仙。</a:t>
            </a:r>
            <a:endParaRPr lang="zh-CN" altLang="en-US" b="1" dirty="0">
              <a:latin typeface="宋体" panose="02010600030101010101" pitchFamily="2" charset="-122"/>
            </a:endParaRPr>
          </a:p>
          <a:p>
            <a:pPr eaLnBrk="1" hangingPunct="1"/>
            <a:r>
              <a:rPr lang="zh-CN" altLang="en-US" b="1" dirty="0">
                <a:latin typeface="宋体" panose="02010600030101010101" pitchFamily="2" charset="-122"/>
              </a:rPr>
              <a:t> 直遣麻姑与搔背，可能留命待桑田。”</a:t>
            </a:r>
            <a:endParaRPr lang="zh-CN" altLang="en-US" b="1" dirty="0">
              <a:latin typeface="宋体" panose="02010600030101010101" pitchFamily="2" charset="-122"/>
            </a:endParaRPr>
          </a:p>
          <a:p>
            <a:pPr eaLnBrk="1" hangingPunct="1"/>
            <a:endParaRPr lang="zh-CN" altLang="en-US" b="1" dirty="0">
              <a:latin typeface="宋体" panose="02010600030101010101" pitchFamily="2" charset="-122"/>
            </a:endParaRPr>
          </a:p>
          <a:p>
            <a:pPr eaLnBrk="1" hangingPunct="1"/>
            <a:r>
              <a:rPr lang="zh-CN" altLang="en-US" b="1" dirty="0">
                <a:latin typeface="宋体" panose="02010600030101010101" pitchFamily="2" charset="-122"/>
              </a:rPr>
              <a:t>    嘲笑帝王求仙的虚妄愚蠢，等等。</a:t>
            </a:r>
            <a:endParaRPr lang="zh-CN" altLang="en-US" b="1" dirty="0">
              <a:latin typeface="宋体" panose="02010600030101010101" pitchFamily="2" charset="-122"/>
            </a:endParaRPr>
          </a:p>
        </p:txBody>
      </p:sp>
      <p:sp>
        <p:nvSpPr>
          <p:cNvPr id="80900" name="AutoShape 4"/>
          <p:cNvSpPr/>
          <p:nvPr/>
        </p:nvSpPr>
        <p:spPr>
          <a:xfrm flipV="1">
            <a:off x="7597775" y="3213100"/>
            <a:ext cx="1150938" cy="720725"/>
          </a:xfrm>
          <a:prstGeom prst="wedgeEllipseCallout">
            <a:avLst>
              <a:gd name="adj1" fmla="val -43750"/>
              <a:gd name="adj2" fmla="val 70000"/>
            </a:avLst>
          </a:prstGeom>
          <a:solidFill>
            <a:schemeClr val="accent1"/>
          </a:solidFill>
          <a:ln w="9525" cap="flat" cmpd="sng">
            <a:solidFill>
              <a:schemeClr val="tx1"/>
            </a:solidFill>
            <a:prstDash val="solid"/>
            <a:miter/>
            <a:headEnd type="none" w="med" len="med"/>
            <a:tailEnd type="none" w="med" len="med"/>
          </a:ln>
        </p:spPr>
        <p:txBody>
          <a:bodyPr rot="10800000" wrap="none" anchor="ctr"/>
          <a:p>
            <a:pPr algn="ctr"/>
            <a:r>
              <a:rPr lang="zh-CN" altLang="en-US" b="1" dirty="0">
                <a:solidFill>
                  <a:srgbClr val="FF0000"/>
                </a:solidFill>
                <a:latin typeface="Arial" panose="020B0604020202020204" pitchFamily="34" charset="0"/>
              </a:rPr>
              <a:t>朗诵</a:t>
            </a:r>
            <a:endParaRPr lang="zh-CN" altLang="en-US" b="1" dirty="0">
              <a:solidFill>
                <a:srgbClr val="FF0000"/>
              </a:solidFill>
              <a:latin typeface="Arial" panose="020B0604020202020204" pitchFamily="34"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Rectangle 2"/>
          <p:cNvSpPr>
            <a:spLocks noGrp="1" noRot="1"/>
          </p:cNvSpPr>
          <p:nvPr>
            <p:ph type="title"/>
          </p:nvPr>
        </p:nvSpPr>
        <p:spPr>
          <a:xfrm>
            <a:off x="301625" y="188913"/>
            <a:ext cx="4270375" cy="503237"/>
          </a:xfrm>
          <a:ln/>
        </p:spPr>
        <p:txBody>
          <a:bodyPr vert="horz" wrap="square" lIns="91440" tIns="45720" rIns="91440" bIns="45720" anchor="ctr"/>
          <a:p>
            <a:pPr eaLnBrk="1" hangingPunct="1"/>
            <a:r>
              <a:rPr lang="zh-CN" altLang="en-US" sz="3200" b="1" dirty="0">
                <a:solidFill>
                  <a:srgbClr val="008080"/>
                </a:solidFill>
                <a:latin typeface="宋体" panose="02010600030101010101" pitchFamily="2" charset="-122"/>
              </a:rPr>
              <a:t>五、晚唐的诗歌成就</a:t>
            </a:r>
            <a:endParaRPr lang="zh-CN" altLang="en-US" sz="3200" b="1" dirty="0">
              <a:solidFill>
                <a:srgbClr val="008080"/>
              </a:solidFill>
              <a:latin typeface="宋体" panose="02010600030101010101" pitchFamily="2" charset="-122"/>
            </a:endParaRPr>
          </a:p>
        </p:txBody>
      </p:sp>
      <p:sp>
        <p:nvSpPr>
          <p:cNvPr id="81923" name="Rectangle 3"/>
          <p:cNvSpPr>
            <a:spLocks noGrp="1" noRot="1"/>
          </p:cNvSpPr>
          <p:nvPr>
            <p:ph sz="half" idx="1"/>
          </p:nvPr>
        </p:nvSpPr>
        <p:spPr>
          <a:xfrm>
            <a:off x="304800" y="836613"/>
            <a:ext cx="4411663" cy="5616575"/>
          </a:xfrm>
          <a:ln/>
        </p:spPr>
        <p:txBody>
          <a:bodyPr vert="horz" wrap="square" lIns="91440" tIns="45720" rIns="91440" bIns="45720" anchor="t"/>
          <a:p>
            <a:pPr eaLnBrk="1" hangingPunct="1">
              <a:buSzPct val="70000"/>
            </a:pPr>
            <a:r>
              <a:rPr lang="en-US" altLang="zh-CN" b="1" dirty="0">
                <a:solidFill>
                  <a:schemeClr val="hlink"/>
                </a:solidFill>
                <a:latin typeface="宋体" panose="02010600030101010101" pitchFamily="2" charset="-122"/>
                <a:ea typeface="+mn-ea"/>
                <a:cs typeface="+mn-cs"/>
              </a:rPr>
              <a:t>2</a:t>
            </a:r>
            <a:r>
              <a:rPr lang="zh-CN" altLang="en-US" b="1" dirty="0">
                <a:solidFill>
                  <a:schemeClr val="hlink"/>
                </a:solidFill>
                <a:latin typeface="宋体" panose="02010600030101010101" pitchFamily="2" charset="-122"/>
                <a:ea typeface="+mn-ea"/>
                <a:cs typeface="+mn-cs"/>
              </a:rPr>
              <a:t>、以杜牧为代表的写景抒情诗</a:t>
            </a:r>
            <a:r>
              <a:rPr lang="en-US" altLang="zh-CN" b="1" dirty="0">
                <a:solidFill>
                  <a:schemeClr val="hlink"/>
                </a:solidFill>
                <a:latin typeface="宋体" panose="02010600030101010101" pitchFamily="2" charset="-122"/>
                <a:ea typeface="+mn-ea"/>
                <a:cs typeface="+mn-cs"/>
              </a:rPr>
              <a:t>《</a:t>
            </a:r>
            <a:r>
              <a:rPr lang="zh-CN" altLang="en-US" b="1" dirty="0">
                <a:solidFill>
                  <a:schemeClr val="hlink"/>
                </a:solidFill>
                <a:latin typeface="宋体" panose="02010600030101010101" pitchFamily="2" charset="-122"/>
                <a:ea typeface="+mn-ea"/>
                <a:cs typeface="+mn-cs"/>
              </a:rPr>
              <a:t>山行</a:t>
            </a:r>
            <a:r>
              <a:rPr lang="en-US" altLang="zh-CN" b="1" dirty="0">
                <a:solidFill>
                  <a:schemeClr val="hlink"/>
                </a:solidFill>
                <a:latin typeface="宋体" panose="02010600030101010101" pitchFamily="2" charset="-122"/>
                <a:ea typeface="+mn-ea"/>
                <a:cs typeface="+mn-cs"/>
              </a:rPr>
              <a:t>》 《</a:t>
            </a:r>
            <a:r>
              <a:rPr lang="zh-CN" altLang="en-US" b="1" dirty="0">
                <a:solidFill>
                  <a:schemeClr val="hlink"/>
                </a:solidFill>
                <a:latin typeface="宋体" panose="02010600030101010101" pitchFamily="2" charset="-122"/>
                <a:ea typeface="+mn-ea"/>
                <a:cs typeface="+mn-cs"/>
              </a:rPr>
              <a:t>清明</a:t>
            </a:r>
            <a:r>
              <a:rPr lang="en-US" altLang="zh-CN" b="1" dirty="0">
                <a:solidFill>
                  <a:schemeClr val="hlink"/>
                </a:solidFill>
                <a:latin typeface="宋体" panose="02010600030101010101" pitchFamily="2" charset="-122"/>
                <a:ea typeface="+mn-ea"/>
                <a:cs typeface="+mn-cs"/>
              </a:rPr>
              <a:t>》</a:t>
            </a:r>
            <a:r>
              <a:rPr lang="zh-CN" altLang="en-US" b="1" dirty="0">
                <a:solidFill>
                  <a:schemeClr val="hlink"/>
                </a:solidFill>
                <a:latin typeface="宋体" panose="02010600030101010101" pitchFamily="2" charset="-122"/>
                <a:ea typeface="+mn-ea"/>
                <a:cs typeface="+mn-cs"/>
              </a:rPr>
              <a:t>等。</a:t>
            </a:r>
            <a:endParaRPr lang="zh-CN" altLang="en-US" b="1" dirty="0">
              <a:solidFill>
                <a:schemeClr val="hlink"/>
              </a:solidFill>
              <a:latin typeface="宋体" panose="02010600030101010101" pitchFamily="2" charset="-122"/>
              <a:ea typeface="+mn-ea"/>
              <a:cs typeface="+mn-cs"/>
            </a:endParaRPr>
          </a:p>
          <a:p>
            <a:pPr eaLnBrk="1" hangingPunct="1">
              <a:buSzPct val="70000"/>
            </a:pPr>
            <a:r>
              <a:rPr lang="zh-CN" altLang="en-US" b="1" dirty="0">
                <a:latin typeface="宋体" panose="02010600030101010101" pitchFamily="2" charset="-122"/>
                <a:ea typeface="+mn-ea"/>
                <a:cs typeface="+mn-cs"/>
              </a:rPr>
              <a:t>写景抒情小诗，</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江南春</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泊秦淮</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山行</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清明</a:t>
            </a:r>
            <a:r>
              <a:rPr lang="en-US" altLang="zh-CN" b="1" dirty="0">
                <a:latin typeface="宋体" panose="02010600030101010101" pitchFamily="2" charset="-122"/>
                <a:ea typeface="+mn-ea"/>
                <a:cs typeface="+mn-cs"/>
              </a:rPr>
              <a:t>》 </a:t>
            </a:r>
            <a:endParaRPr lang="en-US" altLang="zh-CN" b="1" dirty="0">
              <a:latin typeface="宋体" panose="02010600030101010101" pitchFamily="2" charset="-122"/>
              <a:ea typeface="+mn-ea"/>
              <a:cs typeface="+mn-cs"/>
            </a:endParaRPr>
          </a:p>
        </p:txBody>
      </p:sp>
      <p:sp>
        <p:nvSpPr>
          <p:cNvPr id="81924" name="Rectangle 4"/>
          <p:cNvSpPr>
            <a:spLocks noGrp="1" noRot="1"/>
          </p:cNvSpPr>
          <p:nvPr>
            <p:ph sz="half" idx="2"/>
          </p:nvPr>
        </p:nvSpPr>
        <p:spPr>
          <a:xfrm>
            <a:off x="4643438" y="0"/>
            <a:ext cx="4500562" cy="4221163"/>
          </a:xfrm>
          <a:ln/>
        </p:spPr>
        <p:txBody>
          <a:bodyPr vert="horz" wrap="square" lIns="91440" tIns="45720" rIns="91440" bIns="45720" anchor="t"/>
          <a:p>
            <a:pPr eaLnBrk="1" hangingPunct="1">
              <a:buSzPct val="70000"/>
              <a:buNone/>
            </a:pPr>
            <a:br>
              <a:rPr lang="zh-CN" altLang="en-US" b="1" dirty="0">
                <a:latin typeface="宋体" panose="02010600030101010101" pitchFamily="2" charset="-122"/>
                <a:ea typeface="+mn-ea"/>
                <a:cs typeface="+mn-cs"/>
              </a:rPr>
            </a:br>
            <a:endParaRPr lang="zh-CN" altLang="en-US" b="1" dirty="0">
              <a:latin typeface="宋体" panose="02010600030101010101" pitchFamily="2" charset="-122"/>
              <a:ea typeface="+mn-ea"/>
              <a:cs typeface="+mn-cs"/>
            </a:endParaRPr>
          </a:p>
        </p:txBody>
      </p:sp>
      <p:pic>
        <p:nvPicPr>
          <p:cNvPr id="81925" name="Picture 5" descr="55a628d11fa7842b9b5027b9"/>
          <p:cNvPicPr>
            <a:picLocks noChangeAspect="1"/>
          </p:cNvPicPr>
          <p:nvPr/>
        </p:nvPicPr>
        <p:blipFill>
          <a:blip r:embed="rId1"/>
          <a:stretch>
            <a:fillRect/>
          </a:stretch>
        </p:blipFill>
        <p:spPr>
          <a:xfrm>
            <a:off x="5005388" y="333375"/>
            <a:ext cx="3889375" cy="6337300"/>
          </a:xfrm>
          <a:prstGeom prst="rect">
            <a:avLst/>
          </a:prstGeom>
          <a:noFill/>
          <a:ln w="9525">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Rectangle 2"/>
          <p:cNvSpPr>
            <a:spLocks noGrp="1" noRot="1"/>
          </p:cNvSpPr>
          <p:nvPr>
            <p:ph type="title"/>
          </p:nvPr>
        </p:nvSpPr>
        <p:spPr>
          <a:xfrm>
            <a:off x="301625" y="117475"/>
            <a:ext cx="8540750" cy="719138"/>
          </a:xfrm>
          <a:ln/>
        </p:spPr>
        <p:txBody>
          <a:bodyPr vert="horz" wrap="square" lIns="91440" tIns="45720" rIns="91440" bIns="45720" anchor="ctr"/>
          <a:p>
            <a:pPr eaLnBrk="1" hangingPunct="1"/>
            <a:r>
              <a:rPr lang="zh-CN" altLang="en-US" sz="4000" b="1" dirty="0">
                <a:solidFill>
                  <a:srgbClr val="FF0000"/>
                </a:solidFill>
              </a:rPr>
              <a:t>背诵</a:t>
            </a:r>
            <a:r>
              <a:rPr lang="zh-CN" altLang="en-US" sz="4000" b="1" dirty="0">
                <a:solidFill>
                  <a:srgbClr val="FF0000"/>
                </a:solidFill>
                <a:latin typeface="宋体" panose="02010600030101010101" pitchFamily="2" charset="-122"/>
              </a:rPr>
              <a:t>杜牧四首诗歌</a:t>
            </a:r>
            <a:endParaRPr lang="zh-CN" altLang="en-US" sz="4000" b="1" dirty="0">
              <a:solidFill>
                <a:srgbClr val="FF0000"/>
              </a:solidFill>
              <a:latin typeface="宋体" panose="02010600030101010101" pitchFamily="2" charset="-122"/>
            </a:endParaRPr>
          </a:p>
        </p:txBody>
      </p:sp>
      <p:sp>
        <p:nvSpPr>
          <p:cNvPr id="82947" name="Rectangle 3"/>
          <p:cNvSpPr>
            <a:spLocks noGrp="1" noRot="1"/>
          </p:cNvSpPr>
          <p:nvPr>
            <p:ph idx="1"/>
          </p:nvPr>
        </p:nvSpPr>
        <p:spPr>
          <a:xfrm>
            <a:off x="306388" y="838200"/>
            <a:ext cx="8539162" cy="6048375"/>
          </a:xfrm>
          <a:ln/>
        </p:spPr>
        <p:txBody>
          <a:bodyPr vert="horz" wrap="square" lIns="91440" tIns="45720" rIns="91440" bIns="45720" anchor="t"/>
          <a:p>
            <a:pPr eaLnBrk="1" hangingPunct="1"/>
            <a:r>
              <a:rPr lang="zh-CN" altLang="en-US" sz="2000" b="1" dirty="0">
                <a:latin typeface="宋体" panose="02010600030101010101" pitchFamily="2" charset="-122"/>
              </a:rPr>
              <a:t>              </a:t>
            </a:r>
            <a:r>
              <a:rPr lang="zh-CN" altLang="en-US" sz="2800" b="1" dirty="0">
                <a:latin typeface="宋体" panose="02010600030101010101" pitchFamily="2" charset="-122"/>
              </a:rPr>
              <a:t> </a:t>
            </a:r>
            <a:r>
              <a:rPr lang="zh-CN" altLang="en-US" sz="2800" b="1" dirty="0">
                <a:latin typeface="宋体" panose="02010600030101010101" pitchFamily="2" charset="-122"/>
                <a:hlinkClick r:id="rId1" action="ppaction://hlinkfile"/>
              </a:rPr>
              <a:t>江南春绝句 </a:t>
            </a:r>
            <a:r>
              <a:rPr lang="zh-CN" altLang="en-US" sz="2800" b="1" dirty="0">
                <a:latin typeface="宋体" panose="02010600030101010101" pitchFamily="2" charset="-122"/>
              </a:rPr>
              <a:t>：</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千里莺啼绿映红，水村山郭酒旗风。</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南朝四百八十寺，多少楼台烟雨中。 </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a:t>
            </a:r>
            <a:r>
              <a:rPr lang="zh-CN" altLang="en-US" sz="2800" b="1" dirty="0">
                <a:latin typeface="宋体" panose="02010600030101010101" pitchFamily="2" charset="-122"/>
                <a:hlinkClick r:id="rId2" action="ppaction://hlinkfile"/>
              </a:rPr>
              <a:t>泊秦淮 </a:t>
            </a:r>
            <a:r>
              <a:rPr lang="zh-CN" altLang="en-US" sz="2800" b="1" dirty="0">
                <a:latin typeface="宋体" panose="02010600030101010101" pitchFamily="2" charset="-122"/>
              </a:rPr>
              <a:t>：</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烟笼寒水月笼沙，夜泊秦淮近酒家。</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商女不知亡国恨，隔江犹唱后庭花。 </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a:t>
            </a:r>
            <a:r>
              <a:rPr lang="zh-CN" altLang="en-US" sz="2800" b="1" dirty="0">
                <a:latin typeface="宋体" panose="02010600030101010101" pitchFamily="2" charset="-122"/>
                <a:hlinkClick r:id="rId3" action="ppaction://hlinkfile"/>
              </a:rPr>
              <a:t> 山行</a:t>
            </a:r>
            <a:r>
              <a:rPr lang="zh-CN" altLang="en-US" sz="2800" b="1" dirty="0">
                <a:latin typeface="宋体" panose="02010600030101010101" pitchFamily="2" charset="-122"/>
              </a:rPr>
              <a:t> ：</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远上寒山石径斜，白云生处有人家。</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停车坐爱枫林晚，霜叶红于二月花。 </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a:t>
            </a:r>
            <a:r>
              <a:rPr lang="zh-CN" altLang="en-US" sz="2800" b="1" dirty="0">
                <a:latin typeface="宋体" panose="02010600030101010101" pitchFamily="2" charset="-122"/>
                <a:hlinkClick r:id="rId4" action="ppaction://hlinkfile"/>
              </a:rPr>
              <a:t> 清明</a:t>
            </a:r>
            <a:r>
              <a:rPr lang="zh-CN" altLang="en-US" sz="2800" b="1" dirty="0">
                <a:latin typeface="宋体" panose="02010600030101010101" pitchFamily="2" charset="-122"/>
              </a:rPr>
              <a:t> ：</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清明时节雨纷纷，路上行人欲断魂。</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借问酒家何处有，牧童遥指杏花村。</a:t>
            </a:r>
            <a:endParaRPr lang="zh-CN" altLang="en-US" sz="2800" b="1" dirty="0">
              <a:latin typeface="宋体" panose="02010600030101010101" pitchFamily="2" charset="-122"/>
            </a:endParaRPr>
          </a:p>
          <a:p>
            <a:pPr eaLnBrk="1" hangingPunct="1"/>
            <a:endParaRPr lang="zh-CN" altLang="en-US" sz="2800" b="1" dirty="0">
              <a:latin typeface="宋体" panose="02010600030101010101" pitchFamily="2" charset="-122"/>
            </a:endParaRPr>
          </a:p>
        </p:txBody>
      </p:sp>
      <p:sp>
        <p:nvSpPr>
          <p:cNvPr id="82948" name="AutoShape 4"/>
          <p:cNvSpPr/>
          <p:nvPr/>
        </p:nvSpPr>
        <p:spPr>
          <a:xfrm>
            <a:off x="6300788" y="1701800"/>
            <a:ext cx="1582737" cy="431800"/>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wrap="none" anchor="ctr"/>
          <a:p>
            <a:pPr algn="ctr"/>
            <a:r>
              <a:rPr lang="zh-CN" altLang="en-US" b="1" dirty="0">
                <a:solidFill>
                  <a:srgbClr val="FF0000"/>
                </a:solidFill>
                <a:latin typeface="Arial" panose="020B0604020202020204" pitchFamily="34" charset="0"/>
              </a:rPr>
              <a:t>朗诵</a:t>
            </a:r>
            <a:endParaRPr lang="zh-CN" altLang="en-US" b="1" dirty="0">
              <a:solidFill>
                <a:srgbClr val="FF0000"/>
              </a:solidFill>
              <a:latin typeface="Arial" panose="020B0604020202020204" pitchFamily="34" charset="0"/>
            </a:endParaRPr>
          </a:p>
        </p:txBody>
      </p:sp>
      <p:sp>
        <p:nvSpPr>
          <p:cNvPr id="82949" name="AutoShape 5"/>
          <p:cNvSpPr/>
          <p:nvPr/>
        </p:nvSpPr>
        <p:spPr>
          <a:xfrm>
            <a:off x="5292725" y="836613"/>
            <a:ext cx="3382963" cy="576262"/>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23</a:t>
            </a:r>
            <a:r>
              <a:rPr lang="zh-CN" altLang="en-US" b="1" dirty="0">
                <a:solidFill>
                  <a:srgbClr val="FF0000"/>
                </a:solidFill>
                <a:latin typeface="Arial" panose="020B0604020202020204" pitchFamily="34" charset="0"/>
              </a:rPr>
              <a:t>江南春绝句朗诵</a:t>
            </a:r>
            <a:r>
              <a:rPr lang="en-US" altLang="zh-CN" b="1" dirty="0">
                <a:solidFill>
                  <a:srgbClr val="FF0000"/>
                </a:solidFill>
                <a:latin typeface="Arial" panose="020B0604020202020204" pitchFamily="34" charset="0"/>
              </a:rPr>
              <a:t>.flv1</a:t>
            </a:r>
            <a:endParaRPr lang="zh-CN" altLang="en-US" b="1" dirty="0">
              <a:solidFill>
                <a:srgbClr val="FF0000"/>
              </a:solidFill>
              <a:latin typeface="Arial" panose="020B0604020202020204" pitchFamily="34" charset="0"/>
            </a:endParaRPr>
          </a:p>
        </p:txBody>
      </p:sp>
      <p:sp>
        <p:nvSpPr>
          <p:cNvPr id="82950" name="AutoShape 6"/>
          <p:cNvSpPr/>
          <p:nvPr/>
        </p:nvSpPr>
        <p:spPr>
          <a:xfrm>
            <a:off x="6516688" y="3644900"/>
            <a:ext cx="71437" cy="71438"/>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endParaRPr lang="zh-CN" altLang="en-US" dirty="0">
              <a:latin typeface="Arial" panose="020B0604020202020204" pitchFamily="34" charset="0"/>
            </a:endParaRPr>
          </a:p>
        </p:txBody>
      </p:sp>
      <p:sp>
        <p:nvSpPr>
          <p:cNvPr id="82951" name="AutoShape 7"/>
          <p:cNvSpPr/>
          <p:nvPr/>
        </p:nvSpPr>
        <p:spPr>
          <a:xfrm>
            <a:off x="5364163" y="2349500"/>
            <a:ext cx="3311525" cy="574675"/>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24</a:t>
            </a:r>
            <a:r>
              <a:rPr lang="zh-CN" altLang="en-US" b="1" dirty="0">
                <a:solidFill>
                  <a:srgbClr val="FF0000"/>
                </a:solidFill>
                <a:latin typeface="Arial" panose="020B0604020202020204" pitchFamily="34" charset="0"/>
              </a:rPr>
              <a:t>泊秦淮（杜牧</a:t>
            </a:r>
            <a:r>
              <a:rPr lang="en-US" altLang="zh-CN" b="1" dirty="0">
                <a:solidFill>
                  <a:srgbClr val="FF0000"/>
                </a:solidFill>
                <a:latin typeface="Arial" panose="020B0604020202020204" pitchFamily="34" charset="0"/>
              </a:rPr>
              <a:t>.flv1</a:t>
            </a:r>
            <a:endParaRPr lang="zh-CN" altLang="en-US" b="1" dirty="0">
              <a:solidFill>
                <a:srgbClr val="FF0000"/>
              </a:solidFill>
              <a:latin typeface="Arial" panose="020B0604020202020204" pitchFamily="34" charset="0"/>
            </a:endParaRPr>
          </a:p>
        </p:txBody>
      </p:sp>
      <p:sp>
        <p:nvSpPr>
          <p:cNvPr id="82952" name="AutoShape 8"/>
          <p:cNvSpPr/>
          <p:nvPr/>
        </p:nvSpPr>
        <p:spPr>
          <a:xfrm>
            <a:off x="5435600" y="3716338"/>
            <a:ext cx="3384550" cy="792162"/>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25</a:t>
            </a:r>
            <a:r>
              <a:rPr lang="zh-CN" altLang="en-US" b="1" dirty="0">
                <a:solidFill>
                  <a:srgbClr val="FF0000"/>
                </a:solidFill>
                <a:latin typeface="Arial" panose="020B0604020202020204" pitchFamily="34" charset="0"/>
              </a:rPr>
              <a:t>山行（杜牧）</a:t>
            </a:r>
            <a:r>
              <a:rPr lang="en-US" altLang="zh-CN" b="1" dirty="0">
                <a:solidFill>
                  <a:srgbClr val="FF0000"/>
                </a:solidFill>
                <a:latin typeface="Arial" panose="020B0604020202020204" pitchFamily="34" charset="0"/>
              </a:rPr>
              <a:t>.flv1</a:t>
            </a:r>
            <a:endParaRPr lang="zh-CN" altLang="en-US" b="1" dirty="0">
              <a:solidFill>
                <a:srgbClr val="FF0000"/>
              </a:solidFill>
              <a:latin typeface="Arial" panose="020B0604020202020204" pitchFamily="34" charset="0"/>
            </a:endParaRPr>
          </a:p>
        </p:txBody>
      </p:sp>
      <p:sp>
        <p:nvSpPr>
          <p:cNvPr id="82953" name="AutoShape 9"/>
          <p:cNvSpPr/>
          <p:nvPr/>
        </p:nvSpPr>
        <p:spPr>
          <a:xfrm>
            <a:off x="5580063" y="5300663"/>
            <a:ext cx="3313112" cy="649287"/>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26</a:t>
            </a:r>
            <a:r>
              <a:rPr lang="zh-CN" altLang="en-US" b="1" dirty="0">
                <a:solidFill>
                  <a:srgbClr val="FF0000"/>
                </a:solidFill>
                <a:latin typeface="Arial" panose="020B0604020202020204" pitchFamily="34" charset="0"/>
              </a:rPr>
              <a:t>清明 杜牧</a:t>
            </a:r>
            <a:r>
              <a:rPr lang="en-US" altLang="zh-CN" b="1" dirty="0">
                <a:solidFill>
                  <a:srgbClr val="FF0000"/>
                </a:solidFill>
                <a:latin typeface="Arial" panose="020B0604020202020204" pitchFamily="34" charset="0"/>
              </a:rPr>
              <a:t>.flv1</a:t>
            </a:r>
            <a:endParaRPr lang="zh-CN" altLang="en-US" b="1" dirty="0">
              <a:solidFill>
                <a:srgbClr val="FF0000"/>
              </a:solidFill>
              <a:latin typeface="Arial" panose="020B0604020202020204" pitchFamily="34" charset="0"/>
            </a:endParaRPr>
          </a:p>
        </p:txBody>
      </p:sp>
      <p:sp>
        <p:nvSpPr>
          <p:cNvPr id="82954" name="AutoShape 10"/>
          <p:cNvSpPr/>
          <p:nvPr/>
        </p:nvSpPr>
        <p:spPr>
          <a:xfrm>
            <a:off x="0" y="0"/>
            <a:ext cx="2339975" cy="674688"/>
          </a:xfrm>
          <a:prstGeom prst="wedgeRoundRectCallout">
            <a:avLst>
              <a:gd name="adj1" fmla="val -40977"/>
              <a:gd name="adj2" fmla="val 118704"/>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000" b="1" dirty="0">
                <a:solidFill>
                  <a:srgbClr val="FF0000"/>
                </a:solidFill>
                <a:latin typeface="Arial" panose="020B0604020202020204" pitchFamily="34" charset="0"/>
              </a:rPr>
              <a:t>背诵：</a:t>
            </a:r>
            <a:endParaRPr lang="zh-CN" altLang="en-US" sz="2000" b="1" dirty="0">
              <a:solidFill>
                <a:srgbClr val="FF0000"/>
              </a:solidFill>
              <a:latin typeface="Arial" panose="020B0604020202020204" pitchFamily="34" charset="0"/>
            </a:endParaRPr>
          </a:p>
          <a:p>
            <a:pPr algn="ctr"/>
            <a:r>
              <a:rPr lang="zh-CN" altLang="en-US" sz="2000" b="1" dirty="0">
                <a:solidFill>
                  <a:srgbClr val="FF0000"/>
                </a:solidFill>
                <a:latin typeface="Arial" panose="020B0604020202020204" pitchFamily="34" charset="0"/>
              </a:rPr>
              <a:t>腹有诗书气自华</a:t>
            </a:r>
            <a:endParaRPr lang="zh-CN" altLang="en-US" sz="2000" b="1" dirty="0">
              <a:solidFill>
                <a:srgbClr val="FF0000"/>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noRot="1"/>
          </p:cNvSpPr>
          <p:nvPr>
            <p:ph type="title"/>
          </p:nvPr>
        </p:nvSpPr>
        <p:spPr>
          <a:xfrm>
            <a:off x="301625" y="609600"/>
            <a:ext cx="8540750" cy="587375"/>
          </a:xfrm>
          <a:ln/>
        </p:spPr>
        <p:txBody>
          <a:bodyPr vert="horz" wrap="square" lIns="91440" tIns="45720" rIns="91440" bIns="45720" anchor="ctr"/>
          <a:p>
            <a:pPr eaLnBrk="1" hangingPunct="1"/>
            <a:r>
              <a:rPr lang="zh-CN" altLang="en-US" sz="4000" dirty="0"/>
              <a:t>作业：</a:t>
            </a:r>
            <a:endParaRPr lang="zh-CN" altLang="en-US" sz="4000" dirty="0"/>
          </a:p>
        </p:txBody>
      </p:sp>
      <p:sp>
        <p:nvSpPr>
          <p:cNvPr id="19459" name="Rectangle 3"/>
          <p:cNvSpPr>
            <a:spLocks noGrp="1" noRot="1"/>
          </p:cNvSpPr>
          <p:nvPr>
            <p:ph idx="1"/>
          </p:nvPr>
        </p:nvSpPr>
        <p:spPr>
          <a:xfrm>
            <a:off x="301625" y="1196975"/>
            <a:ext cx="8540750" cy="5329238"/>
          </a:xfrm>
          <a:ln/>
        </p:spPr>
        <p:txBody>
          <a:bodyPr vert="horz" wrap="square" lIns="91440" tIns="45720" rIns="91440" bIns="45720" anchor="t"/>
          <a:p>
            <a:pPr eaLnBrk="1" hangingPunct="1">
              <a:lnSpc>
                <a:spcPct val="80000"/>
              </a:lnSpc>
            </a:pPr>
            <a:r>
              <a:rPr lang="en-US" altLang="zh-CN" dirty="0"/>
              <a:t>1</a:t>
            </a:r>
            <a:r>
              <a:rPr lang="zh-CN" altLang="en-US" dirty="0"/>
              <a:t>、目的：学以致用。提高课件制作能力与文学欣赏能力。</a:t>
            </a:r>
            <a:endParaRPr lang="zh-CN" altLang="en-US" dirty="0"/>
          </a:p>
          <a:p>
            <a:pPr eaLnBrk="1" hangingPunct="1">
              <a:lnSpc>
                <a:spcPct val="80000"/>
              </a:lnSpc>
            </a:pPr>
            <a:r>
              <a:rPr lang="en-US" altLang="zh-CN" dirty="0"/>
              <a:t>2</a:t>
            </a:r>
            <a:r>
              <a:rPr lang="zh-CN" altLang="en-US" dirty="0"/>
              <a:t>、要求：选取你感兴趣的一个知识点，精心作业。</a:t>
            </a:r>
            <a:r>
              <a:rPr lang="en-US" altLang="zh-CN" sz="2800" dirty="0"/>
              <a:t>PPT</a:t>
            </a:r>
            <a:r>
              <a:rPr lang="zh-CN" altLang="en-US" sz="2800" dirty="0"/>
              <a:t>课件与</a:t>
            </a:r>
            <a:r>
              <a:rPr lang="en-US" altLang="zh-CN" sz="2800" dirty="0"/>
              <a:t>Word</a:t>
            </a:r>
            <a:r>
              <a:rPr lang="zh-CN" altLang="en-US" sz="2800" dirty="0"/>
              <a:t>文档同时提交，作为期末成绩主要依据。</a:t>
            </a:r>
            <a:endParaRPr lang="zh-CN" altLang="en-US" sz="2800" dirty="0"/>
          </a:p>
          <a:p>
            <a:pPr eaLnBrk="1" hangingPunct="1">
              <a:lnSpc>
                <a:spcPct val="80000"/>
              </a:lnSpc>
            </a:pPr>
            <a:r>
              <a:rPr lang="en-US" altLang="zh-CN" dirty="0"/>
              <a:t>3</a:t>
            </a:r>
            <a:r>
              <a:rPr lang="zh-CN" altLang="en-US" dirty="0"/>
              <a:t>、</a:t>
            </a:r>
            <a:r>
              <a:rPr lang="en-US" altLang="zh-CN" dirty="0">
                <a:hlinkClick r:id="rId1"/>
              </a:rPr>
              <a:t>zggdwxxs@126.com</a:t>
            </a:r>
            <a:r>
              <a:rPr lang="en-US" altLang="zh-CN" dirty="0"/>
              <a:t>  (</a:t>
            </a:r>
            <a:r>
              <a:rPr lang="zh-CN" altLang="en-US" dirty="0"/>
              <a:t>课程名称“中国古典文学</a:t>
            </a:r>
            <a:r>
              <a:rPr lang="zh-CN" altLang="en-US" sz="2800" dirty="0"/>
              <a:t>欣赏</a:t>
            </a:r>
            <a:r>
              <a:rPr lang="zh-CN" altLang="en-US" dirty="0"/>
              <a:t>”的简写</a:t>
            </a:r>
            <a:r>
              <a:rPr lang="en-US" altLang="zh-CN" dirty="0"/>
              <a:t>)  </a:t>
            </a:r>
            <a:r>
              <a:rPr lang="zh-CN" altLang="en-US" dirty="0"/>
              <a:t>密码</a:t>
            </a:r>
            <a:r>
              <a:rPr lang="en-US" altLang="zh-CN" dirty="0">
                <a:solidFill>
                  <a:srgbClr val="FF0000"/>
                </a:solidFill>
              </a:rPr>
              <a:t>201202</a:t>
            </a:r>
            <a:r>
              <a:rPr lang="zh-CN" altLang="en-US" dirty="0"/>
              <a:t>。 学习委员当天建立好此信箱。</a:t>
            </a:r>
            <a:endParaRPr lang="zh-CN" altLang="en-US" dirty="0"/>
          </a:p>
          <a:p>
            <a:pPr eaLnBrk="1" hangingPunct="1">
              <a:lnSpc>
                <a:spcPct val="80000"/>
              </a:lnSpc>
            </a:pPr>
            <a:r>
              <a:rPr lang="en-US" altLang="zh-CN" dirty="0"/>
              <a:t>4</a:t>
            </a:r>
            <a:r>
              <a:rPr lang="zh-CN" altLang="en-US" dirty="0"/>
              <a:t>、</a:t>
            </a:r>
            <a:r>
              <a:rPr lang="zh-CN" altLang="en-US" sz="3600" dirty="0"/>
              <a:t>在本门课程范围内，选题要小、主题集中，论证充分。切忌泛泛而谈。</a:t>
            </a:r>
            <a:r>
              <a:rPr lang="en-US" altLang="zh-CN" sz="2800" dirty="0"/>
              <a:t>Word</a:t>
            </a:r>
            <a:r>
              <a:rPr lang="zh-CN" altLang="en-US" sz="2800" dirty="0"/>
              <a:t>文档期末打印提交。</a:t>
            </a:r>
            <a:r>
              <a:rPr lang="en-US" altLang="zh-CN" sz="2800" dirty="0"/>
              <a:t>PPT</a:t>
            </a:r>
            <a:r>
              <a:rPr lang="zh-CN" altLang="en-US" sz="2800" dirty="0"/>
              <a:t>课件与</a:t>
            </a:r>
            <a:r>
              <a:rPr lang="en-US" altLang="zh-CN" sz="2800" dirty="0"/>
              <a:t>Word</a:t>
            </a:r>
            <a:r>
              <a:rPr lang="zh-CN" altLang="en-US" sz="2800" dirty="0"/>
              <a:t>文档名称注明“主题题目”。</a:t>
            </a:r>
            <a:endParaRPr lang="zh-CN" altLang="en-US" sz="2800" dirty="0"/>
          </a:p>
          <a:p>
            <a:pPr eaLnBrk="1" hangingPunct="1">
              <a:lnSpc>
                <a:spcPct val="80000"/>
              </a:lnSpc>
            </a:pPr>
            <a:endParaRPr lang="zh-CN" altLang="en-US" sz="2800" dirty="0"/>
          </a:p>
        </p:txBody>
      </p:sp>
      <p:sp>
        <p:nvSpPr>
          <p:cNvPr id="19460" name="AutoShape 4"/>
          <p:cNvSpPr/>
          <p:nvPr/>
        </p:nvSpPr>
        <p:spPr>
          <a:xfrm>
            <a:off x="827088" y="260350"/>
            <a:ext cx="2520950" cy="647700"/>
          </a:xfrm>
          <a:prstGeom prst="wedgeRectCallout">
            <a:avLst>
              <a:gd name="adj1" fmla="val -43750"/>
              <a:gd name="adj2" fmla="val 70000"/>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3200" b="1" dirty="0">
                <a:solidFill>
                  <a:srgbClr val="FF0000"/>
                </a:solidFill>
                <a:latin typeface="Arial" panose="020B0604020202020204" pitchFamily="34" charset="0"/>
              </a:rPr>
              <a:t>不讲此页</a:t>
            </a:r>
            <a:endParaRPr lang="zh-CN" altLang="en-US" sz="3200" b="1" dirty="0">
              <a:solidFill>
                <a:srgbClr val="FF0000"/>
              </a:solidFill>
              <a:latin typeface="Arial" panose="020B0604020202020204" pitchFamily="34" charset="0"/>
            </a:endParaRPr>
          </a:p>
        </p:txBody>
      </p:sp>
    </p:spTree>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Rectangle 2"/>
          <p:cNvSpPr>
            <a:spLocks noGrp="1" noRot="1"/>
          </p:cNvSpPr>
          <p:nvPr>
            <p:ph type="title"/>
          </p:nvPr>
        </p:nvSpPr>
        <p:spPr>
          <a:xfrm>
            <a:off x="301625" y="685800"/>
            <a:ext cx="8540750" cy="79375"/>
          </a:xfrm>
          <a:ln/>
        </p:spPr>
        <p:txBody>
          <a:bodyPr vert="horz" wrap="square" lIns="91440" tIns="45720" rIns="91440" bIns="45720" anchor="ctr"/>
          <a:p>
            <a:pPr eaLnBrk="1" hangingPunct="1"/>
            <a:endParaRPr lang="zh-CN" altLang="en-US" dirty="0"/>
          </a:p>
        </p:txBody>
      </p:sp>
      <p:sp>
        <p:nvSpPr>
          <p:cNvPr id="83971" name="Rectangle 3"/>
          <p:cNvSpPr>
            <a:spLocks noGrp="1" noRot="1"/>
          </p:cNvSpPr>
          <p:nvPr>
            <p:ph idx="1"/>
          </p:nvPr>
        </p:nvSpPr>
        <p:spPr>
          <a:xfrm>
            <a:off x="304800" y="620713"/>
            <a:ext cx="8540750" cy="5246687"/>
          </a:xfrm>
          <a:ln/>
        </p:spPr>
        <p:txBody>
          <a:bodyPr vert="horz" wrap="square" lIns="91440" tIns="45720" rIns="91440" bIns="45720" anchor="t"/>
          <a:p>
            <a:pPr eaLnBrk="1" hangingPunct="1"/>
            <a:r>
              <a:rPr lang="zh-CN" altLang="en-US" sz="1800" b="1" dirty="0">
                <a:latin typeface="宋体" panose="02010600030101010101" pitchFamily="2" charset="-122"/>
              </a:rPr>
              <a:t>        </a:t>
            </a:r>
            <a:r>
              <a:rPr lang="en-US" altLang="zh-CN" sz="3600" b="1" dirty="0">
                <a:solidFill>
                  <a:schemeClr val="hlink"/>
                </a:solidFill>
                <a:latin typeface="宋体" panose="02010600030101010101" pitchFamily="2" charset="-122"/>
              </a:rPr>
              <a:t>3</a:t>
            </a:r>
            <a:r>
              <a:rPr lang="zh-CN" altLang="en-US" sz="3600" b="1" dirty="0">
                <a:solidFill>
                  <a:schemeClr val="hlink"/>
                </a:solidFill>
                <a:latin typeface="宋体" panose="02010600030101010101" pitchFamily="2" charset="-122"/>
              </a:rPr>
              <a:t>、以“温李“为代表的情爱诗。</a:t>
            </a:r>
            <a:endParaRPr lang="zh-CN" altLang="en-US" sz="3600" b="1" dirty="0">
              <a:solidFill>
                <a:schemeClr val="hlink"/>
              </a:solidFill>
              <a:latin typeface="宋体" panose="02010600030101010101" pitchFamily="2" charset="-122"/>
            </a:endParaRPr>
          </a:p>
          <a:p>
            <a:pPr eaLnBrk="1" hangingPunct="1"/>
            <a:r>
              <a:rPr lang="zh-CN" altLang="en-US" sz="3600" b="1" dirty="0">
                <a:latin typeface="宋体" panose="02010600030101010101" pitchFamily="2" charset="-122"/>
              </a:rPr>
              <a:t>    晚唐时期，闺阁情怀在文士精神生活中占有重要地位。并称“温李”的温庭筠与李商隐，以爱情题材的诗歌和艳丽诗风，在诗苑中开辟出新的境界。晚于他们的韩偓、吴融、唐彦谦等，则是其诗风的继承者。</a:t>
            </a:r>
            <a:r>
              <a:rPr lang="zh-CN" altLang="en-US" sz="3600" dirty="0"/>
              <a:t> </a:t>
            </a:r>
            <a:endParaRPr lang="zh-CN" altLang="en-US" sz="3600" dirty="0"/>
          </a:p>
          <a:p>
            <a:pPr eaLnBrk="1" hangingPunct="1"/>
            <a:endParaRPr lang="zh-CN" altLang="en-US" sz="3600"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84995" name="Rectangle 3"/>
          <p:cNvSpPr>
            <a:spLocks noGrp="1" noRot="1"/>
          </p:cNvSpPr>
          <p:nvPr>
            <p:ph idx="1"/>
          </p:nvPr>
        </p:nvSpPr>
        <p:spPr>
          <a:xfrm>
            <a:off x="304800" y="0"/>
            <a:ext cx="8540750" cy="5867400"/>
          </a:xfrm>
          <a:ln/>
        </p:spPr>
        <p:txBody>
          <a:bodyPr vert="horz" wrap="square" lIns="91440" tIns="45720" rIns="91440" bIns="45720" anchor="t"/>
          <a:p>
            <a:pPr eaLnBrk="1" hangingPunct="1"/>
            <a:r>
              <a:rPr lang="zh-CN" altLang="en-US" sz="2800" b="1" dirty="0">
                <a:latin typeface="宋体" panose="02010600030101010101" pitchFamily="2" charset="-122"/>
              </a:rPr>
              <a:t>    李商隐的爱情经历比较丰富，他与妻子王氏感情甚笃，有不少作品是写给王氏的，如抒写与王氏的离别之情和相思之苦的</a:t>
            </a:r>
            <a:endParaRPr lang="zh-CN" altLang="en-US" sz="2800" b="1" dirty="0">
              <a:latin typeface="宋体" panose="02010600030101010101" pitchFamily="2" charset="-122"/>
            </a:endParaRPr>
          </a:p>
          <a:p>
            <a:pPr eaLnBrk="1" hangingPunct="1"/>
            <a:r>
              <a:rPr lang="zh-CN" altLang="en-US" sz="2800" b="1" dirty="0">
                <a:solidFill>
                  <a:srgbClr val="FF0000"/>
                </a:solidFill>
                <a:latin typeface="宋体" panose="02010600030101010101" pitchFamily="2" charset="-122"/>
              </a:rPr>
              <a:t>         </a:t>
            </a:r>
            <a:r>
              <a:rPr lang="en-US" altLang="zh-CN" sz="2800" b="1" dirty="0">
                <a:solidFill>
                  <a:srgbClr val="FF0000"/>
                </a:solidFill>
                <a:latin typeface="宋体" panose="02010600030101010101" pitchFamily="2" charset="-122"/>
                <a:hlinkClick r:id="rId1" action="ppaction://hlinkfile"/>
              </a:rPr>
              <a:t>《</a:t>
            </a:r>
            <a:r>
              <a:rPr lang="zh-CN" altLang="en-US" sz="2800" b="1" dirty="0">
                <a:solidFill>
                  <a:srgbClr val="FF0000"/>
                </a:solidFill>
                <a:latin typeface="宋体" panose="02010600030101010101" pitchFamily="2" charset="-122"/>
                <a:hlinkClick r:id="rId1" action="ppaction://hlinkfile"/>
              </a:rPr>
              <a:t>夜雨寄北</a:t>
            </a:r>
            <a:r>
              <a:rPr lang="en-US" altLang="zh-CN" sz="2800" b="1" dirty="0">
                <a:solidFill>
                  <a:srgbClr val="FF0000"/>
                </a:solidFill>
                <a:latin typeface="宋体" panose="02010600030101010101" pitchFamily="2" charset="-122"/>
                <a:hlinkClick r:id="rId1" action="ppaction://hlinkfile"/>
              </a:rPr>
              <a:t>》</a:t>
            </a:r>
            <a:r>
              <a:rPr lang="zh-CN" altLang="en-US" sz="2800" b="1" dirty="0">
                <a:solidFill>
                  <a:srgbClr val="FF0000"/>
                </a:solidFill>
                <a:latin typeface="宋体" panose="02010600030101010101" pitchFamily="2" charset="-122"/>
              </a:rPr>
              <a:t>：</a:t>
            </a:r>
            <a:endParaRPr lang="zh-CN" altLang="en-US" sz="2800" b="1" dirty="0">
              <a:solidFill>
                <a:srgbClr val="FF0000"/>
              </a:solidFill>
              <a:latin typeface="宋体" panose="02010600030101010101" pitchFamily="2" charset="-122"/>
            </a:endParaRPr>
          </a:p>
          <a:p>
            <a:pPr eaLnBrk="1" hangingPunct="1"/>
            <a:r>
              <a:rPr lang="zh-CN" altLang="en-US" sz="2800" b="1" dirty="0">
                <a:solidFill>
                  <a:srgbClr val="FF0000"/>
                </a:solidFill>
                <a:latin typeface="宋体" panose="02010600030101010101" pitchFamily="2" charset="-122"/>
              </a:rPr>
              <a:t>“君问归期未有期，巴山夜雨涨秋池。</a:t>
            </a:r>
            <a:endParaRPr lang="zh-CN" altLang="en-US" sz="2800" b="1" dirty="0">
              <a:solidFill>
                <a:srgbClr val="FF0000"/>
              </a:solidFill>
              <a:latin typeface="宋体" panose="02010600030101010101" pitchFamily="2" charset="-122"/>
            </a:endParaRPr>
          </a:p>
          <a:p>
            <a:pPr eaLnBrk="1" hangingPunct="1"/>
            <a:r>
              <a:rPr lang="zh-CN" altLang="en-US" sz="2800" b="1" dirty="0">
                <a:solidFill>
                  <a:srgbClr val="FF0000"/>
                </a:solidFill>
                <a:latin typeface="宋体" panose="02010600030101010101" pitchFamily="2" charset="-122"/>
              </a:rPr>
              <a:t> 何当共剪西窗烛，却话巴山夜雨时。”</a:t>
            </a:r>
            <a:r>
              <a:rPr lang="zh-CN" altLang="en-US" sz="2800" b="1" dirty="0">
                <a:latin typeface="宋体" panose="02010600030101010101" pitchFamily="2" charset="-122"/>
              </a:rPr>
              <a:t> </a:t>
            </a:r>
            <a:endParaRPr lang="zh-CN" altLang="en-US" sz="2800" b="1" dirty="0">
              <a:latin typeface="宋体" panose="02010600030101010101" pitchFamily="2" charset="-122"/>
            </a:endParaRPr>
          </a:p>
          <a:p>
            <a:pPr eaLnBrk="1" hangingPunct="1"/>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王氏去世后，李商隐写有不少怀念之作，如</a:t>
            </a:r>
            <a:r>
              <a:rPr lang="en-US" altLang="zh-CN" sz="2800" b="1" dirty="0">
                <a:latin typeface="宋体" panose="02010600030101010101" pitchFamily="2" charset="-122"/>
              </a:rPr>
              <a:t>《</a:t>
            </a:r>
            <a:r>
              <a:rPr lang="zh-CN" altLang="en-US" sz="2800" b="1" dirty="0">
                <a:latin typeface="宋体" panose="02010600030101010101" pitchFamily="2" charset="-122"/>
              </a:rPr>
              <a:t>正月崇让里</a:t>
            </a:r>
            <a:r>
              <a:rPr lang="en-US" altLang="zh-CN" sz="2800" b="1" dirty="0">
                <a:latin typeface="宋体" panose="02010600030101010101" pitchFamily="2" charset="-122"/>
              </a:rPr>
              <a:t>》</a:t>
            </a:r>
            <a:r>
              <a:rPr lang="zh-CN" altLang="en-US" sz="2800" b="1" dirty="0">
                <a:latin typeface="宋体" panose="02010600030101010101" pitchFamily="2" charset="-122"/>
              </a:rPr>
              <a:t>、</a:t>
            </a:r>
            <a:r>
              <a:rPr lang="en-US" altLang="zh-CN" sz="2800" b="1" dirty="0">
                <a:latin typeface="宋体" panose="02010600030101010101" pitchFamily="2" charset="-122"/>
              </a:rPr>
              <a:t>《</a:t>
            </a:r>
            <a:r>
              <a:rPr lang="zh-CN" altLang="en-US" sz="2800" b="1" dirty="0">
                <a:latin typeface="宋体" panose="02010600030101010101" pitchFamily="2" charset="-122"/>
              </a:rPr>
              <a:t>暮秋独游曲江</a:t>
            </a:r>
            <a:r>
              <a:rPr lang="en-US" altLang="zh-CN" sz="2800" b="1" dirty="0">
                <a:latin typeface="宋体" panose="02010600030101010101" pitchFamily="2" charset="-122"/>
              </a:rPr>
              <a:t>》</a:t>
            </a:r>
            <a:r>
              <a:rPr lang="zh-CN" altLang="en-US" sz="2800" b="1" dirty="0">
                <a:latin typeface="宋体" panose="02010600030101010101" pitchFamily="2" charset="-122"/>
              </a:rPr>
              <a:t>、</a:t>
            </a:r>
            <a:r>
              <a:rPr lang="en-US" altLang="zh-CN" sz="2800" b="1" dirty="0">
                <a:latin typeface="宋体" panose="02010600030101010101" pitchFamily="2" charset="-122"/>
              </a:rPr>
              <a:t>《</a:t>
            </a:r>
            <a:r>
              <a:rPr lang="zh-CN" altLang="en-US" sz="2800" b="1" dirty="0">
                <a:latin typeface="宋体" panose="02010600030101010101" pitchFamily="2" charset="-122"/>
              </a:rPr>
              <a:t>悼伤后赴东蜀辟至散关遇雪</a:t>
            </a:r>
            <a:r>
              <a:rPr lang="en-US" altLang="zh-CN" sz="2800" b="1" dirty="0">
                <a:latin typeface="宋体" panose="02010600030101010101" pitchFamily="2" charset="-122"/>
              </a:rPr>
              <a:t>》</a:t>
            </a:r>
            <a:r>
              <a:rPr lang="zh-CN" altLang="en-US" sz="2800" b="1" dirty="0">
                <a:latin typeface="宋体" panose="02010600030101010101" pitchFamily="2" charset="-122"/>
              </a:rPr>
              <a:t>等，均情真意切，悲戚动人。</a:t>
            </a:r>
            <a:endParaRPr lang="zh-CN" altLang="en-US" sz="2800" b="1" dirty="0">
              <a:latin typeface="宋体" panose="02010600030101010101" pitchFamily="2" charset="-122"/>
            </a:endParaRPr>
          </a:p>
          <a:p>
            <a:pPr eaLnBrk="1" hangingPunct="1"/>
            <a:endParaRPr lang="zh-CN" altLang="en-US" sz="2800" b="1" dirty="0">
              <a:latin typeface="宋体" panose="02010600030101010101" pitchFamily="2" charset="-122"/>
            </a:endParaRPr>
          </a:p>
        </p:txBody>
      </p:sp>
      <p:sp>
        <p:nvSpPr>
          <p:cNvPr id="84996" name="AutoShape 5"/>
          <p:cNvSpPr/>
          <p:nvPr/>
        </p:nvSpPr>
        <p:spPr>
          <a:xfrm>
            <a:off x="4284663" y="2924175"/>
            <a:ext cx="4392612" cy="1079500"/>
          </a:xfrm>
          <a:prstGeom prst="cloudCallout">
            <a:avLst>
              <a:gd name="adj1" fmla="val -40495"/>
              <a:gd name="adj2" fmla="val 12648"/>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27</a:t>
            </a:r>
            <a:r>
              <a:rPr lang="zh-CN" altLang="en-US" b="1" dirty="0">
                <a:solidFill>
                  <a:srgbClr val="FF0000"/>
                </a:solidFill>
                <a:latin typeface="Arial" panose="020B0604020202020204" pitchFamily="34" charset="0"/>
              </a:rPr>
              <a:t>夜雨寄北 李商隐（流畅）</a:t>
            </a:r>
            <a:r>
              <a:rPr lang="en-US" altLang="zh-CN" b="1" dirty="0">
                <a:solidFill>
                  <a:srgbClr val="FF0000"/>
                </a:solidFill>
                <a:latin typeface="Arial" panose="020B0604020202020204" pitchFamily="34" charset="0"/>
              </a:rPr>
              <a:t>.f4v1</a:t>
            </a:r>
            <a:endParaRPr lang="zh-CN" altLang="en-US" b="1" dirty="0">
              <a:solidFill>
                <a:srgbClr val="FF0000"/>
              </a:solidFill>
              <a:latin typeface="Arial" panose="020B0604020202020204" pitchFamily="34" charset="0"/>
            </a:endParaRPr>
          </a:p>
        </p:txBody>
      </p:sp>
      <p:sp>
        <p:nvSpPr>
          <p:cNvPr id="84997" name="AutoShape 6"/>
          <p:cNvSpPr/>
          <p:nvPr/>
        </p:nvSpPr>
        <p:spPr>
          <a:xfrm>
            <a:off x="250825" y="3068638"/>
            <a:ext cx="2339975" cy="674687"/>
          </a:xfrm>
          <a:prstGeom prst="wedgeRoundRectCallout">
            <a:avLst>
              <a:gd name="adj1" fmla="val -40977"/>
              <a:gd name="adj2" fmla="val 118704"/>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000" b="1" dirty="0">
                <a:solidFill>
                  <a:srgbClr val="FF0000"/>
                </a:solidFill>
                <a:latin typeface="Arial" panose="020B0604020202020204" pitchFamily="34" charset="0"/>
              </a:rPr>
              <a:t>背诵：</a:t>
            </a:r>
            <a:endParaRPr lang="zh-CN" altLang="en-US" sz="2000" b="1" dirty="0">
              <a:solidFill>
                <a:srgbClr val="FF0000"/>
              </a:solidFill>
              <a:latin typeface="Arial" panose="020B0604020202020204" pitchFamily="34" charset="0"/>
            </a:endParaRPr>
          </a:p>
          <a:p>
            <a:pPr algn="ctr"/>
            <a:r>
              <a:rPr lang="zh-CN" altLang="en-US" sz="2000" b="1" dirty="0">
                <a:solidFill>
                  <a:srgbClr val="FF0000"/>
                </a:solidFill>
                <a:latin typeface="Arial" panose="020B0604020202020204" pitchFamily="34" charset="0"/>
              </a:rPr>
              <a:t>腹有诗书气自华</a:t>
            </a:r>
            <a:endParaRPr lang="zh-CN" altLang="en-US" sz="2000" b="1" dirty="0">
              <a:solidFill>
                <a:srgbClr val="FF0000"/>
              </a:solidFill>
              <a:latin typeface="Arial" panose="020B0604020202020204" pitchFamily="34"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86019" name="Rectangle 3"/>
          <p:cNvSpPr>
            <a:spLocks noGrp="1" noRot="1"/>
          </p:cNvSpPr>
          <p:nvPr>
            <p:ph idx="1"/>
          </p:nvPr>
        </p:nvSpPr>
        <p:spPr>
          <a:xfrm>
            <a:off x="304800" y="693738"/>
            <a:ext cx="8540750" cy="5173662"/>
          </a:xfrm>
          <a:ln/>
        </p:spPr>
        <p:txBody>
          <a:bodyPr vert="horz" wrap="square" lIns="91440" tIns="45720" rIns="91440" bIns="45720" anchor="t"/>
          <a:p>
            <a:pPr eaLnBrk="1" hangingPunct="1">
              <a:lnSpc>
                <a:spcPct val="90000"/>
              </a:lnSpc>
            </a:pPr>
            <a:r>
              <a:rPr lang="zh-CN" altLang="en-US" b="1" dirty="0">
                <a:latin typeface="宋体" panose="02010600030101010101" pitchFamily="2" charset="-122"/>
              </a:rPr>
              <a:t>    李商隐有些爱情诗不是写给王氏的，反映了他其他的爱情经历，这些作品的本事多难以确考，诗作着重抒写爱情体验，脱离了具体的情事，提炼出最动人的感受，如</a:t>
            </a:r>
            <a:endParaRPr lang="zh-CN" altLang="en-US" b="1" dirty="0">
              <a:latin typeface="宋体" panose="02010600030101010101" pitchFamily="2" charset="-122"/>
            </a:endParaRPr>
          </a:p>
          <a:p>
            <a:pPr eaLnBrk="1" hangingPunct="1">
              <a:lnSpc>
                <a:spcPct val="90000"/>
              </a:lnSpc>
            </a:pPr>
            <a:endParaRPr lang="zh-CN" altLang="en-US" b="1" dirty="0">
              <a:latin typeface="宋体" panose="02010600030101010101" pitchFamily="2" charset="-122"/>
            </a:endParaRPr>
          </a:p>
          <a:p>
            <a:pPr eaLnBrk="1" hangingPunct="1">
              <a:lnSpc>
                <a:spcPct val="90000"/>
              </a:lnSpc>
            </a:pPr>
            <a:r>
              <a:rPr lang="zh-CN" altLang="en-US" b="1" dirty="0">
                <a:latin typeface="宋体" panose="02010600030101010101" pitchFamily="2" charset="-122"/>
              </a:rPr>
              <a:t>       </a:t>
            </a:r>
            <a:r>
              <a:rPr lang="en-US" altLang="zh-CN" b="1" dirty="0">
                <a:latin typeface="宋体" panose="02010600030101010101" pitchFamily="2" charset="-122"/>
                <a:hlinkClick r:id="rId1" action="ppaction://hlinkfile"/>
              </a:rPr>
              <a:t>《</a:t>
            </a:r>
            <a:r>
              <a:rPr lang="zh-CN" altLang="en-US" b="1" dirty="0">
                <a:latin typeface="宋体" panose="02010600030101010101" pitchFamily="2" charset="-122"/>
                <a:hlinkClick r:id="rId1" action="ppaction://hlinkfile"/>
              </a:rPr>
              <a:t>无题</a:t>
            </a:r>
            <a:r>
              <a:rPr lang="en-US" altLang="zh-CN" b="1" dirty="0">
                <a:latin typeface="宋体" panose="02010600030101010101" pitchFamily="2" charset="-122"/>
                <a:hlinkClick r:id="rId1" action="ppaction://hlinkfile"/>
              </a:rPr>
              <a:t>》</a:t>
            </a:r>
            <a:r>
              <a:rPr lang="zh-CN" altLang="en-US" b="1" dirty="0">
                <a:latin typeface="宋体" panose="02010600030101010101" pitchFamily="2" charset="-122"/>
              </a:rPr>
              <a:t>：</a:t>
            </a:r>
            <a:endParaRPr lang="zh-CN" altLang="en-US" b="1" dirty="0">
              <a:latin typeface="宋体" panose="02010600030101010101" pitchFamily="2" charset="-122"/>
            </a:endParaRPr>
          </a:p>
          <a:p>
            <a:pPr eaLnBrk="1" hangingPunct="1">
              <a:lnSpc>
                <a:spcPct val="90000"/>
              </a:lnSpc>
              <a:buNone/>
            </a:pPr>
            <a:r>
              <a:rPr lang="zh-CN" altLang="en-US" b="1" dirty="0">
                <a:latin typeface="宋体" panose="02010600030101010101" pitchFamily="2" charset="-122"/>
              </a:rPr>
              <a:t>“相见时难别亦难，东风无力百花残。</a:t>
            </a:r>
            <a:endParaRPr lang="zh-CN" altLang="en-US" b="1" dirty="0">
              <a:latin typeface="宋体" panose="02010600030101010101" pitchFamily="2" charset="-122"/>
            </a:endParaRPr>
          </a:p>
          <a:p>
            <a:pPr eaLnBrk="1" hangingPunct="1">
              <a:lnSpc>
                <a:spcPct val="90000"/>
              </a:lnSpc>
            </a:pPr>
            <a:r>
              <a:rPr lang="zh-CN" altLang="en-US" b="1" dirty="0">
                <a:solidFill>
                  <a:srgbClr val="FF0000"/>
                </a:solidFill>
                <a:latin typeface="宋体" panose="02010600030101010101" pitchFamily="2" charset="-122"/>
              </a:rPr>
              <a:t>春蚕到死丝方尽，蜡炬成灰泪始干。</a:t>
            </a:r>
            <a:endParaRPr lang="zh-CN" altLang="en-US" b="1" dirty="0">
              <a:solidFill>
                <a:srgbClr val="FF0000"/>
              </a:solidFill>
              <a:latin typeface="宋体" panose="02010600030101010101" pitchFamily="2" charset="-122"/>
            </a:endParaRPr>
          </a:p>
          <a:p>
            <a:pPr eaLnBrk="1" hangingPunct="1">
              <a:lnSpc>
                <a:spcPct val="90000"/>
              </a:lnSpc>
            </a:pPr>
            <a:r>
              <a:rPr lang="zh-CN" altLang="en-US" b="1" dirty="0">
                <a:latin typeface="宋体" panose="02010600030101010101" pitchFamily="2" charset="-122"/>
              </a:rPr>
              <a:t>晓镜但愁云鬓改，夜吟应觉月光寒。</a:t>
            </a:r>
            <a:endParaRPr lang="zh-CN" altLang="en-US" b="1" dirty="0">
              <a:latin typeface="宋体" panose="02010600030101010101" pitchFamily="2" charset="-122"/>
            </a:endParaRPr>
          </a:p>
          <a:p>
            <a:pPr eaLnBrk="1" hangingPunct="1">
              <a:lnSpc>
                <a:spcPct val="90000"/>
              </a:lnSpc>
            </a:pPr>
            <a:r>
              <a:rPr lang="zh-CN" altLang="en-US" b="1" dirty="0">
                <a:latin typeface="宋体" panose="02010600030101010101" pitchFamily="2" charset="-122"/>
              </a:rPr>
              <a:t>蓬山此去无多路，青鸟殷勤为探看。</a:t>
            </a:r>
            <a:endParaRPr lang="zh-CN" altLang="en-US" b="1" dirty="0">
              <a:latin typeface="宋体" panose="02010600030101010101" pitchFamily="2" charset="-122"/>
            </a:endParaRPr>
          </a:p>
        </p:txBody>
      </p:sp>
      <p:sp>
        <p:nvSpPr>
          <p:cNvPr id="86020" name="AutoShape 5"/>
          <p:cNvSpPr/>
          <p:nvPr/>
        </p:nvSpPr>
        <p:spPr>
          <a:xfrm>
            <a:off x="4284663" y="2636838"/>
            <a:ext cx="3671887" cy="792162"/>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sz="2400" b="1" dirty="0">
                <a:solidFill>
                  <a:srgbClr val="FF0000"/>
                </a:solidFill>
                <a:latin typeface="Arial" panose="020B0604020202020204" pitchFamily="34" charset="0"/>
              </a:rPr>
              <a:t>28</a:t>
            </a:r>
            <a:r>
              <a:rPr lang="zh-CN" altLang="en-US" sz="2400" b="1" dirty="0">
                <a:solidFill>
                  <a:srgbClr val="FF0000"/>
                </a:solidFill>
                <a:latin typeface="Arial" panose="020B0604020202020204" pitchFamily="34" charset="0"/>
              </a:rPr>
              <a:t>李商隐</a:t>
            </a:r>
            <a:r>
              <a:rPr lang="en-US" altLang="zh-CN" sz="2400" b="1" dirty="0">
                <a:solidFill>
                  <a:srgbClr val="FF0000"/>
                </a:solidFill>
                <a:latin typeface="Arial" panose="020B0604020202020204" pitchFamily="34" charset="0"/>
              </a:rPr>
              <a:t>-</a:t>
            </a:r>
            <a:r>
              <a:rPr lang="zh-CN" altLang="en-US" sz="2400" b="1" dirty="0">
                <a:solidFill>
                  <a:srgbClr val="FF0000"/>
                </a:solidFill>
                <a:latin typeface="Arial" panose="020B0604020202020204" pitchFamily="34" charset="0"/>
              </a:rPr>
              <a:t>无题</a:t>
            </a:r>
            <a:r>
              <a:rPr lang="en-US" altLang="zh-CN" sz="2400" b="1" dirty="0">
                <a:solidFill>
                  <a:srgbClr val="FF0000"/>
                </a:solidFill>
                <a:latin typeface="Arial" panose="020B0604020202020204" pitchFamily="34" charset="0"/>
              </a:rPr>
              <a:t>1</a:t>
            </a:r>
            <a:endParaRPr lang="zh-CN" altLang="en-US" sz="2400" b="1" dirty="0">
              <a:solidFill>
                <a:srgbClr val="FF0000"/>
              </a:solidFill>
              <a:latin typeface="Arial" panose="020B0604020202020204" pitchFamily="34" charset="0"/>
            </a:endParaRPr>
          </a:p>
        </p:txBody>
      </p:sp>
      <p:sp>
        <p:nvSpPr>
          <p:cNvPr id="86021" name="AutoShape 6"/>
          <p:cNvSpPr/>
          <p:nvPr/>
        </p:nvSpPr>
        <p:spPr>
          <a:xfrm>
            <a:off x="0" y="2492375"/>
            <a:ext cx="2339975" cy="674688"/>
          </a:xfrm>
          <a:prstGeom prst="wedgeRoundRectCallout">
            <a:avLst>
              <a:gd name="adj1" fmla="val -40977"/>
              <a:gd name="adj2" fmla="val 118704"/>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000" b="1" dirty="0">
                <a:solidFill>
                  <a:srgbClr val="FF0000"/>
                </a:solidFill>
                <a:latin typeface="Arial" panose="020B0604020202020204" pitchFamily="34" charset="0"/>
              </a:rPr>
              <a:t>背诵：</a:t>
            </a:r>
            <a:endParaRPr lang="zh-CN" altLang="en-US" sz="2000" b="1" dirty="0">
              <a:solidFill>
                <a:srgbClr val="FF0000"/>
              </a:solidFill>
              <a:latin typeface="Arial" panose="020B0604020202020204" pitchFamily="34" charset="0"/>
            </a:endParaRPr>
          </a:p>
          <a:p>
            <a:pPr algn="ctr"/>
            <a:r>
              <a:rPr lang="zh-CN" altLang="en-US" sz="2000" b="1" dirty="0">
                <a:solidFill>
                  <a:srgbClr val="FF0000"/>
                </a:solidFill>
                <a:latin typeface="Arial" panose="020B0604020202020204" pitchFamily="34" charset="0"/>
              </a:rPr>
              <a:t>腹有诗书气自华</a:t>
            </a:r>
            <a:endParaRPr lang="zh-CN" altLang="en-US" sz="2000" b="1" dirty="0">
              <a:solidFill>
                <a:srgbClr val="FF0000"/>
              </a:solidFill>
              <a:latin typeface="Arial" panose="020B0604020202020204" pitchFamily="34"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Rectangle 2"/>
          <p:cNvSpPr>
            <a:spLocks noGrp="1" noRot="1"/>
          </p:cNvSpPr>
          <p:nvPr>
            <p:ph type="title"/>
          </p:nvPr>
        </p:nvSpPr>
        <p:spPr>
          <a:xfrm>
            <a:off x="301625" y="0"/>
            <a:ext cx="8540750" cy="692150"/>
          </a:xfrm>
          <a:ln/>
        </p:spPr>
        <p:txBody>
          <a:bodyPr vert="horz" wrap="square" lIns="91440" tIns="45720" rIns="91440" bIns="45720" anchor="ctr"/>
          <a:p>
            <a:pPr eaLnBrk="1" hangingPunct="1"/>
            <a:r>
              <a:rPr lang="zh-CN" altLang="en-US" sz="4000" b="1" dirty="0">
                <a:solidFill>
                  <a:srgbClr val="FF0000"/>
                </a:solidFill>
                <a:latin typeface="宋体" panose="02010600030101010101" pitchFamily="2" charset="-122"/>
              </a:rPr>
              <a:t>六、唐代：词的开端及初步发展时期</a:t>
            </a:r>
            <a:endParaRPr lang="zh-CN" altLang="en-US" sz="4000" b="1" dirty="0">
              <a:solidFill>
                <a:srgbClr val="FF0000"/>
              </a:solidFill>
              <a:latin typeface="宋体" panose="02010600030101010101" pitchFamily="2" charset="-122"/>
            </a:endParaRPr>
          </a:p>
        </p:txBody>
      </p:sp>
      <p:sp>
        <p:nvSpPr>
          <p:cNvPr id="87043" name="Rectangle 3"/>
          <p:cNvSpPr>
            <a:spLocks noGrp="1" noRot="1"/>
          </p:cNvSpPr>
          <p:nvPr>
            <p:ph sz="half" idx="1"/>
          </p:nvPr>
        </p:nvSpPr>
        <p:spPr>
          <a:xfrm>
            <a:off x="304800" y="765175"/>
            <a:ext cx="4843463" cy="5688013"/>
          </a:xfrm>
          <a:ln/>
        </p:spPr>
        <p:txBody>
          <a:bodyPr vert="horz" wrap="square" lIns="91440" tIns="45720" rIns="91440" bIns="45720" anchor="t"/>
          <a:p>
            <a:pPr eaLnBrk="1" hangingPunct="1">
              <a:lnSpc>
                <a:spcPct val="90000"/>
              </a:lnSpc>
              <a:buSzPct val="70000"/>
            </a:pPr>
            <a:r>
              <a:rPr lang="zh-CN" altLang="en-US" b="1" dirty="0">
                <a:latin typeface="+mn-lt"/>
                <a:ea typeface="+mn-ea"/>
                <a:cs typeface="+mn-cs"/>
              </a:rPr>
              <a:t>     </a:t>
            </a:r>
            <a:r>
              <a:rPr lang="zh-CN" altLang="en-US" b="1" dirty="0">
                <a:solidFill>
                  <a:srgbClr val="FF0000"/>
                </a:solidFill>
                <a:latin typeface="+mn-lt"/>
                <a:ea typeface="+mn-ea"/>
                <a:cs typeface="+mn-cs"/>
              </a:rPr>
              <a:t>词，原是配合燕乐而创作的歌辞。</a:t>
            </a:r>
            <a:r>
              <a:rPr lang="zh-CN" altLang="en-US" b="1" dirty="0">
                <a:latin typeface="+mn-lt"/>
                <a:ea typeface="+mn-ea"/>
                <a:cs typeface="+mn-cs"/>
              </a:rPr>
              <a:t>燕乐，是随着隋的统一而兴起的一种汉族民间音乐和少数民族以及外来音乐交融而产生的新的音乐。因此，</a:t>
            </a:r>
            <a:r>
              <a:rPr lang="zh-CN" altLang="en-US" b="1" dirty="0">
                <a:solidFill>
                  <a:srgbClr val="FF0000"/>
                </a:solidFill>
                <a:latin typeface="+mn-lt"/>
                <a:ea typeface="+mn-ea"/>
                <a:cs typeface="+mn-cs"/>
              </a:rPr>
              <a:t>词在唐代文献包括敦煌卷子中都称之为曲或曲子</a:t>
            </a:r>
            <a:r>
              <a:rPr lang="zh-CN" altLang="en-US" b="1" dirty="0">
                <a:latin typeface="+mn-lt"/>
                <a:ea typeface="+mn-ea"/>
                <a:cs typeface="+mn-cs"/>
              </a:rPr>
              <a:t>，如</a:t>
            </a:r>
            <a:r>
              <a:rPr lang="en-US" altLang="zh-CN" b="1" dirty="0">
                <a:latin typeface="+mn-lt"/>
                <a:ea typeface="+mn-ea"/>
                <a:cs typeface="+mn-cs"/>
              </a:rPr>
              <a:t>《 </a:t>
            </a:r>
            <a:r>
              <a:rPr lang="zh-CN" altLang="en-US" b="1" dirty="0">
                <a:latin typeface="+mn-lt"/>
                <a:ea typeface="+mn-ea"/>
                <a:cs typeface="+mn-cs"/>
              </a:rPr>
              <a:t>云谣集杂曲子</a:t>
            </a:r>
            <a:r>
              <a:rPr lang="en-US" altLang="zh-CN" b="1" dirty="0">
                <a:latin typeface="+mn-lt"/>
                <a:ea typeface="+mn-ea"/>
                <a:cs typeface="+mn-cs"/>
              </a:rPr>
              <a:t>》</a:t>
            </a:r>
            <a:r>
              <a:rPr lang="zh-CN" altLang="en-US" b="1" dirty="0">
                <a:latin typeface="+mn-lt"/>
                <a:ea typeface="+mn-ea"/>
                <a:cs typeface="+mn-cs"/>
              </a:rPr>
              <a:t>、</a:t>
            </a:r>
            <a:r>
              <a:rPr lang="en-US" altLang="zh-CN" b="1" dirty="0">
                <a:latin typeface="+mn-lt"/>
                <a:ea typeface="+mn-ea"/>
                <a:cs typeface="+mn-cs"/>
              </a:rPr>
              <a:t>《</a:t>
            </a:r>
            <a:r>
              <a:rPr lang="zh-CN" altLang="en-US" b="1" dirty="0">
                <a:latin typeface="+mn-lt"/>
                <a:ea typeface="+mn-ea"/>
                <a:cs typeface="+mn-cs"/>
              </a:rPr>
              <a:t>曲子长相思</a:t>
            </a:r>
            <a:r>
              <a:rPr lang="en-US" altLang="zh-CN" b="1" dirty="0">
                <a:latin typeface="+mn-lt"/>
                <a:ea typeface="+mn-ea"/>
                <a:cs typeface="+mn-cs"/>
              </a:rPr>
              <a:t>》</a:t>
            </a:r>
            <a:r>
              <a:rPr lang="zh-CN" altLang="en-US" b="1" dirty="0">
                <a:latin typeface="+mn-lt"/>
                <a:ea typeface="+mn-ea"/>
                <a:cs typeface="+mn-cs"/>
              </a:rPr>
              <a:t>等。</a:t>
            </a:r>
            <a:endParaRPr lang="zh-CN" altLang="en-US" b="1" dirty="0">
              <a:latin typeface="+mn-lt"/>
              <a:ea typeface="+mn-ea"/>
              <a:cs typeface="+mn-cs"/>
            </a:endParaRPr>
          </a:p>
          <a:p>
            <a:pPr eaLnBrk="1" hangingPunct="1">
              <a:lnSpc>
                <a:spcPct val="90000"/>
              </a:lnSpc>
              <a:buSzPct val="70000"/>
            </a:pPr>
            <a:r>
              <a:rPr lang="zh-CN" altLang="en-US" b="1" dirty="0">
                <a:latin typeface="+mn-lt"/>
                <a:ea typeface="+mn-ea"/>
                <a:cs typeface="+mn-cs"/>
              </a:rPr>
              <a:t>      直到五代时后蜀广正三年 （ ９４０）</a:t>
            </a:r>
            <a:r>
              <a:rPr lang="zh-CN" altLang="en-US" b="1" dirty="0">
                <a:solidFill>
                  <a:srgbClr val="FF0000"/>
                </a:solidFill>
                <a:latin typeface="+mn-lt"/>
                <a:ea typeface="+mn-ea"/>
                <a:cs typeface="+mn-cs"/>
              </a:rPr>
              <a:t>欧阳炯</a:t>
            </a:r>
            <a:r>
              <a:rPr lang="en-US" altLang="zh-CN" b="1" dirty="0">
                <a:solidFill>
                  <a:srgbClr val="FF0000"/>
                </a:solidFill>
                <a:latin typeface="+mn-lt"/>
                <a:ea typeface="+mn-ea"/>
                <a:cs typeface="+mn-cs"/>
              </a:rPr>
              <a:t>《 </a:t>
            </a:r>
            <a:r>
              <a:rPr lang="zh-CN" altLang="en-US" b="1" dirty="0">
                <a:solidFill>
                  <a:srgbClr val="FF0000"/>
                </a:solidFill>
                <a:latin typeface="+mn-lt"/>
                <a:ea typeface="+mn-ea"/>
                <a:cs typeface="+mn-cs"/>
              </a:rPr>
              <a:t>花间集序</a:t>
            </a:r>
            <a:r>
              <a:rPr lang="en-US" altLang="zh-CN" b="1" dirty="0">
                <a:solidFill>
                  <a:srgbClr val="FF0000"/>
                </a:solidFill>
                <a:latin typeface="+mn-lt"/>
                <a:ea typeface="+mn-ea"/>
                <a:cs typeface="+mn-cs"/>
              </a:rPr>
              <a:t>》</a:t>
            </a:r>
            <a:r>
              <a:rPr lang="zh-CN" altLang="en-US" b="1" dirty="0">
                <a:solidFill>
                  <a:srgbClr val="FF0000"/>
                </a:solidFill>
                <a:latin typeface="+mn-lt"/>
                <a:ea typeface="+mn-ea"/>
                <a:cs typeface="+mn-cs"/>
              </a:rPr>
              <a:t>，才出现“诗客曲子词五百首”的字样。</a:t>
            </a:r>
            <a:endParaRPr lang="zh-CN" altLang="en-US" b="1" dirty="0">
              <a:solidFill>
                <a:srgbClr val="FF0000"/>
              </a:solidFill>
              <a:latin typeface="+mn-lt"/>
              <a:ea typeface="+mn-ea"/>
              <a:cs typeface="+mn-cs"/>
            </a:endParaRPr>
          </a:p>
        </p:txBody>
      </p:sp>
      <p:sp>
        <p:nvSpPr>
          <p:cNvPr id="87044" name="Rectangle 4"/>
          <p:cNvSpPr>
            <a:spLocks noGrp="1" noRot="1"/>
          </p:cNvSpPr>
          <p:nvPr>
            <p:ph sz="half" idx="2"/>
          </p:nvPr>
        </p:nvSpPr>
        <p:spPr>
          <a:xfrm>
            <a:off x="5435600" y="1981200"/>
            <a:ext cx="3409950" cy="3886200"/>
          </a:xfrm>
          <a:ln/>
        </p:spPr>
        <p:txBody>
          <a:bodyPr vert="horz" wrap="square" lIns="91440" tIns="45720" rIns="91440" bIns="45720" anchor="t"/>
          <a:p>
            <a:pPr eaLnBrk="1" hangingPunct="1">
              <a:lnSpc>
                <a:spcPct val="90000"/>
              </a:lnSpc>
              <a:buSzPct val="70000"/>
            </a:pPr>
            <a:endParaRPr lang="zh-CN" altLang="en-US" sz="2000" dirty="0">
              <a:latin typeface="+mn-lt"/>
              <a:ea typeface="+mn-ea"/>
              <a:cs typeface="+mn-cs"/>
            </a:endParaRPr>
          </a:p>
        </p:txBody>
      </p:sp>
      <p:pic>
        <p:nvPicPr>
          <p:cNvPr id="87045" name="Picture 5" descr="溪桥柳细5"/>
          <p:cNvPicPr>
            <a:picLocks noChangeAspect="1"/>
          </p:cNvPicPr>
          <p:nvPr/>
        </p:nvPicPr>
        <p:blipFill>
          <a:blip r:embed="rId1"/>
          <a:stretch>
            <a:fillRect/>
          </a:stretch>
        </p:blipFill>
        <p:spPr>
          <a:xfrm>
            <a:off x="5292725" y="836613"/>
            <a:ext cx="3495675" cy="5238750"/>
          </a:xfrm>
          <a:prstGeom prst="rect">
            <a:avLst/>
          </a:prstGeom>
          <a:noFill/>
          <a:ln w="9525">
            <a:noFill/>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Rectangle 2"/>
          <p:cNvSpPr>
            <a:spLocks noGrp="1" noRot="1"/>
          </p:cNvSpPr>
          <p:nvPr>
            <p:ph type="title"/>
          </p:nvPr>
        </p:nvSpPr>
        <p:spPr>
          <a:xfrm>
            <a:off x="301625" y="685800"/>
            <a:ext cx="8540750" cy="79375"/>
          </a:xfrm>
          <a:ln/>
        </p:spPr>
        <p:txBody>
          <a:bodyPr vert="horz" wrap="square" lIns="91440" tIns="45720" rIns="91440" bIns="45720" anchor="ctr"/>
          <a:p>
            <a:pPr eaLnBrk="1" hangingPunct="1"/>
            <a:endParaRPr lang="zh-CN" altLang="en-US" dirty="0"/>
          </a:p>
        </p:txBody>
      </p:sp>
      <p:sp>
        <p:nvSpPr>
          <p:cNvPr id="88067" name="Rectangle 3"/>
          <p:cNvSpPr>
            <a:spLocks noGrp="1" noRot="1"/>
          </p:cNvSpPr>
          <p:nvPr>
            <p:ph idx="1"/>
          </p:nvPr>
        </p:nvSpPr>
        <p:spPr>
          <a:xfrm>
            <a:off x="304800" y="620713"/>
            <a:ext cx="8540750" cy="5246687"/>
          </a:xfrm>
          <a:ln/>
        </p:spPr>
        <p:txBody>
          <a:bodyPr vert="horz" wrap="square" lIns="91440" tIns="45720" rIns="91440" bIns="45720" anchor="t"/>
          <a:p>
            <a:pPr eaLnBrk="1" hangingPunct="1"/>
            <a:r>
              <a:rPr lang="zh-CN" altLang="en-US" b="1" dirty="0"/>
              <a:t>       与欧阳炯同时代的孙光宪在</a:t>
            </a:r>
            <a:r>
              <a:rPr lang="en-US" altLang="zh-CN" b="1" dirty="0"/>
              <a:t>《 </a:t>
            </a:r>
            <a:r>
              <a:rPr lang="zh-CN" altLang="en-US" b="1" dirty="0"/>
              <a:t>北梦琐言</a:t>
            </a:r>
            <a:r>
              <a:rPr lang="en-US" altLang="zh-CN" b="1" dirty="0"/>
              <a:t>》</a:t>
            </a:r>
            <a:r>
              <a:rPr lang="zh-CN" altLang="en-US" b="1" dirty="0"/>
              <a:t>中，也记有“晋相和凝，少年时好为曲子词”。</a:t>
            </a:r>
            <a:r>
              <a:rPr lang="zh-CN" altLang="en-US" b="1" dirty="0">
                <a:solidFill>
                  <a:srgbClr val="FF0000"/>
                </a:solidFill>
              </a:rPr>
              <a:t>所谓“曲子词”，“曲子”是其燕乐曲调，“词”则是与这种曲调相配合的唱辞。</a:t>
            </a:r>
            <a:endParaRPr lang="zh-CN" altLang="en-US" b="1" dirty="0">
              <a:solidFill>
                <a:srgbClr val="FF0000"/>
              </a:solidFill>
            </a:endParaRPr>
          </a:p>
          <a:p>
            <a:pPr eaLnBrk="1" hangingPunct="1"/>
            <a:r>
              <a:rPr lang="zh-CN" altLang="en-US" b="1" dirty="0"/>
              <a:t>      在唐宋词演变的历史进程中，</a:t>
            </a:r>
            <a:r>
              <a:rPr lang="zh-CN" altLang="en-US" b="1" dirty="0">
                <a:solidFill>
                  <a:srgbClr val="FF0000"/>
                </a:solidFill>
              </a:rPr>
              <a:t>“词”逐渐脱离音乐关系，即词的文学生命逐渐高于词的音乐生命，从而成为韵文中与诗并列的独特的一体。</a:t>
            </a:r>
            <a:endParaRPr lang="zh-CN" altLang="en-US" b="1" dirty="0">
              <a:solidFill>
                <a:srgbClr val="FF0000"/>
              </a:solidFill>
            </a:endParaRPr>
          </a:p>
          <a:p>
            <a:pPr eaLnBrk="1" hangingPunct="1"/>
            <a:endParaRPr lang="zh-CN" altLang="en-US" b="1" dirty="0">
              <a:solidFill>
                <a:srgbClr val="FF0000"/>
              </a:solidFill>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Rectangle 2"/>
          <p:cNvSpPr>
            <a:spLocks noGrp="1" noRot="1"/>
          </p:cNvSpPr>
          <p:nvPr>
            <p:ph type="title"/>
          </p:nvPr>
        </p:nvSpPr>
        <p:spPr>
          <a:xfrm>
            <a:off x="301625" y="0"/>
            <a:ext cx="8540750" cy="692150"/>
          </a:xfrm>
          <a:ln/>
        </p:spPr>
        <p:txBody>
          <a:bodyPr vert="horz" wrap="square" lIns="91440" tIns="45720" rIns="91440" bIns="45720" anchor="ctr"/>
          <a:p>
            <a:pPr eaLnBrk="1" hangingPunct="1"/>
            <a:r>
              <a:rPr lang="zh-CN" altLang="en-US" sz="4000" b="1" dirty="0">
                <a:solidFill>
                  <a:srgbClr val="008080"/>
                </a:solidFill>
                <a:latin typeface="宋体" panose="02010600030101010101" pitchFamily="2" charset="-122"/>
              </a:rPr>
              <a:t>六、唐代：词的开端及初步发展时期</a:t>
            </a:r>
            <a:endParaRPr lang="zh-CN" altLang="en-US" sz="4000" b="1" dirty="0">
              <a:solidFill>
                <a:srgbClr val="008080"/>
              </a:solidFill>
              <a:latin typeface="宋体" panose="02010600030101010101" pitchFamily="2" charset="-122"/>
            </a:endParaRPr>
          </a:p>
        </p:txBody>
      </p:sp>
      <p:sp>
        <p:nvSpPr>
          <p:cNvPr id="89091" name="Rectangle 3"/>
          <p:cNvSpPr>
            <a:spLocks noGrp="1" noRot="1"/>
          </p:cNvSpPr>
          <p:nvPr>
            <p:ph sz="half" idx="1"/>
          </p:nvPr>
        </p:nvSpPr>
        <p:spPr>
          <a:xfrm>
            <a:off x="304800" y="765175"/>
            <a:ext cx="4843463" cy="5688013"/>
          </a:xfrm>
          <a:ln/>
        </p:spPr>
        <p:txBody>
          <a:bodyPr vert="horz" wrap="square" lIns="91440" tIns="45720" rIns="91440" bIns="45720" anchor="t"/>
          <a:p>
            <a:pPr eaLnBrk="1" hangingPunct="1">
              <a:lnSpc>
                <a:spcPct val="90000"/>
              </a:lnSpc>
              <a:buSzPct val="70000"/>
            </a:pPr>
            <a:r>
              <a:rPr lang="en-US" altLang="zh-CN" b="1" dirty="0">
                <a:solidFill>
                  <a:schemeClr val="hlink"/>
                </a:solidFill>
                <a:latin typeface="宋体" panose="02010600030101010101" pitchFamily="2" charset="-122"/>
                <a:ea typeface="+mn-ea"/>
                <a:cs typeface="+mn-cs"/>
              </a:rPr>
              <a:t>1</a:t>
            </a:r>
            <a:r>
              <a:rPr lang="zh-CN" altLang="en-US" b="1" dirty="0">
                <a:solidFill>
                  <a:schemeClr val="hlink"/>
                </a:solidFill>
                <a:latin typeface="宋体" panose="02010600030101010101" pitchFamily="2" charset="-122"/>
                <a:ea typeface="+mn-ea"/>
                <a:cs typeface="+mn-cs"/>
              </a:rPr>
              <a:t>、民间词的开端：敦煌曲子词。</a:t>
            </a:r>
            <a:endParaRPr lang="zh-CN" altLang="en-US" b="1" dirty="0">
              <a:solidFill>
                <a:schemeClr val="hlink"/>
              </a:solidFill>
              <a:latin typeface="宋体" panose="02010600030101010101" pitchFamily="2" charset="-122"/>
              <a:ea typeface="+mn-ea"/>
              <a:cs typeface="+mn-cs"/>
            </a:endParaRPr>
          </a:p>
          <a:p>
            <a:pPr eaLnBrk="1" hangingPunct="1">
              <a:lnSpc>
                <a:spcPct val="90000"/>
              </a:lnSpc>
              <a:buSzPct val="70000"/>
            </a:pPr>
            <a:r>
              <a:rPr lang="zh-CN" altLang="en-US" b="1" dirty="0">
                <a:latin typeface="宋体" panose="02010600030101010101" pitchFamily="2" charset="-122"/>
                <a:ea typeface="+mn-ea"/>
                <a:cs typeface="+mn-cs"/>
              </a:rPr>
              <a:t>     清代光绪二十六年（</a:t>
            </a:r>
            <a:r>
              <a:rPr lang="en-US" altLang="zh-CN" b="1" dirty="0">
                <a:solidFill>
                  <a:srgbClr val="FF0000"/>
                </a:solidFill>
                <a:latin typeface="宋体" panose="02010600030101010101" pitchFamily="2" charset="-122"/>
                <a:ea typeface="+mn-ea"/>
                <a:cs typeface="+mn-cs"/>
              </a:rPr>
              <a:t>1900</a:t>
            </a:r>
            <a:r>
              <a:rPr lang="zh-CN" altLang="en-US" b="1" dirty="0">
                <a:latin typeface="宋体" panose="02010600030101010101" pitchFamily="2" charset="-122"/>
                <a:ea typeface="+mn-ea"/>
                <a:cs typeface="+mn-cs"/>
              </a:rPr>
              <a:t>），</a:t>
            </a:r>
            <a:r>
              <a:rPr lang="zh-CN" altLang="en-US" b="1" dirty="0">
                <a:solidFill>
                  <a:srgbClr val="FF0000"/>
                </a:solidFill>
                <a:latin typeface="宋体" panose="02010600030101010101" pitchFamily="2" charset="-122"/>
                <a:ea typeface="+mn-ea"/>
                <a:cs typeface="+mn-cs"/>
              </a:rPr>
              <a:t>甘肃敦煌莫高窟藏经石室被打开，遂昭示于天下的 “敦煌曲子词”</a:t>
            </a:r>
            <a:r>
              <a:rPr lang="zh-CN" altLang="en-US" b="1" dirty="0">
                <a:latin typeface="宋体" panose="02010600030101010101" pitchFamily="2" charset="-122"/>
                <a:ea typeface="+mn-ea"/>
                <a:cs typeface="+mn-cs"/>
              </a:rPr>
              <a:t>，被推尊为 “倚声椎轮大辂”（朱孝臧</a:t>
            </a:r>
            <a:r>
              <a:rPr lang="en-US" altLang="zh-CN" b="1" dirty="0">
                <a:latin typeface="宋体" panose="02010600030101010101" pitchFamily="2" charset="-122"/>
                <a:ea typeface="+mn-ea"/>
                <a:cs typeface="+mn-cs"/>
              </a:rPr>
              <a:t>《 </a:t>
            </a:r>
            <a:r>
              <a:rPr lang="zh-CN" altLang="en-US" b="1" dirty="0">
                <a:latin typeface="宋体" panose="02010600030101010101" pitchFamily="2" charset="-122"/>
                <a:ea typeface="+mn-ea"/>
                <a:cs typeface="+mn-cs"/>
              </a:rPr>
              <a:t>云谣集杂曲子跋</a:t>
            </a:r>
            <a:r>
              <a:rPr lang="en-US" altLang="zh-CN" b="1" dirty="0">
                <a:latin typeface="宋体" panose="02010600030101010101" pitchFamily="2" charset="-122"/>
                <a:ea typeface="+mn-ea"/>
                <a:cs typeface="+mn-cs"/>
              </a:rPr>
              <a:t>》</a:t>
            </a:r>
            <a:r>
              <a:rPr lang="zh-CN" altLang="en-US" b="1" dirty="0">
                <a:latin typeface="宋体" panose="02010600030101010101" pitchFamily="2" charset="-122"/>
                <a:ea typeface="+mn-ea"/>
                <a:cs typeface="+mn-cs"/>
              </a:rPr>
              <a:t>），这是词初期阶段民间创作的产物。其创作年代多无定论，大体以晚唐五代居多；但可以确定其中已有初盛唐时期的词作品。</a:t>
            </a:r>
            <a:endParaRPr lang="zh-CN" altLang="en-US" b="1" dirty="0">
              <a:latin typeface="宋体" panose="02010600030101010101" pitchFamily="2" charset="-122"/>
              <a:ea typeface="+mn-ea"/>
              <a:cs typeface="+mn-cs"/>
            </a:endParaRPr>
          </a:p>
          <a:p>
            <a:pPr eaLnBrk="1" hangingPunct="1">
              <a:lnSpc>
                <a:spcPct val="90000"/>
              </a:lnSpc>
              <a:buSzPct val="70000"/>
            </a:pPr>
            <a:endParaRPr lang="zh-CN" altLang="en-US" b="1" dirty="0">
              <a:latin typeface="宋体" panose="02010600030101010101" pitchFamily="2" charset="-122"/>
              <a:ea typeface="+mn-ea"/>
              <a:cs typeface="+mn-cs"/>
            </a:endParaRPr>
          </a:p>
          <a:p>
            <a:pPr eaLnBrk="1" hangingPunct="1">
              <a:lnSpc>
                <a:spcPct val="90000"/>
              </a:lnSpc>
              <a:buSzPct val="70000"/>
            </a:pPr>
            <a:endParaRPr lang="zh-CN" altLang="en-US" b="1" dirty="0">
              <a:latin typeface="宋体" panose="02010600030101010101" pitchFamily="2" charset="-122"/>
              <a:ea typeface="+mn-ea"/>
              <a:cs typeface="+mn-cs"/>
            </a:endParaRPr>
          </a:p>
        </p:txBody>
      </p:sp>
      <p:sp>
        <p:nvSpPr>
          <p:cNvPr id="89092" name="Rectangle 4"/>
          <p:cNvSpPr>
            <a:spLocks noGrp="1" noRot="1"/>
          </p:cNvSpPr>
          <p:nvPr>
            <p:ph sz="half" idx="2"/>
          </p:nvPr>
        </p:nvSpPr>
        <p:spPr>
          <a:xfrm>
            <a:off x="5435600" y="1981200"/>
            <a:ext cx="3409950" cy="3886200"/>
          </a:xfrm>
          <a:ln/>
        </p:spPr>
        <p:txBody>
          <a:bodyPr vert="horz" wrap="square" lIns="91440" tIns="45720" rIns="91440" bIns="45720" anchor="t"/>
          <a:p>
            <a:pPr eaLnBrk="1" hangingPunct="1">
              <a:lnSpc>
                <a:spcPct val="80000"/>
              </a:lnSpc>
              <a:buSzPct val="70000"/>
            </a:pPr>
            <a:endParaRPr lang="zh-CN" altLang="en-US" sz="2000" dirty="0">
              <a:latin typeface="+mn-lt"/>
              <a:ea typeface="+mn-ea"/>
              <a:cs typeface="+mn-cs"/>
            </a:endParaRPr>
          </a:p>
        </p:txBody>
      </p:sp>
      <p:pic>
        <p:nvPicPr>
          <p:cNvPr id="89093" name="Picture 5" descr="溪桥柳细5"/>
          <p:cNvPicPr>
            <a:picLocks noChangeAspect="1"/>
          </p:cNvPicPr>
          <p:nvPr/>
        </p:nvPicPr>
        <p:blipFill>
          <a:blip r:embed="rId1"/>
          <a:stretch>
            <a:fillRect/>
          </a:stretch>
        </p:blipFill>
        <p:spPr>
          <a:xfrm>
            <a:off x="5292725" y="836613"/>
            <a:ext cx="3495675" cy="5238750"/>
          </a:xfrm>
          <a:prstGeom prst="rect">
            <a:avLst/>
          </a:prstGeom>
          <a:noFill/>
          <a:ln w="9525">
            <a:noFill/>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90115" name="Rectangle 3"/>
          <p:cNvSpPr>
            <a:spLocks noGrp="1" noRot="1"/>
          </p:cNvSpPr>
          <p:nvPr>
            <p:ph idx="1"/>
          </p:nvPr>
        </p:nvSpPr>
        <p:spPr>
          <a:xfrm>
            <a:off x="304800" y="765175"/>
            <a:ext cx="8540750" cy="5102225"/>
          </a:xfrm>
          <a:ln/>
        </p:spPr>
        <p:txBody>
          <a:bodyPr vert="horz" wrap="square" lIns="91440" tIns="45720" rIns="91440" bIns="45720" anchor="t"/>
          <a:p>
            <a:pPr eaLnBrk="1" hangingPunct="1"/>
            <a:r>
              <a:rPr lang="zh-CN" altLang="en-US" b="1" dirty="0">
                <a:latin typeface="宋体" panose="02010600030101010101" pitchFamily="2" charset="-122"/>
              </a:rPr>
              <a:t>      敦煌曲子词作者阶层众多，作品题材广泛，“有边客游子之呻吟，忠臣义士之壮语，隐君子之怡情悦志；少年学子之失望，以及佛子之赞颂，医生之歌诀，莫不入调。”（王重民</a:t>
            </a:r>
            <a:r>
              <a:rPr lang="en-US" altLang="zh-CN" b="1" dirty="0">
                <a:latin typeface="宋体" panose="02010600030101010101" pitchFamily="2" charset="-122"/>
              </a:rPr>
              <a:t>《</a:t>
            </a:r>
            <a:r>
              <a:rPr lang="zh-CN" altLang="en-US" b="1" dirty="0">
                <a:latin typeface="宋体" panose="02010600030101010101" pitchFamily="2" charset="-122"/>
              </a:rPr>
              <a:t>敦煌曲子词集叙录</a:t>
            </a:r>
            <a:r>
              <a:rPr lang="en-US" altLang="zh-CN" b="1" dirty="0">
                <a:latin typeface="宋体" panose="02010600030101010101" pitchFamily="2" charset="-122"/>
              </a:rPr>
              <a:t>》</a:t>
            </a:r>
            <a:r>
              <a:rPr lang="zh-CN" altLang="en-US" b="1" dirty="0">
                <a:latin typeface="宋体" panose="02010600030101010101" pitchFamily="2" charset="-122"/>
              </a:rPr>
              <a:t>）</a:t>
            </a:r>
            <a:endParaRPr lang="zh-CN" altLang="en-US" b="1" dirty="0">
              <a:latin typeface="宋体" panose="02010600030101010101" pitchFamily="2" charset="-122"/>
            </a:endParaRPr>
          </a:p>
          <a:p>
            <a:pPr eaLnBrk="1" hangingPunct="1"/>
            <a:r>
              <a:rPr lang="zh-CN" altLang="en-US" b="1" dirty="0">
                <a:latin typeface="宋体" panose="02010600030101010101" pitchFamily="2" charset="-122"/>
              </a:rPr>
              <a:t>     词体尚未定型、词风朴素率直、艺术上还比较粗糙稚拙、情调也相当健康爽朗等方面，既可看出词草创阶段的具体特色，又可证明处于开创时期的民间词的内容也是十分丰富的。 </a:t>
            </a:r>
            <a:endParaRPr lang="zh-CN" altLang="en-US" b="1" dirty="0">
              <a:latin typeface="宋体" panose="02010600030101010101" pitchFamily="2"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Rectangle 2"/>
          <p:cNvSpPr>
            <a:spLocks noGrp="1" noRot="1"/>
          </p:cNvSpPr>
          <p:nvPr>
            <p:ph type="title"/>
          </p:nvPr>
        </p:nvSpPr>
        <p:spPr>
          <a:xfrm>
            <a:off x="301625" y="0"/>
            <a:ext cx="8540750" cy="692150"/>
          </a:xfrm>
          <a:ln/>
        </p:spPr>
        <p:txBody>
          <a:bodyPr vert="horz" wrap="square" lIns="91440" tIns="45720" rIns="91440" bIns="45720" anchor="ctr"/>
          <a:p>
            <a:pPr eaLnBrk="1" hangingPunct="1"/>
            <a:r>
              <a:rPr lang="zh-CN" altLang="en-US" sz="4000" b="1" dirty="0">
                <a:solidFill>
                  <a:srgbClr val="008080"/>
                </a:solidFill>
                <a:latin typeface="宋体" panose="02010600030101010101" pitchFamily="2" charset="-122"/>
              </a:rPr>
              <a:t>六、唐代：词的开端及初步发展时期</a:t>
            </a:r>
            <a:endParaRPr lang="zh-CN" altLang="en-US" sz="4000" b="1" dirty="0">
              <a:solidFill>
                <a:srgbClr val="008080"/>
              </a:solidFill>
              <a:latin typeface="宋体" panose="02010600030101010101" pitchFamily="2" charset="-122"/>
            </a:endParaRPr>
          </a:p>
        </p:txBody>
      </p:sp>
      <p:sp>
        <p:nvSpPr>
          <p:cNvPr id="91139" name="Rectangle 3"/>
          <p:cNvSpPr>
            <a:spLocks noGrp="1" noRot="1"/>
          </p:cNvSpPr>
          <p:nvPr>
            <p:ph sz="half" idx="1"/>
          </p:nvPr>
        </p:nvSpPr>
        <p:spPr>
          <a:xfrm>
            <a:off x="304800" y="765175"/>
            <a:ext cx="4843463" cy="5688013"/>
          </a:xfrm>
          <a:ln/>
        </p:spPr>
        <p:txBody>
          <a:bodyPr vert="horz" wrap="square" lIns="91440" tIns="45720" rIns="91440" bIns="45720" anchor="t"/>
          <a:p>
            <a:pPr eaLnBrk="1" hangingPunct="1">
              <a:buSzPct val="70000"/>
            </a:pPr>
            <a:endParaRPr lang="en-US" altLang="zh-CN" b="1" dirty="0">
              <a:solidFill>
                <a:schemeClr val="hlink"/>
              </a:solidFill>
              <a:latin typeface="宋体" panose="02010600030101010101" pitchFamily="2" charset="-122"/>
              <a:ea typeface="+mn-ea"/>
              <a:cs typeface="Times New Roman" panose="02020603050405020304" pitchFamily="18" charset="0"/>
            </a:endParaRPr>
          </a:p>
          <a:p>
            <a:pPr eaLnBrk="1" hangingPunct="1">
              <a:buSzPct val="70000"/>
            </a:pPr>
            <a:endParaRPr lang="en-US" altLang="zh-CN" b="1" dirty="0">
              <a:solidFill>
                <a:schemeClr val="hlink"/>
              </a:solidFill>
              <a:latin typeface="宋体" panose="02010600030101010101" pitchFamily="2" charset="-122"/>
              <a:ea typeface="+mn-ea"/>
              <a:cs typeface="Times New Roman" panose="02020603050405020304" pitchFamily="18" charset="0"/>
            </a:endParaRPr>
          </a:p>
          <a:p>
            <a:pPr eaLnBrk="1" hangingPunct="1">
              <a:buSzPct val="70000"/>
            </a:pPr>
            <a:r>
              <a:rPr lang="en-US" altLang="zh-CN" b="1" dirty="0">
                <a:solidFill>
                  <a:schemeClr val="hlink"/>
                </a:solidFill>
                <a:latin typeface="宋体" panose="02010600030101010101" pitchFamily="2" charset="-122"/>
                <a:ea typeface="+mn-ea"/>
                <a:cs typeface="Times New Roman" panose="02020603050405020304" pitchFamily="18" charset="0"/>
              </a:rPr>
              <a:t>    2</a:t>
            </a:r>
            <a:r>
              <a:rPr lang="zh-CN" altLang="en-US" b="1" dirty="0">
                <a:solidFill>
                  <a:schemeClr val="hlink"/>
                </a:solidFill>
                <a:latin typeface="宋体" panose="02010600030101010101" pitchFamily="2" charset="-122"/>
                <a:ea typeface="+mn-ea"/>
                <a:cs typeface="+mn-cs"/>
              </a:rPr>
              <a:t>、文人词的开端：相传盛唐李白的</a:t>
            </a:r>
            <a:r>
              <a:rPr lang="en-US" altLang="zh-CN" b="1" dirty="0">
                <a:solidFill>
                  <a:schemeClr val="hlink"/>
                </a:solidFill>
                <a:latin typeface="宋体" panose="02010600030101010101" pitchFamily="2" charset="-122"/>
                <a:ea typeface="+mn-ea"/>
                <a:cs typeface="+mn-cs"/>
              </a:rPr>
              <a:t>《</a:t>
            </a:r>
            <a:r>
              <a:rPr lang="zh-CN" altLang="en-US" b="1" dirty="0">
                <a:solidFill>
                  <a:schemeClr val="hlink"/>
                </a:solidFill>
                <a:latin typeface="宋体" panose="02010600030101010101" pitchFamily="2" charset="-122"/>
                <a:ea typeface="+mn-ea"/>
                <a:cs typeface="+mn-cs"/>
              </a:rPr>
              <a:t>菩萨蛮</a:t>
            </a:r>
            <a:r>
              <a:rPr lang="en-US" altLang="zh-CN" b="1" dirty="0">
                <a:solidFill>
                  <a:schemeClr val="hlink"/>
                </a:solidFill>
                <a:latin typeface="宋体" panose="02010600030101010101" pitchFamily="2" charset="-122"/>
                <a:ea typeface="+mn-ea"/>
                <a:cs typeface="+mn-cs"/>
              </a:rPr>
              <a:t>》《</a:t>
            </a:r>
            <a:r>
              <a:rPr lang="zh-CN" altLang="en-US" b="1" dirty="0">
                <a:solidFill>
                  <a:schemeClr val="hlink"/>
                </a:solidFill>
                <a:latin typeface="宋体" panose="02010600030101010101" pitchFamily="2" charset="-122"/>
                <a:ea typeface="+mn-ea"/>
                <a:cs typeface="+mn-cs"/>
              </a:rPr>
              <a:t>忆秦娥</a:t>
            </a:r>
            <a:r>
              <a:rPr lang="en-US" altLang="zh-CN" b="1" dirty="0">
                <a:solidFill>
                  <a:schemeClr val="hlink"/>
                </a:solidFill>
                <a:latin typeface="宋体" panose="02010600030101010101" pitchFamily="2" charset="-122"/>
                <a:ea typeface="+mn-ea"/>
                <a:cs typeface="+mn-cs"/>
              </a:rPr>
              <a:t>》</a:t>
            </a:r>
            <a:r>
              <a:rPr lang="zh-CN" altLang="en-US" b="1" dirty="0">
                <a:solidFill>
                  <a:schemeClr val="hlink"/>
                </a:solidFill>
                <a:latin typeface="宋体" panose="02010600030101010101" pitchFamily="2" charset="-122"/>
                <a:ea typeface="+mn-ea"/>
                <a:cs typeface="+mn-cs"/>
              </a:rPr>
              <a:t>是最早的词作。</a:t>
            </a:r>
            <a:endParaRPr lang="zh-CN" altLang="en-US" b="1" dirty="0">
              <a:solidFill>
                <a:schemeClr val="hlink"/>
              </a:solidFill>
              <a:latin typeface="宋体" panose="02010600030101010101" pitchFamily="2" charset="-122"/>
              <a:ea typeface="+mn-ea"/>
              <a:cs typeface="+mn-cs"/>
            </a:endParaRPr>
          </a:p>
          <a:p>
            <a:pPr eaLnBrk="1" hangingPunct="1">
              <a:buSzPct val="70000"/>
            </a:pPr>
            <a:r>
              <a:rPr lang="zh-CN" altLang="en-US" b="1" dirty="0">
                <a:solidFill>
                  <a:schemeClr val="hlink"/>
                </a:solidFill>
                <a:latin typeface="宋体" panose="02010600030101010101" pitchFamily="2" charset="-122"/>
                <a:ea typeface="+mn-ea"/>
                <a:cs typeface="+mn-cs"/>
              </a:rPr>
              <a:t> </a:t>
            </a:r>
            <a:endParaRPr lang="zh-CN" altLang="en-US" b="1" dirty="0">
              <a:solidFill>
                <a:schemeClr val="hlink"/>
              </a:solidFill>
              <a:latin typeface="宋体" panose="02010600030101010101" pitchFamily="2" charset="-122"/>
              <a:ea typeface="+mn-ea"/>
              <a:cs typeface="+mn-cs"/>
            </a:endParaRPr>
          </a:p>
          <a:p>
            <a:pPr eaLnBrk="1" hangingPunct="1">
              <a:buSzPct val="70000"/>
            </a:pPr>
            <a:r>
              <a:rPr lang="zh-CN" altLang="en-US" b="1" dirty="0">
                <a:latin typeface="+mn-lt"/>
                <a:ea typeface="+mn-ea"/>
                <a:cs typeface="+mn-cs"/>
              </a:rPr>
              <a:t>      现存最早的文人词为李白的</a:t>
            </a:r>
            <a:r>
              <a:rPr lang="en-US" altLang="zh-CN" b="1" dirty="0">
                <a:latin typeface="+mn-lt"/>
                <a:ea typeface="+mn-ea"/>
                <a:cs typeface="+mn-cs"/>
              </a:rPr>
              <a:t>《 </a:t>
            </a:r>
            <a:r>
              <a:rPr lang="zh-CN" altLang="en-US" b="1" dirty="0">
                <a:latin typeface="+mn-lt"/>
                <a:ea typeface="+mn-ea"/>
                <a:cs typeface="+mn-cs"/>
              </a:rPr>
              <a:t>菩萨蛮</a:t>
            </a:r>
            <a:r>
              <a:rPr lang="en-US" altLang="zh-CN" b="1" dirty="0">
                <a:latin typeface="+mn-lt"/>
                <a:ea typeface="+mn-ea"/>
                <a:cs typeface="+mn-cs"/>
              </a:rPr>
              <a:t>》</a:t>
            </a:r>
            <a:r>
              <a:rPr lang="zh-CN" altLang="en-US" b="1" dirty="0">
                <a:latin typeface="+mn-lt"/>
                <a:ea typeface="+mn-ea"/>
                <a:cs typeface="+mn-cs"/>
              </a:rPr>
              <a:t>和</a:t>
            </a:r>
            <a:r>
              <a:rPr lang="en-US" altLang="zh-CN" b="1" dirty="0">
                <a:latin typeface="+mn-lt"/>
                <a:ea typeface="+mn-ea"/>
                <a:cs typeface="+mn-cs"/>
              </a:rPr>
              <a:t>《 </a:t>
            </a:r>
            <a:r>
              <a:rPr lang="zh-CN" altLang="en-US" b="1" dirty="0">
                <a:latin typeface="+mn-lt"/>
                <a:ea typeface="+mn-ea"/>
                <a:cs typeface="+mn-cs"/>
              </a:rPr>
              <a:t>忆秦娥</a:t>
            </a:r>
            <a:r>
              <a:rPr lang="en-US" altLang="zh-CN" b="1" dirty="0">
                <a:latin typeface="+mn-lt"/>
                <a:ea typeface="+mn-ea"/>
                <a:cs typeface="+mn-cs"/>
              </a:rPr>
              <a:t>》</a:t>
            </a:r>
            <a:endParaRPr lang="en-US" altLang="zh-CN" b="1" dirty="0">
              <a:latin typeface="+mn-lt"/>
              <a:ea typeface="+mn-ea"/>
              <a:cs typeface="+mn-cs"/>
            </a:endParaRPr>
          </a:p>
          <a:p>
            <a:pPr eaLnBrk="1" hangingPunct="1">
              <a:buSzPct val="70000"/>
            </a:pPr>
            <a:r>
              <a:rPr lang="en-US" altLang="zh-CN" b="1" dirty="0">
                <a:latin typeface="+mn-lt"/>
                <a:ea typeface="+mn-ea"/>
                <a:cs typeface="+mn-cs"/>
              </a:rPr>
              <a:t>   </a:t>
            </a:r>
            <a:endParaRPr lang="en-US" altLang="zh-CN" b="1" dirty="0">
              <a:latin typeface="+mn-lt"/>
              <a:ea typeface="+mn-ea"/>
              <a:cs typeface="+mn-cs"/>
            </a:endParaRPr>
          </a:p>
          <a:p>
            <a:pPr eaLnBrk="1" hangingPunct="1">
              <a:buSzPct val="70000"/>
            </a:pPr>
            <a:r>
              <a:rPr lang="en-US" altLang="zh-CN" b="1" dirty="0">
                <a:latin typeface="+mn-lt"/>
                <a:ea typeface="+mn-ea"/>
                <a:cs typeface="+mn-cs"/>
              </a:rPr>
              <a:t>      </a:t>
            </a:r>
            <a:endParaRPr lang="zh-CN" altLang="en-US" b="1" dirty="0">
              <a:latin typeface="宋体" panose="02010600030101010101" pitchFamily="2" charset="-122"/>
              <a:ea typeface="+mn-ea"/>
              <a:cs typeface="+mn-cs"/>
            </a:endParaRPr>
          </a:p>
        </p:txBody>
      </p:sp>
      <p:sp>
        <p:nvSpPr>
          <p:cNvPr id="91140" name="Rectangle 4"/>
          <p:cNvSpPr>
            <a:spLocks noGrp="1" noRot="1"/>
          </p:cNvSpPr>
          <p:nvPr>
            <p:ph sz="half" idx="2"/>
          </p:nvPr>
        </p:nvSpPr>
        <p:spPr>
          <a:xfrm>
            <a:off x="5435600" y="1981200"/>
            <a:ext cx="3409950" cy="3886200"/>
          </a:xfrm>
          <a:ln/>
        </p:spPr>
        <p:txBody>
          <a:bodyPr vert="horz" wrap="square" lIns="91440" tIns="45720" rIns="91440" bIns="45720" anchor="t"/>
          <a:p>
            <a:pPr eaLnBrk="1" hangingPunct="1">
              <a:lnSpc>
                <a:spcPct val="80000"/>
              </a:lnSpc>
              <a:buSzPct val="70000"/>
            </a:pPr>
            <a:endParaRPr lang="zh-CN" altLang="en-US" sz="2400" dirty="0">
              <a:latin typeface="+mn-lt"/>
              <a:ea typeface="+mn-ea"/>
              <a:cs typeface="+mn-cs"/>
            </a:endParaRPr>
          </a:p>
        </p:txBody>
      </p:sp>
      <p:pic>
        <p:nvPicPr>
          <p:cNvPr id="91141" name="Picture 5" descr="溪桥柳细5"/>
          <p:cNvPicPr>
            <a:picLocks noChangeAspect="1"/>
          </p:cNvPicPr>
          <p:nvPr/>
        </p:nvPicPr>
        <p:blipFill>
          <a:blip r:embed="rId1"/>
          <a:stretch>
            <a:fillRect/>
          </a:stretch>
        </p:blipFill>
        <p:spPr>
          <a:xfrm>
            <a:off x="5292725" y="836613"/>
            <a:ext cx="3495675" cy="5238750"/>
          </a:xfrm>
          <a:prstGeom prst="rect">
            <a:avLst/>
          </a:prstGeom>
          <a:noFill/>
          <a:ln w="9525">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Rectangle 2"/>
          <p:cNvSpPr>
            <a:spLocks noGrp="1" noRot="1"/>
          </p:cNvSpPr>
          <p:nvPr>
            <p:ph type="title"/>
          </p:nvPr>
        </p:nvSpPr>
        <p:spPr>
          <a:xfrm>
            <a:off x="301625" y="685800"/>
            <a:ext cx="8540750" cy="79375"/>
          </a:xfrm>
          <a:ln/>
        </p:spPr>
        <p:txBody>
          <a:bodyPr vert="horz" wrap="square" lIns="91440" tIns="45720" rIns="91440" bIns="45720" anchor="ctr"/>
          <a:p>
            <a:pPr eaLnBrk="1" hangingPunct="1"/>
            <a:endParaRPr lang="zh-CN" altLang="en-US" sz="4000" dirty="0"/>
          </a:p>
        </p:txBody>
      </p:sp>
      <p:sp>
        <p:nvSpPr>
          <p:cNvPr id="92163" name="Rectangle 3"/>
          <p:cNvSpPr>
            <a:spLocks noGrp="1" noRot="1"/>
          </p:cNvSpPr>
          <p:nvPr>
            <p:ph idx="1"/>
          </p:nvPr>
        </p:nvSpPr>
        <p:spPr>
          <a:xfrm>
            <a:off x="304800" y="765175"/>
            <a:ext cx="8540750" cy="5102225"/>
          </a:xfrm>
          <a:ln/>
        </p:spPr>
        <p:txBody>
          <a:bodyPr vert="horz" wrap="square" lIns="91440" tIns="45720" rIns="91440" bIns="45720" anchor="t"/>
          <a:p>
            <a:pPr eaLnBrk="1" hangingPunct="1"/>
            <a:r>
              <a:rPr lang="en-US" altLang="zh-CN" b="1" dirty="0">
                <a:solidFill>
                  <a:srgbClr val="FF0000"/>
                </a:solidFill>
              </a:rPr>
              <a:t>                 </a:t>
            </a:r>
            <a:r>
              <a:rPr lang="en-US" altLang="zh-CN" b="1" dirty="0">
                <a:solidFill>
                  <a:srgbClr val="FF0000"/>
                </a:solidFill>
                <a:hlinkClick r:id="rId1" action="ppaction://hlinkfile"/>
              </a:rPr>
              <a:t>《 </a:t>
            </a:r>
            <a:r>
              <a:rPr lang="zh-CN" altLang="en-US" b="1" dirty="0">
                <a:solidFill>
                  <a:srgbClr val="FF0000"/>
                </a:solidFill>
                <a:hlinkClick r:id="rId1" action="ppaction://hlinkfile"/>
              </a:rPr>
              <a:t>忆秦娥</a:t>
            </a:r>
            <a:r>
              <a:rPr lang="en-US" altLang="zh-CN" b="1" dirty="0">
                <a:solidFill>
                  <a:srgbClr val="FF0000"/>
                </a:solidFill>
                <a:hlinkClick r:id="rId1" action="ppaction://hlinkfile"/>
              </a:rPr>
              <a:t>》</a:t>
            </a:r>
            <a:r>
              <a:rPr lang="zh-CN" altLang="en-US" b="1" dirty="0">
                <a:solidFill>
                  <a:schemeClr val="hlink"/>
                </a:solidFill>
                <a:latin typeface="宋体" panose="02010600030101010101" pitchFamily="2" charset="-122"/>
              </a:rPr>
              <a:t>李白</a:t>
            </a:r>
            <a:endParaRPr lang="en-US" altLang="zh-CN" b="1" dirty="0">
              <a:solidFill>
                <a:srgbClr val="FF0000"/>
              </a:solidFill>
            </a:endParaRPr>
          </a:p>
          <a:p>
            <a:pPr eaLnBrk="1" hangingPunct="1"/>
            <a:r>
              <a:rPr lang="en-US" altLang="zh-CN" b="1" dirty="0"/>
              <a:t>      “</a:t>
            </a:r>
            <a:r>
              <a:rPr lang="zh-CN" altLang="en-US" b="1" dirty="0"/>
              <a:t>箫声咽，秦娥梦断秦楼月。</a:t>
            </a:r>
            <a:endParaRPr lang="zh-CN" altLang="en-US" b="1" dirty="0"/>
          </a:p>
          <a:p>
            <a:pPr eaLnBrk="1" hangingPunct="1"/>
            <a:r>
              <a:rPr lang="zh-CN" altLang="en-US" b="1" dirty="0"/>
              <a:t>      秦楼月。年年柳色，灞陵伤别。</a:t>
            </a:r>
            <a:endParaRPr lang="zh-CN" altLang="en-US" b="1" dirty="0"/>
          </a:p>
          <a:p>
            <a:pPr eaLnBrk="1" hangingPunct="1"/>
            <a:endParaRPr lang="zh-CN" altLang="en-US" b="1" dirty="0"/>
          </a:p>
          <a:p>
            <a:pPr eaLnBrk="1" hangingPunct="1"/>
            <a:r>
              <a:rPr lang="zh-CN" altLang="en-US" b="1" dirty="0"/>
              <a:t>      乐游原上清秋节，咸阳古道音尘绝。</a:t>
            </a:r>
            <a:endParaRPr lang="zh-CN" altLang="en-US" b="1" dirty="0"/>
          </a:p>
          <a:p>
            <a:pPr eaLnBrk="1" hangingPunct="1"/>
            <a:r>
              <a:rPr lang="zh-CN" altLang="en-US" b="1" dirty="0"/>
              <a:t>      音尘绝。西风残照，汉家陵阙。”</a:t>
            </a:r>
            <a:endParaRPr lang="zh-CN" altLang="en-US" b="1" dirty="0">
              <a:latin typeface="宋体" panose="02010600030101010101" pitchFamily="2" charset="-122"/>
            </a:endParaRPr>
          </a:p>
          <a:p>
            <a:pPr eaLnBrk="1" hangingPunct="1"/>
            <a:endParaRPr lang="zh-CN" altLang="en-US" dirty="0"/>
          </a:p>
        </p:txBody>
      </p:sp>
      <p:sp>
        <p:nvSpPr>
          <p:cNvPr id="92164" name="AutoShape 4"/>
          <p:cNvSpPr/>
          <p:nvPr/>
        </p:nvSpPr>
        <p:spPr>
          <a:xfrm>
            <a:off x="6227763" y="404813"/>
            <a:ext cx="2916237" cy="936625"/>
          </a:xfrm>
          <a:prstGeom prst="cloudCallout">
            <a:avLst>
              <a:gd name="adj1" fmla="val -43750"/>
              <a:gd name="adj2" fmla="val 70000"/>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29《</a:t>
            </a:r>
            <a:r>
              <a:rPr lang="zh-CN" altLang="en-US" b="1" dirty="0">
                <a:solidFill>
                  <a:srgbClr val="FF0000"/>
                </a:solidFill>
                <a:latin typeface="Arial" panose="020B0604020202020204" pitchFamily="34" charset="0"/>
              </a:rPr>
              <a:t>忆秦娥</a:t>
            </a:r>
            <a:r>
              <a:rPr lang="en-US" altLang="zh-CN" b="1" dirty="0">
                <a:solidFill>
                  <a:srgbClr val="FF0000"/>
                </a:solidFill>
                <a:latin typeface="Arial" panose="020B0604020202020204" pitchFamily="34" charset="0"/>
              </a:rPr>
              <a:t>》</a:t>
            </a:r>
            <a:r>
              <a:rPr lang="zh-CN" altLang="en-US" b="1" dirty="0">
                <a:solidFill>
                  <a:srgbClr val="FF0000"/>
                </a:solidFill>
                <a:latin typeface="Arial" panose="020B0604020202020204" pitchFamily="34" charset="0"/>
              </a:rPr>
              <a:t>（李白）</a:t>
            </a:r>
            <a:r>
              <a:rPr lang="en-US" altLang="zh-CN" b="1" dirty="0">
                <a:solidFill>
                  <a:srgbClr val="FF0000"/>
                </a:solidFill>
                <a:latin typeface="Arial" panose="020B0604020202020204" pitchFamily="34" charset="0"/>
              </a:rPr>
              <a:t>flv1</a:t>
            </a:r>
            <a:endParaRPr lang="zh-CN" altLang="en-US" b="1" dirty="0">
              <a:solidFill>
                <a:srgbClr val="FF0000"/>
              </a:solidFill>
              <a:latin typeface="Arial" panose="020B0604020202020204" pitchFamily="34" charset="0"/>
            </a:endParaRPr>
          </a:p>
        </p:txBody>
      </p:sp>
      <p:sp>
        <p:nvSpPr>
          <p:cNvPr id="92165" name="AutoShape 5"/>
          <p:cNvSpPr/>
          <p:nvPr/>
        </p:nvSpPr>
        <p:spPr>
          <a:xfrm>
            <a:off x="2700338" y="4652963"/>
            <a:ext cx="2339975" cy="674687"/>
          </a:xfrm>
          <a:prstGeom prst="wedgeRoundRectCallout">
            <a:avLst>
              <a:gd name="adj1" fmla="val -40977"/>
              <a:gd name="adj2" fmla="val 118704"/>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2000" b="1" dirty="0">
                <a:solidFill>
                  <a:srgbClr val="FF0000"/>
                </a:solidFill>
                <a:latin typeface="Arial" panose="020B0604020202020204" pitchFamily="34" charset="0"/>
              </a:rPr>
              <a:t>背诵：</a:t>
            </a:r>
            <a:endParaRPr lang="zh-CN" altLang="en-US" sz="2000" b="1" dirty="0">
              <a:solidFill>
                <a:srgbClr val="FF0000"/>
              </a:solidFill>
              <a:latin typeface="Arial" panose="020B0604020202020204" pitchFamily="34" charset="0"/>
            </a:endParaRPr>
          </a:p>
          <a:p>
            <a:pPr algn="ctr"/>
            <a:r>
              <a:rPr lang="zh-CN" altLang="en-US" sz="2000" b="1" dirty="0">
                <a:solidFill>
                  <a:srgbClr val="FF0000"/>
                </a:solidFill>
                <a:latin typeface="Arial" panose="020B0604020202020204" pitchFamily="34" charset="0"/>
              </a:rPr>
              <a:t>腹有诗书气自华</a:t>
            </a:r>
            <a:endParaRPr lang="zh-CN" altLang="en-US" sz="2000" b="1" dirty="0">
              <a:solidFill>
                <a:srgbClr val="FF0000"/>
              </a:solidFill>
              <a:latin typeface="Arial" panose="020B0604020202020204" pitchFamily="34" charset="0"/>
            </a:endParaRPr>
          </a:p>
        </p:txBody>
      </p:sp>
      <p:sp>
        <p:nvSpPr>
          <p:cNvPr id="92166" name="AutoShape 6"/>
          <p:cNvSpPr/>
          <p:nvPr/>
        </p:nvSpPr>
        <p:spPr>
          <a:xfrm>
            <a:off x="179388" y="0"/>
            <a:ext cx="1944687" cy="620713"/>
          </a:xfrm>
          <a:prstGeom prst="wedgeRoundRectCallout">
            <a:avLst>
              <a:gd name="adj1" fmla="val -43750"/>
              <a:gd name="adj2" fmla="val 70000"/>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b="1" dirty="0">
                <a:solidFill>
                  <a:srgbClr val="FF0000"/>
                </a:solidFill>
                <a:latin typeface="Arial" panose="020B0604020202020204" pitchFamily="34" charset="0"/>
              </a:rPr>
              <a:t>欣赏三遍再背诵</a:t>
            </a:r>
            <a:endParaRPr lang="zh-CN" altLang="en-US" b="1" dirty="0">
              <a:solidFill>
                <a:srgbClr val="FF0000"/>
              </a:solidFill>
              <a:latin typeface="Arial" panose="020B0604020202020204" pitchFamily="34"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Rectangle 2"/>
          <p:cNvSpPr>
            <a:spLocks noGrp="1" noRot="1"/>
          </p:cNvSpPr>
          <p:nvPr>
            <p:ph type="title"/>
          </p:nvPr>
        </p:nvSpPr>
        <p:spPr>
          <a:xfrm flipV="1">
            <a:off x="301625" y="404813"/>
            <a:ext cx="8540750" cy="280987"/>
          </a:xfrm>
          <a:ln/>
        </p:spPr>
        <p:txBody>
          <a:bodyPr vert="horz" wrap="square" lIns="91440" tIns="45720" rIns="91440" bIns="45720" anchor="ctr"/>
          <a:p>
            <a:pPr eaLnBrk="1" hangingPunct="1"/>
            <a:endParaRPr lang="zh-CN" altLang="en-US" dirty="0"/>
          </a:p>
        </p:txBody>
      </p:sp>
      <p:sp>
        <p:nvSpPr>
          <p:cNvPr id="93187" name="Rectangle 3"/>
          <p:cNvSpPr>
            <a:spLocks noGrp="1" noRot="1"/>
          </p:cNvSpPr>
          <p:nvPr>
            <p:ph idx="1"/>
          </p:nvPr>
        </p:nvSpPr>
        <p:spPr>
          <a:xfrm>
            <a:off x="304800" y="477838"/>
            <a:ext cx="8540750" cy="5389562"/>
          </a:xfrm>
          <a:ln/>
        </p:spPr>
        <p:txBody>
          <a:bodyPr vert="horz" wrap="square" lIns="91440" tIns="45720" rIns="91440" bIns="45720" anchor="t"/>
          <a:p>
            <a:pPr eaLnBrk="1" hangingPunct="1"/>
            <a:r>
              <a:rPr lang="zh-CN" altLang="en-US" sz="4000" b="1" dirty="0"/>
              <a:t>      北宋词人李之仪所填的一首</a:t>
            </a:r>
            <a:r>
              <a:rPr lang="en-US" altLang="zh-CN" sz="4000" b="1" dirty="0"/>
              <a:t>《 </a:t>
            </a:r>
            <a:r>
              <a:rPr lang="zh-CN" altLang="en-US" sz="4000" b="1" dirty="0"/>
              <a:t>忆秦娥</a:t>
            </a:r>
            <a:r>
              <a:rPr lang="en-US" altLang="zh-CN" sz="4000" b="1" dirty="0"/>
              <a:t>》</a:t>
            </a:r>
            <a:r>
              <a:rPr lang="zh-CN" altLang="en-US" sz="4000" b="1" dirty="0"/>
              <a:t>词，自己标明是“用太白韵”。可见在北宋神宗年间前后，李白的词便受人重视，并被作为唱和的对象。作为文人词的辉煌开篇，这两首词在词史上特别引人瞩目；宋人黄昇</a:t>
            </a:r>
            <a:r>
              <a:rPr lang="en-US" altLang="zh-CN" sz="4000" b="1" dirty="0"/>
              <a:t>《 </a:t>
            </a:r>
            <a:r>
              <a:rPr lang="zh-CN" altLang="en-US" sz="4000" b="1" dirty="0"/>
              <a:t>唐宋诸贤绝妙词选</a:t>
            </a:r>
            <a:r>
              <a:rPr lang="en-US" altLang="zh-CN" sz="4000" b="1" dirty="0"/>
              <a:t>》</a:t>
            </a:r>
            <a:r>
              <a:rPr lang="zh-CN" altLang="en-US" sz="4000" b="1" dirty="0">
                <a:solidFill>
                  <a:srgbClr val="FF0000"/>
                </a:solidFill>
              </a:rPr>
              <a:t>推尊二词为“ 百代词曲之祖”。</a:t>
            </a:r>
            <a:r>
              <a:rPr lang="zh-CN" altLang="en-US" sz="4000" dirty="0"/>
              <a:t> </a:t>
            </a:r>
            <a:endParaRPr lang="zh-CN" altLang="en-US" sz="4000" b="1" dirty="0">
              <a:latin typeface="宋体" panose="02010600030101010101" pitchFamily="2" charset="-122"/>
            </a:endParaRPr>
          </a:p>
          <a:p>
            <a:pPr eaLnBrk="1" hangingPunct="1"/>
            <a:endParaRPr lang="zh-CN" altLang="en-US" sz="4000" b="1" dirty="0">
              <a:latin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a:spLocks noGrp="1" noRot="1"/>
          </p:cNvSpPr>
          <p:nvPr>
            <p:ph type="title"/>
          </p:nvPr>
        </p:nvSpPr>
        <p:spPr>
          <a:xfrm>
            <a:off x="323850" y="549275"/>
            <a:ext cx="8540750" cy="720725"/>
          </a:xfrm>
          <a:ln/>
        </p:spPr>
        <p:txBody>
          <a:bodyPr vert="horz" wrap="square" lIns="91440" tIns="45720" rIns="91440" bIns="45720" anchor="ctr"/>
          <a:p>
            <a:pPr eaLnBrk="1" hangingPunct="1"/>
            <a:r>
              <a:rPr lang="zh-CN" altLang="en-US" sz="3600" b="1" dirty="0">
                <a:solidFill>
                  <a:srgbClr val="FF0000"/>
                </a:solidFill>
                <a:latin typeface="宋体" panose="02010600030101010101" pitchFamily="2" charset="-122"/>
              </a:rPr>
              <a:t>一、唐诗：唐代文学最高成就的代表</a:t>
            </a:r>
            <a:br>
              <a:rPr lang="zh-CN" altLang="en-US" sz="3600" b="1" dirty="0">
                <a:solidFill>
                  <a:srgbClr val="008080"/>
                </a:solidFill>
                <a:latin typeface="宋体" panose="02010600030101010101" pitchFamily="2" charset="-122"/>
              </a:rPr>
            </a:br>
            <a:endParaRPr lang="zh-CN" altLang="en-US" sz="3600" b="1" dirty="0">
              <a:solidFill>
                <a:srgbClr val="008080"/>
              </a:solidFill>
              <a:latin typeface="宋体" panose="02010600030101010101" pitchFamily="2" charset="-122"/>
            </a:endParaRPr>
          </a:p>
        </p:txBody>
      </p:sp>
      <p:sp>
        <p:nvSpPr>
          <p:cNvPr id="20483" name="Rectangle 3"/>
          <p:cNvSpPr>
            <a:spLocks noGrp="1" noRot="1"/>
          </p:cNvSpPr>
          <p:nvPr>
            <p:ph idx="1"/>
          </p:nvPr>
        </p:nvSpPr>
        <p:spPr>
          <a:xfrm>
            <a:off x="304800" y="1484313"/>
            <a:ext cx="8540750" cy="5040312"/>
          </a:xfrm>
          <a:ln/>
        </p:spPr>
        <p:txBody>
          <a:bodyPr vert="horz" wrap="square" lIns="91440" tIns="45720" rIns="91440" bIns="45720" anchor="t"/>
          <a:p>
            <a:pPr algn="just" eaLnBrk="1" hangingPunct="1"/>
            <a:r>
              <a:rPr lang="en-US" altLang="zh-CN" b="1" dirty="0">
                <a:solidFill>
                  <a:srgbClr val="FF0000"/>
                </a:solidFill>
                <a:latin typeface="宋体" panose="02010600030101010101" pitchFamily="2" charset="-122"/>
              </a:rPr>
              <a:t>1</a:t>
            </a:r>
            <a:r>
              <a:rPr lang="zh-CN" altLang="en-US" b="1" dirty="0">
                <a:solidFill>
                  <a:srgbClr val="FF0000"/>
                </a:solidFill>
                <a:latin typeface="宋体" panose="02010600030101010101" pitchFamily="2" charset="-122"/>
              </a:rPr>
              <a:t>、数量空前。</a:t>
            </a:r>
            <a:endParaRPr lang="zh-CN" altLang="en-US" b="1" dirty="0">
              <a:solidFill>
                <a:srgbClr val="FF0000"/>
              </a:solidFill>
              <a:latin typeface="宋体" panose="02010600030101010101" pitchFamily="2" charset="-122"/>
            </a:endParaRPr>
          </a:p>
          <a:p>
            <a:pPr algn="just" eaLnBrk="1" hangingPunct="1"/>
            <a:r>
              <a:rPr lang="zh-CN" altLang="en-US" b="1" dirty="0"/>
              <a:t>清代康熙年间所编</a:t>
            </a:r>
            <a:r>
              <a:rPr lang="en-US" altLang="zh-CN" b="1" dirty="0"/>
              <a:t>《</a:t>
            </a:r>
            <a:r>
              <a:rPr lang="zh-CN" altLang="en-US" b="1" dirty="0"/>
              <a:t>全唐诗</a:t>
            </a:r>
            <a:r>
              <a:rPr lang="en-US" altLang="zh-CN" b="1" dirty="0"/>
              <a:t>》</a:t>
            </a:r>
            <a:r>
              <a:rPr lang="zh-CN" altLang="en-US" b="1" dirty="0"/>
              <a:t>，共九百卷，收诗四万八千多首。后人补逸、补遗、续拾等，共存诗约五万首。</a:t>
            </a:r>
            <a:r>
              <a:rPr lang="zh-CN" altLang="en-US" dirty="0"/>
              <a:t> </a:t>
            </a:r>
            <a:endParaRPr lang="zh-CN" altLang="en-US" b="1" dirty="0">
              <a:solidFill>
                <a:srgbClr val="1507C5"/>
              </a:solidFill>
              <a:latin typeface="宋体" panose="02010600030101010101" pitchFamily="2" charset="-122"/>
            </a:endParaRPr>
          </a:p>
          <a:p>
            <a:pPr algn="just" eaLnBrk="1" hangingPunct="1"/>
            <a:r>
              <a:rPr lang="en-US" altLang="zh-CN" b="1" dirty="0">
                <a:solidFill>
                  <a:srgbClr val="FF0000"/>
                </a:solidFill>
                <a:latin typeface="宋体" panose="02010600030101010101" pitchFamily="2" charset="-122"/>
              </a:rPr>
              <a:t>2</a:t>
            </a:r>
            <a:r>
              <a:rPr lang="zh-CN" altLang="en-US" b="1" dirty="0">
                <a:solidFill>
                  <a:srgbClr val="FF0000"/>
                </a:solidFill>
                <a:latin typeface="宋体" panose="02010600030101010101" pitchFamily="2" charset="-122"/>
              </a:rPr>
              <a:t>、诗人数量空前而且遍布社会各阶层。</a:t>
            </a:r>
            <a:endParaRPr lang="zh-CN" altLang="en-US" b="1" dirty="0">
              <a:solidFill>
                <a:srgbClr val="FF0000"/>
              </a:solidFill>
              <a:latin typeface="宋体" panose="02010600030101010101" pitchFamily="2" charset="-122"/>
            </a:endParaRPr>
          </a:p>
          <a:p>
            <a:pPr algn="just" eaLnBrk="1" hangingPunct="1"/>
            <a:r>
              <a:rPr lang="en-US" altLang="zh-CN" b="1" dirty="0"/>
              <a:t>《</a:t>
            </a:r>
            <a:r>
              <a:rPr lang="zh-CN" altLang="en-US" b="1" dirty="0"/>
              <a:t>全唐诗</a:t>
            </a:r>
            <a:r>
              <a:rPr lang="en-US" altLang="zh-CN" b="1" dirty="0"/>
              <a:t>》</a:t>
            </a:r>
            <a:r>
              <a:rPr lang="zh-CN" altLang="en-US" b="1" dirty="0"/>
              <a:t>中共收诗人二千二百多个，大家、名家高朋满座，普通诗人盛友如云。遍布社会的各阶层，上到帝王、嫔妃、文臣、武将，下到渔人、樵夫、宫女、歌伎等等。</a:t>
            </a:r>
            <a:endParaRPr lang="zh-CN" altLang="en-US" b="1" dirty="0"/>
          </a:p>
          <a:p>
            <a:pPr eaLnBrk="1" hangingPunct="1"/>
            <a:endParaRPr lang="zh-CN" altLang="en-US" b="1" dirty="0">
              <a:solidFill>
                <a:srgbClr val="008080"/>
              </a:solidFill>
              <a:latin typeface="宋体" panose="02010600030101010101" pitchFamily="2"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Rectangle 2"/>
          <p:cNvSpPr>
            <a:spLocks noGrp="1" noRot="1"/>
          </p:cNvSpPr>
          <p:nvPr>
            <p:ph type="title"/>
          </p:nvPr>
        </p:nvSpPr>
        <p:spPr>
          <a:xfrm>
            <a:off x="301625" y="0"/>
            <a:ext cx="8540750" cy="692150"/>
          </a:xfrm>
          <a:ln/>
        </p:spPr>
        <p:txBody>
          <a:bodyPr vert="horz" wrap="square" lIns="91440" tIns="45720" rIns="91440" bIns="45720" anchor="ctr"/>
          <a:p>
            <a:pPr eaLnBrk="1" hangingPunct="1"/>
            <a:r>
              <a:rPr lang="zh-CN" altLang="en-US" sz="4000" b="1" dirty="0">
                <a:solidFill>
                  <a:srgbClr val="008080"/>
                </a:solidFill>
                <a:latin typeface="宋体" panose="02010600030101010101" pitchFamily="2" charset="-122"/>
              </a:rPr>
              <a:t>六、唐代：词的开端及初步发展时期</a:t>
            </a:r>
            <a:endParaRPr lang="zh-CN" altLang="en-US" sz="4000" b="1" dirty="0">
              <a:solidFill>
                <a:srgbClr val="008080"/>
              </a:solidFill>
              <a:latin typeface="宋体" panose="02010600030101010101" pitchFamily="2" charset="-122"/>
            </a:endParaRPr>
          </a:p>
        </p:txBody>
      </p:sp>
      <p:sp>
        <p:nvSpPr>
          <p:cNvPr id="94211" name="Rectangle 3"/>
          <p:cNvSpPr>
            <a:spLocks noGrp="1" noRot="1"/>
          </p:cNvSpPr>
          <p:nvPr>
            <p:ph sz="half" idx="1"/>
          </p:nvPr>
        </p:nvSpPr>
        <p:spPr>
          <a:xfrm>
            <a:off x="304800" y="765175"/>
            <a:ext cx="4843463" cy="5688013"/>
          </a:xfrm>
          <a:ln/>
        </p:spPr>
        <p:txBody>
          <a:bodyPr vert="horz" wrap="square" lIns="91440" tIns="45720" rIns="91440" bIns="45720" anchor="t"/>
          <a:p>
            <a:pPr eaLnBrk="1" hangingPunct="1">
              <a:buSzPct val="70000"/>
            </a:pPr>
            <a:r>
              <a:rPr lang="en-US" altLang="zh-CN" sz="2400" b="1" dirty="0">
                <a:solidFill>
                  <a:schemeClr val="hlink"/>
                </a:solidFill>
                <a:latin typeface="宋体" panose="02010600030101010101" pitchFamily="2" charset="-122"/>
                <a:ea typeface="+mn-ea"/>
                <a:cs typeface="Times New Roman" panose="02020603050405020304" pitchFamily="18" charset="0"/>
              </a:rPr>
              <a:t>2</a:t>
            </a:r>
            <a:r>
              <a:rPr lang="zh-CN" altLang="en-US" sz="2400" b="1" dirty="0">
                <a:solidFill>
                  <a:schemeClr val="hlink"/>
                </a:solidFill>
                <a:latin typeface="宋体" panose="02010600030101010101" pitchFamily="2" charset="-122"/>
                <a:ea typeface="+mn-ea"/>
                <a:cs typeface="Times New Roman" panose="02020603050405020304" pitchFamily="18" charset="0"/>
              </a:rPr>
              <a:t>、</a:t>
            </a:r>
            <a:r>
              <a:rPr lang="zh-CN" altLang="en-US" sz="2400" b="1" dirty="0">
                <a:solidFill>
                  <a:schemeClr val="hlink"/>
                </a:solidFill>
                <a:latin typeface="宋体" panose="02010600030101010101" pitchFamily="2" charset="-122"/>
                <a:ea typeface="+mn-ea"/>
                <a:cs typeface="+mn-cs"/>
              </a:rPr>
              <a:t>文人词的发展：中唐张志和、刘禹锡、白居易等人的词。</a:t>
            </a:r>
            <a:endParaRPr lang="zh-CN" altLang="en-US" sz="2400" b="1" dirty="0">
              <a:solidFill>
                <a:schemeClr val="hlink"/>
              </a:solidFill>
              <a:latin typeface="宋体" panose="02010600030101010101" pitchFamily="2" charset="-122"/>
              <a:ea typeface="+mn-ea"/>
              <a:cs typeface="+mn-cs"/>
            </a:endParaRPr>
          </a:p>
          <a:p>
            <a:pPr eaLnBrk="1" hangingPunct="1">
              <a:buSzPct val="70000"/>
            </a:pPr>
            <a:r>
              <a:rPr lang="zh-CN" altLang="en-US" sz="2400" b="1" dirty="0">
                <a:latin typeface="宋体" panose="02010600030101010101" pitchFamily="2" charset="-122"/>
                <a:ea typeface="+mn-ea"/>
                <a:cs typeface="+mn-cs"/>
              </a:rPr>
              <a:t>中唐文人创作词渐成风气。张志和、韦应物、戴叔伦、王建、刘禹锡、白居易等一批诗人，都留下了词作。这些词体制比较短小，大都是令词，如</a:t>
            </a:r>
            <a:r>
              <a:rPr lang="en-US" altLang="zh-CN" sz="2400" b="1" dirty="0">
                <a:latin typeface="宋体" panose="02010600030101010101" pitchFamily="2" charset="-122"/>
                <a:ea typeface="+mn-ea"/>
                <a:cs typeface="+mn-cs"/>
              </a:rPr>
              <a:t>《 </a:t>
            </a:r>
            <a:r>
              <a:rPr lang="zh-CN" altLang="en-US" sz="2400" b="1" dirty="0">
                <a:latin typeface="宋体" panose="02010600030101010101" pitchFamily="2" charset="-122"/>
                <a:ea typeface="+mn-ea"/>
                <a:cs typeface="+mn-cs"/>
              </a:rPr>
              <a:t>渔歌子</a:t>
            </a:r>
            <a:r>
              <a:rPr lang="en-US" altLang="zh-CN" sz="2400" b="1" dirty="0">
                <a:latin typeface="宋体" panose="02010600030101010101" pitchFamily="2" charset="-122"/>
                <a:ea typeface="+mn-ea"/>
                <a:cs typeface="+mn-cs"/>
              </a:rPr>
              <a:t>》</a:t>
            </a:r>
            <a:r>
              <a:rPr lang="zh-CN" altLang="en-US" sz="2400" b="1" dirty="0">
                <a:latin typeface="宋体" panose="02010600030101010101" pitchFamily="2" charset="-122"/>
                <a:ea typeface="+mn-ea"/>
                <a:cs typeface="+mn-cs"/>
              </a:rPr>
              <a:t>、</a:t>
            </a:r>
            <a:r>
              <a:rPr lang="en-US" altLang="zh-CN" sz="2400" b="1" dirty="0">
                <a:latin typeface="宋体" panose="02010600030101010101" pitchFamily="2" charset="-122"/>
                <a:ea typeface="+mn-ea"/>
                <a:cs typeface="+mn-cs"/>
              </a:rPr>
              <a:t>《 </a:t>
            </a:r>
            <a:r>
              <a:rPr lang="zh-CN" altLang="en-US" sz="2400" b="1" dirty="0">
                <a:latin typeface="宋体" panose="02010600030101010101" pitchFamily="2" charset="-122"/>
                <a:ea typeface="+mn-ea"/>
                <a:cs typeface="+mn-cs"/>
              </a:rPr>
              <a:t>调笑令</a:t>
            </a:r>
            <a:r>
              <a:rPr lang="en-US" altLang="zh-CN" sz="2400" b="1" dirty="0">
                <a:latin typeface="宋体" panose="02010600030101010101" pitchFamily="2" charset="-122"/>
                <a:ea typeface="+mn-ea"/>
                <a:cs typeface="+mn-cs"/>
              </a:rPr>
              <a:t>》</a:t>
            </a:r>
            <a:r>
              <a:rPr lang="zh-CN" altLang="en-US" sz="2400" b="1" dirty="0">
                <a:latin typeface="宋体" panose="02010600030101010101" pitchFamily="2" charset="-122"/>
                <a:ea typeface="+mn-ea"/>
                <a:cs typeface="+mn-cs"/>
              </a:rPr>
              <a:t>、</a:t>
            </a:r>
            <a:r>
              <a:rPr lang="en-US" altLang="zh-CN" sz="2400" b="1" dirty="0">
                <a:latin typeface="宋体" panose="02010600030101010101" pitchFamily="2" charset="-122"/>
                <a:ea typeface="+mn-ea"/>
                <a:cs typeface="+mn-cs"/>
              </a:rPr>
              <a:t>《 </a:t>
            </a:r>
            <a:r>
              <a:rPr lang="zh-CN" altLang="en-US" sz="2400" b="1" dirty="0">
                <a:latin typeface="宋体" panose="02010600030101010101" pitchFamily="2" charset="-122"/>
                <a:ea typeface="+mn-ea"/>
                <a:cs typeface="+mn-cs"/>
              </a:rPr>
              <a:t>忆江南</a:t>
            </a:r>
            <a:r>
              <a:rPr lang="en-US" altLang="zh-CN" sz="2400" b="1" dirty="0">
                <a:latin typeface="宋体" panose="02010600030101010101" pitchFamily="2" charset="-122"/>
                <a:ea typeface="+mn-ea"/>
                <a:cs typeface="+mn-cs"/>
              </a:rPr>
              <a:t>》</a:t>
            </a:r>
            <a:r>
              <a:rPr lang="zh-CN" altLang="en-US" sz="2400" b="1" dirty="0">
                <a:latin typeface="宋体" panose="02010600030101010101" pitchFamily="2" charset="-122"/>
                <a:ea typeface="+mn-ea"/>
                <a:cs typeface="+mn-cs"/>
              </a:rPr>
              <a:t>等等，但内容并不狭窄。其中张志和的</a:t>
            </a:r>
            <a:r>
              <a:rPr lang="en-US" altLang="zh-CN" sz="2400" b="1" dirty="0">
                <a:latin typeface="宋体" panose="02010600030101010101" pitchFamily="2" charset="-122"/>
                <a:ea typeface="+mn-ea"/>
                <a:cs typeface="+mn-cs"/>
              </a:rPr>
              <a:t>《 </a:t>
            </a:r>
            <a:r>
              <a:rPr lang="zh-CN" altLang="en-US" sz="2400" b="1" dirty="0">
                <a:latin typeface="宋体" panose="02010600030101010101" pitchFamily="2" charset="-122"/>
                <a:ea typeface="+mn-ea"/>
                <a:cs typeface="+mn-cs"/>
              </a:rPr>
              <a:t>渔歌子</a:t>
            </a:r>
            <a:r>
              <a:rPr lang="en-US" altLang="zh-CN" sz="2400" b="1" dirty="0">
                <a:latin typeface="宋体" panose="02010600030101010101" pitchFamily="2" charset="-122"/>
                <a:ea typeface="+mn-ea"/>
                <a:cs typeface="+mn-cs"/>
              </a:rPr>
              <a:t>》</a:t>
            </a:r>
            <a:r>
              <a:rPr lang="zh-CN" altLang="en-US" sz="2400" b="1" dirty="0">
                <a:latin typeface="宋体" panose="02010600030101010101" pitchFamily="2" charset="-122"/>
                <a:ea typeface="+mn-ea"/>
                <a:cs typeface="+mn-cs"/>
              </a:rPr>
              <a:t>五首，抒写隐逸情怀，词风清新平淡。后世和者甚多，流风远及扶桑，日本弘仁十四年即唐穆宗长庆三（年 ８２３），嵯峨天皇和皇女共写下十二首和词，不减唐人高处。</a:t>
            </a:r>
            <a:endParaRPr lang="zh-CN" altLang="en-US" sz="2400" b="1" dirty="0">
              <a:latin typeface="宋体" panose="02010600030101010101" pitchFamily="2" charset="-122"/>
              <a:ea typeface="+mn-ea"/>
              <a:cs typeface="+mn-cs"/>
            </a:endParaRPr>
          </a:p>
          <a:p>
            <a:pPr eaLnBrk="1" hangingPunct="1">
              <a:buSzPct val="70000"/>
            </a:pPr>
            <a:endParaRPr lang="zh-CN" altLang="en-US" sz="2400" b="1" dirty="0">
              <a:latin typeface="宋体" panose="02010600030101010101" pitchFamily="2" charset="-122"/>
              <a:ea typeface="+mn-ea"/>
              <a:cs typeface="+mn-cs"/>
            </a:endParaRPr>
          </a:p>
        </p:txBody>
      </p:sp>
      <p:sp>
        <p:nvSpPr>
          <p:cNvPr id="94212" name="Rectangle 4"/>
          <p:cNvSpPr>
            <a:spLocks noGrp="1" noRot="1"/>
          </p:cNvSpPr>
          <p:nvPr>
            <p:ph sz="half" idx="2"/>
          </p:nvPr>
        </p:nvSpPr>
        <p:spPr>
          <a:xfrm>
            <a:off x="5435600" y="1981200"/>
            <a:ext cx="3409950" cy="3886200"/>
          </a:xfrm>
          <a:ln/>
        </p:spPr>
        <p:txBody>
          <a:bodyPr vert="horz" wrap="square" lIns="91440" tIns="45720" rIns="91440" bIns="45720" anchor="t"/>
          <a:p>
            <a:pPr eaLnBrk="1" hangingPunct="1">
              <a:lnSpc>
                <a:spcPct val="80000"/>
              </a:lnSpc>
              <a:buSzPct val="70000"/>
            </a:pPr>
            <a:endParaRPr lang="zh-CN" altLang="en-US" sz="1600" dirty="0">
              <a:latin typeface="+mn-lt"/>
              <a:ea typeface="+mn-ea"/>
              <a:cs typeface="+mn-cs"/>
            </a:endParaRPr>
          </a:p>
        </p:txBody>
      </p:sp>
      <p:pic>
        <p:nvPicPr>
          <p:cNvPr id="94213" name="Picture 5" descr="溪桥柳细5"/>
          <p:cNvPicPr>
            <a:picLocks noChangeAspect="1"/>
          </p:cNvPicPr>
          <p:nvPr/>
        </p:nvPicPr>
        <p:blipFill>
          <a:blip r:embed="rId1"/>
          <a:stretch>
            <a:fillRect/>
          </a:stretch>
        </p:blipFill>
        <p:spPr>
          <a:xfrm>
            <a:off x="5292725" y="836613"/>
            <a:ext cx="3495675" cy="5238750"/>
          </a:xfrm>
          <a:prstGeom prst="rect">
            <a:avLst/>
          </a:prstGeom>
          <a:noFill/>
          <a:ln w="9525">
            <a:noFill/>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95235" name="Rectangle 3"/>
          <p:cNvSpPr>
            <a:spLocks noGrp="1" noRot="1"/>
          </p:cNvSpPr>
          <p:nvPr>
            <p:ph idx="1"/>
          </p:nvPr>
        </p:nvSpPr>
        <p:spPr>
          <a:xfrm>
            <a:off x="304800" y="693738"/>
            <a:ext cx="8540750" cy="5173662"/>
          </a:xfrm>
          <a:ln/>
        </p:spPr>
        <p:txBody>
          <a:bodyPr vert="horz" wrap="square" lIns="91440" tIns="45720" rIns="91440" bIns="45720" anchor="t"/>
          <a:p>
            <a:pPr eaLnBrk="1" hangingPunct="1">
              <a:lnSpc>
                <a:spcPct val="90000"/>
              </a:lnSpc>
              <a:buNone/>
            </a:pPr>
            <a:r>
              <a:rPr lang="zh-CN" altLang="en-US" sz="2400" b="1" dirty="0">
                <a:latin typeface="宋体" panose="02010600030101010101" pitchFamily="2" charset="-122"/>
              </a:rPr>
              <a:t>值得注意的是白居易写了三首</a:t>
            </a:r>
            <a:r>
              <a:rPr lang="en-US" altLang="zh-CN" sz="2400" b="1" dirty="0">
                <a:latin typeface="宋体" panose="02010600030101010101" pitchFamily="2" charset="-122"/>
              </a:rPr>
              <a:t>,</a:t>
            </a:r>
            <a:r>
              <a:rPr lang="zh-CN" altLang="en-US" sz="2400" b="1" dirty="0">
                <a:latin typeface="宋体" panose="02010600030101010101" pitchFamily="2" charset="-122"/>
              </a:rPr>
              <a:t>，其一尤为脍炙人口</a:t>
            </a:r>
            <a:endParaRPr lang="zh-CN" altLang="en-US" sz="2400" b="1" dirty="0">
              <a:latin typeface="宋体" panose="02010600030101010101" pitchFamily="2" charset="-122"/>
            </a:endParaRPr>
          </a:p>
          <a:p>
            <a:pPr eaLnBrk="1" hangingPunct="1">
              <a:lnSpc>
                <a:spcPct val="90000"/>
              </a:lnSpc>
            </a:pPr>
            <a:r>
              <a:rPr lang="zh-CN" altLang="en-US" sz="2400" b="1" dirty="0">
                <a:latin typeface="宋体" panose="02010600030101010101" pitchFamily="2" charset="-122"/>
              </a:rPr>
              <a:t>    </a:t>
            </a:r>
            <a:r>
              <a:rPr lang="en-US" altLang="zh-CN" sz="2400" b="1" dirty="0">
                <a:solidFill>
                  <a:srgbClr val="FF0000"/>
                </a:solidFill>
                <a:latin typeface="宋体" panose="02010600030101010101" pitchFamily="2" charset="-122"/>
                <a:hlinkClick r:id="rId1" action="ppaction://hlinkfile"/>
              </a:rPr>
              <a:t>《</a:t>
            </a:r>
            <a:r>
              <a:rPr lang="zh-CN" altLang="en-US" sz="2400" b="1" dirty="0">
                <a:solidFill>
                  <a:srgbClr val="FF0000"/>
                </a:solidFill>
                <a:latin typeface="宋体" panose="02010600030101010101" pitchFamily="2" charset="-122"/>
                <a:hlinkClick r:id="rId1" action="ppaction://hlinkfile"/>
              </a:rPr>
              <a:t>忆江南</a:t>
            </a:r>
            <a:r>
              <a:rPr lang="en-US" altLang="zh-CN" sz="2400" b="1" dirty="0">
                <a:solidFill>
                  <a:srgbClr val="FF0000"/>
                </a:solidFill>
                <a:latin typeface="宋体" panose="02010600030101010101" pitchFamily="2" charset="-122"/>
                <a:hlinkClick r:id="rId1" action="ppaction://hlinkfile"/>
              </a:rPr>
              <a:t>》</a:t>
            </a:r>
            <a:r>
              <a:rPr lang="zh-CN" altLang="en-US" sz="2400" b="1" dirty="0">
                <a:latin typeface="宋体" panose="02010600030101010101" pitchFamily="2" charset="-122"/>
              </a:rPr>
              <a:t>：</a:t>
            </a:r>
            <a:endParaRPr lang="zh-CN" altLang="en-US" sz="2400" b="1" dirty="0">
              <a:latin typeface="宋体" panose="02010600030101010101" pitchFamily="2" charset="-122"/>
            </a:endParaRPr>
          </a:p>
          <a:p>
            <a:pPr eaLnBrk="1" hangingPunct="1">
              <a:lnSpc>
                <a:spcPct val="90000"/>
              </a:lnSpc>
            </a:pPr>
            <a:r>
              <a:rPr lang="zh-CN" altLang="en-US" sz="2400" b="1" dirty="0">
                <a:latin typeface="宋体" panose="02010600030101010101" pitchFamily="2" charset="-122"/>
              </a:rPr>
              <a:t>   </a:t>
            </a:r>
            <a:r>
              <a:rPr lang="zh-CN" altLang="en-US" sz="2400" b="1" dirty="0">
                <a:solidFill>
                  <a:srgbClr val="FF0000"/>
                </a:solidFill>
                <a:latin typeface="宋体" panose="02010600030101010101" pitchFamily="2" charset="-122"/>
              </a:rPr>
              <a:t>“江南好，风景旧曾谙。</a:t>
            </a:r>
            <a:endParaRPr lang="zh-CN" altLang="en-US" sz="2400" b="1" dirty="0">
              <a:solidFill>
                <a:srgbClr val="FF0000"/>
              </a:solidFill>
              <a:latin typeface="宋体" panose="02010600030101010101" pitchFamily="2" charset="-122"/>
            </a:endParaRPr>
          </a:p>
          <a:p>
            <a:pPr eaLnBrk="1" hangingPunct="1">
              <a:lnSpc>
                <a:spcPct val="90000"/>
              </a:lnSpc>
            </a:pPr>
            <a:r>
              <a:rPr lang="zh-CN" altLang="en-US" sz="2400" b="1" dirty="0">
                <a:solidFill>
                  <a:srgbClr val="FF0000"/>
                </a:solidFill>
                <a:latin typeface="宋体" panose="02010600030101010101" pitchFamily="2" charset="-122"/>
              </a:rPr>
              <a:t>日出江花红胜火，春来江水绿如蓝。能不忆江南。</a:t>
            </a:r>
            <a:r>
              <a:rPr lang="zh-CN" altLang="en-US" sz="2400" b="1" dirty="0">
                <a:latin typeface="宋体" panose="02010600030101010101" pitchFamily="2" charset="-122"/>
              </a:rPr>
              <a:t>”</a:t>
            </a:r>
            <a:endParaRPr lang="zh-CN" altLang="en-US" sz="2400" b="1" dirty="0">
              <a:latin typeface="宋体" panose="02010600030101010101" pitchFamily="2" charset="-122"/>
            </a:endParaRPr>
          </a:p>
          <a:p>
            <a:pPr eaLnBrk="1" hangingPunct="1">
              <a:lnSpc>
                <a:spcPct val="90000"/>
              </a:lnSpc>
            </a:pPr>
            <a:r>
              <a:rPr lang="zh-CN" altLang="en-US" sz="2400" b="1" dirty="0">
                <a:latin typeface="宋体" panose="02010600030101010101" pitchFamily="2" charset="-122"/>
              </a:rPr>
              <a:t>   </a:t>
            </a:r>
            <a:endParaRPr lang="zh-CN" altLang="en-US" sz="2400" b="1" dirty="0">
              <a:latin typeface="宋体" panose="02010600030101010101" pitchFamily="2" charset="-122"/>
            </a:endParaRPr>
          </a:p>
          <a:p>
            <a:pPr eaLnBrk="1" hangingPunct="1">
              <a:lnSpc>
                <a:spcPct val="90000"/>
              </a:lnSpc>
            </a:pPr>
            <a:r>
              <a:rPr lang="zh-CN" altLang="en-US" sz="2400" b="1" dirty="0">
                <a:latin typeface="宋体" panose="02010600030101010101" pitchFamily="2" charset="-122"/>
              </a:rPr>
              <a:t>     刘禹锡</a:t>
            </a:r>
            <a:r>
              <a:rPr lang="en-US" altLang="zh-CN" sz="2400" b="1" dirty="0">
                <a:latin typeface="宋体" panose="02010600030101010101" pitchFamily="2" charset="-122"/>
              </a:rPr>
              <a:t>《 </a:t>
            </a:r>
            <a:r>
              <a:rPr lang="zh-CN" altLang="en-US" sz="2400" b="1" dirty="0">
                <a:latin typeface="宋体" panose="02010600030101010101" pitchFamily="2" charset="-122"/>
              </a:rPr>
              <a:t>忆江南</a:t>
            </a:r>
            <a:r>
              <a:rPr lang="en-US" altLang="zh-CN" sz="2400" b="1" dirty="0">
                <a:latin typeface="宋体" panose="02010600030101010101" pitchFamily="2" charset="-122"/>
              </a:rPr>
              <a:t>》</a:t>
            </a:r>
            <a:endParaRPr lang="en-US" altLang="zh-CN" sz="2400" b="1" dirty="0">
              <a:latin typeface="宋体" panose="02010600030101010101" pitchFamily="2" charset="-122"/>
            </a:endParaRPr>
          </a:p>
          <a:p>
            <a:pPr eaLnBrk="1" hangingPunct="1">
              <a:lnSpc>
                <a:spcPct val="90000"/>
              </a:lnSpc>
            </a:pPr>
            <a:r>
              <a:rPr lang="en-US" altLang="zh-CN" sz="2400" b="1" dirty="0">
                <a:latin typeface="宋体" panose="02010600030101010101" pitchFamily="2" charset="-122"/>
              </a:rPr>
              <a:t> “</a:t>
            </a:r>
            <a:r>
              <a:rPr lang="zh-CN" altLang="en-US" sz="2400" b="1" dirty="0">
                <a:latin typeface="宋体" panose="02010600030101010101" pitchFamily="2" charset="-122"/>
              </a:rPr>
              <a:t>春去也，多谢洛城人。</a:t>
            </a:r>
            <a:endParaRPr lang="zh-CN" altLang="en-US" sz="2400" b="1" dirty="0">
              <a:latin typeface="宋体" panose="02010600030101010101" pitchFamily="2" charset="-122"/>
            </a:endParaRPr>
          </a:p>
          <a:p>
            <a:pPr eaLnBrk="1" hangingPunct="1">
              <a:lnSpc>
                <a:spcPct val="90000"/>
              </a:lnSpc>
            </a:pPr>
            <a:r>
              <a:rPr lang="zh-CN" altLang="en-US" sz="2400" b="1" dirty="0">
                <a:latin typeface="宋体" panose="02010600030101010101" pitchFamily="2" charset="-122"/>
              </a:rPr>
              <a:t>弱柳从风疑举袂，丛兰裛露似沾巾。独坐亦含嚬。” </a:t>
            </a:r>
            <a:endParaRPr lang="zh-CN" altLang="en-US" sz="2400" b="1" dirty="0">
              <a:latin typeface="宋体" panose="02010600030101010101" pitchFamily="2" charset="-122"/>
            </a:endParaRPr>
          </a:p>
          <a:p>
            <a:pPr eaLnBrk="1" hangingPunct="1">
              <a:lnSpc>
                <a:spcPct val="90000"/>
              </a:lnSpc>
            </a:pPr>
            <a:r>
              <a:rPr lang="zh-CN" altLang="en-US" sz="2400" b="1" dirty="0">
                <a:latin typeface="宋体" panose="02010600030101010101" pitchFamily="2" charset="-122"/>
              </a:rPr>
              <a:t>      </a:t>
            </a:r>
            <a:endParaRPr lang="zh-CN" altLang="en-US" sz="2400" b="1" dirty="0">
              <a:latin typeface="宋体" panose="02010600030101010101" pitchFamily="2" charset="-122"/>
            </a:endParaRPr>
          </a:p>
          <a:p>
            <a:pPr eaLnBrk="1" hangingPunct="1">
              <a:lnSpc>
                <a:spcPct val="90000"/>
              </a:lnSpc>
            </a:pPr>
            <a:r>
              <a:rPr lang="zh-CN" altLang="en-US" sz="2400" b="1" dirty="0">
                <a:latin typeface="宋体" panose="02010600030101010101" pitchFamily="2" charset="-122"/>
              </a:rPr>
              <a:t>   词人在词题下自注“和乐天春词，依</a:t>
            </a:r>
            <a:r>
              <a:rPr lang="en-US" altLang="zh-CN" sz="2400" b="1" dirty="0">
                <a:latin typeface="宋体" panose="02010600030101010101" pitchFamily="2" charset="-122"/>
              </a:rPr>
              <a:t>《 </a:t>
            </a:r>
            <a:r>
              <a:rPr lang="zh-CN" altLang="en-US" sz="2400" b="1" dirty="0">
                <a:latin typeface="宋体" panose="02010600030101010101" pitchFamily="2" charset="-122"/>
              </a:rPr>
              <a:t>忆江南</a:t>
            </a:r>
            <a:r>
              <a:rPr lang="en-US" altLang="zh-CN" sz="2400" b="1" dirty="0">
                <a:latin typeface="宋体" panose="02010600030101010101" pitchFamily="2" charset="-122"/>
              </a:rPr>
              <a:t>》</a:t>
            </a:r>
            <a:r>
              <a:rPr lang="zh-CN" altLang="en-US" sz="2400" b="1" dirty="0">
                <a:latin typeface="宋体" panose="02010600030101010101" pitchFamily="2" charset="-122"/>
              </a:rPr>
              <a:t>曲拍为句。”这是词史上有关依曲填词的最早记录，标志着</a:t>
            </a:r>
            <a:r>
              <a:rPr lang="zh-CN" altLang="en-US" sz="2400" b="1" dirty="0">
                <a:solidFill>
                  <a:srgbClr val="FF0000"/>
                </a:solidFill>
                <a:latin typeface="宋体" panose="02010600030101010101" pitchFamily="2" charset="-122"/>
              </a:rPr>
              <a:t>词体已由“ 选词以配乐”的萌芽形态，逐渐发展到 “由乐以定词”的相对成熟阶段；同时也开了文人以词唱和的新风。</a:t>
            </a:r>
            <a:r>
              <a:rPr lang="zh-CN" altLang="en-US" sz="2400" b="1" dirty="0">
                <a:latin typeface="宋体" panose="02010600030101010101" pitchFamily="2" charset="-122"/>
              </a:rPr>
              <a:t> </a:t>
            </a:r>
            <a:endParaRPr lang="zh-CN" altLang="en-US" sz="2400" b="1" dirty="0">
              <a:latin typeface="宋体" panose="02010600030101010101" pitchFamily="2" charset="-122"/>
            </a:endParaRPr>
          </a:p>
          <a:p>
            <a:pPr eaLnBrk="1" hangingPunct="1">
              <a:lnSpc>
                <a:spcPct val="90000"/>
              </a:lnSpc>
            </a:pPr>
            <a:endParaRPr lang="zh-CN" altLang="en-US" sz="2400" b="1" dirty="0">
              <a:latin typeface="宋体" panose="02010600030101010101" pitchFamily="2" charset="-122"/>
            </a:endParaRPr>
          </a:p>
        </p:txBody>
      </p:sp>
      <p:sp>
        <p:nvSpPr>
          <p:cNvPr id="95236" name="AutoShape 5"/>
          <p:cNvSpPr/>
          <p:nvPr/>
        </p:nvSpPr>
        <p:spPr>
          <a:xfrm>
            <a:off x="5219700" y="1341438"/>
            <a:ext cx="3600450" cy="647700"/>
          </a:xfrm>
          <a:prstGeom prst="cloudCallout">
            <a:avLst>
              <a:gd name="adj1" fmla="val -45769"/>
              <a:gd name="adj2" fmla="val 70097"/>
            </a:avLst>
          </a:prstGeom>
          <a:solidFill>
            <a:schemeClr val="accent1"/>
          </a:solidFill>
          <a:ln w="9525" cap="flat" cmpd="sng">
            <a:solidFill>
              <a:schemeClr val="tx1"/>
            </a:solidFill>
            <a:prstDash val="solid"/>
            <a:headEnd type="none" w="med" len="med"/>
            <a:tailEnd type="none" w="med" len="med"/>
          </a:ln>
        </p:spPr>
        <p:txBody>
          <a:bodyPr/>
          <a:p>
            <a:pPr algn="ctr"/>
            <a:r>
              <a:rPr lang="en-US" altLang="zh-CN" b="1" dirty="0">
                <a:solidFill>
                  <a:srgbClr val="FF0000"/>
                </a:solidFill>
                <a:latin typeface="Arial" panose="020B0604020202020204" pitchFamily="34" charset="0"/>
              </a:rPr>
              <a:t>30</a:t>
            </a:r>
            <a:r>
              <a:rPr lang="zh-CN" altLang="en-US" b="1" dirty="0">
                <a:solidFill>
                  <a:srgbClr val="FF0000"/>
                </a:solidFill>
                <a:latin typeface="Arial" panose="020B0604020202020204" pitchFamily="34" charset="0"/>
              </a:rPr>
              <a:t>忆江南 作者 唐 白居易</a:t>
            </a:r>
            <a:r>
              <a:rPr lang="en-US" altLang="zh-CN" b="1" dirty="0">
                <a:solidFill>
                  <a:srgbClr val="FF0000"/>
                </a:solidFill>
                <a:latin typeface="Arial" panose="020B0604020202020204" pitchFamily="34" charset="0"/>
              </a:rPr>
              <a:t>2</a:t>
            </a:r>
            <a:endParaRPr lang="en-US" altLang="zh-CN" b="1" dirty="0">
              <a:solidFill>
                <a:srgbClr val="FF0000"/>
              </a:solidFill>
              <a:latin typeface="Arial" panose="020B0604020202020204" pitchFamily="34"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Rectangle 2"/>
          <p:cNvSpPr>
            <a:spLocks noGrp="1" noRot="1"/>
          </p:cNvSpPr>
          <p:nvPr>
            <p:ph type="title"/>
          </p:nvPr>
        </p:nvSpPr>
        <p:spPr>
          <a:xfrm>
            <a:off x="301625" y="0"/>
            <a:ext cx="8540750" cy="692150"/>
          </a:xfrm>
          <a:ln/>
        </p:spPr>
        <p:txBody>
          <a:bodyPr vert="horz" wrap="square" lIns="91440" tIns="45720" rIns="91440" bIns="45720" anchor="ctr"/>
          <a:p>
            <a:pPr eaLnBrk="1" hangingPunct="1"/>
            <a:r>
              <a:rPr lang="zh-CN" altLang="en-US" sz="4000" b="1" dirty="0">
                <a:solidFill>
                  <a:srgbClr val="008080"/>
                </a:solidFill>
                <a:latin typeface="宋体" panose="02010600030101010101" pitchFamily="2" charset="-122"/>
              </a:rPr>
              <a:t>六、唐代：词的开端及初步发展时期</a:t>
            </a:r>
            <a:endParaRPr lang="zh-CN" altLang="en-US" sz="4000" b="1" dirty="0">
              <a:solidFill>
                <a:srgbClr val="008080"/>
              </a:solidFill>
              <a:latin typeface="宋体" panose="02010600030101010101" pitchFamily="2" charset="-122"/>
            </a:endParaRPr>
          </a:p>
        </p:txBody>
      </p:sp>
      <p:sp>
        <p:nvSpPr>
          <p:cNvPr id="96259" name="Rectangle 3"/>
          <p:cNvSpPr>
            <a:spLocks noGrp="1" noRot="1"/>
          </p:cNvSpPr>
          <p:nvPr>
            <p:ph sz="half" idx="1"/>
          </p:nvPr>
        </p:nvSpPr>
        <p:spPr>
          <a:xfrm>
            <a:off x="304800" y="765175"/>
            <a:ext cx="4843463" cy="5688013"/>
          </a:xfrm>
          <a:ln/>
        </p:spPr>
        <p:txBody>
          <a:bodyPr vert="horz" wrap="square" lIns="91440" tIns="45720" rIns="91440" bIns="45720" anchor="t"/>
          <a:p>
            <a:pPr eaLnBrk="1" hangingPunct="1">
              <a:lnSpc>
                <a:spcPct val="80000"/>
              </a:lnSpc>
              <a:buSzPct val="70000"/>
            </a:pPr>
            <a:r>
              <a:rPr lang="en-US" altLang="zh-CN" sz="2400" b="1" dirty="0">
                <a:solidFill>
                  <a:schemeClr val="hlink"/>
                </a:solidFill>
                <a:latin typeface="宋体" panose="02010600030101010101" pitchFamily="2" charset="-122"/>
                <a:ea typeface="+mn-ea"/>
                <a:cs typeface="Times New Roman" panose="02020603050405020304" pitchFamily="18" charset="0"/>
              </a:rPr>
              <a:t>3</a:t>
            </a:r>
            <a:r>
              <a:rPr lang="zh-CN" altLang="en-US" sz="2400" b="1" dirty="0">
                <a:solidFill>
                  <a:schemeClr val="hlink"/>
                </a:solidFill>
                <a:latin typeface="宋体" panose="02010600030101010101" pitchFamily="2" charset="-122"/>
                <a:ea typeface="+mn-ea"/>
                <a:cs typeface="Times New Roman" panose="02020603050405020304" pitchFamily="18" charset="0"/>
              </a:rPr>
              <a:t>、</a:t>
            </a:r>
            <a:r>
              <a:rPr lang="zh-CN" altLang="en-US" sz="2400" b="1" dirty="0">
                <a:solidFill>
                  <a:schemeClr val="hlink"/>
                </a:solidFill>
                <a:latin typeface="宋体" panose="02010600030101010101" pitchFamily="2" charset="-122"/>
                <a:ea typeface="+mn-ea"/>
                <a:cs typeface="+mn-cs"/>
              </a:rPr>
              <a:t>文人词的成熟：晚唐温庭筠等人的词。</a:t>
            </a:r>
            <a:endParaRPr lang="zh-CN" altLang="en-US" sz="2400" b="1" dirty="0">
              <a:solidFill>
                <a:schemeClr val="hlink"/>
              </a:solidFill>
              <a:latin typeface="宋体" panose="02010600030101010101" pitchFamily="2" charset="-122"/>
              <a:ea typeface="+mn-ea"/>
              <a:cs typeface="+mn-cs"/>
            </a:endParaRPr>
          </a:p>
          <a:p>
            <a:pPr eaLnBrk="1" hangingPunct="1">
              <a:lnSpc>
                <a:spcPct val="80000"/>
              </a:lnSpc>
              <a:buSzPct val="70000"/>
            </a:pPr>
            <a:r>
              <a:rPr lang="zh-CN" altLang="en-US" sz="2400" b="1" dirty="0">
                <a:latin typeface="宋体" panose="02010600030101010101" pitchFamily="2" charset="-122"/>
                <a:ea typeface="+mn-ea"/>
                <a:cs typeface="+mn-cs"/>
              </a:rPr>
              <a:t>晚唐五代，词已经相当成熟，出现了</a:t>
            </a:r>
            <a:r>
              <a:rPr lang="zh-CN" altLang="en-US" sz="2400" b="1" dirty="0">
                <a:solidFill>
                  <a:srgbClr val="FF0000"/>
                </a:solidFill>
                <a:latin typeface="宋体" panose="02010600030101010101" pitchFamily="2" charset="-122"/>
                <a:ea typeface="+mn-ea"/>
                <a:cs typeface="+mn-cs"/>
              </a:rPr>
              <a:t>词史上第一位大力作词的文人温庭筠。</a:t>
            </a:r>
            <a:r>
              <a:rPr lang="zh-CN" altLang="en-US" sz="2400" b="1" dirty="0">
                <a:latin typeface="宋体" panose="02010600030101010101" pitchFamily="2" charset="-122"/>
                <a:ea typeface="+mn-ea"/>
                <a:cs typeface="+mn-cs"/>
              </a:rPr>
              <a:t>他虽然也作诗，但诗名为词名所掩；在后蜀赵崇祚编的</a:t>
            </a:r>
            <a:r>
              <a:rPr lang="en-US" altLang="zh-CN" sz="2400" b="1" dirty="0">
                <a:latin typeface="宋体" panose="02010600030101010101" pitchFamily="2" charset="-122"/>
                <a:ea typeface="+mn-ea"/>
                <a:cs typeface="+mn-cs"/>
              </a:rPr>
              <a:t>《 </a:t>
            </a:r>
            <a:r>
              <a:rPr lang="zh-CN" altLang="en-US" sz="2400" b="1" dirty="0">
                <a:latin typeface="宋体" panose="02010600030101010101" pitchFamily="2" charset="-122"/>
                <a:ea typeface="+mn-ea"/>
                <a:cs typeface="+mn-cs"/>
              </a:rPr>
              <a:t>花间集</a:t>
            </a:r>
            <a:r>
              <a:rPr lang="en-US" altLang="zh-CN" sz="2400" b="1" dirty="0">
                <a:latin typeface="宋体" panose="02010600030101010101" pitchFamily="2" charset="-122"/>
                <a:ea typeface="+mn-ea"/>
                <a:cs typeface="+mn-cs"/>
              </a:rPr>
              <a:t>》</a:t>
            </a:r>
            <a:r>
              <a:rPr lang="zh-CN" altLang="en-US" sz="2400" b="1" dirty="0">
                <a:latin typeface="宋体" panose="02010600030101010101" pitchFamily="2" charset="-122"/>
                <a:ea typeface="+mn-ea"/>
                <a:cs typeface="+mn-cs"/>
              </a:rPr>
              <a:t>中，他被列在所收十八位词家之首，入选的词作也在总数五百首中占六十六首之多，后人称他为 “</a:t>
            </a:r>
            <a:r>
              <a:rPr lang="zh-CN" altLang="en-US" sz="2400" b="1" dirty="0">
                <a:solidFill>
                  <a:srgbClr val="FF0000"/>
                </a:solidFill>
                <a:latin typeface="宋体" panose="02010600030101010101" pitchFamily="2" charset="-122"/>
                <a:ea typeface="+mn-ea"/>
                <a:cs typeface="+mn-cs"/>
              </a:rPr>
              <a:t>花间鼻祖</a:t>
            </a:r>
            <a:r>
              <a:rPr lang="zh-CN" altLang="en-US" sz="2400" b="1" dirty="0">
                <a:latin typeface="宋体" panose="02010600030101010101" pitchFamily="2" charset="-122"/>
                <a:ea typeface="+mn-ea"/>
                <a:cs typeface="+mn-cs"/>
              </a:rPr>
              <a:t>”。</a:t>
            </a:r>
            <a:r>
              <a:rPr lang="en-US" altLang="zh-CN" sz="2400" b="1" dirty="0">
                <a:latin typeface="宋体" panose="02010600030101010101" pitchFamily="2" charset="-122"/>
                <a:ea typeface="+mn-ea"/>
                <a:cs typeface="+mn-cs"/>
              </a:rPr>
              <a:t>《</a:t>
            </a:r>
            <a:r>
              <a:rPr lang="zh-CN" altLang="en-US" sz="2400" b="1" dirty="0">
                <a:latin typeface="宋体" panose="02010600030101010101" pitchFamily="2" charset="-122"/>
                <a:ea typeface="+mn-ea"/>
                <a:cs typeface="+mn-cs"/>
              </a:rPr>
              <a:t>花间集</a:t>
            </a:r>
            <a:r>
              <a:rPr lang="en-US" altLang="zh-CN" sz="2400" b="1" dirty="0">
                <a:latin typeface="宋体" panose="02010600030101010101" pitchFamily="2" charset="-122"/>
                <a:ea typeface="+mn-ea"/>
                <a:cs typeface="+mn-cs"/>
              </a:rPr>
              <a:t>》</a:t>
            </a:r>
            <a:r>
              <a:rPr lang="zh-CN" altLang="en-US" sz="2400" b="1" dirty="0">
                <a:latin typeface="宋体" panose="02010600030101010101" pitchFamily="2" charset="-122"/>
                <a:ea typeface="+mn-ea"/>
                <a:cs typeface="+mn-cs"/>
              </a:rPr>
              <a:t>中词人大多是出生于蜀地或仕宦于前后蜀，就总体风格而言，以歌咏男欢女爱、相思离别为主要内容，以红楼翠阁、闺房帐帏为主要背景，以香艳浓丽、婉约缠绵为主要风格特征，对词体文学的特质、特征和特色影响极大。 </a:t>
            </a:r>
            <a:endParaRPr lang="zh-CN" altLang="en-US" sz="2400" b="1" dirty="0">
              <a:latin typeface="宋体" panose="02010600030101010101" pitchFamily="2" charset="-122"/>
              <a:ea typeface="+mn-ea"/>
              <a:cs typeface="+mn-cs"/>
            </a:endParaRPr>
          </a:p>
        </p:txBody>
      </p:sp>
      <p:sp>
        <p:nvSpPr>
          <p:cNvPr id="96260" name="Rectangle 4"/>
          <p:cNvSpPr>
            <a:spLocks noGrp="1" noRot="1"/>
          </p:cNvSpPr>
          <p:nvPr>
            <p:ph sz="half" idx="2"/>
          </p:nvPr>
        </p:nvSpPr>
        <p:spPr>
          <a:xfrm>
            <a:off x="5435600" y="1981200"/>
            <a:ext cx="3409950" cy="3886200"/>
          </a:xfrm>
          <a:ln/>
        </p:spPr>
        <p:txBody>
          <a:bodyPr vert="horz" wrap="square" lIns="91440" tIns="45720" rIns="91440" bIns="45720" anchor="t"/>
          <a:p>
            <a:pPr eaLnBrk="1" hangingPunct="1">
              <a:lnSpc>
                <a:spcPct val="80000"/>
              </a:lnSpc>
              <a:buSzPct val="70000"/>
            </a:pPr>
            <a:endParaRPr lang="zh-CN" altLang="en-US" sz="1600" dirty="0">
              <a:latin typeface="+mn-lt"/>
              <a:ea typeface="+mn-ea"/>
              <a:cs typeface="+mn-cs"/>
            </a:endParaRPr>
          </a:p>
        </p:txBody>
      </p:sp>
      <p:pic>
        <p:nvPicPr>
          <p:cNvPr id="96261" name="Picture 5" descr="溪桥柳细5"/>
          <p:cNvPicPr>
            <a:picLocks noChangeAspect="1"/>
          </p:cNvPicPr>
          <p:nvPr/>
        </p:nvPicPr>
        <p:blipFill>
          <a:blip r:embed="rId1"/>
          <a:stretch>
            <a:fillRect/>
          </a:stretch>
        </p:blipFill>
        <p:spPr>
          <a:xfrm>
            <a:off x="5292725" y="836613"/>
            <a:ext cx="3495675" cy="5238750"/>
          </a:xfrm>
          <a:prstGeom prst="rect">
            <a:avLst/>
          </a:prstGeom>
          <a:noFill/>
          <a:ln w="9525">
            <a:noFill/>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Rectangle 2"/>
          <p:cNvSpPr>
            <a:spLocks noGrp="1" noRot="1"/>
          </p:cNvSpPr>
          <p:nvPr>
            <p:ph type="title"/>
          </p:nvPr>
        </p:nvSpPr>
        <p:spPr>
          <a:xfrm>
            <a:off x="301625" y="685800"/>
            <a:ext cx="8540750" cy="79375"/>
          </a:xfrm>
          <a:ln/>
        </p:spPr>
        <p:txBody>
          <a:bodyPr vert="horz" wrap="square" lIns="91440" tIns="45720" rIns="91440" bIns="45720" anchor="ctr"/>
          <a:p>
            <a:pPr eaLnBrk="1" hangingPunct="1"/>
            <a:endParaRPr lang="zh-CN" altLang="en-US" dirty="0"/>
          </a:p>
        </p:txBody>
      </p:sp>
      <p:sp>
        <p:nvSpPr>
          <p:cNvPr id="97283" name="Rectangle 3"/>
          <p:cNvSpPr>
            <a:spLocks noGrp="1" noRot="1"/>
          </p:cNvSpPr>
          <p:nvPr>
            <p:ph idx="1"/>
          </p:nvPr>
        </p:nvSpPr>
        <p:spPr>
          <a:xfrm>
            <a:off x="304800" y="693738"/>
            <a:ext cx="8540750" cy="5173662"/>
          </a:xfrm>
          <a:ln/>
        </p:spPr>
        <p:txBody>
          <a:bodyPr vert="horz" wrap="square" lIns="91440" tIns="45720" rIns="91440" bIns="45720" anchor="t"/>
          <a:p>
            <a:pPr eaLnBrk="1" hangingPunct="1"/>
            <a:r>
              <a:rPr lang="zh-CN" altLang="en-US" b="1" dirty="0">
                <a:latin typeface="宋体" panose="02010600030101010101" pitchFamily="2" charset="-122"/>
              </a:rPr>
              <a:t>   </a:t>
            </a:r>
            <a:r>
              <a:rPr lang="zh-CN" altLang="en-US" sz="2800" b="1" dirty="0">
                <a:latin typeface="宋体" panose="02010600030101010101" pitchFamily="2" charset="-122"/>
              </a:rPr>
              <a:t>五代时期，与西蜀词遥相呼应的是</a:t>
            </a:r>
            <a:r>
              <a:rPr lang="zh-CN" altLang="en-US" sz="2800" b="1" dirty="0">
                <a:solidFill>
                  <a:srgbClr val="FF0000"/>
                </a:solidFill>
                <a:latin typeface="宋体" panose="02010600030101010101" pitchFamily="2" charset="-122"/>
              </a:rPr>
              <a:t>南唐词</a:t>
            </a:r>
            <a:r>
              <a:rPr lang="zh-CN" altLang="en-US" sz="2800" b="1" dirty="0">
                <a:latin typeface="宋体" panose="02010600030101010101" pitchFamily="2" charset="-122"/>
              </a:rPr>
              <a:t>，时代稍晚，词人也少，主要是“ </a:t>
            </a:r>
            <a:r>
              <a:rPr lang="zh-CN" altLang="en-US" sz="2800" b="1" dirty="0">
                <a:solidFill>
                  <a:srgbClr val="FF0000"/>
                </a:solidFill>
                <a:latin typeface="宋体" panose="02010600030101010101" pitchFamily="2" charset="-122"/>
              </a:rPr>
              <a:t>二主一相”，即：中主李璟、后主李煜、宰相冯延巳。</a:t>
            </a:r>
            <a:endParaRPr lang="zh-CN" altLang="en-US" sz="2800" b="1" dirty="0">
              <a:solidFill>
                <a:srgbClr val="FF0000"/>
              </a:solidFill>
              <a:latin typeface="宋体" panose="02010600030101010101" pitchFamily="2" charset="-122"/>
            </a:endParaRPr>
          </a:p>
          <a:p>
            <a:pPr eaLnBrk="1" hangingPunct="1"/>
            <a:r>
              <a:rPr lang="zh-CN" altLang="en-US" sz="2800" b="1" dirty="0">
                <a:solidFill>
                  <a:srgbClr val="FF0000"/>
                </a:solidFill>
                <a:latin typeface="宋体" panose="02010600030101010101" pitchFamily="2" charset="-122"/>
              </a:rPr>
              <a:t>    </a:t>
            </a:r>
            <a:r>
              <a:rPr lang="zh-CN" altLang="en-US" sz="2800" b="1" dirty="0">
                <a:latin typeface="宋体" panose="02010600030101010101" pitchFamily="2" charset="-122"/>
              </a:rPr>
              <a:t>其中成就最突出的是李后主；特别是南唐灭亡，由位极人臣的君主沦为阶下囚的沧桑巨变，使他的词的内容和风格都为之一变，在“ 日夕以眼泪洗面”（清沈雄</a:t>
            </a:r>
            <a:r>
              <a:rPr lang="en-US" altLang="zh-CN" sz="2800" b="1" dirty="0">
                <a:latin typeface="宋体" panose="02010600030101010101" pitchFamily="2" charset="-122"/>
              </a:rPr>
              <a:t>《 </a:t>
            </a:r>
            <a:r>
              <a:rPr lang="zh-CN" altLang="en-US" sz="2800" b="1" dirty="0">
                <a:latin typeface="宋体" panose="02010600030101010101" pitchFamily="2" charset="-122"/>
              </a:rPr>
              <a:t>古今词话</a:t>
            </a:r>
            <a:r>
              <a:rPr lang="en-US" altLang="zh-CN" sz="2800" b="1" dirty="0">
                <a:latin typeface="宋体" panose="02010600030101010101" pitchFamily="2" charset="-122"/>
              </a:rPr>
              <a:t>》</a:t>
            </a:r>
            <a:r>
              <a:rPr lang="zh-CN" altLang="en-US" sz="2800" b="1" dirty="0">
                <a:latin typeface="宋体" panose="02010600030101010101" pitchFamily="2" charset="-122"/>
              </a:rPr>
              <a:t>卷上引</a:t>
            </a:r>
            <a:r>
              <a:rPr lang="en-US" altLang="zh-CN" sz="2800" b="1" dirty="0">
                <a:latin typeface="宋体" panose="02010600030101010101" pitchFamily="2" charset="-122"/>
              </a:rPr>
              <a:t>《 </a:t>
            </a:r>
            <a:r>
              <a:rPr lang="zh-CN" altLang="en-US" sz="2800" b="1" dirty="0">
                <a:latin typeface="宋体" panose="02010600030101010101" pitchFamily="2" charset="-122"/>
              </a:rPr>
              <a:t>乐府纪闻</a:t>
            </a:r>
            <a:r>
              <a:rPr lang="en-US" altLang="zh-CN" sz="2800" b="1" dirty="0">
                <a:latin typeface="宋体" panose="02010600030101010101" pitchFamily="2" charset="-122"/>
              </a:rPr>
              <a:t>》</a:t>
            </a:r>
            <a:r>
              <a:rPr lang="zh-CN" altLang="en-US" sz="2800" b="1" dirty="0">
                <a:latin typeface="宋体" panose="02010600030101010101" pitchFamily="2" charset="-122"/>
              </a:rPr>
              <a:t>）的生活中，唱出了 </a:t>
            </a:r>
            <a:r>
              <a:rPr lang="zh-CN" altLang="en-US" sz="2800" b="1" dirty="0">
                <a:solidFill>
                  <a:srgbClr val="FF0000"/>
                </a:solidFill>
                <a:latin typeface="宋体" panose="02010600030101010101" pitchFamily="2" charset="-122"/>
              </a:rPr>
              <a:t>“小楼昨夜又东风，故国不堪回首月明中”、“问君能有几多愁？恰似一江春水向东流”（</a:t>
            </a:r>
            <a:r>
              <a:rPr lang="en-US" altLang="zh-CN" sz="2800" b="1" dirty="0">
                <a:latin typeface="宋体" panose="02010600030101010101" pitchFamily="2" charset="-122"/>
              </a:rPr>
              <a:t>《 </a:t>
            </a:r>
            <a:r>
              <a:rPr lang="zh-CN" altLang="en-US" sz="2800" b="1" dirty="0">
                <a:latin typeface="宋体" panose="02010600030101010101" pitchFamily="2" charset="-122"/>
              </a:rPr>
              <a:t>虞美人</a:t>
            </a:r>
            <a:r>
              <a:rPr lang="en-US" altLang="zh-CN" sz="2800" b="1" dirty="0">
                <a:latin typeface="宋体" panose="02010600030101010101" pitchFamily="2" charset="-122"/>
              </a:rPr>
              <a:t>》</a:t>
            </a:r>
            <a:r>
              <a:rPr lang="zh-CN" altLang="en-US" sz="2800" b="1" dirty="0">
                <a:latin typeface="宋体" panose="02010600030101010101" pitchFamily="2" charset="-122"/>
              </a:rPr>
              <a:t>）等充满亡国之痛的人生哀歌，冲破了花间藩篱，在词坛上独开出一片新的题材领域。 </a:t>
            </a:r>
            <a:endParaRPr lang="zh-CN" altLang="en-US" sz="2800" b="1" dirty="0">
              <a:latin typeface="宋体" panose="02010600030101010101" pitchFamily="2" charset="-122"/>
            </a:endParaRPr>
          </a:p>
          <a:p>
            <a:pPr eaLnBrk="1" hangingPunct="1"/>
            <a:endParaRPr lang="zh-CN" altLang="en-US" sz="2800" b="1" dirty="0">
              <a:latin typeface="宋体" panose="02010600030101010101" pitchFamily="2" charset="-122"/>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Rectangle 2"/>
          <p:cNvSpPr>
            <a:spLocks noGrp="1" noRot="1"/>
          </p:cNvSpPr>
          <p:nvPr>
            <p:ph type="title"/>
          </p:nvPr>
        </p:nvSpPr>
        <p:spPr>
          <a:xfrm>
            <a:off x="2916238" y="188913"/>
            <a:ext cx="5926137" cy="431800"/>
          </a:xfrm>
          <a:ln/>
        </p:spPr>
        <p:txBody>
          <a:bodyPr vert="horz" wrap="square" lIns="91440" tIns="45720" rIns="91440" bIns="45720" anchor="ctr"/>
          <a:p>
            <a:pPr eaLnBrk="1" hangingPunct="1"/>
            <a:r>
              <a:rPr lang="zh-CN" altLang="en-US" sz="3200" b="1" dirty="0">
                <a:solidFill>
                  <a:srgbClr val="FF0000"/>
                </a:solidFill>
                <a:latin typeface="宋体" panose="02010600030101010101" pitchFamily="2" charset="-122"/>
              </a:rPr>
              <a:t>七、宋代：宋词的发展概况</a:t>
            </a:r>
            <a:r>
              <a:rPr lang="zh-CN" altLang="en-US" sz="3200" b="1" dirty="0">
                <a:solidFill>
                  <a:srgbClr val="008080"/>
                </a:solidFill>
                <a:latin typeface="宋体" panose="02010600030101010101" pitchFamily="2" charset="-122"/>
              </a:rPr>
              <a:t>（一）</a:t>
            </a:r>
            <a:endParaRPr lang="zh-CN" altLang="en-US" sz="3200" b="1" dirty="0">
              <a:solidFill>
                <a:srgbClr val="008080"/>
              </a:solidFill>
              <a:latin typeface="宋体" panose="02010600030101010101" pitchFamily="2" charset="-122"/>
            </a:endParaRPr>
          </a:p>
        </p:txBody>
      </p:sp>
      <p:sp>
        <p:nvSpPr>
          <p:cNvPr id="98307" name="Rectangle 3"/>
          <p:cNvSpPr>
            <a:spLocks noGrp="1" noRot="1"/>
          </p:cNvSpPr>
          <p:nvPr>
            <p:ph type="body" sz="half" idx="2"/>
          </p:nvPr>
        </p:nvSpPr>
        <p:spPr>
          <a:xfrm>
            <a:off x="2555875" y="692150"/>
            <a:ext cx="6410325" cy="5762625"/>
          </a:xfrm>
          <a:ln/>
        </p:spPr>
        <p:txBody>
          <a:bodyPr vert="horz" wrap="square" lIns="91440" tIns="45720" rIns="91440" bIns="45720" anchor="t"/>
          <a:p>
            <a:pPr eaLnBrk="1" hangingPunct="1">
              <a:lnSpc>
                <a:spcPct val="80000"/>
              </a:lnSpc>
              <a:buClr>
                <a:schemeClr val="hlink"/>
              </a:buClr>
              <a:buSzPct val="70000"/>
              <a:buFont typeface="Wingdings" panose="05000000000000000000" pitchFamily="2" charset="2"/>
            </a:pPr>
            <a:r>
              <a:rPr lang="zh-CN" altLang="en-US" sz="2800" b="1" dirty="0">
                <a:latin typeface="宋体" panose="02010600030101010101" pitchFamily="2" charset="-122"/>
              </a:rPr>
              <a:t>    </a:t>
            </a:r>
            <a:endParaRPr lang="zh-CN" altLang="en-US" sz="2800" b="1" dirty="0">
              <a:latin typeface="宋体" panose="02010600030101010101" pitchFamily="2" charset="-122"/>
            </a:endParaRPr>
          </a:p>
          <a:p>
            <a:pPr eaLnBrk="1" hangingPunct="1">
              <a:lnSpc>
                <a:spcPct val="80000"/>
              </a:lnSpc>
              <a:buClr>
                <a:schemeClr val="hlink"/>
              </a:buClr>
              <a:buSzPct val="70000"/>
              <a:buFont typeface="Wingdings" panose="05000000000000000000" pitchFamily="2" charset="2"/>
            </a:pPr>
            <a:endParaRPr lang="zh-CN" altLang="en-US" sz="2800" b="1" dirty="0">
              <a:latin typeface="宋体" panose="02010600030101010101" pitchFamily="2" charset="-122"/>
            </a:endParaRPr>
          </a:p>
          <a:p>
            <a:pPr eaLnBrk="1" hangingPunct="1">
              <a:lnSpc>
                <a:spcPct val="80000"/>
              </a:lnSpc>
              <a:buClr>
                <a:schemeClr val="hlink"/>
              </a:buClr>
              <a:buSzPct val="70000"/>
              <a:buFont typeface="Wingdings" panose="05000000000000000000" pitchFamily="2" charset="2"/>
            </a:pPr>
            <a:r>
              <a:rPr lang="zh-CN" altLang="en-US" sz="2800" b="1" dirty="0">
                <a:latin typeface="宋体" panose="02010600030101010101" pitchFamily="2" charset="-122"/>
              </a:rPr>
              <a:t>    </a:t>
            </a:r>
            <a:r>
              <a:rPr lang="zh-CN" altLang="en-US" sz="2800" b="1" dirty="0">
                <a:solidFill>
                  <a:srgbClr val="FF0000"/>
                </a:solidFill>
                <a:latin typeface="宋体" panose="02010600030101010101" pitchFamily="2" charset="-122"/>
              </a:rPr>
              <a:t>词体的发展</a:t>
            </a:r>
            <a:r>
              <a:rPr lang="zh-CN" altLang="en-US" sz="2800" b="1" dirty="0">
                <a:latin typeface="宋体" panose="02010600030101010101" pitchFamily="2" charset="-122"/>
              </a:rPr>
              <a:t>大致经历这样一个过程：</a:t>
            </a:r>
            <a:r>
              <a:rPr lang="zh-CN" altLang="en-US" sz="2800" b="1" dirty="0">
                <a:solidFill>
                  <a:srgbClr val="FF0000"/>
                </a:solidFill>
                <a:latin typeface="宋体" panose="02010600030101010101" pitchFamily="2" charset="-122"/>
              </a:rPr>
              <a:t>起源于隋唐之际，发展于晚唐五代，昌盛于两宋，衰微于元明，中兴于清代。 </a:t>
            </a:r>
            <a:endParaRPr lang="zh-CN" altLang="en-US" sz="2800" b="1" dirty="0">
              <a:solidFill>
                <a:srgbClr val="FF0000"/>
              </a:solidFill>
              <a:latin typeface="宋体" panose="02010600030101010101" pitchFamily="2" charset="-122"/>
            </a:endParaRPr>
          </a:p>
          <a:p>
            <a:pPr eaLnBrk="1" hangingPunct="1">
              <a:lnSpc>
                <a:spcPct val="80000"/>
              </a:lnSpc>
              <a:buClr>
                <a:schemeClr val="hlink"/>
              </a:buClr>
              <a:buSzPct val="70000"/>
              <a:buFont typeface="Wingdings" panose="05000000000000000000" pitchFamily="2" charset="2"/>
            </a:pPr>
            <a:endParaRPr lang="zh-CN" altLang="en-US" sz="2800" b="1" dirty="0">
              <a:latin typeface="宋体" panose="02010600030101010101" pitchFamily="2" charset="-122"/>
            </a:endParaRPr>
          </a:p>
          <a:p>
            <a:pPr eaLnBrk="1" hangingPunct="1">
              <a:lnSpc>
                <a:spcPct val="80000"/>
              </a:lnSpc>
              <a:buClr>
                <a:schemeClr val="hlink"/>
              </a:buClr>
              <a:buSzPct val="70000"/>
              <a:buFont typeface="Wingdings" panose="05000000000000000000" pitchFamily="2" charset="2"/>
            </a:pPr>
            <a:r>
              <a:rPr lang="zh-CN" altLang="en-US" sz="2800" b="1" dirty="0">
                <a:latin typeface="宋体" panose="02010600030101010101" pitchFamily="2" charset="-122"/>
              </a:rPr>
              <a:t>    词发展到宋代，出现了百花争妍、千峰竞秀的盛况，与唐诗、元曲相映成辉。</a:t>
            </a:r>
            <a:endParaRPr lang="zh-CN" altLang="en-US" sz="2800" b="1" dirty="0">
              <a:latin typeface="宋体" panose="02010600030101010101" pitchFamily="2" charset="-122"/>
            </a:endParaRPr>
          </a:p>
          <a:p>
            <a:pPr eaLnBrk="1" hangingPunct="1">
              <a:lnSpc>
                <a:spcPct val="80000"/>
              </a:lnSpc>
              <a:buClr>
                <a:schemeClr val="hlink"/>
              </a:buClr>
              <a:buSzPct val="70000"/>
              <a:buFont typeface="Wingdings" panose="05000000000000000000" pitchFamily="2" charset="2"/>
            </a:pPr>
            <a:r>
              <a:rPr lang="zh-CN" altLang="en-US" b="1" dirty="0">
                <a:latin typeface="宋体" panose="02010600030101010101" pitchFamily="2" charset="-122"/>
              </a:rPr>
              <a:t> </a:t>
            </a:r>
            <a:endParaRPr lang="zh-CN" altLang="en-US" b="1" dirty="0">
              <a:latin typeface="宋体" panose="02010600030101010101" pitchFamily="2" charset="-122"/>
            </a:endParaRPr>
          </a:p>
        </p:txBody>
      </p:sp>
      <p:pic>
        <p:nvPicPr>
          <p:cNvPr id="98308" name="Picture 4" descr="雨霖铃 柳永5"/>
          <p:cNvPicPr>
            <a:picLocks noGrp="1" noRot="1" noChangeAspect="1"/>
          </p:cNvPicPr>
          <p:nvPr>
            <p:ph sz="half" idx="1"/>
          </p:nvPr>
        </p:nvPicPr>
        <p:blipFill>
          <a:blip r:embed="rId1"/>
          <a:srcRect/>
          <a:stretch>
            <a:fillRect/>
          </a:stretch>
        </p:blipFill>
        <p:spPr>
          <a:xfrm>
            <a:off x="179388" y="404813"/>
            <a:ext cx="2305050" cy="6048375"/>
          </a:xfrm>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Rectangle 2"/>
          <p:cNvSpPr>
            <a:spLocks noGrp="1" noRot="1"/>
          </p:cNvSpPr>
          <p:nvPr>
            <p:ph type="title"/>
          </p:nvPr>
        </p:nvSpPr>
        <p:spPr>
          <a:xfrm>
            <a:off x="301625" y="685800"/>
            <a:ext cx="8540750" cy="79375"/>
          </a:xfrm>
          <a:ln/>
        </p:spPr>
        <p:txBody>
          <a:bodyPr vert="horz" wrap="square" lIns="91440" tIns="45720" rIns="91440" bIns="45720" anchor="ctr"/>
          <a:p>
            <a:pPr eaLnBrk="1" hangingPunct="1"/>
            <a:endParaRPr lang="zh-CN" altLang="en-US" dirty="0"/>
          </a:p>
        </p:txBody>
      </p:sp>
      <p:sp>
        <p:nvSpPr>
          <p:cNvPr id="99331" name="Rectangle 3"/>
          <p:cNvSpPr>
            <a:spLocks noGrp="1" noRot="1"/>
          </p:cNvSpPr>
          <p:nvPr>
            <p:ph idx="1"/>
          </p:nvPr>
        </p:nvSpPr>
        <p:spPr>
          <a:xfrm>
            <a:off x="306388" y="0"/>
            <a:ext cx="8539162" cy="6524625"/>
          </a:xfrm>
          <a:ln/>
        </p:spPr>
        <p:txBody>
          <a:bodyPr vert="horz" wrap="square" lIns="91440" tIns="45720" rIns="91440" bIns="45720" anchor="t"/>
          <a:p>
            <a:pPr eaLnBrk="1" hangingPunct="1"/>
            <a:r>
              <a:rPr lang="zh-CN" altLang="en-US" sz="2000" b="1" dirty="0">
                <a:solidFill>
                  <a:srgbClr val="FF0000"/>
                </a:solidFill>
                <a:latin typeface="宋体" panose="02010600030101010101" pitchFamily="2" charset="-122"/>
              </a:rPr>
              <a:t>              </a:t>
            </a:r>
            <a:r>
              <a:rPr lang="zh-CN" altLang="en-US" sz="2800" b="1" dirty="0">
                <a:solidFill>
                  <a:srgbClr val="FF0000"/>
                </a:solidFill>
                <a:latin typeface="宋体" panose="02010600030101010101" pitchFamily="2" charset="-122"/>
              </a:rPr>
              <a:t> 1、创作成果繁荣丰硕</a:t>
            </a:r>
            <a:r>
              <a:rPr lang="zh-CN" altLang="en-US" sz="2800" b="1" dirty="0">
                <a:latin typeface="宋体" panose="02010600030101010101" pitchFamily="2" charset="-122"/>
              </a:rPr>
              <a:t> </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a:t>
            </a:r>
            <a:r>
              <a:rPr lang="zh-CN" altLang="en-US" sz="2800" b="1" dirty="0">
                <a:solidFill>
                  <a:srgbClr val="FF0000"/>
                </a:solidFill>
                <a:latin typeface="宋体" panose="02010600030101010101" pitchFamily="2" charset="-122"/>
              </a:rPr>
              <a:t>首先表现在作家作品数量空前</a:t>
            </a:r>
            <a:r>
              <a:rPr lang="zh-CN" altLang="en-US" sz="2800" b="1" dirty="0">
                <a:latin typeface="宋体" panose="02010600030101010101" pitchFamily="2" charset="-122"/>
              </a:rPr>
              <a:t>。宋词作家与作品的数量是非常大的，据唐圭璋先生编纂的《全宋词》与孔凡礼先生辑补的《全宋词补辑》统计，现存宋代</a:t>
            </a:r>
            <a:r>
              <a:rPr lang="zh-CN" altLang="en-US" sz="2800" b="1" dirty="0">
                <a:solidFill>
                  <a:srgbClr val="FF0000"/>
                </a:solidFill>
                <a:latin typeface="宋体" panose="02010600030101010101" pitchFamily="2" charset="-122"/>
              </a:rPr>
              <a:t>有姓氏可考的词人共1493人，词作共21055首</a:t>
            </a:r>
            <a:r>
              <a:rPr lang="zh-CN" altLang="en-US" sz="2800" b="1" dirty="0">
                <a:latin typeface="宋体" panose="02010600030101010101" pitchFamily="2" charset="-122"/>
              </a:rPr>
              <a:t>，其中有1569首为姓氏失传的无名氏之作。这个数字既反映宋词创作所取得的丰硕成果，也是宋词繁荣的一个重要标志。</a:t>
            </a:r>
            <a:endParaRPr lang="en-US" altLang="zh-CN" sz="2800" b="1" dirty="0">
              <a:latin typeface="宋体" panose="02010600030101010101" pitchFamily="2" charset="-122"/>
            </a:endParaRPr>
          </a:p>
          <a:p>
            <a:pPr eaLnBrk="1" hangingPunct="1"/>
            <a:r>
              <a:rPr lang="zh-CN" altLang="en-US" sz="2800" b="1" dirty="0">
                <a:latin typeface="宋体" panose="02010600030101010101" pitchFamily="2" charset="-122"/>
              </a:rPr>
              <a:t> </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a:t>
            </a:r>
            <a:r>
              <a:rPr lang="zh-CN" altLang="en-US" sz="2800" b="1" dirty="0">
                <a:solidFill>
                  <a:srgbClr val="FF0000"/>
                </a:solidFill>
                <a:latin typeface="宋体" panose="02010600030101010101" pitchFamily="2" charset="-122"/>
              </a:rPr>
              <a:t>其次表现在宋代词人别集大量涌现。</a:t>
            </a:r>
            <a:endParaRPr lang="zh-CN" altLang="en-US" sz="2800" b="1" dirty="0">
              <a:solidFill>
                <a:srgbClr val="FF0000"/>
              </a:solidFill>
              <a:latin typeface="宋体" panose="02010600030101010101" pitchFamily="2" charset="-122"/>
            </a:endParaRPr>
          </a:p>
          <a:p>
            <a:pPr eaLnBrk="1" hangingPunct="1"/>
            <a:r>
              <a:rPr lang="zh-CN" altLang="en-US" sz="2800" b="1" dirty="0">
                <a:solidFill>
                  <a:srgbClr val="FF0000"/>
                </a:solidFill>
                <a:latin typeface="宋体" panose="02010600030101010101" pitchFamily="2" charset="-122"/>
              </a:rPr>
              <a:t>    别集也就是作家的个人专集，它既是检验一个作家创作成就大小的标志，也是衡量一种文体繁荣与否的指标。</a:t>
            </a:r>
            <a:endParaRPr lang="zh-CN" altLang="en-US" sz="2800" b="1" dirty="0">
              <a:solidFill>
                <a:srgbClr val="FF0000"/>
              </a:solidFill>
              <a:latin typeface="宋体" panose="02010600030101010101" pitchFamily="2" charset="-122"/>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Rectangle 2"/>
          <p:cNvSpPr>
            <a:spLocks noGrp="1" noRot="1"/>
          </p:cNvSpPr>
          <p:nvPr>
            <p:ph type="title"/>
          </p:nvPr>
        </p:nvSpPr>
        <p:spPr>
          <a:xfrm>
            <a:off x="301625" y="685800"/>
            <a:ext cx="8540750" cy="79375"/>
          </a:xfrm>
          <a:ln/>
        </p:spPr>
        <p:txBody>
          <a:bodyPr vert="horz" wrap="square" lIns="91440" tIns="45720" rIns="91440" bIns="45720" anchor="ctr"/>
          <a:p>
            <a:pPr eaLnBrk="1" hangingPunct="1"/>
            <a:endParaRPr lang="zh-CN" altLang="en-US" dirty="0"/>
          </a:p>
        </p:txBody>
      </p:sp>
      <p:sp>
        <p:nvSpPr>
          <p:cNvPr id="100355" name="Rectangle 3"/>
          <p:cNvSpPr>
            <a:spLocks noGrp="1" noRot="1"/>
          </p:cNvSpPr>
          <p:nvPr>
            <p:ph idx="1"/>
          </p:nvPr>
        </p:nvSpPr>
        <p:spPr>
          <a:xfrm>
            <a:off x="304800" y="765175"/>
            <a:ext cx="8540750" cy="5102225"/>
          </a:xfrm>
          <a:ln/>
        </p:spPr>
        <p:txBody>
          <a:bodyPr vert="horz" wrap="square" lIns="91440" tIns="45720" rIns="91440" bIns="45720" anchor="t"/>
          <a:p>
            <a:pPr eaLnBrk="1" hangingPunct="1">
              <a:lnSpc>
                <a:spcPct val="90000"/>
              </a:lnSpc>
            </a:pPr>
            <a:r>
              <a:rPr lang="zh-CN" altLang="en-US" sz="2800" b="1" dirty="0">
                <a:latin typeface="宋体" panose="02010600030101010101" pitchFamily="2" charset="-122"/>
              </a:rPr>
              <a:t>    唐五代词有别集传世的仅有冯延巳的</a:t>
            </a:r>
            <a:r>
              <a:rPr lang="en-US" altLang="zh-CN" sz="2800" b="1" dirty="0">
                <a:latin typeface="宋体" panose="02010600030101010101" pitchFamily="2" charset="-122"/>
              </a:rPr>
              <a:t>《</a:t>
            </a:r>
            <a:r>
              <a:rPr lang="zh-CN" altLang="en-US" sz="2800" b="1" dirty="0">
                <a:latin typeface="宋体" panose="02010600030101010101" pitchFamily="2" charset="-122"/>
              </a:rPr>
              <a:t>阳春集</a:t>
            </a:r>
            <a:r>
              <a:rPr lang="en-US" altLang="zh-CN" sz="2800" b="1" dirty="0">
                <a:latin typeface="宋体" panose="02010600030101010101" pitchFamily="2" charset="-122"/>
              </a:rPr>
              <a:t>》</a:t>
            </a:r>
            <a:r>
              <a:rPr lang="zh-CN" altLang="en-US" sz="2800" b="1" dirty="0">
                <a:latin typeface="宋体" panose="02010600030101010101" pitchFamily="2" charset="-122"/>
              </a:rPr>
              <a:t>、李璟和李煜父子的</a:t>
            </a:r>
            <a:r>
              <a:rPr lang="en-US" altLang="zh-CN" sz="2800" b="1" dirty="0">
                <a:latin typeface="宋体" panose="02010600030101010101" pitchFamily="2" charset="-122"/>
              </a:rPr>
              <a:t>《</a:t>
            </a:r>
            <a:r>
              <a:rPr lang="zh-CN" altLang="en-US" sz="2800" b="1" dirty="0">
                <a:latin typeface="宋体" panose="02010600030101010101" pitchFamily="2" charset="-122"/>
              </a:rPr>
              <a:t>南唐二主词</a:t>
            </a:r>
            <a:r>
              <a:rPr lang="en-US" altLang="zh-CN" sz="2800" b="1" dirty="0">
                <a:latin typeface="宋体" panose="02010600030101010101" pitchFamily="2" charset="-122"/>
              </a:rPr>
              <a:t>》</a:t>
            </a:r>
            <a:r>
              <a:rPr lang="zh-CN" altLang="en-US" sz="2800" b="1" dirty="0">
                <a:latin typeface="宋体" panose="02010600030101010101" pitchFamily="2" charset="-122"/>
              </a:rPr>
              <a:t>（合集），其它见诸记录而失传的词集也不过是温庭筠的</a:t>
            </a:r>
            <a:r>
              <a:rPr lang="en-US" altLang="zh-CN" sz="2800" b="1" dirty="0">
                <a:latin typeface="宋体" panose="02010600030101010101" pitchFamily="2" charset="-122"/>
              </a:rPr>
              <a:t>《</a:t>
            </a:r>
            <a:r>
              <a:rPr lang="zh-CN" altLang="en-US" sz="2800" b="1" dirty="0">
                <a:latin typeface="宋体" panose="02010600030101010101" pitchFamily="2" charset="-122"/>
              </a:rPr>
              <a:t>金荃集</a:t>
            </a:r>
            <a:r>
              <a:rPr lang="en-US" altLang="zh-CN" sz="2800" b="1" dirty="0">
                <a:latin typeface="宋体" panose="02010600030101010101" pitchFamily="2" charset="-122"/>
              </a:rPr>
              <a:t>》</a:t>
            </a:r>
            <a:r>
              <a:rPr lang="zh-CN" altLang="en-US" sz="2800" b="1" dirty="0">
                <a:latin typeface="宋体" panose="02010600030101010101" pitchFamily="2" charset="-122"/>
              </a:rPr>
              <a:t>等数种。</a:t>
            </a:r>
            <a:endParaRPr lang="zh-CN" altLang="en-US" sz="2800" b="1" dirty="0">
              <a:latin typeface="宋体" panose="02010600030101010101" pitchFamily="2" charset="-122"/>
            </a:endParaRPr>
          </a:p>
          <a:p>
            <a:pPr eaLnBrk="1" hangingPunct="1">
              <a:lnSpc>
                <a:spcPct val="90000"/>
              </a:lnSpc>
            </a:pPr>
            <a:r>
              <a:rPr lang="zh-CN" altLang="en-US" sz="2800" b="1" dirty="0">
                <a:latin typeface="宋体" panose="02010600030101010101" pitchFamily="2" charset="-122"/>
              </a:rPr>
              <a:t>    而宋人有词集传世的多达</a:t>
            </a:r>
            <a:r>
              <a:rPr lang="en-US" altLang="zh-CN" sz="2800" b="1" dirty="0">
                <a:latin typeface="宋体" panose="02010600030101010101" pitchFamily="2" charset="-122"/>
              </a:rPr>
              <a:t>313</a:t>
            </a:r>
            <a:r>
              <a:rPr lang="zh-CN" altLang="en-US" sz="2800" b="1" dirty="0">
                <a:latin typeface="宋体" panose="02010600030101010101" pitchFamily="2" charset="-122"/>
              </a:rPr>
              <a:t>人，其中只有</a:t>
            </a:r>
            <a:r>
              <a:rPr lang="en-US" altLang="zh-CN" sz="2800" b="1" dirty="0">
                <a:latin typeface="宋体" panose="02010600030101010101" pitchFamily="2" charset="-122"/>
              </a:rPr>
              <a:t>52</a:t>
            </a:r>
            <a:r>
              <a:rPr lang="zh-CN" altLang="en-US" sz="2800" b="1" dirty="0">
                <a:latin typeface="宋体" panose="02010600030101010101" pitchFamily="2" charset="-122"/>
              </a:rPr>
              <a:t>家词别集原本已佚而为近人辑佚而成，其他数百人的词别集大多代有刻本，广为流传，如柳永的</a:t>
            </a:r>
            <a:r>
              <a:rPr lang="en-US" altLang="zh-CN" sz="2800" b="1" dirty="0">
                <a:latin typeface="宋体" panose="02010600030101010101" pitchFamily="2" charset="-122"/>
              </a:rPr>
              <a:t>《</a:t>
            </a:r>
            <a:r>
              <a:rPr lang="zh-CN" altLang="en-US" sz="2800" b="1" dirty="0">
                <a:latin typeface="宋体" panose="02010600030101010101" pitchFamily="2" charset="-122"/>
              </a:rPr>
              <a:t>乐章集</a:t>
            </a:r>
            <a:r>
              <a:rPr lang="en-US" altLang="zh-CN" sz="2800" b="1" dirty="0">
                <a:latin typeface="宋体" panose="02010600030101010101" pitchFamily="2" charset="-122"/>
              </a:rPr>
              <a:t>》</a:t>
            </a:r>
            <a:r>
              <a:rPr lang="zh-CN" altLang="en-US" sz="2800" b="1" dirty="0">
                <a:latin typeface="宋体" panose="02010600030101010101" pitchFamily="2" charset="-122"/>
              </a:rPr>
              <a:t>、苏轼的</a:t>
            </a:r>
            <a:r>
              <a:rPr lang="en-US" altLang="zh-CN" sz="2800" b="1" dirty="0">
                <a:latin typeface="宋体" panose="02010600030101010101" pitchFamily="2" charset="-122"/>
              </a:rPr>
              <a:t>《</a:t>
            </a:r>
            <a:r>
              <a:rPr lang="zh-CN" altLang="en-US" sz="2800" b="1" dirty="0">
                <a:latin typeface="宋体" panose="02010600030101010101" pitchFamily="2" charset="-122"/>
              </a:rPr>
              <a:t>东坡乐府</a:t>
            </a:r>
            <a:r>
              <a:rPr lang="en-US" altLang="zh-CN" sz="2800" b="1" dirty="0">
                <a:latin typeface="宋体" panose="02010600030101010101" pitchFamily="2" charset="-122"/>
              </a:rPr>
              <a:t>》</a:t>
            </a:r>
            <a:r>
              <a:rPr lang="zh-CN" altLang="en-US" sz="2800" b="1" dirty="0">
                <a:latin typeface="宋体" panose="02010600030101010101" pitchFamily="2" charset="-122"/>
              </a:rPr>
              <a:t>、秦观的</a:t>
            </a:r>
            <a:r>
              <a:rPr lang="en-US" altLang="zh-CN" sz="2800" b="1" dirty="0">
                <a:latin typeface="宋体" panose="02010600030101010101" pitchFamily="2" charset="-122"/>
              </a:rPr>
              <a:t>《</a:t>
            </a:r>
            <a:r>
              <a:rPr lang="zh-CN" altLang="en-US" sz="2800" b="1" dirty="0">
                <a:latin typeface="宋体" panose="02010600030101010101" pitchFamily="2" charset="-122"/>
              </a:rPr>
              <a:t>淮海词</a:t>
            </a:r>
            <a:r>
              <a:rPr lang="en-US" altLang="zh-CN" sz="2800" b="1" dirty="0">
                <a:latin typeface="宋体" panose="02010600030101010101" pitchFamily="2" charset="-122"/>
              </a:rPr>
              <a:t>》</a:t>
            </a:r>
            <a:r>
              <a:rPr lang="zh-CN" altLang="en-US" sz="2800" b="1" dirty="0">
                <a:latin typeface="宋体" panose="02010600030101010101" pitchFamily="2" charset="-122"/>
              </a:rPr>
              <a:t>、周邦彦的</a:t>
            </a:r>
            <a:r>
              <a:rPr lang="en-US" altLang="zh-CN" sz="2800" b="1" dirty="0">
                <a:latin typeface="宋体" panose="02010600030101010101" pitchFamily="2" charset="-122"/>
              </a:rPr>
              <a:t>《</a:t>
            </a:r>
            <a:r>
              <a:rPr lang="zh-CN" altLang="en-US" sz="2800" b="1" dirty="0">
                <a:latin typeface="宋体" panose="02010600030101010101" pitchFamily="2" charset="-122"/>
              </a:rPr>
              <a:t>清真集</a:t>
            </a:r>
            <a:r>
              <a:rPr lang="en-US" altLang="zh-CN" sz="2800" b="1" dirty="0">
                <a:latin typeface="宋体" panose="02010600030101010101" pitchFamily="2" charset="-122"/>
              </a:rPr>
              <a:t>》</a:t>
            </a:r>
            <a:r>
              <a:rPr lang="zh-CN" altLang="en-US" sz="2800" b="1" dirty="0">
                <a:latin typeface="宋体" panose="02010600030101010101" pitchFamily="2" charset="-122"/>
              </a:rPr>
              <a:t>、辛弃疾的</a:t>
            </a:r>
            <a:r>
              <a:rPr lang="en-US" altLang="zh-CN" sz="2800" b="1" dirty="0">
                <a:latin typeface="宋体" panose="02010600030101010101" pitchFamily="2" charset="-122"/>
              </a:rPr>
              <a:t>《</a:t>
            </a:r>
            <a:r>
              <a:rPr lang="zh-CN" altLang="en-US" sz="2800" b="1" dirty="0">
                <a:latin typeface="宋体" panose="02010600030101010101" pitchFamily="2" charset="-122"/>
              </a:rPr>
              <a:t>稼轩词</a:t>
            </a:r>
            <a:r>
              <a:rPr lang="en-US" altLang="zh-CN" sz="2800" b="1" dirty="0">
                <a:latin typeface="宋体" panose="02010600030101010101" pitchFamily="2" charset="-122"/>
              </a:rPr>
              <a:t>》</a:t>
            </a:r>
            <a:r>
              <a:rPr lang="zh-CN" altLang="en-US" sz="2800" b="1" dirty="0">
                <a:latin typeface="宋体" panose="02010600030101010101" pitchFamily="2" charset="-122"/>
              </a:rPr>
              <a:t>、姜夔的</a:t>
            </a:r>
            <a:r>
              <a:rPr lang="en-US" altLang="zh-CN" sz="2800" b="1" dirty="0">
                <a:latin typeface="宋体" panose="02010600030101010101" pitchFamily="2" charset="-122"/>
              </a:rPr>
              <a:t>《</a:t>
            </a:r>
            <a:r>
              <a:rPr lang="zh-CN" altLang="en-US" sz="2800" b="1" dirty="0">
                <a:latin typeface="宋体" panose="02010600030101010101" pitchFamily="2" charset="-122"/>
              </a:rPr>
              <a:t>白石首人歌曲</a:t>
            </a:r>
            <a:r>
              <a:rPr lang="en-US" altLang="zh-CN" sz="2800" b="1" dirty="0">
                <a:solidFill>
                  <a:srgbClr val="FF0000"/>
                </a:solidFill>
                <a:latin typeface="宋体" panose="02010600030101010101" pitchFamily="2" charset="-122"/>
              </a:rPr>
              <a:t>》</a:t>
            </a:r>
            <a:r>
              <a:rPr lang="zh-CN" altLang="en-US" sz="2800" b="1" dirty="0">
                <a:latin typeface="宋体" panose="02010600030101010101" pitchFamily="2" charset="-122"/>
              </a:rPr>
              <a:t>等，这数百家词人别集的产生与流传，乃是宋词创作丰硕成果的集中体现和主要标志。</a:t>
            </a:r>
            <a:endParaRPr lang="zh-CN" altLang="en-US" sz="2800" b="1" dirty="0">
              <a:latin typeface="宋体" panose="02010600030101010101" pitchFamily="2" charset="-122"/>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Rectangle 2"/>
          <p:cNvSpPr>
            <a:spLocks noGrp="1" noRot="1"/>
          </p:cNvSpPr>
          <p:nvPr>
            <p:ph type="title"/>
          </p:nvPr>
        </p:nvSpPr>
        <p:spPr>
          <a:xfrm>
            <a:off x="2700338" y="188913"/>
            <a:ext cx="6142037" cy="431800"/>
          </a:xfrm>
          <a:ln/>
        </p:spPr>
        <p:txBody>
          <a:bodyPr vert="horz" wrap="square" lIns="91440" tIns="45720" rIns="91440" bIns="45720" anchor="ctr"/>
          <a:p>
            <a:pPr eaLnBrk="1" hangingPunct="1"/>
            <a:r>
              <a:rPr lang="zh-CN" altLang="en-US" sz="3200" b="1" dirty="0">
                <a:solidFill>
                  <a:srgbClr val="008080"/>
                </a:solidFill>
                <a:latin typeface="宋体" panose="02010600030101010101" pitchFamily="2" charset="-122"/>
              </a:rPr>
              <a:t>七、宋代：宋词的发展概况（一）</a:t>
            </a:r>
            <a:endParaRPr lang="zh-CN" altLang="en-US" sz="3200" b="1" dirty="0">
              <a:solidFill>
                <a:srgbClr val="008080"/>
              </a:solidFill>
              <a:latin typeface="宋体" panose="02010600030101010101" pitchFamily="2" charset="-122"/>
            </a:endParaRPr>
          </a:p>
        </p:txBody>
      </p:sp>
      <p:sp>
        <p:nvSpPr>
          <p:cNvPr id="101379" name="Rectangle 3"/>
          <p:cNvSpPr>
            <a:spLocks noGrp="1" noRot="1"/>
          </p:cNvSpPr>
          <p:nvPr>
            <p:ph type="body" sz="half" idx="2"/>
          </p:nvPr>
        </p:nvSpPr>
        <p:spPr>
          <a:xfrm>
            <a:off x="2555875" y="692150"/>
            <a:ext cx="6588125" cy="5761038"/>
          </a:xfrm>
          <a:ln/>
        </p:spPr>
        <p:txBody>
          <a:bodyPr vert="horz" wrap="square" lIns="91440" tIns="45720" rIns="91440" bIns="45720" anchor="t"/>
          <a:p>
            <a:pPr eaLnBrk="1" hangingPunct="1">
              <a:buClr>
                <a:schemeClr val="hlink"/>
              </a:buClr>
              <a:buSzPct val="70000"/>
              <a:buFont typeface="Wingdings" panose="05000000000000000000" pitchFamily="2" charset="2"/>
            </a:pPr>
            <a:r>
              <a:rPr lang="zh-CN" altLang="en-US" sz="2800" b="1" dirty="0">
                <a:solidFill>
                  <a:schemeClr val="hlink"/>
                </a:solidFill>
                <a:latin typeface="宋体" panose="02010600030101010101" pitchFamily="2" charset="-122"/>
              </a:rPr>
              <a:t>     </a:t>
            </a:r>
            <a:r>
              <a:rPr lang="en-US" altLang="zh-CN" sz="2800" b="1" dirty="0">
                <a:solidFill>
                  <a:schemeClr val="hlink"/>
                </a:solidFill>
                <a:latin typeface="宋体" panose="02010600030101010101" pitchFamily="2" charset="-122"/>
              </a:rPr>
              <a:t>2</a:t>
            </a:r>
            <a:r>
              <a:rPr lang="zh-CN" altLang="en-US" sz="2800" b="1" dirty="0">
                <a:solidFill>
                  <a:schemeClr val="hlink"/>
                </a:solidFill>
                <a:latin typeface="宋体" panose="02010600030101010101" pitchFamily="2" charset="-122"/>
              </a:rPr>
              <a:t>、作家队伍的整齐壮大</a:t>
            </a:r>
            <a:r>
              <a:rPr lang="zh-CN" altLang="en-US" sz="2800" b="1" dirty="0">
                <a:latin typeface="宋体" panose="02010600030101010101" pitchFamily="2" charset="-122"/>
              </a:rPr>
              <a:t> </a:t>
            </a:r>
            <a:endParaRPr lang="zh-CN" altLang="en-US" sz="2800" b="1" dirty="0">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800" b="1" dirty="0">
                <a:latin typeface="宋体" panose="02010600030101010101" pitchFamily="2" charset="-122"/>
              </a:rPr>
              <a:t>   名家辈出，群星灿烂，这是宋词繁荣昌盛的又一个重要标志。据统计，宋代有影响的大词人大致在</a:t>
            </a:r>
            <a:r>
              <a:rPr lang="en-US" altLang="zh-CN" sz="2800" b="1" dirty="0">
                <a:latin typeface="宋体" panose="02010600030101010101" pitchFamily="2" charset="-122"/>
              </a:rPr>
              <a:t>300</a:t>
            </a:r>
            <a:r>
              <a:rPr lang="zh-CN" altLang="en-US" sz="2800" b="1" dirty="0">
                <a:latin typeface="宋体" panose="02010600030101010101" pitchFamily="2" charset="-122"/>
              </a:rPr>
              <a:t>家左右，其中堪称“大家”和“名家”的词人排名前</a:t>
            </a:r>
            <a:r>
              <a:rPr lang="en-US" altLang="zh-CN" sz="2800" b="1" dirty="0">
                <a:latin typeface="宋体" panose="02010600030101010101" pitchFamily="2" charset="-122"/>
              </a:rPr>
              <a:t>30</a:t>
            </a:r>
            <a:r>
              <a:rPr lang="zh-CN" altLang="en-US" sz="2800" b="1" dirty="0">
                <a:latin typeface="宋体" panose="02010600030101010101" pitchFamily="2" charset="-122"/>
              </a:rPr>
              <a:t>位的是：</a:t>
            </a:r>
            <a:endParaRPr lang="zh-CN" altLang="en-US" sz="2800" b="1" dirty="0">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800" b="1" dirty="0">
                <a:latin typeface="宋体" panose="02010600030101010101" pitchFamily="2" charset="-122"/>
              </a:rPr>
              <a:t>    辛弃疾、苏轼、周邦彦、姜夔、秦观、柳永、欧阳修、吴文英、李清照、晏几道、贺铸、张炎、陆游、黃庭坚、张先、王沂孙、周密、史达祖、晏殊、刘克庄、张孝祥、高观国、朱敦儒、蒋捷、晁补之、刘过、张元干、王安石、陈与义、叶梦得。</a:t>
            </a:r>
            <a:endParaRPr lang="zh-CN" altLang="en-US" sz="2800" b="1" dirty="0">
              <a:latin typeface="宋体" panose="02010600030101010101" pitchFamily="2" charset="-122"/>
            </a:endParaRPr>
          </a:p>
        </p:txBody>
      </p:sp>
      <p:pic>
        <p:nvPicPr>
          <p:cNvPr id="101380" name="Picture 4" descr="雨霖铃 柳永5"/>
          <p:cNvPicPr>
            <a:picLocks noGrp="1" noRot="1" noChangeAspect="1"/>
          </p:cNvPicPr>
          <p:nvPr>
            <p:ph sz="half" idx="1"/>
          </p:nvPr>
        </p:nvPicPr>
        <p:blipFill>
          <a:blip r:embed="rId1"/>
          <a:srcRect/>
          <a:stretch>
            <a:fillRect/>
          </a:stretch>
        </p:blipFill>
        <p:spPr>
          <a:xfrm>
            <a:off x="179388" y="404813"/>
            <a:ext cx="2305050" cy="6048375"/>
          </a:xfrm>
          <a:ln/>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102403" name="Rectangle 3"/>
          <p:cNvSpPr>
            <a:spLocks noGrp="1" noRot="1"/>
          </p:cNvSpPr>
          <p:nvPr>
            <p:ph idx="1"/>
          </p:nvPr>
        </p:nvSpPr>
        <p:spPr>
          <a:xfrm>
            <a:off x="304800" y="765175"/>
            <a:ext cx="8540750" cy="5102225"/>
          </a:xfrm>
          <a:ln/>
        </p:spPr>
        <p:txBody>
          <a:bodyPr vert="horz" wrap="square" lIns="91440" tIns="45720" rIns="91440" bIns="45720" anchor="t"/>
          <a:p>
            <a:pPr eaLnBrk="1" hangingPunct="1">
              <a:lnSpc>
                <a:spcPct val="90000"/>
              </a:lnSpc>
            </a:pPr>
            <a:r>
              <a:rPr lang="zh-CN" altLang="en-US" b="1" dirty="0">
                <a:latin typeface="宋体" panose="02010600030101010101" pitchFamily="2" charset="-122"/>
              </a:rPr>
              <a:t>     这批词人分布于北宋、南北宋之交、南宋各个历史时期，无论是从其创作性、表现力来看，还是从其作品的艺术性来看，都堪称是达到巅峰状态的词人队伍，代表了宋词的最高成就。</a:t>
            </a:r>
            <a:endParaRPr lang="zh-CN" altLang="en-US" b="1" dirty="0">
              <a:latin typeface="宋体" panose="02010600030101010101" pitchFamily="2" charset="-122"/>
            </a:endParaRPr>
          </a:p>
          <a:p>
            <a:pPr eaLnBrk="1" hangingPunct="1">
              <a:lnSpc>
                <a:spcPct val="90000"/>
              </a:lnSpc>
            </a:pPr>
            <a:r>
              <a:rPr lang="zh-CN" altLang="en-US" b="1" dirty="0">
                <a:latin typeface="宋体" panose="02010600030101010101" pitchFamily="2" charset="-122"/>
              </a:rPr>
              <a:t>    此外，在宋代词人的创作中，还包括着一代代、一群群、一个个的中小词人和业余作者，举凡帝王将相、才子佳人、乐工歌妓、贩夫走卒、方外僧道、钓叟莲娃等等，他们虽出自不同阶层，却都有多多少少的词作产生和流传。</a:t>
            </a:r>
            <a:endParaRPr lang="zh-CN" altLang="en-US" b="1" dirty="0">
              <a:latin typeface="宋体" panose="02010600030101010101" pitchFamily="2" charset="-122"/>
            </a:endParaRPr>
          </a:p>
          <a:p>
            <a:pPr eaLnBrk="1" hangingPunct="1">
              <a:lnSpc>
                <a:spcPct val="90000"/>
              </a:lnSpc>
            </a:pPr>
            <a:endParaRPr lang="zh-CN" altLang="en-US" b="1" dirty="0">
              <a:latin typeface="宋体" panose="02010600030101010101" pitchFamily="2" charset="-122"/>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Rectangle 2"/>
          <p:cNvSpPr>
            <a:spLocks noGrp="1" noRot="1"/>
          </p:cNvSpPr>
          <p:nvPr>
            <p:ph type="title"/>
          </p:nvPr>
        </p:nvSpPr>
        <p:spPr>
          <a:xfrm>
            <a:off x="2700338" y="188913"/>
            <a:ext cx="6142037" cy="431800"/>
          </a:xfrm>
          <a:ln/>
        </p:spPr>
        <p:txBody>
          <a:bodyPr vert="horz" wrap="square" lIns="91440" tIns="45720" rIns="91440" bIns="45720" anchor="ctr"/>
          <a:p>
            <a:pPr eaLnBrk="1" hangingPunct="1"/>
            <a:r>
              <a:rPr lang="zh-CN" altLang="en-US" sz="3200" b="1" dirty="0">
                <a:solidFill>
                  <a:srgbClr val="008080"/>
                </a:solidFill>
                <a:latin typeface="宋体" panose="02010600030101010101" pitchFamily="2" charset="-122"/>
              </a:rPr>
              <a:t>七、宋代：宋词的发展概况（一）</a:t>
            </a:r>
            <a:endParaRPr lang="zh-CN" altLang="en-US" sz="3200" b="1" dirty="0">
              <a:solidFill>
                <a:srgbClr val="008080"/>
              </a:solidFill>
              <a:latin typeface="宋体" panose="02010600030101010101" pitchFamily="2" charset="-122"/>
            </a:endParaRPr>
          </a:p>
        </p:txBody>
      </p:sp>
      <p:sp>
        <p:nvSpPr>
          <p:cNvPr id="103427" name="Rectangle 3"/>
          <p:cNvSpPr>
            <a:spLocks noGrp="1" noRot="1"/>
          </p:cNvSpPr>
          <p:nvPr>
            <p:ph type="body" sz="half" idx="2"/>
          </p:nvPr>
        </p:nvSpPr>
        <p:spPr>
          <a:xfrm>
            <a:off x="2555875" y="692150"/>
            <a:ext cx="6588125" cy="5761038"/>
          </a:xfrm>
          <a:ln/>
        </p:spPr>
        <p:txBody>
          <a:bodyPr vert="horz" wrap="square" lIns="91440" tIns="45720" rIns="91440" bIns="45720" anchor="t"/>
          <a:p>
            <a:pPr eaLnBrk="1" hangingPunct="1">
              <a:lnSpc>
                <a:spcPct val="80000"/>
              </a:lnSpc>
              <a:buClr>
                <a:schemeClr val="hlink"/>
              </a:buClr>
              <a:buSzPct val="70000"/>
              <a:buFont typeface="Wingdings" panose="05000000000000000000" pitchFamily="2" charset="2"/>
            </a:pPr>
            <a:r>
              <a:rPr lang="zh-CN" altLang="en-US" sz="3000" b="1" dirty="0">
                <a:solidFill>
                  <a:schemeClr val="hlink"/>
                </a:solidFill>
                <a:latin typeface="宋体" panose="02010600030101010101" pitchFamily="2" charset="-122"/>
              </a:rPr>
              <a:t>     </a:t>
            </a:r>
            <a:r>
              <a:rPr lang="en-US" altLang="zh-CN" sz="3000" b="1" dirty="0">
                <a:solidFill>
                  <a:schemeClr val="hlink"/>
                </a:solidFill>
                <a:latin typeface="宋体" panose="02010600030101010101" pitchFamily="2" charset="-122"/>
              </a:rPr>
              <a:t>2</a:t>
            </a:r>
            <a:r>
              <a:rPr lang="zh-CN" altLang="en-US" sz="3000" b="1" dirty="0">
                <a:solidFill>
                  <a:schemeClr val="hlink"/>
                </a:solidFill>
                <a:latin typeface="宋体" panose="02010600030101010101" pitchFamily="2" charset="-122"/>
              </a:rPr>
              <a:t>、作家队伍的整齐壮大</a:t>
            </a:r>
            <a:r>
              <a:rPr lang="zh-CN" altLang="en-US" sz="3000" b="1" dirty="0">
                <a:latin typeface="宋体" panose="02010600030101010101" pitchFamily="2" charset="-122"/>
              </a:rPr>
              <a:t> </a:t>
            </a:r>
            <a:endParaRPr lang="zh-CN" altLang="en-US" sz="3000" b="1" dirty="0">
              <a:latin typeface="宋体" panose="02010600030101010101" pitchFamily="2" charset="-122"/>
            </a:endParaRPr>
          </a:p>
          <a:p>
            <a:pPr eaLnBrk="1" hangingPunct="1">
              <a:lnSpc>
                <a:spcPct val="80000"/>
              </a:lnSpc>
              <a:buClr>
                <a:schemeClr val="hlink"/>
              </a:buClr>
              <a:buSzPct val="70000"/>
              <a:buFont typeface="Wingdings" panose="05000000000000000000" pitchFamily="2" charset="2"/>
            </a:pPr>
            <a:r>
              <a:rPr lang="zh-CN" altLang="en-US" sz="3000" b="1" dirty="0">
                <a:latin typeface="宋体" panose="02010600030101010101" pitchFamily="2" charset="-122"/>
              </a:rPr>
              <a:t>   就个体词人的作品数量来看，宋代词人的创作成果也显现出空前繁盛的景象。</a:t>
            </a:r>
            <a:endParaRPr lang="zh-CN" altLang="en-US" sz="3000" b="1" dirty="0">
              <a:latin typeface="宋体" panose="02010600030101010101" pitchFamily="2" charset="-122"/>
            </a:endParaRPr>
          </a:p>
          <a:p>
            <a:pPr eaLnBrk="1" hangingPunct="1">
              <a:lnSpc>
                <a:spcPct val="80000"/>
              </a:lnSpc>
              <a:buClr>
                <a:schemeClr val="hlink"/>
              </a:buClr>
              <a:buSzPct val="70000"/>
              <a:buFont typeface="Wingdings" panose="05000000000000000000" pitchFamily="2" charset="2"/>
            </a:pPr>
            <a:r>
              <a:rPr lang="zh-CN" altLang="en-US" sz="3000" b="1" dirty="0">
                <a:latin typeface="宋体" panose="02010600030101010101" pitchFamily="2" charset="-122"/>
              </a:rPr>
              <a:t>    </a:t>
            </a:r>
            <a:r>
              <a:rPr lang="zh-CN" altLang="en-US" sz="3000" b="1" dirty="0">
                <a:solidFill>
                  <a:srgbClr val="FF0000"/>
                </a:solidFill>
                <a:latin typeface="宋体" panose="02010600030101010101" pitchFamily="2" charset="-122"/>
              </a:rPr>
              <a:t>唐五代第一个大力作词的词人温庭筠</a:t>
            </a:r>
            <a:r>
              <a:rPr lang="zh-CN" altLang="en-US" sz="3000" b="1" dirty="0">
                <a:latin typeface="宋体" panose="02010600030101010101" pitchFamily="2" charset="-122"/>
              </a:rPr>
              <a:t>现存词作仅有</a:t>
            </a:r>
            <a:r>
              <a:rPr lang="en-US" altLang="zh-CN" sz="3000" b="1" dirty="0">
                <a:latin typeface="宋体" panose="02010600030101010101" pitchFamily="2" charset="-122"/>
              </a:rPr>
              <a:t>69</a:t>
            </a:r>
            <a:r>
              <a:rPr lang="zh-CN" altLang="en-US" sz="3000" b="1" dirty="0">
                <a:latin typeface="宋体" panose="02010600030101010101" pitchFamily="2" charset="-122"/>
              </a:rPr>
              <a:t>首（一作</a:t>
            </a:r>
            <a:r>
              <a:rPr lang="en-US" altLang="zh-CN" sz="3000" b="1" dirty="0">
                <a:latin typeface="宋体" panose="02010600030101010101" pitchFamily="2" charset="-122"/>
              </a:rPr>
              <a:t>70</a:t>
            </a:r>
            <a:r>
              <a:rPr lang="zh-CN" altLang="en-US" sz="3000" b="1" dirty="0">
                <a:latin typeface="宋体" panose="02010600030101010101" pitchFamily="2" charset="-122"/>
              </a:rPr>
              <a:t>首），唐五代词人现存作品数量名列前茅的也不过如此：冯延巳</a:t>
            </a:r>
            <a:r>
              <a:rPr lang="en-US" altLang="zh-CN" sz="3000" b="1" dirty="0">
                <a:latin typeface="宋体" panose="02010600030101010101" pitchFamily="2" charset="-122"/>
              </a:rPr>
              <a:t>112</a:t>
            </a:r>
            <a:r>
              <a:rPr lang="zh-CN" altLang="en-US" sz="3000" b="1" dirty="0">
                <a:latin typeface="宋体" panose="02010600030101010101" pitchFamily="2" charset="-122"/>
              </a:rPr>
              <a:t>首，孙光宪</a:t>
            </a:r>
            <a:r>
              <a:rPr lang="en-US" altLang="zh-CN" sz="3000" b="1" dirty="0">
                <a:latin typeface="宋体" panose="02010600030101010101" pitchFamily="2" charset="-122"/>
              </a:rPr>
              <a:t>84</a:t>
            </a:r>
            <a:r>
              <a:rPr lang="zh-CN" altLang="en-US" sz="3000" b="1" dirty="0">
                <a:latin typeface="宋体" panose="02010600030101010101" pitchFamily="2" charset="-122"/>
              </a:rPr>
              <a:t>首，韦庄、李珣</a:t>
            </a:r>
            <a:r>
              <a:rPr lang="en-US" altLang="zh-CN" sz="3000" b="1" dirty="0">
                <a:latin typeface="宋体" panose="02010600030101010101" pitchFamily="2" charset="-122"/>
              </a:rPr>
              <a:t>54</a:t>
            </a:r>
            <a:r>
              <a:rPr lang="zh-CN" altLang="en-US" sz="3000" b="1" dirty="0">
                <a:latin typeface="宋体" panose="02010600030101010101" pitchFamily="2" charset="-122"/>
              </a:rPr>
              <a:t>首。</a:t>
            </a:r>
            <a:endParaRPr lang="zh-CN" altLang="en-US" sz="2000" dirty="0"/>
          </a:p>
        </p:txBody>
      </p:sp>
      <p:pic>
        <p:nvPicPr>
          <p:cNvPr id="103428" name="Picture 4" descr="雨霖铃 柳永5"/>
          <p:cNvPicPr>
            <a:picLocks noGrp="1" noRot="1" noChangeAspect="1"/>
          </p:cNvPicPr>
          <p:nvPr>
            <p:ph sz="half" idx="1"/>
          </p:nvPr>
        </p:nvPicPr>
        <p:blipFill>
          <a:blip r:embed="rId1"/>
          <a:srcRect/>
          <a:stretch>
            <a:fillRect/>
          </a:stretch>
        </p:blipFill>
        <p:spPr>
          <a:xfrm>
            <a:off x="179388" y="404813"/>
            <a:ext cx="2305050" cy="6048375"/>
          </a:xfr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a:spLocks noGrp="1" noRot="1"/>
          </p:cNvSpPr>
          <p:nvPr>
            <p:ph type="title"/>
          </p:nvPr>
        </p:nvSpPr>
        <p:spPr>
          <a:xfrm>
            <a:off x="301625" y="685800"/>
            <a:ext cx="8540750" cy="150813"/>
          </a:xfrm>
          <a:ln/>
        </p:spPr>
        <p:txBody>
          <a:bodyPr vert="horz" wrap="square" lIns="91440" tIns="45720" rIns="91440" bIns="45720" anchor="ctr"/>
          <a:p>
            <a:pPr eaLnBrk="1" hangingPunct="1"/>
            <a:endParaRPr lang="zh-CN" altLang="en-US" dirty="0"/>
          </a:p>
        </p:txBody>
      </p:sp>
      <p:sp>
        <p:nvSpPr>
          <p:cNvPr id="21507" name="Rectangle 3"/>
          <p:cNvSpPr>
            <a:spLocks noGrp="1" noRot="1"/>
          </p:cNvSpPr>
          <p:nvPr>
            <p:ph idx="1"/>
          </p:nvPr>
        </p:nvSpPr>
        <p:spPr>
          <a:xfrm>
            <a:off x="304800" y="981075"/>
            <a:ext cx="8540750" cy="4886325"/>
          </a:xfrm>
          <a:ln/>
        </p:spPr>
        <p:txBody>
          <a:bodyPr vert="horz" wrap="square" lIns="91440" tIns="45720" rIns="91440" bIns="45720" anchor="t"/>
          <a:p>
            <a:pPr algn="just" eaLnBrk="1" hangingPunct="1"/>
            <a:r>
              <a:rPr lang="en-US" altLang="zh-CN" b="1" dirty="0">
                <a:solidFill>
                  <a:srgbClr val="FF0000"/>
                </a:solidFill>
                <a:latin typeface="宋体" panose="02010600030101010101" pitchFamily="2" charset="-122"/>
              </a:rPr>
              <a:t>3</a:t>
            </a:r>
            <a:r>
              <a:rPr lang="zh-CN" altLang="en-US" b="1" dirty="0">
                <a:solidFill>
                  <a:srgbClr val="FF0000"/>
                </a:solidFill>
                <a:latin typeface="宋体" panose="02010600030101010101" pitchFamily="2" charset="-122"/>
              </a:rPr>
              <a:t>、题材多样、流派纷呈。</a:t>
            </a:r>
            <a:endParaRPr lang="zh-CN" altLang="en-US" b="1" dirty="0">
              <a:solidFill>
                <a:srgbClr val="FF0000"/>
              </a:solidFill>
              <a:latin typeface="宋体" panose="02010600030101010101" pitchFamily="2" charset="-122"/>
            </a:endParaRPr>
          </a:p>
          <a:p>
            <a:pPr algn="just" eaLnBrk="1" hangingPunct="1"/>
            <a:r>
              <a:rPr lang="zh-CN" altLang="en-US" b="1" dirty="0">
                <a:latin typeface="宋体" panose="02010600030101010101" pitchFamily="2" charset="-122"/>
              </a:rPr>
              <a:t>山水诗、田园诗、边塞诗、政治诗、讽喻诗、咏史怀古诗、闺怨宫怨诗、友情送别诗，咏物言志诗等。</a:t>
            </a:r>
            <a:endParaRPr lang="zh-CN" altLang="en-US" b="1" dirty="0">
              <a:latin typeface="宋体" panose="02010600030101010101" pitchFamily="2" charset="-122"/>
            </a:endParaRPr>
          </a:p>
          <a:p>
            <a:pPr algn="just" eaLnBrk="1" hangingPunct="1"/>
            <a:r>
              <a:rPr lang="en-US" altLang="zh-CN" b="1" dirty="0">
                <a:solidFill>
                  <a:srgbClr val="FF0000"/>
                </a:solidFill>
                <a:latin typeface="宋体" panose="02010600030101010101" pitchFamily="2" charset="-122"/>
              </a:rPr>
              <a:t>4</a:t>
            </a:r>
            <a:r>
              <a:rPr lang="zh-CN" altLang="en-US" b="1" dirty="0">
                <a:solidFill>
                  <a:srgbClr val="FF0000"/>
                </a:solidFill>
                <a:latin typeface="宋体" panose="02010600030101010101" pitchFamily="2" charset="-122"/>
              </a:rPr>
              <a:t>、体裁丰富，众体皆备。</a:t>
            </a:r>
            <a:endParaRPr lang="zh-CN" altLang="en-US" b="1" dirty="0">
              <a:solidFill>
                <a:srgbClr val="FF0000"/>
              </a:solidFill>
              <a:latin typeface="宋体" panose="02010600030101010101" pitchFamily="2" charset="-122"/>
            </a:endParaRPr>
          </a:p>
          <a:p>
            <a:pPr algn="just" eaLnBrk="1" hangingPunct="1"/>
            <a:r>
              <a:rPr lang="zh-CN" altLang="en-US" b="1" dirty="0"/>
              <a:t>骚体、歌行体、乐府、古风、五绝、七绝、五律、七律、排律等等，应有尽有。</a:t>
            </a:r>
            <a:endParaRPr lang="zh-CN" altLang="en-US" b="1" dirty="0"/>
          </a:p>
          <a:p>
            <a:pPr algn="just" eaLnBrk="1" hangingPunct="1"/>
            <a:r>
              <a:rPr lang="en-US" altLang="zh-CN" b="1" dirty="0">
                <a:solidFill>
                  <a:srgbClr val="FF0000"/>
                </a:solidFill>
              </a:rPr>
              <a:t>5</a:t>
            </a:r>
            <a:r>
              <a:rPr lang="zh-CN" altLang="en-US" b="1" dirty="0">
                <a:solidFill>
                  <a:srgbClr val="FF0000"/>
                </a:solidFill>
              </a:rPr>
              <a:t>、名篇叠出，不胜枚举；好诗如潮，传诵不息。 </a:t>
            </a:r>
            <a:endParaRPr lang="zh-CN" altLang="en-US" b="1" dirty="0">
              <a:solidFill>
                <a:srgbClr val="FF0000"/>
              </a:solidFill>
            </a:endParaRPr>
          </a:p>
          <a:p>
            <a:pPr algn="just" eaLnBrk="1" hangingPunct="1"/>
            <a:r>
              <a:rPr lang="en-US" altLang="zh-CN" b="1" dirty="0">
                <a:solidFill>
                  <a:srgbClr val="FF0000"/>
                </a:solidFill>
                <a:latin typeface="宋体" panose="02010600030101010101" pitchFamily="2" charset="-122"/>
              </a:rPr>
              <a:t>6</a:t>
            </a:r>
            <a:r>
              <a:rPr lang="zh-CN" altLang="en-US" b="1" dirty="0">
                <a:solidFill>
                  <a:srgbClr val="FF0000"/>
                </a:solidFill>
                <a:latin typeface="宋体" panose="02010600030101010101" pitchFamily="2" charset="-122"/>
              </a:rPr>
              <a:t>、</a:t>
            </a:r>
            <a:r>
              <a:rPr lang="zh-CN" altLang="en-US" b="1" dirty="0">
                <a:solidFill>
                  <a:srgbClr val="FF0000"/>
                </a:solidFill>
              </a:rPr>
              <a:t>求新求变，充满了创造精神。 </a:t>
            </a:r>
            <a:endParaRPr lang="zh-CN" altLang="en-US" b="1" dirty="0">
              <a:solidFill>
                <a:srgbClr val="FF0000"/>
              </a:solidFill>
              <a:latin typeface="宋体" panose="02010600030101010101" pitchFamily="2" charset="-122"/>
            </a:endParaRPr>
          </a:p>
          <a:p>
            <a:pPr eaLnBrk="1" hangingPunct="1"/>
            <a:endParaRPr lang="zh-CN" altLang="en-US" b="1" dirty="0">
              <a:solidFill>
                <a:srgbClr val="008080"/>
              </a:solidFill>
              <a:latin typeface="宋体" panose="02010600030101010101" pitchFamily="2" charset="-122"/>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Rectangle 2"/>
          <p:cNvSpPr>
            <a:spLocks noGrp="1" noRot="1"/>
          </p:cNvSpPr>
          <p:nvPr>
            <p:ph type="title"/>
          </p:nvPr>
        </p:nvSpPr>
        <p:spPr>
          <a:xfrm flipV="1">
            <a:off x="301625" y="549275"/>
            <a:ext cx="8540750" cy="136525"/>
          </a:xfrm>
          <a:ln/>
        </p:spPr>
        <p:txBody>
          <a:bodyPr vert="horz" wrap="square" lIns="91440" tIns="45720" rIns="91440" bIns="45720" anchor="ctr"/>
          <a:p>
            <a:pPr eaLnBrk="1" hangingPunct="1"/>
            <a:endParaRPr lang="zh-CN" altLang="en-US" dirty="0"/>
          </a:p>
        </p:txBody>
      </p:sp>
      <p:sp>
        <p:nvSpPr>
          <p:cNvPr id="104451" name="Rectangle 3"/>
          <p:cNvSpPr>
            <a:spLocks noGrp="1" noRot="1"/>
          </p:cNvSpPr>
          <p:nvPr>
            <p:ph idx="1"/>
          </p:nvPr>
        </p:nvSpPr>
        <p:spPr>
          <a:xfrm>
            <a:off x="304800" y="693738"/>
            <a:ext cx="8540750" cy="5173662"/>
          </a:xfrm>
          <a:ln/>
        </p:spPr>
        <p:txBody>
          <a:bodyPr vert="horz" wrap="square" lIns="91440" tIns="45720" rIns="91440" bIns="45720" anchor="t"/>
          <a:p>
            <a:pPr eaLnBrk="1" hangingPunct="1"/>
            <a:r>
              <a:rPr lang="zh-CN" altLang="en-US" b="1" dirty="0">
                <a:latin typeface="宋体" panose="02010600030101010101" pitchFamily="2" charset="-122"/>
              </a:rPr>
              <a:t>     而在宋代词人中，存词数理在</a:t>
            </a:r>
            <a:r>
              <a:rPr lang="en-US" altLang="zh-CN" b="1" dirty="0">
                <a:latin typeface="宋体" panose="02010600030101010101" pitchFamily="2" charset="-122"/>
              </a:rPr>
              <a:t>100</a:t>
            </a:r>
            <a:r>
              <a:rPr lang="zh-CN" altLang="en-US" b="1" dirty="0">
                <a:latin typeface="宋体" panose="02010600030101010101" pitchFamily="2" charset="-122"/>
              </a:rPr>
              <a:t>首以上的就有</a:t>
            </a:r>
            <a:r>
              <a:rPr lang="en-US" altLang="zh-CN" b="1" dirty="0">
                <a:latin typeface="宋体" panose="02010600030101010101" pitchFamily="2" charset="-122"/>
              </a:rPr>
              <a:t>51</a:t>
            </a:r>
            <a:r>
              <a:rPr lang="zh-CN" altLang="en-US" b="1" dirty="0">
                <a:latin typeface="宋体" panose="02010600030101010101" pitchFamily="2" charset="-122"/>
              </a:rPr>
              <a:t>人之多，其中宋代著名词人的作品数量大多数在数百首以上，</a:t>
            </a:r>
            <a:endParaRPr lang="zh-CN" altLang="en-US" b="1" dirty="0">
              <a:latin typeface="宋体" panose="02010600030101010101" pitchFamily="2" charset="-122"/>
            </a:endParaRPr>
          </a:p>
          <a:p>
            <a:pPr eaLnBrk="1" hangingPunct="1"/>
            <a:r>
              <a:rPr lang="zh-CN" altLang="en-US" b="1" dirty="0">
                <a:latin typeface="宋体" panose="02010600030101010101" pitchFamily="2" charset="-122"/>
              </a:rPr>
              <a:t>     如辛弃疾</a:t>
            </a:r>
            <a:r>
              <a:rPr lang="en-US" altLang="zh-CN" b="1" dirty="0">
                <a:latin typeface="宋体" panose="02010600030101010101" pitchFamily="2" charset="-122"/>
              </a:rPr>
              <a:t>629</a:t>
            </a:r>
            <a:r>
              <a:rPr lang="zh-CN" altLang="en-US" b="1" dirty="0">
                <a:latin typeface="宋体" panose="02010600030101010101" pitchFamily="2" charset="-122"/>
              </a:rPr>
              <a:t>首、苏轼</a:t>
            </a:r>
            <a:r>
              <a:rPr lang="en-US" altLang="zh-CN" b="1" dirty="0">
                <a:latin typeface="宋体" panose="02010600030101010101" pitchFamily="2" charset="-122"/>
              </a:rPr>
              <a:t>362</a:t>
            </a:r>
            <a:r>
              <a:rPr lang="zh-CN" altLang="en-US" b="1" dirty="0">
                <a:latin typeface="宋体" panose="02010600030101010101" pitchFamily="2" charset="-122"/>
              </a:rPr>
              <a:t>首、刘辰翁</a:t>
            </a:r>
            <a:r>
              <a:rPr lang="en-US" altLang="zh-CN" b="1" dirty="0">
                <a:latin typeface="宋体" panose="02010600030101010101" pitchFamily="2" charset="-122"/>
              </a:rPr>
              <a:t>354</a:t>
            </a:r>
            <a:r>
              <a:rPr lang="zh-CN" altLang="en-US" b="1" dirty="0">
                <a:latin typeface="宋体" panose="02010600030101010101" pitchFamily="2" charset="-122"/>
              </a:rPr>
              <a:t>首、吴文英</a:t>
            </a:r>
            <a:r>
              <a:rPr lang="en-US" altLang="zh-CN" b="1" dirty="0">
                <a:latin typeface="宋体" panose="02010600030101010101" pitchFamily="2" charset="-122"/>
              </a:rPr>
              <a:t>341</a:t>
            </a:r>
            <a:r>
              <a:rPr lang="zh-CN" altLang="en-US" b="1" dirty="0">
                <a:latin typeface="宋体" panose="02010600030101010101" pitchFamily="2" charset="-122"/>
              </a:rPr>
              <a:t>首、张炎</a:t>
            </a:r>
            <a:r>
              <a:rPr lang="en-US" altLang="zh-CN" b="1" dirty="0">
                <a:latin typeface="宋体" panose="02010600030101010101" pitchFamily="2" charset="-122"/>
              </a:rPr>
              <a:t>302</a:t>
            </a:r>
            <a:r>
              <a:rPr lang="zh-CN" altLang="en-US" b="1" dirty="0">
                <a:latin typeface="宋体" panose="02010600030101010101" pitchFamily="2" charset="-122"/>
              </a:rPr>
              <a:t>首、贺铸</a:t>
            </a:r>
            <a:r>
              <a:rPr lang="en-US" altLang="zh-CN" b="1" dirty="0">
                <a:latin typeface="宋体" panose="02010600030101010101" pitchFamily="2" charset="-122"/>
              </a:rPr>
              <a:t>283</a:t>
            </a:r>
            <a:r>
              <a:rPr lang="zh-CN" altLang="en-US" b="1" dirty="0">
                <a:latin typeface="宋体" panose="02010600030101010101" pitchFamily="2" charset="-122"/>
              </a:rPr>
              <a:t>首、刘克庄</a:t>
            </a:r>
            <a:r>
              <a:rPr lang="en-US" altLang="zh-CN" b="1" dirty="0">
                <a:latin typeface="宋体" panose="02010600030101010101" pitchFamily="2" charset="-122"/>
              </a:rPr>
              <a:t>269</a:t>
            </a:r>
            <a:r>
              <a:rPr lang="zh-CN" altLang="en-US" b="1" dirty="0">
                <a:latin typeface="宋体" panose="02010600030101010101" pitchFamily="2" charset="-122"/>
              </a:rPr>
              <a:t>首、晏几道</a:t>
            </a:r>
            <a:r>
              <a:rPr lang="en-US" altLang="zh-CN" b="1" dirty="0">
                <a:latin typeface="宋体" panose="02010600030101010101" pitchFamily="2" charset="-122"/>
              </a:rPr>
              <a:t>260</a:t>
            </a:r>
            <a:r>
              <a:rPr lang="zh-CN" altLang="en-US" b="1" dirty="0">
                <a:latin typeface="宋体" panose="02010600030101010101" pitchFamily="2" charset="-122"/>
              </a:rPr>
              <a:t>首、柳永</a:t>
            </a:r>
            <a:r>
              <a:rPr lang="en-US" altLang="zh-CN" b="1" dirty="0">
                <a:latin typeface="宋体" panose="02010600030101010101" pitchFamily="2" charset="-122"/>
              </a:rPr>
              <a:t>213</a:t>
            </a:r>
            <a:r>
              <a:rPr lang="zh-CN" altLang="en-US" b="1" dirty="0">
                <a:latin typeface="宋体" panose="02010600030101010101" pitchFamily="2" charset="-122"/>
              </a:rPr>
              <a:t>首、朱敦儒</a:t>
            </a:r>
            <a:r>
              <a:rPr lang="en-US" altLang="zh-CN" b="1" dirty="0">
                <a:latin typeface="宋体" panose="02010600030101010101" pitchFamily="2" charset="-122"/>
              </a:rPr>
              <a:t>246</a:t>
            </a:r>
            <a:r>
              <a:rPr lang="zh-CN" altLang="en-US" b="1" dirty="0">
                <a:latin typeface="宋体" panose="02010600030101010101" pitchFamily="2" charset="-122"/>
              </a:rPr>
              <a:t>首、欧阳修</a:t>
            </a:r>
            <a:r>
              <a:rPr lang="en-US" altLang="zh-CN" b="1" dirty="0">
                <a:latin typeface="宋体" panose="02010600030101010101" pitchFamily="2" charset="-122"/>
              </a:rPr>
              <a:t>242</a:t>
            </a:r>
            <a:r>
              <a:rPr lang="zh-CN" altLang="en-US" b="1" dirty="0">
                <a:latin typeface="宋体" panose="02010600030101010101" pitchFamily="2" charset="-122"/>
              </a:rPr>
              <a:t>首、张孝祥</a:t>
            </a:r>
            <a:r>
              <a:rPr lang="en-US" altLang="zh-CN" b="1" dirty="0">
                <a:latin typeface="宋体" panose="02010600030101010101" pitchFamily="2" charset="-122"/>
              </a:rPr>
              <a:t>224</a:t>
            </a:r>
            <a:r>
              <a:rPr lang="zh-CN" altLang="en-US" b="1" dirty="0">
                <a:latin typeface="宋体" panose="02010600030101010101" pitchFamily="2" charset="-122"/>
              </a:rPr>
              <a:t>首、黄庭坚</a:t>
            </a:r>
            <a:r>
              <a:rPr lang="en-US" altLang="zh-CN" b="1" dirty="0">
                <a:latin typeface="宋体" panose="02010600030101010101" pitchFamily="2" charset="-122"/>
              </a:rPr>
              <a:t>192</a:t>
            </a:r>
            <a:r>
              <a:rPr lang="zh-CN" altLang="en-US" b="1" dirty="0">
                <a:latin typeface="宋体" panose="02010600030101010101" pitchFamily="2" charset="-122"/>
              </a:rPr>
              <a:t>首、周邦彦</a:t>
            </a:r>
            <a:r>
              <a:rPr lang="en-US" altLang="zh-CN" b="1" dirty="0">
                <a:latin typeface="宋体" panose="02010600030101010101" pitchFamily="2" charset="-122"/>
              </a:rPr>
              <a:t>186</a:t>
            </a:r>
            <a:r>
              <a:rPr lang="zh-CN" altLang="en-US" b="1" dirty="0">
                <a:latin typeface="宋体" panose="02010600030101010101" pitchFamily="2" charset="-122"/>
              </a:rPr>
              <a:t>首、张元干</a:t>
            </a:r>
            <a:r>
              <a:rPr lang="en-US" altLang="zh-CN" b="1" dirty="0">
                <a:latin typeface="宋体" panose="02010600030101010101" pitchFamily="2" charset="-122"/>
              </a:rPr>
              <a:t>185</a:t>
            </a:r>
            <a:r>
              <a:rPr lang="zh-CN" altLang="en-US" b="1" dirty="0">
                <a:latin typeface="宋体" panose="02010600030101010101" pitchFamily="2" charset="-122"/>
              </a:rPr>
              <a:t>首、张先</a:t>
            </a:r>
            <a:r>
              <a:rPr lang="en-US" altLang="zh-CN" b="1" dirty="0">
                <a:latin typeface="宋体" panose="02010600030101010101" pitchFamily="2" charset="-122"/>
              </a:rPr>
              <a:t>165</a:t>
            </a:r>
            <a:r>
              <a:rPr lang="zh-CN" altLang="en-US" b="1" dirty="0">
                <a:latin typeface="宋体" panose="02010600030101010101" pitchFamily="2" charset="-122"/>
              </a:rPr>
              <a:t>首、陆游</a:t>
            </a:r>
            <a:r>
              <a:rPr lang="en-US" altLang="zh-CN" b="1" dirty="0">
                <a:latin typeface="宋体" panose="02010600030101010101" pitchFamily="2" charset="-122"/>
              </a:rPr>
              <a:t>145</a:t>
            </a:r>
            <a:r>
              <a:rPr lang="zh-CN" altLang="en-US" b="1" dirty="0">
                <a:latin typeface="宋体" panose="02010600030101010101" pitchFamily="2" charset="-122"/>
              </a:rPr>
              <a:t>首、晏殊</a:t>
            </a:r>
            <a:r>
              <a:rPr lang="en-US" altLang="zh-CN" b="1" dirty="0">
                <a:latin typeface="宋体" panose="02010600030101010101" pitchFamily="2" charset="-122"/>
              </a:rPr>
              <a:t>140</a:t>
            </a:r>
            <a:r>
              <a:rPr lang="zh-CN" altLang="en-US" b="1" dirty="0">
                <a:latin typeface="宋体" panose="02010600030101010101" pitchFamily="2" charset="-122"/>
              </a:rPr>
              <a:t>首等；</a:t>
            </a:r>
            <a:endParaRPr lang="zh-CN" altLang="en-US" dirty="0"/>
          </a:p>
          <a:p>
            <a:pPr eaLnBrk="1" hangingPunct="1"/>
            <a:endParaRPr lang="zh-CN" alt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105475" name="Rectangle 3"/>
          <p:cNvSpPr>
            <a:spLocks noGrp="1" noRot="1"/>
          </p:cNvSpPr>
          <p:nvPr>
            <p:ph idx="1"/>
          </p:nvPr>
        </p:nvSpPr>
        <p:spPr>
          <a:xfrm>
            <a:off x="304800" y="620713"/>
            <a:ext cx="8540750" cy="5246687"/>
          </a:xfrm>
          <a:ln/>
        </p:spPr>
        <p:txBody>
          <a:bodyPr vert="horz" wrap="square" lIns="91440" tIns="45720" rIns="91440" bIns="45720" anchor="t"/>
          <a:p>
            <a:pPr eaLnBrk="1" hangingPunct="1"/>
            <a:r>
              <a:rPr lang="zh-CN" altLang="en-US" b="1" dirty="0">
                <a:latin typeface="宋体" panose="02010600030101010101" pitchFamily="2" charset="-122"/>
              </a:rPr>
              <a:t>     在宋代杰出词人中，只有少数词人数量不到百首，如秦观</a:t>
            </a:r>
            <a:r>
              <a:rPr lang="en-US" altLang="zh-CN" b="1" dirty="0">
                <a:latin typeface="宋体" panose="02010600030101010101" pitchFamily="2" charset="-122"/>
              </a:rPr>
              <a:t>90</a:t>
            </a:r>
            <a:r>
              <a:rPr lang="zh-CN" altLang="en-US" b="1" dirty="0">
                <a:latin typeface="宋体" panose="02010600030101010101" pitchFamily="2" charset="-122"/>
              </a:rPr>
              <a:t>首、李清照</a:t>
            </a:r>
            <a:r>
              <a:rPr lang="en-US" altLang="zh-CN" b="1" dirty="0">
                <a:latin typeface="宋体" panose="02010600030101010101" pitchFamily="2" charset="-122"/>
              </a:rPr>
              <a:t>52</a:t>
            </a:r>
            <a:r>
              <a:rPr lang="zh-CN" altLang="en-US" b="1" dirty="0">
                <a:latin typeface="宋体" panose="02010600030101010101" pitchFamily="2" charset="-122"/>
              </a:rPr>
              <a:t>首、姜夔</a:t>
            </a:r>
            <a:r>
              <a:rPr lang="en-US" altLang="zh-CN" b="1" dirty="0">
                <a:latin typeface="宋体" panose="02010600030101010101" pitchFamily="2" charset="-122"/>
              </a:rPr>
              <a:t>87</a:t>
            </a:r>
            <a:r>
              <a:rPr lang="zh-CN" altLang="en-US" b="1" dirty="0">
                <a:latin typeface="宋体" panose="02010600030101010101" pitchFamily="2" charset="-122"/>
              </a:rPr>
              <a:t>首等。作品数量的大幅度增长，反映出宋代词人创作热情的高涨和创作能力的加强。  </a:t>
            </a:r>
            <a:endParaRPr lang="zh-CN" altLang="en-US" b="1" dirty="0">
              <a:latin typeface="宋体" panose="02010600030101010101" pitchFamily="2" charset="-122"/>
            </a:endParaRPr>
          </a:p>
          <a:p>
            <a:pPr eaLnBrk="1" hangingPunct="1"/>
            <a:r>
              <a:rPr lang="zh-CN" altLang="en-US" b="1" dirty="0">
                <a:latin typeface="宋体" panose="02010600030101010101" pitchFamily="2" charset="-122"/>
              </a:rPr>
              <a:t>    尤其值得注意的是，宋代还涌现出了象柳永、晏几道、秦观、贺铸、周邦彦、辛弃疾、姜夔、吴文英这样的一大批倾力于词的创作的专业化的优秀词人，这是宋词走向繁荣的又一个标志。</a:t>
            </a:r>
            <a:r>
              <a:rPr lang="zh-CN" altLang="en-US" dirty="0"/>
              <a:t> </a:t>
            </a:r>
            <a:endParaRPr lang="zh-CN" altLang="en-US" dirty="0"/>
          </a:p>
          <a:p>
            <a:pPr eaLnBrk="1" hangingPunct="1"/>
            <a:endParaRPr lang="zh-CN" alt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Rectangle 2"/>
          <p:cNvSpPr>
            <a:spLocks noGrp="1" noRot="1"/>
          </p:cNvSpPr>
          <p:nvPr>
            <p:ph type="title"/>
          </p:nvPr>
        </p:nvSpPr>
        <p:spPr>
          <a:xfrm>
            <a:off x="2627313" y="188913"/>
            <a:ext cx="6215062" cy="431800"/>
          </a:xfrm>
          <a:ln/>
        </p:spPr>
        <p:txBody>
          <a:bodyPr vert="horz" wrap="square" lIns="91440" tIns="45720" rIns="91440" bIns="45720" anchor="ctr"/>
          <a:p>
            <a:pPr eaLnBrk="1" hangingPunct="1"/>
            <a:r>
              <a:rPr lang="zh-CN" altLang="en-US" sz="3200" b="1" dirty="0">
                <a:solidFill>
                  <a:srgbClr val="008080"/>
                </a:solidFill>
                <a:latin typeface="宋体" panose="02010600030101010101" pitchFamily="2" charset="-122"/>
              </a:rPr>
              <a:t>七、宋代：宋词的发展概况（一）</a:t>
            </a:r>
            <a:endParaRPr lang="zh-CN" altLang="en-US" sz="3200" b="1" dirty="0">
              <a:solidFill>
                <a:srgbClr val="008080"/>
              </a:solidFill>
              <a:latin typeface="宋体" panose="02010600030101010101" pitchFamily="2" charset="-122"/>
            </a:endParaRPr>
          </a:p>
        </p:txBody>
      </p:sp>
      <p:sp>
        <p:nvSpPr>
          <p:cNvPr id="106499" name="Rectangle 3"/>
          <p:cNvSpPr>
            <a:spLocks noGrp="1" noRot="1"/>
          </p:cNvSpPr>
          <p:nvPr>
            <p:ph type="body" sz="half" idx="2"/>
          </p:nvPr>
        </p:nvSpPr>
        <p:spPr>
          <a:xfrm>
            <a:off x="2555875" y="692150"/>
            <a:ext cx="6588125" cy="5761038"/>
          </a:xfrm>
          <a:ln/>
        </p:spPr>
        <p:txBody>
          <a:bodyPr vert="horz" wrap="square" lIns="91440" tIns="45720" rIns="91440" bIns="45720" anchor="t"/>
          <a:p>
            <a:pPr eaLnBrk="1" hangingPunct="1">
              <a:buClr>
                <a:schemeClr val="hlink"/>
              </a:buClr>
              <a:buSzPct val="70000"/>
              <a:buFont typeface="Wingdings" panose="05000000000000000000" pitchFamily="2" charset="2"/>
            </a:pPr>
            <a:r>
              <a:rPr lang="zh-CN" altLang="en-US" sz="2800" b="1" dirty="0">
                <a:solidFill>
                  <a:schemeClr val="hlink"/>
                </a:solidFill>
                <a:latin typeface="宋体" panose="02010600030101010101" pitchFamily="2" charset="-122"/>
              </a:rPr>
              <a:t>    </a:t>
            </a:r>
            <a:r>
              <a:rPr lang="en-US" altLang="zh-CN" sz="2800" b="1" dirty="0">
                <a:solidFill>
                  <a:schemeClr val="hlink"/>
                </a:solidFill>
                <a:latin typeface="宋体" panose="02010600030101010101" pitchFamily="2" charset="-122"/>
              </a:rPr>
              <a:t>3</a:t>
            </a:r>
            <a:r>
              <a:rPr lang="zh-CN" altLang="en-US" sz="2800" b="1" dirty="0">
                <a:solidFill>
                  <a:schemeClr val="hlink"/>
                </a:solidFill>
                <a:latin typeface="宋体" panose="02010600030101010101" pitchFamily="2" charset="-122"/>
              </a:rPr>
              <a:t>、宋代词的昌盛气象还体现为词体词调的成熟完备 </a:t>
            </a:r>
            <a:endParaRPr lang="zh-CN" altLang="en-US" sz="2800" b="1" dirty="0">
              <a:solidFill>
                <a:schemeClr val="hlink"/>
              </a:solidFill>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800" b="1" dirty="0">
                <a:latin typeface="宋体" panose="02010600030101010101" pitchFamily="2" charset="-122"/>
              </a:rPr>
              <a:t>    据</a:t>
            </a:r>
            <a:r>
              <a:rPr lang="en-US" altLang="zh-CN" sz="2800" b="1" dirty="0">
                <a:latin typeface="宋体" panose="02010600030101010101" pitchFamily="2" charset="-122"/>
              </a:rPr>
              <a:t>《</a:t>
            </a:r>
            <a:r>
              <a:rPr lang="zh-CN" altLang="en-US" sz="2800" b="1" dirty="0">
                <a:latin typeface="宋体" panose="02010600030101010101" pitchFamily="2" charset="-122"/>
              </a:rPr>
              <a:t>花间集</a:t>
            </a:r>
            <a:r>
              <a:rPr lang="en-US" altLang="zh-CN" sz="2800" b="1" dirty="0">
                <a:latin typeface="宋体" panose="02010600030101010101" pitchFamily="2" charset="-122"/>
              </a:rPr>
              <a:t>》</a:t>
            </a:r>
            <a:r>
              <a:rPr lang="zh-CN" altLang="en-US" sz="2800" b="1" dirty="0">
                <a:latin typeface="宋体" panose="02010600030101010101" pitchFamily="2" charset="-122"/>
              </a:rPr>
              <a:t>、</a:t>
            </a:r>
            <a:r>
              <a:rPr lang="en-US" altLang="zh-CN" sz="2800" b="1" dirty="0">
                <a:latin typeface="宋体" panose="02010600030101010101" pitchFamily="2" charset="-122"/>
              </a:rPr>
              <a:t>《</a:t>
            </a:r>
            <a:r>
              <a:rPr lang="zh-CN" altLang="en-US" sz="2800" b="1" dirty="0">
                <a:latin typeface="宋体" panose="02010600030101010101" pitchFamily="2" charset="-122"/>
              </a:rPr>
              <a:t>尊前集</a:t>
            </a:r>
            <a:r>
              <a:rPr lang="en-US" altLang="zh-CN" sz="2800" b="1" dirty="0">
                <a:latin typeface="宋体" panose="02010600030101010101" pitchFamily="2" charset="-122"/>
              </a:rPr>
              <a:t>》</a:t>
            </a:r>
            <a:r>
              <a:rPr lang="zh-CN" altLang="en-US" sz="2800" b="1" dirty="0">
                <a:latin typeface="宋体" panose="02010600030101010101" pitchFamily="2" charset="-122"/>
              </a:rPr>
              <a:t>、</a:t>
            </a:r>
            <a:r>
              <a:rPr lang="en-US" altLang="zh-CN" sz="2800" b="1" dirty="0">
                <a:latin typeface="宋体" panose="02010600030101010101" pitchFamily="2" charset="-122"/>
              </a:rPr>
              <a:t>《</a:t>
            </a:r>
            <a:r>
              <a:rPr lang="zh-CN" altLang="en-US" sz="2800" b="1" dirty="0">
                <a:latin typeface="宋体" panose="02010600030101010101" pitchFamily="2" charset="-122"/>
              </a:rPr>
              <a:t>阳春集</a:t>
            </a:r>
            <a:r>
              <a:rPr lang="en-US" altLang="zh-CN" sz="2800" b="1" dirty="0">
                <a:latin typeface="宋体" panose="02010600030101010101" pitchFamily="2" charset="-122"/>
              </a:rPr>
              <a:t>》</a:t>
            </a:r>
            <a:r>
              <a:rPr lang="zh-CN" altLang="en-US" sz="2800" b="1" dirty="0">
                <a:latin typeface="宋体" panose="02010600030101010101" pitchFamily="2" charset="-122"/>
              </a:rPr>
              <a:t>、</a:t>
            </a:r>
            <a:r>
              <a:rPr lang="en-US" altLang="zh-CN" sz="2800" b="1" dirty="0">
                <a:latin typeface="宋体" panose="02010600030101010101" pitchFamily="2" charset="-122"/>
              </a:rPr>
              <a:t>《</a:t>
            </a:r>
            <a:r>
              <a:rPr lang="zh-CN" altLang="en-US" sz="2800" b="1" dirty="0">
                <a:latin typeface="宋体" panose="02010600030101010101" pitchFamily="2" charset="-122"/>
              </a:rPr>
              <a:t>南唐二主词</a:t>
            </a:r>
            <a:r>
              <a:rPr lang="en-US" altLang="zh-CN" sz="2800" b="1" dirty="0">
                <a:latin typeface="宋体" panose="02010600030101010101" pitchFamily="2" charset="-122"/>
              </a:rPr>
              <a:t>》</a:t>
            </a:r>
            <a:r>
              <a:rPr lang="zh-CN" altLang="en-US" sz="2800" b="1" dirty="0">
                <a:latin typeface="宋体" panose="02010600030101010101" pitchFamily="2" charset="-122"/>
              </a:rPr>
              <a:t>和敦煌曲子词的作品实例来统计，唐五代词所用曲调共</a:t>
            </a:r>
            <a:r>
              <a:rPr lang="en-US" altLang="zh-CN" sz="2800" b="1" dirty="0">
                <a:latin typeface="宋体" panose="02010600030101010101" pitchFamily="2" charset="-122"/>
              </a:rPr>
              <a:t>147</a:t>
            </a:r>
            <a:r>
              <a:rPr lang="zh-CN" altLang="en-US" sz="2800" b="1" dirty="0">
                <a:latin typeface="宋体" panose="02010600030101010101" pitchFamily="2" charset="-122"/>
              </a:rPr>
              <a:t>调，再加上其他散见词作所用曲调，总数不过在</a:t>
            </a:r>
            <a:r>
              <a:rPr lang="en-US" altLang="zh-CN" sz="2800" b="1" dirty="0">
                <a:latin typeface="宋体" panose="02010600030101010101" pitchFamily="2" charset="-122"/>
              </a:rPr>
              <a:t>200</a:t>
            </a:r>
            <a:r>
              <a:rPr lang="zh-CN" altLang="en-US" sz="2800" b="1" dirty="0">
                <a:latin typeface="宋体" panose="02010600030101010101" pitchFamily="2" charset="-122"/>
              </a:rPr>
              <a:t>调以内。</a:t>
            </a:r>
            <a:endParaRPr lang="zh-CN" altLang="en-US" sz="2800" b="1" dirty="0">
              <a:latin typeface="宋体" panose="02010600030101010101" pitchFamily="2" charset="-122"/>
            </a:endParaRPr>
          </a:p>
          <a:p>
            <a:pPr eaLnBrk="1" hangingPunct="1">
              <a:buClr>
                <a:schemeClr val="hlink"/>
              </a:buClr>
              <a:buSzPct val="70000"/>
              <a:buFont typeface="Wingdings" panose="05000000000000000000" pitchFamily="2" charset="2"/>
            </a:pPr>
            <a:r>
              <a:rPr lang="zh-CN" altLang="en-US" sz="2800" b="1" dirty="0">
                <a:latin typeface="宋体" panose="02010600030101010101" pitchFamily="2" charset="-122"/>
              </a:rPr>
              <a:t>     从唐五代所用曲调的形式来看，大多为体制简便的令曲；以双调体居多，有些还是单片体；长短句的杂言体虽已占据主流，但齐言体的形式也占有相当大的比重。</a:t>
            </a:r>
            <a:endParaRPr lang="zh-CN" altLang="en-US" sz="2800" b="1" dirty="0">
              <a:latin typeface="宋体" panose="02010600030101010101" pitchFamily="2" charset="-122"/>
            </a:endParaRPr>
          </a:p>
        </p:txBody>
      </p:sp>
      <p:pic>
        <p:nvPicPr>
          <p:cNvPr id="106500" name="Picture 4" descr="雨霖铃 柳永5"/>
          <p:cNvPicPr>
            <a:picLocks noGrp="1" noRot="1" noChangeAspect="1"/>
          </p:cNvPicPr>
          <p:nvPr>
            <p:ph sz="half" idx="1"/>
          </p:nvPr>
        </p:nvPicPr>
        <p:blipFill>
          <a:blip r:embed="rId1"/>
          <a:srcRect/>
          <a:stretch>
            <a:fillRect/>
          </a:stretch>
        </p:blipFill>
        <p:spPr>
          <a:xfrm>
            <a:off x="179388" y="404813"/>
            <a:ext cx="2305050" cy="6048375"/>
          </a:xfrm>
          <a:ln/>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107523" name="Rectangle 3"/>
          <p:cNvSpPr>
            <a:spLocks noGrp="1" noRot="1"/>
          </p:cNvSpPr>
          <p:nvPr>
            <p:ph idx="1"/>
          </p:nvPr>
        </p:nvSpPr>
        <p:spPr>
          <a:xfrm>
            <a:off x="304800" y="477838"/>
            <a:ext cx="8540750" cy="5389562"/>
          </a:xfrm>
          <a:ln/>
        </p:spPr>
        <p:txBody>
          <a:bodyPr vert="horz" wrap="square" lIns="91440" tIns="45720" rIns="91440" bIns="45720" anchor="t"/>
          <a:p>
            <a:pPr eaLnBrk="1" hangingPunct="1">
              <a:lnSpc>
                <a:spcPct val="90000"/>
              </a:lnSpc>
            </a:pPr>
            <a:r>
              <a:rPr lang="zh-CN" altLang="en-US" sz="3600" b="1" dirty="0">
                <a:latin typeface="宋体" panose="02010600030101010101" pitchFamily="2" charset="-122"/>
              </a:rPr>
              <a:t>    敦煌曲子词中已出现</a:t>
            </a:r>
            <a:r>
              <a:rPr lang="en-US" altLang="zh-CN" sz="3600" b="1" dirty="0">
                <a:latin typeface="宋体" panose="02010600030101010101" pitchFamily="2" charset="-122"/>
              </a:rPr>
              <a:t>《</a:t>
            </a:r>
            <a:r>
              <a:rPr lang="zh-CN" altLang="en-US" sz="3600" b="1" dirty="0">
                <a:latin typeface="宋体" panose="02010600030101010101" pitchFamily="2" charset="-122"/>
              </a:rPr>
              <a:t>内家娇</a:t>
            </a:r>
            <a:r>
              <a:rPr lang="en-US" altLang="zh-CN" sz="3600" b="1" dirty="0">
                <a:latin typeface="宋体" panose="02010600030101010101" pitchFamily="2" charset="-122"/>
              </a:rPr>
              <a:t>》</a:t>
            </a:r>
            <a:r>
              <a:rPr lang="zh-CN" altLang="en-US" sz="3600" b="1" dirty="0">
                <a:latin typeface="宋体" panose="02010600030101010101" pitchFamily="2" charset="-122"/>
              </a:rPr>
              <a:t>、</a:t>
            </a:r>
            <a:r>
              <a:rPr lang="en-US" altLang="zh-CN" sz="3600" b="1" dirty="0">
                <a:latin typeface="宋体" panose="02010600030101010101" pitchFamily="2" charset="-122"/>
              </a:rPr>
              <a:t>《</a:t>
            </a:r>
            <a:r>
              <a:rPr lang="zh-CN" altLang="en-US" sz="3600" b="1" dirty="0">
                <a:latin typeface="宋体" panose="02010600030101010101" pitchFamily="2" charset="-122"/>
              </a:rPr>
              <a:t>倾杯乐</a:t>
            </a:r>
            <a:r>
              <a:rPr lang="en-US" altLang="zh-CN" sz="3600" b="1" dirty="0">
                <a:latin typeface="宋体" panose="02010600030101010101" pitchFamily="2" charset="-122"/>
              </a:rPr>
              <a:t>》</a:t>
            </a:r>
            <a:r>
              <a:rPr lang="zh-CN" altLang="en-US" sz="3600" b="1" dirty="0">
                <a:latin typeface="宋体" panose="02010600030101010101" pitchFamily="2" charset="-122"/>
              </a:rPr>
              <a:t>等少量长调慢曲，加之中晚唐以来文人词中出现的</a:t>
            </a:r>
            <a:r>
              <a:rPr lang="en-US" altLang="zh-CN" sz="3600" b="1" dirty="0">
                <a:latin typeface="宋体" panose="02010600030101010101" pitchFamily="2" charset="-122"/>
              </a:rPr>
              <a:t>《</a:t>
            </a:r>
            <a:r>
              <a:rPr lang="zh-CN" altLang="en-US" sz="3600" b="1" dirty="0">
                <a:latin typeface="宋体" panose="02010600030101010101" pitchFamily="2" charset="-122"/>
              </a:rPr>
              <a:t>卜算子慢</a:t>
            </a:r>
            <a:r>
              <a:rPr lang="en-US" altLang="zh-CN" sz="3600" b="1" dirty="0">
                <a:latin typeface="宋体" panose="02010600030101010101" pitchFamily="2" charset="-122"/>
              </a:rPr>
              <a:t>》</a:t>
            </a:r>
            <a:r>
              <a:rPr lang="zh-CN" altLang="en-US" sz="3600" b="1" dirty="0">
                <a:latin typeface="宋体" panose="02010600030101010101" pitchFamily="2" charset="-122"/>
              </a:rPr>
              <a:t>（钟辐）、</a:t>
            </a:r>
            <a:r>
              <a:rPr lang="en-US" altLang="zh-CN" sz="3600" b="1" dirty="0">
                <a:latin typeface="宋体" panose="02010600030101010101" pitchFamily="2" charset="-122"/>
              </a:rPr>
              <a:t>《</a:t>
            </a:r>
            <a:r>
              <a:rPr lang="zh-CN" altLang="en-US" sz="3600" b="1" dirty="0">
                <a:latin typeface="宋体" panose="02010600030101010101" pitchFamily="2" charset="-122"/>
              </a:rPr>
              <a:t>八六子</a:t>
            </a:r>
            <a:r>
              <a:rPr lang="en-US" altLang="zh-CN" sz="3600" b="1" dirty="0">
                <a:latin typeface="宋体" panose="02010600030101010101" pitchFamily="2" charset="-122"/>
              </a:rPr>
              <a:t>》</a:t>
            </a:r>
            <a:r>
              <a:rPr lang="zh-CN" altLang="en-US" sz="3600" b="1" dirty="0">
                <a:latin typeface="宋体" panose="02010600030101010101" pitchFamily="2" charset="-122"/>
              </a:rPr>
              <a:t>（杜牧）、</a:t>
            </a:r>
            <a:r>
              <a:rPr lang="en-US" altLang="zh-CN" sz="3600" b="1" dirty="0">
                <a:latin typeface="宋体" panose="02010600030101010101" pitchFamily="2" charset="-122"/>
              </a:rPr>
              <a:t>《</a:t>
            </a:r>
            <a:r>
              <a:rPr lang="zh-CN" altLang="en-US" sz="3600" b="1" dirty="0">
                <a:latin typeface="宋体" panose="02010600030101010101" pitchFamily="2" charset="-122"/>
              </a:rPr>
              <a:t>歌头</a:t>
            </a:r>
            <a:r>
              <a:rPr lang="en-US" altLang="zh-CN" sz="3600" b="1" dirty="0">
                <a:latin typeface="宋体" panose="02010600030101010101" pitchFamily="2" charset="-122"/>
              </a:rPr>
              <a:t>》</a:t>
            </a:r>
            <a:r>
              <a:rPr lang="zh-CN" altLang="en-US" sz="3600" b="1" dirty="0">
                <a:latin typeface="宋体" panose="02010600030101010101" pitchFamily="2" charset="-122"/>
              </a:rPr>
              <a:t>（李存勗）、</a:t>
            </a:r>
            <a:r>
              <a:rPr lang="en-US" altLang="zh-CN" sz="3600" b="1" dirty="0">
                <a:latin typeface="宋体" panose="02010600030101010101" pitchFamily="2" charset="-122"/>
              </a:rPr>
              <a:t>《</a:t>
            </a:r>
            <a:r>
              <a:rPr lang="zh-CN" altLang="en-US" sz="3600" b="1" dirty="0">
                <a:latin typeface="宋体" panose="02010600030101010101" pitchFamily="2" charset="-122"/>
              </a:rPr>
              <a:t>金浮图</a:t>
            </a:r>
            <a:r>
              <a:rPr lang="en-US" altLang="zh-CN" sz="3600" b="1" dirty="0">
                <a:latin typeface="宋体" panose="02010600030101010101" pitchFamily="2" charset="-122"/>
              </a:rPr>
              <a:t>》</a:t>
            </a:r>
            <a:r>
              <a:rPr lang="zh-CN" altLang="en-US" sz="3600" b="1" dirty="0">
                <a:latin typeface="宋体" panose="02010600030101010101" pitchFamily="2" charset="-122"/>
              </a:rPr>
              <a:t>（尹鹗）等曲调，整个唐五代词所用长调慢曲也不过在</a:t>
            </a:r>
            <a:r>
              <a:rPr lang="en-US" altLang="zh-CN" sz="3600" b="1" dirty="0">
                <a:latin typeface="宋体" panose="02010600030101010101" pitchFamily="2" charset="-122"/>
              </a:rPr>
              <a:t>10</a:t>
            </a:r>
            <a:r>
              <a:rPr lang="zh-CN" altLang="en-US" sz="3600" b="1" dirty="0">
                <a:latin typeface="宋体" panose="02010600030101010101" pitchFamily="2" charset="-122"/>
              </a:rPr>
              <a:t>调左右。</a:t>
            </a:r>
            <a:endParaRPr lang="zh-CN" altLang="en-US" sz="3600" b="1" dirty="0">
              <a:latin typeface="宋体" panose="02010600030101010101" pitchFamily="2" charset="-122"/>
            </a:endParaRPr>
          </a:p>
          <a:p>
            <a:pPr eaLnBrk="1" hangingPunct="1">
              <a:lnSpc>
                <a:spcPct val="90000"/>
              </a:lnSpc>
            </a:pPr>
            <a:r>
              <a:rPr lang="zh-CN" altLang="en-US" sz="3600" b="1" dirty="0">
                <a:latin typeface="宋体" panose="02010600030101010101" pitchFamily="2" charset="-122"/>
              </a:rPr>
              <a:t>    小令的体式也就决定了唐五代词在思想内容和艺术风貌上，呈现出相对“小”的格局与气象。 </a:t>
            </a:r>
            <a:endParaRPr lang="zh-CN" altLang="en-US" sz="3600" b="1" dirty="0">
              <a:latin typeface="宋体" panose="02010600030101010101" pitchFamily="2" charset="-122"/>
            </a:endParaRPr>
          </a:p>
          <a:p>
            <a:pPr eaLnBrk="1" hangingPunct="1">
              <a:lnSpc>
                <a:spcPct val="90000"/>
              </a:lnSpc>
            </a:pPr>
            <a:endParaRPr lang="zh-CN" altLang="en-US" sz="3600" b="1" dirty="0">
              <a:latin typeface="宋体" panose="02010600030101010101" pitchFamily="2" charset="-122"/>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Rectangle 2"/>
          <p:cNvSpPr>
            <a:spLocks noGrp="1" noRot="1"/>
          </p:cNvSpPr>
          <p:nvPr>
            <p:ph type="title"/>
          </p:nvPr>
        </p:nvSpPr>
        <p:spPr>
          <a:xfrm>
            <a:off x="2700338" y="188913"/>
            <a:ext cx="6142037" cy="431800"/>
          </a:xfrm>
          <a:ln/>
        </p:spPr>
        <p:txBody>
          <a:bodyPr vert="horz" wrap="square" lIns="91440" tIns="45720" rIns="91440" bIns="45720" anchor="ctr"/>
          <a:p>
            <a:pPr eaLnBrk="1" hangingPunct="1"/>
            <a:r>
              <a:rPr lang="zh-CN" altLang="en-US" sz="3200" b="1" dirty="0">
                <a:solidFill>
                  <a:srgbClr val="008080"/>
                </a:solidFill>
                <a:latin typeface="宋体" panose="02010600030101010101" pitchFamily="2" charset="-122"/>
              </a:rPr>
              <a:t>七、宋代：宋词的发展概况（一）</a:t>
            </a:r>
            <a:endParaRPr lang="zh-CN" altLang="en-US" sz="3200" b="1" dirty="0">
              <a:solidFill>
                <a:srgbClr val="008080"/>
              </a:solidFill>
              <a:latin typeface="宋体" panose="02010600030101010101" pitchFamily="2" charset="-122"/>
            </a:endParaRPr>
          </a:p>
        </p:txBody>
      </p:sp>
      <p:sp>
        <p:nvSpPr>
          <p:cNvPr id="108547" name="Rectangle 3"/>
          <p:cNvSpPr>
            <a:spLocks noGrp="1" noRot="1"/>
          </p:cNvSpPr>
          <p:nvPr>
            <p:ph type="body" sz="half" idx="2"/>
          </p:nvPr>
        </p:nvSpPr>
        <p:spPr>
          <a:xfrm>
            <a:off x="2555875" y="692150"/>
            <a:ext cx="6588125" cy="5761038"/>
          </a:xfrm>
          <a:ln/>
        </p:spPr>
        <p:txBody>
          <a:bodyPr vert="horz" wrap="square" lIns="91440" tIns="45720" rIns="91440" bIns="45720" anchor="t"/>
          <a:p>
            <a:pPr eaLnBrk="1" hangingPunct="1">
              <a:lnSpc>
                <a:spcPct val="90000"/>
              </a:lnSpc>
              <a:buClr>
                <a:schemeClr val="hlink"/>
              </a:buClr>
              <a:buSzPct val="70000"/>
              <a:buFont typeface="Wingdings" panose="05000000000000000000" pitchFamily="2" charset="2"/>
            </a:pPr>
            <a:r>
              <a:rPr lang="zh-CN" altLang="en-US" sz="2800" b="1" dirty="0">
                <a:solidFill>
                  <a:schemeClr val="hlink"/>
                </a:solidFill>
                <a:latin typeface="宋体" panose="02010600030101010101" pitchFamily="2" charset="-122"/>
              </a:rPr>
              <a:t>    </a:t>
            </a:r>
            <a:r>
              <a:rPr lang="en-US" altLang="zh-CN" sz="2800" b="1" dirty="0">
                <a:solidFill>
                  <a:schemeClr val="hlink"/>
                </a:solidFill>
                <a:latin typeface="宋体" panose="02010600030101010101" pitchFamily="2" charset="-122"/>
              </a:rPr>
              <a:t>3</a:t>
            </a:r>
            <a:r>
              <a:rPr lang="zh-CN" altLang="en-US" sz="2800" b="1" dirty="0">
                <a:solidFill>
                  <a:schemeClr val="hlink"/>
                </a:solidFill>
                <a:latin typeface="宋体" panose="02010600030101010101" pitchFamily="2" charset="-122"/>
              </a:rPr>
              <a:t>、宋代词的昌盛气象还体现为词体词调的成熟完备</a:t>
            </a:r>
            <a:r>
              <a:rPr lang="zh-CN" altLang="en-US" b="1" dirty="0">
                <a:solidFill>
                  <a:schemeClr val="hlink"/>
                </a:solidFill>
                <a:latin typeface="宋体" panose="02010600030101010101" pitchFamily="2" charset="-122"/>
              </a:rPr>
              <a:t> </a:t>
            </a:r>
            <a:endParaRPr lang="zh-CN" altLang="en-US" b="1" dirty="0">
              <a:solidFill>
                <a:schemeClr val="hlink"/>
              </a:solidFill>
              <a:latin typeface="宋体" panose="02010600030101010101" pitchFamily="2" charset="-122"/>
            </a:endParaRPr>
          </a:p>
          <a:p>
            <a:pPr eaLnBrk="1" hangingPunct="1">
              <a:lnSpc>
                <a:spcPct val="90000"/>
              </a:lnSpc>
              <a:buClr>
                <a:schemeClr val="hlink"/>
              </a:buClr>
              <a:buSzPct val="70000"/>
              <a:buFont typeface="Wingdings" panose="05000000000000000000" pitchFamily="2" charset="2"/>
            </a:pPr>
            <a:r>
              <a:rPr lang="zh-CN" altLang="en-US" sz="2400" b="1" dirty="0">
                <a:latin typeface="宋体" panose="02010600030101010101" pitchFamily="2" charset="-122"/>
              </a:rPr>
              <a:t>     与唐五代相比，宋代的音乐文化不仅有更大的繁荣，而且有更新的风采。除了继承唐五代创制和流行的燕乐曲调这笔富贵的音乐文化遗产之外，</a:t>
            </a:r>
            <a:r>
              <a:rPr lang="zh-CN" altLang="en-US" sz="2400" b="1" dirty="0">
                <a:solidFill>
                  <a:srgbClr val="FF0000"/>
                </a:solidFill>
                <a:latin typeface="宋体" panose="02010600030101010101" pitchFamily="2" charset="-122"/>
              </a:rPr>
              <a:t>宋代的燕乐新声</a:t>
            </a:r>
            <a:r>
              <a:rPr lang="zh-CN" altLang="en-US" sz="2400" b="1" dirty="0">
                <a:latin typeface="宋体" panose="02010600030101010101" pitchFamily="2" charset="-122"/>
              </a:rPr>
              <a:t>更是层出不穷。宋代燕乐曲调的总数不仅大大超越了前代，而且</a:t>
            </a:r>
            <a:r>
              <a:rPr lang="zh-CN" altLang="en-US" sz="2400" b="1" dirty="0">
                <a:solidFill>
                  <a:srgbClr val="FF0000"/>
                </a:solidFill>
                <a:latin typeface="宋体" panose="02010600030101010101" pitchFamily="2" charset="-122"/>
              </a:rPr>
              <a:t>曲调的体制更为丰富多样，令、引、慢，大小长短，兼有众体，琳琅满目</a:t>
            </a:r>
            <a:r>
              <a:rPr lang="zh-CN" altLang="en-US" sz="2400" b="1" dirty="0">
                <a:latin typeface="宋体" panose="02010600030101010101" pitchFamily="2" charset="-122"/>
              </a:rPr>
              <a:t>；不仅传统的小令体式在唐五代的基础上更趋精美娴熟，而且新兴的长调慢曲尤为新颖多姿；不仅音乐曲调的表现功能更为全面多样，而且音韵格律及方法技巧等形式规范也更为稳定精严。</a:t>
            </a:r>
            <a:r>
              <a:rPr lang="zh-CN" altLang="en-US" sz="2400" b="1" dirty="0">
                <a:solidFill>
                  <a:srgbClr val="FF0000"/>
                </a:solidFill>
                <a:latin typeface="宋体" panose="02010600030101010101" pitchFamily="2" charset="-122"/>
              </a:rPr>
              <a:t>词至宋代，词调大盛，众体兼备。</a:t>
            </a:r>
            <a:endParaRPr lang="zh-CN" altLang="en-US" sz="2400" b="1" dirty="0">
              <a:solidFill>
                <a:srgbClr val="FF0000"/>
              </a:solidFill>
              <a:latin typeface="宋体" panose="02010600030101010101" pitchFamily="2" charset="-122"/>
            </a:endParaRPr>
          </a:p>
        </p:txBody>
      </p:sp>
      <p:pic>
        <p:nvPicPr>
          <p:cNvPr id="108548" name="Picture 4" descr="雨霖铃 柳永5"/>
          <p:cNvPicPr>
            <a:picLocks noGrp="1" noRot="1" noChangeAspect="1"/>
          </p:cNvPicPr>
          <p:nvPr>
            <p:ph sz="half" idx="1"/>
          </p:nvPr>
        </p:nvPicPr>
        <p:blipFill>
          <a:blip r:embed="rId1"/>
          <a:srcRect/>
          <a:stretch>
            <a:fillRect/>
          </a:stretch>
        </p:blipFill>
        <p:spPr>
          <a:xfrm>
            <a:off x="179388" y="404813"/>
            <a:ext cx="2305050" cy="6048375"/>
          </a:xfrm>
          <a:ln/>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Rectangle 2"/>
          <p:cNvSpPr>
            <a:spLocks noGrp="1" noRot="1"/>
          </p:cNvSpPr>
          <p:nvPr>
            <p:ph type="title"/>
          </p:nvPr>
        </p:nvSpPr>
        <p:spPr>
          <a:xfrm>
            <a:off x="301625" y="685800"/>
            <a:ext cx="8540750" cy="76200"/>
          </a:xfrm>
          <a:ln/>
        </p:spPr>
        <p:txBody>
          <a:bodyPr vert="horz" wrap="square" lIns="91440" tIns="45720" rIns="91440" bIns="45720" anchor="ctr"/>
          <a:p>
            <a:pPr eaLnBrk="1" hangingPunct="1"/>
            <a:endParaRPr lang="zh-CN" altLang="en-US" dirty="0"/>
          </a:p>
        </p:txBody>
      </p:sp>
      <p:sp>
        <p:nvSpPr>
          <p:cNvPr id="109571" name="Rectangle 3"/>
          <p:cNvSpPr>
            <a:spLocks noGrp="1" noRot="1"/>
          </p:cNvSpPr>
          <p:nvPr>
            <p:ph idx="1"/>
          </p:nvPr>
        </p:nvSpPr>
        <p:spPr>
          <a:xfrm>
            <a:off x="306388" y="549275"/>
            <a:ext cx="8539162" cy="6048375"/>
          </a:xfrm>
          <a:ln/>
        </p:spPr>
        <p:txBody>
          <a:bodyPr vert="horz" wrap="square" lIns="91440" tIns="45720" rIns="91440" bIns="45720" anchor="t"/>
          <a:p>
            <a:pPr eaLnBrk="1" hangingPunct="1"/>
            <a:r>
              <a:rPr lang="zh-CN" altLang="en-US" sz="2400" b="1" dirty="0">
                <a:latin typeface="宋体" panose="02010600030101010101" pitchFamily="2" charset="-122"/>
              </a:rPr>
              <a:t>     据统计，宋代词人共用词调</a:t>
            </a:r>
            <a:r>
              <a:rPr lang="en-US" altLang="zh-CN" sz="2400" b="1" dirty="0">
                <a:latin typeface="宋体" panose="02010600030101010101" pitchFamily="2" charset="-122"/>
              </a:rPr>
              <a:t>881</a:t>
            </a:r>
            <a:r>
              <a:rPr lang="zh-CN" altLang="en-US" sz="2400" b="1" dirty="0">
                <a:latin typeface="宋体" panose="02010600030101010101" pitchFamily="2" charset="-122"/>
              </a:rPr>
              <a:t>个；若计入同调异名者，则共用</a:t>
            </a:r>
            <a:r>
              <a:rPr lang="en-US" altLang="zh-CN" sz="2400" b="1" dirty="0">
                <a:latin typeface="宋体" panose="02010600030101010101" pitchFamily="2" charset="-122"/>
              </a:rPr>
              <a:t>1407</a:t>
            </a:r>
            <a:r>
              <a:rPr lang="zh-CN" altLang="en-US" sz="2400" b="1" dirty="0">
                <a:latin typeface="宋体" panose="02010600030101010101" pitchFamily="2" charset="-122"/>
              </a:rPr>
              <a:t>调；若再加上一调多体的情况，则宋词所用词调大致有近</a:t>
            </a:r>
            <a:r>
              <a:rPr lang="en-US" altLang="zh-CN" sz="2400" b="1" dirty="0">
                <a:latin typeface="宋体" panose="02010600030101010101" pitchFamily="2" charset="-122"/>
              </a:rPr>
              <a:t>2000</a:t>
            </a:r>
            <a:r>
              <a:rPr lang="zh-CN" altLang="en-US" sz="2400" b="1" dirty="0">
                <a:latin typeface="宋体" panose="02010600030101010101" pitchFamily="2" charset="-122"/>
              </a:rPr>
              <a:t>种体式。宋词所用词调的总数不仅比唐五代词翻了约</a:t>
            </a:r>
            <a:r>
              <a:rPr lang="en-US" altLang="zh-CN" sz="2400" b="1" dirty="0">
                <a:latin typeface="宋体" panose="02010600030101010101" pitchFamily="2" charset="-122"/>
              </a:rPr>
              <a:t>6</a:t>
            </a:r>
            <a:r>
              <a:rPr lang="zh-CN" altLang="en-US" sz="2400" b="1" dirty="0">
                <a:latin typeface="宋体" panose="02010600030101010101" pitchFamily="2" charset="-122"/>
              </a:rPr>
              <a:t>倍多，而且也为明清人的依调填词提供了词谱的格律规范。唐五代词的用调主要以小令居多，形式较为单一，而宋词用调则是短调小令与长调慢曲兼备，各擅胜场。</a:t>
            </a:r>
            <a:endParaRPr lang="zh-CN" altLang="en-US" sz="2400" b="1" dirty="0">
              <a:latin typeface="宋体" panose="02010600030101010101" pitchFamily="2" charset="-122"/>
            </a:endParaRPr>
          </a:p>
          <a:p>
            <a:pPr eaLnBrk="1" hangingPunct="1"/>
            <a:r>
              <a:rPr lang="zh-CN" altLang="en-US" sz="2400" b="1" dirty="0">
                <a:latin typeface="宋体" panose="02010600030101010101" pitchFamily="2" charset="-122"/>
              </a:rPr>
              <a:t>     据统计，</a:t>
            </a:r>
            <a:r>
              <a:rPr lang="zh-CN" altLang="en-US" sz="2400" b="1" dirty="0">
                <a:solidFill>
                  <a:srgbClr val="FF0000"/>
                </a:solidFill>
                <a:latin typeface="宋体" panose="02010600030101010101" pitchFamily="2" charset="-122"/>
              </a:rPr>
              <a:t>宋词使用频率最高的词调</a:t>
            </a:r>
            <a:r>
              <a:rPr lang="zh-CN" altLang="en-US" sz="2400" b="1" dirty="0">
                <a:latin typeface="宋体" panose="02010600030101010101" pitchFamily="2" charset="-122"/>
              </a:rPr>
              <a:t>，取其前</a:t>
            </a:r>
            <a:r>
              <a:rPr lang="en-US" altLang="zh-CN" sz="2400" b="1" dirty="0">
                <a:latin typeface="宋体" panose="02010600030101010101" pitchFamily="2" charset="-122"/>
              </a:rPr>
              <a:t>10</a:t>
            </a:r>
            <a:r>
              <a:rPr lang="zh-CN" altLang="en-US" sz="2400" b="1" dirty="0">
                <a:latin typeface="宋体" panose="02010600030101010101" pitchFamily="2" charset="-122"/>
              </a:rPr>
              <a:t>名依次为：</a:t>
            </a:r>
            <a:r>
              <a:rPr lang="en-US" altLang="zh-CN" sz="2400" b="1" dirty="0">
                <a:solidFill>
                  <a:schemeClr val="hlink"/>
                </a:solidFill>
                <a:latin typeface="宋体" panose="02010600030101010101" pitchFamily="2" charset="-122"/>
              </a:rPr>
              <a:t>《</a:t>
            </a:r>
            <a:r>
              <a:rPr lang="zh-CN" altLang="en-US" sz="2400" b="1" dirty="0">
                <a:solidFill>
                  <a:schemeClr val="hlink"/>
                </a:solidFill>
                <a:latin typeface="宋体" panose="02010600030101010101" pitchFamily="2" charset="-122"/>
              </a:rPr>
              <a:t>浣溪沙</a:t>
            </a:r>
            <a:r>
              <a:rPr lang="en-US" altLang="zh-CN" sz="2400" b="1" dirty="0">
                <a:solidFill>
                  <a:schemeClr val="hlink"/>
                </a:solidFill>
                <a:latin typeface="宋体" panose="02010600030101010101" pitchFamily="2" charset="-122"/>
              </a:rPr>
              <a:t>》</a:t>
            </a:r>
            <a:r>
              <a:rPr lang="zh-CN" altLang="en-US" sz="2400" b="1" dirty="0">
                <a:latin typeface="宋体" panose="02010600030101010101" pitchFamily="2" charset="-122"/>
              </a:rPr>
              <a:t>（</a:t>
            </a:r>
            <a:r>
              <a:rPr lang="en-US" altLang="zh-CN" sz="2400" b="1" dirty="0">
                <a:latin typeface="宋体" panose="02010600030101010101" pitchFamily="2" charset="-122"/>
              </a:rPr>
              <a:t>775</a:t>
            </a:r>
            <a:r>
              <a:rPr lang="zh-CN" altLang="en-US" sz="2400" b="1" dirty="0">
                <a:latin typeface="宋体" panose="02010600030101010101" pitchFamily="2" charset="-122"/>
              </a:rPr>
              <a:t>首，指用此调创作的作品数量）、</a:t>
            </a:r>
            <a:r>
              <a:rPr lang="en-US" altLang="zh-CN" sz="2400" b="1" dirty="0">
                <a:solidFill>
                  <a:schemeClr val="hlink"/>
                </a:solidFill>
                <a:latin typeface="宋体" panose="02010600030101010101" pitchFamily="2" charset="-122"/>
              </a:rPr>
              <a:t>《</a:t>
            </a:r>
            <a:r>
              <a:rPr lang="zh-CN" altLang="en-US" sz="2400" b="1" dirty="0">
                <a:solidFill>
                  <a:schemeClr val="hlink"/>
                </a:solidFill>
                <a:latin typeface="宋体" panose="02010600030101010101" pitchFamily="2" charset="-122"/>
              </a:rPr>
              <a:t>水调歌头</a:t>
            </a:r>
            <a:r>
              <a:rPr lang="en-US" altLang="zh-CN" sz="2400" b="1" dirty="0">
                <a:solidFill>
                  <a:schemeClr val="hlink"/>
                </a:solidFill>
                <a:latin typeface="宋体" panose="02010600030101010101" pitchFamily="2" charset="-122"/>
              </a:rPr>
              <a:t>》</a:t>
            </a:r>
            <a:r>
              <a:rPr lang="zh-CN" altLang="en-US" sz="2400" b="1" dirty="0">
                <a:latin typeface="宋体" panose="02010600030101010101" pitchFamily="2" charset="-122"/>
              </a:rPr>
              <a:t>（</a:t>
            </a:r>
            <a:r>
              <a:rPr lang="en-US" altLang="zh-CN" sz="2400" b="1" dirty="0">
                <a:latin typeface="宋体" panose="02010600030101010101" pitchFamily="2" charset="-122"/>
              </a:rPr>
              <a:t>743</a:t>
            </a:r>
            <a:r>
              <a:rPr lang="zh-CN" altLang="en-US" sz="2400" b="1" dirty="0">
                <a:latin typeface="宋体" panose="02010600030101010101" pitchFamily="2" charset="-122"/>
              </a:rPr>
              <a:t>首）、</a:t>
            </a:r>
            <a:r>
              <a:rPr lang="en-US" altLang="zh-CN" sz="2400" b="1" dirty="0">
                <a:solidFill>
                  <a:schemeClr val="hlink"/>
                </a:solidFill>
                <a:latin typeface="宋体" panose="02010600030101010101" pitchFamily="2" charset="-122"/>
              </a:rPr>
              <a:t>《</a:t>
            </a:r>
            <a:r>
              <a:rPr lang="zh-CN" altLang="en-US" sz="2400" b="1" dirty="0">
                <a:solidFill>
                  <a:schemeClr val="hlink"/>
                </a:solidFill>
                <a:latin typeface="宋体" panose="02010600030101010101" pitchFamily="2" charset="-122"/>
              </a:rPr>
              <a:t>鹧鸪天</a:t>
            </a:r>
            <a:r>
              <a:rPr lang="en-US" altLang="zh-CN" sz="2400" b="1" dirty="0">
                <a:solidFill>
                  <a:schemeClr val="hlink"/>
                </a:solidFill>
                <a:latin typeface="宋体" panose="02010600030101010101" pitchFamily="2" charset="-122"/>
              </a:rPr>
              <a:t>》</a:t>
            </a:r>
            <a:r>
              <a:rPr lang="zh-CN" altLang="en-US" sz="2400" b="1" dirty="0">
                <a:latin typeface="宋体" panose="02010600030101010101" pitchFamily="2" charset="-122"/>
              </a:rPr>
              <a:t>（</a:t>
            </a:r>
            <a:r>
              <a:rPr lang="en-US" altLang="zh-CN" sz="2400" b="1" dirty="0">
                <a:latin typeface="宋体" panose="02010600030101010101" pitchFamily="2" charset="-122"/>
              </a:rPr>
              <a:t>657</a:t>
            </a:r>
            <a:r>
              <a:rPr lang="zh-CN" altLang="en-US" sz="2400" b="1" dirty="0">
                <a:latin typeface="宋体" panose="02010600030101010101" pitchFamily="2" charset="-122"/>
              </a:rPr>
              <a:t>首）、</a:t>
            </a:r>
            <a:r>
              <a:rPr lang="en-US" altLang="zh-CN" sz="2400" b="1" dirty="0">
                <a:solidFill>
                  <a:schemeClr val="hlink"/>
                </a:solidFill>
                <a:latin typeface="宋体" panose="02010600030101010101" pitchFamily="2" charset="-122"/>
              </a:rPr>
              <a:t>《</a:t>
            </a:r>
            <a:r>
              <a:rPr lang="zh-CN" altLang="en-US" sz="2400" b="1" dirty="0">
                <a:solidFill>
                  <a:schemeClr val="hlink"/>
                </a:solidFill>
                <a:latin typeface="宋体" panose="02010600030101010101" pitchFamily="2" charset="-122"/>
              </a:rPr>
              <a:t>菩萨蛮</a:t>
            </a:r>
            <a:r>
              <a:rPr lang="en-US" altLang="zh-CN" sz="2400" b="1" dirty="0">
                <a:solidFill>
                  <a:schemeClr val="hlink"/>
                </a:solidFill>
                <a:latin typeface="宋体" panose="02010600030101010101" pitchFamily="2" charset="-122"/>
              </a:rPr>
              <a:t>》</a:t>
            </a:r>
            <a:r>
              <a:rPr lang="zh-CN" altLang="en-US" sz="2400" b="1" dirty="0">
                <a:latin typeface="宋体" panose="02010600030101010101" pitchFamily="2" charset="-122"/>
              </a:rPr>
              <a:t>（</a:t>
            </a:r>
            <a:r>
              <a:rPr lang="en-US" altLang="zh-CN" sz="2400" b="1" dirty="0">
                <a:latin typeface="宋体" panose="02010600030101010101" pitchFamily="2" charset="-122"/>
              </a:rPr>
              <a:t>598</a:t>
            </a:r>
            <a:r>
              <a:rPr lang="zh-CN" altLang="en-US" sz="2400" b="1" dirty="0">
                <a:latin typeface="宋体" panose="02010600030101010101" pitchFamily="2" charset="-122"/>
              </a:rPr>
              <a:t>首）、</a:t>
            </a:r>
            <a:r>
              <a:rPr lang="en-US" altLang="zh-CN" sz="2400" b="1" dirty="0">
                <a:solidFill>
                  <a:schemeClr val="hlink"/>
                </a:solidFill>
                <a:latin typeface="宋体" panose="02010600030101010101" pitchFamily="2" charset="-122"/>
              </a:rPr>
              <a:t>《</a:t>
            </a:r>
            <a:r>
              <a:rPr lang="zh-CN" altLang="en-US" sz="2400" b="1" dirty="0">
                <a:solidFill>
                  <a:schemeClr val="hlink"/>
                </a:solidFill>
                <a:latin typeface="宋体" panose="02010600030101010101" pitchFamily="2" charset="-122"/>
              </a:rPr>
              <a:t>满江红</a:t>
            </a:r>
            <a:r>
              <a:rPr lang="en-US" altLang="zh-CN" sz="2400" b="1" dirty="0">
                <a:solidFill>
                  <a:schemeClr val="hlink"/>
                </a:solidFill>
                <a:latin typeface="宋体" panose="02010600030101010101" pitchFamily="2" charset="-122"/>
              </a:rPr>
              <a:t>》</a:t>
            </a:r>
            <a:r>
              <a:rPr lang="zh-CN" altLang="en-US" sz="2400" b="1" dirty="0">
                <a:latin typeface="宋体" panose="02010600030101010101" pitchFamily="2" charset="-122"/>
              </a:rPr>
              <a:t>（</a:t>
            </a:r>
            <a:r>
              <a:rPr lang="en-US" altLang="zh-CN" sz="2400" b="1" dirty="0">
                <a:latin typeface="宋体" panose="02010600030101010101" pitchFamily="2" charset="-122"/>
              </a:rPr>
              <a:t>549</a:t>
            </a:r>
            <a:r>
              <a:rPr lang="zh-CN" altLang="en-US" sz="2400" b="1" dirty="0">
                <a:latin typeface="宋体" panose="02010600030101010101" pitchFamily="2" charset="-122"/>
              </a:rPr>
              <a:t>首　）、</a:t>
            </a:r>
            <a:r>
              <a:rPr lang="en-US" altLang="zh-CN" sz="2400" b="1" dirty="0">
                <a:solidFill>
                  <a:schemeClr val="hlink"/>
                </a:solidFill>
                <a:latin typeface="宋体" panose="02010600030101010101" pitchFamily="2" charset="-122"/>
              </a:rPr>
              <a:t>《</a:t>
            </a:r>
            <a:r>
              <a:rPr lang="zh-CN" altLang="en-US" sz="2400" b="1" dirty="0">
                <a:solidFill>
                  <a:schemeClr val="hlink"/>
                </a:solidFill>
                <a:latin typeface="宋体" panose="02010600030101010101" pitchFamily="2" charset="-122"/>
              </a:rPr>
              <a:t>念奴娇</a:t>
            </a:r>
            <a:r>
              <a:rPr lang="en-US" altLang="zh-CN" sz="2400" b="1" dirty="0">
                <a:solidFill>
                  <a:schemeClr val="hlink"/>
                </a:solidFill>
                <a:latin typeface="宋体" panose="02010600030101010101" pitchFamily="2" charset="-122"/>
              </a:rPr>
              <a:t>》</a:t>
            </a:r>
            <a:r>
              <a:rPr lang="zh-CN" altLang="en-US" sz="2400" b="1" dirty="0">
                <a:latin typeface="宋体" panose="02010600030101010101" pitchFamily="2" charset="-122"/>
              </a:rPr>
              <a:t>（</a:t>
            </a:r>
            <a:r>
              <a:rPr lang="en-US" altLang="zh-CN" sz="2400" b="1" dirty="0">
                <a:latin typeface="宋体" panose="02010600030101010101" pitchFamily="2" charset="-122"/>
              </a:rPr>
              <a:t>535</a:t>
            </a:r>
            <a:r>
              <a:rPr lang="zh-CN" altLang="en-US" sz="2400" b="1" dirty="0">
                <a:latin typeface="宋体" panose="02010600030101010101" pitchFamily="2" charset="-122"/>
              </a:rPr>
              <a:t>首，含</a:t>
            </a:r>
            <a:r>
              <a:rPr lang="en-US" altLang="zh-CN" sz="2400" b="1" dirty="0">
                <a:solidFill>
                  <a:schemeClr val="hlink"/>
                </a:solidFill>
                <a:latin typeface="宋体" panose="02010600030101010101" pitchFamily="2" charset="-122"/>
              </a:rPr>
              <a:t>《</a:t>
            </a:r>
            <a:r>
              <a:rPr lang="zh-CN" altLang="en-US" sz="2400" b="1" dirty="0">
                <a:solidFill>
                  <a:schemeClr val="hlink"/>
                </a:solidFill>
                <a:latin typeface="宋体" panose="02010600030101010101" pitchFamily="2" charset="-122"/>
              </a:rPr>
              <a:t>酹江月</a:t>
            </a:r>
            <a:r>
              <a:rPr lang="en-US" altLang="zh-CN" sz="2400" b="1" dirty="0">
                <a:solidFill>
                  <a:schemeClr val="hlink"/>
                </a:solidFill>
                <a:latin typeface="宋体" panose="02010600030101010101" pitchFamily="2" charset="-122"/>
              </a:rPr>
              <a:t>》</a:t>
            </a:r>
            <a:r>
              <a:rPr lang="en-US" altLang="zh-CN" sz="2400" b="1" dirty="0">
                <a:latin typeface="宋体" panose="02010600030101010101" pitchFamily="2" charset="-122"/>
              </a:rPr>
              <a:t>103</a:t>
            </a:r>
            <a:r>
              <a:rPr lang="zh-CN" altLang="en-US" sz="2400" b="1" dirty="0">
                <a:latin typeface="宋体" panose="02010600030101010101" pitchFamily="2" charset="-122"/>
              </a:rPr>
              <a:t>首）、</a:t>
            </a:r>
            <a:r>
              <a:rPr lang="en-US" altLang="zh-CN" sz="2400" b="1" dirty="0">
                <a:solidFill>
                  <a:schemeClr val="hlink"/>
                </a:solidFill>
                <a:latin typeface="宋体" panose="02010600030101010101" pitchFamily="2" charset="-122"/>
              </a:rPr>
              <a:t>《</a:t>
            </a:r>
            <a:r>
              <a:rPr lang="zh-CN" altLang="en-US" sz="2400" b="1" dirty="0">
                <a:solidFill>
                  <a:schemeClr val="hlink"/>
                </a:solidFill>
                <a:latin typeface="宋体" panose="02010600030101010101" pitchFamily="2" charset="-122"/>
              </a:rPr>
              <a:t>西江月</a:t>
            </a:r>
            <a:r>
              <a:rPr lang="en-US" altLang="zh-CN" sz="2400" b="1" dirty="0">
                <a:solidFill>
                  <a:schemeClr val="hlink"/>
                </a:solidFill>
                <a:latin typeface="宋体" panose="02010600030101010101" pitchFamily="2" charset="-122"/>
              </a:rPr>
              <a:t>》</a:t>
            </a:r>
            <a:r>
              <a:rPr lang="zh-CN" altLang="en-US" sz="2400" b="1" dirty="0">
                <a:latin typeface="宋体" panose="02010600030101010101" pitchFamily="2" charset="-122"/>
              </a:rPr>
              <a:t>（</a:t>
            </a:r>
            <a:r>
              <a:rPr lang="en-US" altLang="zh-CN" sz="2400" b="1" dirty="0">
                <a:latin typeface="宋体" panose="02010600030101010101" pitchFamily="2" charset="-122"/>
              </a:rPr>
              <a:t>490</a:t>
            </a:r>
            <a:r>
              <a:rPr lang="zh-CN" altLang="en-US" sz="2400" b="1" dirty="0">
                <a:latin typeface="宋体" panose="02010600030101010101" pitchFamily="2" charset="-122"/>
              </a:rPr>
              <a:t>首）、</a:t>
            </a:r>
            <a:r>
              <a:rPr lang="en-US" altLang="zh-CN" sz="2400" b="1" dirty="0">
                <a:solidFill>
                  <a:schemeClr val="hlink"/>
                </a:solidFill>
                <a:latin typeface="宋体" panose="02010600030101010101" pitchFamily="2" charset="-122"/>
              </a:rPr>
              <a:t>《</a:t>
            </a:r>
            <a:r>
              <a:rPr lang="zh-CN" altLang="en-US" sz="2400" b="1" dirty="0">
                <a:solidFill>
                  <a:schemeClr val="hlink"/>
                </a:solidFill>
                <a:latin typeface="宋体" panose="02010600030101010101" pitchFamily="2" charset="-122"/>
              </a:rPr>
              <a:t>临江仙</a:t>
            </a:r>
            <a:r>
              <a:rPr lang="en-US" altLang="zh-CN" sz="2400" b="1" dirty="0">
                <a:solidFill>
                  <a:schemeClr val="hlink"/>
                </a:solidFill>
                <a:latin typeface="宋体" panose="02010600030101010101" pitchFamily="2" charset="-122"/>
              </a:rPr>
              <a:t>》</a:t>
            </a:r>
            <a:r>
              <a:rPr lang="zh-CN" altLang="en-US" sz="2400" b="1" dirty="0">
                <a:latin typeface="宋体" panose="02010600030101010101" pitchFamily="2" charset="-122"/>
              </a:rPr>
              <a:t>（</a:t>
            </a:r>
            <a:r>
              <a:rPr lang="en-US" altLang="zh-CN" sz="2400" b="1" dirty="0">
                <a:latin typeface="宋体" panose="02010600030101010101" pitchFamily="2" charset="-122"/>
              </a:rPr>
              <a:t>482</a:t>
            </a:r>
            <a:r>
              <a:rPr lang="zh-CN" altLang="en-US" sz="2400" b="1" dirty="0">
                <a:latin typeface="宋体" panose="02010600030101010101" pitchFamily="2" charset="-122"/>
              </a:rPr>
              <a:t>首）、</a:t>
            </a:r>
            <a:r>
              <a:rPr lang="en-US" altLang="zh-CN" sz="2400" b="1" dirty="0">
                <a:solidFill>
                  <a:schemeClr val="hlink"/>
                </a:solidFill>
                <a:latin typeface="宋体" panose="02010600030101010101" pitchFamily="2" charset="-122"/>
              </a:rPr>
              <a:t>《</a:t>
            </a:r>
            <a:r>
              <a:rPr lang="zh-CN" altLang="en-US" sz="2400" b="1" dirty="0">
                <a:solidFill>
                  <a:schemeClr val="hlink"/>
                </a:solidFill>
                <a:latin typeface="宋体" panose="02010600030101010101" pitchFamily="2" charset="-122"/>
              </a:rPr>
              <a:t>减字木兰花</a:t>
            </a:r>
            <a:r>
              <a:rPr lang="en-US" altLang="zh-CN" sz="2400" b="1" dirty="0">
                <a:solidFill>
                  <a:schemeClr val="hlink"/>
                </a:solidFill>
                <a:latin typeface="宋体" panose="02010600030101010101" pitchFamily="2" charset="-122"/>
              </a:rPr>
              <a:t>》</a:t>
            </a:r>
            <a:r>
              <a:rPr lang="zh-CN" altLang="en-US" sz="2400" b="1" dirty="0">
                <a:latin typeface="宋体" panose="02010600030101010101" pitchFamily="2" charset="-122"/>
              </a:rPr>
              <a:t>（</a:t>
            </a:r>
            <a:r>
              <a:rPr lang="en-US" altLang="zh-CN" sz="2400" b="1" dirty="0">
                <a:latin typeface="宋体" panose="02010600030101010101" pitchFamily="2" charset="-122"/>
              </a:rPr>
              <a:t>426</a:t>
            </a:r>
            <a:r>
              <a:rPr lang="zh-CN" altLang="en-US" sz="2400" b="1" dirty="0">
                <a:latin typeface="宋体" panose="02010600030101010101" pitchFamily="2" charset="-122"/>
              </a:rPr>
              <a:t>首）、</a:t>
            </a:r>
            <a:r>
              <a:rPr lang="en-US" altLang="zh-CN" sz="2400" b="1" dirty="0">
                <a:solidFill>
                  <a:schemeClr val="hlink"/>
                </a:solidFill>
                <a:latin typeface="宋体" panose="02010600030101010101" pitchFamily="2" charset="-122"/>
              </a:rPr>
              <a:t>《</a:t>
            </a:r>
            <a:r>
              <a:rPr lang="zh-CN" altLang="en-US" sz="2400" b="1" dirty="0">
                <a:solidFill>
                  <a:schemeClr val="hlink"/>
                </a:solidFill>
                <a:latin typeface="宋体" panose="02010600030101010101" pitchFamily="2" charset="-122"/>
              </a:rPr>
              <a:t>沁园春</a:t>
            </a:r>
            <a:r>
              <a:rPr lang="en-US" altLang="zh-CN" sz="2400" b="1" dirty="0">
                <a:solidFill>
                  <a:schemeClr val="hlink"/>
                </a:solidFill>
                <a:latin typeface="宋体" panose="02010600030101010101" pitchFamily="2" charset="-122"/>
              </a:rPr>
              <a:t>》</a:t>
            </a:r>
            <a:r>
              <a:rPr lang="zh-CN" altLang="en-US" sz="2400" b="1" dirty="0">
                <a:latin typeface="宋体" panose="02010600030101010101" pitchFamily="2" charset="-122"/>
              </a:rPr>
              <a:t>（</a:t>
            </a:r>
            <a:r>
              <a:rPr lang="en-US" altLang="zh-CN" sz="2400" b="1" dirty="0">
                <a:latin typeface="宋体" panose="02010600030101010101" pitchFamily="2" charset="-122"/>
              </a:rPr>
              <a:t>423</a:t>
            </a:r>
            <a:r>
              <a:rPr lang="zh-CN" altLang="en-US" sz="2400" b="1" dirty="0">
                <a:latin typeface="宋体" panose="02010600030101010101" pitchFamily="2" charset="-122"/>
              </a:rPr>
              <a:t>首）。可见令词的使用频率虽略高于慢词，但令词与慢词的比例仍然保持大体均衡的态势。  </a:t>
            </a:r>
            <a:endParaRPr lang="zh-CN" altLang="en-US" sz="2400" b="1" dirty="0">
              <a:latin typeface="宋体" panose="02010600030101010101" pitchFamily="2" charset="-122"/>
            </a:endParaRPr>
          </a:p>
          <a:p>
            <a:pPr eaLnBrk="1" hangingPunct="1"/>
            <a:endParaRPr lang="zh-CN" altLang="en-US" sz="2400" b="1" dirty="0">
              <a:latin typeface="宋体" panose="02010600030101010101" pitchFamily="2" charset="-122"/>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4" name="Rectangle 2"/>
          <p:cNvSpPr>
            <a:spLocks noGrp="1" noRot="1"/>
          </p:cNvSpPr>
          <p:nvPr>
            <p:ph type="title"/>
          </p:nvPr>
        </p:nvSpPr>
        <p:spPr>
          <a:xfrm>
            <a:off x="301625" y="188913"/>
            <a:ext cx="8540750" cy="431800"/>
          </a:xfrm>
          <a:ln/>
        </p:spPr>
        <p:txBody>
          <a:bodyPr vert="horz" wrap="square" lIns="91440" tIns="45720" rIns="91440" bIns="45720" anchor="ctr"/>
          <a:p>
            <a:pPr eaLnBrk="1" hangingPunct="1"/>
            <a:r>
              <a:rPr lang="zh-CN" altLang="en-US" sz="3600" b="1" dirty="0">
                <a:solidFill>
                  <a:srgbClr val="FF0000"/>
                </a:solidFill>
                <a:latin typeface="宋体" panose="02010600030101010101" pitchFamily="2" charset="-122"/>
              </a:rPr>
              <a:t>七、宋代：宋词的发展概况（二）</a:t>
            </a:r>
            <a:endParaRPr lang="zh-CN" altLang="en-US" sz="3600" b="1" dirty="0">
              <a:solidFill>
                <a:srgbClr val="FF0000"/>
              </a:solidFill>
              <a:latin typeface="宋体" panose="02010600030101010101" pitchFamily="2" charset="-122"/>
            </a:endParaRPr>
          </a:p>
        </p:txBody>
      </p:sp>
      <p:sp>
        <p:nvSpPr>
          <p:cNvPr id="110595" name="Rectangle 3"/>
          <p:cNvSpPr>
            <a:spLocks noGrp="1" noRot="1"/>
          </p:cNvSpPr>
          <p:nvPr>
            <p:ph sz="half" idx="1"/>
          </p:nvPr>
        </p:nvSpPr>
        <p:spPr>
          <a:xfrm>
            <a:off x="304800" y="765175"/>
            <a:ext cx="4194175" cy="5616575"/>
          </a:xfrm>
          <a:ln/>
        </p:spPr>
        <p:txBody>
          <a:bodyPr vert="horz" wrap="square" lIns="91440" tIns="45720" rIns="91440" bIns="45720" anchor="t"/>
          <a:p>
            <a:pPr eaLnBrk="1" hangingPunct="1">
              <a:lnSpc>
                <a:spcPct val="90000"/>
              </a:lnSpc>
              <a:buSzPct val="70000"/>
            </a:pPr>
            <a:r>
              <a:rPr lang="zh-CN" altLang="en-US" sz="2400" b="1" dirty="0">
                <a:latin typeface="宋体" panose="02010600030101010101" pitchFamily="2" charset="-122"/>
                <a:ea typeface="+mn-ea"/>
                <a:cs typeface="+mn-cs"/>
              </a:rPr>
              <a:t>   宋词的发展演变大致经过了五个阶段：即沿袭期、变革期、过渡期、中兴期、衰落期。</a:t>
            </a:r>
            <a:endParaRPr lang="zh-CN" altLang="en-US" sz="2400" b="1" dirty="0">
              <a:latin typeface="宋体" panose="02010600030101010101" pitchFamily="2" charset="-122"/>
              <a:ea typeface="+mn-ea"/>
              <a:cs typeface="+mn-cs"/>
            </a:endParaRPr>
          </a:p>
          <a:p>
            <a:pPr eaLnBrk="1" hangingPunct="1">
              <a:lnSpc>
                <a:spcPct val="90000"/>
              </a:lnSpc>
              <a:buSzPct val="70000"/>
            </a:pPr>
            <a:r>
              <a:rPr lang="zh-CN" altLang="en-US" sz="2400" b="1" dirty="0">
                <a:latin typeface="宋体" panose="02010600030101010101" pitchFamily="2" charset="-122"/>
                <a:ea typeface="+mn-ea"/>
                <a:cs typeface="+mn-cs"/>
              </a:rPr>
              <a:t>    </a:t>
            </a:r>
            <a:r>
              <a:rPr lang="en-US" altLang="zh-CN" sz="2400" b="1" dirty="0">
                <a:solidFill>
                  <a:schemeClr val="hlink"/>
                </a:solidFill>
                <a:latin typeface="宋体" panose="02010600030101010101" pitchFamily="2" charset="-122"/>
                <a:ea typeface="+mn-ea"/>
                <a:cs typeface="+mn-cs"/>
              </a:rPr>
              <a:t>1</a:t>
            </a:r>
            <a:r>
              <a:rPr lang="zh-CN" altLang="en-US" sz="2400" b="1" dirty="0">
                <a:solidFill>
                  <a:schemeClr val="hlink"/>
                </a:solidFill>
                <a:latin typeface="宋体" panose="02010600030101010101" pitchFamily="2" charset="-122"/>
                <a:ea typeface="+mn-ea"/>
                <a:cs typeface="+mn-cs"/>
              </a:rPr>
              <a:t>、</a:t>
            </a:r>
            <a:r>
              <a:rPr lang="zh-CN" altLang="en-US" sz="2400" b="1" dirty="0">
                <a:solidFill>
                  <a:srgbClr val="FF0000"/>
                </a:solidFill>
                <a:latin typeface="宋体" panose="02010600030101010101" pitchFamily="2" charset="-122"/>
                <a:ea typeface="+mn-ea"/>
                <a:cs typeface="+mn-cs"/>
              </a:rPr>
              <a:t>宋词的沿袭期</a:t>
            </a:r>
            <a:r>
              <a:rPr lang="zh-CN" altLang="en-US" sz="2400" b="1" dirty="0">
                <a:latin typeface="宋体" panose="02010600030101010101" pitchFamily="2" charset="-122"/>
                <a:ea typeface="+mn-ea"/>
                <a:cs typeface="+mn-cs"/>
              </a:rPr>
              <a:t>指的是从宋代开国（</a:t>
            </a:r>
            <a:r>
              <a:rPr lang="en-US" altLang="zh-CN" sz="2400" b="1" dirty="0">
                <a:latin typeface="宋体" panose="02010600030101010101" pitchFamily="2" charset="-122"/>
                <a:ea typeface="+mn-ea"/>
                <a:cs typeface="+mn-cs"/>
              </a:rPr>
              <a:t>960</a:t>
            </a:r>
            <a:r>
              <a:rPr lang="zh-CN" altLang="en-US" sz="2400" b="1" dirty="0">
                <a:latin typeface="宋体" panose="02010600030101010101" pitchFamily="2" charset="-122"/>
                <a:ea typeface="+mn-ea"/>
                <a:cs typeface="+mn-cs"/>
              </a:rPr>
              <a:t>）到</a:t>
            </a:r>
            <a:r>
              <a:rPr lang="en-US" altLang="zh-CN" sz="2400" b="1" dirty="0">
                <a:latin typeface="宋体" panose="02010600030101010101" pitchFamily="2" charset="-122"/>
                <a:ea typeface="+mn-ea"/>
                <a:cs typeface="+mn-cs"/>
              </a:rPr>
              <a:t>1060</a:t>
            </a:r>
            <a:r>
              <a:rPr lang="zh-CN" altLang="en-US" sz="2400" b="1" dirty="0">
                <a:latin typeface="宋体" panose="02010600030101010101" pitchFamily="2" charset="-122"/>
                <a:ea typeface="+mn-ea"/>
                <a:cs typeface="+mn-cs"/>
              </a:rPr>
              <a:t>前后这一百年左右的时间，人们往往称之为北宋的初中期。</a:t>
            </a:r>
            <a:r>
              <a:rPr lang="zh-CN" altLang="en-US" sz="2400" b="1" dirty="0">
                <a:solidFill>
                  <a:srgbClr val="FF0000"/>
                </a:solidFill>
                <a:latin typeface="宋体" panose="02010600030101010101" pitchFamily="2" charset="-122"/>
                <a:ea typeface="+mn-ea"/>
                <a:cs typeface="+mn-cs"/>
              </a:rPr>
              <a:t>这一时期的词沿袭了唐五代词的特点，在形式上以小令为主，内容多写男女恋情、离愁别恨，</a:t>
            </a:r>
            <a:r>
              <a:rPr lang="zh-CN" altLang="en-US" sz="2400" b="1" dirty="0">
                <a:latin typeface="宋体" panose="02010600030101010101" pitchFamily="2" charset="-122"/>
                <a:ea typeface="+mn-ea"/>
                <a:cs typeface="+mn-cs"/>
              </a:rPr>
              <a:t>艺术上多用白描手法，也多是应歌宥酒的娱乐作品，其间虽然有一些表现人生感受的内容，但毕竟是少数。</a:t>
            </a:r>
            <a:endParaRPr lang="zh-CN" altLang="en-US" sz="2400" b="1" dirty="0">
              <a:latin typeface="宋体" panose="02010600030101010101" pitchFamily="2" charset="-122"/>
              <a:ea typeface="+mn-ea"/>
              <a:cs typeface="+mn-cs"/>
            </a:endParaRPr>
          </a:p>
        </p:txBody>
      </p:sp>
      <p:sp>
        <p:nvSpPr>
          <p:cNvPr id="110596" name="Rectangle 4"/>
          <p:cNvSpPr>
            <a:spLocks noGrp="1" noRot="1"/>
          </p:cNvSpPr>
          <p:nvPr>
            <p:ph sz="half" idx="2"/>
          </p:nvPr>
        </p:nvSpPr>
        <p:spPr>
          <a:xfrm>
            <a:off x="4651375" y="836613"/>
            <a:ext cx="4194175" cy="76200"/>
          </a:xfrm>
          <a:ln/>
        </p:spPr>
        <p:txBody>
          <a:bodyPr vert="horz" wrap="square" lIns="91440" tIns="45720" rIns="91440" bIns="45720" anchor="t"/>
          <a:p>
            <a:pPr eaLnBrk="1" hangingPunct="1">
              <a:buSzPct val="70000"/>
            </a:pPr>
            <a:endParaRPr lang="zh-CN" altLang="en-US" b="1" dirty="0">
              <a:latin typeface="宋体" panose="02010600030101010101" pitchFamily="2" charset="-122"/>
              <a:ea typeface="+mn-ea"/>
              <a:cs typeface="+mn-cs"/>
            </a:endParaRPr>
          </a:p>
        </p:txBody>
      </p:sp>
      <p:pic>
        <p:nvPicPr>
          <p:cNvPr id="110597" name="Picture 5" descr="蝶恋花1"/>
          <p:cNvPicPr>
            <a:picLocks noChangeAspect="1"/>
          </p:cNvPicPr>
          <p:nvPr/>
        </p:nvPicPr>
        <p:blipFill>
          <a:blip r:embed="rId1"/>
          <a:stretch>
            <a:fillRect/>
          </a:stretch>
        </p:blipFill>
        <p:spPr>
          <a:xfrm>
            <a:off x="4787900" y="836613"/>
            <a:ext cx="4105275" cy="6021387"/>
          </a:xfrm>
          <a:prstGeom prst="rect">
            <a:avLst/>
          </a:prstGeom>
          <a:noFill/>
          <a:ln w="9525">
            <a:noFill/>
          </a:ln>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8" name="Rectangle 2"/>
          <p:cNvSpPr>
            <a:spLocks noGrp="1" noRot="1"/>
          </p:cNvSpPr>
          <p:nvPr>
            <p:ph type="title"/>
          </p:nvPr>
        </p:nvSpPr>
        <p:spPr>
          <a:xfrm>
            <a:off x="323850" y="692150"/>
            <a:ext cx="8540750" cy="76200"/>
          </a:xfrm>
          <a:ln/>
        </p:spPr>
        <p:txBody>
          <a:bodyPr vert="horz" wrap="square" lIns="91440" tIns="45720" rIns="91440" bIns="45720" anchor="ctr"/>
          <a:p>
            <a:pPr eaLnBrk="1" hangingPunct="1"/>
            <a:endParaRPr lang="zh-CN" altLang="en-US" dirty="0"/>
          </a:p>
        </p:txBody>
      </p:sp>
      <p:sp>
        <p:nvSpPr>
          <p:cNvPr id="111619" name="Rectangle 3"/>
          <p:cNvSpPr>
            <a:spLocks noGrp="1" noRot="1"/>
          </p:cNvSpPr>
          <p:nvPr>
            <p:ph idx="1"/>
          </p:nvPr>
        </p:nvSpPr>
        <p:spPr>
          <a:xfrm>
            <a:off x="304800" y="765175"/>
            <a:ext cx="8540750" cy="5102225"/>
          </a:xfrm>
          <a:ln/>
        </p:spPr>
        <p:txBody>
          <a:bodyPr vert="horz" wrap="square" lIns="91440" tIns="45720" rIns="91440" bIns="45720" anchor="t"/>
          <a:p>
            <a:pPr eaLnBrk="1" hangingPunct="1"/>
            <a:r>
              <a:rPr lang="zh-CN" altLang="en-US" sz="2800" b="1" dirty="0">
                <a:latin typeface="宋体" panose="02010600030101010101" pitchFamily="2" charset="-122"/>
              </a:rPr>
              <a:t>    这一时期代表词人有</a:t>
            </a:r>
            <a:r>
              <a:rPr lang="zh-CN" altLang="en-US" sz="2800" b="1" dirty="0">
                <a:solidFill>
                  <a:schemeClr val="hlink"/>
                </a:solidFill>
                <a:latin typeface="宋体" panose="02010600030101010101" pitchFamily="2" charset="-122"/>
              </a:rPr>
              <a:t>柳永、欧阳修、晏殊、张先、晏几道</a:t>
            </a:r>
            <a:r>
              <a:rPr lang="zh-CN" altLang="en-US" sz="2800" b="1" dirty="0">
                <a:latin typeface="宋体" panose="02010600030101010101" pitchFamily="2" charset="-122"/>
              </a:rPr>
              <a:t>等，其中成就最高的是柳永。</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柳永：</a:t>
            </a:r>
            <a:r>
              <a:rPr lang="en-US" altLang="zh-CN" sz="2800" b="1" dirty="0">
                <a:latin typeface="宋体" panose="02010600030101010101" pitchFamily="2" charset="-122"/>
              </a:rPr>
              <a:t>《</a:t>
            </a:r>
            <a:r>
              <a:rPr lang="zh-CN" altLang="en-US" sz="2800" b="1" dirty="0">
                <a:latin typeface="宋体" panose="02010600030101010101" pitchFamily="2" charset="-122"/>
              </a:rPr>
              <a:t>雨霖铃</a:t>
            </a:r>
            <a:r>
              <a:rPr lang="en-US" altLang="zh-CN" sz="2800" b="1" dirty="0">
                <a:latin typeface="宋体" panose="02010600030101010101" pitchFamily="2" charset="-122"/>
              </a:rPr>
              <a:t>》</a:t>
            </a:r>
            <a:r>
              <a:rPr lang="zh-CN" altLang="en-US" sz="2800" b="1" dirty="0">
                <a:latin typeface="宋体" panose="02010600030101010101" pitchFamily="2" charset="-122"/>
              </a:rPr>
              <a:t>（寒蝉凄切）表现男女爱情、离愁别恨。 </a:t>
            </a:r>
            <a:r>
              <a:rPr lang="en-US" altLang="zh-CN" sz="2800" b="1" dirty="0">
                <a:latin typeface="宋体" panose="02010600030101010101" pitchFamily="2" charset="-122"/>
              </a:rPr>
              <a:t>《</a:t>
            </a:r>
            <a:r>
              <a:rPr lang="zh-CN" altLang="en-US" sz="2800" b="1" dirty="0">
                <a:latin typeface="宋体" panose="02010600030101010101" pitchFamily="2" charset="-122"/>
              </a:rPr>
              <a:t>八声甘州</a:t>
            </a:r>
            <a:r>
              <a:rPr lang="en-US" altLang="zh-CN" sz="2800" b="1" dirty="0">
                <a:latin typeface="宋体" panose="02010600030101010101" pitchFamily="2" charset="-122"/>
              </a:rPr>
              <a:t>》</a:t>
            </a:r>
            <a:r>
              <a:rPr lang="zh-CN" altLang="en-US" sz="2800" b="1" dirty="0">
                <a:latin typeface="宋体" panose="02010600030101010101" pitchFamily="2" charset="-122"/>
              </a:rPr>
              <a:t>（对潇潇暮雨洒江天）表现羁旅行役之苦。 </a:t>
            </a:r>
            <a:r>
              <a:rPr lang="en-US" altLang="zh-CN" sz="2800" b="1" dirty="0">
                <a:latin typeface="宋体" panose="02010600030101010101" pitchFamily="2" charset="-122"/>
              </a:rPr>
              <a:t>《</a:t>
            </a:r>
            <a:r>
              <a:rPr lang="zh-CN" altLang="en-US" sz="2800" b="1" dirty="0">
                <a:latin typeface="宋体" panose="02010600030101010101" pitchFamily="2" charset="-122"/>
              </a:rPr>
              <a:t>望海潮</a:t>
            </a:r>
            <a:r>
              <a:rPr lang="en-US" altLang="zh-CN" sz="2800" b="1" dirty="0">
                <a:latin typeface="宋体" panose="02010600030101010101" pitchFamily="2" charset="-122"/>
              </a:rPr>
              <a:t>》</a:t>
            </a:r>
            <a:r>
              <a:rPr lang="zh-CN" altLang="en-US" sz="2800" b="1" dirty="0">
                <a:latin typeface="宋体" panose="02010600030101010101" pitchFamily="2" charset="-122"/>
              </a:rPr>
              <a:t>（东南形胜）描写城市风光。 </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张先：写的多是“心中事、眼中泪、意中人”。故号为“张三中”。 又号“张三影” ，“云破月来花弄影”、“娇柔懒起，帘压卷风影”、“柳径无人，堕风絮无影”。</a:t>
            </a:r>
            <a:endParaRPr lang="zh-CN" altLang="en-US" sz="2800" b="1" dirty="0">
              <a:latin typeface="宋体" panose="02010600030101010101" pitchFamily="2" charset="-122"/>
            </a:endParaRPr>
          </a:p>
          <a:p>
            <a:pPr eaLnBrk="1" hangingPunct="1"/>
            <a:r>
              <a:rPr lang="zh-CN" altLang="en-US" sz="2800" b="1" dirty="0">
                <a:latin typeface="宋体" panose="02010600030101010101" pitchFamily="2" charset="-122"/>
              </a:rPr>
              <a:t>     晏殊：富贵闲雅词人。 </a:t>
            </a:r>
            <a:r>
              <a:rPr lang="en-US" altLang="zh-CN" sz="2800" b="1" dirty="0">
                <a:latin typeface="宋体" panose="02010600030101010101" pitchFamily="2" charset="-122"/>
              </a:rPr>
              <a:t>《</a:t>
            </a:r>
            <a:r>
              <a:rPr lang="zh-CN" altLang="en-US" sz="2800" b="1" dirty="0">
                <a:latin typeface="宋体" panose="02010600030101010101" pitchFamily="2" charset="-122"/>
              </a:rPr>
              <a:t>浣溪沙</a:t>
            </a:r>
            <a:r>
              <a:rPr lang="en-US" altLang="zh-CN" sz="2800" b="1" dirty="0">
                <a:latin typeface="宋体" panose="02010600030101010101" pitchFamily="2" charset="-122"/>
              </a:rPr>
              <a:t>》</a:t>
            </a:r>
            <a:r>
              <a:rPr lang="zh-CN" altLang="en-US" sz="2800" b="1" dirty="0">
                <a:latin typeface="宋体" panose="02010600030101010101" pitchFamily="2" charset="-122"/>
              </a:rPr>
              <a:t>（一曲新词酒一杯） </a:t>
            </a:r>
            <a:r>
              <a:rPr lang="en-US" altLang="zh-CN" sz="2800" b="1" dirty="0">
                <a:latin typeface="宋体" panose="02010600030101010101" pitchFamily="2" charset="-122"/>
              </a:rPr>
              <a:t>《</a:t>
            </a:r>
            <a:r>
              <a:rPr lang="zh-CN" altLang="en-US" sz="2800" b="1" dirty="0">
                <a:latin typeface="宋体" panose="02010600030101010101" pitchFamily="2" charset="-122"/>
              </a:rPr>
              <a:t>蝶恋花</a:t>
            </a:r>
            <a:r>
              <a:rPr lang="en-US" altLang="zh-CN" sz="2800" b="1" dirty="0">
                <a:latin typeface="宋体" panose="02010600030101010101" pitchFamily="2" charset="-122"/>
              </a:rPr>
              <a:t>》</a:t>
            </a:r>
            <a:r>
              <a:rPr lang="zh-CN" altLang="en-US" sz="2800" b="1" dirty="0">
                <a:latin typeface="宋体" panose="02010600030101010101" pitchFamily="2" charset="-122"/>
              </a:rPr>
              <a:t>（槛菊愁烟兰泣露） </a:t>
            </a:r>
            <a:endParaRPr lang="zh-CN" altLang="en-US" sz="2800" b="1" dirty="0">
              <a:latin typeface="宋体" panose="02010600030101010101" pitchFamily="2" charset="-122"/>
            </a:endParaRPr>
          </a:p>
          <a:p>
            <a:pPr eaLnBrk="1" hangingPunct="1"/>
            <a:endParaRPr lang="zh-CN" altLang="en-US" sz="2800" b="1" dirty="0">
              <a:latin typeface="宋体" panose="02010600030101010101" pitchFamily="2" charset="-122"/>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2" name="Rectangle 2"/>
          <p:cNvSpPr>
            <a:spLocks noGrp="1" noRot="1"/>
          </p:cNvSpPr>
          <p:nvPr>
            <p:ph type="title"/>
          </p:nvPr>
        </p:nvSpPr>
        <p:spPr>
          <a:xfrm>
            <a:off x="301625" y="188913"/>
            <a:ext cx="8540750" cy="431800"/>
          </a:xfrm>
          <a:ln/>
        </p:spPr>
        <p:txBody>
          <a:bodyPr vert="horz" wrap="square" lIns="91440" tIns="45720" rIns="91440" bIns="45720" anchor="ctr"/>
          <a:p>
            <a:pPr eaLnBrk="1" hangingPunct="1"/>
            <a:r>
              <a:rPr lang="zh-CN" altLang="en-US" sz="3600" b="1" dirty="0">
                <a:solidFill>
                  <a:srgbClr val="008080"/>
                </a:solidFill>
                <a:latin typeface="宋体" panose="02010600030101010101" pitchFamily="2" charset="-122"/>
              </a:rPr>
              <a:t>七、宋代：宋词的发展概况（二）</a:t>
            </a:r>
            <a:endParaRPr lang="zh-CN" altLang="en-US" sz="3600" b="1" dirty="0">
              <a:solidFill>
                <a:srgbClr val="008080"/>
              </a:solidFill>
              <a:latin typeface="宋体" panose="02010600030101010101" pitchFamily="2" charset="-122"/>
            </a:endParaRPr>
          </a:p>
        </p:txBody>
      </p:sp>
      <p:sp>
        <p:nvSpPr>
          <p:cNvPr id="112643" name="Rectangle 3"/>
          <p:cNvSpPr>
            <a:spLocks noGrp="1" noRot="1"/>
          </p:cNvSpPr>
          <p:nvPr>
            <p:ph sz="half" idx="1"/>
          </p:nvPr>
        </p:nvSpPr>
        <p:spPr>
          <a:xfrm>
            <a:off x="304800" y="765175"/>
            <a:ext cx="4194175" cy="5616575"/>
          </a:xfrm>
          <a:ln/>
        </p:spPr>
        <p:txBody>
          <a:bodyPr vert="horz" wrap="square" lIns="91440" tIns="45720" rIns="91440" bIns="45720" anchor="t"/>
          <a:p>
            <a:pPr eaLnBrk="1" hangingPunct="1">
              <a:buSzPct val="70000"/>
            </a:pPr>
            <a:r>
              <a:rPr lang="zh-CN" altLang="en-US" b="1" dirty="0">
                <a:solidFill>
                  <a:schemeClr val="hlink"/>
                </a:solidFill>
                <a:latin typeface="宋体" panose="02010600030101010101" pitchFamily="2" charset="-122"/>
                <a:ea typeface="+mn-ea"/>
                <a:cs typeface="+mn-cs"/>
              </a:rPr>
              <a:t>     </a:t>
            </a:r>
            <a:r>
              <a:rPr lang="en-US" altLang="zh-CN" b="1" dirty="0">
                <a:solidFill>
                  <a:schemeClr val="hlink"/>
                </a:solidFill>
                <a:latin typeface="宋体" panose="02010600030101010101" pitchFamily="2" charset="-122"/>
                <a:ea typeface="+mn-ea"/>
                <a:cs typeface="+mn-cs"/>
              </a:rPr>
              <a:t>2</a:t>
            </a:r>
            <a:r>
              <a:rPr lang="zh-CN" altLang="en-US" b="1" dirty="0">
                <a:solidFill>
                  <a:schemeClr val="hlink"/>
                </a:solidFill>
                <a:latin typeface="宋体" panose="02010600030101010101" pitchFamily="2" charset="-122"/>
                <a:ea typeface="+mn-ea"/>
                <a:cs typeface="+mn-cs"/>
              </a:rPr>
              <a:t>、变革期</a:t>
            </a:r>
            <a:r>
              <a:rPr lang="zh-CN" altLang="en-US" b="1" dirty="0">
                <a:latin typeface="宋体" panose="02010600030101010101" pitchFamily="2" charset="-122"/>
                <a:ea typeface="+mn-ea"/>
                <a:cs typeface="+mn-cs"/>
              </a:rPr>
              <a:t>指的是从</a:t>
            </a:r>
            <a:r>
              <a:rPr lang="en-US" altLang="zh-CN" b="1" dirty="0">
                <a:latin typeface="宋体" panose="02010600030101010101" pitchFamily="2" charset="-122"/>
                <a:ea typeface="+mn-ea"/>
                <a:cs typeface="+mn-cs"/>
              </a:rPr>
              <a:t>1060</a:t>
            </a:r>
            <a:r>
              <a:rPr lang="zh-CN" altLang="en-US" b="1" dirty="0">
                <a:latin typeface="宋体" panose="02010600030101010101" pitchFamily="2" charset="-122"/>
                <a:ea typeface="+mn-ea"/>
                <a:cs typeface="+mn-cs"/>
              </a:rPr>
              <a:t>前后到</a:t>
            </a:r>
            <a:r>
              <a:rPr lang="en-US" altLang="zh-CN" b="1" dirty="0">
                <a:latin typeface="宋体" panose="02010600030101010101" pitchFamily="2" charset="-122"/>
                <a:ea typeface="+mn-ea"/>
                <a:cs typeface="+mn-cs"/>
              </a:rPr>
              <a:t>1127</a:t>
            </a:r>
            <a:r>
              <a:rPr lang="zh-CN" altLang="en-US" b="1" dirty="0">
                <a:latin typeface="宋体" panose="02010600030101010101" pitchFamily="2" charset="-122"/>
                <a:ea typeface="+mn-ea"/>
                <a:cs typeface="+mn-cs"/>
              </a:rPr>
              <a:t>年北宋灭亡的约七十年左右的时间。</a:t>
            </a:r>
            <a:endParaRPr lang="zh-CN" altLang="en-US" b="1" dirty="0">
              <a:latin typeface="宋体" panose="02010600030101010101" pitchFamily="2" charset="-122"/>
              <a:ea typeface="+mn-ea"/>
              <a:cs typeface="+mn-cs"/>
            </a:endParaRPr>
          </a:p>
          <a:p>
            <a:pPr eaLnBrk="1" hangingPunct="1">
              <a:buSzPct val="70000"/>
            </a:pPr>
            <a:r>
              <a:rPr lang="zh-CN" altLang="en-US" b="1" dirty="0">
                <a:latin typeface="宋体" panose="02010600030101010101" pitchFamily="2" charset="-122"/>
                <a:ea typeface="+mn-ea"/>
                <a:cs typeface="+mn-cs"/>
              </a:rPr>
              <a:t>    这既是宋词的改革期，同时也是宋词发展的第一个高峰期。这一时期的主要词人有</a:t>
            </a:r>
            <a:r>
              <a:rPr lang="zh-CN" altLang="en-US" b="1" dirty="0">
                <a:solidFill>
                  <a:schemeClr val="hlink"/>
                </a:solidFill>
                <a:latin typeface="宋体" panose="02010600030101010101" pitchFamily="2" charset="-122"/>
                <a:ea typeface="+mn-ea"/>
                <a:cs typeface="+mn-cs"/>
              </a:rPr>
              <a:t>苏轼、秦观、周邦彦、贺铸</a:t>
            </a:r>
            <a:r>
              <a:rPr lang="zh-CN" altLang="en-US" b="1" dirty="0">
                <a:latin typeface="宋体" panose="02010600030101010101" pitchFamily="2" charset="-122"/>
                <a:ea typeface="+mn-ea"/>
                <a:cs typeface="+mn-cs"/>
              </a:rPr>
              <a:t>等，其中最突出的是苏轼和周邦彦。</a:t>
            </a:r>
            <a:endParaRPr lang="zh-CN" altLang="en-US" b="1" dirty="0">
              <a:latin typeface="宋体" panose="02010600030101010101" pitchFamily="2" charset="-122"/>
              <a:ea typeface="+mn-ea"/>
              <a:cs typeface="+mn-cs"/>
            </a:endParaRPr>
          </a:p>
        </p:txBody>
      </p:sp>
      <p:sp>
        <p:nvSpPr>
          <p:cNvPr id="112644" name="Rectangle 4"/>
          <p:cNvSpPr>
            <a:spLocks noGrp="1" noRot="1"/>
          </p:cNvSpPr>
          <p:nvPr>
            <p:ph sz="half" idx="2"/>
          </p:nvPr>
        </p:nvSpPr>
        <p:spPr>
          <a:xfrm>
            <a:off x="4651375" y="836613"/>
            <a:ext cx="4194175" cy="76200"/>
          </a:xfrm>
          <a:ln/>
        </p:spPr>
        <p:txBody>
          <a:bodyPr vert="horz" wrap="square" lIns="91440" tIns="45720" rIns="91440" bIns="45720" anchor="t"/>
          <a:p>
            <a:pPr eaLnBrk="1" hangingPunct="1">
              <a:lnSpc>
                <a:spcPct val="80000"/>
              </a:lnSpc>
              <a:buSzPct val="70000"/>
            </a:pPr>
            <a:endParaRPr lang="zh-CN" altLang="en-US" b="1" dirty="0">
              <a:latin typeface="宋体" panose="02010600030101010101" pitchFamily="2" charset="-122"/>
              <a:ea typeface="+mn-ea"/>
              <a:cs typeface="+mn-cs"/>
            </a:endParaRPr>
          </a:p>
        </p:txBody>
      </p:sp>
      <p:pic>
        <p:nvPicPr>
          <p:cNvPr id="112645" name="Picture 5" descr="蝶恋花1"/>
          <p:cNvPicPr>
            <a:picLocks noChangeAspect="1"/>
          </p:cNvPicPr>
          <p:nvPr/>
        </p:nvPicPr>
        <p:blipFill>
          <a:blip r:embed="rId1"/>
          <a:stretch>
            <a:fillRect/>
          </a:stretch>
        </p:blipFill>
        <p:spPr>
          <a:xfrm>
            <a:off x="4787900" y="765175"/>
            <a:ext cx="4105275" cy="6092825"/>
          </a:xfrm>
          <a:prstGeom prst="rect">
            <a:avLst/>
          </a:prstGeom>
          <a:noFill/>
          <a:ln w="9525">
            <a:noFill/>
          </a:ln>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6" name="Rectangle 2"/>
          <p:cNvSpPr>
            <a:spLocks noGrp="1" noRot="1"/>
          </p:cNvSpPr>
          <p:nvPr>
            <p:ph type="title"/>
          </p:nvPr>
        </p:nvSpPr>
        <p:spPr>
          <a:xfrm flipV="1">
            <a:off x="301625" y="622300"/>
            <a:ext cx="8540750" cy="76200"/>
          </a:xfrm>
          <a:ln/>
        </p:spPr>
        <p:txBody>
          <a:bodyPr vert="horz" wrap="square" lIns="91440" tIns="45720" rIns="91440" bIns="45720" anchor="ctr"/>
          <a:p>
            <a:pPr eaLnBrk="1" hangingPunct="1"/>
            <a:endParaRPr lang="zh-CN" altLang="en-US" dirty="0"/>
          </a:p>
        </p:txBody>
      </p:sp>
      <p:sp>
        <p:nvSpPr>
          <p:cNvPr id="113667" name="Rectangle 3"/>
          <p:cNvSpPr>
            <a:spLocks noGrp="1" noRot="1"/>
          </p:cNvSpPr>
          <p:nvPr>
            <p:ph idx="1"/>
          </p:nvPr>
        </p:nvSpPr>
        <p:spPr>
          <a:xfrm>
            <a:off x="304800" y="620713"/>
            <a:ext cx="8540750" cy="5246687"/>
          </a:xfrm>
          <a:ln/>
        </p:spPr>
        <p:txBody>
          <a:bodyPr vert="horz" wrap="square" lIns="91440" tIns="45720" rIns="91440" bIns="45720" anchor="t"/>
          <a:p>
            <a:pPr eaLnBrk="1" hangingPunct="1"/>
            <a:r>
              <a:rPr lang="zh-CN" altLang="en-US" sz="2800" b="1" dirty="0">
                <a:solidFill>
                  <a:schemeClr val="hlink"/>
                </a:solidFill>
                <a:latin typeface="宋体" panose="02010600030101010101" pitchFamily="2" charset="-122"/>
              </a:rPr>
              <a:t>     </a:t>
            </a:r>
            <a:r>
              <a:rPr lang="zh-CN" altLang="en-US" sz="2400" b="1" dirty="0">
                <a:solidFill>
                  <a:schemeClr val="hlink"/>
                </a:solidFill>
                <a:latin typeface="宋体" panose="02010600030101010101" pitchFamily="2" charset="-122"/>
              </a:rPr>
              <a:t>苏轼</a:t>
            </a:r>
            <a:r>
              <a:rPr lang="zh-CN" altLang="en-US" sz="2400" b="1" dirty="0">
                <a:latin typeface="宋体" panose="02010600030101010101" pitchFamily="2" charset="-122"/>
              </a:rPr>
              <a:t>：</a:t>
            </a:r>
            <a:r>
              <a:rPr lang="zh-CN" altLang="en-US" sz="2400" b="1" dirty="0">
                <a:solidFill>
                  <a:srgbClr val="FF0000"/>
                </a:solidFill>
                <a:latin typeface="宋体" panose="02010600030101010101" pitchFamily="2" charset="-122"/>
              </a:rPr>
              <a:t>是宋词发展史上的一座重要的里程碑。</a:t>
            </a:r>
            <a:r>
              <a:rPr lang="zh-CN" altLang="en-US" sz="2400" b="1" dirty="0">
                <a:latin typeface="宋体" panose="02010600030101010101" pitchFamily="2" charset="-122"/>
              </a:rPr>
              <a:t>古人评价他的词：“一洗绮罗香泽之态，摆脱绸缪宛转之度，使人登高望远，举首高歌，而逸怀浩气，超然乎尘垢之外。”（胡寅</a:t>
            </a:r>
            <a:r>
              <a:rPr lang="en-US" altLang="zh-CN" sz="2400" b="1" dirty="0">
                <a:latin typeface="宋体" panose="02010600030101010101" pitchFamily="2" charset="-122"/>
              </a:rPr>
              <a:t>《</a:t>
            </a:r>
            <a:r>
              <a:rPr lang="zh-CN" altLang="en-US" sz="2400" b="1" dirty="0">
                <a:latin typeface="宋体" panose="02010600030101010101" pitchFamily="2" charset="-122"/>
              </a:rPr>
              <a:t>酒边词序</a:t>
            </a:r>
            <a:r>
              <a:rPr lang="en-US" altLang="zh-CN" sz="2400" b="1" dirty="0">
                <a:latin typeface="宋体" panose="02010600030101010101" pitchFamily="2" charset="-122"/>
              </a:rPr>
              <a:t>》</a:t>
            </a:r>
            <a:r>
              <a:rPr lang="zh-CN" altLang="en-US" sz="2400" b="1" dirty="0">
                <a:latin typeface="宋体" panose="02010600030101010101" pitchFamily="2" charset="-122"/>
              </a:rPr>
              <a:t>）自有词人以来，未曾有人得到过这样的评价。</a:t>
            </a:r>
            <a:r>
              <a:rPr lang="zh-CN" altLang="en-US" sz="2400" b="1" dirty="0">
                <a:solidFill>
                  <a:srgbClr val="FF0000"/>
                </a:solidFill>
                <a:latin typeface="宋体" panose="02010600030101010101" pitchFamily="2" charset="-122"/>
              </a:rPr>
              <a:t>苏轼对词最大的创造，一言以蔽之，就是以诗为词。</a:t>
            </a:r>
            <a:r>
              <a:rPr lang="zh-CN" altLang="en-US" sz="2400" b="1" dirty="0">
                <a:latin typeface="宋体" panose="02010600030101010101" pitchFamily="2" charset="-122"/>
              </a:rPr>
              <a:t>具体表现在：</a:t>
            </a:r>
            <a:endParaRPr lang="zh-CN" altLang="en-US" sz="2400" b="1" dirty="0">
              <a:latin typeface="宋体" panose="02010600030101010101" pitchFamily="2" charset="-122"/>
            </a:endParaRPr>
          </a:p>
          <a:p>
            <a:pPr eaLnBrk="1" hangingPunct="1"/>
            <a:r>
              <a:rPr lang="zh-CN" altLang="en-US" sz="2400" b="1" dirty="0">
                <a:latin typeface="宋体" panose="02010600030101010101" pitchFamily="2" charset="-122"/>
              </a:rPr>
              <a:t>   </a:t>
            </a:r>
            <a:r>
              <a:rPr lang="zh-CN" altLang="en-US" sz="2400" b="1" dirty="0">
                <a:solidFill>
                  <a:srgbClr val="FF0000"/>
                </a:solidFill>
                <a:latin typeface="宋体" panose="02010600030101010101" pitchFamily="2" charset="-122"/>
              </a:rPr>
              <a:t> 第一，内容上</a:t>
            </a:r>
            <a:r>
              <a:rPr lang="zh-CN" altLang="en-US" sz="2400" b="1" dirty="0">
                <a:latin typeface="宋体" panose="02010600030101010101" pitchFamily="2" charset="-122"/>
              </a:rPr>
              <a:t>，打破了过去多写男女爱情、离愁别恨的传统，举凡怀古、悼亡、山水、田园、仕途失意、报国雄心、人生奥秘等，</a:t>
            </a:r>
            <a:r>
              <a:rPr lang="zh-CN" altLang="en-US" sz="2400" b="1" dirty="0">
                <a:solidFill>
                  <a:srgbClr val="FF0000"/>
                </a:solidFill>
                <a:latin typeface="宋体" panose="02010600030101010101" pitchFamily="2" charset="-122"/>
              </a:rPr>
              <a:t>无不可以入词</a:t>
            </a:r>
            <a:r>
              <a:rPr lang="zh-CN" altLang="en-US" sz="2400" b="1" dirty="0">
                <a:latin typeface="宋体" panose="02010600030101010101" pitchFamily="2" charset="-122"/>
              </a:rPr>
              <a:t>。</a:t>
            </a:r>
            <a:endParaRPr lang="zh-CN" altLang="en-US" sz="2400" b="1" dirty="0">
              <a:latin typeface="宋体" panose="02010600030101010101" pitchFamily="2" charset="-122"/>
            </a:endParaRPr>
          </a:p>
          <a:p>
            <a:pPr eaLnBrk="1" hangingPunct="1"/>
            <a:r>
              <a:rPr lang="zh-CN" altLang="en-US" sz="2400" b="1" dirty="0">
                <a:latin typeface="宋体" panose="02010600030101010101" pitchFamily="2" charset="-122"/>
              </a:rPr>
              <a:t>    </a:t>
            </a:r>
            <a:r>
              <a:rPr lang="zh-CN" altLang="en-US" sz="2400" b="1" dirty="0">
                <a:solidFill>
                  <a:srgbClr val="FF0000"/>
                </a:solidFill>
                <a:latin typeface="宋体" panose="02010600030101010101" pitchFamily="2" charset="-122"/>
              </a:rPr>
              <a:t>第二，在风格上，打破了以婉约为主的传统，既有婉约，又有豪放、清旷、幽美等。</a:t>
            </a:r>
            <a:endParaRPr lang="zh-CN" altLang="en-US" sz="2400" b="1" dirty="0">
              <a:solidFill>
                <a:srgbClr val="FF0000"/>
              </a:solidFill>
              <a:latin typeface="宋体" panose="02010600030101010101" pitchFamily="2" charset="-122"/>
            </a:endParaRPr>
          </a:p>
          <a:p>
            <a:pPr eaLnBrk="1" hangingPunct="1"/>
            <a:r>
              <a:rPr lang="zh-CN" altLang="en-US" sz="2400" b="1" dirty="0">
                <a:solidFill>
                  <a:srgbClr val="FF0000"/>
                </a:solidFill>
                <a:latin typeface="宋体" panose="02010600030101010101" pitchFamily="2" charset="-122"/>
              </a:rPr>
              <a:t>     </a:t>
            </a:r>
            <a:r>
              <a:rPr lang="zh-CN" altLang="en-US" sz="2400" b="1" dirty="0">
                <a:solidFill>
                  <a:srgbClr val="FF0000"/>
                </a:solidFill>
              </a:rPr>
              <a:t>第三，在词与音乐的关系上，打破了以词附属于音乐的传统，使词成为独立的抒情工具。</a:t>
            </a:r>
            <a:r>
              <a:rPr lang="zh-CN" altLang="en-US" sz="2400" dirty="0">
                <a:solidFill>
                  <a:srgbClr val="FF0000"/>
                </a:solidFill>
              </a:rPr>
              <a:t> </a:t>
            </a:r>
            <a:r>
              <a:rPr lang="zh-CN" altLang="en-US" sz="2400" dirty="0">
                <a:solidFill>
                  <a:srgbClr val="FF0000"/>
                </a:solidFill>
                <a:latin typeface="宋体" panose="02010600030101010101" pitchFamily="2" charset="-122"/>
              </a:rPr>
              <a:t> </a:t>
            </a:r>
            <a:endParaRPr lang="zh-CN" altLang="en-US" sz="2400" dirty="0">
              <a:solidFill>
                <a:srgbClr val="FF0000"/>
              </a:solidFill>
              <a:latin typeface="宋体" panose="02010600030101010101" pitchFamily="2" charset="-122"/>
            </a:endParaRPr>
          </a:p>
          <a:p>
            <a:pPr eaLnBrk="1" hangingPunct="1"/>
            <a:endParaRPr lang="zh-CN" altLang="en-US" sz="2400" dirty="0">
              <a:solidFill>
                <a:srgbClr val="FF0000"/>
              </a:solidFill>
              <a:latin typeface="宋体" panose="02010600030101010101" pitchFamily="2" charset="-122"/>
            </a:endParaRPr>
          </a:p>
        </p:txBody>
      </p:sp>
    </p:spTree>
  </p:cSld>
  <p:clrMapOvr>
    <a:masterClrMapping/>
  </p:clrMapOvr>
</p:sld>
</file>

<file path=ppt/theme/theme1.xml><?xml version="1.0" encoding="utf-8"?>
<a:theme xmlns:a="http://schemas.openxmlformats.org/drawingml/2006/main" name="古瓶荷花">
  <a:themeElements>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fontScheme name="古瓶荷花">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古瓶荷花 2">
        <a:dk1>
          <a:srgbClr val="007A77"/>
        </a:dk1>
        <a:lt1>
          <a:srgbClr val="EFF6EE"/>
        </a:lt1>
        <a:dk2>
          <a:srgbClr val="0066CC"/>
        </a:dk2>
        <a:lt2>
          <a:srgbClr val="C0C0C0"/>
        </a:lt2>
        <a:accent1>
          <a:srgbClr val="E7EEE6"/>
        </a:accent1>
        <a:accent2>
          <a:srgbClr val="FF9933"/>
        </a:accent2>
        <a:accent3>
          <a:srgbClr val="F6FAF5"/>
        </a:accent3>
        <a:accent4>
          <a:srgbClr val="006765"/>
        </a:accent4>
        <a:accent5>
          <a:srgbClr val="F1F5F0"/>
        </a:accent5>
        <a:accent6>
          <a:srgbClr val="E78A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古瓶荷花 3">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C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古瓶荷花 4">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A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古瓶荷花 5">
        <a:dk1>
          <a:srgbClr val="636395"/>
        </a:dk1>
        <a:lt1>
          <a:srgbClr val="FFE2C5"/>
        </a:lt1>
        <a:dk2>
          <a:srgbClr val="000000"/>
        </a:dk2>
        <a:lt2>
          <a:srgbClr val="C0C0C0"/>
        </a:lt2>
        <a:accent1>
          <a:srgbClr val="FFE1E1"/>
        </a:accent1>
        <a:accent2>
          <a:srgbClr val="FF9933"/>
        </a:accent2>
        <a:accent3>
          <a:srgbClr val="FFEEDF"/>
        </a:accent3>
        <a:accent4>
          <a:srgbClr val="53537E"/>
        </a:accent4>
        <a:accent5>
          <a:srgbClr val="FFEEEE"/>
        </a:accent5>
        <a:accent6>
          <a:srgbClr val="E78A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古瓶荷花 6">
        <a:dk1>
          <a:srgbClr val="626292"/>
        </a:dk1>
        <a:lt1>
          <a:srgbClr val="CCECFF"/>
        </a:lt1>
        <a:dk2>
          <a:srgbClr val="3333CC"/>
        </a:dk2>
        <a:lt2>
          <a:srgbClr val="C0C0C0"/>
        </a:lt2>
        <a:accent1>
          <a:srgbClr val="D9F1FF"/>
        </a:accent1>
        <a:accent2>
          <a:srgbClr val="FF9900"/>
        </a:accent2>
        <a:accent3>
          <a:srgbClr val="E2F4FF"/>
        </a:accent3>
        <a:accent4>
          <a:srgbClr val="53537C"/>
        </a:accent4>
        <a:accent5>
          <a:srgbClr val="E9F7FF"/>
        </a:accent5>
        <a:accent6>
          <a:srgbClr val="E78A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古瓶荷花 7">
        <a:dk1>
          <a:srgbClr val="0066CC"/>
        </a:dk1>
        <a:lt1>
          <a:srgbClr val="FFE1E1"/>
        </a:lt1>
        <a:dk2>
          <a:srgbClr val="006600"/>
        </a:dk2>
        <a:lt2>
          <a:srgbClr val="C0C0C0"/>
        </a:lt2>
        <a:accent1>
          <a:srgbClr val="FFFFCC"/>
        </a:accent1>
        <a:accent2>
          <a:srgbClr val="009999"/>
        </a:accent2>
        <a:accent3>
          <a:srgbClr val="FFEEEE"/>
        </a:accent3>
        <a:accent4>
          <a:srgbClr val="0056AE"/>
        </a:accent4>
        <a:accent5>
          <a:srgbClr val="FFFFE2"/>
        </a:accent5>
        <a:accent6>
          <a:srgbClr val="008A8A"/>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古瓶荷花 8">
        <a:dk1>
          <a:srgbClr val="292929"/>
        </a:dk1>
        <a:lt1>
          <a:srgbClr val="DDDDDD"/>
        </a:lt1>
        <a:dk2>
          <a:srgbClr val="0066CC"/>
        </a:dk2>
        <a:lt2>
          <a:srgbClr val="B2B2B2"/>
        </a:lt2>
        <a:accent1>
          <a:srgbClr val="CACADC"/>
        </a:accent1>
        <a:accent2>
          <a:srgbClr val="FFCC00"/>
        </a:accent2>
        <a:accent3>
          <a:srgbClr val="EBEBEB"/>
        </a:accent3>
        <a:accent4>
          <a:srgbClr val="212121"/>
        </a:accent4>
        <a:accent5>
          <a:srgbClr val="E1E1EB"/>
        </a:accent5>
        <a:accent6>
          <a:srgbClr val="E7B9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古瓶荷花">
  <a:themeElements>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fontScheme name="古瓶荷花">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古瓶荷花 2">
        <a:dk1>
          <a:srgbClr val="007A77"/>
        </a:dk1>
        <a:lt1>
          <a:srgbClr val="EFF6EE"/>
        </a:lt1>
        <a:dk2>
          <a:srgbClr val="0066CC"/>
        </a:dk2>
        <a:lt2>
          <a:srgbClr val="C0C0C0"/>
        </a:lt2>
        <a:accent1>
          <a:srgbClr val="E7EEE6"/>
        </a:accent1>
        <a:accent2>
          <a:srgbClr val="FF9933"/>
        </a:accent2>
        <a:accent3>
          <a:srgbClr val="F6FAF5"/>
        </a:accent3>
        <a:accent4>
          <a:srgbClr val="006765"/>
        </a:accent4>
        <a:accent5>
          <a:srgbClr val="F1F5F0"/>
        </a:accent5>
        <a:accent6>
          <a:srgbClr val="E78A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古瓶荷花 3">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C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古瓶荷花 4">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A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古瓶荷花 5">
        <a:dk1>
          <a:srgbClr val="636395"/>
        </a:dk1>
        <a:lt1>
          <a:srgbClr val="FFE2C5"/>
        </a:lt1>
        <a:dk2>
          <a:srgbClr val="000000"/>
        </a:dk2>
        <a:lt2>
          <a:srgbClr val="C0C0C0"/>
        </a:lt2>
        <a:accent1>
          <a:srgbClr val="FFE1E1"/>
        </a:accent1>
        <a:accent2>
          <a:srgbClr val="FF9933"/>
        </a:accent2>
        <a:accent3>
          <a:srgbClr val="FFEEDF"/>
        </a:accent3>
        <a:accent4>
          <a:srgbClr val="53537E"/>
        </a:accent4>
        <a:accent5>
          <a:srgbClr val="FFEEEE"/>
        </a:accent5>
        <a:accent6>
          <a:srgbClr val="E78A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古瓶荷花 6">
        <a:dk1>
          <a:srgbClr val="626292"/>
        </a:dk1>
        <a:lt1>
          <a:srgbClr val="CCECFF"/>
        </a:lt1>
        <a:dk2>
          <a:srgbClr val="3333CC"/>
        </a:dk2>
        <a:lt2>
          <a:srgbClr val="C0C0C0"/>
        </a:lt2>
        <a:accent1>
          <a:srgbClr val="D9F1FF"/>
        </a:accent1>
        <a:accent2>
          <a:srgbClr val="FF9900"/>
        </a:accent2>
        <a:accent3>
          <a:srgbClr val="E2F4FF"/>
        </a:accent3>
        <a:accent4>
          <a:srgbClr val="53537C"/>
        </a:accent4>
        <a:accent5>
          <a:srgbClr val="E9F7FF"/>
        </a:accent5>
        <a:accent6>
          <a:srgbClr val="E78A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古瓶荷花 7">
        <a:dk1>
          <a:srgbClr val="0066CC"/>
        </a:dk1>
        <a:lt1>
          <a:srgbClr val="FFE1E1"/>
        </a:lt1>
        <a:dk2>
          <a:srgbClr val="006600"/>
        </a:dk2>
        <a:lt2>
          <a:srgbClr val="C0C0C0"/>
        </a:lt2>
        <a:accent1>
          <a:srgbClr val="FFFFCC"/>
        </a:accent1>
        <a:accent2>
          <a:srgbClr val="009999"/>
        </a:accent2>
        <a:accent3>
          <a:srgbClr val="FFEEEE"/>
        </a:accent3>
        <a:accent4>
          <a:srgbClr val="0056AE"/>
        </a:accent4>
        <a:accent5>
          <a:srgbClr val="FFFFE2"/>
        </a:accent5>
        <a:accent6>
          <a:srgbClr val="008A8A"/>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古瓶荷花 8">
        <a:dk1>
          <a:srgbClr val="292929"/>
        </a:dk1>
        <a:lt1>
          <a:srgbClr val="DDDDDD"/>
        </a:lt1>
        <a:dk2>
          <a:srgbClr val="0066CC"/>
        </a:dk2>
        <a:lt2>
          <a:srgbClr val="B2B2B2"/>
        </a:lt2>
        <a:accent1>
          <a:srgbClr val="CACADC"/>
        </a:accent1>
        <a:accent2>
          <a:srgbClr val="FFCC00"/>
        </a:accent2>
        <a:accent3>
          <a:srgbClr val="EBEBEB"/>
        </a:accent3>
        <a:accent4>
          <a:srgbClr val="212121"/>
        </a:accent4>
        <a:accent5>
          <a:srgbClr val="E1E1EB"/>
        </a:accent5>
        <a:accent6>
          <a:srgbClr val="E7B9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魏晋南北朝文学课件">
  <a:themeElements>
    <a:clrScheme name="魏晋南北朝文学课件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魏晋南北朝文学课件">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魏晋南北朝文学课件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魏晋南北朝文学课件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魏晋南北朝文学课件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魏晋南北朝文学课件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魏晋南北朝文学课件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魏晋南北朝文学课件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魏晋南北朝文学课件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魏晋南北朝文学课件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古瓶荷花">
  <a:themeElements>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fontScheme name="古瓶荷花">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古瓶荷花 2">
        <a:dk1>
          <a:srgbClr val="007A77"/>
        </a:dk1>
        <a:lt1>
          <a:srgbClr val="EFF6EE"/>
        </a:lt1>
        <a:dk2>
          <a:srgbClr val="0066CC"/>
        </a:dk2>
        <a:lt2>
          <a:srgbClr val="C0C0C0"/>
        </a:lt2>
        <a:accent1>
          <a:srgbClr val="E7EEE6"/>
        </a:accent1>
        <a:accent2>
          <a:srgbClr val="FF9933"/>
        </a:accent2>
        <a:accent3>
          <a:srgbClr val="F6FAF5"/>
        </a:accent3>
        <a:accent4>
          <a:srgbClr val="006765"/>
        </a:accent4>
        <a:accent5>
          <a:srgbClr val="F1F5F0"/>
        </a:accent5>
        <a:accent6>
          <a:srgbClr val="E78A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古瓶荷花 3">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C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古瓶荷花 4">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A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古瓶荷花 5">
        <a:dk1>
          <a:srgbClr val="636395"/>
        </a:dk1>
        <a:lt1>
          <a:srgbClr val="FFE2C5"/>
        </a:lt1>
        <a:dk2>
          <a:srgbClr val="000000"/>
        </a:dk2>
        <a:lt2>
          <a:srgbClr val="C0C0C0"/>
        </a:lt2>
        <a:accent1>
          <a:srgbClr val="FFE1E1"/>
        </a:accent1>
        <a:accent2>
          <a:srgbClr val="FF9933"/>
        </a:accent2>
        <a:accent3>
          <a:srgbClr val="FFEEDF"/>
        </a:accent3>
        <a:accent4>
          <a:srgbClr val="53537E"/>
        </a:accent4>
        <a:accent5>
          <a:srgbClr val="FFEEEE"/>
        </a:accent5>
        <a:accent6>
          <a:srgbClr val="E78A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古瓶荷花 6">
        <a:dk1>
          <a:srgbClr val="626292"/>
        </a:dk1>
        <a:lt1>
          <a:srgbClr val="CCECFF"/>
        </a:lt1>
        <a:dk2>
          <a:srgbClr val="3333CC"/>
        </a:dk2>
        <a:lt2>
          <a:srgbClr val="C0C0C0"/>
        </a:lt2>
        <a:accent1>
          <a:srgbClr val="D9F1FF"/>
        </a:accent1>
        <a:accent2>
          <a:srgbClr val="FF9900"/>
        </a:accent2>
        <a:accent3>
          <a:srgbClr val="E2F4FF"/>
        </a:accent3>
        <a:accent4>
          <a:srgbClr val="53537C"/>
        </a:accent4>
        <a:accent5>
          <a:srgbClr val="E9F7FF"/>
        </a:accent5>
        <a:accent6>
          <a:srgbClr val="E78A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古瓶荷花 7">
        <a:dk1>
          <a:srgbClr val="0066CC"/>
        </a:dk1>
        <a:lt1>
          <a:srgbClr val="FFE1E1"/>
        </a:lt1>
        <a:dk2>
          <a:srgbClr val="006600"/>
        </a:dk2>
        <a:lt2>
          <a:srgbClr val="C0C0C0"/>
        </a:lt2>
        <a:accent1>
          <a:srgbClr val="FFFFCC"/>
        </a:accent1>
        <a:accent2>
          <a:srgbClr val="009999"/>
        </a:accent2>
        <a:accent3>
          <a:srgbClr val="FFEEEE"/>
        </a:accent3>
        <a:accent4>
          <a:srgbClr val="0056AE"/>
        </a:accent4>
        <a:accent5>
          <a:srgbClr val="FFFFE2"/>
        </a:accent5>
        <a:accent6>
          <a:srgbClr val="008A8A"/>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古瓶荷花 8">
        <a:dk1>
          <a:srgbClr val="292929"/>
        </a:dk1>
        <a:lt1>
          <a:srgbClr val="DDDDDD"/>
        </a:lt1>
        <a:dk2>
          <a:srgbClr val="0066CC"/>
        </a:dk2>
        <a:lt2>
          <a:srgbClr val="B2B2B2"/>
        </a:lt2>
        <a:accent1>
          <a:srgbClr val="CACADC"/>
        </a:accent1>
        <a:accent2>
          <a:srgbClr val="FFCC00"/>
        </a:accent2>
        <a:accent3>
          <a:srgbClr val="EBEBEB"/>
        </a:accent3>
        <a:accent4>
          <a:srgbClr val="212121"/>
        </a:accent4>
        <a:accent5>
          <a:srgbClr val="E1E1EB"/>
        </a:accent5>
        <a:accent6>
          <a:srgbClr val="E7B9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古瓶荷花">
  <a:themeElements>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fontScheme name="古瓶荷花">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古瓶荷花 2">
        <a:dk1>
          <a:srgbClr val="007A77"/>
        </a:dk1>
        <a:lt1>
          <a:srgbClr val="EFF6EE"/>
        </a:lt1>
        <a:dk2>
          <a:srgbClr val="0066CC"/>
        </a:dk2>
        <a:lt2>
          <a:srgbClr val="C0C0C0"/>
        </a:lt2>
        <a:accent1>
          <a:srgbClr val="E7EEE6"/>
        </a:accent1>
        <a:accent2>
          <a:srgbClr val="FF9933"/>
        </a:accent2>
        <a:accent3>
          <a:srgbClr val="F6FAF5"/>
        </a:accent3>
        <a:accent4>
          <a:srgbClr val="006765"/>
        </a:accent4>
        <a:accent5>
          <a:srgbClr val="F1F5F0"/>
        </a:accent5>
        <a:accent6>
          <a:srgbClr val="E78A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古瓶荷花 3">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C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古瓶荷花 4">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A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古瓶荷花 5">
        <a:dk1>
          <a:srgbClr val="636395"/>
        </a:dk1>
        <a:lt1>
          <a:srgbClr val="FFE2C5"/>
        </a:lt1>
        <a:dk2>
          <a:srgbClr val="000000"/>
        </a:dk2>
        <a:lt2>
          <a:srgbClr val="C0C0C0"/>
        </a:lt2>
        <a:accent1>
          <a:srgbClr val="FFE1E1"/>
        </a:accent1>
        <a:accent2>
          <a:srgbClr val="FF9933"/>
        </a:accent2>
        <a:accent3>
          <a:srgbClr val="FFEEDF"/>
        </a:accent3>
        <a:accent4>
          <a:srgbClr val="53537E"/>
        </a:accent4>
        <a:accent5>
          <a:srgbClr val="FFEEEE"/>
        </a:accent5>
        <a:accent6>
          <a:srgbClr val="E78A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古瓶荷花 6">
        <a:dk1>
          <a:srgbClr val="626292"/>
        </a:dk1>
        <a:lt1>
          <a:srgbClr val="CCECFF"/>
        </a:lt1>
        <a:dk2>
          <a:srgbClr val="3333CC"/>
        </a:dk2>
        <a:lt2>
          <a:srgbClr val="C0C0C0"/>
        </a:lt2>
        <a:accent1>
          <a:srgbClr val="D9F1FF"/>
        </a:accent1>
        <a:accent2>
          <a:srgbClr val="FF9900"/>
        </a:accent2>
        <a:accent3>
          <a:srgbClr val="E2F4FF"/>
        </a:accent3>
        <a:accent4>
          <a:srgbClr val="53537C"/>
        </a:accent4>
        <a:accent5>
          <a:srgbClr val="E9F7FF"/>
        </a:accent5>
        <a:accent6>
          <a:srgbClr val="E78A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古瓶荷花 7">
        <a:dk1>
          <a:srgbClr val="0066CC"/>
        </a:dk1>
        <a:lt1>
          <a:srgbClr val="FFE1E1"/>
        </a:lt1>
        <a:dk2>
          <a:srgbClr val="006600"/>
        </a:dk2>
        <a:lt2>
          <a:srgbClr val="C0C0C0"/>
        </a:lt2>
        <a:accent1>
          <a:srgbClr val="FFFFCC"/>
        </a:accent1>
        <a:accent2>
          <a:srgbClr val="009999"/>
        </a:accent2>
        <a:accent3>
          <a:srgbClr val="FFEEEE"/>
        </a:accent3>
        <a:accent4>
          <a:srgbClr val="0056AE"/>
        </a:accent4>
        <a:accent5>
          <a:srgbClr val="FFFFE2"/>
        </a:accent5>
        <a:accent6>
          <a:srgbClr val="008A8A"/>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古瓶荷花 8">
        <a:dk1>
          <a:srgbClr val="292929"/>
        </a:dk1>
        <a:lt1>
          <a:srgbClr val="DDDDDD"/>
        </a:lt1>
        <a:dk2>
          <a:srgbClr val="0066CC"/>
        </a:dk2>
        <a:lt2>
          <a:srgbClr val="B2B2B2"/>
        </a:lt2>
        <a:accent1>
          <a:srgbClr val="CACADC"/>
        </a:accent1>
        <a:accent2>
          <a:srgbClr val="FFCC00"/>
        </a:accent2>
        <a:accent3>
          <a:srgbClr val="EBEBEB"/>
        </a:accent3>
        <a:accent4>
          <a:srgbClr val="212121"/>
        </a:accent4>
        <a:accent5>
          <a:srgbClr val="E1E1EB"/>
        </a:accent5>
        <a:accent6>
          <a:srgbClr val="E7B9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古瓶荷花">
  <a:themeElements>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fontScheme name="古瓶荷花">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古瓶荷花 2">
        <a:dk1>
          <a:srgbClr val="007A77"/>
        </a:dk1>
        <a:lt1>
          <a:srgbClr val="EFF6EE"/>
        </a:lt1>
        <a:dk2>
          <a:srgbClr val="0066CC"/>
        </a:dk2>
        <a:lt2>
          <a:srgbClr val="C0C0C0"/>
        </a:lt2>
        <a:accent1>
          <a:srgbClr val="E7EEE6"/>
        </a:accent1>
        <a:accent2>
          <a:srgbClr val="FF9933"/>
        </a:accent2>
        <a:accent3>
          <a:srgbClr val="F6FAF5"/>
        </a:accent3>
        <a:accent4>
          <a:srgbClr val="006765"/>
        </a:accent4>
        <a:accent5>
          <a:srgbClr val="F1F5F0"/>
        </a:accent5>
        <a:accent6>
          <a:srgbClr val="E78A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古瓶荷花 3">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C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古瓶荷花 4">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A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古瓶荷花 5">
        <a:dk1>
          <a:srgbClr val="636395"/>
        </a:dk1>
        <a:lt1>
          <a:srgbClr val="FFE2C5"/>
        </a:lt1>
        <a:dk2>
          <a:srgbClr val="000000"/>
        </a:dk2>
        <a:lt2>
          <a:srgbClr val="C0C0C0"/>
        </a:lt2>
        <a:accent1>
          <a:srgbClr val="FFE1E1"/>
        </a:accent1>
        <a:accent2>
          <a:srgbClr val="FF9933"/>
        </a:accent2>
        <a:accent3>
          <a:srgbClr val="FFEEDF"/>
        </a:accent3>
        <a:accent4>
          <a:srgbClr val="53537E"/>
        </a:accent4>
        <a:accent5>
          <a:srgbClr val="FFEEEE"/>
        </a:accent5>
        <a:accent6>
          <a:srgbClr val="E78A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古瓶荷花 6">
        <a:dk1>
          <a:srgbClr val="626292"/>
        </a:dk1>
        <a:lt1>
          <a:srgbClr val="CCECFF"/>
        </a:lt1>
        <a:dk2>
          <a:srgbClr val="3333CC"/>
        </a:dk2>
        <a:lt2>
          <a:srgbClr val="C0C0C0"/>
        </a:lt2>
        <a:accent1>
          <a:srgbClr val="D9F1FF"/>
        </a:accent1>
        <a:accent2>
          <a:srgbClr val="FF9900"/>
        </a:accent2>
        <a:accent3>
          <a:srgbClr val="E2F4FF"/>
        </a:accent3>
        <a:accent4>
          <a:srgbClr val="53537C"/>
        </a:accent4>
        <a:accent5>
          <a:srgbClr val="E9F7FF"/>
        </a:accent5>
        <a:accent6>
          <a:srgbClr val="E78A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古瓶荷花 7">
        <a:dk1>
          <a:srgbClr val="0066CC"/>
        </a:dk1>
        <a:lt1>
          <a:srgbClr val="FFE1E1"/>
        </a:lt1>
        <a:dk2>
          <a:srgbClr val="006600"/>
        </a:dk2>
        <a:lt2>
          <a:srgbClr val="C0C0C0"/>
        </a:lt2>
        <a:accent1>
          <a:srgbClr val="FFFFCC"/>
        </a:accent1>
        <a:accent2>
          <a:srgbClr val="009999"/>
        </a:accent2>
        <a:accent3>
          <a:srgbClr val="FFEEEE"/>
        </a:accent3>
        <a:accent4>
          <a:srgbClr val="0056AE"/>
        </a:accent4>
        <a:accent5>
          <a:srgbClr val="FFFFE2"/>
        </a:accent5>
        <a:accent6>
          <a:srgbClr val="008A8A"/>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古瓶荷花 8">
        <a:dk1>
          <a:srgbClr val="292929"/>
        </a:dk1>
        <a:lt1>
          <a:srgbClr val="DDDDDD"/>
        </a:lt1>
        <a:dk2>
          <a:srgbClr val="0066CC"/>
        </a:dk2>
        <a:lt2>
          <a:srgbClr val="B2B2B2"/>
        </a:lt2>
        <a:accent1>
          <a:srgbClr val="CACADC"/>
        </a:accent1>
        <a:accent2>
          <a:srgbClr val="FFCC00"/>
        </a:accent2>
        <a:accent3>
          <a:srgbClr val="EBEBEB"/>
        </a:accent3>
        <a:accent4>
          <a:srgbClr val="212121"/>
        </a:accent4>
        <a:accent5>
          <a:srgbClr val="E1E1EB"/>
        </a:accent5>
        <a:accent6>
          <a:srgbClr val="E7B9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古瓶荷花">
  <a:themeElements>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fontScheme name="古瓶荷花">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古瓶荷花 2">
        <a:dk1>
          <a:srgbClr val="007A77"/>
        </a:dk1>
        <a:lt1>
          <a:srgbClr val="EFF6EE"/>
        </a:lt1>
        <a:dk2>
          <a:srgbClr val="0066CC"/>
        </a:dk2>
        <a:lt2>
          <a:srgbClr val="C0C0C0"/>
        </a:lt2>
        <a:accent1>
          <a:srgbClr val="E7EEE6"/>
        </a:accent1>
        <a:accent2>
          <a:srgbClr val="FF9933"/>
        </a:accent2>
        <a:accent3>
          <a:srgbClr val="F6FAF5"/>
        </a:accent3>
        <a:accent4>
          <a:srgbClr val="006765"/>
        </a:accent4>
        <a:accent5>
          <a:srgbClr val="F1F5F0"/>
        </a:accent5>
        <a:accent6>
          <a:srgbClr val="E78A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古瓶荷花 3">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C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古瓶荷花 4">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A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古瓶荷花 5">
        <a:dk1>
          <a:srgbClr val="636395"/>
        </a:dk1>
        <a:lt1>
          <a:srgbClr val="FFE2C5"/>
        </a:lt1>
        <a:dk2>
          <a:srgbClr val="000000"/>
        </a:dk2>
        <a:lt2>
          <a:srgbClr val="C0C0C0"/>
        </a:lt2>
        <a:accent1>
          <a:srgbClr val="FFE1E1"/>
        </a:accent1>
        <a:accent2>
          <a:srgbClr val="FF9933"/>
        </a:accent2>
        <a:accent3>
          <a:srgbClr val="FFEEDF"/>
        </a:accent3>
        <a:accent4>
          <a:srgbClr val="53537E"/>
        </a:accent4>
        <a:accent5>
          <a:srgbClr val="FFEEEE"/>
        </a:accent5>
        <a:accent6>
          <a:srgbClr val="E78A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古瓶荷花 6">
        <a:dk1>
          <a:srgbClr val="626292"/>
        </a:dk1>
        <a:lt1>
          <a:srgbClr val="CCECFF"/>
        </a:lt1>
        <a:dk2>
          <a:srgbClr val="3333CC"/>
        </a:dk2>
        <a:lt2>
          <a:srgbClr val="C0C0C0"/>
        </a:lt2>
        <a:accent1>
          <a:srgbClr val="D9F1FF"/>
        </a:accent1>
        <a:accent2>
          <a:srgbClr val="FF9900"/>
        </a:accent2>
        <a:accent3>
          <a:srgbClr val="E2F4FF"/>
        </a:accent3>
        <a:accent4>
          <a:srgbClr val="53537C"/>
        </a:accent4>
        <a:accent5>
          <a:srgbClr val="E9F7FF"/>
        </a:accent5>
        <a:accent6>
          <a:srgbClr val="E78A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古瓶荷花 7">
        <a:dk1>
          <a:srgbClr val="0066CC"/>
        </a:dk1>
        <a:lt1>
          <a:srgbClr val="FFE1E1"/>
        </a:lt1>
        <a:dk2>
          <a:srgbClr val="006600"/>
        </a:dk2>
        <a:lt2>
          <a:srgbClr val="C0C0C0"/>
        </a:lt2>
        <a:accent1>
          <a:srgbClr val="FFFFCC"/>
        </a:accent1>
        <a:accent2>
          <a:srgbClr val="009999"/>
        </a:accent2>
        <a:accent3>
          <a:srgbClr val="FFEEEE"/>
        </a:accent3>
        <a:accent4>
          <a:srgbClr val="0056AE"/>
        </a:accent4>
        <a:accent5>
          <a:srgbClr val="FFFFE2"/>
        </a:accent5>
        <a:accent6>
          <a:srgbClr val="008A8A"/>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古瓶荷花 8">
        <a:dk1>
          <a:srgbClr val="292929"/>
        </a:dk1>
        <a:lt1>
          <a:srgbClr val="DDDDDD"/>
        </a:lt1>
        <a:dk2>
          <a:srgbClr val="0066CC"/>
        </a:dk2>
        <a:lt2>
          <a:srgbClr val="B2B2B2"/>
        </a:lt2>
        <a:accent1>
          <a:srgbClr val="CACADC"/>
        </a:accent1>
        <a:accent2>
          <a:srgbClr val="FFCC00"/>
        </a:accent2>
        <a:accent3>
          <a:srgbClr val="EBEBEB"/>
        </a:accent3>
        <a:accent4>
          <a:srgbClr val="212121"/>
        </a:accent4>
        <a:accent5>
          <a:srgbClr val="E1E1EB"/>
        </a:accent5>
        <a:accent6>
          <a:srgbClr val="E7B9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30398</Words>
  <Application>WPS 演示</Application>
  <PresentationFormat>全屏显示(4:3)</PresentationFormat>
  <Paragraphs>1231</Paragraphs>
  <Slides>161</Slides>
  <Notes>0</Notes>
  <HiddenSlides>0</HiddenSlides>
  <MMClips>0</MMClips>
  <ScaleCrop>false</ScaleCrop>
  <HeadingPairs>
    <vt:vector size="6" baseType="variant">
      <vt:variant>
        <vt:lpstr>已用的字体</vt:lpstr>
      </vt:variant>
      <vt:variant>
        <vt:i4>9</vt:i4>
      </vt:variant>
      <vt:variant>
        <vt:lpstr>主题</vt:lpstr>
      </vt:variant>
      <vt:variant>
        <vt:i4>7</vt:i4>
      </vt:variant>
      <vt:variant>
        <vt:lpstr>幻灯片标题</vt:lpstr>
      </vt:variant>
      <vt:variant>
        <vt:i4>161</vt:i4>
      </vt:variant>
    </vt:vector>
  </HeadingPairs>
  <TitlesOfParts>
    <vt:vector size="177" baseType="lpstr">
      <vt:lpstr>Arial</vt:lpstr>
      <vt:lpstr>宋体</vt:lpstr>
      <vt:lpstr>Wingdings</vt:lpstr>
      <vt:lpstr>Calibri</vt:lpstr>
      <vt:lpstr>楷体_GB2312</vt:lpstr>
      <vt:lpstr>新宋体</vt:lpstr>
      <vt:lpstr>Times New Roman</vt:lpstr>
      <vt:lpstr>微软雅黑</vt:lpstr>
      <vt:lpstr>Arial Unicode MS</vt:lpstr>
      <vt:lpstr>古瓶荷花</vt:lpstr>
      <vt:lpstr>1_古瓶荷花</vt:lpstr>
      <vt:lpstr>魏晋南北朝文学课件</vt:lpstr>
      <vt:lpstr>2_古瓶荷花</vt:lpstr>
      <vt:lpstr>3_古瓶荷花</vt:lpstr>
      <vt:lpstr>4_古瓶荷花</vt:lpstr>
      <vt:lpstr>5_古瓶荷花</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绪论</dc:title>
  <dc:creator>微软用户</dc:creator>
  <cp:lastModifiedBy>Administrator</cp:lastModifiedBy>
  <cp:revision>67</cp:revision>
  <dcterms:created xsi:type="dcterms:W3CDTF">2009-11-01T07:56:21Z</dcterms:created>
  <dcterms:modified xsi:type="dcterms:W3CDTF">2020-02-19T22:47:19Z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2052-11.3.0.8632</vt:lpwstr>
  </property>
</Properties>
</file>