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1470" r:id="rId2"/>
    <p:sldId id="1430" r:id="rId3"/>
    <p:sldId id="1439" r:id="rId4"/>
    <p:sldId id="1432" r:id="rId5"/>
    <p:sldId id="1433" r:id="rId6"/>
    <p:sldId id="1437" r:id="rId7"/>
    <p:sldId id="1256" r:id="rId8"/>
    <p:sldId id="1333" r:id="rId9"/>
    <p:sldId id="1518" r:id="rId10"/>
    <p:sldId id="1542" r:id="rId11"/>
    <p:sldId id="1519" r:id="rId12"/>
    <p:sldId id="1208" r:id="rId13"/>
    <p:sldId id="1434" r:id="rId14"/>
    <p:sldId id="1220" r:id="rId15"/>
    <p:sldId id="1414" r:id="rId16"/>
    <p:sldId id="1286" r:id="rId17"/>
    <p:sldId id="1316" r:id="rId18"/>
    <p:sldId id="1543" r:id="rId19"/>
    <p:sldId id="1489" r:id="rId20"/>
    <p:sldId id="1522" r:id="rId21"/>
    <p:sldId id="1544" r:id="rId22"/>
    <p:sldId id="1545" r:id="rId23"/>
    <p:sldId id="1546" r:id="rId24"/>
    <p:sldId id="1547" r:id="rId25"/>
    <p:sldId id="1548" r:id="rId26"/>
    <p:sldId id="1435" r:id="rId27"/>
    <p:sldId id="993" r:id="rId28"/>
    <p:sldId id="1516" r:id="rId29"/>
    <p:sldId id="1517" r:id="rId30"/>
    <p:sldId id="1538" r:id="rId31"/>
    <p:sldId id="1300" r:id="rId32"/>
    <p:sldId id="1549" r:id="rId33"/>
    <p:sldId id="1508" r:id="rId3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36894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3330538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19608957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599471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3206767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514089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364622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913016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41974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544011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slide" Target="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29.xml"/><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26.xml"/><Relationship Id="rId4" Type="http://schemas.openxmlformats.org/officeDocument/2006/relationships/tags" Target="../tags/tag4.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 xmlns:a16="http://schemas.microsoft.com/office/drawing/2014/main"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三</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000" b="1" kern="100" dirty="0">
                <a:latin typeface="Times New Roman"/>
                <a:ea typeface="微软雅黑" pitchFamily="34" charset="-122"/>
              </a:rPr>
              <a:t>置身情境，运用知识，答好情境表达题</a:t>
            </a: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
        <p:nvSpPr>
          <p:cNvPr id="8" name="矩形 7">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p:nvSpPr>
        <p:spPr>
          <a:xfrm>
            <a:off x="484546" y="5699471"/>
            <a:ext cx="11526120" cy="1160999"/>
          </a:xfrm>
          <a:prstGeom prst="rect">
            <a:avLst/>
          </a:prstGeom>
        </p:spPr>
        <p:txBody>
          <a:bodyPr wrap="square" lIns="121898" tIns="60948" rIns="121898" bIns="60948">
            <a:spAutoFit/>
          </a:bodyPr>
          <a:lstStyle/>
          <a:p>
            <a:pPr algn="r">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市科学技术协会</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32146" y="-38165"/>
            <a:ext cx="11526120" cy="1415748"/>
          </a:xfrm>
          <a:prstGeom prst="rect">
            <a:avLst/>
          </a:prstGeom>
        </p:spPr>
        <p:txBody>
          <a:bodyPr wrap="square" lIns="121898" tIns="60948" rIns="121898" bIns="60948">
            <a:spAutoFit/>
          </a:bodyPr>
          <a:lstStyle/>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喜　报</a:t>
            </a:r>
            <a:endParaRPr lang="zh-CN" altLang="zh-CN" sz="3200" kern="100" dirty="0">
              <a:solidFill>
                <a:srgbClr val="C00000"/>
              </a:solidFill>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育栋中学：</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graphicFrame>
        <p:nvGraphicFramePr>
          <p:cNvPr id="10" name="表格 9"/>
          <p:cNvGraphicFramePr>
            <a:graphicFrameLocks noGrp="1"/>
          </p:cNvGraphicFramePr>
          <p:nvPr>
            <p:extLst>
              <p:ext uri="{D42A27DB-BD31-4B8C-83A1-F6EECF244321}">
                <p14:modId xmlns:p14="http://schemas.microsoft.com/office/powerpoint/2010/main" val="628082462"/>
              </p:ext>
            </p:extLst>
          </p:nvPr>
        </p:nvGraphicFramePr>
        <p:xfrm>
          <a:off x="1990758" y="1151248"/>
          <a:ext cx="8352924" cy="4654810"/>
        </p:xfrm>
        <a:graphic>
          <a:graphicData uri="http://schemas.openxmlformats.org/drawingml/2006/table">
            <a:tbl>
              <a:tblPr/>
              <a:tblGrid>
                <a:gridCol w="696077"/>
                <a:gridCol w="696077"/>
                <a:gridCol w="696077"/>
                <a:gridCol w="696077"/>
                <a:gridCol w="696077"/>
                <a:gridCol w="696077"/>
                <a:gridCol w="696077"/>
                <a:gridCol w="696077"/>
                <a:gridCol w="696077"/>
                <a:gridCol w="696077"/>
                <a:gridCol w="696077"/>
                <a:gridCol w="696077"/>
              </a:tblGrid>
              <a:tr h="465481">
                <a:tc>
                  <a:txBody>
                    <a:bodyPr/>
                    <a:lstStyle/>
                    <a:p>
                      <a:pPr algn="ctr">
                        <a:lnSpc>
                          <a:spcPct val="100000"/>
                        </a:lnSpc>
                        <a:spcAft>
                          <a:spcPts val="0"/>
                        </a:spcAft>
                      </a:pPr>
                      <a:r>
                        <a:rPr lang="en-US" sz="1000"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dirty="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5481">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a:solidFill>
                            <a:srgbClr val="0000FF"/>
                          </a:solidFill>
                          <a:effectLst/>
                          <a:latin typeface="Times New Roman" panose="02020603050405020304" pitchFamily="18" charset="0"/>
                          <a:ea typeface="宋体" panose="02010600030101010101" pitchFamily="2" charset="-122"/>
                          <a:cs typeface="Courier New" panose="02070309020205020404" pitchFamily="49" charset="0"/>
                        </a:rPr>
                        <a:t> </a:t>
                      </a:r>
                      <a:endParaRPr lang="zh-CN" sz="10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0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72265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71838" y="1485578"/>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热烈祝贺贵校在我市第十届青少年机器人大赛中勇夺冠军！特发喜报！同时谨向教练员孔维汉同志，徐之航、徐壮壮两位队员致以诚挚的祝贺！</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这一可喜成绩的取得离不开教练员和队员的共同努力，更是贵校多年来秉持素质教育的结果。</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希望贵校再接再厉，再创佳绩！</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p:txBody>
      </p:sp>
      <p:sp>
        <p:nvSpPr>
          <p:cNvPr id="7"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4512136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695986489"/>
              </p:ext>
            </p:extLst>
          </p:nvPr>
        </p:nvGraphicFramePr>
        <p:xfrm>
          <a:off x="1306674" y="1557586"/>
          <a:ext cx="9577064" cy="4248472"/>
        </p:xfrm>
        <a:graphic>
          <a:graphicData uri="http://schemas.openxmlformats.org/drawingml/2006/table">
            <a:tbl>
              <a:tblPr/>
              <a:tblGrid>
                <a:gridCol w="1644977"/>
                <a:gridCol w="7932087"/>
              </a:tblGrid>
              <a:tr h="606924">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3850">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知识储备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是否掌握语言表达简明、连贯、得体，准确、鲜明、生动及日常应用文知识？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92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是否抓住题干中</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情境</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及</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任务</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的内容？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3850">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是否掌握</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合题</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合境</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合语</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合格</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这一</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spc="-100" baseline="0" dirty="0">
                          <a:effectLst/>
                          <a:latin typeface="Times New Roman" panose="02020603050405020304" pitchFamily="18" charset="0"/>
                          <a:ea typeface="微软雅黑" panose="020B0503020204020204" pitchFamily="34" charset="-122"/>
                          <a:cs typeface="Times New Roman" panose="02020603050405020304" pitchFamily="18" charset="0"/>
                        </a:rPr>
                        <a:t>四合</a:t>
                      </a:r>
                      <a:r>
                        <a:rPr lang="en-US" sz="2400" kern="100" spc="-100" baseline="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答题要求？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692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 xmlns:a16="http://schemas.microsoft.com/office/drawing/2014/main"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78107946"/>
              </p:ext>
            </p:extLst>
          </p:nvPr>
        </p:nvGraphicFramePr>
        <p:xfrm>
          <a:off x="5928040" y="2788878"/>
          <a:ext cx="1143000" cy="771525"/>
        </p:xfrm>
        <a:graphic>
          <a:graphicData uri="http://schemas.openxmlformats.org/presentationml/2006/ole">
            <mc:AlternateContent xmlns:mc="http://schemas.openxmlformats.org/markup-compatibility/2006">
              <mc:Choice xmlns:v="urn:schemas-microsoft-com:vml" Requires="v">
                <p:oleObj spid="_x0000_s1170"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5928040" y="2788878"/>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10573119"/>
              </p:ext>
            </p:extLst>
          </p:nvPr>
        </p:nvGraphicFramePr>
        <p:xfrm>
          <a:off x="10041624" y="3413074"/>
          <a:ext cx="1143000" cy="771525"/>
        </p:xfrm>
        <a:graphic>
          <a:graphicData uri="http://schemas.openxmlformats.org/presentationml/2006/ole">
            <mc:AlternateContent xmlns:mc="http://schemas.openxmlformats.org/markup-compatibility/2006">
              <mc:Choice xmlns:v="urn:schemas-microsoft-com:vml" Requires="v">
                <p:oleObj spid="_x0000_s1171"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10041624" y="3413074"/>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672059619"/>
              </p:ext>
            </p:extLst>
          </p:nvPr>
        </p:nvGraphicFramePr>
        <p:xfrm>
          <a:off x="4655046" y="4599925"/>
          <a:ext cx="1143000" cy="771525"/>
        </p:xfrm>
        <a:graphic>
          <a:graphicData uri="http://schemas.openxmlformats.org/presentationml/2006/ole">
            <mc:AlternateContent xmlns:mc="http://schemas.openxmlformats.org/markup-compatibility/2006">
              <mc:Choice xmlns:v="urn:schemas-microsoft-com:vml" Requires="v">
                <p:oleObj spid="_x0000_s1172"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4655046" y="4599925"/>
                        <a:ext cx="1143000" cy="771525"/>
                      </a:xfrm>
                      <a:prstGeom prst="rect">
                        <a:avLst/>
                      </a:prstGeom>
                    </p:spPr>
                  </p:pic>
                </p:oleObj>
              </mc:Fallback>
            </mc:AlternateContent>
          </a:graphicData>
        </a:graphic>
      </p:graphicFrame>
      <p:sp>
        <p:nvSpPr>
          <p:cNvPr id="14" name="返回">
            <a:hlinkClick r:id="rId12"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89206" y="981522"/>
            <a:ext cx="11412000" cy="5593815"/>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大概在所有的语言表达题中，情境语言表达的题干用语是最多的，要求也是最多最具体的。因此，对该题型来说，审题尤为重要。一般而言，审题要审出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两项要求。</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指命题人设置的具体运用情境，主要包括实际生活情境和具体语言环境。具体说来，指语言表达交流的具体场合和社会、文化背景，尤其是交流对象双方的年龄、身份、地位等因素，还有口语中的前言后语、书面语中的上下文等内部语言环境。值得注意的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中的因素有显性的，也有隐性的，审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，要显性因素与隐性因素一起审。</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就是具体的语言表达要求，也就是考生要完成的微写作任务。审题时要审清任务的数量和具体内容。</a:t>
            </a:r>
            <a:endParaRPr lang="zh-CN" altLang="zh-CN" sz="2400" kern="100" dirty="0">
              <a:latin typeface="宋体" panose="02010600030101010101" pitchFamily="2" charset="-122"/>
              <a:cs typeface="Courier New" panose="02070309020205020404" pitchFamily="49" charset="0"/>
            </a:endParaRPr>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49474"/>
            <a:ext cx="11412000" cy="5663065"/>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下面以一例来说明具体如何审题。</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题干：</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某同学因患白血病住院治疗，全校师生闻讯纷纷捐款。校学生会委派你作为师生代表前往医院转交捐款。请你写一段话，向这位同学说明来意，并表达对他的慰问和鼓励。</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不超过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50</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个字</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场合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医院</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说话双方特点：对象是生病的同学，表达者与对方是同学关系，但有另一重身份</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学生会派出的师生代表。这一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代表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暗含着说话时要兼顾师生双方。</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说话事由：转交捐款，表达慰问与鼓励。</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审任务：代写一段话。具体内容有：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说明来意；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表达慰问之情；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表达鼓励之意</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32146" y="897939"/>
            <a:ext cx="11526120" cy="5651875"/>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符合</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四合</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要求</a:t>
            </a:r>
            <a:endParaRPr lang="zh-CN" altLang="zh-CN" sz="2400" b="1"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合题，要符合主题要求。情境表达都有一个主题要求，写作时必须围绕它、针对它，不能跑题，不能写些空泛、漫无边际的话语。落实到实际中，就是让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主题</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内容或关键词语出现在答案中。</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合境，要符合题干所规定的生活情境、语言环境。做到对象清楚，谁说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给谁听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的，该用什么样的称谓、措辞，都要一清二楚；目的要明确，写作目的是什么，让人一看就明白。</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合语，要合乎语言表达要求。情境表达都有一个</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些</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语言表达要求，这是该题型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语文味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之所在。或要求简明、连贯、得体，或要求准确、鲜明、生动，或要求使用一定的修辞方法，等等。这些要求分值较高，是硬性要求，写作时必须做到。</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05498" y="309076"/>
            <a:ext cx="11526120" cy="6217062"/>
          </a:xfrm>
          <a:prstGeom prst="rect">
            <a:avLst/>
          </a:prstGeom>
        </p:spPr>
        <p:txBody>
          <a:bodyPr wrap="square" lIns="121898" tIns="60948" rIns="121898" bIns="60948">
            <a:spAutoFit/>
          </a:bodyPr>
          <a:lstStyle/>
          <a:p>
            <a:pPr indent="625475"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合格，要符合日常应用文的格式和写作要求。</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情境表达多数与日常应用文写作结合在一起，常见的有：赠言、串词、颁奖词、宣传语、广告语、解说词、推介词、书信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含请柬、倡议书等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。表达时应符合它们的基本格式与语言要求。</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应用文的种类很多，不同的应用文有不同的格式要求。常见的应用文格式为：</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称呼语。除通知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标题要写明通知的对象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、启事不加称呼语外。其余的应用文都要求抬头顶格写称呼语，称呼语后用冒号；问候语另起一行空两格。</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正文。空两格开始写正文。</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致敬语。结尾不写致敬语的有：倡议书、建议书、启事、电报和通知。结尾必须写致敬语的有：祝贺信、申请书、感谢信、表扬信和一般书信。致敬语不能与其他内容写在同一行。在正文之后，转行空两格写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，再转一行顶格写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敬礼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05498" y="1326048"/>
            <a:ext cx="11526120" cy="2823826"/>
          </a:xfrm>
          <a:prstGeom prst="rect">
            <a:avLst/>
          </a:prstGeom>
        </p:spPr>
        <p:txBody>
          <a:bodyPr wrap="square" lIns="121898" tIns="60948" rIns="121898" bIns="60948">
            <a:spAutoFit/>
          </a:bodyPr>
          <a:lstStyle/>
          <a:p>
            <a:pPr lvl="0" indent="625475" algn="just">
              <a:lnSpc>
                <a:spcPct val="150000"/>
              </a:lnSpc>
            </a:pPr>
            <a:r>
              <a:rPr lang="en-US" altLang="zh-CN" sz="2400" kern="100" spc="-6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spc="-6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署名。在正文结尾后的偏右处署名，再在署名的下一行右下方写上年、月、日。</a:t>
            </a:r>
            <a:endParaRPr lang="zh-CN" altLang="zh-CN" sz="2400" kern="100" spc="-60" dirty="0">
              <a:solidFill>
                <a:prstClr val="black"/>
              </a:solidFill>
              <a:latin typeface="宋体" panose="02010600030101010101" pitchFamily="2" charset="-122"/>
              <a:cs typeface="Courier New" panose="02070309020205020404" pitchFamily="49" charset="0"/>
            </a:endParaRPr>
          </a:p>
          <a:p>
            <a:pPr lvl="0" indent="625475" algn="just">
              <a:lnSpc>
                <a:spcPct val="150000"/>
              </a:lnSpc>
            </a:pP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另外，不少应用文虽然在格式上要求不太严格，但在语言表达上有特殊要求，有的需要庄重的书面语</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如通知、招聘书、请柬</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，有的需要生动活泼、富有激情的语言</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如解说词、串联词、答谢辞</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，有的需要通俗易懂的口语</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如留言条、广播稿</a:t>
            </a: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。表达时也应符合这些语言要求。</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784707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16309" y="8135"/>
            <a:ext cx="11757795" cy="6844927"/>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阅读下面的新闻，给它配一则</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编者按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。要求语言表达简明、连贯、准确、鲜明，不超过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IPAPANNEW" panose="02000500070000020004" pitchFamily="2" charset="0"/>
                <a:ea typeface="微软雅黑" panose="020B0503020204020204" pitchFamily="34" charset="-122"/>
                <a:cs typeface="Times New Roman" panose="02020603050405020304" pitchFamily="18" charset="0"/>
              </a:rPr>
              <a:t>注</a:t>
            </a:r>
            <a:r>
              <a:rPr lang="en-US" altLang="zh-CN" sz="2400"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编者按，是报刊编辑对将要发表的消息、通讯文章所加的按语，表明某种观点、态度，给读者一些启示性的说明。</a:t>
            </a:r>
            <a:endParaRPr lang="zh-CN" altLang="zh-CN" sz="2400" kern="100" dirty="0">
              <a:latin typeface="宋体" panose="02010600030101010101" pitchFamily="2" charset="-122"/>
              <a:cs typeface="Courier New" panose="02070309020205020404" pitchFamily="49" charset="0"/>
            </a:endParaRPr>
          </a:p>
          <a:p>
            <a:pPr indent="625475" algn="just">
              <a:lnSpc>
                <a:spcPct val="140000"/>
              </a:lnSpc>
              <a:spcAft>
                <a:spcPts val="0"/>
              </a:spcAft>
            </a:pP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数据显示，改革开放</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年，上海的马路数量从</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1978</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年的</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1 365</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条增至</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年的</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2 311</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条。要说</a:t>
            </a:r>
            <a:r>
              <a:rPr lang="en-US" altLang="zh-CN" sz="2400" kern="100" spc="-3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年里新增马路最集中的区域，那一定是浦东。当浦东开发开放的号角吹响，数条崭新的马路在这片热土上铺展开来，一笔一画书写下这个至今仍在持续的伟大历程。而同在上海西区的老外街和黄金城道步行街，则顺应了上海国际化程度不断提升之后对于居住休闲和商业消费功能的新需求。作为贯穿古北新区二期的中轴线，黄金城道步行街见证了上海第一个大型高标准国际居住区。老外街则是上海最早的海外风情一条街，不仅成为老外们的</a:t>
            </a:r>
            <a:r>
              <a:rPr lang="en-US" altLang="zh-CN" sz="2400" kern="100" spc="-3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客堂间</a:t>
            </a:r>
            <a:r>
              <a:rPr lang="en-US" altLang="zh-CN" sz="2400" kern="100" spc="-3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30" dirty="0">
                <a:latin typeface="Times New Roman" panose="02020603050405020304" pitchFamily="18" charset="0"/>
                <a:ea typeface="楷体_GB2312" panose="02010609030101010101" pitchFamily="49" charset="-122"/>
                <a:cs typeface="Times New Roman" panose="02020603050405020304" pitchFamily="18" charset="0"/>
              </a:rPr>
              <a:t>，更成为越来越多海外进口产品的展示窗口。分别位于徐汇滨江的龙腾大道和浦东滨江的滨江大道，与其说是马路，不如说是环绕黄浦江的两条江景休闲带。它们所在的地块都曾是工业生产用地，见证了民族工业的起步与辉煌。</a:t>
            </a:r>
            <a:endParaRPr lang="zh-CN" altLang="zh-CN" sz="2400" kern="100" spc="-3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3074" name="Picture 2" descr="Y4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085" y="1321070"/>
            <a:ext cx="11582242" cy="421744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947499"/>
            <a:ext cx="11412000" cy="1144520"/>
          </a:xfrm>
          <a:prstGeom prst="rect">
            <a:avLst/>
          </a:prstGeom>
        </p:spPr>
        <p:txBody>
          <a:bodyPr wrap="square" lIns="121898" tIns="60948" rIns="121898" bIns="60948">
            <a:spAutoFit/>
          </a:bodyPr>
          <a:lstStyle/>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未来，还会有新的马路在上海出现吗？答案是肯定的。历史的巨椽将继续在这片热土上郑重地挥洒，而我们，则是书写历史的人。</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2290028"/>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马路不仅是城市的经脉，也承载着历史。</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40</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年的时光留下无数故事，那些城市发展过程中重要的转折时刻，都以自己的方式在马路上留下印记。我们梳理马路记忆，回望那些沧桑与巨变，为的是不忘初心，砥砺前行。</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41675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837506"/>
            <a:ext cx="11412000" cy="226899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kern="100" dirty="0">
                <a:solidFill>
                  <a:srgbClr val="0000FF"/>
                </a:solidFill>
                <a:latin typeface="宋体" panose="02010600030101010101" pitchFamily="2" charset="-122"/>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同学三载，毕业在即，请给你的高中同学写一段临别赠言。要求：恰当引用下面两则材料，语意连贯，感情真挚，赠言字数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天行健，君子以自强不息。</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《周易》</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君子挟才以为善，小人挟才以为恶。</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《资治通鉴》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314176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充满激情和追求的三年高中生活即将结束，高等学府的大门向我们徐徐打开。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天行健，君子以自强不息。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我相信我的同学一定会发扬高中的拼搏精神，继续奋斗，把自己锻造成有用之才。不久的将来，我们还会踏入社会。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君子挟才以为善，小人挟才以为恶。</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让我们以香草自饰，一心向善，奉献社会。</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31553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1154157"/>
            <a:ext cx="11412000" cy="3931821"/>
          </a:xfrm>
          <a:prstGeom prst="rect">
            <a:avLst/>
          </a:prstGeom>
        </p:spPr>
        <p:txBody>
          <a:bodyPr wrap="square" lIns="121898" tIns="60948" rIns="121898" bIns="60948">
            <a:spAutoFit/>
          </a:bodyPr>
          <a:lstStyle/>
          <a:p>
            <a:pPr indent="625475"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情境表达得体</a:t>
            </a:r>
            <a:r>
              <a:rPr lang="en-US" altLang="zh-CN" sz="2400" b="1"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题答题要点</a:t>
            </a:r>
            <a:endParaRPr lang="zh-CN" altLang="zh-CN" sz="2400" b="1"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近两年，高考命题加大了对传统文化考查的力度，尤其表现在语言得体的考查上。试题多涉及敬谦及书面语和口语部分，但是这类试题多是静态考查，不太符合在动态的语言情境中表达得体的语言要求。随着新课标的实施，给考生提供一个真实的生活情境，设置复杂的任务，将是语言表达得体的命题方向。对此，考生一方面要审清掌握语言得体的具体知识，另一方面要仔细辨别情境中的各种因素，分析任务的多个层级，调动社会文化背景知识和语文知识来解决问题，最终完成任务。</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3211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968767"/>
            <a:ext cx="11412000"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根据情境，在下面的横线处补写张老师的话，要求语言表达得体。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十岁的子涵首次参加朗诵比赛。一开始她有些怯场，本来背得很熟的内容竟然有两处忘记了，她努力让自己镇定下来，尽量以饱满的情绪完成了整首长诗的朗诵。观众和评委给予了这位勇敢的小姑娘热烈的掌声。评委张老师说：</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a:t>
            </a:r>
            <a:endParaRPr lang="zh-CN" altLang="zh-CN" sz="2400" kern="100" dirty="0">
              <a:latin typeface="宋体" panose="02010600030101010101" pitchFamily="2" charset="-122"/>
              <a:cs typeface="Courier New" panose="02070309020205020404" pitchFamily="49" charset="0"/>
            </a:endParaRPr>
          </a:p>
        </p:txBody>
      </p:sp>
      <p:sp>
        <p:nvSpPr>
          <p:cNvPr id="3" name="矩形 2"/>
          <p:cNvSpPr/>
          <p:nvPr/>
        </p:nvSpPr>
        <p:spPr>
          <a:xfrm>
            <a:off x="389206" y="4005858"/>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这首诗很长，记忆难度大。子涵虽然一开始忘词了，但是她能及时调整，坚持完成比赛并发挥出自己的水平，很不容易，值得鼓励！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0671632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621482"/>
            <a:ext cx="11412000" cy="566306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边练边悟</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光明中学学生刘新参加暑期社会实践活动，在社区牵线下，为独居老人赵大爷服务。下面是他们初次见面时的对话，请根据语境补写空缺部分。要求语言简明、连贯、得体。</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刘新：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赵大爷：哦，是光明中学的。那进来吧。</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刘新：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赵大爷：今年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啦。身体不太好，腿脚不方便，自己做饭有点吃力。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赵大爷：人老了，没用了，尽给别人添麻烦。唉！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刘新：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4065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1561439"/>
            <a:ext cx="11412000" cy="28276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大爷您好，我是光明中学的刘新。社区前几天联系过您。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您今年高寿？最近身体怎么样？有什么困难没有？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大爷，快别这么说！我看您精神蛮好的，年纪大了，身体有些不舒服是正常现象。您为社会做了许多贡献，还有不少人生经验值得我们学习。我们来帮助您是应该的，别客气。</a:t>
            </a:r>
            <a:endParaRPr lang="zh-CN" altLang="zh-CN" sz="2400" kern="100" dirty="0">
              <a:latin typeface="Times New Roman" panose="02020603050405020304" pitchFamily="18" charset="0"/>
            </a:endParaRPr>
          </a:p>
        </p:txBody>
      </p:sp>
      <p:sp>
        <p:nvSpPr>
          <p:cNvPr id="3" name="返回">
            <a:hlinkClick r:id="rId3"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3874919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483135"/>
            <a:ext cx="11412000" cy="400107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请按情景要求完成下列各题。</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年北京世界园艺博览会将隆重开幕，假如你作为组委会的一员，负责宣传工作。</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请你拟一副对联，介绍这场盛会</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请你用一段话，表明举办世界园艺博览会的意义。要求：语言简明、连贯，运用一种修辞方法，不超过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3" name="矩形 12"/>
          <p:cNvSpPr/>
          <p:nvPr/>
        </p:nvSpPr>
        <p:spPr>
          <a:xfrm>
            <a:off x="334566" y="2705426"/>
            <a:ext cx="11412000" cy="2893075"/>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长城</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脚下春意浓，百花园里群芳艳。</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2019</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年北京世界园艺博览会践行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绿水青山就是金山银山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的理念，展示各国绿色发展新成果，促进国际经贸文化交流。</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3" end="3"/>
                                            </p:txEl>
                                          </p:spTgt>
                                        </p:tgtEl>
                                        <p:attrNameLst>
                                          <p:attrName>style.visibility</p:attrName>
                                        </p:attrNameLst>
                                      </p:cBhvr>
                                      <p:to>
                                        <p:strVal val="visible"/>
                                      </p:to>
                                    </p:set>
                                    <p:animEffect transition="in" filter="blinds(horizontal)">
                                      <p:cBhvr>
                                        <p:cTn id="12"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8384" y="849868"/>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某中学将为高三学子举办主题为</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青春、成长、感恩、责任</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成人礼</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活动，活动最后环节为</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跨越成人门，开启新征程</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，请你为这一环节写一段主持词。要求：语言优美，至少使用两种修辞方法，不超过</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字。</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58384" y="2709714"/>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同学们，站在十八岁的门口，我们翻开了人生全新的一页。告别浮躁、懵懂，迎来沉稳、睿智；告别空想、迷茫，迎来充实、坚定。让我们铭记师长恩，跨过成人门，肩负天下任，开启远航梦。</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437435"/>
            <a:ext cx="11412000" cy="3360511"/>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下面是某中学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学生会微博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发出的一份倡议。请根据其内容，以学校办公室的名义拟写一份告示，张贴在收发室的门口。</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亲，你的快递又寄到学校来了？君不见，学校收发室现在成了仓库，大包小包堆如山，阿</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Sir</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Miss</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的信件、文件统统被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没了。听说校长发脾气了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晕！收发室的陈叔怒发冲冠</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酷毙！亲，是不是很过分！从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元旦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开始，把网购的私货寄回家吧，学校是学习的地方，不是免费中转站噢！</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823826"/>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言建构与运用是语文核心素养中的核心，高考试卷中最能体现这一素养的是语言表达与运用。为了落实新课标精神，这一板块的命题情境化、综合化特点越来越鲜明。广大考生要努力适应这一命题趋势。一方面要强化各项语言表达知识与能力的掌握与训练，另一方面要在实际训练中切实领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及其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任务</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要求，以更好地应付各种情境语言表达题。</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837506"/>
            <a:ext cx="11412000" cy="529373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告　示</a:t>
            </a:r>
            <a:endParaRPr lang="zh-CN" altLang="zh-CN" sz="32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各位同学：</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学校收发室主要负责学校文件、师生信件的收发。同学们的网购物品邮寄到校，已严重影响了收发室的正常运作。从</a:t>
            </a: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日起，收发室将不再负责接收和保管学生网购邮寄的物品。请同学们自行妥善处理。</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谢谢配合。</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学校办公室</a:t>
            </a:r>
            <a:endParaRPr lang="zh-CN" altLang="zh-CN" sz="2400" kern="100" dirty="0">
              <a:latin typeface="宋体" panose="02010600030101010101" pitchFamily="2" charset="-122"/>
              <a:cs typeface="Courier New" panose="02070309020205020404" pitchFamily="49" charset="0"/>
            </a:endParaRPr>
          </a:p>
          <a:p>
            <a:pPr algn="r">
              <a:lnSpc>
                <a:spcPct val="150000"/>
              </a:lnSpc>
              <a:spcAft>
                <a:spcPts val="0"/>
              </a:spcAft>
            </a:pP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楷体_GB2312" panose="02010609030101010101" pitchFamily="49" charset="-122"/>
                <a:cs typeface="Courier New" panose="02070309020205020404" pitchFamily="49" charset="0"/>
              </a:rPr>
              <a:t>17</a:t>
            </a:r>
            <a:r>
              <a:rPr lang="zh-CN" altLang="zh-CN" sz="2400" kern="100" dirty="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日</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2162150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478582" y="1053530"/>
            <a:ext cx="11187139"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请按情境要求完成下列各题。</a:t>
            </a:r>
            <a:endParaRPr lang="zh-CN" altLang="zh-CN" sz="2400" kern="100" dirty="0">
              <a:latin typeface="宋体" panose="02010600030101010101" pitchFamily="2" charset="-122"/>
              <a:cs typeface="Courier New" panose="02070309020205020404" pitchFamily="49" charset="0"/>
            </a:endParaRPr>
          </a:p>
          <a:p>
            <a:pPr indent="625475"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某学校团委组织全体高三学生于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日在学校大礼堂举行</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岁成人仪式。</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仪式程序为：面向国旗庄严宣誓；在团歌声中家长陪伴学生迈过成人门。请你写一段串词连接这两个程序，不超过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478582" y="3536624"/>
            <a:ext cx="11187139"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同学们</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，请牢记我们在国旗下的誓言！接下来，请同学们在父母的陪伴下，在团歌优美的旋律中，盛装迈过成人门，接受最真挚的祝福，走向美好的明天</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206124"/>
            <a:ext cx="1141200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活动后的第二天，在校园里，高二的一位同学问你：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快要高考了，时间那么宝贵，为什么要举办这样的活动？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请你用得体的话语回答他，表明你的看法。不超过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
        <p:nvSpPr>
          <p:cNvPr id="10" name="矩形 9"/>
          <p:cNvSpPr/>
          <p:nvPr/>
        </p:nvSpPr>
        <p:spPr>
          <a:xfrm>
            <a:off x="389206" y="3078332"/>
            <a:ext cx="11412000" cy="171961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rPr>
              <a:t>快要</a:t>
            </a:r>
            <a:r>
              <a:rPr lang="zh-CN" altLang="zh-CN" sz="2400" kern="100" dirty="0">
                <a:solidFill>
                  <a:srgbClr val="C00000"/>
                </a:solidFill>
                <a:latin typeface="Times New Roman" panose="02020603050405020304" pitchFamily="18" charset="0"/>
                <a:ea typeface="微软雅黑" panose="020B0503020204020204" pitchFamily="34" charset="-122"/>
              </a:rPr>
              <a:t>高考了，时间确实宝贵，但我参加成人仪式受益匪浅。它能激发我们备考的斗志，能让我们带着感恩的心，增强责任意识，勇于担当，努力奋斗。</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rPr>
              <a:t>围绕成人仪式的意义及其与高考的关系作答，意思相近即可</a:t>
            </a:r>
            <a:r>
              <a:rPr lang="en-US" altLang="zh-CN" sz="2400" kern="100" dirty="0">
                <a:solidFill>
                  <a:srgbClr val="C00000"/>
                </a:solidFill>
                <a:latin typeface="Times New Roman" panose="02020603050405020304" pitchFamily="18" charset="0"/>
                <a:ea typeface="微软雅黑" panose="020B0503020204020204" pitchFamily="34" charset="-122"/>
              </a:rPr>
              <a:t>)</a:t>
            </a:r>
            <a:endParaRPr lang="zh-CN" altLang="zh-CN" sz="2400" kern="100" dirty="0">
              <a:latin typeface="Times New Roman" panose="02020603050405020304" pitchFamily="18" charset="0"/>
            </a:endParaRPr>
          </a:p>
        </p:txBody>
      </p:sp>
      <p:sp>
        <p:nvSpPr>
          <p:cNvPr id="11" name="返回">
            <a:hlinkClick r:id="rId7" action="ppaction://hlinksldjump"/>
            <a:extLst>
              <a:ext uri="{FF2B5EF4-FFF2-40B4-BE49-F238E27FC236}">
                <a16:creationId xmlns="" xmlns:a16="http://schemas.microsoft.com/office/drawing/2014/main"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411699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a16="http://schemas.microsoft.com/office/drawing/2014/main" xmlns=""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 xmlns:a16="http://schemas.microsoft.com/office/drawing/2014/main"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 xmlns:a16="http://schemas.microsoft.com/office/drawing/2014/main"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 xmlns:a16="http://schemas.microsoft.com/office/drawing/2014/main" id="{57580A80-4FB7-664D-9C60-372588F863C7}"/>
              </a:ext>
            </a:extLst>
          </p:cNvPr>
          <p:cNvSpPr>
            <a:spLocks noChangeArrowheads="1"/>
          </p:cNvSpPr>
          <p:nvPr/>
        </p:nvSpPr>
        <p:spPr bwMode="auto">
          <a:xfrm>
            <a:off x="9479581"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a:solidFill>
                  <a:schemeClr val="accent1">
                    <a:lumMod val="50000"/>
                  </a:schemeClr>
                </a:solidFill>
                <a:latin typeface="Arial" panose="020B0604020202020204" pitchFamily="34" charset="0"/>
                <a:cs typeface="Arial" panose="020B0604020202020204" pitchFamily="34" charset="0"/>
              </a:rPr>
              <a:t>复习任务群一　语言表达运用</a:t>
            </a:r>
            <a:endParaRPr lang="zh-CN" altLang="en-US" sz="14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 xmlns:a16="http://schemas.microsoft.com/office/drawing/2014/main"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 xmlns:a16="http://schemas.microsoft.com/office/drawing/2014/main"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 xmlns:a16="http://schemas.microsoft.com/office/drawing/2014/main"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 xmlns:a16="http://schemas.microsoft.com/office/drawing/2014/main"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 xmlns:a16="http://schemas.microsoft.com/office/drawing/2014/main"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 xmlns:a16="http://schemas.microsoft.com/office/drawing/2014/main"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260748"/>
            <a:ext cx="11412000"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根据语言环境，用口语方式转述下面书面材料的内容。要求：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内容恰当；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表达得体；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符合口语特点；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将转述的话写在相应的横线上。</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材料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金庸，男，浙江海宁人，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系我国著名武侠小说作家。</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年代先后就读</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于重庆中央政治学校外文系和东吴大学法学院。</a:t>
            </a:r>
            <a:r>
              <a:rPr lang="en-US" altLang="zh-CN" sz="2400" kern="100" spc="-5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著有《倚天屠龙记》《射雕英雄传》《神雕侠侣》</a:t>
            </a:r>
            <a:r>
              <a:rPr lang="en-US" altLang="zh-CN" sz="2400" kern="100" spc="-5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spc="-5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射雕三部曲</a:t>
            </a:r>
            <a:r>
              <a:rPr lang="en-US" altLang="zh-CN" sz="2400" kern="100" spc="-5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spc="-5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等。</a:t>
            </a:r>
            <a:r>
              <a:rPr lang="en-US" altLang="zh-CN" sz="2400" kern="100" spc="-5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spc="-50" dirty="0">
                <a:latin typeface="Times New Roman" panose="02020603050405020304" pitchFamily="18" charset="0"/>
                <a:ea typeface="楷体_GB2312" panose="02010609030101010101" pitchFamily="49" charset="-122"/>
                <a:cs typeface="Times New Roman" panose="02020603050405020304" pitchFamily="18" charset="0"/>
              </a:rPr>
              <a:t>其武侠小说尤以表现人物的精神世界见长。</a:t>
            </a:r>
            <a:endParaRPr lang="zh-CN" altLang="zh-CN" sz="2400" kern="100" spc="-5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学校邀请金庸与同学们座谈时，请你以文学社成员的身份向同学们介绍金庸：</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①</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⑤</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9" name="矩形 8"/>
          <p:cNvSpPr/>
          <p:nvPr/>
        </p:nvSpPr>
        <p:spPr>
          <a:xfrm>
            <a:off x="852744" y="3477273"/>
            <a:ext cx="11412000" cy="2893075"/>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位是金庸先生，浙江海宁人。</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我国著名的武侠小说作家。</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金庸</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先生</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年代先后在重庆中央政治学校外文系和东吴大学法学院读书。</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射雕三部曲</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《倚天屠龙记》《射雕英雄传》《神雕侠侣》等作品。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金庸先生</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的武侠小说尤其在表现人物的精神世界方面有专长。</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799926"/>
            <a:ext cx="11412000" cy="226982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临近高考，树人中学高三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班定于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日开展以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我们都是追梦人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为主题的班会活动。其中一个环节是李校长讲话，假如你是高三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班的班长，请你代表班级给李校长写一封活动邀请函。要求：只写邀请函的正文部分；语言连贯得体；信息全面、准确。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34566" y="3082116"/>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为迎接高考，我班将于</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15</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00</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在本班教室开展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我们都是追梦人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的主题班会，我谨代表高三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班全体同学诚挚地邀请您出席，并希望您能就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高考与梦想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谈谈您的看法，为我们加油鼓励。我们热切期待您的到来。</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6731"/>
            <a:ext cx="11412000" cy="5750781"/>
          </a:xfrm>
          <a:prstGeom prst="rect">
            <a:avLst/>
          </a:prstGeom>
        </p:spPr>
        <p:txBody>
          <a:bodyPr wrap="square" lIns="121898" tIns="60948" rIns="121898" bIns="60948">
            <a:spAutoFit/>
          </a:bodyPr>
          <a:lstStyle/>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请按情境要求完成下列各题。</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高中毕业在即，你班欲组织毕业晚会活动。</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班委会征集晚会主题词，要求是两个结构相同的四字短语。请你设计一则主题词</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4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根据节目表，合唱《追梦人》之后是舞蹈《友谊地久天长》，请你为连接这两个节目写几句串台词。</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40000"/>
              </a:lnSpc>
              <a:spcAft>
                <a:spcPts val="0"/>
              </a:spcAft>
            </a:pPr>
            <a:endPar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40000"/>
              </a:lnSpc>
              <a:spcAft>
                <a:spcPts val="0"/>
              </a:spcAft>
            </a:pP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4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晚会后，你感到收获很大。第二天上学，高二的一位同学问你：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马上要高考了，你们还搞这样的活动，划得来吗？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请你用一两句话得体地回答他，表明你的看法</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389206" y="1547162"/>
            <a:ext cx="11412000" cy="4716652"/>
          </a:xfrm>
          <a:prstGeom prst="rect">
            <a:avLst/>
          </a:prstGeom>
        </p:spPr>
        <p:txBody>
          <a:bodyPr wrap="square" lIns="121898" tIns="60948" rIns="121898" bIns="60948">
            <a:spAutoFit/>
          </a:bodyPr>
          <a:lstStyle/>
          <a:p>
            <a:pPr algn="just">
              <a:lnSpc>
                <a:spcPct val="14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把握当下　拥抱未来</a:t>
            </a:r>
            <a:endParaRPr lang="zh-CN" altLang="zh-CN" sz="2400" kern="100" dirty="0" smtClean="0">
              <a:latin typeface="宋体" panose="02010600030101010101" pitchFamily="2" charset="-122"/>
              <a:cs typeface="Courier New" panose="02070309020205020404" pitchFamily="49" charset="0"/>
            </a:endParaRPr>
          </a:p>
          <a:p>
            <a:pPr algn="just">
              <a:lnSpc>
                <a:spcPct val="14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在生活的长河中，我们伴着优美的旋律追寻梦想，度过了难忘的三年，共结了一段深厚的友谊，这份友谊将伴着我们走向明天！下面请欣赏舞蹈《友谊地久天长》！</a:t>
            </a:r>
            <a:endParaRPr lang="zh-CN" altLang="zh-CN" sz="2400" kern="100" dirty="0" smtClean="0">
              <a:latin typeface="宋体" panose="02010600030101010101" pitchFamily="2" charset="-122"/>
              <a:cs typeface="Courier New" panose="02070309020205020404" pitchFamily="49" charset="0"/>
            </a:endParaRPr>
          </a:p>
          <a:p>
            <a:pPr algn="just">
              <a:lnSpc>
                <a:spcPct val="14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endParaRPr lang="en-US"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4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这样的活动可以为我们备战高考减压增效，实在太划算了！</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3" end="3"/>
                                            </p:txEl>
                                          </p:spTgt>
                                        </p:tgtEl>
                                        <p:attrNameLst>
                                          <p:attrName>style.visibility</p:attrName>
                                        </p:attrNameLst>
                                      </p:cBhvr>
                                      <p:to>
                                        <p:strVal val="visible"/>
                                      </p:to>
                                    </p:set>
                                    <p:animEffect transition="in" filter="blinds(horizontal)">
                                      <p:cBhvr>
                                        <p:cTn id="12" dur="500"/>
                                        <p:tgtEl>
                                          <p:spTgt spid="1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6" end="6"/>
                                            </p:txEl>
                                          </p:spTgt>
                                        </p:tgtEl>
                                        <p:attrNameLst>
                                          <p:attrName>style.visibility</p:attrName>
                                        </p:attrNameLst>
                                      </p:cBhvr>
                                      <p:to>
                                        <p:strVal val="visible"/>
                                      </p:to>
                                    </p:set>
                                    <p:animEffect transition="in" filter="blinds(horizontal)">
                                      <p:cBhvr>
                                        <p:cTn id="17" dur="500"/>
                                        <p:tgtEl>
                                          <p:spTgt spid="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261442"/>
            <a:ext cx="11526120" cy="171583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阅读下面一则公告</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节选部分</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，请你以市科学技术协会的名义给育栋中学写一则喜报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只写正文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。要求：语言表达简明、流畅、准确、得体。</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字左右</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2400" kern="100" dirty="0">
              <a:latin typeface="宋体" panose="02010600030101010101" pitchFamily="2" charset="-122"/>
              <a:cs typeface="Courier New" panose="02070309020205020404" pitchFamily="49" charset="0"/>
            </a:endParaRPr>
          </a:p>
          <a:p>
            <a:pPr algn="ctr">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市第十届青少年机器人大赛获奖公告</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graphicFrame>
        <p:nvGraphicFramePr>
          <p:cNvPr id="9" name="表格 8"/>
          <p:cNvGraphicFramePr>
            <a:graphicFrameLocks noGrp="1"/>
          </p:cNvGraphicFramePr>
          <p:nvPr>
            <p:extLst>
              <p:ext uri="{D42A27DB-BD31-4B8C-83A1-F6EECF244321}">
                <p14:modId xmlns:p14="http://schemas.microsoft.com/office/powerpoint/2010/main" val="1395166052"/>
              </p:ext>
            </p:extLst>
          </p:nvPr>
        </p:nvGraphicFramePr>
        <p:xfrm>
          <a:off x="1270670" y="2126110"/>
          <a:ext cx="9649072" cy="3751956"/>
        </p:xfrm>
        <a:graphic>
          <a:graphicData uri="http://schemas.openxmlformats.org/drawingml/2006/table">
            <a:tbl>
              <a:tblPr/>
              <a:tblGrid>
                <a:gridCol w="1156188"/>
                <a:gridCol w="1751285"/>
                <a:gridCol w="2643931"/>
                <a:gridCol w="1453737"/>
                <a:gridCol w="2643931"/>
              </a:tblGrid>
              <a:tr h="625326">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序号</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团队</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队员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教练员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获奖等级</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1</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育栋中学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徐之航、徐壮壮</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楷体_GB2312" panose="02010609030101010101" pitchFamily="49" charset="-122"/>
                          <a:cs typeface="Times New Roman" panose="02020603050405020304" pitchFamily="18" charset="0"/>
                        </a:rPr>
                        <a:t>孔维汉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一等奖</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冠军</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2</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百里中学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陆一昊、吴晓晓</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郭德江</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一等奖</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亚军</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3</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博才中学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陈凌云、李梦瑶</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孟天放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一等奖</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季军</a:t>
                      </a: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en-US" sz="2400" kern="100">
                          <a:effectLst/>
                          <a:latin typeface="Times New Roman" panose="02020603050405020304" pitchFamily="18" charset="0"/>
                          <a:ea typeface="楷体_GB2312" panose="02010609030101010101" pitchFamily="49" charset="-122"/>
                          <a:cs typeface="Courier New" panose="02070309020205020404" pitchFamily="49" charset="0"/>
                        </a:rPr>
                        <a:t>4</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钧儒中学</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郁一聪、陈雨欣</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郝妍素</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楷体_GB2312" panose="02010609030101010101" pitchFamily="49" charset="-122"/>
                          <a:cs typeface="Times New Roman" panose="02020603050405020304" pitchFamily="18" charset="0"/>
                        </a:rPr>
                        <a:t>二等奖</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5326">
                <a:tc>
                  <a:txBody>
                    <a:bodyPr/>
                    <a:lstStyle/>
                    <a:p>
                      <a:pPr algn="ctr">
                        <a:lnSpc>
                          <a:spcPct val="150000"/>
                        </a:lnSpc>
                        <a:spcAft>
                          <a:spcPts val="0"/>
                        </a:spcAft>
                      </a:pPr>
                      <a:r>
                        <a:rPr lang="en-US" sz="2400" kern="100">
                          <a:effectLst/>
                          <a:latin typeface="宋体" panose="02010600030101010101" pitchFamily="2" charset="-122"/>
                          <a:ea typeface="楷体_GB2312" panose="02010609030101010101" pitchFamily="49" charset="-122"/>
                          <a:cs typeface="Times New Roman" panose="02020603050405020304" pitchFamily="18"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宋体" panose="02010600030101010101" pitchFamily="2" charset="-122"/>
                          <a:ea typeface="楷体_GB2312" panose="02010609030101010101" pitchFamily="49"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宋体" panose="02010600030101010101" pitchFamily="2" charset="-122"/>
                          <a:ea typeface="楷体_GB2312" panose="02010609030101010101" pitchFamily="49"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宋体" panose="02010600030101010101" pitchFamily="2" charset="-122"/>
                          <a:ea typeface="楷体_GB2312" panose="02010609030101010101" pitchFamily="49"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宋体" panose="02010600030101010101" pitchFamily="2" charset="-122"/>
                          <a:ea typeface="楷体_GB2312" panose="02010609030101010101" pitchFamily="49"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10602</TotalTime>
  <Words>2373</Words>
  <Application>Microsoft Office PowerPoint</Application>
  <PresentationFormat>自定义</PresentationFormat>
  <Paragraphs>375</Paragraphs>
  <Slides>33</Slides>
  <Notes>21</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55" baseType="lpstr">
      <vt:lpstr>Adobe Arabic</vt:lpstr>
      <vt:lpstr>方正报宋_GBK</vt:lpstr>
      <vt:lpstr>方正博雅宋_GBK</vt:lpstr>
      <vt:lpstr>方正清刻本悦宋简体</vt:lpstr>
      <vt:lpstr>仿宋_GB2312</vt:lpstr>
      <vt:lpstr>华文楷体</vt:lpstr>
      <vt:lpstr>经典繁仿黑</vt:lpstr>
      <vt:lpstr>楷体</vt:lpstr>
      <vt:lpstr>楷体_GB2312</vt:lpstr>
      <vt:lpstr>隶书</vt:lpstr>
      <vt:lpstr>宋体</vt:lpstr>
      <vt:lpstr>Microsoft YaHei</vt:lpstr>
      <vt:lpstr>Microsoft YaHei</vt:lpstr>
      <vt:lpstr>Arial</vt:lpstr>
      <vt:lpstr>Broadway</vt:lpstr>
      <vt:lpstr>Calibri</vt:lpstr>
      <vt:lpstr>Courier New</vt:lpstr>
      <vt:lpstr>Impact</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2211</cp:revision>
  <dcterms:modified xsi:type="dcterms:W3CDTF">2019-11-08T02:51:24Z</dcterms:modified>
</cp:coreProperties>
</file>