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  <p:sldMasterId id="2147483655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3212" r:id="rId15"/>
    <p:sldId id="3185" r:id="rId16"/>
    <p:sldId id="3242" r:id="rId17"/>
    <p:sldId id="3187" r:id="rId18"/>
    <p:sldId id="3188" r:id="rId19"/>
    <p:sldId id="3196" r:id="rId20"/>
    <p:sldId id="3197" r:id="rId21"/>
    <p:sldId id="3198" r:id="rId22"/>
    <p:sldId id="3199" r:id="rId23"/>
    <p:sldId id="3200" r:id="rId24"/>
    <p:sldId id="3201" r:id="rId25"/>
    <p:sldId id="3202" r:id="rId26"/>
    <p:sldId id="3203" r:id="rId27"/>
    <p:sldId id="3204" r:id="rId28"/>
    <p:sldId id="3205" r:id="rId29"/>
    <p:sldId id="3206" r:id="rId30"/>
    <p:sldId id="3207" r:id="rId31"/>
    <p:sldId id="3208" r:id="rId32"/>
    <p:sldId id="3209" r:id="rId33"/>
    <p:sldId id="3210" r:id="rId34"/>
    <p:sldId id="3213" r:id="rId35"/>
    <p:sldId id="3243" r:id="rId36"/>
    <p:sldId id="3244" r:id="rId37"/>
  </p:sldIdLst>
  <p:sldSz cx="12858750" cy="723265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7">
          <p15:clr>
            <a:srgbClr val="A4A3A4"/>
          </p15:clr>
        </p15:guide>
        <p15:guide id="2" orient="horz" pos="4172">
          <p15:clr>
            <a:srgbClr val="A4A3A4"/>
          </p15:clr>
        </p15:guide>
        <p15:guide id="3" pos="4062">
          <p15:clr>
            <a:srgbClr val="A4A3A4"/>
          </p15:clr>
        </p15:guide>
        <p15:guide id="4" pos="528">
          <p15:clr>
            <a:srgbClr val="A4A3A4"/>
          </p15:clr>
        </p15:guide>
        <p15:guide id="5" pos="75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1" autoAdjust="0"/>
    <p:restoredTop sz="92986" autoAdjust="0"/>
  </p:normalViewPr>
  <p:slideViewPr>
    <p:cSldViewPr>
      <p:cViewPr varScale="1">
        <p:scale>
          <a:sx n="110" d="100"/>
          <a:sy n="110" d="100"/>
        </p:scale>
        <p:origin x="156" y="102"/>
      </p:cViewPr>
      <p:guideLst>
        <p:guide orient="horz" pos="367"/>
        <p:guide orient="horz" pos="4172"/>
        <p:guide pos="4062"/>
        <p:guide pos="528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tags" Target="tags/tag153.xml" /><Relationship Id="rId39" Type="http://schemas.openxmlformats.org/officeDocument/2006/relationships/presProps" Target="presProps.xml" /><Relationship Id="rId4" Type="http://schemas.openxmlformats.org/officeDocument/2006/relationships/slideMaster" Target="slideMasters/slideMaster3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70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25.xml" /><Relationship Id="rId11" Type="http://schemas.openxmlformats.org/officeDocument/2006/relationships/tags" Target="../tags/tag26.xml" /><Relationship Id="rId12" Type="http://schemas.openxmlformats.org/officeDocument/2006/relationships/tags" Target="../tags/tag27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0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8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Kingsoft\Desktop\&#20581;&#36523;&#20462;&#25913;\sup\03\subject.png" TargetMode="External" /><Relationship Id="rId10" Type="http://schemas.openxmlformats.org/officeDocument/2006/relationships/tags" Target="../tags/tag43.xml" /><Relationship Id="rId11" Type="http://schemas.openxmlformats.org/officeDocument/2006/relationships/tags" Target="../tags/tag44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image" Target="file:///E:\&#36719;&#20214;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40.xml" /><Relationship Id="rId8" Type="http://schemas.openxmlformats.org/officeDocument/2006/relationships/tags" Target="../tags/tag41.xml" /><Relationship Id="rId9" Type="http://schemas.openxmlformats.org/officeDocument/2006/relationships/tags" Target="../tags/tag4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53.xml" /><Relationship Id="rId11" Type="http://schemas.openxmlformats.org/officeDocument/2006/relationships/tags" Target="../tags/tag54.xml" /><Relationship Id="rId12" Type="http://schemas.openxmlformats.org/officeDocument/2006/relationships/tags" Target="../tags/tag55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48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tags" Target="../tags/tag5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56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68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63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8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5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2.xml" /><Relationship Id="rId5" Type="http://schemas.openxmlformats.org/officeDocument/2006/relationships/image" Target="file:///E:\&#36719;&#20214;\400px_tools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10" Type="http://schemas.openxmlformats.org/officeDocument/2006/relationships/tags" Target="../tags/tag96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tags" Target="../tags/tag105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98.xml" /><Relationship Id="rId5" Type="http://schemas.openxmlformats.org/officeDocument/2006/relationships/image" Target="file:///E:\&#36719;&#20214;\400px_tools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13" Type="http://schemas.openxmlformats.org/officeDocument/2006/relationships/tags" Target="../tags/tag114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07.xml" /><Relationship Id="rId5" Type="http://schemas.openxmlformats.org/officeDocument/2006/relationships/image" Target="file:///E:\&#36719;&#20214;\400px_tools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tags" Target="../tags/tag123.xml" /><Relationship Id="rId14" Type="http://schemas.openxmlformats.org/officeDocument/2006/relationships/tags" Target="../tags/tag124.xml" /><Relationship Id="rId15" Type="http://schemas.openxmlformats.org/officeDocument/2006/relationships/tags" Target="../tags/tag125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6.xml" /><Relationship Id="rId5" Type="http://schemas.openxmlformats.org/officeDocument/2006/relationships/image" Target="file:///E:\&#36719;&#20214;\400px_tools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tags" Target="../tags/tag133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E:\&#36719;&#20214;\400px_tools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27.xml" /><Relationship Id="rId5" Type="http://schemas.openxmlformats.org/officeDocument/2006/relationships/image" Target="file:///E:\&#36719;&#20214;\400px_tools/pic_temp/1_pic_quater_left_down.png" TargetMode="External" /><Relationship Id="rId6" Type="http://schemas.openxmlformats.org/officeDocument/2006/relationships/image" Target="../media/image6.png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0_pic_quater_right_up.png" TargetMode="External" /><Relationship Id="rId10" Type="http://schemas.openxmlformats.org/officeDocument/2006/relationships/tags" Target="../tags/tag12.xml" /><Relationship Id="rId11" Type="http://schemas.openxmlformats.org/officeDocument/2006/relationships/tags" Target="../tags/tag13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.xml" /><Relationship Id="rId4" Type="http://schemas.openxmlformats.org/officeDocument/2006/relationships/image" Target="file:///E:\&#36719;&#20214;\400px_tools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tags" Target="../tags/tag1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&#36719;&#20214;\400px_tools/pic_temp/pic_half_left.png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580057" y="1004543"/>
            <a:ext cx="5571864" cy="5683301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85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706881" y="1004543"/>
            <a:ext cx="5571864" cy="401817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11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706876" y="1483363"/>
            <a:ext cx="5571819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576759" y="1004543"/>
            <a:ext cx="5571864" cy="401817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11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576759" y="1483363"/>
            <a:ext cx="5571864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04" y="1330375"/>
            <a:ext cx="4628896" cy="457190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5144836" y="0"/>
            <a:ext cx="7713561" cy="723265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473222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706881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580108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1148985" y="1004543"/>
            <a:ext cx="1002936" cy="5683301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706876" y="1004535"/>
            <a:ext cx="10365007" cy="5683301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706881" y="1004543"/>
            <a:ext cx="11445091" cy="5683301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7"/>
            </p:custDataLst>
          </p:nvPr>
        </p:nvSpPr>
        <p:spPr>
          <a:xfrm>
            <a:off x="760445" y="2818630"/>
            <a:ext cx="4597421" cy="57669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11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759776" y="3447857"/>
            <a:ext cx="4598090" cy="1236247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96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351966" y="1317443"/>
            <a:ext cx="10152287" cy="763130"/>
          </a:xfrm>
        </p:spPr>
        <p:txBody>
          <a:bodyPr wrap="square" anchor="ctr">
            <a:normAutofit/>
          </a:bodyPr>
          <a:lstStyle>
            <a:lvl1pPr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351453" y="2281797"/>
            <a:ext cx="10152498" cy="36334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5088169" cy="72326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15413" y="812487"/>
            <a:ext cx="4176333" cy="930183"/>
          </a:xfrm>
        </p:spPr>
        <p:txBody>
          <a:bodyPr wrap="square" anchor="ctr" anchorCtr="0">
            <a:normAutofit/>
          </a:bodyPr>
          <a:lstStyle>
            <a:lvl1pPr>
              <a:defRPr sz="379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9209" y="1860367"/>
            <a:ext cx="4172537" cy="43168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380229" y="811999"/>
            <a:ext cx="6834000" cy="5365889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12858044" cy="28098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45786" y="823877"/>
            <a:ext cx="11576037" cy="660620"/>
          </a:xfrm>
        </p:spPr>
        <p:txBody>
          <a:bodyPr wrap="square" anchor="ctr">
            <a:normAutofit/>
          </a:bodyPr>
          <a:lstStyle>
            <a:lvl1pPr algn="ctr">
              <a:defRPr sz="379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45786" y="1750263"/>
            <a:ext cx="11575588" cy="873233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46603" y="2961400"/>
            <a:ext cx="11564647" cy="361822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53" y="5303702"/>
            <a:ext cx="12858044" cy="192894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38193" y="706180"/>
            <a:ext cx="11576037" cy="596077"/>
          </a:xfrm>
        </p:spPr>
        <p:txBody>
          <a:bodyPr wrap="square" anchor="ctr" anchorCtr="0">
            <a:normAutofit/>
          </a:bodyPr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38232" y="1773043"/>
            <a:ext cx="11591223" cy="338662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626803" y="5463403"/>
            <a:ext cx="11602613" cy="106686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53" y="0"/>
            <a:ext cx="12858044" cy="9643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6473222"/>
            <a:ext cx="759428" cy="75942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6473222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1616" y="250580"/>
            <a:ext cx="11640580" cy="466108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11616" y="1754060"/>
            <a:ext cx="5634253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583773" y="1754060"/>
            <a:ext cx="5660830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604023" y="5079940"/>
            <a:ext cx="5634253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595163" y="5076143"/>
            <a:ext cx="5660830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353" y="1005791"/>
            <a:ext cx="12858044" cy="522106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683" y="5523936"/>
            <a:ext cx="1708713" cy="170871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5523936"/>
            <a:ext cx="1708713" cy="17087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606343" y="1412360"/>
            <a:ext cx="9643533" cy="2517190"/>
          </a:xfrm>
        </p:spPr>
        <p:txBody>
          <a:bodyPr wrap="square" anchor="b">
            <a:normAutofit/>
          </a:bodyPr>
          <a:lstStyle>
            <a:lvl1pPr algn="ctr">
              <a:defRPr sz="633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605935" y="4073823"/>
            <a:ext cx="9643533" cy="1746467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1A33CF0B-1477-41C9-8F90-EED6D33535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DFA0334E-FF18-426A-BA4E-4727E613DD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6A76DE5F-8E50-40A7-9203-DBF85FC19E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6EAB1-80D7-40A7-A4C9-7DBC51A0EF4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67021901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3B8A89FD-F5B6-4EF1-8053-F64772FBAD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D259AFAE-E073-4F1E-B522-6BFDFB2102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61630BDC-4B87-4F12-8F9A-ADFBEFDD58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E3C89-880D-49FA-A08B-6157B65DD0B4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3958273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/>
            </a:lvl1pPr>
            <a:lvl2pPr marL="482163" indent="0">
              <a:buNone/>
              <a:defRPr sz="2109"/>
            </a:lvl2pPr>
            <a:lvl3pPr marL="964326" indent="0">
              <a:buNone/>
              <a:defRPr sz="1898"/>
            </a:lvl3pPr>
            <a:lvl4pPr marL="1446489" indent="0">
              <a:buNone/>
              <a:defRPr sz="1687"/>
            </a:lvl4pPr>
            <a:lvl5pPr marL="1928652" indent="0">
              <a:buNone/>
              <a:defRPr sz="1687"/>
            </a:lvl5pPr>
            <a:lvl6pPr marL="2410816" indent="0">
              <a:buNone/>
              <a:defRPr sz="1687"/>
            </a:lvl6pPr>
            <a:lvl7pPr marL="2892979" indent="0">
              <a:buNone/>
              <a:defRPr sz="1687"/>
            </a:lvl7pPr>
            <a:lvl8pPr marL="3375142" indent="0">
              <a:buNone/>
              <a:defRPr sz="1687"/>
            </a:lvl8pPr>
            <a:lvl9pPr marL="3857305" indent="0">
              <a:buNone/>
              <a:defRPr sz="1687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FDA68D35-9B9A-456B-8D21-7364C0C513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6BA061DF-3FAA-48A0-B853-AFFE539DA9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90F2232A-AD42-4D4B-85E3-7D5570AF45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124EA-B4E3-4AA4-862D-8F8F3FE3378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3844394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38" y="1687619"/>
            <a:ext cx="5679281" cy="477321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3EFD75A-7F6C-4012-B57F-DBBC58219C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E7CAA45-AF15-424E-9AC5-F4CC05CE02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B8E328E-A748-4E21-9F6B-143703FFC8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234C7-3867-4BE6-8FDC-E5B25077A33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18042667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6272" y="385072"/>
            <a:ext cx="11090672" cy="139797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6273" y="1773004"/>
            <a:ext cx="5440411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6273" y="2641926"/>
            <a:ext cx="5440411" cy="388587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7202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7202" cy="388587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1534BDC9-CC1B-47AD-94B6-B9C97D57CD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AFE9E1C7-BAC0-40CA-8DCA-C082439174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6BEA4E5B-C7E8-4FDA-87D7-6E40FCA5C2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B0C84-06BC-4425-BEB3-571FDD761014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295726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402A0E8B-36AD-45E6-B57A-93292D285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7C4CE8C-428E-462B-815A-2C44B26442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4CAEDE3A-E838-4574-BED4-6CB2818E7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CA56F9-9FD3-4F6F-8A12-147ADF7A4335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1412039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523E27C5-24BF-4350-AFE9-6C3D17B642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23AB415D-D148-481C-8EEF-6C7B3ED654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DF121A4E-F8A3-4AD3-A0EB-695E1E9B9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8C943-FD99-4F92-ACCD-7DC88732B0F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5523739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6273" y="482177"/>
            <a:ext cx="4147840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7202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6273" y="2169795"/>
            <a:ext cx="4147840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6547EC0-0318-456F-8824-842F548AF3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6AE385-2243-4736-AF85-5B02ADB935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1F4503E-E234-456C-B558-56C5766168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643F0-779D-4B97-915A-45DFAB1942FD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1364380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6273" y="482177"/>
            <a:ext cx="4147840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7202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6273" y="2169795"/>
            <a:ext cx="4147840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04BC531-A2BE-46FD-A0A2-BFEB70F75B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EBD2B24-1ACC-4E90-85C0-55BC6868EC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43CAF91-2A7D-41B7-A880-C2D11D1116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48727-2BB4-4521-ACD7-DBE7A4A12D4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8605065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E10C17A7-FE28-4D08-9D66-47CBFF0D2E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E1F74A4D-21E3-4ED5-8381-0415F7E07A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D603DBC5-2263-481D-90CA-42D5DC10C8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EC294-CB9D-4935-8683-EE2CA9D0BD2B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39117885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23EED067-F18E-4127-88D2-C6741114E2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BDE71305-F7B0-4832-9351-3433689A5F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22AE9E60-BBCB-4EFF-A3A9-6473D1E44D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8DBDE-BC0B-4267-8EC8-A1B5A9BFCFB1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525106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2021/4/19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/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562893" y="3459954"/>
            <a:ext cx="5088973" cy="1023956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695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562892" y="2855894"/>
            <a:ext cx="5089643" cy="54613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53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706830" y="1004543"/>
            <a:ext cx="11445091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1473318"/>
            <a:ext cx="2167815" cy="428601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4392514" y="3901612"/>
            <a:ext cx="6082793" cy="945268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anose="020b0604020202020204" pitchFamily="34" charset="0"/>
              <a:buNone/>
              <a:defRPr sz="506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4392514" y="4903843"/>
            <a:ext cx="6082793" cy="512313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211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slideLayout" Target="../slideLayouts/slideLayout16.xml" /><Relationship Id="rId11" Type="http://schemas.openxmlformats.org/officeDocument/2006/relationships/slideLayout" Target="../slideLayouts/slideLayout17.xml" /><Relationship Id="rId12" Type="http://schemas.openxmlformats.org/officeDocument/2006/relationships/slideLayout" Target="../slideLayouts/slideLayout18.xml" /><Relationship Id="rId13" Type="http://schemas.openxmlformats.org/officeDocument/2006/relationships/slideLayout" Target="../slideLayouts/slideLayout19.xml" /><Relationship Id="rId14" Type="http://schemas.openxmlformats.org/officeDocument/2006/relationships/slideLayout" Target="../slideLayouts/slideLayout20.xml" /><Relationship Id="rId15" Type="http://schemas.openxmlformats.org/officeDocument/2006/relationships/slideLayout" Target="../slideLayouts/slideLayout21.xml" /><Relationship Id="rId16" Type="http://schemas.openxmlformats.org/officeDocument/2006/relationships/slideLayout" Target="../slideLayouts/slideLayout22.xml" /><Relationship Id="rId17" Type="http://schemas.openxmlformats.org/officeDocument/2006/relationships/slideLayout" Target="../slideLayouts/slideLayout23.xml" /><Relationship Id="rId18" Type="http://schemas.openxmlformats.org/officeDocument/2006/relationships/slideLayout" Target="../slideLayouts/slideLayout24.xml" /><Relationship Id="rId19" Type="http://schemas.openxmlformats.org/officeDocument/2006/relationships/tags" Target="../tags/tag134.xml" /><Relationship Id="rId2" Type="http://schemas.openxmlformats.org/officeDocument/2006/relationships/slideLayout" Target="../slideLayouts/slideLayout8.xml" /><Relationship Id="rId20" Type="http://schemas.openxmlformats.org/officeDocument/2006/relationships/tags" Target="../tags/tag135.xml" /><Relationship Id="rId21" Type="http://schemas.openxmlformats.org/officeDocument/2006/relationships/tags" Target="../tags/tag136.xml" /><Relationship Id="rId22" Type="http://schemas.openxmlformats.org/officeDocument/2006/relationships/tags" Target="../tags/tag137.xml" /><Relationship Id="rId23" Type="http://schemas.openxmlformats.org/officeDocument/2006/relationships/tags" Target="../tags/tag138.xml" /><Relationship Id="rId24" Type="http://schemas.openxmlformats.org/officeDocument/2006/relationships/tags" Target="../tags/tag139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9.xml" /><Relationship Id="rId4" Type="http://schemas.openxmlformats.org/officeDocument/2006/relationships/slideLayout" Target="../slideLayouts/slideLayout10.xml" /><Relationship Id="rId5" Type="http://schemas.openxmlformats.org/officeDocument/2006/relationships/slideLayout" Target="../slideLayouts/slideLayout11.xml" /><Relationship Id="rId6" Type="http://schemas.openxmlformats.org/officeDocument/2006/relationships/slideLayout" Target="../slideLayouts/slideLayout12.xml" /><Relationship Id="rId7" Type="http://schemas.openxmlformats.org/officeDocument/2006/relationships/slideLayout" Target="../slideLayouts/slideLayout13.xml" /><Relationship Id="rId8" Type="http://schemas.openxmlformats.org/officeDocument/2006/relationships/slideLayout" Target="../slideLayouts/slideLayout14.xml" /><Relationship Id="rId9" Type="http://schemas.openxmlformats.org/officeDocument/2006/relationships/slideLayout" Target="../slideLayouts/slideLayout15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706830" y="467443"/>
            <a:ext cx="11445091" cy="466108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706830" y="1013919"/>
            <a:ext cx="11445091" cy="5683301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928155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341208" y="6696722"/>
            <a:ext cx="4176333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9081347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353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</p:sldLayoutIdLst>
  <p:transition/>
  <p:timing/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253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72326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97355"/>
        </a:tabLst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2052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878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16979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8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84C0B347-3DDC-4608-A925-508A5EB1872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42938" y="289641"/>
            <a:ext cx="11572875" cy="120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20838033-00F4-4635-970B-B4A6162FBF37}"/>
              </a:ext>
            </a:extLst>
          </p:cNvPr>
          <p:cNvSpPr>
            <a:spLocks noGrp="1" noChangeArrowheads="1"/>
          </p:cNvSpPr>
          <p:nvPr>
            <p:ph type="body" idx="5"/>
          </p:nvPr>
        </p:nvSpPr>
        <p:spPr bwMode="auto">
          <a:xfrm>
            <a:off x="642938" y="1687619"/>
            <a:ext cx="11572875" cy="477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BDC5B10F-5A12-4C30-A7CD-CBB09682085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2938" y="6586400"/>
            <a:ext cx="3000375" cy="5022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76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4EDB57C2-0BE0-40BA-B772-B03D835101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93406" y="6586400"/>
            <a:ext cx="4071938" cy="5022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76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4C1C832D-ACC3-47AA-B43B-C64F16D5F98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15438" y="6586400"/>
            <a:ext cx="3000375" cy="5022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76"/>
            </a:lvl1pPr>
          </a:lstStyle>
          <a:p>
            <a:fld id="{C905541C-B621-4DBE-A05B-6205103514D1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651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4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82163" algn="ctr" rtl="0" fontAlgn="base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64326" algn="ctr" rtl="0" fontAlgn="base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446489" algn="ctr" rtl="0" fontAlgn="base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928652" algn="ctr" rtl="0" fontAlgn="base">
        <a:spcBef>
          <a:spcPct val="0"/>
        </a:spcBef>
        <a:spcAft>
          <a:spcPct val="0"/>
        </a:spcAft>
        <a:defRPr sz="46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61622" indent="-361622" algn="l" rtl="0" eaLnBrk="0" fontAlgn="base" hangingPunct="0">
        <a:spcBef>
          <a:spcPct val="20000"/>
        </a:spcBef>
        <a:spcAft>
          <a:spcPct val="0"/>
        </a:spcAft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83515" indent="-301352" algn="l" rtl="0" eaLnBrk="0" fontAlgn="base" hangingPunct="0">
        <a:spcBef>
          <a:spcPct val="20000"/>
        </a:spcBef>
        <a:spcAft>
          <a:spcPct val="0"/>
        </a:spcAft>
        <a:buChar char="–"/>
        <a:defRPr sz="2953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rtl="0" eaLnBrk="0" fontAlgn="base" hangingPunct="0">
        <a:spcBef>
          <a:spcPct val="20000"/>
        </a:spcBef>
        <a:spcAft>
          <a:spcPct val="0"/>
        </a:spcAft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rtl="0" eaLnBrk="0" fontAlgn="base" hangingPunct="0">
        <a:spcBef>
          <a:spcPct val="20000"/>
        </a:spcBef>
        <a:spcAft>
          <a:spcPct val="0"/>
        </a:spcAft>
        <a:buChar char="–"/>
        <a:defRPr sz="2109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rtl="0" eaLnBrk="0" fontAlgn="base" hangingPunct="0">
        <a:spcBef>
          <a:spcPct val="20000"/>
        </a:spcBef>
        <a:spcAft>
          <a:spcPct val="0"/>
        </a:spcAft>
        <a:buChar char="»"/>
        <a:defRPr sz="2109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7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43.xml" /><Relationship Id="rId11" Type="http://schemas.openxmlformats.org/officeDocument/2006/relationships/image" Target="../media/image18.png" /><Relationship Id="rId12" Type="http://schemas.openxmlformats.org/officeDocument/2006/relationships/tags" Target="../tags/tag144.xml" /><Relationship Id="rId13" Type="http://schemas.openxmlformats.org/officeDocument/2006/relationships/image" Target="../media/image19.png" /><Relationship Id="rId14" Type="http://schemas.openxmlformats.org/officeDocument/2006/relationships/tags" Target="../tags/tag145.xml" /><Relationship Id="rId15" Type="http://schemas.openxmlformats.org/officeDocument/2006/relationships/image" Target="../media/image20.png" /><Relationship Id="rId16" Type="http://schemas.openxmlformats.org/officeDocument/2006/relationships/tags" Target="../tags/tag146.xml" /><Relationship Id="rId2" Type="http://schemas.openxmlformats.org/officeDocument/2006/relationships/tags" Target="../tags/tag140.xml" /><Relationship Id="rId3" Type="http://schemas.openxmlformats.org/officeDocument/2006/relationships/image" Target="file:///E:\&#36719;&#20214;\400px_tools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141.xml" /><Relationship Id="rId6" Type="http://schemas.openxmlformats.org/officeDocument/2006/relationships/image" Target="file:///E:\&#36719;&#20214;\400px_tools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142.xml" /><Relationship Id="rId9" Type="http://schemas.openxmlformats.org/officeDocument/2006/relationships/image" Target="../media/image1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png" /><Relationship Id="rId3" Type="http://schemas.openxmlformats.org/officeDocument/2006/relationships/image" Target="../media/image2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Relationship Id="rId3" Type="http://schemas.openxmlformats.org/officeDocument/2006/relationships/audio" Target="../media/audio1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jpeg" /><Relationship Id="rId3" Type="http://schemas.openxmlformats.org/officeDocument/2006/relationships/image" Target="../media/image31.jpeg" /><Relationship Id="rId4" Type="http://schemas.openxmlformats.org/officeDocument/2006/relationships/image" Target="../media/image32.jpeg" /><Relationship Id="rId5" Type="http://schemas.openxmlformats.org/officeDocument/2006/relationships/image" Target="../media/image33.jpeg" /><Relationship Id="rId6" Type="http://schemas.openxmlformats.org/officeDocument/2006/relationships/image" Target="../media/image34.jpeg" /><Relationship Id="rId7" Type="http://schemas.openxmlformats.org/officeDocument/2006/relationships/image" Target="../media/image3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jpeg" /><Relationship Id="rId3" Type="http://schemas.openxmlformats.org/officeDocument/2006/relationships/image" Target="../media/image3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8.png" /><Relationship Id="rId3" Type="http://schemas.openxmlformats.org/officeDocument/2006/relationships/image" Target="../media/image3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0.png" /><Relationship Id="rId3" Type="http://schemas.openxmlformats.org/officeDocument/2006/relationships/image" Target="../media/image4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2.png" /><Relationship Id="rId3" Type="http://schemas.openxmlformats.org/officeDocument/2006/relationships/image" Target="../media/image4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5.jpeg" /><Relationship Id="rId3" Type="http://schemas.openxmlformats.org/officeDocument/2006/relationships/image" Target="../media/image46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8.jpeg" /><Relationship Id="rId3" Type="http://schemas.openxmlformats.org/officeDocument/2006/relationships/hyperlink" Target="&#12298;&#20877;&#21035;&#24247;&#26725;&#12299;%20%20&#37197;&#20048;&#35799;&#26391;&#35829;.flv" TargetMode="Ex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9.jpeg" /><Relationship Id="rId3" Type="http://schemas.openxmlformats.org/officeDocument/2006/relationships/hyperlink" Target="&#20877;&#21035;&#24247;&#26725;&#65288;&#32463;&#20856;&#35799;&#25991;&#26391;&#35829;&#65289;.flv" TargetMode="External" /><Relationship Id="rId4" Type="http://schemas.openxmlformats.org/officeDocument/2006/relationships/audio" Target="../media/audio22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7.xml" /><Relationship Id="rId3" Type="http://schemas.openxmlformats.org/officeDocument/2006/relationships/image" Target="../media/image51.jpeg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8.jpeg" /><Relationship Id="rId3" Type="http://schemas.openxmlformats.org/officeDocument/2006/relationships/hyperlink" Target="&#12298;&#20877;&#21035;&#24247;&#26725;&#12299;%20%20&#37197;&#20048;&#35799;&#26391;&#35829;.flv" TargetMode="Ex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8.jpeg" /><Relationship Id="rId3" Type="http://schemas.openxmlformats.org/officeDocument/2006/relationships/hyperlink" Target="&#12298;&#20877;&#21035;&#24247;&#26725;&#12299;%20%20&#37197;&#20048;&#35799;&#26391;&#35829;.flv" TargetMode="External" /><Relationship Id="rId4" Type="http://schemas.openxmlformats.org/officeDocument/2006/relationships/image" Target="../media/image5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9" name="图片 2">
            <a:extLst>
              <a:ext uri="{FF2B5EF4-FFF2-40B4-BE49-F238E27FC236}">
                <a16:creationId xmlns:a16="http://schemas.microsoft.com/office/drawing/2014/main" xmlns="" id="{F3D1FF6E-8D6D-4E86-90E8-2593FE6BA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9237" y="0"/>
            <a:ext cx="9643534" cy="72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E2EEF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759428" cy="75942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969" y="0"/>
            <a:ext cx="759428" cy="759428"/>
          </a:xfrm>
          <a:prstGeom prst="rect">
            <a:avLst/>
          </a:prstGeom>
        </p:spPr>
      </p:pic>
      <p:pic>
        <p:nvPicPr>
          <p:cNvPr id="4" name="图片 3" descr="C:\Users\kingsoft\Pictures\风景\black-and-white-clouds-cold-994883.jpgblack-and-white-clouds-cold-99488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470502" y="624205"/>
            <a:ext cx="6906918" cy="3438824"/>
          </a:xfrm>
          <a:prstGeom prst="rect">
            <a:avLst/>
          </a:prstGeom>
        </p:spPr>
      </p:pic>
      <p:pic>
        <p:nvPicPr>
          <p:cNvPr id="5" name="图片 4" descr="C:\Users\kingsoft\Pictures\风景\black-and-white-clouds-cold-994883.jpgblack-and-white-clouds-cold-99488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7485" y="4355355"/>
            <a:ext cx="6030789" cy="2253090"/>
          </a:xfrm>
          <a:prstGeom prst="rect">
            <a:avLst/>
          </a:prstGeom>
        </p:spPr>
      </p:pic>
      <p:pic>
        <p:nvPicPr>
          <p:cNvPr id="6" name="图片 5" descr="C:\Users\kingsoft\Pictures\风景\black-and-white-clouds-cold-994883.jpgblack-and-white-clouds-cold-99488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46631" y="4925500"/>
            <a:ext cx="6030789" cy="1293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8610" y="415925"/>
            <a:ext cx="4906010" cy="321945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标题 76801"/>
          <p:cNvSpPr>
            <a:spLocks noGrp="1"/>
          </p:cNvSpPr>
          <p:nvPr>
            <p:ph type="title"/>
          </p:nvPr>
        </p:nvSpPr>
        <p:spPr>
          <a:xfrm>
            <a:off x="118298" y="468885"/>
            <a:ext cx="3656506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感知内容</a:t>
            </a:r>
            <a:r>
              <a:rPr kumimoji="0" lang="en-US" altLang="zh-CN" sz="5695" b="0" i="1" u="none" strike="noStrike" kern="1200" cap="none" spc="0" normalizeH="0" baseline="0" noProof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0" lang="zh-CN" altLang="en-US" sz="5695" b="0" i="1" u="none" strike="noStrike" kern="1200" cap="none" spc="0" normalizeH="0" baseline="0" noProof="1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19" name="文本占位符 76802"/>
          <p:cNvSpPr>
            <a:spLocks noGrp="1"/>
          </p:cNvSpPr>
          <p:nvPr>
            <p:ph idx="1"/>
          </p:nvPr>
        </p:nvSpPr>
        <p:spPr>
          <a:xfrm>
            <a:off x="296545" y="1987550"/>
            <a:ext cx="4464685" cy="3951605"/>
          </a:xfrm>
          <a:noFill/>
          <a:ln>
            <a:noFill/>
          </a:ln>
        </p:spPr>
        <p:txBody>
          <a:bodyPr anchor="t"/>
          <a:lstStyle/>
          <a:p>
            <a:pPr marL="0" indent="0">
              <a:buNone/>
            </a:pPr>
            <a:r>
              <a:rPr lang="zh-CN" altLang="en-US" sz="422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注意字音</a:t>
            </a:r>
          </a:p>
          <a:p>
            <a:pPr marL="0" indent="0">
              <a:buNone/>
            </a:pPr>
            <a:endParaRPr lang="zh-CN" altLang="en-US" sz="422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buNone/>
            </a:pPr>
            <a:r>
              <a:rPr lang="zh-CN" altLang="en-US" sz="422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把握节奏</a:t>
            </a:r>
          </a:p>
          <a:p>
            <a:pPr marL="0" indent="0">
              <a:buNone/>
            </a:pPr>
            <a:endParaRPr lang="zh-CN" altLang="en-US" sz="422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buNone/>
            </a:pPr>
            <a:r>
              <a:rPr lang="zh-CN" altLang="en-US" sz="422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听出情感</a:t>
            </a:r>
          </a:p>
        </p:txBody>
      </p:sp>
      <p:pic>
        <p:nvPicPr>
          <p:cNvPr id="2" name="图片 1" descr="004lDilqzy6OMpK57UL73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785" y="1816735"/>
            <a:ext cx="8181975" cy="4250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WordArt 4"/>
          <p:cNvSpPr>
            <a:spLocks noTextEdit="1"/>
          </p:cNvSpPr>
          <p:nvPr/>
        </p:nvSpPr>
        <p:spPr>
          <a:xfrm>
            <a:off x="5491809" y="6250438"/>
            <a:ext cx="5310641" cy="8348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endParaRPr lang="zh-CN" altLang="en-US" sz="3795"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/>
          <p:cNvSpPr txBox="1"/>
          <p:nvPr/>
        </p:nvSpPr>
        <p:spPr>
          <a:xfrm>
            <a:off x="0" y="0"/>
            <a:ext cx="12858750" cy="34794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5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河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畔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荡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漾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</a:t>
            </a:r>
            <a:endParaRPr lang="en-US" altLang="zh-CN" sz="4500" b="1" noProof="1">
              <a:latin typeface="Times New Roman" panose="02020603050405020304" pitchFamily="18" charset="0"/>
              <a:ea typeface="华文行楷" panose="02010800040101010101" charset="-122"/>
            </a:endParaRPr>
          </a:p>
          <a:p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青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荇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浮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藻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</a:t>
            </a:r>
            <a:endParaRPr lang="en-US" altLang="zh-CN" sz="4500" b="1" noProof="1">
              <a:latin typeface="Times New Roman" panose="02020603050405020304" pitchFamily="18" charset="0"/>
              <a:ea typeface="华文行楷" panose="02010800040101010101" charset="-122"/>
            </a:endParaRPr>
          </a:p>
          <a:p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长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篙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漫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溯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    </a:t>
            </a:r>
            <a:endParaRPr lang="en-US" altLang="zh-CN" sz="4500" b="1" noProof="1">
              <a:latin typeface="Times New Roman" panose="02020603050405020304" pitchFamily="18" charset="0"/>
              <a:ea typeface="华文行楷" panose="02010800040101010101" charset="-122"/>
            </a:endParaRPr>
          </a:p>
          <a:p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 </a:t>
            </a:r>
            <a:r>
              <a:rPr lang="zh-CN" altLang="en-US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斑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斓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)     </a:t>
            </a:r>
            <a:r>
              <a:rPr lang="zh-CN" altLang="en-US" sz="4500" b="1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笙 箫</a:t>
            </a:r>
            <a:r>
              <a:rPr lang="en-US" altLang="zh-CN" sz="450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(                    )</a:t>
            </a:r>
            <a:endParaRPr lang="en-US" altLang="zh-CN" sz="4010" b="1" noProof="1">
              <a:latin typeface="Times New Roman" panose="02020603050405020304" pitchFamily="18" charset="0"/>
              <a:ea typeface="华文行楷" panose="02010800040101010101" charset="-122"/>
            </a:endParaRPr>
          </a:p>
          <a:p>
            <a:r>
              <a:rPr lang="en-US" altLang="zh-CN" sz="4010" b="1" noProof="1">
                <a:latin typeface="Times New Roman" panose="02020603050405020304" pitchFamily="18" charset="0"/>
                <a:ea typeface="华文行楷" panose="02010800040101010101" charset="-122"/>
                <a:cs typeface="+mn-cs"/>
              </a:rPr>
              <a:t> </a:t>
            </a:r>
            <a:endParaRPr lang="en-US" altLang="zh-CN" sz="4010" b="1" noProof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35843" name="Rectangle 3"/>
          <p:cNvSpPr/>
          <p:nvPr/>
        </p:nvSpPr>
        <p:spPr>
          <a:xfrm>
            <a:off x="6366871" y="2466692"/>
            <a:ext cx="30988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en-US" altLang="zh-CN" sz="401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401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Rectangle 5"/>
          <p:cNvSpPr/>
          <p:nvPr/>
        </p:nvSpPr>
        <p:spPr>
          <a:xfrm>
            <a:off x="1996028" y="316987"/>
            <a:ext cx="1178654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p</a:t>
            </a:r>
            <a:r>
              <a:rPr lang="en-US" altLang="zh-CN" sz="4010" b="1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à</a:t>
            </a:r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n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5" name="Rectangle 6"/>
          <p:cNvSpPr/>
          <p:nvPr/>
        </p:nvSpPr>
        <p:spPr>
          <a:xfrm>
            <a:off x="6232933" y="316987"/>
            <a:ext cx="1658599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y</a:t>
            </a:r>
            <a:r>
              <a:rPr lang="en-US" altLang="zh-CN" sz="4010" b="1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à</a:t>
            </a:r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ng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6" name="Rectangle 7"/>
          <p:cNvSpPr/>
          <p:nvPr/>
        </p:nvSpPr>
        <p:spPr>
          <a:xfrm>
            <a:off x="1996028" y="1140706"/>
            <a:ext cx="140858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x</a:t>
            </a:r>
            <a:r>
              <a:rPr lang="en-US" altLang="zh-CN" sz="4010" b="1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ì</a:t>
            </a:r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ng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7" name="Rectangle 10"/>
          <p:cNvSpPr/>
          <p:nvPr/>
        </p:nvSpPr>
        <p:spPr>
          <a:xfrm>
            <a:off x="6366871" y="988909"/>
            <a:ext cx="125901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zǎo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8" name="Rectangle 11"/>
          <p:cNvSpPr/>
          <p:nvPr/>
        </p:nvSpPr>
        <p:spPr>
          <a:xfrm>
            <a:off x="1996028" y="1794769"/>
            <a:ext cx="140858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gāo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9" name="Rectangle 12"/>
          <p:cNvSpPr/>
          <p:nvPr/>
        </p:nvSpPr>
        <p:spPr>
          <a:xfrm>
            <a:off x="6438304" y="1620649"/>
            <a:ext cx="111838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s</a:t>
            </a:r>
            <a:r>
              <a:rPr lang="en-US" altLang="zh-CN" sz="4010" b="1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ù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0" name="Rectangle 13"/>
          <p:cNvSpPr/>
          <p:nvPr/>
        </p:nvSpPr>
        <p:spPr>
          <a:xfrm>
            <a:off x="1996028" y="2364006"/>
            <a:ext cx="1178654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l</a:t>
            </a:r>
            <a:r>
              <a:rPr lang="en-US" altLang="zh-CN" sz="4010" b="1" strike="noStrike" noProof="1">
                <a:latin typeface="Arial" panose="020b0604020202020204" pitchFamily="34" charset="0"/>
                <a:ea typeface="楷体_GB2312" pitchFamily="49" charset="-122"/>
                <a:cs typeface="+mn-cs"/>
              </a:rPr>
              <a:t>á</a:t>
            </a:r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n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1" name="Rectangle 14"/>
          <p:cNvSpPr/>
          <p:nvPr/>
        </p:nvSpPr>
        <p:spPr>
          <a:xfrm>
            <a:off x="6232933" y="2364006"/>
            <a:ext cx="3607396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en-US" altLang="zh-CN" sz="401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shēng xiāo</a:t>
            </a:r>
            <a:endParaRPr lang="en-US" altLang="zh-CN" sz="4010" b="1" strike="noStrike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52" name="文本框 23565"/>
          <p:cNvSpPr txBox="1"/>
          <p:nvPr/>
        </p:nvSpPr>
        <p:spPr>
          <a:xfrm>
            <a:off x="8487555" y="712104"/>
            <a:ext cx="4118593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759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读准字音</a:t>
            </a:r>
            <a:r>
              <a:rPr lang="en-US" altLang="zh-CN" sz="379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375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timg (1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" y="3107055"/>
            <a:ext cx="12867005" cy="413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标题 77825"/>
          <p:cNvSpPr>
            <a:spLocks noGrp="1"/>
          </p:cNvSpPr>
          <p:nvPr>
            <p:ph type="title"/>
          </p:nvPr>
        </p:nvSpPr>
        <p:spPr>
          <a:xfrm>
            <a:off x="-62152" y="236624"/>
            <a:ext cx="5527173" cy="1205442"/>
          </a:xfrm>
          <a:noFill/>
          <a:ln>
            <a:noFill/>
          </a:ln>
        </p:spPr>
        <p:txBody>
          <a:bodyPr anchor="ctr"/>
          <a:lstStyle/>
          <a:p>
            <a:r>
              <a:rPr lang="zh-CN" altLang="en-US" sz="759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正确诵读</a:t>
            </a:r>
          </a:p>
        </p:txBody>
      </p:sp>
      <p:sp>
        <p:nvSpPr>
          <p:cNvPr id="36867" name="文本占位符 77826"/>
          <p:cNvSpPr>
            <a:spLocks noGrp="1"/>
          </p:cNvSpPr>
          <p:nvPr>
            <p:ph idx="1"/>
          </p:nvPr>
        </p:nvSpPr>
        <p:spPr>
          <a:xfrm>
            <a:off x="643255" y="1709941"/>
            <a:ext cx="4580678" cy="4772656"/>
          </a:xfrm>
          <a:noFill/>
          <a:ln>
            <a:noFill/>
          </a:ln>
        </p:spPr>
        <p:txBody>
          <a:bodyPr anchor="t"/>
          <a:lstStyle/>
          <a:p>
            <a:pPr marL="0" indent="0">
              <a:buNone/>
            </a:pPr>
            <a:r>
              <a:rPr lang="zh-CN" altLang="en-US" sz="4220">
                <a:solidFill>
                  <a:srgbClr val="00B05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用什么语速读？</a:t>
            </a:r>
          </a:p>
          <a:p>
            <a:pPr marL="0" indent="0">
              <a:buNone/>
            </a:pPr>
            <a:endParaRPr lang="zh-CN" altLang="en-US" sz="4220">
              <a:solidFill>
                <a:srgbClr val="00B05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  <a:p>
            <a:pPr marL="0" indent="0">
              <a:buNone/>
            </a:pPr>
            <a:r>
              <a:rPr lang="zh-CN" altLang="en-US" sz="4220">
                <a:solidFill>
                  <a:srgbClr val="00B05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用什么语气读？</a:t>
            </a:r>
          </a:p>
          <a:p>
            <a:pPr marL="0" indent="0">
              <a:buNone/>
            </a:pPr>
            <a:endParaRPr lang="zh-CN" altLang="en-US" sz="4220">
              <a:solidFill>
                <a:srgbClr val="00B05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  <a:p>
            <a:pPr marL="0" indent="0">
              <a:buNone/>
            </a:pPr>
            <a:r>
              <a:rPr lang="zh-CN" altLang="en-US" sz="4220">
                <a:solidFill>
                  <a:srgbClr val="00B05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用什么情感读？</a:t>
            </a:r>
          </a:p>
        </p:txBody>
      </p:sp>
      <p:sp>
        <p:nvSpPr>
          <p:cNvPr id="24578" name="矩形 24577"/>
          <p:cNvSpPr/>
          <p:nvPr/>
        </p:nvSpPr>
        <p:spPr>
          <a:xfrm>
            <a:off x="5016330" y="363866"/>
            <a:ext cx="7670181" cy="3307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95" b="1">
                <a:solidFill>
                  <a:srgbClr val="6600CC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这首诗像一首小夜曲，读的时候节奏要轻慢一点</a:t>
            </a:r>
            <a:r>
              <a:rPr lang="zh-CN" altLang="en-US" sz="3375" b="1">
                <a:solidFill>
                  <a:srgbClr val="6600CC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375" b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          </a:t>
            </a:r>
            <a:r>
              <a:rPr lang="zh-CN" altLang="en-US" sz="3795" b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语  速：</a:t>
            </a:r>
            <a:r>
              <a:rPr lang="zh-CN" altLang="en-US" sz="3795" b="1">
                <a:solidFill>
                  <a:srgbClr val="660066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舒  缓</a:t>
            </a:r>
          </a:p>
          <a:p>
            <a:pPr eaLnBrk="0" hangingPunct="0"/>
            <a:r>
              <a:rPr lang="zh-CN" altLang="en-US" sz="3795" b="1">
                <a:latin typeface="方正正粗黑简体" panose="02000000000000000000" charset="-122"/>
                <a:ea typeface="方正正粗黑简体" panose="02000000000000000000" charset="-122"/>
              </a:rPr>
              <a:t>　      </a:t>
            </a:r>
            <a:r>
              <a:rPr lang="zh-CN" altLang="en-US" sz="3795" b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语  气：</a:t>
            </a:r>
            <a:r>
              <a:rPr lang="zh-CN" altLang="en-US" sz="3795" b="1">
                <a:solidFill>
                  <a:srgbClr val="660066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低  沉</a:t>
            </a:r>
            <a:endParaRPr lang="zh-CN" altLang="en-US" sz="3795" b="1">
              <a:latin typeface="方正正粗黑简体" panose="02000000000000000000" charset="-122"/>
              <a:ea typeface="方正正粗黑简体" panose="02000000000000000000" charset="-122"/>
            </a:endParaRPr>
          </a:p>
          <a:p>
            <a:pPr eaLnBrk="0" hangingPunct="0"/>
            <a:r>
              <a:rPr lang="zh-CN" altLang="en-US" sz="3795" b="1">
                <a:latin typeface="方正正粗黑简体" panose="02000000000000000000" charset="-122"/>
                <a:ea typeface="方正正粗黑简体" panose="02000000000000000000" charset="-122"/>
              </a:rPr>
              <a:t>         </a:t>
            </a:r>
            <a:r>
              <a:rPr lang="zh-CN" altLang="en-US" sz="3795" b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节  奏：</a:t>
            </a:r>
            <a:r>
              <a:rPr lang="zh-CN" altLang="en-US" sz="3795" b="1">
                <a:solidFill>
                  <a:srgbClr val="660066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轻  柔</a:t>
            </a:r>
          </a:p>
        </p:txBody>
      </p:sp>
      <p:pic>
        <p:nvPicPr>
          <p:cNvPr id="36868" name="图片 1" descr="0588-070814-《爱眉小扎》前和《再别康桥》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606" y="3705617"/>
            <a:ext cx="8219326" cy="350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uiExpand="1" build="p"/>
      <p:bldP spid="245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33838" y="111615"/>
            <a:ext cx="5118662" cy="1205442"/>
          </a:xfrm>
          <a:noFill/>
          <a:ln>
            <a:noFill/>
          </a:ln>
        </p:spPr>
        <p:txBody>
          <a:bodyPr anchor="ctr"/>
          <a:lstStyle/>
          <a:p>
            <a:r>
              <a:rPr lang="zh-CN" altLang="en-US" sz="843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品味节奏</a:t>
            </a:r>
          </a:p>
        </p:txBody>
      </p:sp>
      <p:pic>
        <p:nvPicPr>
          <p:cNvPr id="37890" name="图片 1" descr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8" y="1600559"/>
            <a:ext cx="8056368" cy="5395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2" descr="62ab7d0bhb5c3447250d3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130" y="1673225"/>
            <a:ext cx="5087620" cy="4881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114201" y="122777"/>
            <a:ext cx="12516502" cy="1064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330" b="1">
                <a:solidFill>
                  <a:srgbClr val="FF00FF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r>
              <a:rPr lang="zh-CN" altLang="en-US" sz="6330" b="1">
                <a:solidFill>
                  <a:srgbClr val="00B050"/>
                </a:solidFill>
                <a:latin typeface="Times New Roman" panose="02020603050405020304" pitchFamily="18" charset="0"/>
                <a:ea typeface="华文彩云" pitchFamily="2" charset="-122"/>
              </a:rPr>
              <a:t>思考</a:t>
            </a:r>
            <a:r>
              <a:rPr lang="zh-CN" altLang="en-US" sz="2955" b="1">
                <a:solidFill>
                  <a:srgbClr val="FF00FF"/>
                </a:solidFill>
                <a:latin typeface="Times New Roman" panose="02020603050405020304" pitchFamily="18" charset="0"/>
                <a:ea typeface="华文彩云" pitchFamily="2" charset="-122"/>
              </a:rPr>
              <a:t>在第二段中,让作者心境荡漾的究竟是什么样的场景?</a:t>
            </a:r>
          </a:p>
        </p:txBody>
      </p:sp>
      <p:sp>
        <p:nvSpPr>
          <p:cNvPr id="49155" name="Text Box 3"/>
          <p:cNvSpPr txBox="1"/>
          <p:nvPr/>
        </p:nvSpPr>
        <p:spPr>
          <a:xfrm>
            <a:off x="201260" y="1613953"/>
            <a:ext cx="5817372" cy="4668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935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夕阳西照,给康河边的柳树披上了一层华丽的金衣,就像那盛装的新娘,在康河柔柔的水波中摇曳着身姿。</a:t>
            </a:r>
            <a:endParaRPr lang="zh-CN" altLang="zh-CN" sz="464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4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83" name="Text Box 4"/>
          <p:cNvSpPr txBox="1"/>
          <p:nvPr/>
        </p:nvSpPr>
        <p:spPr>
          <a:xfrm>
            <a:off x="9483161" y="321451"/>
            <a:ext cx="1366167" cy="112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4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6084" name="图片 2" descr="timg (1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8530" y="1986280"/>
            <a:ext cx="6788150" cy="402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1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116432" y="6698"/>
            <a:ext cx="12666067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330" b="1">
                <a:solidFill>
                  <a:srgbClr val="FF00FF"/>
                </a:solidFill>
                <a:latin typeface="Times New Roman" panose="02020603050405020304" pitchFamily="18" charset="0"/>
                <a:ea typeface="华文彩云" pitchFamily="2" charset="-122"/>
              </a:rPr>
              <a:t> </a:t>
            </a:r>
            <a:r>
              <a:rPr lang="zh-CN" altLang="en-US" sz="3375" b="1">
                <a:latin typeface="Times New Roman" panose="02020603050405020304" pitchFamily="18" charset="0"/>
                <a:ea typeface="华文彩云" pitchFamily="2" charset="-122"/>
              </a:rPr>
              <a:t>3、4、5、6段中通过作者的精心描写,你可以看到什么场景,请你把这种场景描述出来。</a:t>
            </a:r>
          </a:p>
        </p:txBody>
      </p:sp>
      <p:sp>
        <p:nvSpPr>
          <p:cNvPr id="49155" name="Text Box 3"/>
          <p:cNvSpPr txBox="1"/>
          <p:nvPr/>
        </p:nvSpPr>
        <p:spPr>
          <a:xfrm>
            <a:off x="116432" y="1591965"/>
            <a:ext cx="8759543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第三段:康河沁人心脾的河水中,青荇自由自在的在软泥中欢快的招手。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11" y="2648403"/>
            <a:ext cx="82092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第四段:梦像彩虹一样五彩斑斓,每一片康河的浮藻间</a:t>
            </a:r>
          </a:p>
          <a:p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都沉浸着有待发现的自由的梦。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211" y="3815000"/>
            <a:ext cx="856488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第五段:撑一支长篙,驾一叶扁舟,我在康河的柔波中泛</a:t>
            </a:r>
          </a:p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舟寻梦,那满天的星光倒映在康河的水波中,水天一色。</a:t>
            </a:r>
          </a:p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小舟在星光中摇摆穿行。此情此景,只有用歌声才能表</a:t>
            </a:r>
          </a:p>
          <a:p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达我的心情。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35364" y="5687899"/>
            <a:ext cx="8564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第六段:梦依旧,人以非。我还能撑一支长篙去寻找自由</a:t>
            </a:r>
          </a:p>
          <a:p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的梦吗?今晚的沉默将伴着我悄悄地离开。离开这自由</a:t>
            </a:r>
          </a:p>
          <a:p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的康桥,离开这自由的梦。</a:t>
            </a:r>
          </a:p>
        </p:txBody>
      </p:sp>
      <p:pic>
        <p:nvPicPr>
          <p:cNvPr id="47110" name="图片 5" descr="timg (1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9913" y="979980"/>
            <a:ext cx="3835090" cy="6199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580751" y="290199"/>
            <a:ext cx="3710082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画面概括</a:t>
            </a:r>
          </a:p>
        </p:txBody>
      </p:sp>
      <p:sp>
        <p:nvSpPr>
          <p:cNvPr id="49154" name="文本占位符 82946"/>
          <p:cNvSpPr>
            <a:spLocks noGrp="1"/>
          </p:cNvSpPr>
          <p:nvPr>
            <p:ph idx="1"/>
          </p:nvPr>
        </p:nvSpPr>
        <p:spPr>
          <a:xfrm>
            <a:off x="308695" y="1799233"/>
            <a:ext cx="3384375" cy="4625404"/>
          </a:xfrm>
          <a:noFill/>
          <a:ln>
            <a:noFill/>
          </a:ln>
        </p:spPr>
        <p:txBody>
          <a:bodyPr anchor="t"/>
          <a:lstStyle/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挥手作别图</a:t>
            </a: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金柳荡漾图</a:t>
            </a: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青荇招摇图</a:t>
            </a: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梦满清谭图  </a:t>
            </a:r>
            <a:endParaRPr lang="en-US" altLang="zh-CN" sz="3375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寻梦放歌图</a:t>
            </a: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康桥沉默图</a:t>
            </a:r>
          </a:p>
          <a:p>
            <a:pPr marL="0" indent="0">
              <a:buNone/>
            </a:pPr>
            <a:r>
              <a:rPr lang="zh-CN" altLang="en-US" sz="3375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悄悄离别图</a:t>
            </a:r>
          </a:p>
        </p:txBody>
      </p:sp>
      <p:pic>
        <p:nvPicPr>
          <p:cNvPr id="48131" name="图片 1" descr="ht882006122811334990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519" y="1853642"/>
            <a:ext cx="7235825" cy="401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xfrm>
            <a:off x="53928" y="62504"/>
            <a:ext cx="7692504" cy="883991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把握意象，体悟情感</a:t>
            </a:r>
          </a:p>
        </p:txBody>
      </p:sp>
      <p:sp>
        <p:nvSpPr>
          <p:cNvPr id="50179" name="文本占位符 79874"/>
          <p:cNvSpPr>
            <a:spLocks noGrp="1"/>
          </p:cNvSpPr>
          <p:nvPr>
            <p:ph idx="1"/>
          </p:nvPr>
        </p:nvSpPr>
        <p:spPr>
          <a:xfrm>
            <a:off x="53928" y="1404117"/>
            <a:ext cx="3299338" cy="5654414"/>
          </a:xfrm>
          <a:noFill/>
          <a:ln>
            <a:noFill/>
          </a:ln>
        </p:spPr>
        <p:txBody>
          <a:bodyPr anchor="t"/>
          <a:lstStyle/>
          <a:p>
            <a:pPr marL="0" indent="0" latinLnBrk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6330">
                <a:solidFill>
                  <a:srgbClr val="FF0000"/>
                </a:solidFill>
              </a:rPr>
              <a:t>  </a:t>
            </a:r>
            <a:r>
              <a:rPr lang="zh-CN" altLang="en-US" sz="6185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不   舍</a:t>
            </a:r>
            <a:endParaRPr lang="zh-CN" altLang="en-US" sz="6185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marL="0" indent="0" latinLnBrk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对什么不舍？</a:t>
            </a:r>
          </a:p>
          <a:p>
            <a:pPr marL="0" indent="0" latinLnBrk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（意象把握）</a:t>
            </a:r>
          </a:p>
          <a:p>
            <a:pPr marL="0" indent="0" latinLnBrk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393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找一找！！！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92541" y="1116150"/>
            <a:ext cx="9592191" cy="1130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375" b="1">
                <a:solidFill>
                  <a:srgbClr val="0070C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本文在意象的选择上独具特色，请同学们带着感情朗读课文，找出诗歌中出现的意象。</a:t>
            </a:r>
          </a:p>
        </p:txBody>
      </p:sp>
      <p:pic>
        <p:nvPicPr>
          <p:cNvPr id="49156" name="图片 9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266" y="2209976"/>
            <a:ext cx="9431466" cy="49713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左大括号 25602"/>
          <p:cNvSpPr/>
          <p:nvPr/>
        </p:nvSpPr>
        <p:spPr>
          <a:xfrm>
            <a:off x="1038373" y="1805931"/>
            <a:ext cx="243320" cy="4306105"/>
          </a:xfrm>
          <a:prstGeom prst="leftBrace">
            <a:avLst>
              <a:gd name="adj1" fmla="val 3580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4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1281693" y="1457692"/>
            <a:ext cx="13258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5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天上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1243744" y="2279178"/>
            <a:ext cx="2155190" cy="6108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375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云彩  星辉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1281693" y="3062715"/>
            <a:ext cx="13258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500" b="1">
                <a:latin typeface="微软雅黑" panose="020b0503020204020204" charset="-122"/>
                <a:ea typeface="微软雅黑"/>
              </a:rPr>
              <a:t>地上</a:t>
            </a:r>
          </a:p>
        </p:txBody>
      </p:sp>
      <p:sp>
        <p:nvSpPr>
          <p:cNvPr id="25607" name="矩形 25606"/>
          <p:cNvSpPr/>
          <p:nvPr/>
        </p:nvSpPr>
        <p:spPr>
          <a:xfrm>
            <a:off x="1366520" y="3884201"/>
            <a:ext cx="2155190" cy="6108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375" b="1">
                <a:solidFill>
                  <a:srgbClr val="003300"/>
                </a:solidFill>
                <a:latin typeface="微软雅黑" panose="020b0503020204020204" charset="-122"/>
                <a:ea typeface="微软雅黑"/>
              </a:rPr>
              <a:t>金柳  榆阴</a:t>
            </a:r>
            <a:endParaRPr lang="en-US" altLang="zh-CN" sz="3375" b="1">
              <a:solidFill>
                <a:srgbClr val="00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8" name="矩形 25607"/>
          <p:cNvSpPr/>
          <p:nvPr/>
        </p:nvSpPr>
        <p:spPr>
          <a:xfrm>
            <a:off x="1281693" y="4853019"/>
            <a:ext cx="13258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500" b="1">
                <a:solidFill>
                  <a:srgbClr val="008000"/>
                </a:solidFill>
                <a:latin typeface="微软雅黑" panose="020b0503020204020204" charset="-122"/>
                <a:ea typeface="微软雅黑"/>
              </a:rPr>
              <a:t>水中</a:t>
            </a:r>
          </a:p>
        </p:txBody>
      </p:sp>
      <p:sp>
        <p:nvSpPr>
          <p:cNvPr id="25609" name="矩形 25608"/>
          <p:cNvSpPr/>
          <p:nvPr/>
        </p:nvSpPr>
        <p:spPr>
          <a:xfrm>
            <a:off x="1281693" y="5748172"/>
            <a:ext cx="2155190" cy="6108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375" b="1">
                <a:solidFill>
                  <a:srgbClr val="008000"/>
                </a:solidFill>
                <a:latin typeface="微软雅黑" panose="020b0503020204020204" charset="-122"/>
                <a:ea typeface="微软雅黑"/>
              </a:rPr>
              <a:t>青荇  水草</a:t>
            </a:r>
          </a:p>
        </p:txBody>
      </p:sp>
      <p:sp>
        <p:nvSpPr>
          <p:cNvPr id="25610" name="矩形 25609"/>
          <p:cNvSpPr/>
          <p:nvPr/>
        </p:nvSpPr>
        <p:spPr>
          <a:xfrm>
            <a:off x="-42060" y="3540427"/>
            <a:ext cx="1148080" cy="675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795" b="1">
                <a:solidFill>
                  <a:srgbClr val="800000"/>
                </a:solidFill>
                <a:latin typeface="微软雅黑" panose="020b0503020204020204" charset="-122"/>
                <a:ea typeface="微软雅黑"/>
              </a:rPr>
              <a:t>意象</a:t>
            </a:r>
          </a:p>
        </p:txBody>
      </p:sp>
      <p:sp>
        <p:nvSpPr>
          <p:cNvPr id="50185" name="标题 79873"/>
          <p:cNvSpPr/>
          <p:nvPr/>
        </p:nvSpPr>
        <p:spPr>
          <a:xfrm>
            <a:off x="53928" y="62504"/>
            <a:ext cx="7692504" cy="883991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 eaLnBrk="0" hangingPunct="0"/>
            <a:r>
              <a:rPr lang="zh-CN" altLang="en-US" sz="618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把握意象，体悟情感</a:t>
            </a:r>
          </a:p>
        </p:txBody>
      </p:sp>
      <p:pic>
        <p:nvPicPr>
          <p:cNvPr id="50186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79" y="1093827"/>
            <a:ext cx="2837252" cy="26966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7" name="图片 2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251" y="1093827"/>
            <a:ext cx="2663134" cy="26988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8" name="图片 3" descr="timg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572" y="946495"/>
            <a:ext cx="2839485" cy="28461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图片 4" descr="timg (3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579" y="4031533"/>
            <a:ext cx="2839485" cy="306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0" name="图片 5" descr="news_15180691807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7251" y="4031533"/>
            <a:ext cx="2660901" cy="306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1" name="图片 6" descr="timg (4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6572" y="4031533"/>
            <a:ext cx="2839485" cy="3062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3"/>
      <p:bldP spid="25605" grpId="3"/>
      <p:bldP spid="25606" grpId="4"/>
      <p:bldP spid="25607" grpId="4"/>
      <p:bldP spid="25608" grpId="4"/>
      <p:bldP spid="25609" grpId="4"/>
      <p:bldP spid="25610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14">
            <a:extLst>
              <a:ext uri="{FF2B5EF4-FFF2-40B4-BE49-F238E27FC236}">
                <a16:creationId xmlns:a16="http://schemas.microsoft.com/office/drawing/2014/main" xmlns="" id="{34AC4E9D-7876-44B0-ACE1-B0EF22FB8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0644" y="616115"/>
            <a:ext cx="4252530" cy="500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2C8795E-CFE8-4F51-8030-97C6E912DCBE}"/>
              </a:ext>
            </a:extLst>
          </p:cNvPr>
          <p:cNvSpPr txBox="1"/>
          <p:nvPr/>
        </p:nvSpPr>
        <p:spPr>
          <a:xfrm>
            <a:off x="6914900" y="907430"/>
            <a:ext cx="4138683" cy="41826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64326">
              <a:defRPr/>
            </a:pPr>
            <a:r>
              <a:rPr lang="zh-CN" altLang="en-US" sz="3797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轻轻的我走了，</a:t>
            </a: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defTabSz="964326">
              <a:defRPr/>
            </a:pP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defTabSz="964326">
              <a:defRPr/>
            </a:pPr>
            <a:r>
              <a:rPr lang="zh-CN" altLang="en-US" sz="3797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正如我轻轻地来；</a:t>
            </a: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defTabSz="964326">
              <a:defRPr/>
            </a:pP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defTabSz="964326">
              <a:defRPr/>
            </a:pPr>
            <a:r>
              <a:rPr lang="zh-CN" altLang="en-US" sz="3797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我轻轻地招手，</a:t>
            </a: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defTabSz="964326">
              <a:defRPr/>
            </a:pPr>
            <a:endParaRPr lang="en-US" altLang="zh-CN" sz="3797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defTabSz="964326">
              <a:defRPr/>
            </a:pPr>
            <a:r>
              <a:rPr lang="zh-CN" altLang="en-US" sz="3797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作别西天的云彩。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11515" y="0"/>
            <a:ext cx="5924523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意象赏析示例</a:t>
            </a:r>
          </a:p>
        </p:txBody>
      </p:sp>
      <p:pic>
        <p:nvPicPr>
          <p:cNvPr id="51202" name="图片 1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0" y="1278890"/>
            <a:ext cx="6933565" cy="490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3" name="图片 3" descr="图片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5" y="1279108"/>
            <a:ext cx="6078551" cy="577272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11515" y="0"/>
            <a:ext cx="5924523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意象赏析示例</a:t>
            </a:r>
          </a:p>
        </p:txBody>
      </p:sp>
      <p:pic>
        <p:nvPicPr>
          <p:cNvPr id="52226" name="图片 4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560" y="1134008"/>
            <a:ext cx="4714616" cy="617230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" descr="timg (6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90" y="1134110"/>
            <a:ext cx="7773035" cy="533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-28666" y="75898"/>
            <a:ext cx="5082946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意象赏析示例</a:t>
            </a:r>
          </a:p>
        </p:txBody>
      </p:sp>
      <p:pic>
        <p:nvPicPr>
          <p:cNvPr id="53250" name="图片 2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93" y="966586"/>
            <a:ext cx="4701223" cy="68553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3" descr="201607110847042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150" y="0"/>
            <a:ext cx="8058601" cy="71880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11515" y="0"/>
            <a:ext cx="5924523" cy="1205442"/>
          </a:xfrm>
        </p:spPr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695" b="1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意象赏析示例</a:t>
            </a:r>
          </a:p>
        </p:txBody>
      </p:sp>
      <p:pic>
        <p:nvPicPr>
          <p:cNvPr id="54274" name="图片 2" descr="图片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988" y="1071504"/>
            <a:ext cx="5263762" cy="61611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图片 3" descr="timg (7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83" y="1131776"/>
            <a:ext cx="7129964" cy="58553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1" name="Text Box 3"/>
          <p:cNvSpPr txBox="1"/>
          <p:nvPr/>
        </p:nvSpPr>
        <p:spPr>
          <a:xfrm>
            <a:off x="-28666" y="6326336"/>
            <a:ext cx="3049321" cy="697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难舍难分</a:t>
            </a:r>
          </a:p>
        </p:txBody>
      </p:sp>
      <p:sp>
        <p:nvSpPr>
          <p:cNvPr id="43012" name="Text Box 4"/>
          <p:cNvSpPr txBox="1"/>
          <p:nvPr/>
        </p:nvSpPr>
        <p:spPr>
          <a:xfrm>
            <a:off x="181170" y="5044997"/>
            <a:ext cx="2765818" cy="6972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欢喜和眷恋</a:t>
            </a:r>
          </a:p>
        </p:txBody>
      </p:sp>
      <p:sp>
        <p:nvSpPr>
          <p:cNvPr id="43013" name="Text Box 5"/>
          <p:cNvSpPr txBox="1"/>
          <p:nvPr/>
        </p:nvSpPr>
        <p:spPr>
          <a:xfrm>
            <a:off x="426723" y="3647577"/>
            <a:ext cx="4174400" cy="697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更加欢喜和眷恋</a:t>
            </a:r>
          </a:p>
        </p:txBody>
      </p:sp>
      <p:sp>
        <p:nvSpPr>
          <p:cNvPr id="43014" name="Text Box 6"/>
          <p:cNvSpPr txBox="1"/>
          <p:nvPr/>
        </p:nvSpPr>
        <p:spPr>
          <a:xfrm>
            <a:off x="643255" y="2245693"/>
            <a:ext cx="4652112" cy="697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对康桥永久的眷恋</a:t>
            </a:r>
          </a:p>
        </p:txBody>
      </p:sp>
      <p:sp>
        <p:nvSpPr>
          <p:cNvPr id="43015" name="Text Box 7"/>
          <p:cNvSpPr txBox="1"/>
          <p:nvPr/>
        </p:nvSpPr>
        <p:spPr>
          <a:xfrm>
            <a:off x="1804051" y="1098291"/>
            <a:ext cx="3785980" cy="697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感情达到高潮</a:t>
            </a:r>
          </a:p>
        </p:txBody>
      </p:sp>
      <p:sp>
        <p:nvSpPr>
          <p:cNvPr id="43016" name="Text Box 8"/>
          <p:cNvSpPr txBox="1"/>
          <p:nvPr/>
        </p:nvSpPr>
        <p:spPr>
          <a:xfrm>
            <a:off x="4005098" y="4379771"/>
            <a:ext cx="2875202" cy="1363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1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情绪低落     </a:t>
            </a:r>
          </a:p>
          <a:p>
            <a:pPr>
              <a:spcBef>
                <a:spcPct val="1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静思默想</a:t>
            </a:r>
          </a:p>
        </p:txBody>
      </p:sp>
      <p:sp>
        <p:nvSpPr>
          <p:cNvPr id="43017" name="Text Box 9"/>
          <p:cNvSpPr txBox="1"/>
          <p:nvPr/>
        </p:nvSpPr>
        <p:spPr>
          <a:xfrm>
            <a:off x="4391286" y="6203561"/>
            <a:ext cx="2355075" cy="6972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935" b="1">
                <a:latin typeface="微软雅黑" panose="020b0503020204020204" charset="-122"/>
                <a:ea typeface="微软雅黑"/>
              </a:rPr>
              <a:t>悄悄作别</a:t>
            </a:r>
          </a:p>
        </p:txBody>
      </p:sp>
      <p:sp>
        <p:nvSpPr>
          <p:cNvPr id="43018" name="Freeform 10"/>
          <p:cNvSpPr/>
          <p:nvPr/>
        </p:nvSpPr>
        <p:spPr>
          <a:xfrm>
            <a:off x="560661" y="1435369"/>
            <a:ext cx="5029370" cy="5324033"/>
          </a:xfrm>
          <a:custGeom>
            <a:cxnLst>
              <a:cxn ang="0">
                <a:pos x="0" y="2147483647"/>
              </a:cxn>
              <a:cxn ang="0">
                <a:pos x="2147483647" y="18496059"/>
              </a:cxn>
              <a:cxn ang="0">
                <a:pos x="2147483647" y="2147483647"/>
              </a:cxn>
            </a:cxnLst>
            <a:rect l="l" t="t" r="r" b="b"/>
            <a:pathLst>
              <a:path w="4082" h="3320">
                <a:moveTo>
                  <a:pt x="0" y="3274"/>
                </a:moveTo>
                <a:cubicBezTo>
                  <a:pt x="749" y="1637"/>
                  <a:pt x="1498" y="0"/>
                  <a:pt x="2178" y="8"/>
                </a:cubicBezTo>
                <a:cubicBezTo>
                  <a:pt x="2858" y="16"/>
                  <a:pt x="3470" y="1668"/>
                  <a:pt x="4083" y="332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49153" name="标题 82945"/>
          <p:cNvSpPr>
            <a:spLocks noGrp="1"/>
          </p:cNvSpPr>
          <p:nvPr/>
        </p:nvSpPr>
        <p:spPr>
          <a:xfrm>
            <a:off x="-28666" y="75898"/>
            <a:ext cx="5082946" cy="1205442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r>
              <a:rPr lang="zh-CN" altLang="zh-CN" sz="5695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j-cs"/>
              </a:rPr>
              <a:t>情感变化过程</a:t>
            </a:r>
            <a:endParaRPr lang="zh-CN" altLang="zh-CN" sz="5695" b="1" strike="noStrike" noProof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5306" name="图片 1" descr="timg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145" y="1099185"/>
            <a:ext cx="6207760" cy="5659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  <p:bldP spid="43015" grpId="0"/>
      <p:bldP spid="43016" grpId="0"/>
      <p:bldP spid="43017" grpId="0"/>
      <p:bldP spid="43018" grpId="0"/>
      <p:bldP spid="4915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标题 82945"/>
          <p:cNvSpPr>
            <a:spLocks noGrp="1"/>
          </p:cNvSpPr>
          <p:nvPr>
            <p:ph type="title"/>
          </p:nvPr>
        </p:nvSpPr>
        <p:spPr>
          <a:xfrm>
            <a:off x="183401" y="140636"/>
            <a:ext cx="4634254" cy="1205442"/>
          </a:xfrm>
          <a:noFill/>
          <a:ln>
            <a:noFill/>
          </a:ln>
        </p:spPr>
        <p:txBody>
          <a:bodyPr anchor="ctr"/>
          <a:lstStyle/>
          <a:p>
            <a:r>
              <a:rPr lang="zh-CN" altLang="en-US" sz="675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新诗三美</a:t>
            </a:r>
          </a:p>
        </p:txBody>
      </p:sp>
      <p:sp>
        <p:nvSpPr>
          <p:cNvPr id="49154" name="文本占位符 82946"/>
          <p:cNvSpPr>
            <a:spLocks noGrp="1"/>
          </p:cNvSpPr>
          <p:nvPr>
            <p:ph idx="1"/>
          </p:nvPr>
        </p:nvSpPr>
        <p:spPr>
          <a:xfrm>
            <a:off x="1228117" y="2314895"/>
            <a:ext cx="2544821" cy="4098502"/>
          </a:xfrm>
          <a:noFill/>
          <a:ln>
            <a:noFill/>
          </a:ln>
        </p:spPr>
        <p:txBody>
          <a:bodyPr anchor="t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500" b="1" i="0" u="none" strike="noStrike" kern="1200" cap="none" spc="0" normalizeH="0" baseline="0" noProof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  <a:cs typeface="+mn-cs"/>
              </a:rPr>
              <a:t>音乐美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4500" b="1" i="0" u="none" strike="noStrike" kern="1200" cap="none" spc="0" normalizeH="0" baseline="0" noProof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500" b="1" i="0" u="none" strike="noStrike" kern="1200" cap="none" spc="0" normalizeH="0" baseline="0" noProof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  <a:cs typeface="+mn-cs"/>
              </a:rPr>
              <a:t>绘画美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4500" b="1" i="0" u="none" strike="noStrike" kern="1200" cap="none" spc="0" normalizeH="0" baseline="0" noProof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500" b="1" i="0" u="none" strike="noStrike" kern="1200" cap="none" spc="0" normalizeH="0" baseline="0" noProof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  <a:cs typeface="+mn-cs"/>
              </a:rPr>
              <a:t>建筑美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375" b="1" i="0" u="none" strike="noStrike" kern="1200" cap="none" spc="0" normalizeH="0" baseline="0" noProof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  <a:cs typeface="+mn-cs"/>
              </a:rPr>
              <a:t>             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4360034" y="140636"/>
            <a:ext cx="8194770" cy="22574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375" b="1">
                <a:latin typeface="微软雅黑" panose="020b0503020204020204" charset="-122"/>
                <a:ea typeface="微软雅黑"/>
              </a:rPr>
              <a:t>“诗的实力不独包括音乐的美（音节）、绘画的美（词藻），并且还有建筑的美（节的匀称和句的均齐）。”</a:t>
            </a:r>
            <a:endParaRPr lang="zh-CN" altLang="en-US" sz="3935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3935" b="1">
                <a:latin typeface="微软雅黑" panose="020b0503020204020204" charset="-122"/>
                <a:ea typeface="微软雅黑"/>
              </a:rPr>
              <a:t>                       </a:t>
            </a:r>
            <a:r>
              <a:rPr lang="en-US" altLang="zh-CN" sz="281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——</a:t>
            </a:r>
            <a:r>
              <a:rPr lang="zh-CN" altLang="en-US" sz="281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闻一多《诗的格律》</a:t>
            </a:r>
          </a:p>
        </p:txBody>
      </p:sp>
      <p:pic>
        <p:nvPicPr>
          <p:cNvPr id="2" name="图片 1" descr="u=1659155513,2047018796&amp;fm=2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586" y="2561784"/>
            <a:ext cx="3640434" cy="4587822"/>
          </a:xfrm>
          <a:prstGeom prst="ellipse">
            <a:avLst/>
          </a:prstGeom>
        </p:spPr>
      </p:pic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3"/>
          <a:srcRect l="14164" r="13516"/>
          <a:stretch>
            <a:fillRect/>
          </a:stretch>
        </p:blipFill>
        <p:spPr>
          <a:xfrm>
            <a:off x="8875975" y="2432311"/>
            <a:ext cx="3487745" cy="4717295"/>
          </a:xfrm>
          <a:prstGeom prst="ellipse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 uiExpand="1" build="p"/>
      <p:bldP spid="297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矩形 153603"/>
          <p:cNvSpPr/>
          <p:nvPr/>
        </p:nvSpPr>
        <p:spPr>
          <a:xfrm>
            <a:off x="234745" y="169655"/>
            <a:ext cx="3953402" cy="10447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795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panose="02010800040101010101" charset="-122"/>
              </a:rPr>
              <a:t>音乐美</a:t>
            </a:r>
          </a:p>
        </p:txBody>
      </p:sp>
      <p:sp>
        <p:nvSpPr>
          <p:cNvPr id="58371" name="文本框 153606"/>
          <p:cNvSpPr txBox="1"/>
          <p:nvPr/>
        </p:nvSpPr>
        <p:spPr>
          <a:xfrm>
            <a:off x="103039" y="1285804"/>
            <a:ext cx="3875272" cy="4523105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押韵。</a:t>
            </a:r>
          </a:p>
          <a:p>
            <a:pPr eaLnBrk="0" hangingPunct="0"/>
            <a:endParaRPr lang="zh-CN" altLang="en-US" sz="4800" b="1" noProof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0" hangingPunct="0"/>
            <a:r>
              <a:rPr lang="zh-CN" altLang="en-US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音节和谐</a:t>
            </a:r>
            <a:r>
              <a:rPr lang="en-US" altLang="zh-CN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,</a:t>
            </a:r>
          </a:p>
          <a:p>
            <a:pPr eaLnBrk="0" hangingPunct="0"/>
            <a:r>
              <a:rPr lang="en-US" altLang="zh-CN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节奏感强。</a:t>
            </a:r>
          </a:p>
          <a:p>
            <a:pPr eaLnBrk="0" hangingPunct="0"/>
            <a:endParaRPr lang="zh-CN" altLang="en-US" sz="4800" b="1" noProof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0" hangingPunct="0"/>
            <a:r>
              <a:rPr lang="zh-CN" altLang="en-US" sz="4800" b="1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回环复沓。</a:t>
            </a:r>
            <a:endParaRPr lang="zh-CN" altLang="en-US" sz="5400" b="1" noProof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7347" name="图片 1" descr="12685729995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165" y="1552575"/>
            <a:ext cx="7892415" cy="4262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73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  <p:bldP spid="583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Text Box 3"/>
          <p:cNvSpPr txBox="1"/>
          <p:nvPr/>
        </p:nvSpPr>
        <p:spPr>
          <a:xfrm>
            <a:off x="76251" y="1506803"/>
            <a:ext cx="5670040" cy="228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1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诗的意象多采用有色彩的事物，显得色彩斑斓。</a:t>
            </a:r>
            <a:endParaRPr lang="en-US" altLang="zh-CN" sz="281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云彩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金柳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夕阳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波光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艳影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青荇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彩虹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青草</a:t>
            </a:r>
            <a:r>
              <a:rPr lang="en-US" altLang="zh-CN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,</a:t>
            </a:r>
            <a:r>
              <a:rPr lang="zh-CN" altLang="en-US" sz="281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星辉斑斓。</a:t>
            </a:r>
            <a:endParaRPr lang="en-US" altLang="zh-CN" sz="464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14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0" name="Text Box 4"/>
          <p:cNvSpPr txBox="1"/>
          <p:nvPr/>
        </p:nvSpPr>
        <p:spPr>
          <a:xfrm>
            <a:off x="9483161" y="321451"/>
            <a:ext cx="1366167" cy="112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4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1" name="矩形 153603"/>
          <p:cNvSpPr/>
          <p:nvPr/>
        </p:nvSpPr>
        <p:spPr>
          <a:xfrm>
            <a:off x="234745" y="169655"/>
            <a:ext cx="3953402" cy="10447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795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panose="02010800040101010101" charset="-122"/>
              </a:rPr>
              <a:t>绘画美</a:t>
            </a:r>
          </a:p>
        </p:txBody>
      </p:sp>
      <p:pic>
        <p:nvPicPr>
          <p:cNvPr id="58372" name="图片 4" descr="a3dbc9f6e3da5651afaac8303e9ee105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660" y="1570355"/>
            <a:ext cx="7036435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WordArt 4">
            <a:hlinkClick r:id="rId3" action="ppaction://hlinkfile"/>
          </p:cNvPr>
          <p:cNvSpPr>
            <a:spLocks noTextEdit="1"/>
          </p:cNvSpPr>
          <p:nvPr/>
        </p:nvSpPr>
        <p:spPr>
          <a:xfrm>
            <a:off x="6856309" y="5451569"/>
            <a:ext cx="5310640" cy="8348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endParaRPr lang="zh-CN" altLang="en-US" sz="3795"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4" name="文本占位符 83970"/>
          <p:cNvSpPr>
            <a:spLocks noGrp="1"/>
          </p:cNvSpPr>
          <p:nvPr>
            <p:ph idx="1"/>
          </p:nvPr>
        </p:nvSpPr>
        <p:spPr>
          <a:xfrm>
            <a:off x="161290" y="3759200"/>
            <a:ext cx="5501005" cy="3143250"/>
          </a:xfrm>
          <a:noFill/>
          <a:ln>
            <a:noFill/>
          </a:ln>
        </p:spPr>
        <p:txBody>
          <a:bodyPr anchor="t"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每一幅画都富有流动的画面美，给人以立体感。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作者通过动作性很强的词语，如“招手”“荡漾”“招摇”“揉碎”“漫溯”“挥一挥”等 ，让整个画面动了起来。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1"/>
      <p:bldP spid="58373" grpId="0"/>
      <p:bldP spid="5837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Text Box 3"/>
          <p:cNvSpPr txBox="1"/>
          <p:nvPr/>
        </p:nvSpPr>
        <p:spPr>
          <a:xfrm>
            <a:off x="7141210" y="1355090"/>
            <a:ext cx="57912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节的匀称和句的整齐。</a:t>
            </a:r>
            <a:endParaRPr lang="en-US" altLang="zh-CN" sz="4400" b="1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共七节</a:t>
            </a:r>
            <a:r>
              <a:rPr lang="en-US" altLang="zh-CN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每节四行</a:t>
            </a:r>
            <a:r>
              <a:rPr lang="en-US" altLang="zh-CN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单行和双行错开一格排列</a:t>
            </a:r>
            <a:r>
              <a:rPr lang="en-US" altLang="zh-CN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参差中见整齐</a:t>
            </a:r>
            <a:r>
              <a:rPr lang="en-US" altLang="zh-CN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给人以美感。</a:t>
            </a:r>
          </a:p>
        </p:txBody>
      </p:sp>
      <p:sp>
        <p:nvSpPr>
          <p:cNvPr id="59394" name="Text Box 4"/>
          <p:cNvSpPr txBox="1"/>
          <p:nvPr/>
        </p:nvSpPr>
        <p:spPr>
          <a:xfrm>
            <a:off x="9804612" y="401814"/>
            <a:ext cx="1044716" cy="112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4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5" name="矩形 153603"/>
          <p:cNvSpPr/>
          <p:nvPr/>
        </p:nvSpPr>
        <p:spPr>
          <a:xfrm>
            <a:off x="234745" y="169655"/>
            <a:ext cx="3953402" cy="10447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795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panose="02010800040101010101" charset="-122"/>
              </a:rPr>
              <a:t>建筑美</a:t>
            </a:r>
          </a:p>
        </p:txBody>
      </p:sp>
      <p:pic>
        <p:nvPicPr>
          <p:cNvPr id="59396" name="图片 3" descr="t01db34f97a1f201b96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4" y="1542520"/>
            <a:ext cx="7027278" cy="42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93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93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26625"/>
          <p:cNvSpPr txBox="1"/>
          <p:nvPr/>
        </p:nvSpPr>
        <p:spPr>
          <a:xfrm>
            <a:off x="190099" y="133938"/>
            <a:ext cx="5076249" cy="1043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6185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全诗总结</a:t>
            </a:r>
          </a:p>
        </p:txBody>
      </p:sp>
      <p:sp>
        <p:nvSpPr>
          <p:cNvPr id="26627" name="文本框 26626"/>
          <p:cNvSpPr txBox="1"/>
          <p:nvPr/>
        </p:nvSpPr>
        <p:spPr>
          <a:xfrm>
            <a:off x="116439" y="1617506"/>
            <a:ext cx="6112036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00"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3200" b="1">
                <a:solidFill>
                  <a:schemeClr val="folHlink"/>
                </a:solidFill>
                <a:latin typeface="微软雅黑" panose="020b0503020204020204" charset="-122"/>
                <a:ea typeface="微软雅黑"/>
              </a:rPr>
              <a:t>这首诗运用优美抒情的语言，描述了自己回到母校康桥，在河中泛舟的所见、所思、所感，表达了自己对康桥的眷恋和那如烟似波的离情别绪。</a:t>
            </a:r>
          </a:p>
        </p:txBody>
      </p:sp>
      <p:pic>
        <p:nvPicPr>
          <p:cNvPr id="60419" name="图片 2" descr="timg (1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960" y="1737360"/>
            <a:ext cx="6746240" cy="3798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图片 2">
            <a:extLst>
              <a:ext uri="{FF2B5EF4-FFF2-40B4-BE49-F238E27FC236}">
                <a16:creationId xmlns:a16="http://schemas.microsoft.com/office/drawing/2014/main" xmlns="" id="{5D722CF5-2700-4795-BD62-BC623DAF9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0251" y="2482876"/>
            <a:ext cx="2353960" cy="176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DA1B63D-5111-4DCE-B008-43EEFB7BE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102" y="1272411"/>
            <a:ext cx="4475203" cy="418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那河畔的金柳， 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是夕阳中的新娘；            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波光里的艳影， 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在我的心头荡漾。</a:t>
            </a:r>
          </a:p>
        </p:txBody>
      </p:sp>
      <p:pic>
        <p:nvPicPr>
          <p:cNvPr id="4099" name="图片 2">
            <a:extLst>
              <a:ext uri="{FF2B5EF4-FFF2-40B4-BE49-F238E27FC236}">
                <a16:creationId xmlns:a16="http://schemas.microsoft.com/office/drawing/2014/main" xmlns="" id="{68D58C80-9913-43C4-87E1-FCA0013CF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1779" y="199234"/>
            <a:ext cx="4095153" cy="683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3375" y="1095375"/>
            <a:ext cx="6115685" cy="1228725"/>
          </a:xfrm>
          <a:prstGeom prst="rect">
            <a:avLst/>
          </a:prstGeom>
          <a:solidFill>
            <a:srgbClr val="00B6B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0215" tIns="46990" rIns="450215" bIns="46990" anchor="ctr">
            <a:norm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800" b="1">
                <a:solidFill>
                  <a:schemeClr val="bg1"/>
                </a:solidFill>
                <a:latin typeface="+mn-lt"/>
                <a:ea typeface="+mn-ea"/>
              </a:rPr>
              <a:t>沙扬娜拉</a:t>
            </a:r>
          </a:p>
          <a:p>
            <a:pPr marL="285750" lvl="1" indent="0" algn="l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>
                <a:solidFill>
                  <a:schemeClr val="bg1"/>
                </a:solidFill>
                <a:latin typeface="+mn-lt"/>
                <a:ea typeface="+mn-ea"/>
              </a:rPr>
              <a:t>——赠日本女郎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rcRect l="6856" r="6856"/>
          <a:stretch>
            <a:fillRect/>
          </a:stretch>
        </p:blipFill>
        <p:spPr bwMode="auto">
          <a:xfrm>
            <a:off x="6646545" y="996315"/>
            <a:ext cx="5572760" cy="314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3375" y="2904490"/>
            <a:ext cx="5887720" cy="299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最是那一低头的温柔  </a:t>
            </a:r>
          </a:p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像一朵水莲花不胜凉风的娇羞，  </a:t>
            </a:r>
          </a:p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道一声珍重，道一声珍重，  </a:t>
            </a:r>
          </a:p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那一声珍重里有蜜甜的忧愁——</a:t>
            </a:r>
          </a:p>
          <a:p>
            <a:pPr marL="285750" lvl="0" indent="-2857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沙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扬</a:t>
            </a:r>
            <a:r>
              <a:rPr lang="zh-CN" altLang="zh-CN" sz="2400" b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</a:rPr>
              <a:t>娜拉！</a:t>
            </a:r>
          </a:p>
        </p:txBody>
      </p:sp>
      <p:sp>
        <p:nvSpPr>
          <p:cNvPr id="16392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46545" y="4271010"/>
            <a:ext cx="5572760" cy="2757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400050" lvl="0" indent="-4000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2400" b="1">
                <a:solidFill>
                  <a:srgbClr val="FF0000"/>
                </a:solidFill>
                <a:latin typeface="+mn-lt"/>
                <a:ea typeface="+mn-ea"/>
              </a:rPr>
              <a:t>这首诗是谁别谁？ 日本女郎的名字是什么？她的名字还有其他的意思吗？</a:t>
            </a:r>
          </a:p>
          <a:p>
            <a:pPr marL="400050" lvl="0" indent="-4000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2400" b="1">
                <a:solidFill>
                  <a:srgbClr val="FF0000"/>
                </a:solidFill>
                <a:latin typeface="+mn-lt"/>
                <a:ea typeface="+mn-ea"/>
              </a:rPr>
              <a:t>我们从诗歌中体会到诗人什么感情？</a:t>
            </a:r>
          </a:p>
          <a:p>
            <a:pPr marL="400050" lvl="0" indent="-400050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“甜蜜的忧愁”，忧愁怎么会是甜蜜的呢？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33257" y="351155"/>
            <a:ext cx="8380093" cy="644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6B0">
                    <a:alpha val="7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170" tIns="46990" rIns="90170" bIns="46990" numCol="1" anchor="ctr" anchorCtr="0" compatLnSpc="1">
            <a:noAutofit/>
          </a:bodyPr>
          <a:lstStyle>
            <a:lvl1pPr eaLnBrk="1" hangingPunct="1">
              <a:defRPr sz="2800"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3200">
                <a:solidFill>
                  <a:schemeClr val="bg1"/>
                </a:solidFill>
              </a:defRPr>
            </a:lvl4pPr>
            <a:lvl5pPr>
              <a:defRPr sz="3200">
                <a:solidFill>
                  <a:schemeClr val="bg1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/>
              <a:t>提升拓展</a:t>
            </a:r>
          </a:p>
        </p:txBody>
      </p:sp>
    </p:spTree>
    <p:custDataLst>
      <p:tags r:id="rId8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/>
      <p:bldP spid="1639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727" y="1890273"/>
            <a:ext cx="11090672" cy="45890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-29441" y="144275"/>
            <a:ext cx="1285875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⑴</a:t>
            </a:r>
            <a:r>
              <a:rPr kumimoji="0" lang="zh-CN" altLang="en-US" sz="36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新宋体" panose="02010609030101010101" pitchFamily="49" charset="-122"/>
              </a:rPr>
              <a:t>这首诗是谁别谁？（诗人别日本女郎）</a:t>
            </a:r>
            <a:endParaRPr kumimoji="0" lang="zh-CN" altLang="en-US" sz="36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新宋体" panose="02010609030101010101" pitchFamily="49" charset="-122"/>
              </a:rPr>
              <a:t>日本女郎的名字是什么？（沙扬娜拉）</a:t>
            </a:r>
            <a:endParaRPr kumimoji="0" lang="zh-CN" altLang="en-US" sz="36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新宋体" panose="02010609030101010101" pitchFamily="49" charset="-122"/>
              </a:rPr>
              <a:t>她的名字还有其他的意思吗？</a:t>
            </a:r>
            <a:endParaRPr kumimoji="0" lang="zh-CN" altLang="en-US" sz="36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60655" y="1852849"/>
            <a:ext cx="1285875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——</a:t>
            </a:r>
            <a:r>
              <a:rPr kumimoji="0" lang="zh-CN" altLang="zh-CN" sz="36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pitchFamily="49" charset="-122"/>
              </a:rPr>
              <a:t>“</a:t>
            </a:r>
            <a:r>
              <a:rPr kumimoji="0" lang="zh-CN" sz="36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pitchFamily="49" charset="-122"/>
              </a:rPr>
              <a:t>沙扬娜拉”是迄今为止对日语“再见”一词最美丽的翻译。“沙扬娜拉”既是杨柳依依的挥手作别，又仿佛在呼唤那女郎温柔的名字。</a:t>
            </a:r>
            <a:endParaRPr kumimoji="0" lang="zh-CN" sz="36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859657" y="3328293"/>
            <a:ext cx="165618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68625" lvl="4" indent="-400050" fontAlgn="ctr"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）我们从诗歌中体会到什么感情？</a:t>
            </a:r>
            <a:endParaRPr lang="zh-CN" altLang="zh-CN" sz="3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4319085"/>
            <a:ext cx="1285875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>
                <a:ln>
                  <a:noFill/>
                </a:ln>
                <a:solidFill>
                  <a:srgbClr val="003300"/>
                </a:solidFill>
                <a:effectLst/>
                <a:latin typeface="+mn-ea"/>
                <a:ea typeface="+mn-ea"/>
                <a:cs typeface="新宋体" panose="02010609030101010101" pitchFamily="49" charset="-122"/>
              </a:rPr>
              <a:t>         </a:t>
            </a:r>
            <a:r>
              <a:rPr kumimoji="0" lang="zh-CN" sz="3600" b="1" i="0" u="none" strike="noStrike" cap="none" normalizeH="0" baseline="0">
                <a:ln>
                  <a:noFill/>
                </a:ln>
                <a:solidFill>
                  <a:srgbClr val="003300"/>
                </a:solidFill>
                <a:effectLst/>
                <a:latin typeface="+mn-ea"/>
                <a:ea typeface="+mn-ea"/>
                <a:cs typeface="新宋体" panose="02010609030101010101" pitchFamily="49" charset="-122"/>
              </a:rPr>
              <a:t>这是诗人随泰戈尔访日后的感怀之作。诗一开始，就以一个构思精巧的比喻，描摹了少女的娇羞之态。“一低头的温柔”与“水莲花不胜凉风的娇羞”，两个对立的意象恰当地重叠在一起，使我们感到一股朦胧的美感。接下来，就互道珍重，我们体会到诗人的那种离别之情。</a:t>
            </a:r>
            <a:endParaRPr kumimoji="0" lang="zh-CN" sz="3600" b="0" i="0" u="none" strike="noStrike" cap="none" normalizeH="0" baseline="0">
              <a:ln>
                <a:noFill/>
              </a:ln>
              <a:solidFill>
                <a:srgbClr val="003300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483393" y="17441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10" name="图片 4" descr="a3dbc9f6e3da5651afaac8303e9ee105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3631" y="447973"/>
            <a:ext cx="3964464" cy="15121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" y="1734752"/>
            <a:ext cx="22867862" cy="2123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⑶</a:t>
            </a:r>
            <a:r>
              <a:rPr kumimoji="0" lang="en-US" altLang="zh-CN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“</a:t>
            </a:r>
            <a:r>
              <a:rPr kumimoji="0" lang="zh-CN" altLang="en-US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甜蜜的忧愁”，忧愁怎么会是甜蜜的呢？</a:t>
            </a:r>
            <a:endParaRPr kumimoji="0" lang="zh-CN" altLang="en-US" sz="4400" b="1" i="0" u="none" strike="noStrike" cap="none" normalizeH="0" baseline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——</a:t>
            </a:r>
            <a:r>
              <a:rPr kumimoji="0" lang="zh-CN" altLang="en-US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甜蜜和忧愁在感情上似乎是矛盾的，其实不然。</a:t>
            </a:r>
            <a:endParaRPr kumimoji="0" lang="en-US" altLang="zh-CN" sz="4400" b="1" i="0" u="none" strike="noStrike" cap="none" normalizeH="0" baseline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新宋体" panose="0201060903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新宋体" panose="02010609030101010101" pitchFamily="49" charset="-122"/>
              </a:rPr>
              <a:t>这样写使诗歌的情感更加饱满。</a:t>
            </a:r>
            <a:endParaRPr kumimoji="0" lang="zh-CN" altLang="en-US" sz="4400" b="1" i="0" u="none" strike="noStrike" cap="none" normalizeH="0" baseline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4" descr="a3dbc9f6e3da5651afaac8303e9ee105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399" y="4696445"/>
            <a:ext cx="6052696" cy="23042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58500" y="10541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145B0D3-C10E-4E06-9ACD-D3019FDC8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4765" y="1262365"/>
            <a:ext cx="5012628" cy="418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软泥上的青荇，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油油的在水底招摇；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在康河的柔波里，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我甘心做一棵水草。</a:t>
            </a:r>
          </a:p>
        </p:txBody>
      </p:sp>
      <p:pic>
        <p:nvPicPr>
          <p:cNvPr id="5122" name="图片 5">
            <a:extLst>
              <a:ext uri="{FF2B5EF4-FFF2-40B4-BE49-F238E27FC236}">
                <a16:creationId xmlns:a16="http://schemas.microsoft.com/office/drawing/2014/main" xmlns="" id="{8B5901A3-9D0A-416A-AEBE-86369FD0C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150" y="619463"/>
            <a:ext cx="4783260" cy="59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A2F6D6F-7463-486B-B043-7A2763E46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456" y="1262365"/>
            <a:ext cx="5695712" cy="418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那树荫下的一潭，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不是清泉，是天上虹；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揉碎在浮藻间，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沉淀着彩虹似的梦。</a:t>
            </a:r>
          </a:p>
        </p:txBody>
      </p:sp>
      <p:pic>
        <p:nvPicPr>
          <p:cNvPr id="6146" name="图片 4">
            <a:extLst>
              <a:ext uri="{FF2B5EF4-FFF2-40B4-BE49-F238E27FC236}">
                <a16:creationId xmlns:a16="http://schemas.microsoft.com/office/drawing/2014/main" xmlns="" id="{3062998A-52A0-45A3-8232-AE2999FDB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96"/>
          <a:stretch>
            <a:fillRect/>
          </a:stretch>
        </p:blipFill>
        <p:spPr bwMode="auto">
          <a:xfrm>
            <a:off x="6581730" y="351587"/>
            <a:ext cx="4252530" cy="546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342C638-4917-449B-A831-C41FC7F69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491" y="654622"/>
            <a:ext cx="9112804" cy="67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寻梦？撑一支长篙，向青草更青处漫溯，</a:t>
            </a:r>
          </a:p>
        </p:txBody>
      </p:sp>
      <p:pic>
        <p:nvPicPr>
          <p:cNvPr id="7170" name="图片 3">
            <a:extLst>
              <a:ext uri="{FF2B5EF4-FFF2-40B4-BE49-F238E27FC236}">
                <a16:creationId xmlns:a16="http://schemas.microsoft.com/office/drawing/2014/main" xmlns="" id="{6408F665-F8AE-4C8C-8FA1-EA9C2502D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262" y="2020790"/>
            <a:ext cx="8468228" cy="476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C84F625-051A-47A3-8018-B37B903D8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151" y="579282"/>
            <a:ext cx="8885110" cy="126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满载一船星辉，在星辉斑斓里放歌，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然而，我不能放歌，</a:t>
            </a:r>
          </a:p>
        </p:txBody>
      </p:sp>
      <p:pic>
        <p:nvPicPr>
          <p:cNvPr id="8194" name="图片 5">
            <a:extLst>
              <a:ext uri="{FF2B5EF4-FFF2-40B4-BE49-F238E27FC236}">
                <a16:creationId xmlns:a16="http://schemas.microsoft.com/office/drawing/2014/main" xmlns="" id="{AC17F55F-5710-43D5-B90E-8E9D5F716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6"/>
          <a:stretch>
            <a:fillRect/>
          </a:stretch>
        </p:blipFill>
        <p:spPr bwMode="auto">
          <a:xfrm>
            <a:off x="2404539" y="1853368"/>
            <a:ext cx="7669623" cy="4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文本框 1">
            <a:extLst>
              <a:ext uri="{FF2B5EF4-FFF2-40B4-BE49-F238E27FC236}">
                <a16:creationId xmlns:a16="http://schemas.microsoft.com/office/drawing/2014/main" xmlns="" id="{64233462-B9B4-45F9-B231-2515FF25D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998" y="729962"/>
            <a:ext cx="8732755" cy="126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悄悄是别离的笙箫，夏虫也为我沉默，</a:t>
            </a:r>
            <a:endParaRPr lang="en-US" altLang="zh-CN" sz="3797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  沉默是今晚的康桥！</a:t>
            </a:r>
          </a:p>
        </p:txBody>
      </p:sp>
      <p:pic>
        <p:nvPicPr>
          <p:cNvPr id="9218" name="图片 3">
            <a:extLst>
              <a:ext uri="{FF2B5EF4-FFF2-40B4-BE49-F238E27FC236}">
                <a16:creationId xmlns:a16="http://schemas.microsoft.com/office/drawing/2014/main" xmlns="" id="{4314E74C-C6EE-4250-BF8D-05F84C650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9067" y="2553193"/>
            <a:ext cx="7520617" cy="426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5">
            <a:extLst>
              <a:ext uri="{FF2B5EF4-FFF2-40B4-BE49-F238E27FC236}">
                <a16:creationId xmlns:a16="http://schemas.microsoft.com/office/drawing/2014/main" xmlns="" id="{42667FFD-BB86-4230-BEEA-1E352604B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9067" y="2173143"/>
            <a:ext cx="7520617" cy="464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BDC2DCD-1E7D-4AEB-82EB-967182873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505" y="731636"/>
            <a:ext cx="8049672" cy="67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悄悄的我走了，正如我悄悄地来；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5010B30-378E-4ED9-99F1-4A7D7D402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185" y="5817931"/>
            <a:ext cx="8049672" cy="67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64326" eaLnBrk="0" hangingPunct="0"/>
            <a:r>
              <a:rPr lang="zh-CN" altLang="en-US" sz="3797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我挥一挥衣袖，不带走一片云彩。</a:t>
            </a:r>
          </a:p>
        </p:txBody>
      </p:sp>
      <p:pic>
        <p:nvPicPr>
          <p:cNvPr id="10243" name="图片 5">
            <a:extLst>
              <a:ext uri="{FF2B5EF4-FFF2-40B4-BE49-F238E27FC236}">
                <a16:creationId xmlns:a16="http://schemas.microsoft.com/office/drawing/2014/main" xmlns="" id="{FCB5D2E2-6968-4A98-AB9D-38F7B18A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8115" y="1813186"/>
            <a:ext cx="7334778" cy="3579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69"/>
  <p:tag name="KSO_WM_TEMPLATE_MASTER_THUMB_INDEX" val="12"/>
  <p:tag name="KSO_WM_TEMPLATE_MASTER_TYPE" val="1"/>
  <p:tag name="KSO_WM_TEMPLATE_SUBCATEGORY" val="0"/>
  <p:tag name="KSO_WM_TEMPLATE_THUMBS_INDEX" val="1、4、7、9、12、13、15、16、17、18、22、27、30、3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90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901_1*d*2"/>
  <p:tag name="KSO_WM_UNIT_INDEX" val="2"/>
  <p:tag name="KSO_WM_UNIT_LAYERLEVEL" val="1"/>
  <p:tag name="KSO_WM_UNIT_PICTURE_CLIP_FLAG" val="0"/>
  <p:tag name="KSO_WM_UNIT_PLACING_PICTURE" val="43711.8826675231"/>
  <p:tag name="KSO_WM_UNIT_PLACING_PICTURE_COLLAGE_VIEWPORT" val="{&quot;height&quot;:5415.4714568073477,&quot;width&quot;:10877.036391117312}"/>
  <p:tag name="KSO_WM_UNIT_PLACING_PICTURE_INFO" val="{&quot;code&quot;:&quot;&quot;,&quot;full_picture&quot;:false,&quot;last_crop_picture&quot;:&quot;4-1&quot;,&quot;scheme&quot;:&quot;&quot;,&quot;spacing&quot;:5}"/>
  <p:tag name="KSO_WM_UNIT_SUPPORT_UNIT_TYPE" val="[&quot;d&quot;]"/>
  <p:tag name="KSO_WM_UNIT_TYPE" val="d"/>
  <p:tag name="KSO_WM_UNIT_VALUE" val="767*1549"/>
  <p:tag name="REFSHAPE" val="489460716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90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901_1*d*3"/>
  <p:tag name="KSO_WM_UNIT_INDEX" val="3"/>
  <p:tag name="KSO_WM_UNIT_LAYERLEVEL" val="1"/>
  <p:tag name="KSO_WM_UNIT_PICTURE_CLIP_FLAG" val="0"/>
  <p:tag name="KSO_WM_UNIT_PLACING_PICTURE" val="43711.8826675231"/>
  <p:tag name="KSO_WM_UNIT_PLACING_PICTURE_COLLAGE_VIEWPORT" val="{&quot;height&quot;:3548.1734682013712,&quot;width&quot;:9497.3049645390074}"/>
  <p:tag name="KSO_WM_UNIT_PLACING_PICTURE_INFO" val="{&quot;code&quot;:&quot;&quot;,&quot;full_picture&quot;:false,&quot;last_crop_picture&quot;:&quot;4-1&quot;,&quot;scheme&quot;:&quot;&quot;,&quot;spacing&quot;:5}"/>
  <p:tag name="KSO_WM_UNIT_SUPPORT_UNIT_TYPE" val="[&quot;d&quot;]"/>
  <p:tag name="KSO_WM_UNIT_TYPE" val="d"/>
  <p:tag name="KSO_WM_UNIT_VALUE" val="767*1549"/>
  <p:tag name="REFSHAPE" val="489456908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90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901_1*d*4"/>
  <p:tag name="KSO_WM_UNIT_INDEX" val="4"/>
  <p:tag name="KSO_WM_UNIT_LAYERLEVEL" val="1"/>
  <p:tag name="KSO_WM_UNIT_PICTURE_CLIP_FLAG" val="0"/>
  <p:tag name="KSO_WM_UNIT_PLACING_PICTURE" val="43711.8826675231"/>
  <p:tag name="KSO_WM_UNIT_PLACING_PICTURE_COLLAGE_VIEWPORT" val="{&quot;height&quot;:2036.3074061155678,&quot;width&quot;:9497.3049645390074}"/>
  <p:tag name="KSO_WM_UNIT_PLACING_PICTURE_INFO" val="{&quot;code&quot;:&quot;&quot;,&quot;full_picture&quot;:false,&quot;last_crop_picture&quot;:&quot;4-1&quot;,&quot;scheme&quot;:&quot;&quot;,&quot;spacing&quot;:5}"/>
  <p:tag name="KSO_WM_UNIT_SUPPORT_UNIT_TYPE" val="[&quot;d&quot;]"/>
  <p:tag name="KSO_WM_UNIT_TYPE" val="d"/>
  <p:tag name="KSO_WM_UNIT_VALUE" val="767*1549"/>
  <p:tag name="REFSHAPE" val="489460852"/>
</p:tagLst>
</file>

<file path=ppt/tags/tag14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1901_1"/>
  <p:tag name="KSO_WM_SLIDE_INDEX" val="1"/>
  <p:tag name="KSO_WM_SLIDE_ITEM_CNT" val="0"/>
  <p:tag name="KSO_WM_SLIDE_LAYOUT" val="d"/>
  <p:tag name="KSO_WM_SLIDE_LAYOUT_CNT" val="4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19T21:26:37&quot;,&#10;    &quot;type&quot;: 1&#10;}&#10;"/>
  <p:tag name="KSO_WM_SLIDE_POSITION" val="35*47"/>
  <p:tag name="KSO_WM_SLIDE_RATIO" val="1.777778"/>
  <p:tag name="KSO_WM_SLIDE_SIZE" val="888*44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901"/>
  <p:tag name="KSO_WM_TEMPLATE_MASTER_TYPE" val="0"/>
  <p:tag name="KSO_WM_TEMPLATE_SUBCATEGORY" val="1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19"/>
  <p:tag name="KSO_WM_UNIT_CLEAR" val="1"/>
  <p:tag name="KSO_WM_UNIT_COMPATIBLE" val="0"/>
  <p:tag name="KSO_WM_UNIT_HIGHLIGHT" val="0"/>
  <p:tag name="KSO_WM_UNIT_ID" val="diagram20182519_1*f*1"/>
  <p:tag name="KSO_WM_UNIT_INDEX" val="1"/>
  <p:tag name="KSO_WM_UNIT_LAYERLEVEL" val="1"/>
  <p:tag name="KSO_WM_UNIT_PRESET_TEXT_INDEX" val="6"/>
  <p:tag name="KSO_WM_UNIT_PRESET_TEXT_LEN" val="50"/>
  <p:tag name="KSO_WM_UNIT_TYPE" val="f"/>
  <p:tag name="KSO_WM_UNIT_VALUE" val="196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19"/>
  <p:tag name="KSO_WM_UNIT_CLEAR" val="0"/>
  <p:tag name="KSO_WM_UNIT_COMPATIBLE" val="0"/>
  <p:tag name="KSO_WM_UNIT_HIGHLIGHT" val="0"/>
  <p:tag name="KSO_WM_UNIT_ID" val="diagram20182519_1*d*1"/>
  <p:tag name="KSO_WM_UNIT_INDEX" val="1"/>
  <p:tag name="KSO_WM_UNIT_LAYERLEVEL" val="1"/>
  <p:tag name="KSO_WM_UNIT_TYPE" val="d"/>
  <p:tag name="KSO_WM_UNIT_VALUE" val="995*1038"/>
  <p:tag name="REFSHAPE" val="601220444"/>
</p:tagLst>
</file>

<file path=ppt/tags/tag149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diagram"/>
  <p:tag name="KSO_WM_TEMPLATE_INDEX" val="20182519"/>
  <p:tag name="KSO_WM_UNIT_CLEAR" val="1"/>
  <p:tag name="KSO_WM_UNIT_COMPATIBLE" val="0"/>
  <p:tag name="KSO_WM_UNIT_HIGHLIGHT" val="0"/>
  <p:tag name="KSO_WM_UNIT_ID" val="diagram20182519_1*f*2"/>
  <p:tag name="KSO_WM_UNIT_INDEX" val="2"/>
  <p:tag name="KSO_WM_UNIT_LAYERLEVEL" val="1"/>
  <p:tag name="KSO_WM_UNIT_PRESET_TEXT_INDEX" val="6"/>
  <p:tag name="KSO_WM_UNIT_PRESET_TEXT_LEN" val="30"/>
  <p:tag name="KSO_WM_UNIT_TEXT_FILL_FORE_SCHEMECOLOR_INDEX" val="16"/>
  <p:tag name="KSO_WM_UNIT_TEXT_FILL_TYPE" val="1"/>
  <p:tag name="KSO_WM_UNIT_TYPE" val="f"/>
  <p:tag name="KSO_WM_UNIT_USESOURCEFORMAT_APPLY" val="1"/>
  <p:tag name="KSO_WM_UNIT_VALUE" val="120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DIAGRAM_GROUP_CODE" val="l1-3"/>
  <p:tag name="KSO_WM_TAG_VERSION" val="1.0"/>
  <p:tag name="KSO_WM_TEMPLATE_CATEGORY" val="diagram"/>
  <p:tag name="KSO_WM_TEMPLATE_INDEX" val="20182519"/>
  <p:tag name="KSO_WM_UNIT_CLEAR" val="1"/>
  <p:tag name="KSO_WM_UNIT_COMPATIBLE" val="0"/>
  <p:tag name="KSO_WM_UNIT_HIGHLIGHT" val="0"/>
  <p:tag name="KSO_WM_UNIT_ID" val="diagram20182519_1*f*3"/>
  <p:tag name="KSO_WM_UNIT_INDEX" val="3"/>
  <p:tag name="KSO_WM_UNIT_LAYERLEVEL" val="1"/>
  <p:tag name="KSO_WM_UNIT_PRESET_TEXT_INDEX" val="6"/>
  <p:tag name="KSO_WM_UNIT_PRESET_TEXT_LEN" val="30"/>
  <p:tag name="KSO_WM_UNIT_TEXT_FILL_FORE_SCHEMECOLOR_INDEX" val="16"/>
  <p:tag name="KSO_WM_UNIT_TEXT_FILL_TYPE" val="1"/>
  <p:tag name="KSO_WM_UNIT_TYPE" val="f"/>
  <p:tag name="KSO_WM_UNIT_USESOURCEFORMAT_APPLY" val="1"/>
  <p:tag name="KSO_WM_UNIT_VALUE" val="96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19"/>
  <p:tag name="KSO_WM_UNIT_CLEAR" val="1"/>
  <p:tag name="KSO_WM_UNIT_COMPATIBLE" val="0"/>
  <p:tag name="KSO_WM_UNIT_HIGHLIGHT" val="0"/>
  <p:tag name="KSO_WM_UNIT_ID" val="diagram20182519_1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26"/>
</p:tagLst>
</file>

<file path=ppt/tags/tag152.xml><?xml version="1.0" encoding="utf-8"?>
<p:tagLst xmlns:p="http://schemas.openxmlformats.org/presentationml/2006/main">
  <p:tag name="KSO_WM_BEAUTIFY_FLAG" val="#wm#"/>
  <p:tag name="KSO_WM_SLIDE_ID" val="diagram20182519_1"/>
  <p:tag name="KSO_WM_SLIDE_INDEX" val="1"/>
  <p:tag name="KSO_WM_SLIDE_ITEM_CNT" val="4"/>
  <p:tag name="KSO_WM_SLIDE_LAYOUT" val="a_f_b_d"/>
  <p:tag name="KSO_WM_SLIDE_LAYOUT_CNT" val="1_3_1_1"/>
  <p:tag name="KSO_WM_SLIDE_POSITION" val="0*60"/>
  <p:tag name="KSO_WM_SLIDE_SIZE" val="959*445"/>
  <p:tag name="KSO_WM_SLIDE_TYPE" val="text"/>
  <p:tag name="KSO_WM_TAG_VERSION" val="1.0"/>
  <p:tag name="KSO_WM_TEMPLATE_CATEGORY" val="diagram"/>
  <p:tag name="KSO_WM_TEMPLATE_INDEX" val="20182519"/>
</p:tagLst>
</file>

<file path=ppt/tags/tag15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EFD"/>
      </a:dk2>
      <a:lt2>
        <a:srgbClr val="FFFFFF"/>
      </a:lt2>
      <a:accent1>
        <a:srgbClr val="1067DA"/>
      </a:accent1>
      <a:accent2>
        <a:srgbClr val="3856C3"/>
      </a:accent2>
      <a:accent3>
        <a:srgbClr val="6144AC"/>
      </a:accent3>
      <a:accent4>
        <a:srgbClr val="8933C3"/>
      </a:accent4>
      <a:accent5>
        <a:srgbClr val="B2217E"/>
      </a:accent5>
      <a:accent6>
        <a:srgbClr val="DA106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141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8">
      <vt:lpstr>Arial</vt:lpstr>
      <vt:lpstr>微软雅黑</vt:lpstr>
      <vt:lpstr>幼圆</vt:lpstr>
      <vt:lpstr>汉仪乐喵体W</vt:lpstr>
      <vt:lpstr>宋体</vt:lpstr>
      <vt:lpstr>Calibri</vt:lpstr>
      <vt:lpstr>华文行楷</vt:lpstr>
      <vt:lpstr>Times New Roman</vt:lpstr>
      <vt:lpstr>楷体_GB2312</vt:lpstr>
      <vt:lpstr>方正正粗黑简体</vt:lpstr>
      <vt:lpstr>华文彩云</vt:lpstr>
      <vt:lpstr>隶书</vt:lpstr>
      <vt:lpstr>黑体</vt:lpstr>
      <vt:lpstr>Wingdings</vt:lpstr>
      <vt:lpstr>新宋体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感知内容 </vt:lpstr>
      <vt:lpstr>PowerPoint Presentation</vt:lpstr>
      <vt:lpstr>正确诵读</vt:lpstr>
      <vt:lpstr>品味节奏</vt:lpstr>
      <vt:lpstr>PowerPoint Presentation</vt:lpstr>
      <vt:lpstr>PowerPoint Presentation</vt:lpstr>
      <vt:lpstr>画面概括</vt:lpstr>
      <vt:lpstr>把握意象，体悟情感</vt:lpstr>
      <vt:lpstr>PowerPoint Presentation</vt:lpstr>
      <vt:lpstr>意象赏析示例</vt:lpstr>
      <vt:lpstr>意象赏析示例</vt:lpstr>
      <vt:lpstr>意象赏析示例</vt:lpstr>
      <vt:lpstr>意象赏析示例</vt:lpstr>
      <vt:lpstr>PowerPoint Presentation</vt:lpstr>
      <vt:lpstr>新诗三美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2021-04-19T16:37:21.254</cp:lastPrinted>
  <dcterms:created xsi:type="dcterms:W3CDTF">2021-04-19T16:37:21Z</dcterms:created>
  <dcterms:modified xsi:type="dcterms:W3CDTF">2021-04-19T08:37:30Z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