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10" r:id="rId3"/>
    <p:sldId id="261" r:id="rId4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298" r:id="rId40"/>
    <p:sldId id="299" r:id="rId41"/>
    <p:sldId id="300" r:id="rId42"/>
    <p:sldId id="301" r:id="rId43"/>
    <p:sldId id="302" r:id="rId44"/>
    <p:sldId id="303" r:id="rId45"/>
    <p:sldId id="304" r:id="rId46"/>
    <p:sldId id="305" r:id="rId47"/>
    <p:sldId id="306" r:id="rId48"/>
    <p:sldId id="307" r:id="rId49"/>
    <p:sldId id="308" r:id="rId50"/>
    <p:sldId id="309" r:id="rId51"/>
  </p:sldIdLst>
  <p:sldSz cx="9144000" cy="684022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78142" autoAdjust="0"/>
  </p:normalViewPr>
  <p:slideViewPr>
    <p:cSldViewPr>
      <p:cViewPr>
        <p:scale>
          <a:sx n="50" d="100"/>
          <a:sy n="50" d="100"/>
        </p:scale>
        <p:origin x="-113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912029"/>
            <a:ext cx="7349400" cy="2563736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3551169"/>
            <a:ext cx="7349400" cy="1468583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771993"/>
            <a:ext cx="8229600" cy="5468585"/>
          </a:xfrm>
        </p:spPr>
        <p:txBody>
          <a:bodyPr/>
          <a:lstStyle>
            <a:lvl1pPr marL="171450" indent="-17145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514350" indent="-17145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857250" indent="-17145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200150" indent="-17145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543050" indent="-17145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2477560"/>
            <a:ext cx="7349400" cy="1016159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3551169"/>
            <a:ext cx="7349400" cy="470377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6823"/>
            <a:ext cx="8226900" cy="703771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486536"/>
            <a:ext cx="8226900" cy="4746861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685800" marR="0" lvl="2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028700" marR="0" lvl="3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371600" marR="0" lvl="4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3838423"/>
            <a:ext cx="5826600" cy="764812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4603235"/>
            <a:ext cx="5826600" cy="865351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6823"/>
            <a:ext cx="8226900" cy="703771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497308"/>
            <a:ext cx="3882600" cy="4736089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497308"/>
            <a:ext cx="3882600" cy="4736089"/>
          </a:xfrm>
        </p:spPr>
        <p:txBody>
          <a:bodyPr lIns="90000" tIns="46800" rIns="90000" bIns="46800">
            <a:normAutofit/>
          </a:bodyPr>
          <a:lstStyle>
            <a:lvl1pPr marL="171450" indent="-171450">
              <a:lnSpc>
                <a:spcPct val="130000"/>
              </a:lnSpc>
              <a:buFont typeface="Wingdings" panose="05000000000000000000" pitchFamily="2" charset="2"/>
              <a:buChar char="l"/>
              <a:defRPr sz="12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514350" indent="-171450">
              <a:lnSpc>
                <a:spcPct val="130000"/>
              </a:lnSpc>
              <a:buFont typeface="Wingdings" panose="05000000000000000000" pitchFamily="2" charset="2"/>
              <a:buChar char="l"/>
              <a:defRPr sz="12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857250" indent="-171450">
              <a:lnSpc>
                <a:spcPct val="130000"/>
              </a:lnSpc>
              <a:buFont typeface="Wingdings" panose="05000000000000000000" pitchFamily="2" charset="2"/>
              <a:buChar char="l"/>
              <a:defRPr sz="12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200150" indent="-171450">
              <a:lnSpc>
                <a:spcPct val="130000"/>
              </a:lnSpc>
              <a:buFont typeface="Wingdings" panose="05000000000000000000" pitchFamily="2" charset="2"/>
              <a:buChar char="l"/>
              <a:defRPr sz="12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lnSpc>
                <a:spcPct val="13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6823"/>
            <a:ext cx="8226900" cy="703771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425495"/>
            <a:ext cx="4006800" cy="380611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849193"/>
            <a:ext cx="4006800" cy="4384204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418043"/>
            <a:ext cx="4006800" cy="380611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849193"/>
            <a:ext cx="4006800" cy="4384204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6823"/>
            <a:ext cx="8226900" cy="703771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551168"/>
            <a:ext cx="3844800" cy="4596053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3"/>
            </p:custDataLst>
          </p:nvPr>
        </p:nvSpPr>
        <p:spPr>
          <a:xfrm>
            <a:off x="4762800" y="1551168"/>
            <a:ext cx="3920400" cy="4596053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912029"/>
            <a:ext cx="783000" cy="5016161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1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>
          <a:xfrm>
            <a:off x="685800" y="912029"/>
            <a:ext cx="6876900" cy="5016161"/>
          </a:xfrm>
        </p:spPr>
        <p:txBody>
          <a:bodyPr vert="eaVert" lIns="46800" tIns="46800" rIns="46800" bIns="46800"/>
          <a:lstStyle>
            <a:lvl1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56300" y="606823"/>
            <a:ext cx="8226900" cy="64632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456300" y="1511671"/>
            <a:ext cx="8226900" cy="4724599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459000" y="6298029"/>
            <a:ext cx="2025000" cy="3159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87000" y="6298029"/>
            <a:ext cx="2970000" cy="3159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658200" y="6298029"/>
            <a:ext cx="2025000" cy="3159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85725" y="2862608"/>
            <a:ext cx="9144000" cy="1114754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ts val="4000"/>
              </a:lnSpc>
              <a:defRPr/>
            </a:pPr>
            <a:r>
              <a:rPr lang="zh-CN" altLang="en-US" sz="2800" b="0" kern="0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专题三   语言表达简明、连贯、得体，</a:t>
            </a:r>
            <a:endParaRPr lang="en-US" altLang="zh-CN" sz="2800" b="0" kern="0" dirty="0" smtClean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  <a:p>
            <a:pPr algn="ctr">
              <a:lnSpc>
                <a:spcPts val="4000"/>
              </a:lnSpc>
              <a:defRPr/>
            </a:pPr>
            <a:r>
              <a:rPr lang="zh-CN" altLang="en-US" sz="2800" b="0" kern="0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准确、鲜明、生动</a:t>
            </a:r>
            <a:endParaRPr lang="zh-CN" altLang="en-US" sz="2800" b="0" kern="0" dirty="0" smtClean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197485" y="1152479"/>
            <a:ext cx="9144000" cy="684054"/>
          </a:xfrm>
          <a:prstGeom prst="rect">
            <a:avLst/>
          </a:prstGeom>
          <a:noFill/>
          <a:ln>
            <a:miter lim="800000"/>
          </a:ln>
        </p:spPr>
        <p:txBody>
          <a:bodyPr>
            <a:noAutofit/>
          </a:bodyPr>
          <a:lstStyle/>
          <a:p>
            <a:r>
              <a:rPr lang="zh-CN" altLang="en-US" sz="8000" b="1" dirty="0" smtClean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黑体" panose="02010609060101010101" pitchFamily="49" charset="-122"/>
              </a:rPr>
              <a:t>高考语文</a:t>
            </a:r>
            <a:endParaRPr lang="zh-CN" altLang="en-US" sz="8000" b="1" dirty="0" smtClean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46417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辈中年纪小的亲属。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舍间、寒舍、敝舍:称自己的家。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舍亲:称自己的亲戚。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舍弟、舍妹:称自己的弟弟、妹妹。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舍侄:称自己的侄子。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3.“鄙”字一族。用于称自己或跟自己有关的事物。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鄙人:称自己。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鄙意:称自己的意见。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鄙见:称自己的见解。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4.“愚”字一族。用于称自己或跟自己有关的事物。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愚兄:向比自己年轻的人称自己。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愚见:称自己的意见或见解。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874979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5.“敝”字一族。用于称自己或跟自己有关的事物。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敝人:称自己。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敝姓:称自己的姓。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敝处:称自己的房屋、住处。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敝校:称自己所在的学校。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6.“拙”字一族。用于称自己的文章、见解等。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拙笔:称自己的文字或书画。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拙著、拙作:称自己的文章。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拙见:称自己的见解。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7.“小”字一族。用于称自己或跟自己有关的人或事物。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小人:古代指地位低的人,后来也用作地位低的人的自称。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小可:称自己(多见于早期白话)。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46417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小生:青年读书人的自称(多见于早期白话)。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小弟:男性在朋友或熟人之间谦称自己。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小儿、小女:称自己的儿子、女儿。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小店:称自己的商店(酒店、旅店等)。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8.“敢”字一族。表示冒昧地请求别人。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敢问:用于向对方询问问题。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敢请:用于请求对方做某事。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敢烦:用于麻烦对方做某事。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9.“见”字一类。用在动词前,表示对“我”怎么样。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见教:客套话,指教(我)。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见谅:客套话,表示请人谅解(多用于书信)。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10.“老”字一族。用于老年人谦称自己或与自己有关的事物。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874979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老朽(老夫、老汉等):老年人谦称自己。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老粗:谦称自己没有文化。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老脸:年老的人称自己的面子。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老身:老年妇女谦称自己(多用于早期白话)。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老衲:老僧人的自称。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11.“贫”字一族。僧、道、尼姑的自谦之称。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如:贫僧、贫道、贫尼。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12.其他谦辞。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错爱:用于感谢对方对自己的关心、爱护。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刍荛之见:称自己浅陋的看法。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过奖、过誉:用于自己受到表扬或夸奖。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寒门:称自己贫寒的家庭。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76800" y="1705757"/>
            <a:ext cx="8467200" cy="9289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马齿徒增:称自己虚度年华,没有成就。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涂鸦:称自己的字写得不好或画画得不好。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46362"/>
            <a:ext cx="8467200" cy="56171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清单二    考点清单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一、简明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语言简明,有两项具体要求: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1.简洁:(1)不要在句中同时出现表意功能完全相同的成分;(2)尽量删去可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有可无的词语;(3)尽量使用替代性词语。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2.明确:(1)避免晦涩;(2)避免歧义。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　请指出下列句子的不简明之处,并简单说一下理由。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①理论要付诸于实践。(“诸”,文言兼词,之于。故“于”字多余)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②报刊杂志应做规范使用语言文字的楷模。(“报刊”即报纸和杂志,不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能再用“杂志”)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③8月1日是截止日期的最后一天。(“截止日期”就是“最后一天”,二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者重复)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46417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④《大地》的付梓刻印使他很兴奋。(“把稿件交付刊印”叫“付梓”,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与“刻印”重复)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⑤我买的那台笔记本电脑早就报销了。(“报销”一词多义,可指“报告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主管部门核销”,也可指“报废”,有歧义)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⑥学生家长都到齐了。(“学生家长”这一短语可以是偏正式,也可以是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并列式,有歧义)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⑦临近考试了,老师希望学生别看电视看小说。(“别”支配对象不明引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起歧义。此句可以理解为“只看小说不准看电视”,也可以理解为“两者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都不准看”)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二、连贯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语言连贯是指语言的表达要注意句与句之间的组合与衔接,做到话题统一,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句序合理,衔接流畅,呼应自然。高考对语言表达连贯的考查,通常会单独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874979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设题,最常见的是语句排序题(要求将给出的句子按合理的顺序排列)、语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句复位题(要求将从语段中抽出的句子放在语段中合适的位置上)和因境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补文题(要求根据语段中心内容和具体情境在指定的位置补写合适的语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句)。语句排序题的解答,应以研究句子之间的逻辑联系为基础,而语句复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位题和因境补文题的解答应关注句子的语境。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　依次填入下面一段文字横线处的语句,衔接最恰当的一组是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在学校的日子里,我没有什么特别的感觉,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。我默默地注视着学校红色的大门,由衷地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感谢它带给我的一切。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①很多时候你可能觉得今天跟昨天没什么不同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②这时你可能非常留恋过去的日子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③突然发现它写得真好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46417"/>
            <a:ext cx="8467200" cy="50505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④你回过头来,其实一切都在改变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⑤不禁哼出一句“月亮的脸偷偷地在改变”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⑥现在要离开这个工作了七年的学校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A.①②④⑤⑥③　　　　　　B.①⑥②⑤③④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C.⑥②⑤①④③　　D.⑥⑤③①④②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“在学校的日子里”与⑥句中“现在要离开”衔接紧密,所以排除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A、B项。⑤句写出即将离开学校的无奈,③句中的“它”应指⑤句中的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引语。与④句中“其实”相对应的应是①句,“改变”和“没什么不同”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正好相反。根据文意,②句中“这时”指“你”发现“一切都在改变”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时。而①④②三句正是对③句中“写得真好”的解释。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18269"/>
            <a:ext cx="8467200" cy="55738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三、准确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语言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表达准确是指在正确理解文意、句意的基础上,把握句段的关键信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息、内容要点、中心思想,并按照题干要求,使词语运用、句式选择、语气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选择等方面完全符合表达目的。“准确”在语言应用试题的各种题型中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均有考查。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　下面一段文字中有四处用词不当,请指出来并加以修改,使之准确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鲜明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中国药监局发出紧急通知:齐齐哈尔第二制药有限公司生产的“亮菌甲素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注射液”,在临床上出现了一定的不良反应,已导致多人死亡。全国各医院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应该查封、扣押齐齐哈尔第二制药有限公司生产的全部药品,必须停用齐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齐哈尔第二制药公司的产品。对某些商人只为金钱利益而不大理会患者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生命的行为,我们予以批评。对死者家属,我们表示深切的慰问。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改为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②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改为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40000" y="862789"/>
            <a:ext cx="8467200" cy="5777381"/>
            <a:chOff x="540000" y="862789"/>
            <a:chExt cx="8467200" cy="5777381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746523"/>
              <a:ext cx="8467200" cy="48936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200" b="1" kern="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清单一    词类清单</a:t>
              </a:r>
              <a:endPara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90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一、常用敬辞15类</a:t>
              </a:r>
              <a:endParaRPr lang="zh-CN" altLang="en-US" sz="1900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90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1.“拜”字一族。用于人事往来。</a:t>
              </a:r>
              <a:endParaRPr lang="zh-CN" altLang="en-US" sz="1900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90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拜读:阅读对方的作品。</a:t>
              </a:r>
              <a:endParaRPr lang="zh-CN" altLang="en-US" sz="1900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90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拜会:拜访会见(今多用于外交上的正式访问)。</a:t>
              </a:r>
              <a:endParaRPr lang="zh-CN" altLang="en-US" sz="1900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90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拜访:访问对方。</a:t>
              </a:r>
              <a:endParaRPr lang="zh-CN" altLang="en-US" sz="1900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90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拜望:看望或探望对方。</a:t>
              </a:r>
              <a:endParaRPr lang="zh-CN" altLang="en-US" sz="1900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90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拜托:请对方帮忙办事。</a:t>
              </a:r>
              <a:endParaRPr lang="zh-CN" altLang="en-US" sz="1900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90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拜贺:向对方表示祝贺。</a:t>
              </a:r>
              <a:endParaRPr lang="zh-CN" altLang="en-US" sz="1900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90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拜辞:向对方告别。</a:t>
              </a:r>
              <a:endParaRPr lang="zh-CN" altLang="en-US" sz="1900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90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拜服:对对方表示佩服</a:t>
              </a:r>
              <a:r>
                <a:rPr lang="zh-CN" altLang="en-US" sz="190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。</a:t>
              </a:r>
              <a:endParaRPr lang="zh-CN" altLang="en-US" sz="1900" dirty="0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3786182" y="1329818"/>
              <a:ext cx="17145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/>
                <a:t>考点</a:t>
              </a:r>
              <a:r>
                <a:rPr lang="zh-CN" altLang="en-US" sz="2400" b="1" dirty="0"/>
                <a:t>清单</a:t>
              </a:r>
              <a:endParaRPr lang="zh-CN" altLang="en-US" sz="2400" b="1" dirty="0"/>
            </a:p>
          </p:txBody>
        </p:sp>
        <p:pic>
          <p:nvPicPr>
            <p:cNvPr id="4" name="Picture 1" descr="D:\成品备份\版式\2021版53A教师课件要求及模板\图片\PPT插图-04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882910" y="862789"/>
              <a:ext cx="3117850" cy="344488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490608"/>
            <a:ext cx="8467200" cy="27869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③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改为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④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改为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解答此类题目,要依据具体的语言环境准确表述,如材料中“我们予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以批评”就属于语意过轻,如此恶劣的行为应用“谴责”才能准确表达语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意。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①“一定”　“严重”　②“停用”　“停止销售使用”　③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“不大理会”　“不顾”　④“批评”　“谴责”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660797"/>
            <a:ext cx="8467200" cy="46882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b="1" kern="0" dirty="0" smtClea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方法1  </a:t>
            </a:r>
            <a:r>
              <a:rPr lang="zh-CN" altLang="en-US" sz="22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语言表达准确类解题方法</a:t>
            </a:r>
            <a:endParaRPr lang="zh-CN" altLang="en-US" sz="2200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高考从逻辑推理的角度考查语言表达准确这个考点,要求对题中给出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的各种结论(推断)进行评判,看是否符合客观实际,有无判断错误、推理偏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颇以及说法绝对等逻辑问题。只需两步就可搞定这种题型。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一、熟悉概念——推理是什么?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推理是由一个或几个已知判断推出一个新判断的思维形式。有以下三种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常见的形式: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1.归纳推理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即从多个具体的现象中总结出一个一般的规律,是从个别到一般。它包括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简单枚举法(不完全归纳法)和完全归纳法两种。简单枚举法往往会犯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以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3786182" y="1315530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/>
              <a:t>方法技巧</a:t>
            </a:r>
            <a:endParaRPr lang="zh-CN" altLang="en-US" sz="2400" b="1" dirty="0"/>
          </a:p>
        </p:txBody>
      </p:sp>
      <p:pic>
        <p:nvPicPr>
          <p:cNvPr id="4" name="Picture 2" descr="E:\静\2019\图书出版\53A\PPT课件\PPT插图-05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071802" y="919939"/>
            <a:ext cx="3117850" cy="3444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891450"/>
            <a:ext cx="8467200" cy="56460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下逻辑错误</a:t>
            </a:r>
            <a:r>
              <a:rPr lang="en-US" altLang="zh-CN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有些推断的前提本身是虚假的</a:t>
            </a:r>
            <a:r>
              <a:rPr lang="en-US" altLang="zh-CN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有的遗漏了所涉的其他对象而</a:t>
            </a:r>
            <a:br>
              <a:rPr lang="zh-CN" altLang="en-US" sz="1900" dirty="0" smtClean="0"/>
            </a:b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导致结论片面或偏颇</a:t>
            </a:r>
            <a:r>
              <a:rPr lang="en-US" altLang="zh-CN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有的则是前提与结论之间存在强加因果或颠倒因果</a:t>
            </a:r>
            <a:endParaRPr lang="zh-CN" altLang="en-US" sz="19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</a:t>
            </a: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问题,等等。例如:</a:t>
            </a:r>
            <a:endParaRPr lang="zh-CN" altLang="en-US" sz="19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现在很多城市已经限制燃放烟花爆竹,这样就可以避免发生火灾,而且只要</a:t>
            </a:r>
            <a:br>
              <a:rPr sz="1900" dirty="0"/>
            </a:b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限制燃放,就能避免环境污染,让空气新鲜、环境优美。</a:t>
            </a:r>
            <a:endParaRPr lang="zh-CN" altLang="en-US" sz="19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这句话含有以下推理:</a:t>
            </a:r>
            <a:endParaRPr lang="zh-CN" altLang="en-US" sz="19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①限制燃放烟花爆竹就一定能避免发生火灾;</a:t>
            </a:r>
            <a:endParaRPr lang="zh-CN" altLang="en-US" sz="19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②只要限制燃放烟花爆竹,就能避免环境污染,让空气新鲜、环境优美。</a:t>
            </a:r>
            <a:endParaRPr lang="zh-CN" altLang="en-US" sz="19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仔细分析,不难发现其推断的错误:</a:t>
            </a:r>
            <a:endParaRPr lang="zh-CN" altLang="en-US" sz="19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①发生火灾的原因有很多,燃放烟花爆竹是诱因之一,并不是唯一的原因</a:t>
            </a: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;还有</a:t>
            </a: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其他情况也会引发火灾,比如天干物燥、吸烟、气温过高导致汽车</a:t>
            </a: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自燃</a:t>
            </a: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等。</a:t>
            </a:r>
            <a:endParaRPr lang="zh-CN" altLang="en-US" sz="19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②环境污染的原因也很多,不光是燃放烟花爆竹,工厂“三废”排放、汽车</a:t>
            </a:r>
            <a:br>
              <a:rPr sz="1900" dirty="0"/>
            </a:b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尾气排放等,也会造成环境污染。</a:t>
            </a:r>
            <a:endParaRPr lang="zh-CN" altLang="en-US" sz="1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17855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可见,在遗漏条件信息的情况下,所得结论很可能出现说法绝对的错误。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2.演绎推理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即从一个一般的规律到个别的具体现象的推理。常用的演绎推理形式是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“三段论”,由大前提、小前提和结论组成。例如: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金属是导体(大前提),铁是金属(小前提),所以铁会导电(结论)。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演绎推理容易犯的错误有:偷换概念、前提错误、判断矛盾等。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3.类比推理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即根据两个或两类对象有部分属性相同,从而推出它们的其他属性也相同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的推理。简称类推、类比。例如: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杂志对于(　　),相当于(　　)对于农民。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A.报纸　果农　　　　B.传媒　农业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C.书刊　农村　　　　D.编辑　菠菜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46417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我们难以直接从题目中断定两词之间的关系,只能逐项代入,然后类比两词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之间的关系,进而作出判断。通过代入发现“杂志对于编辑,相当于菠菜对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于农民”,两者间都是“产品和生产者”之间的关系,因此答案是D。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类比推理的常见错误有:前提错误、属性错误等。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二、明确关系——常考哪些复句关系?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从近两年的高考题来看,逻辑推理题所选材料一般都比较容易理解,且比较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贴合实际,设题时往往涉及以下复句关系。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1.条件关系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分句之间的关系是条件和结果的关系,偏句提出一种真实或假设的条件,正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句说明在这种条件下所产生的结果。常见的条件关系有三种:充分条件、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必要条件、充要条件。条件关系复句常犯的错误有:三种条件关系混淆;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条件与结果之间没有必然的联系;等等。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46417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2.因果关系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一种事物或一些条件的存在导致另一种事物的产生,其中前者是因,后者为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果。因果关系常犯的错误有:原因和结果之间没有必然的联系等。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高考在考查复句关系时往往有非常明显的标志词,如说法比较绝对的词语,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考生要多多留心。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充分条件关联词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①如果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那么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……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②只要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就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……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③绝对化表达,如: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就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一定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离不开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……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④整体化表达,如:所有(凡是/凡/任何/每一个)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都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……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必要条件关联词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46417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①只有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才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……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②除非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否则不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……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③必要条件式表达: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的必要条件(先决条件/基础/前提/必要假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设),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必不可少的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因果联系型题目中一般含有表示原因和结果的提示词,常见的有: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原因:由于、因为、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的缘故、导致了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结果:所以、由此可见、为此、由此得出结论。 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　下面文段有三处推断存在问题,请参照①的方式,说明另外两处问题。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一波又一波的地产热潮,使我国各大、中城市的房价居高不下。而我们千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呼万唤的房产税,却是一再难产。如果有了房产税,就能使房价降低,而房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价一旦真的降下来,我国的经济就能有很大的发展。房价下降了,老百姓的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生活水平也就会提高了。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46417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①有了房产税,也不一定能使房价降低。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③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(1)全面分析材料具体内容,这则材料在介绍了我国各大、中城市房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价居高不下的背景后,得出了三个结论:①如果有了房产税,就能使房价降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低;②房价一旦真的降下来,我国的经济就能有很大的发展;③房价下降了,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老百姓的生活水平也就会提高了。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(2)重点把握句间逻辑关系,房产税并不是决定房价的唯一因素,故由“有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了房产税”这一条件推不出“房价下降”的结论。同时,由“房价降下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来”的条件也推不出“经济发展”和“老百姓生活水平提高”的结论。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(3)仿照例句精准拟写答案,参照①的方式,将②③的答案拟为“房价下降,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我国的经济不一定能有很大的发展”“房价下降,老百姓的生活水平不一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76800" y="1883935"/>
            <a:ext cx="8467200" cy="13934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定会提高”。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②房价下降,我国的经济不一定能有很大的发展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③房价下降,老百姓的生活水平不一定会提高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19939"/>
            <a:ext cx="8467200" cy="55738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方法2   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语言表达连贯类解题方法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一、语句复位六注意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1.事理是否相承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逻辑关系——因果、条件、递进、并列、总分、大小、轻重、快慢、难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易等。语段在表达一定的意思时,总会按照某种逻辑顺序进行或者符合一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定的生活事理,而这个顺序或者事理恰恰就是语句复位题的突破口。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2.话题是否统一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陈述主体、陈述内容、叙述角度应保持一致。在文段所提供的语境中,讲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述的话题或陈述的对象应该保持一致。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3.前后是否勾连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句子的重点往往在谓语部分。句群或复句的分句之间应明显有顺承、因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果、并列等关系,从而使文段在表意上脉络清晰、层次井然。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05394" y="919939"/>
            <a:ext cx="8467200" cy="5794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2.“奉”字一族。用于自己的举动涉及对方时。</a:t>
            </a:r>
            <a:endParaRPr lang="zh-CN" altLang="en-US" sz="19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奉告</a:t>
            </a: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:告诉对方。</a:t>
            </a:r>
            <a:endParaRPr lang="zh-CN" altLang="en-US" sz="19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奉还:归还对方。</a:t>
            </a:r>
            <a:endParaRPr lang="zh-CN" altLang="en-US" sz="19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奉送、奉赠:赠送。</a:t>
            </a:r>
            <a:endParaRPr lang="zh-CN" altLang="en-US" sz="19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奉达:告诉;表达(多用于书信)。</a:t>
            </a:r>
            <a:endParaRPr lang="zh-CN" altLang="en-US" sz="19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奉复:回复(多用于书信)。</a:t>
            </a:r>
            <a:endParaRPr lang="zh-CN" altLang="en-US" sz="19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奉托:拜托。</a:t>
            </a:r>
            <a:endParaRPr lang="zh-CN" altLang="en-US" sz="19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奉劝:劝告。</a:t>
            </a:r>
            <a:endParaRPr lang="zh-CN" altLang="en-US" sz="19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奉陪:陪伴;陪同对方做某事。</a:t>
            </a:r>
            <a:endParaRPr lang="zh-CN" altLang="en-US" sz="19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3.“高”字一族。用于尊称与对方有关的事物。</a:t>
            </a:r>
            <a:endParaRPr lang="zh-CN" altLang="en-US" sz="19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高就:询问对方在哪里工作。</a:t>
            </a:r>
            <a:endParaRPr lang="zh-CN" altLang="en-US" sz="19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高龄、高寿:问老人的年龄。</a:t>
            </a:r>
            <a:endParaRPr lang="zh-CN" altLang="en-US" sz="19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高见:高明的见解(尊称对方的见解)。</a:t>
            </a:r>
            <a:endParaRPr lang="zh-CN" altLang="en-US" sz="1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46417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4.意境是否协调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文段的氛围、风格(或阴沉凄凉,或热烈欢乐,或隐晦曲折)应和谐统一。文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段中所体现出来的情感、意蕴同其中的物象与景致高度契合统一,才能感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染读者。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5.句式是否一致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“一致”的内容比较多,像句子结构、关联词搭配等,重在找出照应点。语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段中的信息前后吻合,才能使表意完整。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6.音节是否和谐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要符合诗歌或语句在字数、句式、平仄、音韵等方面所特有的规定。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二、语句排序三步骤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1.根据横线前的内容确定第一句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先观察四个选项,判断能作为第一句的句子可能是哪几句;然后将横线前的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46417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内容分别与可能是第一句的句子连起来读,确定联系紧密的一句为第一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句。确定第一句后一般可排除两个选项。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2.找出必须紧紧相连的两句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在题目给出的句子中,找出必须紧紧相连的两句,然后从剩余的选项中找出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这两句排在一起的选项,该选项即为答案。如果剩余选项都将这两个句子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排在一起,可再找出必须紧紧相连的另外两个句子,即可得出答案。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3.根据横线后的内容确定最后一句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如果经过上述两步还不能确定答案,再将剩余选项中排在最后的句子,分别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与横线后的内容连起来读,通过确定与横线后的内容衔接紧密的句子来选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定正确答案。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大多数的语句排序题,使用前两步就可得出答案。有的语句排序题,在观察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四个选项排列的句序后,仅使用第2步(找出必须紧紧相连的两句),或仅使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874979"/>
            <a:ext cx="8467200" cy="55149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用第3步(根据横线后的内容确定最后一句)即可得出正确答案。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　依次填入下面一段文字横线处的语句,衔接最恰当的一组是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我国已进入老龄化社会,65岁及以上的老年人已达1.5亿,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br>
              <a:rPr dirty="0"/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。正因如此,老年人跌倒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控制干预是一项社会系统工程。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①愿不愿意向跌倒的老人伸出援手,是道德问题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②按通常30%的发生率估算,每年有4 000多万老人会跌倒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③为了保障老人的生命健康,二者都需要肯定的回答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④知不知道怎样对跌倒的老人正确施救,则是技术问题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⑤见危不救,可能导致老人伤残或死亡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⑥救助不当,也可能帮了倒忙,加重老人病情伤情,甚至造成更加严重的后</a:t>
            </a: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  <a:sym typeface="+mn-ea"/>
              </a:rPr>
              <a:t>果</a:t>
            </a:r>
            <a:br>
              <a:rPr dirty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46417"/>
            <a:ext cx="8467200" cy="50990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A.②⑥①③④⑤　　　　B.②⑤⑥①④③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C.⑤②⑥③①④　　        D.⑤⑥②④③①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第一步(根据横线前的内容确定第一句):观察四个选项可知,第一句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不是②就是⑤。将横线前的内容“65岁及以上的老年人已达1.5亿”分别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与②⑤句连起来读,可发现联系紧密的句子是第②句——第②句中的“3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0%”“4 000多万”与横线前句子中的“1.5亿”形成照应,由此可排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除C、D两项。第二步(找出必须紧紧相连的两句):对剩余的五个句子进行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分析,可发现第⑤句中的“可能”与第⑥句中的“也可能”形成照应,第①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句中的“是”与第④句中的“则是”也形成照应,由此可确定⑤与⑥、①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与④必须紧紧相连。据此确定答案为B。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89707"/>
            <a:ext cx="8467200" cy="55738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三、语句补空三步骤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.通读文段,把握观点与层次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语句补空题虽说考查的主要是语言表达连贯能力,但首先应是阅读能力。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拿到题目后,首先要阅读语段,看看其中心是什么,大致有几个层次;其次要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把握文脉,理清前后句之间的逻辑关系,要特别注意关联词语。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2.因文推导,注意逻辑与形式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结合文意,从两个角度推导:一是根据上下文逻辑的发展推导出所补写语句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的内容,做到内容上扣得紧;二是由与上下文相关词语、句式的照应推导出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所补写语句的句式及形式上的衔接语,做到形式上接得上。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3.写后检查,保证连贯与简洁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补写后要检查内容是否符合题干要求、语言是否连贯、有无语病、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是否简洁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等。要防止草率审题,盲目机械地答题,力求补写的内容连贯,贴切,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严密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46417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　在下面一段文字横线处补写恰当的语句,使整段文字语意完整连贯,内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容贴切,逻辑严密。每处不得超过15字。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著作等“身”,①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,具有可统计性,而著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作等“心”,则是研究成果精神层面的驻扎,无法计算。“著作等身”一般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是对学者从事研究工作的赞颂,确实有许多著名学者以著书立说的丰硕成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果令人敬仰。但是,②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,而学问是主宰著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作的灵魂。因此,一个学者的学术地位和名声③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解答本题,要注意把握文段大意和横线前后内容以及句中的标志性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词语。本段内容是讲学者研究的事情。第①处横线前所述的是学者的著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作数量的问题,由后面的“而著作等‘心’,则是研究成果精神层面的驻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扎”可知,①处横线内容应与此对应,填“物质层面”的内容,由此可得出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答案。第②处横线前所述的是著作与学者之间的关系,由后面“而学问是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347454"/>
            <a:ext cx="8467200" cy="37158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主宰著作的灵魂”的信息可知,这两句是在谈“学问”与“著作”之间的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关系,再由“灵魂”一词可知,此处可填“著作只是承载学问的外壳”。第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③处横线前的内容是“因此,一个学者的学术地位和名声”,由“因此”可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知这里要填总结句,而句中只给出了主语,要填写的是谓语,结合前面的内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容可知,强调的是“学术地位和名声不是靠著作等身来衡量的”,这样,答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案就出来了。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①是研究成果物质层面的度量　②著作只是承载学问的外壳　③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绝不是以著作等不等身来衡量的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46362"/>
            <a:ext cx="8467200" cy="56171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b="1" kern="0" dirty="0" smtClea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方法3</a:t>
            </a:r>
            <a:r>
              <a:rPr lang="zh-CN" altLang="en-US" sz="22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语言表达得体类解题方法</a:t>
            </a:r>
            <a:endParaRPr lang="zh-CN" altLang="en-US" sz="2200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语言表达得体,指说话要符合说话者和听话者的身份,适合说话时的环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境氛围,符合表达时的语体特征。语言表达要“得体”,主要有6种方法。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1.分清对象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所谓“对什么人说什么话”,同一个意思,对不同的人就应有不同的说法;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同一个内容,对不同的对象,说话时的重点也应不同。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　某高校毕业生听完著名就业辅导专家张教授的报告后,深受启发,立刻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用手机给张教授发短信,希望得到帮助。下面四条短信中用语恰当、表达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得体的一项是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A.张教授,您好!今天听了您的报告,我深受启发。我想请您帮我看看求职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自荐信,不知您能不能把邮箱地址告诉我?情急之中,未免有些唐突,请见谅!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学生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××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46417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B.张教授,今天听了您的报告,我深受启发。我想请您帮我看看求职自荐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信,不知您能不能把邮箱地址告诉我?情急之中,可能有些唐突,但您务必回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复我!学生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××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C.张教授,今天听了您的报告,我深受启发。我想请您帮我看看求职自荐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信,不知您能不能把邮箱地址告诉我?情急之中,未免有些唐突,请见谅!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D.张教授好!今天听了您的报告,我深受启发。我想让您帮我看看求职自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荐信,请您尽快把邮箱地址发给我。情急之中,虽然有些唐突,但相信您能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理解!学生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××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B.用词不当,“可能”说明有可能不“唐突”,“务必”带有命令的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语气;此外,“张教授”后应加“您好”等问候语。C.直呼张教授,语气生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硬,没有问候语;另外,短信结尾处应署名。D.“让”“尽快”“虽然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……</a:t>
            </a:r>
            <a:b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但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”语气强硬,用语不够礼貌,分寸把握得不好。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46417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A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2.分清场合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俗话说“到什么山上唱什么歌”,说的就是要注意在不同的场合说不同的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话。一般来说,在庄重场合,要求使用规范的书面语,话题集中,语气庄重,而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不能用拉家常的口吻。在其他场合,则使用口语多一些,如在公园里,说话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就可随意、自然一些,话题分散一点儿;在与人促膝谈心时,不宜用外交辞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令,故弄玄虚;在娱乐场合,用语要有趣、生动。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　下列场合的用语,得体的一项是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A.[出版社有意请杨绛出席她的作品研讨会,她谢绝]杨绛说:“我只是一滴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清水,不是肥皂水,不能吹泡泡。”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B.[刘某买了戏票请张某一起去看戏]张某说:“我是喜欢评弹的,您既然赏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光,我就只好去了。”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46417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高攀:和对方交朋友或结成亲戚。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高足:称对方的学生或徒弟。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4.“贵”字一族。用于尊称与对方有关的事物。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贵姓:询问对方的姓。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贵庚:询问对方的年龄。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贵恙:称对方的病。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贵体:称对方的身体。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贵干:询问别人要做什么。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贵子:称对方的儿子(含祝福之意)。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贵国:称对方的国家。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贵校:称对方的学校。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5.“雅”字一族。用于尊称对方的情意、举动。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46417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C.[王医生送病人小张出院,告别时]王医生说:“看到你恢复得这么好我很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高兴,以后欢迎你常来。”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D.[某广播电台的广告]戴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××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牌领带,使您的仪容更潇洒。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A.用一比喻委婉地表明自己的态度,显示出作者的谦虚。用语得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体。B.“赏光”用于希望对方接受自己的邀请,此处说反了,改为“破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费”。C.“欢迎你常来”不妥。D.广播播音中,“仪容”与“遗容”同音,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不合适。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A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3.分清语体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不同的语体,往往运用不同的语言材料,适应不同的语境和交际需要,具有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不同的语言特点。比如,文言词语典雅、简洁、庄重,在比较庄重的书面语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体如公文语体中经常使用;方言词语、俗语等简明、通俗、易懂,在口语体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46417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或书面语体中的文艺语体中经常使用。又如,书面语体中的科技语体、政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论语体常常使用长句、常式句、完全句等,而口语体、文艺语体则常常使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用短句、变式句、省略句等。如果在口语性较强的文章里硬要掺杂一些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书面语就会影响对方的理解,如果在书面性较强的语体中硬要掺杂一些口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语就会影响语言表达的准确性。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　日常交际中,“得体”是语言表达的一项基本要求。请根据你所掌握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的得体知识,回答问题。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(1)下文是一份请柬中的四句话,其中表述不得体的一句是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(甲)我校文学社定于本月18日晚7点在学校礼堂举行“民俗文化报告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会”。(乙)您是著名的民俗专家,对民俗文化的研究造诣颇深。(丙)今诚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挚邀请您莅临会议,为我社民俗文化活动的开展做出认真的指导。(丁)敬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请届时光临。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46417"/>
            <a:ext cx="8467200" cy="50505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A.(甲)　　B.(乙)　　C.(丙)　　D.(丁)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(2)午宴上,某中学生被父母的朋友劝酒,下列回应得体的一项是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A.下午还有两门考试呢,别劝了,行不?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B.谢谢足下,家父从来不准许我喝酒。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C.不喝,不喝。中学生不是不能喝酒吗?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D.谢谢,谢谢!我年龄还小,不能喝酒。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(1)“莅临会议”搭配不当;“做出认真的指导”用语不得体,不宜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对邀请的对象提出这样的要求。(2)A、C两项用语生硬,没有礼貌,不是对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长辈该有的态度。B项中“足下”“家父”属于书面语,不宜在饭桌上使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(1)C　(2)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17444"/>
            <a:ext cx="8467200" cy="56460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4.分清谦敬</a:t>
            </a:r>
            <a:endParaRPr lang="zh-CN" altLang="en-US" sz="19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敬</a:t>
            </a: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称的词语只能用于称对方,而谦称的词语只能用于称己方。谦敬辞可归</a:t>
            </a:r>
            <a:br>
              <a:rPr sz="1900" dirty="0"/>
            </a:b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纳为一句话——“家大舍小令他人”,即对别人称自家的长辈和年长的平</a:t>
            </a:r>
            <a:br>
              <a:rPr sz="1900" dirty="0"/>
            </a:b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辈时冠以“家”,如家父(家严)、家母(家慈)、家叔、家兄等;对别人称自</a:t>
            </a:r>
            <a:br>
              <a:rPr sz="1900" dirty="0"/>
            </a:b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家比自己小的人时则冠以“舍”,如舍弟、舍妹、舍侄等;称别人家中的</a:t>
            </a:r>
            <a:br>
              <a:rPr sz="1900" dirty="0"/>
            </a:b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人,则冠以“令”表示敬重,如令堂、令尊、令郎、令爱等。除“家”</a:t>
            </a:r>
            <a:br>
              <a:rPr sz="1900" dirty="0"/>
            </a:b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“舍”外,谦辞还有“小”(如“小女”,称自己的女儿)、“拙”(如“拙</a:t>
            </a:r>
            <a:br>
              <a:rPr sz="1900" dirty="0"/>
            </a:b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见”,称自己的见解)、“鄙”(如“鄙见”,称自己的意见)等。</a:t>
            </a:r>
            <a:endParaRPr lang="zh-CN" altLang="en-US" sz="19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常见的敬辞还有“贵”(如“贵庚”,多用于问别人的年龄)、“大”(如</a:t>
            </a:r>
            <a:br>
              <a:rPr sz="1900" dirty="0"/>
            </a:b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“大作”,称对方作品)、“高”(如“高见”,称对方见解)、“贤”(如</a:t>
            </a:r>
            <a:br>
              <a:rPr sz="1900" dirty="0"/>
            </a:b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“贤弟”,称比自己小的男子)、“尊”(如“尊姓”,问对方的姓)、“光”</a:t>
            </a:r>
            <a:br>
              <a:rPr sz="1900" dirty="0"/>
            </a:b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(如“光临”,称别人的到来)、“拜”(如“拜托”,托人办事)、“赐”(如</a:t>
            </a:r>
            <a:br>
              <a:rPr sz="1900" dirty="0"/>
            </a:b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“赐教”,请对方给予指教)、“雅”(如“雅正”,请对方指教)、“惠”</a:t>
            </a:r>
            <a:endParaRPr lang="zh-CN" altLang="en-US" sz="1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46417"/>
            <a:ext cx="8467200" cy="50492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(如“惠顾”,多用于商店对顾客)、“鼎”(如“鼎力”,称对方对自己的帮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助)等。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　水库中学星星文学社请作家杨笑天来做报告。下面是张田甜社长开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场白中的一个片段,其中有四处不得体,请你找出来并进行修改。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今天我们很荣幸地邀请到著名作家杨笑天先生来做报告。前几天,我们两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位已把大家的作品送给杨先生,他也都拜读了。下面杨先生会针对我们大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作中存在的问题进行具体指导。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称己方为“两位”不合适;“他”不够尊重;“拜读”是敬辞,指阅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读别人的作品;称自己的作品为“大作”不合适。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①将“两位”删去,或改为“二人”“两人”“两个”。②“他”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改为“杨先生”。③“拜读”改为“看”。④“大作”改为“作品”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848501"/>
            <a:ext cx="8467200" cy="570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5.分清目的</a:t>
            </a:r>
            <a:endParaRPr lang="zh-CN" altLang="en-US" sz="19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由于</a:t>
            </a: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交际目的不同,我们即使说同样的内容,说话的角度、重点等也应有所</a:t>
            </a:r>
            <a:br>
              <a:rPr sz="1900" dirty="0"/>
            </a:b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不同。同样的意思,用不同的语言表达出来,给听众(或读者)的感受也会不</a:t>
            </a:r>
            <a:br>
              <a:rPr sz="1900" dirty="0"/>
            </a:b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一样。我们说话或写作时,要根据自己的表达目的,尽可能选择对方容易接</a:t>
            </a:r>
            <a:br>
              <a:rPr sz="1900" dirty="0"/>
            </a:b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受的表达方式。</a:t>
            </a:r>
            <a:endParaRPr lang="zh-CN" altLang="en-US" sz="19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　阅读下面的文字,根据要求回答问题。</a:t>
            </a:r>
            <a:endParaRPr lang="zh-CN" altLang="en-US" sz="19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高考前,一名同学到一家门口挂有工商局授予的“信得过商店”牌匾的文</a:t>
            </a:r>
            <a:br>
              <a:rPr sz="1900" dirty="0"/>
            </a:b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具店买2B铅笔。下边是他与售货员的对话:</a:t>
            </a:r>
            <a:endParaRPr lang="zh-CN" altLang="en-US" sz="19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学生:请问有没有2B铅笔卖?</a:t>
            </a:r>
            <a:endParaRPr lang="zh-CN" altLang="en-US" sz="19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售货员:①都在那边摆着呢,你自己看吧。</a:t>
            </a:r>
            <a:endParaRPr lang="zh-CN" altLang="en-US" sz="19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学生:(拿着铅笔)新闻里说,市场上有不少伪劣2B铅笔,这铅笔该不会</a:t>
            </a:r>
            <a:r>
              <a:rPr lang="zh-CN" altLang="en-US" sz="190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……</a:t>
            </a:r>
            <a:endParaRPr lang="zh-CN" altLang="en-US" sz="19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售货员:②什么意思嘛!我们这怎么会有伪劣商品呢?</a:t>
            </a:r>
            <a:endParaRPr lang="zh-CN" altLang="en-US" sz="19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(学生仍然顾虑重重,犹疑不决。这时商店经理过来了,拿出两支削好的2B</a:t>
            </a:r>
            <a:r>
              <a:rPr lang="zh-CN" altLang="en-US" sz="19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  <a:sym typeface="+mn-ea"/>
              </a:rPr>
              <a:t>铅笔)</a:t>
            </a:r>
            <a:endParaRPr lang="zh-CN" altLang="en-US" sz="1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46417"/>
            <a:ext cx="8467200" cy="5051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经理:③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                               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(最后学生买了铅笔,满意地走了)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售货员的回答使学生心中不是滋味,试为售货员的回答换一种说法,使顾客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更有亲切感,心里更为踏实,但不能改变原意。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第①句改为: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                           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第②句改为: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                           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根据情景,补上商店经理的话③: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                                    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第①句,体现不出售货员的良好服务态度;第②句带有不耐烦的语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气。修改时要体现良好的服务精神。经理的话要结合最后学生买了铅笔,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满意地走了回答。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46417"/>
            <a:ext cx="8467200" cy="50990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(示例)①有的。请跟我来,不止一个品牌呢,请慢慢挑选吧。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②请你放心,本店是“信得过商店”。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③请让我来告诉你伪劣2B铅笔与正牌2B铅笔的辨别方法。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6.分清转陈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当面陈述和请人转述是两种不同的表达方式,要恰当运用。面陈,要根据双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方的关系,把陈述的内容讲清,这种表达方式简单一些。请人代转,涉及第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三人,不仅叙述角度变了,时间、地点、称代等因素也变了,这种表达方式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复杂一些,必须考虑变化了的各种因素,综合运用上述各种方法恰当表述。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    树人中学文学社准备请校友、著名作家刘枫先生来学校做一次写作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讲座。为此,文学社让小张带着请柬登门邀请。不巧刘先生不在家,开门的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是他儿子。于是小张对他说:“①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                 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97282"/>
            <a:ext cx="8467200" cy="41719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刘先生回家后,他的儿子拿出请柬,向父亲转述了小张的来意: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“②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           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请在横线上分别填写小张和刘先生的儿子说的话。要求:语意明确,语言得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体,每人说的话不超过60字。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解答时,既要注意信息的完整性和准确性,又要注意人物的身份。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(示例)①您好,我是树人中学文学社的小张,想请刘老师去给我们文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学社做一次写作讲座。这是请柬,请您转交给他,好吗?谢谢。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②爸爸,今天树人中学文学社的小张来过,想请您去给文学社做一次写作讲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座。这是文学社给您的请柬。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46417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雅教:称对方的指教。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雅意:称对方的情意或意见。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雅正:把自己的诗文、书画等送给人时请对方指教。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6.“惠”字一族。用于对方对待自己的行动。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惠赠:指对方赠予(财物)。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惠存:请保存(多用于送人相片、书籍等纪念品时所题的上款)。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惠临:指对方到自己这里来。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惠允:指对方允许自己(做某事)。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惠顾:惠临(多用于商店对顾客)。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7.“令”字一族。用于称对方的亲属。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令尊:尊称对方的父亲。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令堂:尊称对方的母亲。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874979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令爱(令嫒):尊称对方的女儿。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令郎:尊称对方的儿子。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令兄:尊称对方的哥哥。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令阃:尊称对方的妻子。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8.“宝”字一族。用于称对方的家眷、铺子等。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宝号:称对方的店铺。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宝眷:称对方的家眷。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9.“呈”字一族。用于自己的行动涉及对方时。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呈正:把自己的作品送请别人批评改正。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呈报:用公文向上级报告。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呈请:用公文向上级请示。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10.“恭”字一族。表示恭敬地对待对方。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46417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如恭贺、恭候、恭请、恭迎、恭喜等。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11.“钧”字一族。用于称有关对方的事物或行为(对尊长或上级用)。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钧座:对长官的尊称。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钧裁:请尊长或上级裁决事情。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钧鉴:请尊长或上级阅知。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钧启:请尊长或上级启封。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12.“垂”字一族。用于别人(多指长辈或上级)对自己的行动。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垂问、垂询:表示别人(多指长辈或上级)对自己的询问。也称对方(多指顾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客)对本企业事务的询问。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垂爱:称对方(多指长辈或上级)对自己的爱护(多用于书信)。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垂念:称对方(多指长辈或上级)对自己的关心挂念。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垂青:称别人对自己的重视。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874979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13.“俯”字一族。旧时公文书信中用来请求对方采取某种行动。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俯就:用于请对方同意担任职务。如:经理一职,尚祈俯就。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俯念:称对方或上级体念。如:俯念群情。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俯允:称对方或上级允许。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14.“光”字一族。表示光荣,用于对方来临。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光临:称宾客到来。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光顾:称客人来到,商家多用来欢迎顾客。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15.其他敬辞。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璧还:用于归还原物或辞谢赠品。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斧正:请对方修改自己的文章。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借问:用于向别人打听事情。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鼎力:用于对对方的支持、帮助表示感谢。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46417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海涵:请对方宽容谅解。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墨宝:称对方写的字或画的画。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笑纳:用于请求对方收下礼物。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赐教:请对方指导自己。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久仰:仰慕对方已久(用于初次见面)。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二、常用谦辞12类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1.“家”字一族。用于对别人称自己的辈分高的或同辈中年纪大的亲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属。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家父、家严:称自己的父亲。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家母、家慈:称自己的母亲。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家兄:称自己的兄长。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2.“舍”字一族。谦称自己的家或用于对别人称比自己的辈分低的或同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旧题例主题</Template>
  <TotalTime>0</TotalTime>
  <Words>11962</Words>
  <Application>WPS 演示</Application>
  <PresentationFormat>自定义</PresentationFormat>
  <Paragraphs>411</Paragraphs>
  <Slides>48</Slides>
  <Notes>47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9" baseType="lpstr">
      <vt:lpstr>Arial</vt:lpstr>
      <vt:lpstr>宋体</vt:lpstr>
      <vt:lpstr>Wingdings</vt:lpstr>
      <vt:lpstr>黑体</vt:lpstr>
      <vt:lpstr>Times New Roman</vt:lpstr>
      <vt:lpstr>微软雅黑</vt:lpstr>
      <vt:lpstr>Arial Unicode MS</vt:lpstr>
      <vt:lpstr>Calibri</vt:lpstr>
      <vt:lpstr>Arial Narrow</vt:lpstr>
      <vt:lpstr>Arial Unicode MS</vt:lpstr>
      <vt:lpstr>自定义设计方案</vt:lpstr>
      <vt:lpstr>高考语文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dc:creator/>
  <cp:lastModifiedBy>海鸥子</cp:lastModifiedBy>
  <cp:revision>65</cp:revision>
  <dcterms:created xsi:type="dcterms:W3CDTF">2020-01-16T03:11:00Z</dcterms:created>
  <dcterms:modified xsi:type="dcterms:W3CDTF">2020-05-13T06:59:40Z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